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335" r:id="rId3"/>
    <p:sldId id="320" r:id="rId4"/>
    <p:sldId id="323" r:id="rId5"/>
    <p:sldId id="317" r:id="rId6"/>
    <p:sldId id="327" r:id="rId7"/>
    <p:sldId id="328" r:id="rId8"/>
    <p:sldId id="329" r:id="rId9"/>
    <p:sldId id="318" r:id="rId10"/>
    <p:sldId id="321" r:id="rId11"/>
    <p:sldId id="322" r:id="rId12"/>
    <p:sldId id="319" r:id="rId13"/>
    <p:sldId id="271" r:id="rId14"/>
    <p:sldId id="326" r:id="rId15"/>
    <p:sldId id="336" r:id="rId16"/>
    <p:sldId id="281" r:id="rId17"/>
    <p:sldId id="283" r:id="rId18"/>
    <p:sldId id="278" r:id="rId19"/>
    <p:sldId id="272" r:id="rId20"/>
    <p:sldId id="273" r:id="rId21"/>
    <p:sldId id="284" r:id="rId22"/>
    <p:sldId id="276" r:id="rId23"/>
    <p:sldId id="280" r:id="rId24"/>
    <p:sldId id="339" r:id="rId25"/>
    <p:sldId id="285" r:id="rId26"/>
    <p:sldId id="275" r:id="rId27"/>
    <p:sldId id="337" r:id="rId28"/>
    <p:sldId id="274" r:id="rId29"/>
    <p:sldId id="338"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70" r:id="rId44"/>
    <p:sldId id="269" r:id="rId45"/>
    <p:sldId id="268" r:id="rId46"/>
    <p:sldId id="257" r:id="rId47"/>
    <p:sldId id="258" r:id="rId48"/>
    <p:sldId id="259" r:id="rId49"/>
    <p:sldId id="260" r:id="rId50"/>
    <p:sldId id="261" r:id="rId51"/>
    <p:sldId id="262" r:id="rId52"/>
    <p:sldId id="263" r:id="rId53"/>
    <p:sldId id="264" r:id="rId54"/>
    <p:sldId id="265" r:id="rId55"/>
    <p:sldId id="266" r:id="rId56"/>
    <p:sldId id="267" r:id="rId57"/>
    <p:sldId id="325" r:id="rId58"/>
    <p:sldId id="302" r:id="rId59"/>
    <p:sldId id="303" r:id="rId60"/>
    <p:sldId id="304" r:id="rId61"/>
    <p:sldId id="305" r:id="rId62"/>
    <p:sldId id="310" r:id="rId63"/>
    <p:sldId id="312" r:id="rId64"/>
    <p:sldId id="313" r:id="rId65"/>
    <p:sldId id="314" r:id="rId66"/>
    <p:sldId id="315" r:id="rId67"/>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70" d="100"/>
          <a:sy n="70" d="100"/>
        </p:scale>
        <p:origin x="525"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3550"/>
          </a:xfrm>
          <a:prstGeom prst="rect">
            <a:avLst/>
          </a:prstGeom>
        </p:spPr>
        <p:txBody>
          <a:bodyPr vert="horz" lIns="91440" tIns="45720" rIns="91440" bIns="45720" rtlCol="0"/>
          <a:lstStyle>
            <a:lvl1pPr algn="r">
              <a:defRPr sz="1200"/>
            </a:lvl1pPr>
          </a:lstStyle>
          <a:p>
            <a:fld id="{6C700C7D-3B26-498D-9990-F36D8BC6CE38}" type="datetimeFigureOut">
              <a:rPr lang="en-US" smtClean="0"/>
              <a:t>7/2/2019</a:t>
            </a:fld>
            <a:endParaRPr lang="en-US" dirty="0"/>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45000"/>
            <a:ext cx="5607050"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38475" cy="46355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772525"/>
            <a:ext cx="3038475" cy="463550"/>
          </a:xfrm>
          <a:prstGeom prst="rect">
            <a:avLst/>
          </a:prstGeom>
        </p:spPr>
        <p:txBody>
          <a:bodyPr vert="horz" lIns="91440" tIns="45720" rIns="91440" bIns="45720" rtlCol="0" anchor="b"/>
          <a:lstStyle>
            <a:lvl1pPr algn="r">
              <a:defRPr sz="1200"/>
            </a:lvl1pPr>
          </a:lstStyle>
          <a:p>
            <a:fld id="{CAF4B646-47DC-4ABC-82ED-9C2A1FDE8AB4}" type="slidenum">
              <a:rPr lang="en-US" smtClean="0"/>
              <a:t>‹#›</a:t>
            </a:fld>
            <a:endParaRPr lang="en-US" dirty="0"/>
          </a:p>
        </p:txBody>
      </p:sp>
    </p:spTree>
    <p:extLst>
      <p:ext uri="{BB962C8B-B14F-4D97-AF65-F5344CB8AC3E}">
        <p14:creationId xmlns:p14="http://schemas.microsoft.com/office/powerpoint/2010/main" val="1557422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Arial" panose="020B0604020202020204" pitchFamily="34" charset="0"/>
              </a:defRPr>
            </a:lvl1pPr>
            <a:lvl2pPr marL="742950" indent="-285750" defTabSz="968375">
              <a:spcBef>
                <a:spcPct val="30000"/>
              </a:spcBef>
              <a:defRPr sz="1200">
                <a:solidFill>
                  <a:schemeClr val="tx1"/>
                </a:solidFill>
                <a:latin typeface="Arial" panose="020B0604020202020204" pitchFamily="34" charset="0"/>
              </a:defRPr>
            </a:lvl2pPr>
            <a:lvl3pPr marL="1143000" indent="-228600" defTabSz="968375">
              <a:spcBef>
                <a:spcPct val="30000"/>
              </a:spcBef>
              <a:defRPr sz="1200">
                <a:solidFill>
                  <a:schemeClr val="tx1"/>
                </a:solidFill>
                <a:latin typeface="Arial" panose="020B0604020202020204" pitchFamily="34" charset="0"/>
              </a:defRPr>
            </a:lvl3pPr>
            <a:lvl4pPr marL="1600200" indent="-228600" defTabSz="968375">
              <a:spcBef>
                <a:spcPct val="30000"/>
              </a:spcBef>
              <a:defRPr sz="1200">
                <a:solidFill>
                  <a:schemeClr val="tx1"/>
                </a:solidFill>
                <a:latin typeface="Arial" panose="020B0604020202020204" pitchFamily="34" charset="0"/>
              </a:defRPr>
            </a:lvl4pPr>
            <a:lvl5pPr marL="2057400" indent="-228600" defTabSz="968375">
              <a:spcBef>
                <a:spcPct val="30000"/>
              </a:spcBef>
              <a:defRPr sz="1200">
                <a:solidFill>
                  <a:schemeClr val="tx1"/>
                </a:solidFill>
                <a:latin typeface="Arial" panose="020B0604020202020204" pitchFamily="34" charset="0"/>
              </a:defRPr>
            </a:lvl5pPr>
            <a:lvl6pPr marL="2514600" indent="-228600" defTabSz="9683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83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83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83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20B59C-0A2D-4409-93A5-5DB4018E794C}" type="slidenum">
              <a:rPr lang="en-CA" altLang="en-US" sz="1300" smtClean="0"/>
              <a:pPr>
                <a:spcBef>
                  <a:spcPct val="0"/>
                </a:spcBef>
              </a:pPr>
              <a:t>16</a:t>
            </a:fld>
            <a:endParaRPr lang="en-CA" altLang="en-US" sz="1300" dirty="0"/>
          </a:p>
        </p:txBody>
      </p:sp>
      <p:sp>
        <p:nvSpPr>
          <p:cNvPr id="17411" name="Rectangle 2"/>
          <p:cNvSpPr>
            <a:spLocks noGrp="1" noRot="1" noChangeAspect="1" noChangeArrowheads="1" noTextEdit="1"/>
          </p:cNvSpPr>
          <p:nvPr>
            <p:ph type="sldImg"/>
          </p:nvPr>
        </p:nvSpPr>
        <p:spPr>
          <a:xfrm>
            <a:off x="457200" y="719138"/>
            <a:ext cx="6402388" cy="3602037"/>
          </a:xfrm>
          <a:ln/>
        </p:spPr>
      </p:sp>
      <p:sp>
        <p:nvSpPr>
          <p:cNvPr id="17412" name="Line 3"/>
          <p:cNvSpPr>
            <a:spLocks noChangeShapeType="1"/>
          </p:cNvSpPr>
          <p:nvPr/>
        </p:nvSpPr>
        <p:spPr bwMode="auto">
          <a:xfrm>
            <a:off x="3657600" y="7880350"/>
            <a:ext cx="0" cy="293688"/>
          </a:xfrm>
          <a:prstGeom prst="line">
            <a:avLst/>
          </a:prstGeom>
          <a:noFill/>
          <a:ln w="38100">
            <a:solidFill>
              <a:srgbClr val="00A082"/>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7413" name="Line 4"/>
          <p:cNvSpPr>
            <a:spLocks noChangeShapeType="1"/>
          </p:cNvSpPr>
          <p:nvPr/>
        </p:nvSpPr>
        <p:spPr bwMode="auto">
          <a:xfrm>
            <a:off x="3649663" y="6365875"/>
            <a:ext cx="0" cy="296863"/>
          </a:xfrm>
          <a:prstGeom prst="line">
            <a:avLst/>
          </a:prstGeom>
          <a:noFill/>
          <a:ln w="38100">
            <a:solidFill>
              <a:srgbClr val="00A082"/>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7414" name="Rectangle 5"/>
          <p:cNvSpPr>
            <a:spLocks noGrp="1" noChangeArrowheads="1"/>
          </p:cNvSpPr>
          <p:nvPr>
            <p:ph type="body" idx="1"/>
          </p:nvPr>
        </p:nvSpPr>
        <p:spPr>
          <a:xfrm>
            <a:off x="976313" y="4559300"/>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b="1">
                <a:latin typeface="Arial" panose="020B0604020202020204" pitchFamily="34" charset="0"/>
              </a:rPr>
              <a:t>Load-controlled pumps - Why?</a:t>
            </a:r>
          </a:p>
          <a:p>
            <a:pPr eaLnBrk="1" hangingPunct="1"/>
            <a:endParaRPr lang="de-DE" altLang="en-US" b="1">
              <a:latin typeface="Arial" panose="020B0604020202020204" pitchFamily="34" charset="0"/>
            </a:endParaRPr>
          </a:p>
          <a:p>
            <a:pPr eaLnBrk="1" hangingPunct="1"/>
            <a:r>
              <a:rPr lang="de-DE" altLang="en-US" b="1">
                <a:latin typeface="Arial" panose="020B0604020202020204" pitchFamily="34" charset="0"/>
              </a:rPr>
              <a:t>Standard pumps </a:t>
            </a:r>
            <a:r>
              <a:rPr lang="de-DE" altLang="en-US">
                <a:latin typeface="Arial" panose="020B0604020202020204" pitchFamily="34" charset="0"/>
              </a:rPr>
              <a:t>must be selected  to meet maximum design load conditions which only occurs during 2-5 % of the total operating time. The normal operating status of the pump thus remains to meet partial and low load requirements. Non controlled pumps are incapable to adjust to such load variations and operate at their relatively high pump performance with the consequence of the thus related excess power consumption.</a:t>
            </a:r>
          </a:p>
          <a:p>
            <a:pPr eaLnBrk="1" hangingPunct="1"/>
            <a:endParaRPr lang="de-DE" altLang="en-US" b="1">
              <a:latin typeface="Arial" panose="020B0604020202020204" pitchFamily="34" charset="0"/>
            </a:endParaRPr>
          </a:p>
          <a:p>
            <a:pPr eaLnBrk="1" hangingPunct="1"/>
            <a:endParaRPr lang="de-DE" altLang="en-US" b="1">
              <a:latin typeface="Arial" panose="020B0604020202020204" pitchFamily="34" charset="0"/>
            </a:endParaRPr>
          </a:p>
          <a:p>
            <a:pPr eaLnBrk="1" hangingPunct="1"/>
            <a:r>
              <a:rPr lang="de-DE" altLang="en-US" b="1">
                <a:latin typeface="Arial" panose="020B0604020202020204" pitchFamily="34" charset="0"/>
              </a:rPr>
              <a:t>	Consquence:</a:t>
            </a:r>
          </a:p>
          <a:p>
            <a:pPr lvl="4" eaLnBrk="1" hangingPunct="1"/>
            <a:r>
              <a:rPr lang="de-DE" altLang="en-US">
                <a:latin typeface="Arial" panose="020B0604020202020204" pitchFamily="34" charset="0"/>
              </a:rPr>
              <a:t>Excess power consumption</a:t>
            </a:r>
          </a:p>
          <a:p>
            <a:pPr lvl="4" eaLnBrk="1" hangingPunct="1"/>
            <a:r>
              <a:rPr lang="de-DE" altLang="en-US">
                <a:latin typeface="Arial" panose="020B0604020202020204" pitchFamily="34" charset="0"/>
              </a:rPr>
              <a:t>Generation of flow noise</a:t>
            </a:r>
          </a:p>
          <a:p>
            <a:pPr lvl="1" eaLnBrk="1" hangingPunct="1"/>
            <a:endParaRPr lang="de-DE" altLang="en-US" b="1">
              <a:latin typeface="Arial" panose="020B0604020202020204" pitchFamily="34" charset="0"/>
            </a:endParaRPr>
          </a:p>
          <a:p>
            <a:pPr lvl="1" eaLnBrk="1" hangingPunct="1"/>
            <a:r>
              <a:rPr lang="de-DE" altLang="en-US" b="1">
                <a:latin typeface="Arial" panose="020B0604020202020204" pitchFamily="34" charset="0"/>
              </a:rPr>
              <a:t>		(continued next page)</a:t>
            </a:r>
          </a:p>
          <a:p>
            <a:pPr lvl="4" eaLnBrk="1" hangingPunct="1"/>
            <a:endParaRPr lang="de-DE" altLang="en-US" b="1">
              <a:latin typeface="Arial" panose="020B0604020202020204" pitchFamily="34" charset="0"/>
            </a:endParaRPr>
          </a:p>
          <a:p>
            <a:pPr eaLnBrk="1" hangingPunct="1"/>
            <a:endParaRPr lang="de-DE" altLang="en-US">
              <a:latin typeface="Arial" panose="020B0604020202020204" pitchFamily="34" charset="0"/>
            </a:endParaRPr>
          </a:p>
          <a:p>
            <a:pPr eaLnBrk="1" hangingPunct="1"/>
            <a:endParaRPr lang="de-DE" altLang="en-US">
              <a:latin typeface="Arial" panose="020B0604020202020204" pitchFamily="34" charset="0"/>
            </a:endParaRPr>
          </a:p>
        </p:txBody>
      </p:sp>
    </p:spTree>
    <p:extLst>
      <p:ext uri="{BB962C8B-B14F-4D97-AF65-F5344CB8AC3E}">
        <p14:creationId xmlns:p14="http://schemas.microsoft.com/office/powerpoint/2010/main" val="2998270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Arial" panose="020B0604020202020204" pitchFamily="34" charset="0"/>
              </a:defRPr>
            </a:lvl1pPr>
            <a:lvl2pPr marL="742950" indent="-285750" defTabSz="968375">
              <a:spcBef>
                <a:spcPct val="30000"/>
              </a:spcBef>
              <a:defRPr sz="1200">
                <a:solidFill>
                  <a:schemeClr val="tx1"/>
                </a:solidFill>
                <a:latin typeface="Arial" panose="020B0604020202020204" pitchFamily="34" charset="0"/>
              </a:defRPr>
            </a:lvl2pPr>
            <a:lvl3pPr marL="1143000" indent="-228600" defTabSz="968375">
              <a:spcBef>
                <a:spcPct val="30000"/>
              </a:spcBef>
              <a:defRPr sz="1200">
                <a:solidFill>
                  <a:schemeClr val="tx1"/>
                </a:solidFill>
                <a:latin typeface="Arial" panose="020B0604020202020204" pitchFamily="34" charset="0"/>
              </a:defRPr>
            </a:lvl3pPr>
            <a:lvl4pPr marL="1600200" indent="-228600" defTabSz="968375">
              <a:spcBef>
                <a:spcPct val="30000"/>
              </a:spcBef>
              <a:defRPr sz="1200">
                <a:solidFill>
                  <a:schemeClr val="tx1"/>
                </a:solidFill>
                <a:latin typeface="Arial" panose="020B0604020202020204" pitchFamily="34" charset="0"/>
              </a:defRPr>
            </a:lvl4pPr>
            <a:lvl5pPr marL="2057400" indent="-228600" defTabSz="968375">
              <a:spcBef>
                <a:spcPct val="30000"/>
              </a:spcBef>
              <a:defRPr sz="1200">
                <a:solidFill>
                  <a:schemeClr val="tx1"/>
                </a:solidFill>
                <a:latin typeface="Arial" panose="020B0604020202020204" pitchFamily="34" charset="0"/>
              </a:defRPr>
            </a:lvl5pPr>
            <a:lvl6pPr marL="2514600" indent="-228600" defTabSz="9683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83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83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83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51253F3-15C7-46C2-82A5-7F5532FA2FEE}" type="slidenum">
              <a:rPr lang="en-CA" altLang="en-US" sz="1300" smtClean="0"/>
              <a:pPr>
                <a:spcBef>
                  <a:spcPct val="0"/>
                </a:spcBef>
              </a:pPr>
              <a:t>17</a:t>
            </a:fld>
            <a:endParaRPr lang="en-CA" altLang="en-US" sz="1300" dirty="0"/>
          </a:p>
        </p:txBody>
      </p:sp>
      <p:sp>
        <p:nvSpPr>
          <p:cNvPr id="19459" name="Rectangle 2"/>
          <p:cNvSpPr>
            <a:spLocks noGrp="1" noRot="1" noChangeAspect="1" noChangeArrowheads="1" noTextEdit="1"/>
          </p:cNvSpPr>
          <p:nvPr>
            <p:ph type="sldImg"/>
          </p:nvPr>
        </p:nvSpPr>
        <p:spPr>
          <a:xfrm>
            <a:off x="457200" y="719138"/>
            <a:ext cx="6402388" cy="3602037"/>
          </a:xfrm>
          <a:ln/>
        </p:spPr>
      </p:sp>
      <p:sp>
        <p:nvSpPr>
          <p:cNvPr id="19460" name="Rectangle 3"/>
          <p:cNvSpPr>
            <a:spLocks noGrp="1" noChangeArrowheads="1"/>
          </p:cNvSpPr>
          <p:nvPr>
            <p:ph type="body" idx="1"/>
          </p:nvPr>
        </p:nvSpPr>
        <p:spPr>
          <a:xfrm>
            <a:off x="974725" y="4594225"/>
            <a:ext cx="536575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b="1">
                <a:latin typeface="Arial" panose="020B0604020202020204" pitchFamily="34" charset="0"/>
              </a:rPr>
              <a:t>Load controlled pumps </a:t>
            </a:r>
            <a:r>
              <a:rPr lang="de-DE" altLang="en-US">
                <a:latin typeface="Arial" panose="020B0604020202020204" pitchFamily="34" charset="0"/>
              </a:rPr>
              <a:t>meet the requirements for increasing or at least constant pumping head. Two kinds of load controlled pumps are at present available .</a:t>
            </a:r>
          </a:p>
          <a:p>
            <a:pPr eaLnBrk="1" hangingPunct="1"/>
            <a:endParaRPr lang="de-DE" altLang="en-US" b="1">
              <a:latin typeface="Arial" panose="020B0604020202020204" pitchFamily="34" charset="0"/>
            </a:endParaRPr>
          </a:p>
          <a:p>
            <a:pPr eaLnBrk="1" hangingPunct="1"/>
            <a:r>
              <a:rPr lang="de-DE" altLang="en-US" b="1">
                <a:latin typeface="Arial" panose="020B0604020202020204" pitchFamily="34" charset="0"/>
              </a:rPr>
              <a:t>Energy saving pumps </a:t>
            </a:r>
            <a:r>
              <a:rPr lang="de-DE" altLang="en-US">
                <a:latin typeface="Arial" panose="020B0604020202020204" pitchFamily="34" charset="0"/>
              </a:rPr>
              <a:t>had been conceived to keep abreast of the steadily further developing mechanical building services technology (thermostatic radiator valves, etc.) and to meet the growing sensibility towards energy conservation.  There are three main reasons for the development and application of control systems for heating circulating pumps. </a:t>
            </a:r>
          </a:p>
          <a:p>
            <a:pPr eaLnBrk="1" hangingPunct="1"/>
            <a:r>
              <a:rPr lang="de-DE" altLang="en-US">
                <a:latin typeface="Arial" panose="020B0604020202020204" pitchFamily="34" charset="0"/>
                <a:sym typeface="Symbol" panose="05050102010706020507" pitchFamily="18" charset="2"/>
              </a:rPr>
              <a:t>    </a:t>
            </a:r>
            <a:r>
              <a:rPr lang="de-DE" altLang="en-US">
                <a:latin typeface="Arial" panose="020B0604020202020204" pitchFamily="34" charset="0"/>
              </a:rPr>
              <a:t>Adapting flow rate/heat flow to the actual load</a:t>
            </a:r>
          </a:p>
          <a:p>
            <a:pPr marL="381000" lvl="1" indent="-190500" eaLnBrk="1" hangingPunct="1"/>
            <a:r>
              <a:rPr lang="de-DE" altLang="en-US">
                <a:latin typeface="Arial" panose="020B0604020202020204" pitchFamily="34" charset="0"/>
                <a:sym typeface="Symbol" panose="05050102010706020507" pitchFamily="18" charset="2"/>
              </a:rPr>
              <a:t></a:t>
            </a:r>
            <a:r>
              <a:rPr lang="de-DE" altLang="en-US">
                <a:latin typeface="Arial" panose="020B0604020202020204" pitchFamily="34" charset="0"/>
              </a:rPr>
              <a:t>  Reducing power consumption and operating costs</a:t>
            </a:r>
          </a:p>
          <a:p>
            <a:pPr marL="381000" lvl="1" indent="-190500" eaLnBrk="1" hangingPunct="1"/>
            <a:r>
              <a:rPr lang="de-DE" altLang="en-US">
                <a:latin typeface="Arial" panose="020B0604020202020204" pitchFamily="34" charset="0"/>
                <a:sym typeface="Symbol" panose="05050102010706020507" pitchFamily="18" charset="2"/>
              </a:rPr>
              <a:t></a:t>
            </a:r>
            <a:r>
              <a:rPr lang="de-DE" altLang="en-US">
                <a:latin typeface="Arial" panose="020B0604020202020204" pitchFamily="34" charset="0"/>
              </a:rPr>
              <a:t>  Avoiding noise generation in the system</a:t>
            </a:r>
          </a:p>
          <a:p>
            <a:pPr marL="381000" lvl="1" indent="-190500" eaLnBrk="1" hangingPunct="1"/>
            <a:endParaRPr lang="de-DE" altLang="en-US">
              <a:latin typeface="Arial" panose="020B0604020202020204" pitchFamily="34" charset="0"/>
            </a:endParaRPr>
          </a:p>
          <a:p>
            <a:pPr eaLnBrk="1" hangingPunct="1"/>
            <a:r>
              <a:rPr lang="de-DE" altLang="en-US" b="1">
                <a:latin typeface="Arial" panose="020B0604020202020204" pitchFamily="34" charset="0"/>
              </a:rPr>
              <a:t>High-efficiency pumps</a:t>
            </a:r>
            <a:r>
              <a:rPr lang="de-DE" altLang="en-US">
                <a:latin typeface="Arial" panose="020B0604020202020204" pitchFamily="34" charset="0"/>
              </a:rPr>
              <a:t> are the latest generation of pumps which, on top of the the benefits of energy-saving pumps, achieve enormous power savings in line with excellent efficiency.  The revolutionary ECM-technology does furthermore provide more  compact housings/motors, quieter operation and extended life expectancies.</a:t>
            </a:r>
          </a:p>
        </p:txBody>
      </p:sp>
    </p:spTree>
    <p:extLst>
      <p:ext uri="{BB962C8B-B14F-4D97-AF65-F5344CB8AC3E}">
        <p14:creationId xmlns:p14="http://schemas.microsoft.com/office/powerpoint/2010/main" val="3496517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BBF09F2-A5DC-403A-A7C7-15BDE2A5AC01}" type="datetimeFigureOut">
              <a:rPr lang="en-US" smtClean="0"/>
              <a:t>7/2/2019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7C3E51-CE3F-4ED8-BD0E-C2E6A91CF6E3}" type="slidenum">
              <a:rPr lang="en-US" smtClean="0"/>
              <a:t>‹#›</a:t>
            </a:fld>
            <a:endParaRPr lang="en-US" dirty="0"/>
          </a:p>
        </p:txBody>
      </p:sp>
    </p:spTree>
    <p:extLst>
      <p:ext uri="{BB962C8B-B14F-4D97-AF65-F5344CB8AC3E}">
        <p14:creationId xmlns:p14="http://schemas.microsoft.com/office/powerpoint/2010/main" val="3841805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BF09F2-A5DC-403A-A7C7-15BDE2A5AC01}" type="datetimeFigureOut">
              <a:rPr lang="en-US" smtClean="0"/>
              <a:t>7/2/2019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7C3E51-CE3F-4ED8-BD0E-C2E6A91CF6E3}" type="slidenum">
              <a:rPr lang="en-US" smtClean="0"/>
              <a:t>‹#›</a:t>
            </a:fld>
            <a:endParaRPr lang="en-US" dirty="0"/>
          </a:p>
        </p:txBody>
      </p:sp>
    </p:spTree>
    <p:extLst>
      <p:ext uri="{BB962C8B-B14F-4D97-AF65-F5344CB8AC3E}">
        <p14:creationId xmlns:p14="http://schemas.microsoft.com/office/powerpoint/2010/main" val="926646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BF09F2-A5DC-403A-A7C7-15BDE2A5AC01}" type="datetimeFigureOut">
              <a:rPr lang="en-US" smtClean="0"/>
              <a:t>7/2/2019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7C3E51-CE3F-4ED8-BD0E-C2E6A91CF6E3}" type="slidenum">
              <a:rPr lang="en-US" smtClean="0"/>
              <a:t>‹#›</a:t>
            </a:fld>
            <a:endParaRPr lang="en-US" dirty="0"/>
          </a:p>
        </p:txBody>
      </p:sp>
    </p:spTree>
    <p:extLst>
      <p:ext uri="{BB962C8B-B14F-4D97-AF65-F5344CB8AC3E}">
        <p14:creationId xmlns:p14="http://schemas.microsoft.com/office/powerpoint/2010/main" val="3474511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Picture ">
    <p:spTree>
      <p:nvGrpSpPr>
        <p:cNvPr id="1" name=""/>
        <p:cNvGrpSpPr/>
        <p:nvPr/>
      </p:nvGrpSpPr>
      <p:grpSpPr>
        <a:xfrm>
          <a:off x="0" y="0"/>
          <a:ext cx="0" cy="0"/>
          <a:chOff x="0" y="0"/>
          <a:chExt cx="0" cy="0"/>
        </a:xfrm>
      </p:grpSpPr>
      <p:sp>
        <p:nvSpPr>
          <p:cNvPr id="2" name="Titel 1"/>
          <p:cNvSpPr>
            <a:spLocks noGrp="1"/>
          </p:cNvSpPr>
          <p:nvPr>
            <p:ph type="title"/>
          </p:nvPr>
        </p:nvSpPr>
        <p:spPr bwMode="gray">
          <a:xfrm>
            <a:off x="307840" y="855475"/>
            <a:ext cx="11576465" cy="646288"/>
          </a:xfrm>
        </p:spPr>
        <p:txBody>
          <a:bodyPr/>
          <a:lstStyle/>
          <a:p>
            <a:r>
              <a:rPr lang="en-US" noProof="0"/>
              <a:t>Click to edit Master title style</a:t>
            </a:r>
            <a:endParaRPr lang="en-GB" noProof="0"/>
          </a:p>
        </p:txBody>
      </p:sp>
      <p:sp>
        <p:nvSpPr>
          <p:cNvPr id="4" name="Datumsplatzhalter 3"/>
          <p:cNvSpPr>
            <a:spLocks noGrp="1"/>
          </p:cNvSpPr>
          <p:nvPr>
            <p:ph type="dt" sz="half" idx="10"/>
          </p:nvPr>
        </p:nvSpPr>
        <p:spPr bwMode="gray"/>
        <p:txBody>
          <a:bodyPr/>
          <a:lstStyle/>
          <a:p>
            <a:r>
              <a:rPr lang="de-DE" noProof="0"/>
              <a:t>Month/Year</a:t>
            </a:r>
            <a:endParaRPr lang="en-GB" noProof="0" dirty="0"/>
          </a:p>
        </p:txBody>
      </p:sp>
      <p:sp>
        <p:nvSpPr>
          <p:cNvPr id="5" name="Fußzeilenplatzhalter 4"/>
          <p:cNvSpPr>
            <a:spLocks noGrp="1"/>
          </p:cNvSpPr>
          <p:nvPr>
            <p:ph type="ftr" sz="quarter" idx="11"/>
          </p:nvPr>
        </p:nvSpPr>
        <p:spPr bwMode="gray"/>
        <p:txBody>
          <a:bodyPr/>
          <a:lstStyle/>
          <a:p>
            <a:r>
              <a:rPr lang="en-US" noProof="0" dirty="0"/>
              <a:t>Title – Department/Author (Insert &gt; Header and Footer)</a:t>
            </a:r>
            <a:endParaRPr lang="en-GB" noProof="0" dirty="0"/>
          </a:p>
        </p:txBody>
      </p:sp>
      <p:sp>
        <p:nvSpPr>
          <p:cNvPr id="6" name="Bildplatzhalter 8"/>
          <p:cNvSpPr>
            <a:spLocks noGrp="1"/>
          </p:cNvSpPr>
          <p:nvPr>
            <p:ph type="pic" sz="quarter" idx="12"/>
          </p:nvPr>
        </p:nvSpPr>
        <p:spPr bwMode="gray">
          <a:xfrm>
            <a:off x="307698" y="1566556"/>
            <a:ext cx="11576607" cy="4702545"/>
          </a:xfrm>
          <a:noFill/>
        </p:spPr>
        <p:txBody>
          <a:bodyPr anchor="ctr" anchorCtr="0"/>
          <a:lstStyle>
            <a:lvl1pPr marL="0" indent="0" algn="ctr">
              <a:buNone/>
              <a:defRPr/>
            </a:lvl1pPr>
          </a:lstStyle>
          <a:p>
            <a:r>
              <a:rPr lang="en-US" noProof="0" dirty="0"/>
              <a:t>Click icon to add picture</a:t>
            </a:r>
            <a:endParaRPr lang="en-GB" noProof="0" dirty="0"/>
          </a:p>
        </p:txBody>
      </p:sp>
    </p:spTree>
    <p:extLst>
      <p:ext uri="{BB962C8B-B14F-4D97-AF65-F5344CB8AC3E}">
        <p14:creationId xmlns:p14="http://schemas.microsoft.com/office/powerpoint/2010/main" val="2195078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full screen)">
    <p:spTree>
      <p:nvGrpSpPr>
        <p:cNvPr id="1" name=""/>
        <p:cNvGrpSpPr/>
        <p:nvPr/>
      </p:nvGrpSpPr>
      <p:grpSpPr>
        <a:xfrm>
          <a:off x="0" y="0"/>
          <a:ext cx="0" cy="0"/>
          <a:chOff x="0" y="0"/>
          <a:chExt cx="0" cy="0"/>
        </a:xfrm>
      </p:grpSpPr>
      <p:sp>
        <p:nvSpPr>
          <p:cNvPr id="6" name="Bildplatzhalter 8"/>
          <p:cNvSpPr>
            <a:spLocks noGrp="1"/>
          </p:cNvSpPr>
          <p:nvPr>
            <p:ph type="pic" sz="quarter" idx="12"/>
          </p:nvPr>
        </p:nvSpPr>
        <p:spPr bwMode="gray">
          <a:xfrm>
            <a:off x="307698" y="244888"/>
            <a:ext cx="11576607" cy="6351678"/>
          </a:xfrm>
          <a:noFill/>
        </p:spPr>
        <p:txBody>
          <a:bodyPr anchor="ctr"/>
          <a:lstStyle>
            <a:lvl1pPr marL="0" indent="0" algn="ctr">
              <a:buNone/>
              <a:defRPr/>
            </a:lvl1pPr>
          </a:lstStyle>
          <a:p>
            <a:pPr lvl="0"/>
            <a:r>
              <a:rPr lang="en-US" noProof="0" dirty="0"/>
              <a:t>Click icon to add picture</a:t>
            </a:r>
            <a:endParaRPr lang="en-GB" noProof="0" dirty="0"/>
          </a:p>
        </p:txBody>
      </p:sp>
    </p:spTree>
    <p:extLst>
      <p:ext uri="{BB962C8B-B14F-4D97-AF65-F5344CB8AC3E}">
        <p14:creationId xmlns:p14="http://schemas.microsoft.com/office/powerpoint/2010/main" val="1907794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Text Placeholder 2"/>
          <p:cNvSpPr>
            <a:spLocks noGrp="1"/>
          </p:cNvSpPr>
          <p:nvPr>
            <p:ph type="body"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9712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BF09F2-A5DC-403A-A7C7-15BDE2A5AC01}" type="datetimeFigureOut">
              <a:rPr lang="en-US" smtClean="0"/>
              <a:t>7/2/2019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7C3E51-CE3F-4ED8-BD0E-C2E6A91CF6E3}" type="slidenum">
              <a:rPr lang="en-US" smtClean="0"/>
              <a:t>‹#›</a:t>
            </a:fld>
            <a:endParaRPr lang="en-US" dirty="0"/>
          </a:p>
        </p:txBody>
      </p:sp>
    </p:spTree>
    <p:extLst>
      <p:ext uri="{BB962C8B-B14F-4D97-AF65-F5344CB8AC3E}">
        <p14:creationId xmlns:p14="http://schemas.microsoft.com/office/powerpoint/2010/main" val="3926673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BF09F2-A5DC-403A-A7C7-15BDE2A5AC01}" type="datetimeFigureOut">
              <a:rPr lang="en-US" smtClean="0"/>
              <a:t>7/2/2019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7C3E51-CE3F-4ED8-BD0E-C2E6A91CF6E3}" type="slidenum">
              <a:rPr lang="en-US" smtClean="0"/>
              <a:t>‹#›</a:t>
            </a:fld>
            <a:endParaRPr lang="en-US" dirty="0"/>
          </a:p>
        </p:txBody>
      </p:sp>
    </p:spTree>
    <p:extLst>
      <p:ext uri="{BB962C8B-B14F-4D97-AF65-F5344CB8AC3E}">
        <p14:creationId xmlns:p14="http://schemas.microsoft.com/office/powerpoint/2010/main" val="2488537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BF09F2-A5DC-403A-A7C7-15BDE2A5AC01}" type="datetimeFigureOut">
              <a:rPr lang="en-US" smtClean="0"/>
              <a:t>7/2/2019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7C3E51-CE3F-4ED8-BD0E-C2E6A91CF6E3}" type="slidenum">
              <a:rPr lang="en-US" smtClean="0"/>
              <a:t>‹#›</a:t>
            </a:fld>
            <a:endParaRPr lang="en-US" dirty="0"/>
          </a:p>
        </p:txBody>
      </p:sp>
    </p:spTree>
    <p:extLst>
      <p:ext uri="{BB962C8B-B14F-4D97-AF65-F5344CB8AC3E}">
        <p14:creationId xmlns:p14="http://schemas.microsoft.com/office/powerpoint/2010/main" val="2332676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BF09F2-A5DC-403A-A7C7-15BDE2A5AC01}" type="datetimeFigureOut">
              <a:rPr lang="en-US" smtClean="0"/>
              <a:t>7/2/2019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07C3E51-CE3F-4ED8-BD0E-C2E6A91CF6E3}" type="slidenum">
              <a:rPr lang="en-US" smtClean="0"/>
              <a:t>‹#›</a:t>
            </a:fld>
            <a:endParaRPr lang="en-US" dirty="0"/>
          </a:p>
        </p:txBody>
      </p:sp>
    </p:spTree>
    <p:extLst>
      <p:ext uri="{BB962C8B-B14F-4D97-AF65-F5344CB8AC3E}">
        <p14:creationId xmlns:p14="http://schemas.microsoft.com/office/powerpoint/2010/main" val="1228072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BF09F2-A5DC-403A-A7C7-15BDE2A5AC01}" type="datetimeFigureOut">
              <a:rPr lang="en-US" smtClean="0"/>
              <a:t>7/2/2019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07C3E51-CE3F-4ED8-BD0E-C2E6A91CF6E3}" type="slidenum">
              <a:rPr lang="en-US" smtClean="0"/>
              <a:t>‹#›</a:t>
            </a:fld>
            <a:endParaRPr lang="en-US" dirty="0"/>
          </a:p>
        </p:txBody>
      </p:sp>
    </p:spTree>
    <p:extLst>
      <p:ext uri="{BB962C8B-B14F-4D97-AF65-F5344CB8AC3E}">
        <p14:creationId xmlns:p14="http://schemas.microsoft.com/office/powerpoint/2010/main" val="46044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BF09F2-A5DC-403A-A7C7-15BDE2A5AC01}" type="datetimeFigureOut">
              <a:rPr lang="en-US" smtClean="0"/>
              <a:t>7/2/2019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07C3E51-CE3F-4ED8-BD0E-C2E6A91CF6E3}" type="slidenum">
              <a:rPr lang="en-US" smtClean="0"/>
              <a:t>‹#›</a:t>
            </a:fld>
            <a:endParaRPr lang="en-US" dirty="0"/>
          </a:p>
        </p:txBody>
      </p:sp>
    </p:spTree>
    <p:extLst>
      <p:ext uri="{BB962C8B-B14F-4D97-AF65-F5344CB8AC3E}">
        <p14:creationId xmlns:p14="http://schemas.microsoft.com/office/powerpoint/2010/main" val="3003135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BF09F2-A5DC-403A-A7C7-15BDE2A5AC01}" type="datetimeFigureOut">
              <a:rPr lang="en-US" smtClean="0"/>
              <a:t>7/2/2019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7C3E51-CE3F-4ED8-BD0E-C2E6A91CF6E3}" type="slidenum">
              <a:rPr lang="en-US" smtClean="0"/>
              <a:t>‹#›</a:t>
            </a:fld>
            <a:endParaRPr lang="en-US" dirty="0"/>
          </a:p>
        </p:txBody>
      </p:sp>
    </p:spTree>
    <p:extLst>
      <p:ext uri="{BB962C8B-B14F-4D97-AF65-F5344CB8AC3E}">
        <p14:creationId xmlns:p14="http://schemas.microsoft.com/office/powerpoint/2010/main" val="400761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BF09F2-A5DC-403A-A7C7-15BDE2A5AC01}" type="datetimeFigureOut">
              <a:rPr lang="en-US" smtClean="0"/>
              <a:t>7/2/2019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7C3E51-CE3F-4ED8-BD0E-C2E6A91CF6E3}" type="slidenum">
              <a:rPr lang="en-US" smtClean="0"/>
              <a:t>‹#›</a:t>
            </a:fld>
            <a:endParaRPr lang="en-US" dirty="0"/>
          </a:p>
        </p:txBody>
      </p:sp>
    </p:spTree>
    <p:extLst>
      <p:ext uri="{BB962C8B-B14F-4D97-AF65-F5344CB8AC3E}">
        <p14:creationId xmlns:p14="http://schemas.microsoft.com/office/powerpoint/2010/main" val="981102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F09F2-A5DC-403A-A7C7-15BDE2A5AC01}" type="datetimeFigureOut">
              <a:rPr lang="en-US" smtClean="0"/>
              <a:t>7/2/2019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7C3E51-CE3F-4ED8-BD0E-C2E6A91CF6E3}" type="slidenum">
              <a:rPr lang="en-US" smtClean="0"/>
              <a:t>‹#›</a:t>
            </a:fld>
            <a:endParaRPr lang="en-US" dirty="0"/>
          </a:p>
        </p:txBody>
      </p:sp>
    </p:spTree>
    <p:extLst>
      <p:ext uri="{BB962C8B-B14F-4D97-AF65-F5344CB8AC3E}">
        <p14:creationId xmlns:p14="http://schemas.microsoft.com/office/powerpoint/2010/main" val="1450073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8.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66.emf"/></Relationships>
</file>

<file path=ppt/slides/_rels/slide5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2484726"/>
          </a:xfrm>
        </p:spPr>
        <p:txBody>
          <a:bodyPr>
            <a:normAutofit lnSpcReduction="10000"/>
          </a:bodyPr>
          <a:lstStyle/>
          <a:p>
            <a:r>
              <a:rPr lang="en-US" dirty="0"/>
              <a:t>Why do we always FIX what broke.</a:t>
            </a:r>
          </a:p>
          <a:p>
            <a:r>
              <a:rPr lang="en-US" dirty="0"/>
              <a:t>We need to FIX what BROKE IT.</a:t>
            </a:r>
          </a:p>
          <a:p>
            <a:r>
              <a:rPr lang="en-US" dirty="0"/>
              <a:t>Why did it break?</a:t>
            </a:r>
          </a:p>
          <a:p>
            <a:endParaRPr lang="en-US" dirty="0"/>
          </a:p>
          <a:p>
            <a:r>
              <a:rPr lang="en-US" dirty="0"/>
              <a:t>Doing More With Less: </a:t>
            </a:r>
          </a:p>
          <a:p>
            <a:r>
              <a:rPr lang="en-US" dirty="0"/>
              <a:t>A Systems Approach to your Water, Heat, Steam, and Piping Design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984" y="714312"/>
            <a:ext cx="3621184" cy="90050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901" y="724918"/>
            <a:ext cx="4158775" cy="89990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483" y="2061713"/>
            <a:ext cx="3232005" cy="1253795"/>
          </a:xfrm>
          <a:prstGeom prst="rect">
            <a:avLst/>
          </a:prstGeom>
        </p:spPr>
      </p:pic>
    </p:spTree>
    <p:extLst>
      <p:ext uri="{BB962C8B-B14F-4D97-AF65-F5344CB8AC3E}">
        <p14:creationId xmlns:p14="http://schemas.microsoft.com/office/powerpoint/2010/main" val="3503022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4577" r="4577"/>
          <a:stretch>
            <a:fillRect/>
          </a:stretch>
        </p:blipFill>
        <p:spPr/>
      </p:pic>
    </p:spTree>
    <p:extLst>
      <p:ext uri="{BB962C8B-B14F-4D97-AF65-F5344CB8AC3E}">
        <p14:creationId xmlns:p14="http://schemas.microsoft.com/office/powerpoint/2010/main" val="1017467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4577" r="4577"/>
          <a:stretch>
            <a:fillRect/>
          </a:stretch>
        </p:blipFill>
        <p:spPr/>
      </p:pic>
    </p:spTree>
    <p:extLst>
      <p:ext uri="{BB962C8B-B14F-4D97-AF65-F5344CB8AC3E}">
        <p14:creationId xmlns:p14="http://schemas.microsoft.com/office/powerpoint/2010/main" val="3819365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1143000"/>
            <a:ext cx="8610600" cy="4758226"/>
          </a:xfrm>
          <a:prstGeom prst="rect">
            <a:avLst/>
          </a:prstGeom>
          <a:noFill/>
        </p:spPr>
        <p:txBody>
          <a:bodyPr wrap="square" rtlCol="0">
            <a:spAutoFit/>
          </a:bodyPr>
          <a:lstStyle/>
          <a:p>
            <a:pPr marL="180975" indent="-180975" algn="ctr">
              <a:lnSpc>
                <a:spcPct val="110000"/>
              </a:lnSpc>
              <a:buClr>
                <a:schemeClr val="accent1"/>
              </a:buClr>
              <a:buFont typeface="Verdana" pitchFamily="34" charset="0"/>
              <a:buChar char="•"/>
            </a:pPr>
            <a:r>
              <a:rPr lang="en-US" b="1" i="1" dirty="0"/>
              <a:t>WAYNE STATE UNIVERSITY</a:t>
            </a:r>
          </a:p>
          <a:p>
            <a:pPr marL="180975" indent="-180975" algn="ctr">
              <a:lnSpc>
                <a:spcPct val="110000"/>
              </a:lnSpc>
              <a:buClr>
                <a:schemeClr val="accent1"/>
              </a:buClr>
              <a:buFont typeface="Verdana" pitchFamily="34" charset="0"/>
              <a:buChar char="•"/>
            </a:pPr>
            <a:r>
              <a:rPr lang="en-US" b="1" i="1" dirty="0"/>
              <a:t>DAVE KUFFNER</a:t>
            </a:r>
          </a:p>
          <a:p>
            <a:pPr marL="180975" indent="-180975" algn="ctr">
              <a:lnSpc>
                <a:spcPct val="110000"/>
              </a:lnSpc>
              <a:buClr>
                <a:schemeClr val="accent1"/>
              </a:buClr>
              <a:buFont typeface="Verdana" pitchFamily="34" charset="0"/>
              <a:buChar char="•"/>
            </a:pPr>
            <a:endParaRPr lang="en-US" b="1" i="1" dirty="0"/>
          </a:p>
          <a:p>
            <a:pPr marL="285750" indent="-285750">
              <a:buFont typeface="Arial" panose="020B0604020202020204" pitchFamily="34" charset="0"/>
              <a:buChar char="•"/>
            </a:pPr>
            <a:r>
              <a:rPr lang="en-US" sz="1400" b="1" dirty="0"/>
              <a:t>OBVIOUS REASONS EXISTING SYSTEMS GROWING OLD WITH OLD TECHNOLOGY</a:t>
            </a:r>
          </a:p>
          <a:p>
            <a:pPr marL="285750" indent="-285750">
              <a:buFont typeface="Arial" panose="020B0604020202020204" pitchFamily="34" charset="0"/>
              <a:buChar char="•"/>
            </a:pPr>
            <a:r>
              <a:rPr lang="en-US" sz="1400" b="1" dirty="0"/>
              <a:t>WINDOWS OPEN WHEN THE HEAT IS ON</a:t>
            </a:r>
          </a:p>
          <a:p>
            <a:pPr marL="285750" indent="-285750">
              <a:buFont typeface="Arial" panose="020B0604020202020204" pitchFamily="34" charset="0"/>
              <a:buChar char="•"/>
            </a:pPr>
            <a:r>
              <a:rPr lang="en-US" sz="1400" b="1" dirty="0"/>
              <a:t>DIFFERENTIAL TEMPERATURE ON THE HEATING SYSTEM IS LESS THAN 10 DEG F</a:t>
            </a:r>
          </a:p>
          <a:p>
            <a:pPr marL="285750" indent="-285750">
              <a:buFont typeface="Arial" panose="020B0604020202020204" pitchFamily="34" charset="0"/>
              <a:buChar char="•"/>
            </a:pPr>
            <a:r>
              <a:rPr lang="en-US" sz="1400" b="1" dirty="0"/>
              <a:t>PUMP FAILURES , SEALS AND BEARINGS</a:t>
            </a:r>
          </a:p>
          <a:p>
            <a:pPr marL="285750" indent="-285750">
              <a:buFont typeface="Arial" panose="020B0604020202020204" pitchFamily="34" charset="0"/>
              <a:buChar char="•"/>
            </a:pPr>
            <a:r>
              <a:rPr lang="en-US" sz="1400" b="1" dirty="0"/>
              <a:t>ZONE AND SELF OP CONTROL VALVES FAILING AND MAKING NOISE</a:t>
            </a:r>
          </a:p>
          <a:p>
            <a:pPr marL="285750" indent="-285750">
              <a:buFont typeface="Arial" panose="020B0604020202020204" pitchFamily="34" charset="0"/>
              <a:buChar char="•"/>
            </a:pPr>
            <a:r>
              <a:rPr lang="en-US" sz="1400" b="1" dirty="0"/>
              <a:t>BOOSTER SYSTEMS LEAKING AND RUNNING 24/7</a:t>
            </a:r>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r>
              <a:rPr lang="en-US" sz="1400" b="1" dirty="0"/>
              <a:t>SOLUTIONS FOR THE LIVING CENTERS:</a:t>
            </a:r>
          </a:p>
          <a:p>
            <a:pPr marL="285750" indent="-285750">
              <a:buFont typeface="Arial" panose="020B0604020202020204" pitchFamily="34" charset="0"/>
              <a:buChar char="•"/>
            </a:pPr>
            <a:r>
              <a:rPr lang="en-US" sz="1400" b="1" dirty="0"/>
              <a:t>CONTROL THE HEATING LOOP WITH AN OUTSIDE RESET TO LOWER THE SYSTEM TEMPERATURE BASED ON THE OUTSIDE TEMPERATURE</a:t>
            </a:r>
          </a:p>
          <a:p>
            <a:pPr marL="285750" indent="-285750">
              <a:buFont typeface="Arial" panose="020B0604020202020204" pitchFamily="34" charset="0"/>
              <a:buChar char="•"/>
            </a:pPr>
            <a:r>
              <a:rPr lang="en-US" sz="1400" b="1" dirty="0"/>
              <a:t>ON A STEAM SYSTEM JUST ADD AN OUTSIDE RESET CONTROLER</a:t>
            </a:r>
          </a:p>
          <a:p>
            <a:pPr marL="285750" indent="-285750">
              <a:buFont typeface="Arial" panose="020B0604020202020204" pitchFamily="34" charset="0"/>
              <a:buChar char="•"/>
            </a:pPr>
            <a:r>
              <a:rPr lang="en-US" sz="1400" b="1" dirty="0"/>
              <a:t>ON A BOILER SYSTEM WITH A 90PLUS EFFICIENCY BOILER WITH OUTSIDE RESET CAPABILITY</a:t>
            </a:r>
          </a:p>
          <a:p>
            <a:pPr marL="285750" indent="-285750">
              <a:buFont typeface="Arial" panose="020B0604020202020204" pitchFamily="34" charset="0"/>
              <a:buChar char="•"/>
            </a:pPr>
            <a:r>
              <a:rPr lang="en-US" sz="1400" b="1" dirty="0"/>
              <a:t>VARIABLE SPEED PUMPING WITH A CONSTANT PRESSURE CONTROL SO WE DON’T OVER PRESSUREIZE THE CONTROL VALVES</a:t>
            </a:r>
          </a:p>
          <a:p>
            <a:pPr marL="285750" indent="-285750">
              <a:buFont typeface="Arial" panose="020B0604020202020204" pitchFamily="34" charset="0"/>
              <a:buChar char="•"/>
            </a:pPr>
            <a:r>
              <a:rPr lang="en-US" sz="1400" b="1" dirty="0"/>
              <a:t>SET THE SYSTEM UP TO OPERATE WITH A 20 DEG DIFFERENTIAL TEMPERATURE</a:t>
            </a:r>
          </a:p>
          <a:p>
            <a:pPr marL="285750" indent="-285750">
              <a:buFont typeface="Arial" panose="020B0604020202020204" pitchFamily="34" charset="0"/>
              <a:buChar char="•"/>
            </a:pPr>
            <a:r>
              <a:rPr lang="en-US" sz="1400" b="1" dirty="0"/>
              <a:t>UPDATE BOOSTERS TO VFD AND NEW HIGH EFFICIENCY PUMPS</a:t>
            </a:r>
          </a:p>
          <a:p>
            <a:pPr marL="180975" indent="-180975" algn="ctr">
              <a:lnSpc>
                <a:spcPct val="110000"/>
              </a:lnSpc>
              <a:buClr>
                <a:schemeClr val="accent1"/>
              </a:buClr>
              <a:buFont typeface="Verdana" pitchFamily="34" charset="0"/>
              <a:buChar char="•"/>
            </a:pPr>
            <a:endParaRPr lang="en-US" b="1" i="1" dirty="0"/>
          </a:p>
        </p:txBody>
      </p:sp>
    </p:spTree>
    <p:extLst>
      <p:ext uri="{BB962C8B-B14F-4D97-AF65-F5344CB8AC3E}">
        <p14:creationId xmlns:p14="http://schemas.microsoft.com/office/powerpoint/2010/main" val="3428739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7479" y="724619"/>
            <a:ext cx="3908634" cy="5755422"/>
          </a:xfrm>
          <a:prstGeom prst="rect">
            <a:avLst/>
          </a:prstGeom>
          <a:noFill/>
        </p:spPr>
        <p:txBody>
          <a:bodyPr wrap="none" rtlCol="0">
            <a:spAutoFit/>
          </a:bodyPr>
          <a:lstStyle/>
          <a:p>
            <a:pPr marL="285750" indent="-285750">
              <a:buFont typeface="Arial" panose="020B0604020202020204" pitchFamily="34" charset="0"/>
              <a:buChar char="•"/>
            </a:pPr>
            <a:r>
              <a:rPr lang="en-US" sz="2400" b="1" i="1" u="sng" dirty="0">
                <a:solidFill>
                  <a:srgbClr val="FF0000"/>
                </a:solidFill>
              </a:rPr>
              <a:t>What broke?</a:t>
            </a:r>
          </a:p>
          <a:p>
            <a:pPr marL="342900" indent="-342900">
              <a:buFont typeface="+mj-lt"/>
              <a:buAutoNum type="arabicPeriod"/>
            </a:pPr>
            <a:r>
              <a:rPr lang="en-US" dirty="0"/>
              <a:t>Pump</a:t>
            </a:r>
          </a:p>
          <a:p>
            <a:pPr marL="342900" indent="-342900">
              <a:buFont typeface="+mj-lt"/>
              <a:buAutoNum type="arabicPeriod"/>
            </a:pPr>
            <a:r>
              <a:rPr lang="en-US" dirty="0"/>
              <a:t>Temperature Control Valve</a:t>
            </a:r>
          </a:p>
          <a:p>
            <a:pPr marL="342900" indent="-342900">
              <a:buFont typeface="+mj-lt"/>
              <a:buAutoNum type="arabicPeriod"/>
            </a:pPr>
            <a:r>
              <a:rPr lang="en-US" dirty="0"/>
              <a:t>Balance Valve</a:t>
            </a:r>
          </a:p>
          <a:p>
            <a:pPr marL="342900" indent="-342900">
              <a:buFont typeface="+mj-lt"/>
              <a:buAutoNum type="arabicPeriod"/>
            </a:pPr>
            <a:r>
              <a:rPr lang="en-US" dirty="0"/>
              <a:t>Service Valve</a:t>
            </a:r>
          </a:p>
          <a:p>
            <a:pPr marL="342900" indent="-342900">
              <a:buFont typeface="+mj-lt"/>
              <a:buAutoNum type="arabicPeriod"/>
            </a:pPr>
            <a:r>
              <a:rPr lang="en-US" dirty="0"/>
              <a:t>Boiler component</a:t>
            </a:r>
          </a:p>
          <a:p>
            <a:pPr marL="342900" indent="-342900">
              <a:buFont typeface="+mj-lt"/>
              <a:buAutoNum type="arabicPeriod"/>
            </a:pPr>
            <a:r>
              <a:rPr lang="en-US" dirty="0"/>
              <a:t>Chiller component</a:t>
            </a:r>
          </a:p>
          <a:p>
            <a:pPr marL="342900" indent="-342900">
              <a:buFont typeface="+mj-lt"/>
              <a:buAutoNum type="arabicPeriod"/>
            </a:pPr>
            <a:r>
              <a:rPr lang="en-US" dirty="0"/>
              <a:t>Temperature control Valve Operator</a:t>
            </a:r>
          </a:p>
          <a:p>
            <a:pPr marL="342900" indent="-342900">
              <a:buFont typeface="+mj-lt"/>
              <a:buAutoNum type="arabicPeriod"/>
            </a:pPr>
            <a:endParaRPr lang="en-US" dirty="0"/>
          </a:p>
          <a:p>
            <a:pPr marL="285750" indent="-285750">
              <a:buFont typeface="Arial" panose="020B0604020202020204" pitchFamily="34" charset="0"/>
              <a:buChar char="•"/>
            </a:pPr>
            <a:r>
              <a:rPr lang="en-US" sz="2400" b="1" i="1" u="sng" dirty="0">
                <a:solidFill>
                  <a:srgbClr val="FF0000"/>
                </a:solidFill>
              </a:rPr>
              <a:t>What caused it to break?</a:t>
            </a:r>
          </a:p>
          <a:p>
            <a:pPr marL="342900" indent="-342900">
              <a:buFont typeface="+mj-lt"/>
              <a:buAutoNum type="arabicPeriod"/>
            </a:pPr>
            <a:r>
              <a:rPr lang="en-US" dirty="0"/>
              <a:t>Seal Leaking</a:t>
            </a:r>
          </a:p>
          <a:p>
            <a:pPr marL="342900" indent="-342900">
              <a:buFont typeface="+mj-lt"/>
              <a:buAutoNum type="arabicPeriod"/>
            </a:pPr>
            <a:r>
              <a:rPr lang="en-US" dirty="0"/>
              <a:t>Plug seat eroded</a:t>
            </a:r>
          </a:p>
          <a:p>
            <a:pPr marL="342900" indent="-342900">
              <a:buFont typeface="+mj-lt"/>
              <a:buAutoNum type="arabicPeriod"/>
            </a:pPr>
            <a:r>
              <a:rPr lang="en-US" dirty="0"/>
              <a:t>Won’t move</a:t>
            </a:r>
          </a:p>
          <a:p>
            <a:pPr marL="342900" indent="-342900">
              <a:buFont typeface="+mj-lt"/>
              <a:buAutoNum type="arabicPeriod"/>
            </a:pPr>
            <a:r>
              <a:rPr lang="en-US" dirty="0"/>
              <a:t>Stuck</a:t>
            </a:r>
          </a:p>
          <a:p>
            <a:pPr marL="342900" indent="-342900">
              <a:buFont typeface="+mj-lt"/>
              <a:buAutoNum type="arabicPeriod"/>
            </a:pPr>
            <a:r>
              <a:rPr lang="en-US" dirty="0"/>
              <a:t>Stack corroding, igniter</a:t>
            </a:r>
          </a:p>
          <a:p>
            <a:pPr marL="342900" indent="-342900">
              <a:buFont typeface="+mj-lt"/>
              <a:buAutoNum type="arabicPeriod"/>
            </a:pPr>
            <a:r>
              <a:rPr lang="en-US" dirty="0"/>
              <a:t>Runs non stop, can’t keep up</a:t>
            </a:r>
          </a:p>
          <a:p>
            <a:pPr marL="342900" indent="-342900">
              <a:buFont typeface="+mj-lt"/>
              <a:buAutoNum type="arabicPeriod"/>
            </a:pPr>
            <a:r>
              <a:rPr lang="en-US" dirty="0"/>
              <a:t>Operators keep failing</a:t>
            </a:r>
          </a:p>
          <a:p>
            <a:pPr marL="342900" indent="-342900">
              <a:buFont typeface="+mj-lt"/>
              <a:buAutoNum type="arabicPeriod"/>
            </a:pPr>
            <a:endParaRPr lang="en-US" dirty="0"/>
          </a:p>
          <a:p>
            <a:pPr marL="285750" indent="-285750">
              <a:buFont typeface="Arial" panose="020B0604020202020204" pitchFamily="34" charset="0"/>
              <a:buChar char="•"/>
            </a:pPr>
            <a:r>
              <a:rPr lang="en-US" sz="3200" b="1" i="1" u="sng" dirty="0">
                <a:solidFill>
                  <a:schemeClr val="accent6">
                    <a:lumMod val="75000"/>
                  </a:schemeClr>
                </a:solidFill>
              </a:rPr>
              <a:t>How do I fix it?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5070" y="724619"/>
            <a:ext cx="5566658" cy="369901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4090" y="3881885"/>
            <a:ext cx="3887638" cy="2915729"/>
          </a:xfrm>
          <a:prstGeom prst="rect">
            <a:avLst/>
          </a:prstGeom>
        </p:spPr>
      </p:pic>
    </p:spTree>
    <p:extLst>
      <p:ext uri="{BB962C8B-B14F-4D97-AF65-F5344CB8AC3E}">
        <p14:creationId xmlns:p14="http://schemas.microsoft.com/office/powerpoint/2010/main" val="3887182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pic>
        <p:nvPicPr>
          <p:cNvPr id="4098" name="Picture 2" descr="C:\Users\baron_000\Documents\Photos\Cameras\Sony Nex\DSC002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304800"/>
            <a:ext cx="8686800" cy="577257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12099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814202"/>
            <a:ext cx="12322797" cy="2831544"/>
          </a:xfrm>
          <a:prstGeom prst="rect">
            <a:avLst/>
          </a:prstGeom>
          <a:noFill/>
        </p:spPr>
        <p:txBody>
          <a:bodyPr wrap="none" rtlCol="0">
            <a:spAutoFit/>
          </a:bodyPr>
          <a:lstStyle/>
          <a:p>
            <a:pPr marL="342900" indent="-342900">
              <a:buAutoNum type="arabicPeriod"/>
            </a:pPr>
            <a:r>
              <a:rPr lang="en-US" sz="3200" dirty="0"/>
              <a:t>Why are we so FAR oversized?  How do we tell?</a:t>
            </a:r>
          </a:p>
          <a:p>
            <a:pPr marL="800100" lvl="1" indent="-342900">
              <a:buFont typeface="+mj-lt"/>
              <a:buAutoNum type="alphaUcPeriod"/>
            </a:pPr>
            <a:r>
              <a:rPr lang="en-US" sz="3200" dirty="0"/>
              <a:t>2% - 98%</a:t>
            </a:r>
          </a:p>
          <a:p>
            <a:pPr marL="800100" lvl="1" indent="-342900">
              <a:buAutoNum type="alphaUcPeriod"/>
            </a:pPr>
            <a:r>
              <a:rPr lang="en-US" sz="3200" dirty="0"/>
              <a:t>Pipe sizing</a:t>
            </a:r>
          </a:p>
          <a:p>
            <a:pPr marL="800100" lvl="1" indent="-342900">
              <a:buAutoNum type="alphaUcPeriod"/>
            </a:pPr>
            <a:r>
              <a:rPr lang="en-US" sz="3200" dirty="0"/>
              <a:t>Engineering Cut and Paste</a:t>
            </a:r>
          </a:p>
          <a:p>
            <a:pPr marL="800100" lvl="1" indent="-342900">
              <a:buAutoNum type="alphaUcPeriod"/>
            </a:pPr>
            <a:r>
              <a:rPr lang="en-US" sz="3200" dirty="0"/>
              <a:t>Existing Systems at 20-30% Efficient, so they just keep getting bigger</a:t>
            </a:r>
          </a:p>
          <a:p>
            <a:endParaRPr lang="en-US" dirty="0"/>
          </a:p>
        </p:txBody>
      </p:sp>
    </p:spTree>
    <p:extLst>
      <p:ext uri="{BB962C8B-B14F-4D97-AF65-F5344CB8AC3E}">
        <p14:creationId xmlns:p14="http://schemas.microsoft.com/office/powerpoint/2010/main" val="3366382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027238" y="4983163"/>
            <a:ext cx="8183562" cy="1052512"/>
          </a:xfrm>
        </p:spPr>
        <p:txBody>
          <a:bodyPr>
            <a:normAutofit fontScale="90000"/>
          </a:bodyPr>
          <a:lstStyle/>
          <a:p>
            <a:pPr algn="ctr">
              <a:defRPr/>
            </a:pPr>
            <a:r>
              <a:rPr lang="en-US" dirty="0">
                <a:solidFill>
                  <a:srgbClr val="000000"/>
                </a:solidFill>
                <a:latin typeface="WILO Plus TF-Regular" pitchFamily="2" charset="0"/>
              </a:rPr>
              <a:t>Transition period (coldest design day)</a:t>
            </a:r>
          </a:p>
        </p:txBody>
      </p:sp>
      <p:sp>
        <p:nvSpPr>
          <p:cNvPr id="16387" name="Rectangle 3"/>
          <p:cNvSpPr>
            <a:spLocks noGrp="1" noChangeArrowheads="1"/>
          </p:cNvSpPr>
          <p:nvPr>
            <p:ph idx="1"/>
          </p:nvPr>
        </p:nvSpPr>
        <p:spPr>
          <a:xfrm>
            <a:off x="2024064" y="642938"/>
            <a:ext cx="8207375" cy="4648200"/>
          </a:xfrm>
        </p:spPr>
        <p:txBody>
          <a:bodyPr/>
          <a:lstStyle/>
          <a:p>
            <a:pPr marL="0" indent="0" algn="ctr">
              <a:buNone/>
            </a:pPr>
            <a:r>
              <a:rPr lang="de-DE" altLang="en-US" sz="1800">
                <a:solidFill>
                  <a:srgbClr val="000000"/>
                </a:solidFill>
              </a:rPr>
              <a:t>For the coldest day of the year </a:t>
            </a:r>
            <a:r>
              <a:rPr lang="de-DE" altLang="en-US" sz="1800">
                <a:solidFill>
                  <a:srgbClr val="CC3300"/>
                </a:solidFill>
              </a:rPr>
              <a:t>~2 %</a:t>
            </a:r>
            <a:r>
              <a:rPr lang="de-DE" altLang="en-US" sz="1800">
                <a:solidFill>
                  <a:srgbClr val="000000"/>
                </a:solidFill>
              </a:rPr>
              <a:t> of the total operating period</a:t>
            </a:r>
          </a:p>
        </p:txBody>
      </p:sp>
      <p:pic>
        <p:nvPicPr>
          <p:cNvPr id="16388" name="Picture 5" descr="Haus_Wi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689" y="1428750"/>
            <a:ext cx="4897437"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logo"/>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9264650" y="6380164"/>
            <a:ext cx="1187450" cy="288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82864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027238" y="4983163"/>
            <a:ext cx="8183562" cy="1052512"/>
          </a:xfrm>
        </p:spPr>
        <p:txBody>
          <a:bodyPr/>
          <a:lstStyle/>
          <a:p>
            <a:pPr algn="ctr">
              <a:defRPr/>
            </a:pPr>
            <a:r>
              <a:rPr lang="en-US" dirty="0">
                <a:solidFill>
                  <a:srgbClr val="000000"/>
                </a:solidFill>
                <a:latin typeface="WILO Plus TF-Regular" pitchFamily="2" charset="0"/>
              </a:rPr>
              <a:t>Transition period</a:t>
            </a:r>
          </a:p>
        </p:txBody>
      </p:sp>
      <p:sp>
        <p:nvSpPr>
          <p:cNvPr id="18435" name="Rectangle 3"/>
          <p:cNvSpPr>
            <a:spLocks noGrp="1" noChangeArrowheads="1"/>
          </p:cNvSpPr>
          <p:nvPr>
            <p:ph idx="1"/>
          </p:nvPr>
        </p:nvSpPr>
        <p:spPr>
          <a:xfrm>
            <a:off x="1738314" y="428626"/>
            <a:ext cx="8785225" cy="752475"/>
          </a:xfrm>
        </p:spPr>
        <p:txBody>
          <a:bodyPr/>
          <a:lstStyle/>
          <a:p>
            <a:pPr marL="0" indent="0">
              <a:buNone/>
            </a:pPr>
            <a:r>
              <a:rPr lang="de-DE" altLang="en-US" sz="1600">
                <a:solidFill>
                  <a:srgbClr val="000000"/>
                </a:solidFill>
              </a:rPr>
              <a:t>But how is the system working during the remaining </a:t>
            </a:r>
            <a:r>
              <a:rPr lang="de-DE" altLang="en-US" sz="1600">
                <a:solidFill>
                  <a:srgbClr val="CC3300"/>
                </a:solidFill>
              </a:rPr>
              <a:t>98 %</a:t>
            </a:r>
            <a:r>
              <a:rPr lang="de-DE" altLang="en-US" sz="1600">
                <a:solidFill>
                  <a:srgbClr val="000000"/>
                </a:solidFill>
              </a:rPr>
              <a:t> of the operating period?</a:t>
            </a:r>
          </a:p>
        </p:txBody>
      </p:sp>
      <p:pic>
        <p:nvPicPr>
          <p:cNvPr id="18436" name="Picture 4" descr="Haus_Sommer_n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2813" y="1214439"/>
            <a:ext cx="4799012"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descr="logo"/>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9264650" y="6380164"/>
            <a:ext cx="1187450" cy="288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28218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7758" y="1915064"/>
            <a:ext cx="7271606" cy="4247317"/>
          </a:xfrm>
          <a:prstGeom prst="rect">
            <a:avLst/>
          </a:prstGeom>
          <a:noFill/>
        </p:spPr>
        <p:txBody>
          <a:bodyPr wrap="none" rtlCol="0">
            <a:spAutoFit/>
          </a:bodyPr>
          <a:lstStyle/>
          <a:p>
            <a:pPr marL="342900" indent="-342900">
              <a:buFont typeface="+mj-lt"/>
              <a:buAutoNum type="arabicPeriod"/>
            </a:pPr>
            <a:r>
              <a:rPr lang="en-US" sz="3600" dirty="0"/>
              <a:t>Pump</a:t>
            </a:r>
          </a:p>
          <a:p>
            <a:pPr marL="342900" indent="-342900">
              <a:buFont typeface="+mj-lt"/>
              <a:buAutoNum type="arabicPeriod"/>
            </a:pPr>
            <a:r>
              <a:rPr lang="en-US" sz="3600" dirty="0"/>
              <a:t>Temperature Control Valve</a:t>
            </a:r>
          </a:p>
          <a:p>
            <a:pPr marL="342900" indent="-342900">
              <a:buFont typeface="+mj-lt"/>
              <a:buAutoNum type="arabicPeriod"/>
            </a:pPr>
            <a:r>
              <a:rPr lang="en-US" sz="3600" dirty="0"/>
              <a:t>Balance Valve</a:t>
            </a:r>
          </a:p>
          <a:p>
            <a:pPr marL="342900" indent="-342900">
              <a:buFont typeface="+mj-lt"/>
              <a:buAutoNum type="arabicPeriod"/>
            </a:pPr>
            <a:r>
              <a:rPr lang="en-US" sz="3600" dirty="0"/>
              <a:t>Service Valve</a:t>
            </a:r>
          </a:p>
          <a:p>
            <a:pPr marL="342900" indent="-342900">
              <a:buFont typeface="+mj-lt"/>
              <a:buAutoNum type="arabicPeriod"/>
            </a:pPr>
            <a:r>
              <a:rPr lang="en-US" sz="3600" dirty="0"/>
              <a:t>Boiler component</a:t>
            </a:r>
          </a:p>
          <a:p>
            <a:pPr marL="342900" indent="-342900">
              <a:buFont typeface="+mj-lt"/>
              <a:buAutoNum type="arabicPeriod"/>
            </a:pPr>
            <a:r>
              <a:rPr lang="en-US" sz="3600" dirty="0"/>
              <a:t>Chiller component</a:t>
            </a:r>
          </a:p>
          <a:p>
            <a:pPr marL="342900" indent="-342900">
              <a:buFont typeface="+mj-lt"/>
              <a:buAutoNum type="arabicPeriod"/>
            </a:pPr>
            <a:r>
              <a:rPr lang="en-US" sz="3600" dirty="0"/>
              <a:t>Temperature control Valve Operator</a:t>
            </a:r>
          </a:p>
          <a:p>
            <a:endParaRPr lang="en-US" dirty="0"/>
          </a:p>
        </p:txBody>
      </p:sp>
    </p:spTree>
    <p:extLst>
      <p:ext uri="{BB962C8B-B14F-4D97-AF65-F5344CB8AC3E}">
        <p14:creationId xmlns:p14="http://schemas.microsoft.com/office/powerpoint/2010/main" val="3292505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22645" y="1733910"/>
            <a:ext cx="9511386" cy="4247317"/>
          </a:xfrm>
          <a:prstGeom prst="rect">
            <a:avLst/>
          </a:prstGeom>
          <a:noFill/>
        </p:spPr>
        <p:txBody>
          <a:bodyPr wrap="none" rtlCol="0">
            <a:spAutoFit/>
          </a:bodyPr>
          <a:lstStyle/>
          <a:p>
            <a:pPr algn="ctr"/>
            <a:r>
              <a:rPr lang="en-US" sz="3600" b="1" i="1" dirty="0"/>
              <a:t>I have never seen a defective Mechanical Seal!!!!</a:t>
            </a:r>
          </a:p>
          <a:p>
            <a:pPr algn="ctr"/>
            <a:endParaRPr lang="en-US" sz="3600" b="1" i="1" dirty="0"/>
          </a:p>
          <a:p>
            <a:pPr algn="ctr"/>
            <a:r>
              <a:rPr lang="en-US" sz="3600" b="1" i="1" dirty="0"/>
              <a:t>What causes one to fail?</a:t>
            </a:r>
          </a:p>
          <a:p>
            <a:pPr algn="ctr"/>
            <a:endParaRPr lang="en-US" sz="3600" b="1" i="1" dirty="0"/>
          </a:p>
          <a:p>
            <a:pPr algn="ctr"/>
            <a:r>
              <a:rPr lang="en-US" sz="3600" b="1" i="1" dirty="0"/>
              <a:t>Starting with the Pump.</a:t>
            </a:r>
          </a:p>
          <a:p>
            <a:pPr algn="ctr"/>
            <a:endParaRPr lang="en-US" sz="3600" b="1" i="1" dirty="0"/>
          </a:p>
          <a:p>
            <a:pPr algn="ctr"/>
            <a:r>
              <a:rPr lang="en-US" sz="3600" b="1" i="1" dirty="0"/>
              <a:t>Every Pump is over SIZED.</a:t>
            </a:r>
          </a:p>
          <a:p>
            <a:endParaRPr lang="en-US" dirty="0"/>
          </a:p>
        </p:txBody>
      </p:sp>
    </p:spTree>
    <p:extLst>
      <p:ext uri="{BB962C8B-B14F-4D97-AF65-F5344CB8AC3E}">
        <p14:creationId xmlns:p14="http://schemas.microsoft.com/office/powerpoint/2010/main" val="2513696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49875" y="508958"/>
            <a:ext cx="2651688" cy="1015663"/>
          </a:xfrm>
          <a:prstGeom prst="rect">
            <a:avLst/>
          </a:prstGeom>
          <a:noFill/>
        </p:spPr>
        <p:txBody>
          <a:bodyPr wrap="none" rtlCol="0">
            <a:spAutoFit/>
          </a:bodyPr>
          <a:lstStyle/>
          <a:p>
            <a:r>
              <a:rPr lang="en-US" sz="6000" b="1" i="1" u="sng" dirty="0"/>
              <a:t>Agenda</a:t>
            </a:r>
          </a:p>
        </p:txBody>
      </p:sp>
      <p:sp>
        <p:nvSpPr>
          <p:cNvPr id="3" name="TextBox 2"/>
          <p:cNvSpPr txBox="1"/>
          <p:nvPr/>
        </p:nvSpPr>
        <p:spPr>
          <a:xfrm>
            <a:off x="2096218" y="1664899"/>
            <a:ext cx="7359002" cy="5078313"/>
          </a:xfrm>
          <a:prstGeom prst="rect">
            <a:avLst/>
          </a:prstGeom>
          <a:noFill/>
        </p:spPr>
        <p:txBody>
          <a:bodyPr wrap="none" rtlCol="0">
            <a:spAutoFit/>
          </a:bodyPr>
          <a:lstStyle/>
          <a:p>
            <a:pPr marL="342900" indent="-342900">
              <a:buAutoNum type="arabicPeriod"/>
            </a:pPr>
            <a:r>
              <a:rPr lang="en-US" dirty="0"/>
              <a:t>Review Examples of College Campus</a:t>
            </a:r>
          </a:p>
          <a:p>
            <a:pPr marL="342900" indent="-342900">
              <a:buAutoNum type="arabicPeriod"/>
            </a:pPr>
            <a:r>
              <a:rPr lang="en-US" dirty="0"/>
              <a:t>Why are we so FAR oversized?</a:t>
            </a:r>
          </a:p>
          <a:p>
            <a:pPr marL="800100" lvl="1" indent="-342900">
              <a:buFont typeface="+mj-lt"/>
              <a:buAutoNum type="alphaUcPeriod"/>
            </a:pPr>
            <a:r>
              <a:rPr lang="en-US" dirty="0"/>
              <a:t>2% - 98%</a:t>
            </a:r>
          </a:p>
          <a:p>
            <a:pPr marL="800100" lvl="1" indent="-342900">
              <a:buAutoNum type="alphaUcPeriod"/>
            </a:pPr>
            <a:r>
              <a:rPr lang="en-US" dirty="0"/>
              <a:t>Pipe sizing</a:t>
            </a:r>
          </a:p>
          <a:p>
            <a:pPr marL="800100" lvl="1" indent="-342900">
              <a:buAutoNum type="alphaUcPeriod"/>
            </a:pPr>
            <a:r>
              <a:rPr lang="en-US" dirty="0"/>
              <a:t>Engineering Cut and Paste</a:t>
            </a:r>
          </a:p>
          <a:p>
            <a:pPr marL="800100" lvl="1" indent="-342900">
              <a:buAutoNum type="alphaUcPeriod"/>
            </a:pPr>
            <a:r>
              <a:rPr lang="en-US" dirty="0"/>
              <a:t>Existing Systems at 20-30% Efficient, so they just keep getting bigger</a:t>
            </a:r>
          </a:p>
          <a:p>
            <a:pPr marL="342900" indent="-342900">
              <a:buAutoNum type="arabicPeriod"/>
            </a:pPr>
            <a:r>
              <a:rPr lang="en-US" dirty="0"/>
              <a:t>How do we fix it?</a:t>
            </a:r>
          </a:p>
          <a:p>
            <a:pPr marL="800100" lvl="1" indent="-342900">
              <a:buAutoNum type="arabicPeriod"/>
            </a:pPr>
            <a:r>
              <a:rPr lang="en-US" dirty="0"/>
              <a:t>VFD or ECM</a:t>
            </a:r>
          </a:p>
          <a:p>
            <a:pPr marL="1257300" lvl="2" indent="-342900">
              <a:buAutoNum type="arabicPeriod"/>
            </a:pPr>
            <a:r>
              <a:rPr lang="en-US" dirty="0"/>
              <a:t>VFD</a:t>
            </a:r>
          </a:p>
          <a:p>
            <a:pPr marL="1714500" lvl="3" indent="-342900">
              <a:buAutoNum type="arabicPeriod"/>
            </a:pPr>
            <a:r>
              <a:rPr lang="en-US" dirty="0"/>
              <a:t>30Hz as low as you can go?  (50%)</a:t>
            </a:r>
          </a:p>
          <a:p>
            <a:pPr marL="1714500" lvl="3" indent="-342900">
              <a:buAutoNum type="arabicPeriod"/>
            </a:pPr>
            <a:r>
              <a:rPr lang="en-US" dirty="0"/>
              <a:t>Coupling, Premium Efficient Motor, Agis Rings, AC Motor</a:t>
            </a:r>
          </a:p>
          <a:p>
            <a:pPr marL="1257300" lvl="2" indent="-342900">
              <a:buAutoNum type="arabicPeriod"/>
            </a:pPr>
            <a:r>
              <a:rPr lang="en-US" dirty="0"/>
              <a:t>ECM</a:t>
            </a:r>
          </a:p>
          <a:p>
            <a:pPr marL="1714500" lvl="3" indent="-342900">
              <a:buAutoNum type="arabicPeriod"/>
            </a:pPr>
            <a:r>
              <a:rPr lang="en-US" dirty="0"/>
              <a:t>Easy Button</a:t>
            </a:r>
          </a:p>
          <a:p>
            <a:pPr marL="342900" indent="-342900">
              <a:buAutoNum type="arabicPeriod"/>
            </a:pPr>
            <a:r>
              <a:rPr lang="en-US" dirty="0"/>
              <a:t>Best Way?</a:t>
            </a:r>
          </a:p>
          <a:p>
            <a:pPr marL="800100" lvl="1" indent="-342900">
              <a:buAutoNum type="arabicPeriod"/>
            </a:pPr>
            <a:r>
              <a:rPr lang="en-US" dirty="0"/>
              <a:t>When a component fails fix it or replace it?</a:t>
            </a:r>
          </a:p>
          <a:p>
            <a:pPr marL="342900" indent="-342900">
              <a:buAutoNum type="arabicPeriod"/>
            </a:pPr>
            <a:r>
              <a:rPr lang="en-US" dirty="0"/>
              <a:t>Domestic Hot Water Return?</a:t>
            </a:r>
          </a:p>
          <a:p>
            <a:pPr marL="800100" lvl="1" indent="-342900">
              <a:buAutoNum type="arabicPeriod"/>
            </a:pPr>
            <a:r>
              <a:rPr lang="en-US" dirty="0"/>
              <a:t>Lowest hanging fruit energy reducer?</a:t>
            </a:r>
          </a:p>
          <a:p>
            <a:pPr marL="800100" lvl="1" indent="-342900">
              <a:buAutoNum type="arabicPeriod"/>
            </a:pPr>
            <a:endParaRPr lang="en-US" dirty="0"/>
          </a:p>
        </p:txBody>
      </p:sp>
    </p:spTree>
    <p:extLst>
      <p:ext uri="{BB962C8B-B14F-4D97-AF65-F5344CB8AC3E}">
        <p14:creationId xmlns:p14="http://schemas.microsoft.com/office/powerpoint/2010/main" val="989377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81819" y="345056"/>
            <a:ext cx="9670211"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i="1" u="sng" dirty="0">
                <a:solidFill>
                  <a:srgbClr val="FF0000"/>
                </a:solidFill>
              </a:rPr>
              <a:t>Most Important Formula in Hydronic HVAC</a:t>
            </a:r>
          </a:p>
        </p:txBody>
      </p:sp>
      <p:sp>
        <p:nvSpPr>
          <p:cNvPr id="3" name="Content Placeholder 2"/>
          <p:cNvSpPr txBox="1">
            <a:spLocks/>
          </p:cNvSpPr>
          <p:nvPr/>
        </p:nvSpPr>
        <p:spPr>
          <a:xfrm>
            <a:off x="1397478" y="2221302"/>
            <a:ext cx="7962182"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buFont typeface="Arial" panose="020B0604020202020204" pitchFamily="34" charset="0"/>
              <a:buNone/>
            </a:pPr>
            <a:r>
              <a:rPr lang="en-US" altLang="en-US" sz="5400" b="1" dirty="0"/>
              <a:t>                </a:t>
            </a:r>
            <a:r>
              <a:rPr lang="en-US" altLang="en-US" sz="5400" b="1" u="sng" dirty="0"/>
              <a:t>BTU/HR</a:t>
            </a:r>
          </a:p>
          <a:p>
            <a:pPr lvl="4" algn="ctr">
              <a:buFont typeface="Arial" panose="020B0604020202020204" pitchFamily="34" charset="0"/>
              <a:buNone/>
            </a:pPr>
            <a:r>
              <a:rPr lang="en-US" altLang="en-US" sz="5400" b="1" dirty="0"/>
              <a:t>GPM = 500 X delta T</a:t>
            </a:r>
          </a:p>
          <a:p>
            <a:pPr lvl="4" algn="ctr">
              <a:buFont typeface="Arial" panose="020B0604020202020204" pitchFamily="34" charset="0"/>
              <a:buNone/>
            </a:pPr>
            <a:r>
              <a:rPr lang="en-US" altLang="en-US" sz="4400" b="1" dirty="0"/>
              <a:t>Energy Production</a:t>
            </a:r>
          </a:p>
          <a:p>
            <a:pPr lvl="4">
              <a:buFont typeface="Arial" panose="020B0604020202020204" pitchFamily="34" charset="0"/>
              <a:buNone/>
            </a:pPr>
            <a:r>
              <a:rPr lang="en-US" altLang="en-US" sz="4400" b="1" dirty="0"/>
              <a:t>Energy Distribution</a:t>
            </a:r>
          </a:p>
          <a:p>
            <a:pPr lvl="4" algn="ctr">
              <a:buFont typeface="Arial" panose="020B0604020202020204" pitchFamily="34" charset="0"/>
              <a:buNone/>
            </a:pPr>
            <a:r>
              <a:rPr lang="en-US" altLang="en-US" sz="4400" b="1" dirty="0"/>
              <a:t>Energy Consumption</a:t>
            </a:r>
          </a:p>
        </p:txBody>
      </p:sp>
    </p:spTree>
    <p:extLst>
      <p:ext uri="{BB962C8B-B14F-4D97-AF65-F5344CB8AC3E}">
        <p14:creationId xmlns:p14="http://schemas.microsoft.com/office/powerpoint/2010/main" val="2767507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Formula’s</a:t>
            </a:r>
          </a:p>
        </p:txBody>
      </p:sp>
      <p:sp>
        <p:nvSpPr>
          <p:cNvPr id="35843" name="TextBox 2"/>
          <p:cNvSpPr txBox="1">
            <a:spLocks noChangeArrowheads="1"/>
          </p:cNvSpPr>
          <p:nvPr/>
        </p:nvSpPr>
        <p:spPr bwMode="auto">
          <a:xfrm>
            <a:off x="4024314" y="642939"/>
            <a:ext cx="40608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n-US" sz="3200" b="1" dirty="0"/>
              <a:t>GPM = </a:t>
            </a:r>
            <a:r>
              <a:rPr lang="en-US" altLang="en-US" sz="3200" b="1" u="sng" dirty="0"/>
              <a:t>BTU/HR</a:t>
            </a:r>
            <a:endParaRPr lang="en-US" altLang="en-US" sz="3200" dirty="0"/>
          </a:p>
          <a:p>
            <a:pPr eaLnBrk="1" hangingPunct="1">
              <a:spcBef>
                <a:spcPct val="0"/>
              </a:spcBef>
              <a:buClrTx/>
              <a:buSzTx/>
              <a:buFontTx/>
              <a:buNone/>
            </a:pPr>
            <a:r>
              <a:rPr lang="en-US" altLang="en-US" sz="3200" b="1" dirty="0"/>
              <a:t>            500 x ΔT</a:t>
            </a:r>
            <a:endParaRPr lang="en-US" altLang="en-US" sz="3200" dirty="0"/>
          </a:p>
          <a:p>
            <a:pPr eaLnBrk="1" hangingPunct="1">
              <a:spcBef>
                <a:spcPct val="0"/>
              </a:spcBef>
              <a:buClrTx/>
              <a:buSzTx/>
              <a:buFontTx/>
              <a:buNone/>
            </a:pPr>
            <a:endParaRPr lang="en-US" altLang="en-US" sz="3200" dirty="0"/>
          </a:p>
        </p:txBody>
      </p:sp>
      <p:sp>
        <p:nvSpPr>
          <p:cNvPr id="4" name="TextBox 3"/>
          <p:cNvSpPr txBox="1"/>
          <p:nvPr/>
        </p:nvSpPr>
        <p:spPr>
          <a:xfrm>
            <a:off x="3393066" y="2286001"/>
            <a:ext cx="5218544" cy="1200329"/>
          </a:xfrm>
          <a:prstGeom prst="rect">
            <a:avLst/>
          </a:prstGeom>
          <a:noFill/>
          <a:ln>
            <a:solidFill>
              <a:schemeClr val="tx2">
                <a:lumMod val="75000"/>
                <a:lumOff val="25000"/>
              </a:schemeClr>
            </a:solidFill>
          </a:ln>
        </p:spPr>
        <p:txBody>
          <a:bodyPr wrap="none">
            <a:spAutoFit/>
          </a:bodyPr>
          <a:lstStyle/>
          <a:p>
            <a:pPr algn="ctr" eaLnBrk="1" hangingPunct="1">
              <a:defRPr/>
            </a:pPr>
            <a:r>
              <a:rPr lang="en-US" b="1" dirty="0"/>
              <a:t>1,000 #/</a:t>
            </a:r>
            <a:r>
              <a:rPr lang="en-US" b="1" dirty="0" err="1"/>
              <a:t>hr</a:t>
            </a:r>
            <a:r>
              <a:rPr lang="en-US" b="1" dirty="0"/>
              <a:t> =	1,000,000 Btu/Hr</a:t>
            </a:r>
            <a:endParaRPr lang="en-US" dirty="0"/>
          </a:p>
          <a:p>
            <a:pPr algn="ctr" eaLnBrk="1" hangingPunct="1">
              <a:defRPr/>
            </a:pPr>
            <a:r>
              <a:rPr lang="en-US" b="1" dirty="0"/>
              <a:t>  </a:t>
            </a:r>
            <a:endParaRPr lang="en-US" dirty="0"/>
          </a:p>
          <a:p>
            <a:pPr algn="ctr" eaLnBrk="1" hangingPunct="1">
              <a:defRPr/>
            </a:pPr>
            <a:r>
              <a:rPr lang="en-US" b="1" dirty="0"/>
              <a:t>1 #/</a:t>
            </a:r>
            <a:r>
              <a:rPr lang="en-US" b="1" dirty="0" err="1"/>
              <a:t>hr</a:t>
            </a:r>
            <a:r>
              <a:rPr lang="en-US" b="1" dirty="0"/>
              <a:t>	 	= 	1,000 Btu/Hr</a:t>
            </a:r>
            <a:endParaRPr lang="en-US" dirty="0"/>
          </a:p>
          <a:p>
            <a:pPr eaLnBrk="1" hangingPunct="1">
              <a:defRPr/>
            </a:pPr>
            <a:endParaRPr lang="en-US" dirty="0"/>
          </a:p>
        </p:txBody>
      </p:sp>
      <p:sp>
        <p:nvSpPr>
          <p:cNvPr id="35845" name="TextBox 4"/>
          <p:cNvSpPr txBox="1">
            <a:spLocks noChangeArrowheads="1"/>
          </p:cNvSpPr>
          <p:nvPr/>
        </p:nvSpPr>
        <p:spPr bwMode="auto">
          <a:xfrm>
            <a:off x="3167063" y="4214813"/>
            <a:ext cx="567334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9pPr>
          </a:lstStyle>
          <a:p>
            <a:pPr eaLnBrk="1" hangingPunct="1">
              <a:spcBef>
                <a:spcPct val="0"/>
              </a:spcBef>
              <a:buClrTx/>
              <a:buSzTx/>
              <a:buFontTx/>
              <a:buNone/>
            </a:pPr>
            <a:endParaRPr lang="en-US" altLang="en-US" sz="3200" dirty="0"/>
          </a:p>
          <a:p>
            <a:pPr eaLnBrk="1" hangingPunct="1">
              <a:spcBef>
                <a:spcPct val="0"/>
              </a:spcBef>
              <a:buClrTx/>
              <a:buSzTx/>
              <a:buFontTx/>
              <a:buNone/>
            </a:pPr>
            <a:r>
              <a:rPr lang="en-US" altLang="en-US" sz="3200" dirty="0"/>
              <a:t> </a:t>
            </a:r>
            <a:r>
              <a:rPr lang="en-US" altLang="en-US" sz="3200" b="1" dirty="0"/>
              <a:t>1 ton = 12000 Btu/Hr. </a:t>
            </a:r>
          </a:p>
        </p:txBody>
      </p:sp>
    </p:spTree>
    <p:extLst>
      <p:ext uri="{BB962C8B-B14F-4D97-AF65-F5344CB8AC3E}">
        <p14:creationId xmlns:p14="http://schemas.microsoft.com/office/powerpoint/2010/main" val="2339088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257" y="324652"/>
            <a:ext cx="11639981" cy="1569660"/>
          </a:xfrm>
          <a:prstGeom prst="rect">
            <a:avLst/>
          </a:prstGeom>
          <a:noFill/>
        </p:spPr>
        <p:txBody>
          <a:bodyPr wrap="none" rtlCol="0">
            <a:spAutoFit/>
          </a:bodyPr>
          <a:lstStyle/>
          <a:p>
            <a:pPr algn="ctr"/>
            <a:r>
              <a:rPr lang="en-US" sz="3200" dirty="0"/>
              <a:t>98% of the TIME is Transition</a:t>
            </a:r>
          </a:p>
          <a:p>
            <a:pPr algn="ctr"/>
            <a:endParaRPr lang="en-US" sz="3200" dirty="0"/>
          </a:p>
          <a:p>
            <a:pPr algn="ctr"/>
            <a:r>
              <a:rPr lang="en-US" sz="3200" dirty="0"/>
              <a:t>Cut the flow in half and cut the pressure drop by a factor of 4 (FOUR)</a:t>
            </a:r>
          </a:p>
        </p:txBody>
      </p:sp>
      <p:sp>
        <p:nvSpPr>
          <p:cNvPr id="3" name="TextBox 2"/>
          <p:cNvSpPr txBox="1"/>
          <p:nvPr/>
        </p:nvSpPr>
        <p:spPr>
          <a:xfrm>
            <a:off x="3021366" y="2355012"/>
            <a:ext cx="6201762" cy="369332"/>
          </a:xfrm>
          <a:prstGeom prst="rect">
            <a:avLst/>
          </a:prstGeom>
          <a:noFill/>
        </p:spPr>
        <p:txBody>
          <a:bodyPr wrap="none" rtlCol="0">
            <a:spAutoFit/>
          </a:bodyPr>
          <a:lstStyle/>
          <a:p>
            <a:r>
              <a:rPr lang="en-US" dirty="0"/>
              <a:t>How do we tell?    Look at the DELTA T (Temperature difference).</a:t>
            </a:r>
          </a:p>
        </p:txBody>
      </p:sp>
      <p:sp>
        <p:nvSpPr>
          <p:cNvPr id="4" name="TextBox 3"/>
          <p:cNvSpPr txBox="1"/>
          <p:nvPr/>
        </p:nvSpPr>
        <p:spPr>
          <a:xfrm>
            <a:off x="1371600" y="3847381"/>
            <a:ext cx="3548664" cy="646331"/>
          </a:xfrm>
          <a:prstGeom prst="rect">
            <a:avLst/>
          </a:prstGeom>
          <a:noFill/>
        </p:spPr>
        <p:txBody>
          <a:bodyPr wrap="none" rtlCol="0">
            <a:spAutoFit/>
          </a:bodyPr>
          <a:lstStyle/>
          <a:p>
            <a:r>
              <a:rPr lang="en-US" dirty="0"/>
              <a:t>1,000,000 BTU/Hr Boiler set at 180F</a:t>
            </a:r>
          </a:p>
          <a:p>
            <a:r>
              <a:rPr lang="en-US" dirty="0"/>
              <a:t>If my return is 170 what happens?</a:t>
            </a:r>
          </a:p>
        </p:txBody>
      </p:sp>
      <p:sp>
        <p:nvSpPr>
          <p:cNvPr id="5" name="TextBox 4"/>
          <p:cNvSpPr txBox="1"/>
          <p:nvPr/>
        </p:nvSpPr>
        <p:spPr>
          <a:xfrm>
            <a:off x="1544128" y="5106838"/>
            <a:ext cx="2686954" cy="1200329"/>
          </a:xfrm>
          <a:prstGeom prst="rect">
            <a:avLst/>
          </a:prstGeom>
          <a:noFill/>
        </p:spPr>
        <p:txBody>
          <a:bodyPr wrap="none" rtlCol="0">
            <a:spAutoFit/>
          </a:bodyPr>
          <a:lstStyle/>
          <a:p>
            <a:r>
              <a:rPr lang="en-US" dirty="0"/>
              <a:t>200gpm   =    </a:t>
            </a:r>
            <a:r>
              <a:rPr lang="en-US" u="sng" dirty="0"/>
              <a:t>1,000,000</a:t>
            </a:r>
          </a:p>
          <a:p>
            <a:r>
              <a:rPr lang="en-US" dirty="0"/>
              <a:t>                       500 x 10</a:t>
            </a:r>
          </a:p>
          <a:p>
            <a:endParaRPr lang="en-US" dirty="0"/>
          </a:p>
          <a:p>
            <a:r>
              <a:rPr lang="en-US" dirty="0"/>
              <a:t>500 x 10 x 200 = 1,000,000</a:t>
            </a:r>
          </a:p>
        </p:txBody>
      </p:sp>
      <p:sp>
        <p:nvSpPr>
          <p:cNvPr id="6" name="TextBox 5"/>
          <p:cNvSpPr txBox="1"/>
          <p:nvPr/>
        </p:nvSpPr>
        <p:spPr>
          <a:xfrm>
            <a:off x="7341079" y="5149970"/>
            <a:ext cx="2686954" cy="1200329"/>
          </a:xfrm>
          <a:prstGeom prst="rect">
            <a:avLst/>
          </a:prstGeom>
          <a:noFill/>
        </p:spPr>
        <p:txBody>
          <a:bodyPr wrap="none" rtlCol="0">
            <a:spAutoFit/>
          </a:bodyPr>
          <a:lstStyle/>
          <a:p>
            <a:r>
              <a:rPr lang="en-US" dirty="0"/>
              <a:t>100gpm   =    </a:t>
            </a:r>
            <a:r>
              <a:rPr lang="en-US" u="sng" dirty="0"/>
              <a:t>1,000,000</a:t>
            </a:r>
          </a:p>
          <a:p>
            <a:r>
              <a:rPr lang="en-US" dirty="0"/>
              <a:t>                       500 x 20</a:t>
            </a:r>
          </a:p>
          <a:p>
            <a:endParaRPr lang="en-US" dirty="0"/>
          </a:p>
          <a:p>
            <a:r>
              <a:rPr lang="en-US" dirty="0"/>
              <a:t>500 x 20 x 100 = 1,000,000</a:t>
            </a:r>
          </a:p>
        </p:txBody>
      </p:sp>
      <p:sp>
        <p:nvSpPr>
          <p:cNvPr id="7" name="Rectangle 6"/>
          <p:cNvSpPr/>
          <p:nvPr/>
        </p:nvSpPr>
        <p:spPr>
          <a:xfrm>
            <a:off x="7177176" y="3713346"/>
            <a:ext cx="363172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1,000,000 BTU/Hr Boiler set at 180F</a:t>
            </a:r>
          </a:p>
          <a:p>
            <a:r>
              <a:rPr lang="en-US" dirty="0"/>
              <a:t>If my return is 160 what happens?</a:t>
            </a:r>
          </a:p>
        </p:txBody>
      </p:sp>
      <p:sp>
        <p:nvSpPr>
          <p:cNvPr id="8" name="TextBox 7"/>
          <p:cNvSpPr txBox="1"/>
          <p:nvPr/>
        </p:nvSpPr>
        <p:spPr>
          <a:xfrm>
            <a:off x="1086929" y="3000378"/>
            <a:ext cx="10207025" cy="369332"/>
          </a:xfrm>
          <a:prstGeom prst="rect">
            <a:avLst/>
          </a:prstGeom>
          <a:noFill/>
        </p:spPr>
        <p:txBody>
          <a:bodyPr wrap="none" rtlCol="0">
            <a:spAutoFit/>
          </a:bodyPr>
          <a:lstStyle/>
          <a:p>
            <a:r>
              <a:rPr lang="en-US" dirty="0"/>
              <a:t>We’re talking design BTU/HR and flows that happen 2% of the time so actual needed flows are always lower</a:t>
            </a:r>
          </a:p>
        </p:txBody>
      </p:sp>
    </p:spTree>
    <p:extLst>
      <p:ext uri="{BB962C8B-B14F-4D97-AF65-F5344CB8AC3E}">
        <p14:creationId xmlns:p14="http://schemas.microsoft.com/office/powerpoint/2010/main" val="2755667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TextBox 2"/>
          <p:cNvSpPr txBox="1">
            <a:spLocks noChangeArrowheads="1"/>
          </p:cNvSpPr>
          <p:nvPr/>
        </p:nvSpPr>
        <p:spPr bwMode="auto">
          <a:xfrm>
            <a:off x="1000664" y="620713"/>
            <a:ext cx="4303175"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dirty="0"/>
              <a:t>100 gpm = </a:t>
            </a:r>
            <a:r>
              <a:rPr lang="en-US" altLang="en-US" sz="1100" u="sng" dirty="0"/>
              <a:t>1,000,000 Btu/Hr</a:t>
            </a:r>
          </a:p>
          <a:p>
            <a:pPr eaLnBrk="1" hangingPunct="1">
              <a:spcBef>
                <a:spcPct val="0"/>
              </a:spcBef>
              <a:buFontTx/>
              <a:buNone/>
            </a:pPr>
            <a:r>
              <a:rPr lang="en-US" altLang="en-US" sz="1100" dirty="0"/>
              <a:t>                    500 x </a:t>
            </a:r>
            <a:r>
              <a:rPr lang="en-US" altLang="en-US" sz="1100" b="1" i="1" dirty="0">
                <a:solidFill>
                  <a:srgbClr val="FF0000"/>
                </a:solidFill>
              </a:rPr>
              <a:t>20</a:t>
            </a:r>
          </a:p>
          <a:p>
            <a:pPr eaLnBrk="1" hangingPunct="1">
              <a:spcBef>
                <a:spcPct val="0"/>
              </a:spcBef>
              <a:buFontTx/>
              <a:buNone/>
            </a:pPr>
            <a:endParaRPr lang="en-US" altLang="en-US" sz="1100" dirty="0"/>
          </a:p>
          <a:p>
            <a:pPr eaLnBrk="1" hangingPunct="1">
              <a:spcBef>
                <a:spcPct val="0"/>
              </a:spcBef>
              <a:buFontTx/>
              <a:buNone/>
            </a:pPr>
            <a:r>
              <a:rPr lang="en-US" altLang="en-US" sz="1100" dirty="0"/>
              <a:t>150 gpm = </a:t>
            </a:r>
            <a:r>
              <a:rPr lang="en-US" altLang="en-US" sz="1100" u="sng" dirty="0"/>
              <a:t>1,000,000 Btu/Hr</a:t>
            </a:r>
          </a:p>
          <a:p>
            <a:pPr eaLnBrk="1" hangingPunct="1">
              <a:spcBef>
                <a:spcPct val="0"/>
              </a:spcBef>
              <a:buFontTx/>
              <a:buNone/>
            </a:pPr>
            <a:r>
              <a:rPr lang="en-US" altLang="en-US" sz="1100" dirty="0"/>
              <a:t>                    500 x </a:t>
            </a:r>
            <a:r>
              <a:rPr lang="en-US" altLang="en-US" sz="1100" b="1" i="1" dirty="0">
                <a:solidFill>
                  <a:srgbClr val="FF0000"/>
                </a:solidFill>
              </a:rPr>
              <a:t>15</a:t>
            </a:r>
          </a:p>
          <a:p>
            <a:pPr eaLnBrk="1" hangingPunct="1">
              <a:spcBef>
                <a:spcPct val="0"/>
              </a:spcBef>
              <a:buFontTx/>
              <a:buNone/>
            </a:pPr>
            <a:endParaRPr lang="en-US" altLang="en-US" sz="1100" dirty="0"/>
          </a:p>
          <a:p>
            <a:pPr eaLnBrk="1" hangingPunct="1">
              <a:spcBef>
                <a:spcPct val="0"/>
              </a:spcBef>
              <a:buFontTx/>
              <a:buNone/>
            </a:pPr>
            <a:r>
              <a:rPr lang="en-US" altLang="en-US" sz="1100" dirty="0"/>
              <a:t>200 gpm = </a:t>
            </a:r>
            <a:r>
              <a:rPr lang="en-US" altLang="en-US" sz="1100" u="sng" dirty="0"/>
              <a:t>1,000,000 Btu/H</a:t>
            </a:r>
            <a:r>
              <a:rPr lang="en-US" altLang="en-US" sz="1100" dirty="0"/>
              <a:t>r</a:t>
            </a:r>
          </a:p>
          <a:p>
            <a:pPr eaLnBrk="1" hangingPunct="1">
              <a:spcBef>
                <a:spcPct val="0"/>
              </a:spcBef>
              <a:buFontTx/>
              <a:buNone/>
            </a:pPr>
            <a:r>
              <a:rPr lang="en-US" altLang="en-US" sz="1100" dirty="0"/>
              <a:t>                    500 x </a:t>
            </a:r>
            <a:r>
              <a:rPr lang="en-US" altLang="en-US" sz="1100" b="1" i="1" dirty="0">
                <a:solidFill>
                  <a:srgbClr val="FF0000"/>
                </a:solidFill>
              </a:rPr>
              <a:t>10</a:t>
            </a:r>
          </a:p>
          <a:p>
            <a:pPr eaLnBrk="1" hangingPunct="1">
              <a:spcBef>
                <a:spcPct val="0"/>
              </a:spcBef>
              <a:buFontTx/>
              <a:buNone/>
            </a:pPr>
            <a:endParaRPr lang="en-US" altLang="en-US" sz="1100" dirty="0"/>
          </a:p>
          <a:p>
            <a:pPr eaLnBrk="1" hangingPunct="1">
              <a:spcBef>
                <a:spcPct val="0"/>
              </a:spcBef>
              <a:buFontTx/>
              <a:buNone/>
            </a:pPr>
            <a:r>
              <a:rPr lang="en-US" altLang="en-US" sz="1100" dirty="0"/>
              <a:t>Checking the system Delta T can suggest the system Load</a:t>
            </a:r>
          </a:p>
          <a:p>
            <a:pPr eaLnBrk="1" hangingPunct="1">
              <a:spcBef>
                <a:spcPct val="0"/>
              </a:spcBef>
              <a:buFontTx/>
              <a:buNone/>
            </a:pPr>
            <a:endParaRPr lang="en-US" altLang="en-US" sz="1100" dirty="0"/>
          </a:p>
          <a:p>
            <a:pPr eaLnBrk="1" hangingPunct="1">
              <a:spcBef>
                <a:spcPct val="0"/>
              </a:spcBef>
              <a:buFontTx/>
              <a:buNone/>
            </a:pPr>
            <a:r>
              <a:rPr lang="en-US" altLang="en-US" sz="1100" dirty="0"/>
              <a:t>Checking the Boiler Delta T vs gas consumption gives the real efficiency.</a:t>
            </a:r>
          </a:p>
          <a:p>
            <a:pPr eaLnBrk="1" hangingPunct="1">
              <a:spcBef>
                <a:spcPct val="0"/>
              </a:spcBef>
              <a:buFontTx/>
              <a:buNone/>
            </a:pPr>
            <a:endParaRPr lang="en-US" altLang="en-US" sz="1100" dirty="0"/>
          </a:p>
          <a:p>
            <a:pPr eaLnBrk="1" hangingPunct="1">
              <a:spcBef>
                <a:spcPct val="0"/>
              </a:spcBef>
              <a:buFontTx/>
              <a:buNone/>
            </a:pPr>
            <a:r>
              <a:rPr lang="en-US" altLang="en-US" sz="1100" dirty="0"/>
              <a:t>System Curve vs the Pump curve.</a:t>
            </a:r>
          </a:p>
          <a:p>
            <a:pPr eaLnBrk="1" hangingPunct="1">
              <a:spcBef>
                <a:spcPct val="0"/>
              </a:spcBef>
              <a:buFontTx/>
              <a:buNone/>
            </a:pPr>
            <a:endParaRPr lang="en-US" altLang="en-US" sz="1100" dirty="0"/>
          </a:p>
        </p:txBody>
      </p:sp>
      <p:sp>
        <p:nvSpPr>
          <p:cNvPr id="2" name="TextBox 1"/>
          <p:cNvSpPr txBox="1"/>
          <p:nvPr/>
        </p:nvSpPr>
        <p:spPr>
          <a:xfrm>
            <a:off x="776377" y="3890513"/>
            <a:ext cx="4034374" cy="1200329"/>
          </a:xfrm>
          <a:prstGeom prst="rect">
            <a:avLst/>
          </a:prstGeom>
          <a:noFill/>
        </p:spPr>
        <p:txBody>
          <a:bodyPr wrap="none" rtlCol="0">
            <a:spAutoFit/>
          </a:bodyPr>
          <a:lstStyle/>
          <a:p>
            <a:r>
              <a:rPr lang="en-US" dirty="0"/>
              <a:t>Remember at design max flow.</a:t>
            </a:r>
          </a:p>
          <a:p>
            <a:endParaRPr lang="en-US" dirty="0"/>
          </a:p>
          <a:p>
            <a:r>
              <a:rPr lang="en-US" b="1" u="sng" dirty="0"/>
              <a:t>100gpm</a:t>
            </a:r>
            <a:r>
              <a:rPr lang="en-US" dirty="0"/>
              <a:t> should be seen only two</a:t>
            </a:r>
          </a:p>
          <a:p>
            <a:r>
              <a:rPr lang="en-US" dirty="0"/>
              <a:t>Days a year Max…………..at design delta 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9955" y="0"/>
            <a:ext cx="5299364" cy="6858000"/>
          </a:xfrm>
          <a:prstGeom prst="rect">
            <a:avLst/>
          </a:prstGeom>
        </p:spPr>
      </p:pic>
    </p:spTree>
    <p:extLst>
      <p:ext uri="{BB962C8B-B14F-4D97-AF65-F5344CB8AC3E}">
        <p14:creationId xmlns:p14="http://schemas.microsoft.com/office/powerpoint/2010/main" val="3046261572"/>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32" y="0"/>
            <a:ext cx="4846542"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5212" y="0"/>
            <a:ext cx="4846542" cy="6858000"/>
          </a:xfrm>
          <a:prstGeom prst="rect">
            <a:avLst/>
          </a:prstGeom>
        </p:spPr>
      </p:pic>
      <p:sp>
        <p:nvSpPr>
          <p:cNvPr id="4" name="TextBox 3"/>
          <p:cNvSpPr txBox="1"/>
          <p:nvPr/>
        </p:nvSpPr>
        <p:spPr>
          <a:xfrm>
            <a:off x="2189593" y="6280030"/>
            <a:ext cx="7331238" cy="646331"/>
          </a:xfrm>
          <a:prstGeom prst="rect">
            <a:avLst/>
          </a:prstGeom>
          <a:noFill/>
        </p:spPr>
        <p:txBody>
          <a:bodyPr wrap="none" rtlCol="0">
            <a:spAutoFit/>
          </a:bodyPr>
          <a:lstStyle/>
          <a:p>
            <a:r>
              <a:rPr lang="en-US" b="1" dirty="0"/>
              <a:t>Stratos 2 x 3-35 </a:t>
            </a:r>
            <a:r>
              <a:rPr lang="en-US" dirty="0"/>
              <a:t>Cast Iron* 2” Four-Bolt HV ¾ 1** 230 37.2 12 2085594 </a:t>
            </a:r>
            <a:r>
              <a:rPr lang="en-US" b="1" dirty="0"/>
              <a:t>1,690</a:t>
            </a:r>
          </a:p>
          <a:p>
            <a:r>
              <a:rPr lang="es-ES" b="1" dirty="0"/>
              <a:t>Stratos 3 x 3-40 </a:t>
            </a:r>
            <a:r>
              <a:rPr lang="es-ES" dirty="0" err="1"/>
              <a:t>Cast</a:t>
            </a:r>
            <a:r>
              <a:rPr lang="es-ES" dirty="0"/>
              <a:t> </a:t>
            </a:r>
            <a:r>
              <a:rPr lang="es-ES" dirty="0" err="1"/>
              <a:t>Iron</a:t>
            </a:r>
            <a:r>
              <a:rPr lang="es-ES" dirty="0"/>
              <a:t>* 3” ANSI 1¾ 1** 230 68.3 4 2085596 </a:t>
            </a:r>
            <a:r>
              <a:rPr lang="es-ES" b="1" dirty="0"/>
              <a:t>2,400</a:t>
            </a:r>
            <a:endParaRPr lang="en-US" dirty="0"/>
          </a:p>
        </p:txBody>
      </p:sp>
    </p:spTree>
    <p:extLst>
      <p:ext uri="{BB962C8B-B14F-4D97-AF65-F5344CB8AC3E}">
        <p14:creationId xmlns:p14="http://schemas.microsoft.com/office/powerpoint/2010/main" val="1667935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Placeholder 2"/>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1549" r="11549"/>
          <a:stretch>
            <a:fillRect/>
          </a:stretch>
        </p:blipFill>
        <p:spPr>
          <a:xfrm>
            <a:off x="1754189" y="244475"/>
            <a:ext cx="8683625" cy="6351588"/>
          </a:xfrm>
        </p:spPr>
      </p:pic>
    </p:spTree>
    <p:extLst>
      <p:ext uri="{BB962C8B-B14F-4D97-AF65-F5344CB8AC3E}">
        <p14:creationId xmlns:p14="http://schemas.microsoft.com/office/powerpoint/2010/main" val="2409148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7645" y="836762"/>
            <a:ext cx="8823698" cy="707886"/>
          </a:xfrm>
          <a:prstGeom prst="rect">
            <a:avLst/>
          </a:prstGeom>
          <a:noFill/>
        </p:spPr>
        <p:txBody>
          <a:bodyPr wrap="none" rtlCol="0">
            <a:spAutoFit/>
          </a:bodyPr>
          <a:lstStyle/>
          <a:p>
            <a:r>
              <a:rPr lang="en-US" sz="2000" b="1" dirty="0"/>
              <a:t>How long would the Brakes or front tires last on your car if every time you used it</a:t>
            </a:r>
          </a:p>
          <a:p>
            <a:r>
              <a:rPr lang="en-US" sz="2000" b="1" dirty="0"/>
              <a:t>you floored the GAS and used the brakes to control your speed?</a:t>
            </a:r>
          </a:p>
        </p:txBody>
      </p:sp>
      <p:sp>
        <p:nvSpPr>
          <p:cNvPr id="3" name="TextBox 2"/>
          <p:cNvSpPr txBox="1"/>
          <p:nvPr/>
        </p:nvSpPr>
        <p:spPr>
          <a:xfrm>
            <a:off x="718609" y="1846053"/>
            <a:ext cx="10681770" cy="461665"/>
          </a:xfrm>
          <a:prstGeom prst="rect">
            <a:avLst/>
          </a:prstGeom>
          <a:noFill/>
        </p:spPr>
        <p:txBody>
          <a:bodyPr wrap="none" rtlCol="0">
            <a:spAutoFit/>
          </a:bodyPr>
          <a:lstStyle/>
          <a:p>
            <a:r>
              <a:rPr lang="en-US" sz="2400" dirty="0">
                <a:solidFill>
                  <a:srgbClr val="FF0000"/>
                </a:solidFill>
              </a:rPr>
              <a:t>Same thing you see every time you see a constant speed pump on a variable system</a:t>
            </a:r>
            <a:r>
              <a:rPr lang="en-US" dirty="0">
                <a:solidFill>
                  <a:srgbClr val="FF0000"/>
                </a:solidFill>
              </a:rPr>
              <a:t>.</a:t>
            </a:r>
          </a:p>
        </p:txBody>
      </p:sp>
      <p:sp>
        <p:nvSpPr>
          <p:cNvPr id="4" name="TextBox 3"/>
          <p:cNvSpPr txBox="1"/>
          <p:nvPr/>
        </p:nvSpPr>
        <p:spPr>
          <a:xfrm>
            <a:off x="2018581" y="2609123"/>
            <a:ext cx="7424468" cy="646331"/>
          </a:xfrm>
          <a:prstGeom prst="rect">
            <a:avLst/>
          </a:prstGeom>
          <a:noFill/>
        </p:spPr>
        <p:txBody>
          <a:bodyPr wrap="none" rtlCol="0">
            <a:spAutoFit/>
          </a:bodyPr>
          <a:lstStyle/>
          <a:p>
            <a:r>
              <a:rPr lang="en-US" dirty="0"/>
              <a:t>Don’t forget that this system spends 98% of the time in Transition.</a:t>
            </a:r>
          </a:p>
          <a:p>
            <a:r>
              <a:rPr lang="en-US" dirty="0"/>
              <a:t>It’s balanced for the 2% of the time the VERY oversized system may never see.</a:t>
            </a:r>
          </a:p>
        </p:txBody>
      </p:sp>
      <p:sp>
        <p:nvSpPr>
          <p:cNvPr id="5" name="TextBox 4"/>
          <p:cNvSpPr txBox="1"/>
          <p:nvPr/>
        </p:nvSpPr>
        <p:spPr>
          <a:xfrm>
            <a:off x="915714" y="3692106"/>
            <a:ext cx="10287560" cy="646331"/>
          </a:xfrm>
          <a:prstGeom prst="rect">
            <a:avLst/>
          </a:prstGeom>
          <a:noFill/>
        </p:spPr>
        <p:txBody>
          <a:bodyPr wrap="none" rtlCol="0">
            <a:spAutoFit/>
          </a:bodyPr>
          <a:lstStyle/>
          <a:p>
            <a:r>
              <a:rPr lang="en-US" dirty="0"/>
              <a:t>Now remember that 98% efficient Boiler or Chiller that was specified for that 2% of the time?</a:t>
            </a:r>
          </a:p>
          <a:p>
            <a:r>
              <a:rPr lang="en-US" dirty="0"/>
              <a:t>It also was specified to operate at 20 – 30 degree delta T for a boiler and 10 – 12 degree delta T for a chiller!</a:t>
            </a:r>
          </a:p>
        </p:txBody>
      </p:sp>
      <p:sp>
        <p:nvSpPr>
          <p:cNvPr id="6" name="TextBox 5"/>
          <p:cNvSpPr txBox="1"/>
          <p:nvPr/>
        </p:nvSpPr>
        <p:spPr>
          <a:xfrm>
            <a:off x="718609" y="5020573"/>
            <a:ext cx="10879260" cy="461665"/>
          </a:xfrm>
          <a:prstGeom prst="rect">
            <a:avLst/>
          </a:prstGeom>
          <a:noFill/>
        </p:spPr>
        <p:txBody>
          <a:bodyPr wrap="none" rtlCol="0">
            <a:spAutoFit/>
          </a:bodyPr>
          <a:lstStyle/>
          <a:p>
            <a:r>
              <a:rPr lang="en-US" sz="2400" b="1" i="1" u="sng" dirty="0">
                <a:solidFill>
                  <a:srgbClr val="FF0000"/>
                </a:solidFill>
              </a:rPr>
              <a:t>Now look at the efficiency of the Boiler or Chiller operating at a much lower DELTA T</a:t>
            </a:r>
          </a:p>
        </p:txBody>
      </p:sp>
    </p:spTree>
    <p:extLst>
      <p:ext uri="{BB962C8B-B14F-4D97-AF65-F5344CB8AC3E}">
        <p14:creationId xmlns:p14="http://schemas.microsoft.com/office/powerpoint/2010/main" val="2622051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4075" y="1518249"/>
            <a:ext cx="8178008" cy="4524315"/>
          </a:xfrm>
          <a:prstGeom prst="rect">
            <a:avLst/>
          </a:prstGeom>
          <a:noFill/>
        </p:spPr>
        <p:txBody>
          <a:bodyPr wrap="none" rtlCol="0">
            <a:spAutoFit/>
          </a:bodyPr>
          <a:lstStyle/>
          <a:p>
            <a:r>
              <a:rPr lang="en-US" sz="3200" dirty="0"/>
              <a:t>AC motor and pump limitations and efficiency’s.</a:t>
            </a:r>
          </a:p>
          <a:p>
            <a:endParaRPr lang="en-US" sz="3200" dirty="0"/>
          </a:p>
          <a:p>
            <a:r>
              <a:rPr lang="en-US" sz="3200" dirty="0"/>
              <a:t>	30hz or 50% minimum why</a:t>
            </a:r>
          </a:p>
          <a:p>
            <a:r>
              <a:rPr lang="en-US" sz="3200" dirty="0"/>
              <a:t>	even odd frequency</a:t>
            </a:r>
          </a:p>
          <a:p>
            <a:r>
              <a:rPr lang="en-US" sz="3200" dirty="0"/>
              <a:t>	Couplers</a:t>
            </a:r>
          </a:p>
          <a:p>
            <a:r>
              <a:rPr lang="en-US" sz="3200" dirty="0"/>
              <a:t>	Seal lubrication</a:t>
            </a:r>
          </a:p>
          <a:p>
            <a:r>
              <a:rPr lang="en-US" sz="3200" dirty="0"/>
              <a:t>	Agis Rings, grease</a:t>
            </a:r>
          </a:p>
          <a:p>
            <a:r>
              <a:rPr lang="en-US" sz="3200" dirty="0"/>
              <a:t>	Premium Efficiency</a:t>
            </a:r>
          </a:p>
          <a:p>
            <a:r>
              <a:rPr lang="en-US" sz="3200" dirty="0"/>
              <a:t>	Trimmed Impellers</a:t>
            </a:r>
          </a:p>
        </p:txBody>
      </p:sp>
    </p:spTree>
    <p:extLst>
      <p:ext uri="{BB962C8B-B14F-4D97-AF65-F5344CB8AC3E}">
        <p14:creationId xmlns:p14="http://schemas.microsoft.com/office/powerpoint/2010/main" val="3592318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8966" y="293298"/>
            <a:ext cx="8009693" cy="707886"/>
          </a:xfrm>
          <a:prstGeom prst="rect">
            <a:avLst/>
          </a:prstGeom>
          <a:noFill/>
        </p:spPr>
        <p:txBody>
          <a:bodyPr wrap="none" rtlCol="0">
            <a:spAutoFit/>
          </a:bodyPr>
          <a:lstStyle/>
          <a:p>
            <a:r>
              <a:rPr lang="en-US" sz="4000" b="1" dirty="0"/>
              <a:t>Back to why did the Pump break????</a:t>
            </a:r>
          </a:p>
        </p:txBody>
      </p:sp>
      <p:sp>
        <p:nvSpPr>
          <p:cNvPr id="3" name="TextBox 2"/>
          <p:cNvSpPr txBox="1"/>
          <p:nvPr/>
        </p:nvSpPr>
        <p:spPr>
          <a:xfrm>
            <a:off x="1785668" y="1449238"/>
            <a:ext cx="7769756" cy="369332"/>
          </a:xfrm>
          <a:prstGeom prst="rect">
            <a:avLst/>
          </a:prstGeom>
          <a:noFill/>
        </p:spPr>
        <p:txBody>
          <a:bodyPr wrap="none" rtlCol="0">
            <a:spAutoFit/>
          </a:bodyPr>
          <a:lstStyle/>
          <a:p>
            <a:r>
              <a:rPr lang="en-US" dirty="0"/>
              <a:t>Bad Bearings, coupler broke, seal leaks, wrong oil, cheap A@# pump, motor fried</a:t>
            </a:r>
          </a:p>
        </p:txBody>
      </p:sp>
      <p:sp>
        <p:nvSpPr>
          <p:cNvPr id="4" name="TextBox 3"/>
          <p:cNvSpPr txBox="1"/>
          <p:nvPr/>
        </p:nvSpPr>
        <p:spPr>
          <a:xfrm>
            <a:off x="2984740" y="2081958"/>
            <a:ext cx="5068824" cy="369332"/>
          </a:xfrm>
          <a:prstGeom prst="rect">
            <a:avLst/>
          </a:prstGeom>
          <a:noFill/>
        </p:spPr>
        <p:txBody>
          <a:bodyPr wrap="none" rtlCol="0">
            <a:spAutoFit/>
          </a:bodyPr>
          <a:lstStyle/>
          <a:p>
            <a:r>
              <a:rPr lang="en-US" dirty="0"/>
              <a:t>Probably only the wrong oil is the biggest thing I see</a:t>
            </a:r>
          </a:p>
        </p:txBody>
      </p:sp>
      <p:sp>
        <p:nvSpPr>
          <p:cNvPr id="5" name="TextBox 4"/>
          <p:cNvSpPr txBox="1"/>
          <p:nvPr/>
        </p:nvSpPr>
        <p:spPr>
          <a:xfrm>
            <a:off x="1621766" y="3476445"/>
            <a:ext cx="8502199" cy="1415772"/>
          </a:xfrm>
          <a:prstGeom prst="rect">
            <a:avLst/>
          </a:prstGeom>
          <a:noFill/>
        </p:spPr>
        <p:txBody>
          <a:bodyPr wrap="none" rtlCol="0">
            <a:spAutoFit/>
          </a:bodyPr>
          <a:lstStyle/>
          <a:p>
            <a:r>
              <a:rPr lang="en-US" dirty="0"/>
              <a:t>Running off either end of the pump curve causes all of the above.</a:t>
            </a:r>
          </a:p>
          <a:p>
            <a:endParaRPr lang="en-US" dirty="0"/>
          </a:p>
          <a:p>
            <a:r>
              <a:rPr lang="en-US" dirty="0"/>
              <a:t>Some pumps are built to take the abuse of improper application for long periods of time.</a:t>
            </a:r>
          </a:p>
          <a:p>
            <a:r>
              <a:rPr lang="en-US" sz="3200" dirty="0">
                <a:solidFill>
                  <a:srgbClr val="FF0000"/>
                </a:solidFill>
              </a:rPr>
              <a:t>MOST ARE NOT</a:t>
            </a:r>
          </a:p>
        </p:txBody>
      </p:sp>
      <p:sp>
        <p:nvSpPr>
          <p:cNvPr id="6" name="TextBox 5"/>
          <p:cNvSpPr txBox="1"/>
          <p:nvPr/>
        </p:nvSpPr>
        <p:spPr>
          <a:xfrm>
            <a:off x="560716" y="5332597"/>
            <a:ext cx="10485563" cy="461665"/>
          </a:xfrm>
          <a:prstGeom prst="rect">
            <a:avLst/>
          </a:prstGeom>
          <a:noFill/>
        </p:spPr>
        <p:txBody>
          <a:bodyPr wrap="none" rtlCol="0">
            <a:spAutoFit/>
          </a:bodyPr>
          <a:lstStyle/>
          <a:p>
            <a:r>
              <a:rPr lang="en-US" sz="2400" b="1" i="1" u="sng" dirty="0">
                <a:solidFill>
                  <a:srgbClr val="FF0000"/>
                </a:solidFill>
              </a:rPr>
              <a:t>Remember all manufacturers ASSUME you are utilizing their product as designed</a:t>
            </a:r>
          </a:p>
        </p:txBody>
      </p:sp>
    </p:spTree>
    <p:extLst>
      <p:ext uri="{BB962C8B-B14F-4D97-AF65-F5344CB8AC3E}">
        <p14:creationId xmlns:p14="http://schemas.microsoft.com/office/powerpoint/2010/main" val="1328323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8301" y="333375"/>
            <a:ext cx="4810125" cy="622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TextBox 2"/>
          <p:cNvSpPr txBox="1">
            <a:spLocks noChangeArrowheads="1"/>
          </p:cNvSpPr>
          <p:nvPr/>
        </p:nvSpPr>
        <p:spPr bwMode="auto">
          <a:xfrm>
            <a:off x="1000664" y="620713"/>
            <a:ext cx="4303175"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dirty="0"/>
              <a:t>200 gpm = </a:t>
            </a:r>
            <a:r>
              <a:rPr lang="en-US" altLang="en-US" sz="1100" u="sng" dirty="0"/>
              <a:t>2,000,000 Btu/Hr</a:t>
            </a:r>
          </a:p>
          <a:p>
            <a:pPr eaLnBrk="1" hangingPunct="1">
              <a:spcBef>
                <a:spcPct val="0"/>
              </a:spcBef>
              <a:buFontTx/>
              <a:buNone/>
            </a:pPr>
            <a:r>
              <a:rPr lang="en-US" altLang="en-US" sz="1100" dirty="0"/>
              <a:t>                    500 x </a:t>
            </a:r>
            <a:r>
              <a:rPr lang="en-US" altLang="en-US" sz="1100" b="1" i="1" dirty="0">
                <a:solidFill>
                  <a:srgbClr val="FF0000"/>
                </a:solidFill>
              </a:rPr>
              <a:t>20</a:t>
            </a:r>
          </a:p>
          <a:p>
            <a:pPr eaLnBrk="1" hangingPunct="1">
              <a:spcBef>
                <a:spcPct val="0"/>
              </a:spcBef>
              <a:buFontTx/>
              <a:buNone/>
            </a:pPr>
            <a:endParaRPr lang="en-US" altLang="en-US" sz="1100" dirty="0"/>
          </a:p>
          <a:p>
            <a:pPr eaLnBrk="1" hangingPunct="1">
              <a:spcBef>
                <a:spcPct val="0"/>
              </a:spcBef>
              <a:buFontTx/>
              <a:buNone/>
            </a:pPr>
            <a:r>
              <a:rPr lang="en-US" altLang="en-US" sz="1100" dirty="0"/>
              <a:t>300 gpm = </a:t>
            </a:r>
            <a:r>
              <a:rPr lang="en-US" altLang="en-US" sz="1100" u="sng" dirty="0"/>
              <a:t>2,000,000 Btu/Hr</a:t>
            </a:r>
          </a:p>
          <a:p>
            <a:pPr eaLnBrk="1" hangingPunct="1">
              <a:spcBef>
                <a:spcPct val="0"/>
              </a:spcBef>
              <a:buFontTx/>
              <a:buNone/>
            </a:pPr>
            <a:r>
              <a:rPr lang="en-US" altLang="en-US" sz="1100" dirty="0"/>
              <a:t>                    500 x </a:t>
            </a:r>
            <a:r>
              <a:rPr lang="en-US" altLang="en-US" sz="1100" b="1" i="1" dirty="0">
                <a:solidFill>
                  <a:srgbClr val="FF0000"/>
                </a:solidFill>
              </a:rPr>
              <a:t>15</a:t>
            </a:r>
          </a:p>
          <a:p>
            <a:pPr eaLnBrk="1" hangingPunct="1">
              <a:spcBef>
                <a:spcPct val="0"/>
              </a:spcBef>
              <a:buFontTx/>
              <a:buNone/>
            </a:pPr>
            <a:endParaRPr lang="en-US" altLang="en-US" sz="1100" dirty="0"/>
          </a:p>
          <a:p>
            <a:pPr eaLnBrk="1" hangingPunct="1">
              <a:spcBef>
                <a:spcPct val="0"/>
              </a:spcBef>
              <a:buFontTx/>
              <a:buNone/>
            </a:pPr>
            <a:r>
              <a:rPr lang="en-US" altLang="en-US" sz="1100" dirty="0"/>
              <a:t>400 gpm = </a:t>
            </a:r>
            <a:r>
              <a:rPr lang="en-US" altLang="en-US" sz="1100" u="sng" dirty="0"/>
              <a:t>2,000,000 Btu/H</a:t>
            </a:r>
            <a:r>
              <a:rPr lang="en-US" altLang="en-US" sz="1100" dirty="0"/>
              <a:t>r</a:t>
            </a:r>
          </a:p>
          <a:p>
            <a:pPr eaLnBrk="1" hangingPunct="1">
              <a:spcBef>
                <a:spcPct val="0"/>
              </a:spcBef>
              <a:buFontTx/>
              <a:buNone/>
            </a:pPr>
            <a:r>
              <a:rPr lang="en-US" altLang="en-US" sz="1100" dirty="0"/>
              <a:t>                    500 x </a:t>
            </a:r>
            <a:r>
              <a:rPr lang="en-US" altLang="en-US" sz="1100" b="1" i="1" dirty="0">
                <a:solidFill>
                  <a:srgbClr val="FF0000"/>
                </a:solidFill>
              </a:rPr>
              <a:t>10</a:t>
            </a:r>
          </a:p>
          <a:p>
            <a:pPr eaLnBrk="1" hangingPunct="1">
              <a:spcBef>
                <a:spcPct val="0"/>
              </a:spcBef>
              <a:buFontTx/>
              <a:buNone/>
            </a:pPr>
            <a:endParaRPr lang="en-US" altLang="en-US" sz="1100" dirty="0"/>
          </a:p>
          <a:p>
            <a:pPr eaLnBrk="1" hangingPunct="1">
              <a:spcBef>
                <a:spcPct val="0"/>
              </a:spcBef>
              <a:buFontTx/>
              <a:buNone/>
            </a:pPr>
            <a:r>
              <a:rPr lang="en-US" altLang="en-US" sz="1100" dirty="0"/>
              <a:t>Checking the system Delta T can suggest the system Load</a:t>
            </a:r>
          </a:p>
          <a:p>
            <a:pPr eaLnBrk="1" hangingPunct="1">
              <a:spcBef>
                <a:spcPct val="0"/>
              </a:spcBef>
              <a:buFontTx/>
              <a:buNone/>
            </a:pPr>
            <a:endParaRPr lang="en-US" altLang="en-US" sz="1100" dirty="0"/>
          </a:p>
          <a:p>
            <a:pPr eaLnBrk="1" hangingPunct="1">
              <a:spcBef>
                <a:spcPct val="0"/>
              </a:spcBef>
              <a:buFontTx/>
              <a:buNone/>
            </a:pPr>
            <a:r>
              <a:rPr lang="en-US" altLang="en-US" sz="1100" dirty="0"/>
              <a:t>Checking the Boiler Delta T vs gas consumption gives the real efficiency.</a:t>
            </a:r>
          </a:p>
          <a:p>
            <a:pPr eaLnBrk="1" hangingPunct="1">
              <a:spcBef>
                <a:spcPct val="0"/>
              </a:spcBef>
              <a:buFontTx/>
              <a:buNone/>
            </a:pPr>
            <a:endParaRPr lang="en-US" altLang="en-US" sz="1100" dirty="0"/>
          </a:p>
          <a:p>
            <a:pPr eaLnBrk="1" hangingPunct="1">
              <a:spcBef>
                <a:spcPct val="0"/>
              </a:spcBef>
              <a:buFontTx/>
              <a:buNone/>
            </a:pPr>
            <a:r>
              <a:rPr lang="en-US" altLang="en-US" sz="1100" dirty="0"/>
              <a:t>System Curve vs the Pump curve.</a:t>
            </a:r>
          </a:p>
          <a:p>
            <a:pPr eaLnBrk="1" hangingPunct="1">
              <a:spcBef>
                <a:spcPct val="0"/>
              </a:spcBef>
              <a:buFontTx/>
              <a:buNone/>
            </a:pPr>
            <a:endParaRPr lang="en-US" altLang="en-US" sz="1100" dirty="0"/>
          </a:p>
        </p:txBody>
      </p:sp>
      <p:sp>
        <p:nvSpPr>
          <p:cNvPr id="2" name="TextBox 1"/>
          <p:cNvSpPr txBox="1"/>
          <p:nvPr/>
        </p:nvSpPr>
        <p:spPr>
          <a:xfrm>
            <a:off x="776377" y="3890513"/>
            <a:ext cx="4034374" cy="1200329"/>
          </a:xfrm>
          <a:prstGeom prst="rect">
            <a:avLst/>
          </a:prstGeom>
          <a:noFill/>
        </p:spPr>
        <p:txBody>
          <a:bodyPr wrap="none" rtlCol="0">
            <a:spAutoFit/>
          </a:bodyPr>
          <a:lstStyle/>
          <a:p>
            <a:r>
              <a:rPr lang="en-US" dirty="0"/>
              <a:t>Remember at design max flow.</a:t>
            </a:r>
          </a:p>
          <a:p>
            <a:endParaRPr lang="en-US" dirty="0"/>
          </a:p>
          <a:p>
            <a:r>
              <a:rPr lang="en-US" b="1" u="sng" dirty="0"/>
              <a:t>200gpm</a:t>
            </a:r>
            <a:r>
              <a:rPr lang="en-US" dirty="0"/>
              <a:t> should be seen only two</a:t>
            </a:r>
          </a:p>
          <a:p>
            <a:r>
              <a:rPr lang="en-US" dirty="0"/>
              <a:t>Days a year Max…………..at design delta T.</a:t>
            </a:r>
          </a:p>
        </p:txBody>
      </p:sp>
    </p:spTree>
    <p:extLst>
      <p:ext uri="{BB962C8B-B14F-4D97-AF65-F5344CB8AC3E}">
        <p14:creationId xmlns:p14="http://schemas.microsoft.com/office/powerpoint/2010/main" val="3440941945"/>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539" y="840477"/>
            <a:ext cx="2590800" cy="15367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820" y="1600330"/>
            <a:ext cx="2204169" cy="220416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6489" y="4146550"/>
            <a:ext cx="1866900" cy="1498600"/>
          </a:xfrm>
          <a:prstGeom prst="rect">
            <a:avLst/>
          </a:prstGeom>
        </p:spPr>
      </p:pic>
      <p:pic>
        <p:nvPicPr>
          <p:cNvPr id="5" name="Picture 4"/>
          <p:cNvPicPr>
            <a:picLocks noChangeAspect="1"/>
          </p:cNvPicPr>
          <p:nvPr/>
        </p:nvPicPr>
        <p:blipFill>
          <a:blip r:embed="rId5"/>
          <a:stretch>
            <a:fillRect/>
          </a:stretch>
        </p:blipFill>
        <p:spPr>
          <a:xfrm>
            <a:off x="4023016" y="5336299"/>
            <a:ext cx="3282659" cy="121628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24721" y="2610151"/>
            <a:ext cx="3919736" cy="637033"/>
          </a:xfrm>
          <a:prstGeom prst="rect">
            <a:avLst/>
          </a:prstGeom>
          <a:solidFill>
            <a:schemeClr val="accent1"/>
          </a:solidFill>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5675" y="4295775"/>
            <a:ext cx="4886325" cy="600075"/>
          </a:xfrm>
          <a:prstGeom prst="rect">
            <a:avLst/>
          </a:prstGeom>
        </p:spPr>
      </p:pic>
      <p:pic>
        <p:nvPicPr>
          <p:cNvPr id="8" name="Picture 7"/>
          <p:cNvPicPr>
            <a:picLocks noChangeAspect="1"/>
          </p:cNvPicPr>
          <p:nvPr/>
        </p:nvPicPr>
        <p:blipFill>
          <a:blip r:embed="rId8"/>
          <a:stretch>
            <a:fillRect/>
          </a:stretch>
        </p:blipFill>
        <p:spPr>
          <a:xfrm>
            <a:off x="7876741" y="241444"/>
            <a:ext cx="4086225" cy="1590675"/>
          </a:xfrm>
          <a:prstGeom prst="rect">
            <a:avLst/>
          </a:prstGeom>
        </p:spPr>
      </p:pic>
      <p:pic>
        <p:nvPicPr>
          <p:cNvPr id="9" name="Picture 8"/>
          <p:cNvPicPr>
            <a:picLocks noChangeAspect="1"/>
          </p:cNvPicPr>
          <p:nvPr/>
        </p:nvPicPr>
        <p:blipFill>
          <a:blip r:embed="rId9"/>
          <a:stretch>
            <a:fillRect/>
          </a:stretch>
        </p:blipFill>
        <p:spPr>
          <a:xfrm>
            <a:off x="8681748" y="6074497"/>
            <a:ext cx="3381375" cy="657225"/>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36617" y="322406"/>
            <a:ext cx="2428875" cy="714375"/>
          </a:xfrm>
          <a:prstGeom prst="rect">
            <a:avLst/>
          </a:prstGeom>
        </p:spPr>
      </p:pic>
      <p:pic>
        <p:nvPicPr>
          <p:cNvPr id="12" name="Picture 11"/>
          <p:cNvPicPr>
            <a:picLocks noChangeAspect="1"/>
          </p:cNvPicPr>
          <p:nvPr/>
        </p:nvPicPr>
        <p:blipFill>
          <a:blip r:embed="rId11"/>
          <a:stretch>
            <a:fillRect/>
          </a:stretch>
        </p:blipFill>
        <p:spPr>
          <a:xfrm>
            <a:off x="4023016" y="4146550"/>
            <a:ext cx="3086100" cy="1295400"/>
          </a:xfrm>
          <a:prstGeom prst="rect">
            <a:avLst/>
          </a:prstGeom>
        </p:spPr>
      </p:pic>
      <p:pic>
        <p:nvPicPr>
          <p:cNvPr id="13" name="Picture 12"/>
          <p:cNvPicPr>
            <a:picLocks noChangeAspect="1"/>
          </p:cNvPicPr>
          <p:nvPr/>
        </p:nvPicPr>
        <p:blipFill>
          <a:blip r:embed="rId12"/>
          <a:stretch>
            <a:fillRect/>
          </a:stretch>
        </p:blipFill>
        <p:spPr>
          <a:xfrm>
            <a:off x="2203689" y="2817626"/>
            <a:ext cx="2819400" cy="914400"/>
          </a:xfrm>
          <a:prstGeom prst="rect">
            <a:avLst/>
          </a:prstGeom>
        </p:spPr>
      </p:pic>
      <p:pic>
        <p:nvPicPr>
          <p:cNvPr id="14" name="Picture 13"/>
          <p:cNvPicPr>
            <a:picLocks noChangeAspect="1"/>
          </p:cNvPicPr>
          <p:nvPr/>
        </p:nvPicPr>
        <p:blipFill>
          <a:blip r:embed="rId13"/>
          <a:stretch>
            <a:fillRect/>
          </a:stretch>
        </p:blipFill>
        <p:spPr>
          <a:xfrm>
            <a:off x="574914" y="5842557"/>
            <a:ext cx="1628775" cy="866775"/>
          </a:xfrm>
          <a:prstGeom prst="rect">
            <a:avLst/>
          </a:prstGeom>
        </p:spPr>
      </p:pic>
    </p:spTree>
    <p:extLst>
      <p:ext uri="{BB962C8B-B14F-4D97-AF65-F5344CB8AC3E}">
        <p14:creationId xmlns:p14="http://schemas.microsoft.com/office/powerpoint/2010/main" val="1681889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6498" y="-815494"/>
            <a:ext cx="7418717" cy="966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648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8091" y="741872"/>
            <a:ext cx="3289490" cy="369332"/>
          </a:xfrm>
          <a:prstGeom prst="rect">
            <a:avLst/>
          </a:prstGeom>
          <a:noFill/>
        </p:spPr>
        <p:txBody>
          <a:bodyPr wrap="none" rtlCol="0">
            <a:spAutoFit/>
          </a:bodyPr>
          <a:lstStyle/>
          <a:p>
            <a:r>
              <a:rPr lang="en-US" dirty="0"/>
              <a:t>We’ll Talk about ECM a little later</a:t>
            </a:r>
          </a:p>
        </p:txBody>
      </p:sp>
      <p:sp>
        <p:nvSpPr>
          <p:cNvPr id="3" name="TextBox 2"/>
          <p:cNvSpPr txBox="1"/>
          <p:nvPr/>
        </p:nvSpPr>
        <p:spPr>
          <a:xfrm>
            <a:off x="7884055" y="4558562"/>
            <a:ext cx="2473882" cy="369332"/>
          </a:xfrm>
          <a:prstGeom prst="rect">
            <a:avLst/>
          </a:prstGeom>
          <a:noFill/>
        </p:spPr>
        <p:txBody>
          <a:bodyPr wrap="none" rtlCol="0">
            <a:spAutoFit/>
          </a:bodyPr>
          <a:lstStyle/>
          <a:p>
            <a:r>
              <a:rPr lang="en-US" dirty="0"/>
              <a:t>I call it the easy BUTTON</a:t>
            </a:r>
          </a:p>
        </p:txBody>
      </p:sp>
      <p:pic>
        <p:nvPicPr>
          <p:cNvPr id="4" name="Picture 2" descr="C:\Users\steve.thompson\AppData\Local\Microsoft\Windows\Temporary Internet Files\Content.Outlook\U8COPE9J\stratos_z_namex_inox__pic_01_1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435970" y="431574"/>
            <a:ext cx="3829739" cy="3339328"/>
          </a:xfrm>
          <a:prstGeom prst="rect">
            <a:avLst/>
          </a:prstGeom>
        </p:spPr>
      </p:pic>
      <p:sp>
        <p:nvSpPr>
          <p:cNvPr id="5" name="TextBox 4"/>
          <p:cNvSpPr txBox="1"/>
          <p:nvPr/>
        </p:nvSpPr>
        <p:spPr>
          <a:xfrm>
            <a:off x="1863306" y="3441940"/>
            <a:ext cx="4178131" cy="1477328"/>
          </a:xfrm>
          <a:prstGeom prst="rect">
            <a:avLst/>
          </a:prstGeom>
          <a:noFill/>
        </p:spPr>
        <p:txBody>
          <a:bodyPr wrap="none" rtlCol="0">
            <a:spAutoFit/>
          </a:bodyPr>
          <a:lstStyle/>
          <a:p>
            <a:r>
              <a:rPr lang="en-US" dirty="0"/>
              <a:t>Don’t forget to look at all the details</a:t>
            </a:r>
          </a:p>
          <a:p>
            <a:r>
              <a:rPr lang="en-US" dirty="0"/>
              <a:t>2 way valves or 3 way valves</a:t>
            </a:r>
          </a:p>
          <a:p>
            <a:r>
              <a:rPr lang="en-US" dirty="0"/>
              <a:t>Primary Secondary or just a primary circuit</a:t>
            </a:r>
          </a:p>
          <a:p>
            <a:r>
              <a:rPr lang="en-US" dirty="0"/>
              <a:t>Is there a bypass somewhere?</a:t>
            </a:r>
          </a:p>
          <a:p>
            <a:r>
              <a:rPr lang="en-US" dirty="0"/>
              <a:t>Always ask if your not sure.</a:t>
            </a:r>
          </a:p>
        </p:txBody>
      </p:sp>
    </p:spTree>
    <p:extLst>
      <p:ext uri="{BB962C8B-B14F-4D97-AF65-F5344CB8AC3E}">
        <p14:creationId xmlns:p14="http://schemas.microsoft.com/office/powerpoint/2010/main" val="43545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7970" y="681488"/>
            <a:ext cx="11349261" cy="400110"/>
          </a:xfrm>
          <a:prstGeom prst="rect">
            <a:avLst/>
          </a:prstGeom>
          <a:noFill/>
        </p:spPr>
        <p:txBody>
          <a:bodyPr wrap="none" rtlCol="0">
            <a:spAutoFit/>
          </a:bodyPr>
          <a:lstStyle/>
          <a:p>
            <a:r>
              <a:rPr lang="en-US" sz="2000" b="1" dirty="0"/>
              <a:t>ALWAYS STAND BACK AND LOOK AT HOW THE SYSTEM WAS DESIGNED AND WHAT HAPPENED IN REALITY</a:t>
            </a:r>
          </a:p>
        </p:txBody>
      </p:sp>
      <p:sp>
        <p:nvSpPr>
          <p:cNvPr id="3" name="TextBox 2"/>
          <p:cNvSpPr txBox="1"/>
          <p:nvPr/>
        </p:nvSpPr>
        <p:spPr>
          <a:xfrm>
            <a:off x="1673524" y="1439082"/>
            <a:ext cx="7970808" cy="646331"/>
          </a:xfrm>
          <a:prstGeom prst="rect">
            <a:avLst/>
          </a:prstGeom>
          <a:noFill/>
        </p:spPr>
        <p:txBody>
          <a:bodyPr wrap="square" rtlCol="0">
            <a:spAutoFit/>
          </a:bodyPr>
          <a:lstStyle/>
          <a:p>
            <a:r>
              <a:rPr lang="en-US" dirty="0"/>
              <a:t>Every time someone is looking for a bigger pump, boiler or chiller I find the </a:t>
            </a:r>
            <a:r>
              <a:rPr lang="en-US" dirty="0">
                <a:solidFill>
                  <a:srgbClr val="FF0000"/>
                </a:solidFill>
              </a:rPr>
              <a:t>SYSTEM</a:t>
            </a:r>
            <a:r>
              <a:rPr lang="en-US" dirty="0"/>
              <a:t> is operating at a very </a:t>
            </a:r>
            <a:r>
              <a:rPr lang="en-US" dirty="0">
                <a:solidFill>
                  <a:srgbClr val="FF0000"/>
                </a:solidFill>
              </a:rPr>
              <a:t>low efficiency</a:t>
            </a:r>
            <a:r>
              <a:rPr lang="en-US" dirty="0"/>
              <a:t>.</a:t>
            </a:r>
          </a:p>
        </p:txBody>
      </p:sp>
      <p:sp>
        <p:nvSpPr>
          <p:cNvPr id="4" name="TextBox 3"/>
          <p:cNvSpPr txBox="1"/>
          <p:nvPr/>
        </p:nvSpPr>
        <p:spPr>
          <a:xfrm>
            <a:off x="1466491" y="4194951"/>
            <a:ext cx="6875087" cy="369332"/>
          </a:xfrm>
          <a:prstGeom prst="rect">
            <a:avLst/>
          </a:prstGeom>
          <a:noFill/>
        </p:spPr>
        <p:txBody>
          <a:bodyPr wrap="none" rtlCol="0">
            <a:spAutoFit/>
          </a:bodyPr>
          <a:lstStyle/>
          <a:p>
            <a:r>
              <a:rPr lang="en-US" dirty="0"/>
              <a:t>One piece or all of the SYSTEM COMPONENTS are operating below 30%</a:t>
            </a:r>
          </a:p>
        </p:txBody>
      </p:sp>
      <p:sp>
        <p:nvSpPr>
          <p:cNvPr id="5" name="TextBox 4"/>
          <p:cNvSpPr txBox="1"/>
          <p:nvPr/>
        </p:nvSpPr>
        <p:spPr>
          <a:xfrm>
            <a:off x="1466491" y="4809832"/>
            <a:ext cx="7334700" cy="369332"/>
          </a:xfrm>
          <a:prstGeom prst="rect">
            <a:avLst/>
          </a:prstGeom>
          <a:noFill/>
        </p:spPr>
        <p:txBody>
          <a:bodyPr wrap="none" rtlCol="0">
            <a:spAutoFit/>
          </a:bodyPr>
          <a:lstStyle/>
          <a:p>
            <a:r>
              <a:rPr lang="en-US" dirty="0"/>
              <a:t>My Reminder to talk about Carrollton Schools, Wayne State University Chiller</a:t>
            </a:r>
          </a:p>
        </p:txBody>
      </p:sp>
      <p:sp>
        <p:nvSpPr>
          <p:cNvPr id="6" name="TextBox 5"/>
          <p:cNvSpPr txBox="1"/>
          <p:nvPr/>
        </p:nvSpPr>
        <p:spPr>
          <a:xfrm>
            <a:off x="3157268" y="5331125"/>
            <a:ext cx="6846554" cy="369332"/>
          </a:xfrm>
          <a:prstGeom prst="rect">
            <a:avLst/>
          </a:prstGeom>
          <a:noFill/>
        </p:spPr>
        <p:txBody>
          <a:bodyPr wrap="none" rtlCol="0">
            <a:spAutoFit/>
          </a:bodyPr>
          <a:lstStyle/>
          <a:p>
            <a:r>
              <a:rPr lang="en-US" dirty="0"/>
              <a:t>You can guess it: the pump is the </a:t>
            </a:r>
            <a:r>
              <a:rPr lang="en-US" b="1" i="1" u="sng" dirty="0">
                <a:solidFill>
                  <a:srgbClr val="FF0000"/>
                </a:solidFill>
              </a:rPr>
              <a:t>CORE</a:t>
            </a:r>
            <a:r>
              <a:rPr lang="en-US" dirty="0"/>
              <a:t> of a properly operating </a:t>
            </a:r>
            <a:r>
              <a:rPr lang="en-US" b="1" i="1" u="sng" dirty="0">
                <a:solidFill>
                  <a:srgbClr val="FF0000"/>
                </a:solidFill>
              </a:rPr>
              <a:t>SYSTEM</a:t>
            </a:r>
          </a:p>
        </p:txBody>
      </p:sp>
      <p:sp>
        <p:nvSpPr>
          <p:cNvPr id="7" name="TextBox 6"/>
          <p:cNvSpPr txBox="1"/>
          <p:nvPr/>
        </p:nvSpPr>
        <p:spPr>
          <a:xfrm>
            <a:off x="4813540" y="6271404"/>
            <a:ext cx="1059649" cy="369332"/>
          </a:xfrm>
          <a:prstGeom prst="rect">
            <a:avLst/>
          </a:prstGeom>
          <a:noFill/>
        </p:spPr>
        <p:txBody>
          <a:bodyPr wrap="none" rtlCol="0">
            <a:spAutoFit/>
          </a:bodyPr>
          <a:lstStyle/>
          <a:p>
            <a:r>
              <a:rPr lang="en-US" dirty="0"/>
              <a:t>systecore</a:t>
            </a:r>
          </a:p>
        </p:txBody>
      </p:sp>
      <p:sp>
        <p:nvSpPr>
          <p:cNvPr id="8" name="TextBox 7"/>
          <p:cNvSpPr txBox="1"/>
          <p:nvPr/>
        </p:nvSpPr>
        <p:spPr>
          <a:xfrm>
            <a:off x="4568229" y="2484559"/>
            <a:ext cx="7359002" cy="1754326"/>
          </a:xfrm>
          <a:prstGeom prst="rect">
            <a:avLst/>
          </a:prstGeom>
          <a:solidFill>
            <a:srgbClr val="00B050"/>
          </a:solidFill>
        </p:spPr>
        <p:txBody>
          <a:bodyPr wrap="none" rtlCol="0">
            <a:spAutoFit/>
          </a:bodyPr>
          <a:lstStyle/>
          <a:p>
            <a:pPr marL="342900" indent="-342900">
              <a:buAutoNum type="arabicPeriod"/>
            </a:pPr>
            <a:r>
              <a:rPr lang="en-US" dirty="0"/>
              <a:t>Why are we so FAR oversized?</a:t>
            </a:r>
          </a:p>
          <a:p>
            <a:pPr marL="800100" lvl="1" indent="-342900">
              <a:buFont typeface="+mj-lt"/>
              <a:buAutoNum type="alphaUcPeriod"/>
            </a:pPr>
            <a:r>
              <a:rPr lang="en-US" dirty="0"/>
              <a:t>2% - 98%</a:t>
            </a:r>
          </a:p>
          <a:p>
            <a:pPr marL="800100" lvl="1" indent="-342900">
              <a:buAutoNum type="alphaUcPeriod"/>
            </a:pPr>
            <a:r>
              <a:rPr lang="en-US" dirty="0"/>
              <a:t>Pipe sizing</a:t>
            </a:r>
          </a:p>
          <a:p>
            <a:pPr marL="800100" lvl="1" indent="-342900">
              <a:buAutoNum type="alphaUcPeriod"/>
            </a:pPr>
            <a:r>
              <a:rPr lang="en-US" dirty="0"/>
              <a:t>Engineering Cut and Paste</a:t>
            </a:r>
          </a:p>
          <a:p>
            <a:pPr marL="800100" lvl="1" indent="-342900">
              <a:buAutoNum type="alphaUcPeriod"/>
            </a:pPr>
            <a:r>
              <a:rPr lang="en-US" dirty="0"/>
              <a:t>Existing Systems at 20-30% Efficient, so they just keep getting bigger</a:t>
            </a:r>
          </a:p>
          <a:p>
            <a:endParaRPr lang="en-US" dirty="0"/>
          </a:p>
        </p:txBody>
      </p:sp>
    </p:spTree>
    <p:extLst>
      <p:ext uri="{BB962C8B-B14F-4D97-AF65-F5344CB8AC3E}">
        <p14:creationId xmlns:p14="http://schemas.microsoft.com/office/powerpoint/2010/main" val="3213030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517585"/>
            <a:ext cx="9735101" cy="4524315"/>
          </a:xfrm>
          <a:prstGeom prst="rect">
            <a:avLst/>
          </a:prstGeom>
          <a:noFill/>
        </p:spPr>
        <p:txBody>
          <a:bodyPr wrap="none" rtlCol="0">
            <a:spAutoFit/>
          </a:bodyPr>
          <a:lstStyle/>
          <a:p>
            <a:pPr marL="342900" indent="-342900">
              <a:buFont typeface="Arial" panose="020B0604020202020204" pitchFamily="34" charset="0"/>
              <a:buChar char="•"/>
            </a:pPr>
            <a:r>
              <a:rPr lang="en-US" sz="4800" b="1" dirty="0"/>
              <a:t>Temperature Control Valve</a:t>
            </a:r>
          </a:p>
          <a:p>
            <a:pPr marL="342900" indent="-342900">
              <a:buFont typeface="Arial" panose="020B0604020202020204" pitchFamily="34" charset="0"/>
              <a:buChar char="•"/>
            </a:pPr>
            <a:r>
              <a:rPr lang="en-US" sz="4800" b="1" dirty="0"/>
              <a:t>Balance Valve</a:t>
            </a:r>
          </a:p>
          <a:p>
            <a:pPr marL="342900" indent="-342900">
              <a:buFont typeface="Arial" panose="020B0604020202020204" pitchFamily="34" charset="0"/>
              <a:buChar char="•"/>
            </a:pPr>
            <a:r>
              <a:rPr lang="en-US" sz="4800" b="1" dirty="0"/>
              <a:t>Service Valve</a:t>
            </a:r>
          </a:p>
          <a:p>
            <a:pPr marL="342900" indent="-342900">
              <a:buFont typeface="Arial" panose="020B0604020202020204" pitchFamily="34" charset="0"/>
              <a:buChar char="•"/>
            </a:pPr>
            <a:r>
              <a:rPr lang="en-US" sz="4800" b="1" dirty="0"/>
              <a:t>Boiler component</a:t>
            </a:r>
          </a:p>
          <a:p>
            <a:pPr marL="342900" indent="-342900">
              <a:buFont typeface="Arial" panose="020B0604020202020204" pitchFamily="34" charset="0"/>
              <a:buChar char="•"/>
            </a:pPr>
            <a:r>
              <a:rPr lang="en-US" sz="4800" b="1" dirty="0"/>
              <a:t>Chiller component</a:t>
            </a:r>
          </a:p>
          <a:p>
            <a:pPr marL="342900" indent="-342900">
              <a:buFont typeface="Arial" panose="020B0604020202020204" pitchFamily="34" charset="0"/>
              <a:buChar char="•"/>
            </a:pPr>
            <a:r>
              <a:rPr lang="en-US" sz="4800" b="1" dirty="0"/>
              <a:t>Temperature control Valve Operator</a:t>
            </a:r>
          </a:p>
        </p:txBody>
      </p:sp>
      <p:sp>
        <p:nvSpPr>
          <p:cNvPr id="3" name="TextBox 2"/>
          <p:cNvSpPr txBox="1"/>
          <p:nvPr/>
        </p:nvSpPr>
        <p:spPr>
          <a:xfrm>
            <a:off x="3010619" y="5684808"/>
            <a:ext cx="5054397" cy="369332"/>
          </a:xfrm>
          <a:prstGeom prst="rect">
            <a:avLst/>
          </a:prstGeom>
          <a:noFill/>
        </p:spPr>
        <p:txBody>
          <a:bodyPr wrap="none" rtlCol="0">
            <a:spAutoFit/>
          </a:bodyPr>
          <a:lstStyle/>
          <a:p>
            <a:r>
              <a:rPr lang="en-US" dirty="0"/>
              <a:t>Let’s just talk about Valves and Igniters as examples.</a:t>
            </a:r>
          </a:p>
        </p:txBody>
      </p:sp>
    </p:spTree>
    <p:extLst>
      <p:ext uri="{BB962C8B-B14F-4D97-AF65-F5344CB8AC3E}">
        <p14:creationId xmlns:p14="http://schemas.microsoft.com/office/powerpoint/2010/main" val="42186812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descr="stratos_25_3_2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174630" y="655608"/>
            <a:ext cx="2471738" cy="1895475"/>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342" y="224295"/>
            <a:ext cx="2778156" cy="198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C:\Users\millies\Desktop\Product compact\VHB_ProductCompact_Stratos Giga\stratos_giga_beauty_pica_01_1011_4c.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3038" y="2677065"/>
            <a:ext cx="2209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Helix Exce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24546" y="2205392"/>
            <a:ext cx="1846263"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633713" y="5840083"/>
            <a:ext cx="2117246" cy="369332"/>
          </a:xfrm>
          <a:prstGeom prst="rect">
            <a:avLst/>
          </a:prstGeom>
          <a:noFill/>
        </p:spPr>
        <p:txBody>
          <a:bodyPr wrap="none" rtlCol="0">
            <a:spAutoFit/>
          </a:bodyPr>
          <a:lstStyle/>
          <a:p>
            <a:r>
              <a:rPr lang="en-US" dirty="0"/>
              <a:t>See an </a:t>
            </a:r>
            <a:r>
              <a:rPr lang="en-US" b="1" i="1" dirty="0">
                <a:solidFill>
                  <a:srgbClr val="FF0000"/>
                </a:solidFill>
              </a:rPr>
              <a:t>EASY</a:t>
            </a:r>
            <a:r>
              <a:rPr lang="en-US" dirty="0"/>
              <a:t> Button?</a:t>
            </a:r>
          </a:p>
        </p:txBody>
      </p:sp>
      <p:pic>
        <p:nvPicPr>
          <p:cNvPr id="7"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8110" y="2677065"/>
            <a:ext cx="4717170" cy="356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steve.thompson\AppData\Local\Microsoft\Windows\Temporary Internet Files\Content.Outlook\U8COPE9J\stratos_z_namex_inox__pic_01_10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62473" y="655608"/>
            <a:ext cx="2144684" cy="187036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92284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p:txBody>
          <a:bodyPr/>
          <a:lstStyle/>
          <a:p>
            <a:r>
              <a:rPr lang="en-US" altLang="en-US" dirty="0"/>
              <a:t>What is ECM?</a:t>
            </a:r>
          </a:p>
        </p:txBody>
      </p:sp>
      <p:sp>
        <p:nvSpPr>
          <p:cNvPr id="179203" name="Content Placeholder 2"/>
          <p:cNvSpPr>
            <a:spLocks noGrp="1"/>
          </p:cNvSpPr>
          <p:nvPr>
            <p:ph idx="1"/>
          </p:nvPr>
        </p:nvSpPr>
        <p:spPr/>
        <p:txBody>
          <a:bodyPr/>
          <a:lstStyle/>
          <a:p>
            <a:pPr algn="ctr"/>
            <a:r>
              <a:rPr lang="en-US" altLang="en-US" sz="1400" dirty="0"/>
              <a:t>Q: What does ECM stand for?</a:t>
            </a:r>
          </a:p>
          <a:p>
            <a:pPr algn="ctr"/>
            <a:r>
              <a:rPr lang="en-US" altLang="en-US" sz="1400" dirty="0"/>
              <a:t>A: Electronically Commutated Motor</a:t>
            </a:r>
          </a:p>
          <a:p>
            <a:pPr algn="ctr"/>
            <a:endParaRPr lang="en-US" altLang="en-US" sz="1400" dirty="0"/>
          </a:p>
          <a:p>
            <a:pPr algn="ctr"/>
            <a:r>
              <a:rPr lang="en-US" altLang="en-US" sz="1600" dirty="0"/>
              <a:t> </a:t>
            </a:r>
            <a:r>
              <a:rPr lang="en-US" altLang="en-US" sz="1400" dirty="0"/>
              <a:t>Q: Is it a new technology?</a:t>
            </a:r>
          </a:p>
          <a:p>
            <a:pPr algn="ctr"/>
            <a:r>
              <a:rPr lang="en-US" altLang="en-US" sz="1400" dirty="0"/>
              <a:t>A: No. it was actually created by GE in 1969 and ever since have been used in applications from aerospace to automotive to HVAC!!!</a:t>
            </a:r>
          </a:p>
          <a:p>
            <a:pPr algn="ctr"/>
            <a:endParaRPr lang="en-US" altLang="en-US" sz="1400" dirty="0"/>
          </a:p>
          <a:p>
            <a:pPr algn="ctr"/>
            <a:r>
              <a:rPr lang="en-US" altLang="en-US" sz="1400" dirty="0"/>
              <a:t>Q: What does that mean?</a:t>
            </a:r>
          </a:p>
          <a:p>
            <a:pPr algn="ctr"/>
            <a:r>
              <a:rPr lang="en-US" altLang="en-US" sz="1400" dirty="0"/>
              <a:t>A: To commutate means to reverse every other half cycle of an alternating current so to form a unidirectional current (per dictionary)</a:t>
            </a:r>
            <a:endParaRPr lang="en-US" altLang="en-US" dirty="0"/>
          </a:p>
        </p:txBody>
      </p:sp>
      <p:sp>
        <p:nvSpPr>
          <p:cNvPr id="4" name="Date Placeholder 3"/>
          <p:cNvSpPr>
            <a:spLocks noGrp="1"/>
          </p:cNvSpPr>
          <p:nvPr>
            <p:ph type="dt" sz="quarter" idx="4294967295"/>
          </p:nvPr>
        </p:nvSpPr>
        <p:spPr>
          <a:xfrm>
            <a:off x="8867775" y="6461126"/>
            <a:ext cx="1570038" cy="180975"/>
          </a:xfrm>
        </p:spPr>
        <p:txBody>
          <a:bodyPr/>
          <a:lstStyle/>
          <a:p>
            <a:pPr>
              <a:defRPr/>
            </a:pPr>
            <a:r>
              <a:rPr lang="de-DE" dirty="0"/>
              <a:t>11/13</a:t>
            </a:r>
            <a:endParaRPr lang="en-GB" dirty="0"/>
          </a:p>
        </p:txBody>
      </p:sp>
      <p:sp>
        <p:nvSpPr>
          <p:cNvPr id="5" name="Footer Placeholder 4"/>
          <p:cNvSpPr>
            <a:spLocks noGrp="1"/>
          </p:cNvSpPr>
          <p:nvPr>
            <p:ph type="ftr" sz="quarter" idx="4294967295"/>
          </p:nvPr>
        </p:nvSpPr>
        <p:spPr>
          <a:xfrm>
            <a:off x="2027238" y="6461126"/>
            <a:ext cx="6769100" cy="180975"/>
          </a:xfrm>
        </p:spPr>
        <p:txBody>
          <a:bodyPr/>
          <a:lstStyle/>
          <a:p>
            <a:pPr>
              <a:defRPr/>
            </a:pPr>
            <a:r>
              <a:rPr lang="en-US" dirty="0"/>
              <a:t>Engineering Presentation</a:t>
            </a:r>
            <a:endParaRPr lang="en-GB" dirty="0"/>
          </a:p>
        </p:txBody>
      </p:sp>
    </p:spTree>
    <p:extLst>
      <p:ext uri="{BB962C8B-B14F-4D97-AF65-F5344CB8AC3E}">
        <p14:creationId xmlns:p14="http://schemas.microsoft.com/office/powerpoint/2010/main" val="1962908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p:txBody>
          <a:bodyPr/>
          <a:lstStyle/>
          <a:p>
            <a:r>
              <a:rPr lang="en-US" altLang="en-US" dirty="0"/>
              <a:t>What is ECM?</a:t>
            </a:r>
          </a:p>
        </p:txBody>
      </p:sp>
      <p:sp>
        <p:nvSpPr>
          <p:cNvPr id="3" name="Content Placeholder 2"/>
          <p:cNvSpPr>
            <a:spLocks noGrp="1"/>
          </p:cNvSpPr>
          <p:nvPr>
            <p:ph idx="1"/>
          </p:nvPr>
        </p:nvSpPr>
        <p:spPr/>
        <p:txBody>
          <a:bodyPr/>
          <a:lstStyle/>
          <a:p>
            <a:pPr algn="ctr">
              <a:defRPr/>
            </a:pPr>
            <a:r>
              <a:rPr lang="en-US" sz="1400" dirty="0"/>
              <a:t>Q: Why is a EC/DC motor more efficient?</a:t>
            </a:r>
          </a:p>
          <a:p>
            <a:pPr algn="ctr">
              <a:defRPr/>
            </a:pPr>
            <a:r>
              <a:rPr lang="en-US" sz="1400" dirty="0"/>
              <a:t>A: One main reason, simply stated, is that the EC motor uses a permanent magnet rotor and varies the polarity of the stator magnetic fields where as a standard AC motor has to induce power into the rotor to create opposing magnetic fields which can add up to a considerable amount of loss. ECM rotor loss=0.</a:t>
            </a:r>
          </a:p>
          <a:p>
            <a:pPr algn="ctr">
              <a:defRPr/>
            </a:pPr>
            <a:endParaRPr lang="en-US" sz="1400" dirty="0"/>
          </a:p>
          <a:p>
            <a:pPr marL="0" indent="0" algn="ctr">
              <a:buNone/>
              <a:defRPr/>
            </a:pPr>
            <a:endParaRPr lang="en-US" sz="1400" dirty="0"/>
          </a:p>
          <a:p>
            <a:pPr algn="ctr">
              <a:defRPr/>
            </a:pPr>
            <a:endParaRPr lang="en-US" sz="1400" dirty="0"/>
          </a:p>
          <a:p>
            <a:pPr algn="ctr">
              <a:defRPr/>
            </a:pPr>
            <a:r>
              <a:rPr lang="en-US" sz="1400" dirty="0"/>
              <a:t>Q: OK, but what about rotor slip? Aren’t there still losses there?</a:t>
            </a:r>
          </a:p>
          <a:p>
            <a:pPr algn="ctr">
              <a:defRPr/>
            </a:pPr>
            <a:r>
              <a:rPr lang="en-US" sz="1400" dirty="0"/>
              <a:t>A: NO, an EC motor acts as a synchronous motor, there is no slip loss which means primarily no excess heat generation so considerably less dissipation is required</a:t>
            </a:r>
            <a:endParaRPr lang="en-US" dirty="0"/>
          </a:p>
        </p:txBody>
      </p:sp>
      <p:sp>
        <p:nvSpPr>
          <p:cNvPr id="4" name="Date Placeholder 3"/>
          <p:cNvSpPr>
            <a:spLocks noGrp="1"/>
          </p:cNvSpPr>
          <p:nvPr>
            <p:ph type="dt" sz="quarter" idx="4294967295"/>
          </p:nvPr>
        </p:nvSpPr>
        <p:spPr>
          <a:xfrm>
            <a:off x="8867775" y="6461126"/>
            <a:ext cx="1570038" cy="180975"/>
          </a:xfrm>
        </p:spPr>
        <p:txBody>
          <a:bodyPr/>
          <a:lstStyle/>
          <a:p>
            <a:pPr>
              <a:defRPr/>
            </a:pPr>
            <a:r>
              <a:rPr lang="de-DE" dirty="0"/>
              <a:t>11/13</a:t>
            </a:r>
            <a:endParaRPr lang="en-GB" dirty="0"/>
          </a:p>
        </p:txBody>
      </p:sp>
      <p:sp>
        <p:nvSpPr>
          <p:cNvPr id="5" name="Footer Placeholder 4"/>
          <p:cNvSpPr>
            <a:spLocks noGrp="1"/>
          </p:cNvSpPr>
          <p:nvPr>
            <p:ph type="ftr" sz="quarter" idx="4294967295"/>
          </p:nvPr>
        </p:nvSpPr>
        <p:spPr>
          <a:xfrm>
            <a:off x="2027238" y="6461126"/>
            <a:ext cx="6769100" cy="180975"/>
          </a:xfrm>
        </p:spPr>
        <p:txBody>
          <a:bodyPr/>
          <a:lstStyle/>
          <a:p>
            <a:pPr>
              <a:defRPr/>
            </a:pPr>
            <a:r>
              <a:rPr lang="en-US" dirty="0"/>
              <a:t>Engineering presentation	</a:t>
            </a:r>
            <a:endParaRPr lang="en-GB" dirty="0"/>
          </a:p>
        </p:txBody>
      </p:sp>
      <p:pic>
        <p:nvPicPr>
          <p:cNvPr id="2" name="Picture 1"/>
          <p:cNvPicPr>
            <a:picLocks noChangeAspect="1"/>
          </p:cNvPicPr>
          <p:nvPr/>
        </p:nvPicPr>
        <p:blipFill>
          <a:blip r:embed="rId2"/>
          <a:stretch>
            <a:fillRect/>
          </a:stretch>
        </p:blipFill>
        <p:spPr>
          <a:xfrm>
            <a:off x="8117557" y="4600501"/>
            <a:ext cx="2924254" cy="2041600"/>
          </a:xfrm>
          <a:prstGeom prst="rect">
            <a:avLst/>
          </a:prstGeom>
        </p:spPr>
      </p:pic>
    </p:spTree>
    <p:extLst>
      <p:ext uri="{BB962C8B-B14F-4D97-AF65-F5344CB8AC3E}">
        <p14:creationId xmlns:p14="http://schemas.microsoft.com/office/powerpoint/2010/main" val="430462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r>
              <a:rPr lang="en-US" altLang="en-US" dirty="0"/>
              <a:t>What is ECM?</a:t>
            </a:r>
          </a:p>
        </p:txBody>
      </p:sp>
      <p:sp>
        <p:nvSpPr>
          <p:cNvPr id="181251" name="Content Placeholder 2"/>
          <p:cNvSpPr>
            <a:spLocks noGrp="1"/>
          </p:cNvSpPr>
          <p:nvPr>
            <p:ph idx="1"/>
          </p:nvPr>
        </p:nvSpPr>
        <p:spPr/>
        <p:txBody>
          <a:bodyPr>
            <a:normAutofit fontScale="77500" lnSpcReduction="20000"/>
          </a:bodyPr>
          <a:lstStyle/>
          <a:p>
            <a:pPr algn="ctr"/>
            <a:endParaRPr lang="en-US" altLang="en-US" b="1" dirty="0"/>
          </a:p>
          <a:p>
            <a:pPr algn="ctr"/>
            <a:endParaRPr lang="en-US" altLang="en-US" b="1" dirty="0"/>
          </a:p>
          <a:p>
            <a:pPr algn="ctr"/>
            <a:endParaRPr lang="en-US" altLang="en-US" b="1" dirty="0"/>
          </a:p>
          <a:p>
            <a:pPr algn="ctr"/>
            <a:r>
              <a:rPr lang="en-US" altLang="en-US" b="1" dirty="0"/>
              <a:t>Q: At full speed on an AC motor the typical slip really doesn’t generate that much heat because slip is minimal and part of the design so how is the ECM that much better here?</a:t>
            </a:r>
          </a:p>
          <a:p>
            <a:pPr algn="ctr"/>
            <a:r>
              <a:rPr lang="en-US" altLang="en-US" dirty="0"/>
              <a:t>A: This is true at full speed but what about at turndown?</a:t>
            </a:r>
          </a:p>
          <a:p>
            <a:pPr algn="ctr"/>
            <a:r>
              <a:rPr lang="en-US" altLang="en-US" dirty="0"/>
              <a:t>While the design of the ECM is (at full speed) 30% to 50% more efficient than the typical AC motor the real difference starts to come in during variable speed conditions, as a typical AC motor begins to slow down it becomes less and less efficient due to several reasons such as excess slip compensation, increased heat from this compensation generates considerable losses (typical turndown Max of an AC motor is 50%). EC motors, being synchronous throughout the full speed range allows the unit to maintain its efficiencies throughout the full speed range and with no additional thermal load meaning increased efficiencies of up to 80% overall compared to the standard AC motors</a:t>
            </a:r>
          </a:p>
        </p:txBody>
      </p:sp>
      <p:sp>
        <p:nvSpPr>
          <p:cNvPr id="4" name="Date Placeholder 3"/>
          <p:cNvSpPr>
            <a:spLocks noGrp="1"/>
          </p:cNvSpPr>
          <p:nvPr>
            <p:ph type="dt" sz="quarter" idx="4294967295"/>
          </p:nvPr>
        </p:nvSpPr>
        <p:spPr>
          <a:xfrm>
            <a:off x="8867775" y="6461126"/>
            <a:ext cx="1570038" cy="180975"/>
          </a:xfrm>
        </p:spPr>
        <p:txBody>
          <a:bodyPr/>
          <a:lstStyle/>
          <a:p>
            <a:pPr>
              <a:defRPr/>
            </a:pPr>
            <a:r>
              <a:rPr lang="de-DE" dirty="0"/>
              <a:t>4/13</a:t>
            </a:r>
            <a:endParaRPr lang="en-GB" dirty="0"/>
          </a:p>
        </p:txBody>
      </p:sp>
      <p:sp>
        <p:nvSpPr>
          <p:cNvPr id="5" name="Footer Placeholder 4"/>
          <p:cNvSpPr>
            <a:spLocks noGrp="1"/>
          </p:cNvSpPr>
          <p:nvPr>
            <p:ph type="ftr" sz="quarter" idx="4294967295"/>
          </p:nvPr>
        </p:nvSpPr>
        <p:spPr>
          <a:xfrm>
            <a:off x="2027238" y="6461126"/>
            <a:ext cx="6769100" cy="180975"/>
          </a:xfrm>
        </p:spPr>
        <p:txBody>
          <a:bodyPr/>
          <a:lstStyle/>
          <a:p>
            <a:pPr>
              <a:defRPr/>
            </a:pPr>
            <a:r>
              <a:rPr lang="en-US" dirty="0"/>
              <a:t>ECM Presentation</a:t>
            </a:r>
            <a:endParaRPr lang="en-GB" dirty="0"/>
          </a:p>
        </p:txBody>
      </p:sp>
      <p:pic>
        <p:nvPicPr>
          <p:cNvPr id="6" name="Picture 14" descr="Anschluss"/>
          <p:cNvPicPr>
            <a:picLocks noChangeAspect="1" noChangeArrowheads="1"/>
          </p:cNvPicPr>
          <p:nvPr/>
        </p:nvPicPr>
        <p:blipFill>
          <a:blip r:embed="rId2" cstate="print"/>
          <a:srcRect/>
          <a:stretch>
            <a:fillRect/>
          </a:stretch>
        </p:blipFill>
        <p:spPr bwMode="auto">
          <a:xfrm>
            <a:off x="9054082" y="678101"/>
            <a:ext cx="1383731" cy="1726721"/>
          </a:xfrm>
          <a:prstGeom prst="rect">
            <a:avLst/>
          </a:prstGeom>
          <a:noFill/>
          <a:ln w="9525">
            <a:noFill/>
            <a:miter lim="800000"/>
            <a:headEnd/>
            <a:tailEnd/>
          </a:ln>
        </p:spPr>
      </p:pic>
      <p:pic>
        <p:nvPicPr>
          <p:cNvPr id="7" name="Picture 5" descr="LON_gedreht"/>
          <p:cNvPicPr>
            <a:picLocks noChangeAspect="1" noChangeArrowheads="1"/>
          </p:cNvPicPr>
          <p:nvPr/>
        </p:nvPicPr>
        <p:blipFill>
          <a:blip r:embed="rId3" cstate="print"/>
          <a:srcRect/>
          <a:stretch>
            <a:fillRect/>
          </a:stretch>
        </p:blipFill>
        <p:spPr bwMode="auto">
          <a:xfrm>
            <a:off x="6038641" y="1007267"/>
            <a:ext cx="1735138" cy="1068387"/>
          </a:xfrm>
          <a:prstGeom prst="rect">
            <a:avLst/>
          </a:prstGeom>
          <a:noFill/>
          <a:ln w="9525">
            <a:noFill/>
            <a:miter lim="800000"/>
            <a:headEnd/>
            <a:tailEnd/>
          </a:ln>
        </p:spPr>
      </p:pic>
    </p:spTree>
    <p:extLst>
      <p:ext uri="{BB962C8B-B14F-4D97-AF65-F5344CB8AC3E}">
        <p14:creationId xmlns:p14="http://schemas.microsoft.com/office/powerpoint/2010/main" val="101038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p:txBody>
          <a:bodyPr/>
          <a:lstStyle/>
          <a:p>
            <a:r>
              <a:rPr lang="en-US" altLang="en-US" dirty="0"/>
              <a:t>What is ECM?</a:t>
            </a:r>
          </a:p>
        </p:txBody>
      </p:sp>
      <p:sp>
        <p:nvSpPr>
          <p:cNvPr id="183299" name="Content Placeholder 2"/>
          <p:cNvSpPr>
            <a:spLocks noGrp="1"/>
          </p:cNvSpPr>
          <p:nvPr>
            <p:ph idx="1"/>
          </p:nvPr>
        </p:nvSpPr>
        <p:spPr/>
        <p:txBody>
          <a:bodyPr>
            <a:normAutofit fontScale="92500" lnSpcReduction="20000"/>
          </a:bodyPr>
          <a:lstStyle/>
          <a:p>
            <a:pPr algn="ctr"/>
            <a:endParaRPr lang="en-US" altLang="en-US" b="1" dirty="0"/>
          </a:p>
          <a:p>
            <a:pPr algn="ctr"/>
            <a:endParaRPr lang="en-US" altLang="en-US" b="1" dirty="0"/>
          </a:p>
          <a:p>
            <a:pPr algn="ctr"/>
            <a:endParaRPr lang="en-US" altLang="en-US" b="1" dirty="0"/>
          </a:p>
          <a:p>
            <a:pPr algn="ctr"/>
            <a:r>
              <a:rPr lang="en-US" altLang="en-US" b="1" dirty="0"/>
              <a:t>Q: Why does the ECM not require external sensors for the process control of the pump?</a:t>
            </a:r>
          </a:p>
          <a:p>
            <a:pPr algn="ctr"/>
            <a:endParaRPr lang="en-US" altLang="en-US" b="1" dirty="0"/>
          </a:p>
          <a:p>
            <a:pPr algn="ctr"/>
            <a:r>
              <a:rPr lang="en-US" altLang="en-US" dirty="0"/>
              <a:t>A: In short, the “brain” of the ECM is maintaining a synchronization between the spinning magnetic fields of the stator and the rotor. As zones open and close in the system, the impeller/rotor “see” more or less resistance. The “brain” monitors the synchronization between the opposing poles of the stator and the rotor and adjusts the stator speed via PWM to match the rotor speed, eliminating slip. </a:t>
            </a:r>
          </a:p>
        </p:txBody>
      </p:sp>
      <p:sp>
        <p:nvSpPr>
          <p:cNvPr id="4" name="Date Placeholder 3"/>
          <p:cNvSpPr>
            <a:spLocks noGrp="1"/>
          </p:cNvSpPr>
          <p:nvPr>
            <p:ph type="dt" sz="quarter" idx="4294967295"/>
          </p:nvPr>
        </p:nvSpPr>
        <p:spPr>
          <a:xfrm>
            <a:off x="8867775" y="6461126"/>
            <a:ext cx="1570038" cy="180975"/>
          </a:xfrm>
        </p:spPr>
        <p:txBody>
          <a:bodyPr/>
          <a:lstStyle/>
          <a:p>
            <a:pPr>
              <a:defRPr/>
            </a:pPr>
            <a:r>
              <a:rPr lang="de-DE" dirty="0"/>
              <a:t>11/13</a:t>
            </a:r>
            <a:endParaRPr lang="en-GB" dirty="0"/>
          </a:p>
        </p:txBody>
      </p:sp>
      <p:sp>
        <p:nvSpPr>
          <p:cNvPr id="5" name="Footer Placeholder 4"/>
          <p:cNvSpPr>
            <a:spLocks noGrp="1"/>
          </p:cNvSpPr>
          <p:nvPr>
            <p:ph type="ftr" sz="quarter" idx="4294967295"/>
          </p:nvPr>
        </p:nvSpPr>
        <p:spPr>
          <a:xfrm>
            <a:off x="2027238" y="6461126"/>
            <a:ext cx="6769100" cy="180975"/>
          </a:xfrm>
        </p:spPr>
        <p:txBody>
          <a:bodyPr/>
          <a:lstStyle/>
          <a:p>
            <a:pPr>
              <a:defRPr/>
            </a:pPr>
            <a:r>
              <a:rPr lang="en-US" dirty="0"/>
              <a:t>Engineering Presentation</a:t>
            </a:r>
            <a:endParaRPr lang="en-GB" dirty="0"/>
          </a:p>
        </p:txBody>
      </p:sp>
    </p:spTree>
    <p:extLst>
      <p:ext uri="{BB962C8B-B14F-4D97-AF65-F5344CB8AC3E}">
        <p14:creationId xmlns:p14="http://schemas.microsoft.com/office/powerpoint/2010/main" val="2465020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a:xfrm>
            <a:off x="2209800" y="285751"/>
            <a:ext cx="7031038" cy="741363"/>
          </a:xfrm>
        </p:spPr>
        <p:txBody>
          <a:bodyPr>
            <a:normAutofit fontScale="90000"/>
          </a:bodyPr>
          <a:lstStyle/>
          <a:p>
            <a:r>
              <a:rPr lang="en-US" altLang="en-US" dirty="0"/>
              <a:t>	Delta Pressure Variant Mode (DPv)</a:t>
            </a:r>
          </a:p>
        </p:txBody>
      </p:sp>
      <p:sp>
        <p:nvSpPr>
          <p:cNvPr id="4" name="Footer Placeholder 3"/>
          <p:cNvSpPr>
            <a:spLocks noGrp="1"/>
          </p:cNvSpPr>
          <p:nvPr>
            <p:ph type="ftr" sz="quarter" idx="11"/>
          </p:nvPr>
        </p:nvSpPr>
        <p:spPr>
          <a:xfrm>
            <a:off x="1981200" y="6356351"/>
            <a:ext cx="2133600" cy="365125"/>
          </a:xfrm>
        </p:spPr>
        <p:txBody>
          <a:bodyPr/>
          <a:lstStyle/>
          <a:p>
            <a:pPr algn="l">
              <a:defRPr/>
            </a:pPr>
            <a:r>
              <a:rPr lang="en-US" dirty="0"/>
              <a:t>Advanced Stratos Session</a:t>
            </a:r>
          </a:p>
        </p:txBody>
      </p:sp>
      <p:sp>
        <p:nvSpPr>
          <p:cNvPr id="5" name="Slide Number Placeholder 4"/>
          <p:cNvSpPr>
            <a:spLocks noGrp="1"/>
          </p:cNvSpPr>
          <p:nvPr>
            <p:ph type="sldNum" sz="quarter" idx="12"/>
          </p:nvPr>
        </p:nvSpPr>
        <p:spPr>
          <a:xfrm>
            <a:off x="4648200" y="6356351"/>
            <a:ext cx="2895600" cy="365125"/>
          </a:xfrm>
        </p:spPr>
        <p:txBody>
          <a:bodyPr rtlCol="0"/>
          <a:lstStyle/>
          <a:p>
            <a:pPr algn="ctr">
              <a:defRPr/>
            </a:pPr>
            <a:fld id="{2E485C5F-78E6-4C59-94BD-BBB231DFF4DA}" type="slidenum">
              <a:rPr lang="de-DE">
                <a:solidFill>
                  <a:schemeClr val="tx1">
                    <a:tint val="75000"/>
                  </a:schemeClr>
                </a:solidFill>
                <a:latin typeface="+mn-lt"/>
                <a:cs typeface="+mn-cs"/>
              </a:rPr>
              <a:pPr algn="ctr">
                <a:defRPr/>
              </a:pPr>
              <a:t>39</a:t>
            </a:fld>
            <a:endParaRPr lang="de-DE">
              <a:solidFill>
                <a:schemeClr val="tx1">
                  <a:tint val="75000"/>
                </a:schemeClr>
              </a:solidFill>
              <a:latin typeface="+mn-lt"/>
              <a:cs typeface="+mn-cs"/>
            </a:endParaRPr>
          </a:p>
        </p:txBody>
      </p:sp>
      <p:grpSp>
        <p:nvGrpSpPr>
          <p:cNvPr id="185349" name="Content Placeholder 2"/>
          <p:cNvGrpSpPr>
            <a:grpSpLocks noGrp="1"/>
          </p:cNvGrpSpPr>
          <p:nvPr/>
        </p:nvGrpSpPr>
        <p:grpSpPr bwMode="auto">
          <a:xfrm>
            <a:off x="4181476" y="1657351"/>
            <a:ext cx="4733925" cy="3743325"/>
            <a:chOff x="2800" y="1570"/>
            <a:chExt cx="4170" cy="4170"/>
          </a:xfrm>
        </p:grpSpPr>
        <p:grpSp>
          <p:nvGrpSpPr>
            <p:cNvPr id="185375" name="Group 3"/>
            <p:cNvGrpSpPr>
              <a:grpSpLocks/>
            </p:cNvGrpSpPr>
            <p:nvPr/>
          </p:nvGrpSpPr>
          <p:grpSpPr bwMode="auto">
            <a:xfrm>
              <a:off x="2800" y="1570"/>
              <a:ext cx="4170" cy="4170"/>
              <a:chOff x="1700" y="1420"/>
              <a:chExt cx="4170" cy="4170"/>
            </a:xfrm>
          </p:grpSpPr>
          <p:cxnSp>
            <p:nvCxnSpPr>
              <p:cNvPr id="185377" name="AutoShape 4"/>
              <p:cNvCxnSpPr>
                <a:cxnSpLocks noChangeShapeType="1"/>
              </p:cNvCxnSpPr>
              <p:nvPr/>
            </p:nvCxnSpPr>
            <p:spPr bwMode="auto">
              <a:xfrm>
                <a:off x="1720" y="1420"/>
                <a:ext cx="0" cy="417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185378" name="AutoShape 5"/>
              <p:cNvCxnSpPr>
                <a:cxnSpLocks noChangeShapeType="1"/>
              </p:cNvCxnSpPr>
              <p:nvPr/>
            </p:nvCxnSpPr>
            <p:spPr bwMode="auto">
              <a:xfrm rot="5400000">
                <a:off x="3785" y="3505"/>
                <a:ext cx="0" cy="417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grpSp>
        <p:sp>
          <p:nvSpPr>
            <p:cNvPr id="185376" name="Arc 6"/>
            <p:cNvSpPr>
              <a:spLocks/>
            </p:cNvSpPr>
            <p:nvPr/>
          </p:nvSpPr>
          <p:spPr bwMode="auto">
            <a:xfrm>
              <a:off x="2800" y="1570"/>
              <a:ext cx="4170" cy="4170"/>
            </a:xfrm>
            <a:custGeom>
              <a:avLst/>
              <a:gdLst>
                <a:gd name="T0" fmla="*/ 0 w 21600"/>
                <a:gd name="T1" fmla="*/ 0 h 21600"/>
                <a:gd name="T2" fmla="*/ 155 w 21600"/>
                <a:gd name="T3" fmla="*/ 155 h 21600"/>
                <a:gd name="T4" fmla="*/ 0 w 21600"/>
                <a:gd name="T5" fmla="*/ 15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185350" name="Rectangle 10"/>
          <p:cNvSpPr>
            <a:spLocks noChangeArrowheads="1"/>
          </p:cNvSpPr>
          <p:nvPr/>
        </p:nvSpPr>
        <p:spPr bwMode="auto">
          <a:xfrm>
            <a:off x="2033588" y="3151189"/>
            <a:ext cx="1249766" cy="37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15000"/>
              </a:lnSpc>
              <a:spcBef>
                <a:spcPct val="0"/>
              </a:spcBef>
              <a:spcAft>
                <a:spcPts val="1000"/>
              </a:spcAft>
              <a:buNone/>
            </a:pPr>
            <a:r>
              <a:rPr lang="en-US" altLang="en-US" sz="1600" dirty="0">
                <a:ea typeface="Calibri" panose="020F0502020204030204" pitchFamily="34" charset="0"/>
                <a:cs typeface="Times New Roman" panose="02020603050405020304" pitchFamily="18" charset="0"/>
              </a:rPr>
              <a:t>Feet of Head</a:t>
            </a:r>
          </a:p>
        </p:txBody>
      </p:sp>
      <p:sp>
        <p:nvSpPr>
          <p:cNvPr id="185351" name="Rectangle 11"/>
          <p:cNvSpPr>
            <a:spLocks noChangeArrowheads="1"/>
          </p:cNvSpPr>
          <p:nvPr/>
        </p:nvSpPr>
        <p:spPr bwMode="auto">
          <a:xfrm>
            <a:off x="5476876" y="5884864"/>
            <a:ext cx="1776577" cy="37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15000"/>
              </a:lnSpc>
              <a:spcBef>
                <a:spcPct val="0"/>
              </a:spcBef>
              <a:spcAft>
                <a:spcPts val="1000"/>
              </a:spcAft>
              <a:buNone/>
            </a:pPr>
            <a:r>
              <a:rPr lang="en-US" altLang="en-US" sz="1600" dirty="0">
                <a:ea typeface="Calibri" panose="020F0502020204030204" pitchFamily="34" charset="0"/>
                <a:cs typeface="Times New Roman" panose="02020603050405020304" pitchFamily="18" charset="0"/>
              </a:rPr>
              <a:t>Gallons Per Minute</a:t>
            </a:r>
          </a:p>
        </p:txBody>
      </p:sp>
      <p:sp>
        <p:nvSpPr>
          <p:cNvPr id="185352" name="Text Box 7"/>
          <p:cNvSpPr txBox="1">
            <a:spLocks noChangeArrowheads="1"/>
          </p:cNvSpPr>
          <p:nvPr/>
        </p:nvSpPr>
        <p:spPr bwMode="auto">
          <a:xfrm>
            <a:off x="3724276" y="1511300"/>
            <a:ext cx="441325" cy="336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spcAft>
                <a:spcPts val="1000"/>
              </a:spcAft>
              <a:buNone/>
            </a:pPr>
            <a:r>
              <a:rPr lang="en-US" altLang="en-US" sz="1400" dirty="0"/>
              <a:t>40’</a:t>
            </a:r>
            <a:endParaRPr lang="en-US" altLang="en-US" sz="1400" dirty="0">
              <a:latin typeface="Arial" panose="020B0604020202020204" pitchFamily="34" charset="0"/>
            </a:endParaRPr>
          </a:p>
        </p:txBody>
      </p:sp>
      <p:sp>
        <p:nvSpPr>
          <p:cNvPr id="185353" name="Text Box 8"/>
          <p:cNvSpPr txBox="1">
            <a:spLocks noChangeArrowheads="1"/>
          </p:cNvSpPr>
          <p:nvPr/>
        </p:nvSpPr>
        <p:spPr bwMode="auto">
          <a:xfrm>
            <a:off x="3724275" y="5210175"/>
            <a:ext cx="438150" cy="361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1000"/>
              </a:spcAft>
              <a:buNone/>
            </a:pPr>
            <a:r>
              <a:rPr lang="en-US" altLang="en-US" sz="1400" dirty="0"/>
              <a:t>0’</a:t>
            </a:r>
          </a:p>
        </p:txBody>
      </p:sp>
      <p:sp>
        <p:nvSpPr>
          <p:cNvPr id="185354" name="Text Box 9"/>
          <p:cNvSpPr txBox="1">
            <a:spLocks noChangeArrowheads="1"/>
          </p:cNvSpPr>
          <p:nvPr/>
        </p:nvSpPr>
        <p:spPr bwMode="auto">
          <a:xfrm>
            <a:off x="4076700" y="5413375"/>
            <a:ext cx="266700" cy="482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1000"/>
              </a:spcAft>
              <a:buNone/>
            </a:pPr>
            <a:r>
              <a:rPr lang="en-US" altLang="en-US" sz="1400" dirty="0">
                <a:latin typeface="Times New Roman" panose="02020603050405020304" pitchFamily="18" charset="0"/>
              </a:rPr>
              <a:t>0</a:t>
            </a:r>
            <a:endParaRPr lang="en-US" altLang="en-US" sz="1400" dirty="0">
              <a:latin typeface="Arial" panose="020B0604020202020204" pitchFamily="34" charset="0"/>
            </a:endParaRPr>
          </a:p>
        </p:txBody>
      </p:sp>
      <p:sp>
        <p:nvSpPr>
          <p:cNvPr id="185355" name="Text Box 10"/>
          <p:cNvSpPr txBox="1">
            <a:spLocks noChangeArrowheads="1"/>
          </p:cNvSpPr>
          <p:nvPr/>
        </p:nvSpPr>
        <p:spPr bwMode="auto">
          <a:xfrm>
            <a:off x="8648701" y="5422901"/>
            <a:ext cx="504825" cy="530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1000"/>
              </a:spcAft>
              <a:buNone/>
            </a:pPr>
            <a:r>
              <a:rPr lang="en-US" altLang="en-US" sz="1400" dirty="0">
                <a:latin typeface="Times New Roman" panose="02020603050405020304" pitchFamily="18" charset="0"/>
              </a:rPr>
              <a:t>100</a:t>
            </a:r>
            <a:endParaRPr lang="en-US" altLang="en-US" sz="1400" dirty="0">
              <a:latin typeface="Arial" panose="020B0604020202020204" pitchFamily="34" charset="0"/>
            </a:endParaRPr>
          </a:p>
        </p:txBody>
      </p:sp>
      <p:sp>
        <p:nvSpPr>
          <p:cNvPr id="185356" name="Text Box 11"/>
          <p:cNvSpPr txBox="1">
            <a:spLocks noChangeArrowheads="1"/>
          </p:cNvSpPr>
          <p:nvPr/>
        </p:nvSpPr>
        <p:spPr bwMode="auto">
          <a:xfrm>
            <a:off x="3705226" y="3327400"/>
            <a:ext cx="466725" cy="279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1000"/>
              </a:spcAft>
              <a:buNone/>
            </a:pPr>
            <a:r>
              <a:rPr lang="en-US" altLang="en-US" sz="1400" dirty="0"/>
              <a:t>20’</a:t>
            </a:r>
          </a:p>
        </p:txBody>
      </p:sp>
      <p:sp>
        <p:nvSpPr>
          <p:cNvPr id="185357" name="Text Box 12"/>
          <p:cNvSpPr txBox="1">
            <a:spLocks noChangeArrowheads="1"/>
          </p:cNvSpPr>
          <p:nvPr/>
        </p:nvSpPr>
        <p:spPr bwMode="auto">
          <a:xfrm>
            <a:off x="6238875" y="5432425"/>
            <a:ext cx="438150" cy="279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1000"/>
              </a:spcAft>
              <a:buNone/>
            </a:pPr>
            <a:r>
              <a:rPr lang="en-US" altLang="en-US" sz="1400" dirty="0">
                <a:latin typeface="Times New Roman" panose="02020603050405020304" pitchFamily="18" charset="0"/>
              </a:rPr>
              <a:t>50</a:t>
            </a:r>
            <a:endParaRPr lang="en-US" altLang="en-US" sz="1400" dirty="0">
              <a:latin typeface="Arial" panose="020B0604020202020204" pitchFamily="34" charset="0"/>
            </a:endParaRPr>
          </a:p>
        </p:txBody>
      </p:sp>
      <p:sp>
        <p:nvSpPr>
          <p:cNvPr id="19" name="Arc 18"/>
          <p:cNvSpPr>
            <a:spLocks/>
          </p:cNvSpPr>
          <p:nvPr/>
        </p:nvSpPr>
        <p:spPr bwMode="auto">
          <a:xfrm rot="21050245" flipV="1">
            <a:off x="387350" y="684213"/>
            <a:ext cx="7429500" cy="4697412"/>
          </a:xfrm>
          <a:prstGeom prst="arc">
            <a:avLst>
              <a:gd name="adj1" fmla="val 15779015"/>
              <a:gd name="adj2" fmla="val 21133218"/>
            </a:avLst>
          </a:prstGeom>
          <a:noFill/>
          <a:ln w="25400" cap="flat" cmpd="sng" algn="ctr">
            <a:solidFill>
              <a:srgbClr val="CF142B"/>
            </a:solidFill>
            <a:prstDash val="solid"/>
            <a:round/>
            <a:headEnd type="none" w="med" len="med"/>
            <a:tailEnd type="none" w="med" len="med"/>
          </a:ln>
          <a:effectLst/>
        </p:spPr>
        <p:txBody>
          <a:bodyPr/>
          <a:lstStyle/>
          <a:p>
            <a:pPr defTabSz="1042988">
              <a:defRPr/>
            </a:pPr>
            <a:endParaRPr lang="en-US" sz="2700" dirty="0">
              <a:latin typeface="Verdana" pitchFamily="34" charset="0"/>
            </a:endParaRPr>
          </a:p>
        </p:txBody>
      </p:sp>
      <p:sp>
        <p:nvSpPr>
          <p:cNvPr id="20" name="Arc 19"/>
          <p:cNvSpPr>
            <a:spLocks/>
          </p:cNvSpPr>
          <p:nvPr/>
        </p:nvSpPr>
        <p:spPr bwMode="auto">
          <a:xfrm rot="19500000" flipV="1">
            <a:off x="312738" y="341314"/>
            <a:ext cx="7429501" cy="4846637"/>
          </a:xfrm>
          <a:prstGeom prst="arc">
            <a:avLst>
              <a:gd name="adj1" fmla="val 14317950"/>
              <a:gd name="adj2" fmla="val 19749951"/>
            </a:avLst>
          </a:prstGeom>
          <a:noFill/>
          <a:ln w="25400" cap="flat" cmpd="sng" algn="ctr">
            <a:solidFill>
              <a:srgbClr val="CF142B"/>
            </a:solidFill>
            <a:prstDash val="solid"/>
            <a:round/>
            <a:headEnd type="none" w="med" len="med"/>
            <a:tailEnd type="none" w="med" len="med"/>
          </a:ln>
          <a:effectLst/>
        </p:spPr>
        <p:txBody>
          <a:bodyPr/>
          <a:lstStyle/>
          <a:p>
            <a:pPr defTabSz="1042988">
              <a:defRPr/>
            </a:pPr>
            <a:endParaRPr lang="en-US" sz="2700" dirty="0">
              <a:latin typeface="Verdana" pitchFamily="34" charset="0"/>
            </a:endParaRPr>
          </a:p>
        </p:txBody>
      </p:sp>
      <p:sp>
        <p:nvSpPr>
          <p:cNvPr id="21" name="Arc 20"/>
          <p:cNvSpPr>
            <a:spLocks/>
          </p:cNvSpPr>
          <p:nvPr/>
        </p:nvSpPr>
        <p:spPr bwMode="auto">
          <a:xfrm rot="17460000" flipV="1">
            <a:off x="-131763" y="-284163"/>
            <a:ext cx="7429501" cy="5029201"/>
          </a:xfrm>
          <a:prstGeom prst="arc">
            <a:avLst>
              <a:gd name="adj1" fmla="val 12706253"/>
              <a:gd name="adj2" fmla="val 17745957"/>
            </a:avLst>
          </a:prstGeom>
          <a:noFill/>
          <a:ln w="25400" cap="flat" cmpd="sng" algn="ctr">
            <a:solidFill>
              <a:srgbClr val="CF142B"/>
            </a:solidFill>
            <a:prstDash val="solid"/>
            <a:round/>
            <a:headEnd type="none" w="med" len="med"/>
            <a:tailEnd type="none" w="med" len="med"/>
          </a:ln>
          <a:effectLst/>
        </p:spPr>
        <p:txBody>
          <a:bodyPr/>
          <a:lstStyle/>
          <a:p>
            <a:pPr defTabSz="1042988">
              <a:defRPr/>
            </a:pPr>
            <a:endParaRPr lang="en-US" sz="2700" dirty="0">
              <a:latin typeface="Verdana" pitchFamily="34" charset="0"/>
            </a:endParaRPr>
          </a:p>
        </p:txBody>
      </p:sp>
      <p:sp>
        <p:nvSpPr>
          <p:cNvPr id="185361" name="Flowchart: Connector 21"/>
          <p:cNvSpPr>
            <a:spLocks noChangeArrowheads="1"/>
          </p:cNvSpPr>
          <p:nvPr/>
        </p:nvSpPr>
        <p:spPr bwMode="auto">
          <a:xfrm>
            <a:off x="7181850" y="2505075"/>
            <a:ext cx="46038" cy="46038"/>
          </a:xfrm>
          <a:prstGeom prst="flowChartConnector">
            <a:avLst/>
          </a:prstGeom>
          <a:solidFill>
            <a:srgbClr val="C00000"/>
          </a:solidFill>
          <a:ln w="25400" algn="ctr">
            <a:solidFill>
              <a:srgbClr val="CF142B"/>
            </a:solidFill>
            <a:round/>
            <a:headEnd/>
            <a:tailEnd/>
          </a:ln>
        </p:spPr>
        <p:txBody>
          <a:bodyP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700" dirty="0">
              <a:latin typeface="Verdana" panose="020B0604030504040204" pitchFamily="34" charset="0"/>
            </a:endParaRPr>
          </a:p>
        </p:txBody>
      </p:sp>
      <p:sp>
        <p:nvSpPr>
          <p:cNvPr id="185362" name="Flowchart: Connector 22"/>
          <p:cNvSpPr>
            <a:spLocks noChangeArrowheads="1"/>
          </p:cNvSpPr>
          <p:nvPr/>
        </p:nvSpPr>
        <p:spPr bwMode="auto">
          <a:xfrm>
            <a:off x="7734300" y="2914650"/>
            <a:ext cx="46038" cy="46038"/>
          </a:xfrm>
          <a:prstGeom prst="flowChartConnector">
            <a:avLst/>
          </a:prstGeom>
          <a:solidFill>
            <a:srgbClr val="C00000"/>
          </a:solidFill>
          <a:ln w="25400" algn="ctr">
            <a:solidFill>
              <a:srgbClr val="CF142B"/>
            </a:solidFill>
            <a:round/>
            <a:headEnd/>
            <a:tailEnd/>
          </a:ln>
        </p:spPr>
        <p:txBody>
          <a:bodyP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700" dirty="0">
              <a:latin typeface="Verdana" panose="020B0604030504040204" pitchFamily="34" charset="0"/>
            </a:endParaRPr>
          </a:p>
        </p:txBody>
      </p:sp>
      <p:sp>
        <p:nvSpPr>
          <p:cNvPr id="185363" name="Flowchart: Connector 23"/>
          <p:cNvSpPr>
            <a:spLocks noChangeArrowheads="1"/>
          </p:cNvSpPr>
          <p:nvPr/>
        </p:nvSpPr>
        <p:spPr bwMode="auto">
          <a:xfrm>
            <a:off x="6200775" y="1990725"/>
            <a:ext cx="46038" cy="46038"/>
          </a:xfrm>
          <a:prstGeom prst="flowChartConnector">
            <a:avLst/>
          </a:prstGeom>
          <a:solidFill>
            <a:srgbClr val="C00000"/>
          </a:solidFill>
          <a:ln w="25400" algn="ctr">
            <a:solidFill>
              <a:srgbClr val="CF142B"/>
            </a:solidFill>
            <a:round/>
            <a:headEnd/>
            <a:tailEnd/>
          </a:ln>
        </p:spPr>
        <p:txBody>
          <a:bodyP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700" dirty="0">
              <a:latin typeface="Verdana" panose="020B0604030504040204" pitchFamily="34" charset="0"/>
            </a:endParaRPr>
          </a:p>
        </p:txBody>
      </p:sp>
      <p:cxnSp>
        <p:nvCxnSpPr>
          <p:cNvPr id="26" name="Straight Connector 25"/>
          <p:cNvCxnSpPr>
            <a:cxnSpLocks noChangeShapeType="1"/>
            <a:stCxn id="185362" idx="5"/>
          </p:cNvCxnSpPr>
          <p:nvPr/>
        </p:nvCxnSpPr>
        <p:spPr bwMode="auto">
          <a:xfrm rot="5400000" flipH="1">
            <a:off x="5976938" y="1157288"/>
            <a:ext cx="1588" cy="3592513"/>
          </a:xfrm>
          <a:prstGeom prst="line">
            <a:avLst/>
          </a:prstGeom>
          <a:noFill/>
          <a:ln w="22225" algn="ctr">
            <a:solidFill>
              <a:srgbClr val="0070C0"/>
            </a:solidFill>
            <a:prstDash val="sysDot"/>
            <a:round/>
            <a:headEnd/>
            <a:tailEnd/>
          </a:ln>
          <a:extLst>
            <a:ext uri="{909E8E84-426E-40DD-AFC4-6F175D3DCCD1}">
              <a14:hiddenFill xmlns:a14="http://schemas.microsoft.com/office/drawing/2010/main">
                <a:noFill/>
              </a14:hiddenFill>
            </a:ext>
          </a:extLst>
        </p:spPr>
      </p:cxnSp>
      <p:sp>
        <p:nvSpPr>
          <p:cNvPr id="29" name="TextBox 28"/>
          <p:cNvSpPr txBox="1">
            <a:spLocks noChangeArrowheads="1"/>
          </p:cNvSpPr>
          <p:nvPr/>
        </p:nvSpPr>
        <p:spPr bwMode="auto">
          <a:xfrm>
            <a:off x="3724276" y="2790826"/>
            <a:ext cx="428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dirty="0"/>
              <a:t>25’</a:t>
            </a:r>
          </a:p>
        </p:txBody>
      </p:sp>
      <p:sp>
        <p:nvSpPr>
          <p:cNvPr id="32" name="Flowchart: Connector 31"/>
          <p:cNvSpPr>
            <a:spLocks noChangeArrowheads="1"/>
          </p:cNvSpPr>
          <p:nvPr/>
        </p:nvSpPr>
        <p:spPr bwMode="auto">
          <a:xfrm>
            <a:off x="4171950" y="2935289"/>
            <a:ext cx="46038" cy="46037"/>
          </a:xfrm>
          <a:prstGeom prst="flowChartConnector">
            <a:avLst/>
          </a:prstGeom>
          <a:solidFill>
            <a:srgbClr val="0070C0"/>
          </a:solidFill>
          <a:ln w="25400" algn="ctr">
            <a:solidFill>
              <a:srgbClr val="0070C0"/>
            </a:solidFill>
            <a:round/>
            <a:headEnd/>
            <a:tailEnd/>
          </a:ln>
        </p:spPr>
        <p:txBody>
          <a:bodyP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700" dirty="0">
              <a:latin typeface="Verdana" panose="020B0604030504040204" pitchFamily="34" charset="0"/>
            </a:endParaRPr>
          </a:p>
        </p:txBody>
      </p:sp>
      <p:sp>
        <p:nvSpPr>
          <p:cNvPr id="33" name="Flowchart: Connector 32"/>
          <p:cNvSpPr>
            <a:spLocks noChangeArrowheads="1"/>
          </p:cNvSpPr>
          <p:nvPr/>
        </p:nvSpPr>
        <p:spPr bwMode="auto">
          <a:xfrm>
            <a:off x="4181475" y="4202114"/>
            <a:ext cx="46038" cy="46037"/>
          </a:xfrm>
          <a:prstGeom prst="flowChartConnector">
            <a:avLst/>
          </a:prstGeom>
          <a:solidFill>
            <a:srgbClr val="0070C0"/>
          </a:solidFill>
          <a:ln w="25400" algn="ctr">
            <a:solidFill>
              <a:srgbClr val="0070C0"/>
            </a:solidFill>
            <a:round/>
            <a:headEnd/>
            <a:tailEnd/>
          </a:ln>
        </p:spPr>
        <p:txBody>
          <a:bodyP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700" dirty="0">
              <a:latin typeface="Verdana" panose="020B0604030504040204" pitchFamily="34" charset="0"/>
            </a:endParaRPr>
          </a:p>
        </p:txBody>
      </p:sp>
      <p:sp>
        <p:nvSpPr>
          <p:cNvPr id="34" name="TextBox 33"/>
          <p:cNvSpPr txBox="1">
            <a:spLocks noChangeArrowheads="1"/>
          </p:cNvSpPr>
          <p:nvPr/>
        </p:nvSpPr>
        <p:spPr bwMode="auto">
          <a:xfrm>
            <a:off x="3552826" y="4086226"/>
            <a:ext cx="600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dirty="0"/>
              <a:t>12.5’</a:t>
            </a:r>
          </a:p>
        </p:txBody>
      </p:sp>
      <p:cxnSp>
        <p:nvCxnSpPr>
          <p:cNvPr id="36" name="Straight Connector 35"/>
          <p:cNvCxnSpPr>
            <a:cxnSpLocks noChangeShapeType="1"/>
            <a:stCxn id="185362" idx="4"/>
          </p:cNvCxnSpPr>
          <p:nvPr/>
        </p:nvCxnSpPr>
        <p:spPr bwMode="auto">
          <a:xfrm rot="5400000">
            <a:off x="5334795" y="1816895"/>
            <a:ext cx="1277937" cy="3565525"/>
          </a:xfrm>
          <a:prstGeom prst="line">
            <a:avLst/>
          </a:prstGeom>
          <a:noFill/>
          <a:ln w="22225" algn="ctr">
            <a:solidFill>
              <a:srgbClr val="0070C0"/>
            </a:solidFill>
            <a:round/>
            <a:headEnd/>
            <a:tailEnd/>
          </a:ln>
          <a:extLst>
            <a:ext uri="{909E8E84-426E-40DD-AFC4-6F175D3DCCD1}">
              <a14:hiddenFill xmlns:a14="http://schemas.microsoft.com/office/drawing/2010/main">
                <a:noFill/>
              </a14:hiddenFill>
            </a:ext>
          </a:extLst>
        </p:spPr>
      </p:cxnSp>
      <p:sp>
        <p:nvSpPr>
          <p:cNvPr id="37" name="Flowchart: Connector 36"/>
          <p:cNvSpPr>
            <a:spLocks noChangeArrowheads="1"/>
          </p:cNvSpPr>
          <p:nvPr/>
        </p:nvSpPr>
        <p:spPr bwMode="auto">
          <a:xfrm>
            <a:off x="5638800" y="3697289"/>
            <a:ext cx="46038" cy="46037"/>
          </a:xfrm>
          <a:prstGeom prst="flowChartConnector">
            <a:avLst/>
          </a:prstGeom>
          <a:solidFill>
            <a:srgbClr val="13007C"/>
          </a:solidFill>
          <a:ln w="25400" algn="ctr">
            <a:solidFill>
              <a:srgbClr val="0070C0"/>
            </a:solidFill>
            <a:round/>
            <a:headEnd/>
            <a:tailEnd/>
          </a:ln>
        </p:spPr>
        <p:txBody>
          <a:bodyP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700" dirty="0">
              <a:latin typeface="Verdana" panose="020B0604030504040204" pitchFamily="34" charset="0"/>
            </a:endParaRPr>
          </a:p>
        </p:txBody>
      </p:sp>
      <p:sp>
        <p:nvSpPr>
          <p:cNvPr id="38" name="Flowchart: Connector 37"/>
          <p:cNvSpPr>
            <a:spLocks noChangeArrowheads="1"/>
          </p:cNvSpPr>
          <p:nvPr/>
        </p:nvSpPr>
        <p:spPr bwMode="auto">
          <a:xfrm>
            <a:off x="6810375" y="3259139"/>
            <a:ext cx="46038" cy="46037"/>
          </a:xfrm>
          <a:prstGeom prst="flowChartConnector">
            <a:avLst/>
          </a:prstGeom>
          <a:solidFill>
            <a:srgbClr val="002060"/>
          </a:solidFill>
          <a:ln w="25400" algn="ctr">
            <a:solidFill>
              <a:srgbClr val="0070C0"/>
            </a:solidFill>
            <a:round/>
            <a:headEnd/>
            <a:tailEnd/>
          </a:ln>
        </p:spPr>
        <p:txBody>
          <a:bodyP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700" dirty="0">
              <a:latin typeface="Verdana" panose="020B0604030504040204" pitchFamily="34" charset="0"/>
            </a:endParaRPr>
          </a:p>
        </p:txBody>
      </p:sp>
      <p:sp>
        <p:nvSpPr>
          <p:cNvPr id="40" name="Arc 39"/>
          <p:cNvSpPr>
            <a:spLocks/>
          </p:cNvSpPr>
          <p:nvPr/>
        </p:nvSpPr>
        <p:spPr bwMode="auto">
          <a:xfrm rot="16020000" flipV="1">
            <a:off x="-1221581" y="-816769"/>
            <a:ext cx="8229600" cy="5119688"/>
          </a:xfrm>
          <a:prstGeom prst="arc">
            <a:avLst>
              <a:gd name="adj1" fmla="val 11832985"/>
              <a:gd name="adj2" fmla="val 15962825"/>
            </a:avLst>
          </a:prstGeom>
          <a:noFill/>
          <a:ln w="25400" cap="flat" cmpd="sng" algn="ctr">
            <a:solidFill>
              <a:srgbClr val="CF142B"/>
            </a:solidFill>
            <a:prstDash val="solid"/>
            <a:round/>
            <a:headEnd type="none" w="med" len="med"/>
            <a:tailEnd type="none" w="med" len="med"/>
          </a:ln>
          <a:effectLst/>
        </p:spPr>
        <p:txBody>
          <a:bodyPr/>
          <a:lstStyle/>
          <a:p>
            <a:pPr defTabSz="1042988">
              <a:defRPr/>
            </a:pPr>
            <a:endParaRPr lang="en-US" sz="2700" dirty="0">
              <a:latin typeface="Verdana" pitchFamily="34" charset="0"/>
            </a:endParaRPr>
          </a:p>
        </p:txBody>
      </p:sp>
      <p:sp>
        <p:nvSpPr>
          <p:cNvPr id="185373" name="Flowchart: Connector 40"/>
          <p:cNvSpPr>
            <a:spLocks noChangeArrowheads="1"/>
          </p:cNvSpPr>
          <p:nvPr/>
        </p:nvSpPr>
        <p:spPr bwMode="auto">
          <a:xfrm>
            <a:off x="5429250" y="1762125"/>
            <a:ext cx="46038" cy="46038"/>
          </a:xfrm>
          <a:prstGeom prst="flowChartConnector">
            <a:avLst/>
          </a:prstGeom>
          <a:solidFill>
            <a:srgbClr val="C00000"/>
          </a:solidFill>
          <a:ln w="25400" algn="ctr">
            <a:solidFill>
              <a:srgbClr val="CF142B"/>
            </a:solidFill>
            <a:round/>
            <a:headEnd/>
            <a:tailEnd/>
          </a:ln>
        </p:spPr>
        <p:txBody>
          <a:bodyP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700" dirty="0">
              <a:latin typeface="Verdana" panose="020B0604030504040204" pitchFamily="34" charset="0"/>
            </a:endParaRPr>
          </a:p>
        </p:txBody>
      </p:sp>
      <p:sp>
        <p:nvSpPr>
          <p:cNvPr id="42" name="Flowchart: Connector 41"/>
          <p:cNvSpPr>
            <a:spLocks noChangeArrowheads="1"/>
          </p:cNvSpPr>
          <p:nvPr/>
        </p:nvSpPr>
        <p:spPr bwMode="auto">
          <a:xfrm>
            <a:off x="5114925" y="3878264"/>
            <a:ext cx="46038" cy="46037"/>
          </a:xfrm>
          <a:prstGeom prst="flowChartConnector">
            <a:avLst/>
          </a:prstGeom>
          <a:solidFill>
            <a:srgbClr val="13007C"/>
          </a:solidFill>
          <a:ln w="25400" algn="ctr">
            <a:solidFill>
              <a:srgbClr val="0070C0"/>
            </a:solidFill>
            <a:round/>
            <a:headEnd/>
            <a:tailEnd/>
          </a:ln>
        </p:spPr>
        <p:txBody>
          <a:bodyP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700" dirty="0">
              <a:latin typeface="Verdana" panose="020B0604030504040204" pitchFamily="34" charset="0"/>
            </a:endParaRPr>
          </a:p>
        </p:txBody>
      </p:sp>
    </p:spTree>
    <p:extLst>
      <p:ext uri="{BB962C8B-B14F-4D97-AF65-F5344CB8AC3E}">
        <p14:creationId xmlns:p14="http://schemas.microsoft.com/office/powerpoint/2010/main" val="2246438465"/>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nimClr clrSpc="rgb" dir="cw">
                                      <p:cBhvr override="childStyle">
                                        <p:cTn dur="1" fill="hold" display="0" masterRel="nextClick" afterEffect="1"/>
                                        <p:tgtEl>
                                          <p:spTgt spid="26"/>
                                        </p:tgtEl>
                                        <p:attrNameLst>
                                          <p:attrName>ppt_c</p:attrName>
                                        </p:attrNameLst>
                                      </p:cBhvr>
                                      <p:to>
                                        <a:schemeClr val="folHlink"/>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animBg="1"/>
      <p:bldP spid="33" grpId="0" animBg="1"/>
      <p:bldP spid="34" grpId="0"/>
      <p:bldP spid="37" grpId="0" animBg="1"/>
      <p:bldP spid="38" grpId="0" animBg="1"/>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1945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FA0B4CB-41B1-4921-BC0E-B4F921B5DF96}" type="slidenum">
              <a:rPr lang="en-US" altLang="en-US" sz="1200">
                <a:solidFill>
                  <a:srgbClr val="898989"/>
                </a:solidFill>
              </a:rPr>
              <a:pPr>
                <a:spcBef>
                  <a:spcPct val="0"/>
                </a:spcBef>
                <a:buFontTx/>
                <a:buNone/>
              </a:pPr>
              <a:t>4</a:t>
            </a:fld>
            <a:endParaRPr lang="en-US" altLang="en-US" sz="1200" dirty="0">
              <a:solidFill>
                <a:srgbClr val="898989"/>
              </a:solidFill>
            </a:endParaRPr>
          </a:p>
        </p:txBody>
      </p:sp>
      <p:pic>
        <p:nvPicPr>
          <p:cNvPr id="19460" name="Picture 2" descr="C:\Users\baron_000\Documents\Photos\NEX\DSC002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26" y="1001714"/>
            <a:ext cx="9159875"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 descr="C:\Users\baron_000\Documents\Photos\Cameras\Sony Nex\DSC001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525"/>
            <a:ext cx="3352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4645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2209800" y="295275"/>
            <a:ext cx="7031038" cy="731838"/>
          </a:xfrm>
        </p:spPr>
        <p:txBody>
          <a:bodyPr>
            <a:normAutofit fontScale="90000"/>
          </a:bodyPr>
          <a:lstStyle/>
          <a:p>
            <a:r>
              <a:rPr lang="en-US" altLang="en-US" dirty="0"/>
              <a:t>	Delta Pressure Constant Mode (DPc)</a:t>
            </a:r>
          </a:p>
        </p:txBody>
      </p:sp>
      <p:sp>
        <p:nvSpPr>
          <p:cNvPr id="4" name="Footer Placeholder 3"/>
          <p:cNvSpPr>
            <a:spLocks noGrp="1"/>
          </p:cNvSpPr>
          <p:nvPr>
            <p:ph type="ftr" sz="quarter" idx="11"/>
          </p:nvPr>
        </p:nvSpPr>
        <p:spPr>
          <a:xfrm>
            <a:off x="1981200" y="6356351"/>
            <a:ext cx="2133600" cy="365125"/>
          </a:xfrm>
        </p:spPr>
        <p:txBody>
          <a:bodyPr/>
          <a:lstStyle/>
          <a:p>
            <a:pPr algn="l">
              <a:defRPr/>
            </a:pPr>
            <a:r>
              <a:rPr lang="en-US" dirty="0"/>
              <a:t>Advanced  Stratos Session</a:t>
            </a:r>
          </a:p>
        </p:txBody>
      </p:sp>
      <p:sp>
        <p:nvSpPr>
          <p:cNvPr id="5" name="Slide Number Placeholder 4"/>
          <p:cNvSpPr>
            <a:spLocks noGrp="1"/>
          </p:cNvSpPr>
          <p:nvPr>
            <p:ph type="sldNum" sz="quarter" idx="12"/>
          </p:nvPr>
        </p:nvSpPr>
        <p:spPr>
          <a:xfrm>
            <a:off x="4648200" y="6356351"/>
            <a:ext cx="2895600" cy="365125"/>
          </a:xfrm>
        </p:spPr>
        <p:txBody>
          <a:bodyPr rtlCol="0"/>
          <a:lstStyle/>
          <a:p>
            <a:pPr algn="ctr">
              <a:defRPr/>
            </a:pPr>
            <a:fld id="{EA20BE9C-A30F-4742-94FC-F53CF51265F3}" type="slidenum">
              <a:rPr lang="de-DE">
                <a:solidFill>
                  <a:schemeClr val="tx1">
                    <a:tint val="75000"/>
                  </a:schemeClr>
                </a:solidFill>
                <a:latin typeface="+mn-lt"/>
                <a:cs typeface="+mn-cs"/>
              </a:rPr>
              <a:pPr algn="ctr">
                <a:defRPr/>
              </a:pPr>
              <a:t>40</a:t>
            </a:fld>
            <a:endParaRPr lang="de-DE">
              <a:solidFill>
                <a:schemeClr val="tx1">
                  <a:tint val="75000"/>
                </a:schemeClr>
              </a:solidFill>
              <a:latin typeface="+mn-lt"/>
              <a:cs typeface="+mn-cs"/>
            </a:endParaRPr>
          </a:p>
        </p:txBody>
      </p:sp>
      <p:grpSp>
        <p:nvGrpSpPr>
          <p:cNvPr id="186373" name="Content Placeholder 2"/>
          <p:cNvGrpSpPr>
            <a:grpSpLocks noGrp="1"/>
          </p:cNvGrpSpPr>
          <p:nvPr/>
        </p:nvGrpSpPr>
        <p:grpSpPr bwMode="auto">
          <a:xfrm>
            <a:off x="4181476" y="1657351"/>
            <a:ext cx="4733925" cy="3743325"/>
            <a:chOff x="2800" y="1570"/>
            <a:chExt cx="4170" cy="4170"/>
          </a:xfrm>
        </p:grpSpPr>
        <p:grpSp>
          <p:nvGrpSpPr>
            <p:cNvPr id="186396" name="Group 3"/>
            <p:cNvGrpSpPr>
              <a:grpSpLocks/>
            </p:cNvGrpSpPr>
            <p:nvPr/>
          </p:nvGrpSpPr>
          <p:grpSpPr bwMode="auto">
            <a:xfrm>
              <a:off x="2800" y="1570"/>
              <a:ext cx="4170" cy="4170"/>
              <a:chOff x="1700" y="1420"/>
              <a:chExt cx="4170" cy="4170"/>
            </a:xfrm>
          </p:grpSpPr>
          <p:cxnSp>
            <p:nvCxnSpPr>
              <p:cNvPr id="186398" name="AutoShape 4"/>
              <p:cNvCxnSpPr>
                <a:cxnSpLocks noChangeShapeType="1"/>
              </p:cNvCxnSpPr>
              <p:nvPr/>
            </p:nvCxnSpPr>
            <p:spPr bwMode="auto">
              <a:xfrm>
                <a:off x="1720" y="1420"/>
                <a:ext cx="0" cy="417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186399" name="AutoShape 5"/>
              <p:cNvCxnSpPr>
                <a:cxnSpLocks noChangeShapeType="1"/>
              </p:cNvCxnSpPr>
              <p:nvPr/>
            </p:nvCxnSpPr>
            <p:spPr bwMode="auto">
              <a:xfrm rot="5400000">
                <a:off x="3785" y="3505"/>
                <a:ext cx="0" cy="4170"/>
              </a:xfrm>
              <a:prstGeom prst="straightConnector1">
                <a:avLst/>
              </a:prstGeom>
              <a:noFill/>
              <a:ln w="19050">
                <a:solidFill>
                  <a:srgbClr val="000000"/>
                </a:solidFill>
                <a:round/>
                <a:headEnd/>
                <a:tailEnd/>
              </a:ln>
              <a:extLst>
                <a:ext uri="{909E8E84-426E-40DD-AFC4-6F175D3DCCD1}">
                  <a14:hiddenFill xmlns:a14="http://schemas.microsoft.com/office/drawing/2010/main">
                    <a:noFill/>
                  </a14:hiddenFill>
                </a:ext>
              </a:extLst>
            </p:spPr>
          </p:cxnSp>
        </p:grpSp>
        <p:sp>
          <p:nvSpPr>
            <p:cNvPr id="186397" name="Arc 6"/>
            <p:cNvSpPr>
              <a:spLocks/>
            </p:cNvSpPr>
            <p:nvPr/>
          </p:nvSpPr>
          <p:spPr bwMode="auto">
            <a:xfrm>
              <a:off x="2800" y="1570"/>
              <a:ext cx="4170" cy="4170"/>
            </a:xfrm>
            <a:custGeom>
              <a:avLst/>
              <a:gdLst>
                <a:gd name="T0" fmla="*/ 0 w 21600"/>
                <a:gd name="T1" fmla="*/ 0 h 21600"/>
                <a:gd name="T2" fmla="*/ 155 w 21600"/>
                <a:gd name="T3" fmla="*/ 155 h 21600"/>
                <a:gd name="T4" fmla="*/ 0 w 21600"/>
                <a:gd name="T5" fmla="*/ 15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186374" name="Rectangle 10"/>
          <p:cNvSpPr>
            <a:spLocks noChangeArrowheads="1"/>
          </p:cNvSpPr>
          <p:nvPr/>
        </p:nvSpPr>
        <p:spPr bwMode="auto">
          <a:xfrm>
            <a:off x="2033588" y="3151189"/>
            <a:ext cx="1249766" cy="37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15000"/>
              </a:lnSpc>
              <a:spcBef>
                <a:spcPct val="0"/>
              </a:spcBef>
              <a:spcAft>
                <a:spcPts val="1000"/>
              </a:spcAft>
              <a:buNone/>
            </a:pPr>
            <a:r>
              <a:rPr lang="en-US" altLang="en-US" sz="1600" dirty="0">
                <a:ea typeface="Calibri" panose="020F0502020204030204" pitchFamily="34" charset="0"/>
                <a:cs typeface="Times New Roman" panose="02020603050405020304" pitchFamily="18" charset="0"/>
              </a:rPr>
              <a:t>Feet of Head</a:t>
            </a:r>
          </a:p>
        </p:txBody>
      </p:sp>
      <p:sp>
        <p:nvSpPr>
          <p:cNvPr id="186375" name="Rectangle 11"/>
          <p:cNvSpPr>
            <a:spLocks noChangeArrowheads="1"/>
          </p:cNvSpPr>
          <p:nvPr/>
        </p:nvSpPr>
        <p:spPr bwMode="auto">
          <a:xfrm>
            <a:off x="5476876" y="5884864"/>
            <a:ext cx="1776577" cy="37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15000"/>
              </a:lnSpc>
              <a:spcBef>
                <a:spcPct val="0"/>
              </a:spcBef>
              <a:spcAft>
                <a:spcPts val="1000"/>
              </a:spcAft>
              <a:buNone/>
            </a:pPr>
            <a:r>
              <a:rPr lang="en-US" altLang="en-US" sz="1600" dirty="0">
                <a:ea typeface="Calibri" panose="020F0502020204030204" pitchFamily="34" charset="0"/>
                <a:cs typeface="Times New Roman" panose="02020603050405020304" pitchFamily="18" charset="0"/>
              </a:rPr>
              <a:t>Gallons Per Minute</a:t>
            </a:r>
          </a:p>
        </p:txBody>
      </p:sp>
      <p:sp>
        <p:nvSpPr>
          <p:cNvPr id="186376" name="Text Box 7"/>
          <p:cNvSpPr txBox="1">
            <a:spLocks noChangeArrowheads="1"/>
          </p:cNvSpPr>
          <p:nvPr/>
        </p:nvSpPr>
        <p:spPr bwMode="auto">
          <a:xfrm>
            <a:off x="3724276" y="1511300"/>
            <a:ext cx="441325" cy="336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spcAft>
                <a:spcPts val="1000"/>
              </a:spcAft>
              <a:buNone/>
            </a:pPr>
            <a:r>
              <a:rPr lang="en-US" altLang="en-US" sz="1400" dirty="0"/>
              <a:t>40’</a:t>
            </a:r>
            <a:endParaRPr lang="en-US" altLang="en-US" sz="1400" dirty="0">
              <a:latin typeface="Arial" panose="020B0604020202020204" pitchFamily="34" charset="0"/>
            </a:endParaRPr>
          </a:p>
        </p:txBody>
      </p:sp>
      <p:sp>
        <p:nvSpPr>
          <p:cNvPr id="186377" name="Text Box 8"/>
          <p:cNvSpPr txBox="1">
            <a:spLocks noChangeArrowheads="1"/>
          </p:cNvSpPr>
          <p:nvPr/>
        </p:nvSpPr>
        <p:spPr bwMode="auto">
          <a:xfrm>
            <a:off x="3781426" y="5210175"/>
            <a:ext cx="390525" cy="361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1000"/>
              </a:spcAft>
              <a:buNone/>
            </a:pPr>
            <a:r>
              <a:rPr lang="en-US" altLang="en-US" sz="1400" dirty="0">
                <a:latin typeface="Times New Roman" panose="02020603050405020304" pitchFamily="18" charset="0"/>
              </a:rPr>
              <a:t>0</a:t>
            </a:r>
            <a:r>
              <a:rPr lang="en-US" altLang="en-US" sz="1400" dirty="0"/>
              <a:t>’</a:t>
            </a:r>
            <a:endParaRPr lang="en-US" altLang="en-US" sz="1400" dirty="0">
              <a:latin typeface="Arial" panose="020B0604020202020204" pitchFamily="34" charset="0"/>
            </a:endParaRPr>
          </a:p>
        </p:txBody>
      </p:sp>
      <p:sp>
        <p:nvSpPr>
          <p:cNvPr id="186378" name="Text Box 9"/>
          <p:cNvSpPr txBox="1">
            <a:spLocks noChangeArrowheads="1"/>
          </p:cNvSpPr>
          <p:nvPr/>
        </p:nvSpPr>
        <p:spPr bwMode="auto">
          <a:xfrm>
            <a:off x="4076700" y="5413375"/>
            <a:ext cx="266700" cy="482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1000"/>
              </a:spcAft>
              <a:buNone/>
            </a:pPr>
            <a:r>
              <a:rPr lang="en-US" altLang="en-US" sz="1400" dirty="0">
                <a:latin typeface="Times New Roman" panose="02020603050405020304" pitchFamily="18" charset="0"/>
              </a:rPr>
              <a:t>0</a:t>
            </a:r>
            <a:endParaRPr lang="en-US" altLang="en-US" sz="1400" dirty="0">
              <a:latin typeface="Arial" panose="020B0604020202020204" pitchFamily="34" charset="0"/>
            </a:endParaRPr>
          </a:p>
        </p:txBody>
      </p:sp>
      <p:sp>
        <p:nvSpPr>
          <p:cNvPr id="186379" name="Text Box 10"/>
          <p:cNvSpPr txBox="1">
            <a:spLocks noChangeArrowheads="1"/>
          </p:cNvSpPr>
          <p:nvPr/>
        </p:nvSpPr>
        <p:spPr bwMode="auto">
          <a:xfrm>
            <a:off x="8648701" y="5422901"/>
            <a:ext cx="504825" cy="530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1000"/>
              </a:spcAft>
              <a:buNone/>
            </a:pPr>
            <a:r>
              <a:rPr lang="en-US" altLang="en-US" sz="1400" dirty="0">
                <a:latin typeface="Times New Roman" panose="02020603050405020304" pitchFamily="18" charset="0"/>
              </a:rPr>
              <a:t>100</a:t>
            </a:r>
            <a:endParaRPr lang="en-US" altLang="en-US" sz="1400" dirty="0">
              <a:latin typeface="Arial" panose="020B0604020202020204" pitchFamily="34" charset="0"/>
            </a:endParaRPr>
          </a:p>
        </p:txBody>
      </p:sp>
      <p:sp>
        <p:nvSpPr>
          <p:cNvPr id="186380" name="Text Box 11"/>
          <p:cNvSpPr txBox="1">
            <a:spLocks noChangeArrowheads="1"/>
          </p:cNvSpPr>
          <p:nvPr/>
        </p:nvSpPr>
        <p:spPr bwMode="auto">
          <a:xfrm>
            <a:off x="3705226" y="3327400"/>
            <a:ext cx="428625" cy="279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1000"/>
              </a:spcAft>
              <a:buNone/>
            </a:pPr>
            <a:r>
              <a:rPr lang="en-US" altLang="en-US" sz="1400" dirty="0"/>
              <a:t>20’</a:t>
            </a:r>
          </a:p>
        </p:txBody>
      </p:sp>
      <p:sp>
        <p:nvSpPr>
          <p:cNvPr id="186381" name="Text Box 12"/>
          <p:cNvSpPr txBox="1">
            <a:spLocks noChangeArrowheads="1"/>
          </p:cNvSpPr>
          <p:nvPr/>
        </p:nvSpPr>
        <p:spPr bwMode="auto">
          <a:xfrm>
            <a:off x="6238875" y="5432425"/>
            <a:ext cx="438150" cy="279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1000"/>
              </a:spcAft>
              <a:buNone/>
            </a:pPr>
            <a:r>
              <a:rPr lang="en-US" altLang="en-US" sz="1400" dirty="0">
                <a:latin typeface="Times New Roman" panose="02020603050405020304" pitchFamily="18" charset="0"/>
              </a:rPr>
              <a:t>50</a:t>
            </a:r>
            <a:endParaRPr lang="en-US" altLang="en-US" sz="1400" dirty="0">
              <a:latin typeface="Arial" panose="020B0604020202020204" pitchFamily="34" charset="0"/>
            </a:endParaRPr>
          </a:p>
        </p:txBody>
      </p:sp>
      <p:sp>
        <p:nvSpPr>
          <p:cNvPr id="19" name="Arc 18"/>
          <p:cNvSpPr>
            <a:spLocks/>
          </p:cNvSpPr>
          <p:nvPr/>
        </p:nvSpPr>
        <p:spPr bwMode="auto">
          <a:xfrm rot="21050245" flipV="1">
            <a:off x="387350" y="684213"/>
            <a:ext cx="7429500" cy="4697412"/>
          </a:xfrm>
          <a:prstGeom prst="arc">
            <a:avLst>
              <a:gd name="adj1" fmla="val 15779015"/>
              <a:gd name="adj2" fmla="val 21133218"/>
            </a:avLst>
          </a:prstGeom>
          <a:noFill/>
          <a:ln w="25400" cap="flat" cmpd="sng" algn="ctr">
            <a:solidFill>
              <a:srgbClr val="CF142B"/>
            </a:solidFill>
            <a:prstDash val="solid"/>
            <a:round/>
            <a:headEnd type="none" w="med" len="med"/>
            <a:tailEnd type="none" w="med" len="med"/>
          </a:ln>
          <a:effectLst/>
        </p:spPr>
        <p:txBody>
          <a:bodyPr/>
          <a:lstStyle/>
          <a:p>
            <a:pPr defTabSz="1042988">
              <a:defRPr/>
            </a:pPr>
            <a:endParaRPr lang="en-US" sz="2700" dirty="0">
              <a:latin typeface="Verdana" pitchFamily="34" charset="0"/>
            </a:endParaRPr>
          </a:p>
        </p:txBody>
      </p:sp>
      <p:sp>
        <p:nvSpPr>
          <p:cNvPr id="20" name="Arc 19"/>
          <p:cNvSpPr>
            <a:spLocks/>
          </p:cNvSpPr>
          <p:nvPr/>
        </p:nvSpPr>
        <p:spPr bwMode="auto">
          <a:xfrm rot="19500000" flipV="1">
            <a:off x="312738" y="341314"/>
            <a:ext cx="7429501" cy="4846637"/>
          </a:xfrm>
          <a:prstGeom prst="arc">
            <a:avLst>
              <a:gd name="adj1" fmla="val 14317950"/>
              <a:gd name="adj2" fmla="val 19749951"/>
            </a:avLst>
          </a:prstGeom>
          <a:noFill/>
          <a:ln w="25400" cap="flat" cmpd="sng" algn="ctr">
            <a:solidFill>
              <a:srgbClr val="CF142B"/>
            </a:solidFill>
            <a:prstDash val="solid"/>
            <a:round/>
            <a:headEnd type="none" w="med" len="med"/>
            <a:tailEnd type="none" w="med" len="med"/>
          </a:ln>
          <a:effectLst/>
        </p:spPr>
        <p:txBody>
          <a:bodyPr/>
          <a:lstStyle/>
          <a:p>
            <a:pPr defTabSz="1042988">
              <a:defRPr/>
            </a:pPr>
            <a:endParaRPr lang="en-US" sz="2700" dirty="0">
              <a:latin typeface="Verdana" pitchFamily="34" charset="0"/>
            </a:endParaRPr>
          </a:p>
        </p:txBody>
      </p:sp>
      <p:sp>
        <p:nvSpPr>
          <p:cNvPr id="21" name="Arc 20"/>
          <p:cNvSpPr>
            <a:spLocks/>
          </p:cNvSpPr>
          <p:nvPr/>
        </p:nvSpPr>
        <p:spPr bwMode="auto">
          <a:xfrm rot="17460000" flipV="1">
            <a:off x="-131763" y="-284163"/>
            <a:ext cx="7429501" cy="5029201"/>
          </a:xfrm>
          <a:prstGeom prst="arc">
            <a:avLst>
              <a:gd name="adj1" fmla="val 12706253"/>
              <a:gd name="adj2" fmla="val 17745957"/>
            </a:avLst>
          </a:prstGeom>
          <a:noFill/>
          <a:ln w="25400" cap="flat" cmpd="sng" algn="ctr">
            <a:solidFill>
              <a:srgbClr val="CF142B"/>
            </a:solidFill>
            <a:prstDash val="solid"/>
            <a:round/>
            <a:headEnd type="none" w="med" len="med"/>
            <a:tailEnd type="none" w="med" len="med"/>
          </a:ln>
          <a:effectLst/>
        </p:spPr>
        <p:txBody>
          <a:bodyPr/>
          <a:lstStyle/>
          <a:p>
            <a:pPr defTabSz="1042988">
              <a:defRPr/>
            </a:pPr>
            <a:endParaRPr lang="en-US" sz="2700" dirty="0">
              <a:latin typeface="Verdana" pitchFamily="34" charset="0"/>
            </a:endParaRPr>
          </a:p>
        </p:txBody>
      </p:sp>
      <p:sp>
        <p:nvSpPr>
          <p:cNvPr id="186385" name="Flowchart: Connector 21"/>
          <p:cNvSpPr>
            <a:spLocks noChangeArrowheads="1"/>
          </p:cNvSpPr>
          <p:nvPr/>
        </p:nvSpPr>
        <p:spPr bwMode="auto">
          <a:xfrm>
            <a:off x="7181850" y="2505075"/>
            <a:ext cx="46038" cy="46038"/>
          </a:xfrm>
          <a:prstGeom prst="flowChartConnector">
            <a:avLst/>
          </a:prstGeom>
          <a:solidFill>
            <a:srgbClr val="C00000"/>
          </a:solidFill>
          <a:ln w="25400" algn="ctr">
            <a:solidFill>
              <a:srgbClr val="CF142B"/>
            </a:solidFill>
            <a:round/>
            <a:headEnd/>
            <a:tailEnd/>
          </a:ln>
        </p:spPr>
        <p:txBody>
          <a:bodyP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700" dirty="0">
              <a:latin typeface="Verdana" panose="020B0604030504040204" pitchFamily="34" charset="0"/>
            </a:endParaRPr>
          </a:p>
        </p:txBody>
      </p:sp>
      <p:sp>
        <p:nvSpPr>
          <p:cNvPr id="186386" name="Flowchart: Connector 22"/>
          <p:cNvSpPr>
            <a:spLocks noChangeArrowheads="1"/>
          </p:cNvSpPr>
          <p:nvPr/>
        </p:nvSpPr>
        <p:spPr bwMode="auto">
          <a:xfrm>
            <a:off x="7734300" y="2914650"/>
            <a:ext cx="46038" cy="46038"/>
          </a:xfrm>
          <a:prstGeom prst="flowChartConnector">
            <a:avLst/>
          </a:prstGeom>
          <a:solidFill>
            <a:srgbClr val="C00000"/>
          </a:solidFill>
          <a:ln w="25400" algn="ctr">
            <a:solidFill>
              <a:srgbClr val="CF142B"/>
            </a:solidFill>
            <a:round/>
            <a:headEnd/>
            <a:tailEnd/>
          </a:ln>
        </p:spPr>
        <p:txBody>
          <a:bodyP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700" dirty="0">
              <a:latin typeface="Verdana" panose="020B0604030504040204" pitchFamily="34" charset="0"/>
            </a:endParaRPr>
          </a:p>
        </p:txBody>
      </p:sp>
      <p:sp>
        <p:nvSpPr>
          <p:cNvPr id="186387" name="Flowchart: Connector 23"/>
          <p:cNvSpPr>
            <a:spLocks noChangeArrowheads="1"/>
          </p:cNvSpPr>
          <p:nvPr/>
        </p:nvSpPr>
        <p:spPr bwMode="auto">
          <a:xfrm>
            <a:off x="6200775" y="1990725"/>
            <a:ext cx="46038" cy="46038"/>
          </a:xfrm>
          <a:prstGeom prst="flowChartConnector">
            <a:avLst/>
          </a:prstGeom>
          <a:solidFill>
            <a:srgbClr val="C00000"/>
          </a:solidFill>
          <a:ln w="25400" algn="ctr">
            <a:solidFill>
              <a:srgbClr val="CF142B"/>
            </a:solidFill>
            <a:round/>
            <a:headEnd/>
            <a:tailEnd/>
          </a:ln>
        </p:spPr>
        <p:txBody>
          <a:bodyP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700" dirty="0">
              <a:latin typeface="Verdana" panose="020B0604030504040204" pitchFamily="34" charset="0"/>
            </a:endParaRPr>
          </a:p>
        </p:txBody>
      </p:sp>
      <p:sp>
        <p:nvSpPr>
          <p:cNvPr id="25" name="Arc 24"/>
          <p:cNvSpPr>
            <a:spLocks/>
          </p:cNvSpPr>
          <p:nvPr/>
        </p:nvSpPr>
        <p:spPr bwMode="auto">
          <a:xfrm rot="16020000" flipV="1">
            <a:off x="-1221581" y="-816769"/>
            <a:ext cx="8229600" cy="5119688"/>
          </a:xfrm>
          <a:prstGeom prst="arc">
            <a:avLst>
              <a:gd name="adj1" fmla="val 11832985"/>
              <a:gd name="adj2" fmla="val 15962825"/>
            </a:avLst>
          </a:prstGeom>
          <a:noFill/>
          <a:ln w="25400" cap="flat" cmpd="sng" algn="ctr">
            <a:solidFill>
              <a:srgbClr val="CF142B"/>
            </a:solidFill>
            <a:prstDash val="solid"/>
            <a:round/>
            <a:headEnd type="none" w="med" len="med"/>
            <a:tailEnd type="none" w="med" len="med"/>
          </a:ln>
          <a:effectLst/>
        </p:spPr>
        <p:txBody>
          <a:bodyPr/>
          <a:lstStyle/>
          <a:p>
            <a:pPr defTabSz="1042988">
              <a:defRPr/>
            </a:pPr>
            <a:endParaRPr lang="en-US" sz="2700" dirty="0">
              <a:latin typeface="Verdana" pitchFamily="34" charset="0"/>
            </a:endParaRPr>
          </a:p>
        </p:txBody>
      </p:sp>
      <p:sp>
        <p:nvSpPr>
          <p:cNvPr id="186389" name="Flowchart: Connector 25"/>
          <p:cNvSpPr>
            <a:spLocks noChangeArrowheads="1"/>
          </p:cNvSpPr>
          <p:nvPr/>
        </p:nvSpPr>
        <p:spPr bwMode="auto">
          <a:xfrm>
            <a:off x="5429250" y="1771650"/>
            <a:ext cx="46038" cy="46038"/>
          </a:xfrm>
          <a:prstGeom prst="flowChartConnector">
            <a:avLst/>
          </a:prstGeom>
          <a:solidFill>
            <a:srgbClr val="C00000"/>
          </a:solidFill>
          <a:ln w="25400" algn="ctr">
            <a:solidFill>
              <a:srgbClr val="CF142B"/>
            </a:solidFill>
            <a:round/>
            <a:headEnd/>
            <a:tailEnd/>
          </a:ln>
        </p:spPr>
        <p:txBody>
          <a:bodyP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700" dirty="0">
              <a:latin typeface="Verdana" panose="020B0604030504040204" pitchFamily="34" charset="0"/>
            </a:endParaRPr>
          </a:p>
        </p:txBody>
      </p:sp>
      <p:cxnSp>
        <p:nvCxnSpPr>
          <p:cNvPr id="186390" name="Straight Connector 26"/>
          <p:cNvCxnSpPr>
            <a:cxnSpLocks noChangeShapeType="1"/>
          </p:cNvCxnSpPr>
          <p:nvPr/>
        </p:nvCxnSpPr>
        <p:spPr bwMode="auto">
          <a:xfrm rot="5400000" flipH="1">
            <a:off x="5976938" y="1157288"/>
            <a:ext cx="1588" cy="3592513"/>
          </a:xfrm>
          <a:prstGeom prst="line">
            <a:avLst/>
          </a:prstGeom>
          <a:noFill/>
          <a:ln w="22225" algn="ctr">
            <a:solidFill>
              <a:srgbClr val="0070C0"/>
            </a:solidFill>
            <a:round/>
            <a:headEnd/>
            <a:tailEnd/>
          </a:ln>
          <a:extLst>
            <a:ext uri="{909E8E84-426E-40DD-AFC4-6F175D3DCCD1}">
              <a14:hiddenFill xmlns:a14="http://schemas.microsoft.com/office/drawing/2010/main">
                <a:noFill/>
              </a14:hiddenFill>
            </a:ext>
          </a:extLst>
        </p:spPr>
      </p:cxnSp>
      <p:sp>
        <p:nvSpPr>
          <p:cNvPr id="186391" name="Rectangle 27"/>
          <p:cNvSpPr>
            <a:spLocks noChangeArrowheads="1"/>
          </p:cNvSpPr>
          <p:nvPr/>
        </p:nvSpPr>
        <p:spPr bwMode="auto">
          <a:xfrm>
            <a:off x="3724276" y="2808289"/>
            <a:ext cx="4111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dirty="0"/>
              <a:t>25’</a:t>
            </a:r>
          </a:p>
        </p:txBody>
      </p:sp>
      <p:sp>
        <p:nvSpPr>
          <p:cNvPr id="186392" name="Flowchart: Connector 28"/>
          <p:cNvSpPr>
            <a:spLocks noChangeArrowheads="1"/>
          </p:cNvSpPr>
          <p:nvPr/>
        </p:nvSpPr>
        <p:spPr bwMode="auto">
          <a:xfrm>
            <a:off x="4171950" y="2935289"/>
            <a:ext cx="46038" cy="46037"/>
          </a:xfrm>
          <a:prstGeom prst="flowChartConnector">
            <a:avLst/>
          </a:prstGeom>
          <a:solidFill>
            <a:srgbClr val="0070C0"/>
          </a:solidFill>
          <a:ln w="25400" algn="ctr">
            <a:solidFill>
              <a:srgbClr val="0070C0"/>
            </a:solidFill>
            <a:round/>
            <a:headEnd/>
            <a:tailEnd/>
          </a:ln>
        </p:spPr>
        <p:txBody>
          <a:bodyP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700" dirty="0">
              <a:latin typeface="Verdana" panose="020B0604030504040204" pitchFamily="34" charset="0"/>
            </a:endParaRPr>
          </a:p>
        </p:txBody>
      </p:sp>
      <p:sp>
        <p:nvSpPr>
          <p:cNvPr id="186393" name="Flowchart: Connector 29"/>
          <p:cNvSpPr>
            <a:spLocks noChangeArrowheads="1"/>
          </p:cNvSpPr>
          <p:nvPr/>
        </p:nvSpPr>
        <p:spPr bwMode="auto">
          <a:xfrm>
            <a:off x="5353050" y="2935289"/>
            <a:ext cx="46038" cy="46037"/>
          </a:xfrm>
          <a:prstGeom prst="flowChartConnector">
            <a:avLst/>
          </a:prstGeom>
          <a:solidFill>
            <a:srgbClr val="0070C0"/>
          </a:solidFill>
          <a:ln w="25400" algn="ctr">
            <a:solidFill>
              <a:srgbClr val="002060"/>
            </a:solidFill>
            <a:round/>
            <a:headEnd/>
            <a:tailEnd/>
          </a:ln>
        </p:spPr>
        <p:txBody>
          <a:bodyP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700" dirty="0">
              <a:latin typeface="Verdana" panose="020B0604030504040204" pitchFamily="34" charset="0"/>
            </a:endParaRPr>
          </a:p>
        </p:txBody>
      </p:sp>
      <p:sp>
        <p:nvSpPr>
          <p:cNvPr id="186394" name="Flowchart: Connector 30"/>
          <p:cNvSpPr>
            <a:spLocks noChangeArrowheads="1"/>
          </p:cNvSpPr>
          <p:nvPr/>
        </p:nvSpPr>
        <p:spPr bwMode="auto">
          <a:xfrm>
            <a:off x="7000875" y="2935289"/>
            <a:ext cx="46038" cy="46037"/>
          </a:xfrm>
          <a:prstGeom prst="flowChartConnector">
            <a:avLst/>
          </a:prstGeom>
          <a:solidFill>
            <a:srgbClr val="002060"/>
          </a:solidFill>
          <a:ln w="25400" algn="ctr">
            <a:solidFill>
              <a:srgbClr val="002060"/>
            </a:solidFill>
            <a:round/>
            <a:headEnd/>
            <a:tailEnd/>
          </a:ln>
        </p:spPr>
        <p:txBody>
          <a:bodyP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700" dirty="0">
              <a:latin typeface="Verdana" panose="020B0604030504040204" pitchFamily="34" charset="0"/>
            </a:endParaRPr>
          </a:p>
        </p:txBody>
      </p:sp>
      <p:sp>
        <p:nvSpPr>
          <p:cNvPr id="186395" name="Flowchart: Connector 31"/>
          <p:cNvSpPr>
            <a:spLocks noChangeArrowheads="1"/>
          </p:cNvSpPr>
          <p:nvPr/>
        </p:nvSpPr>
        <p:spPr bwMode="auto">
          <a:xfrm>
            <a:off x="5972175" y="2925764"/>
            <a:ext cx="46038" cy="46037"/>
          </a:xfrm>
          <a:prstGeom prst="flowChartConnector">
            <a:avLst/>
          </a:prstGeom>
          <a:solidFill>
            <a:srgbClr val="0070C0"/>
          </a:solidFill>
          <a:ln w="25400" algn="ctr">
            <a:solidFill>
              <a:srgbClr val="002060"/>
            </a:solidFill>
            <a:round/>
            <a:headEnd/>
            <a:tailEnd/>
          </a:ln>
        </p:spPr>
        <p:txBody>
          <a:bodyPr/>
          <a:lstStyle>
            <a:lvl1pPr defTabSz="1042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0429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0429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0429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0429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700" dirty="0">
              <a:latin typeface="Verdana" panose="020B0604030504040204" pitchFamily="34" charset="0"/>
            </a:endParaRPr>
          </a:p>
        </p:txBody>
      </p:sp>
    </p:spTree>
    <p:extLst>
      <p:ext uri="{BB962C8B-B14F-4D97-AF65-F5344CB8AC3E}">
        <p14:creationId xmlns:p14="http://schemas.microsoft.com/office/powerpoint/2010/main" val="534039261"/>
      </p:ext>
    </p:extLst>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80" y="1035170"/>
            <a:ext cx="4904683" cy="1219683"/>
          </a:xfrm>
          <a:prstGeom prst="rect">
            <a:avLst/>
          </a:prstGeom>
        </p:spPr>
      </p:pic>
      <p:pic>
        <p:nvPicPr>
          <p:cNvPr id="5" name="Picture 4" descr="Tom Samson"/>
          <p:cNvPicPr/>
          <p:nvPr/>
        </p:nvPicPr>
        <p:blipFill>
          <a:blip r:embed="rId3">
            <a:extLst>
              <a:ext uri="{28A0092B-C50C-407E-A947-70E740481C1C}">
                <a14:useLocalDpi xmlns:a14="http://schemas.microsoft.com/office/drawing/2010/main" val="0"/>
              </a:ext>
            </a:extLst>
          </a:blip>
          <a:srcRect/>
          <a:stretch>
            <a:fillRect/>
          </a:stretch>
        </p:blipFill>
        <p:spPr bwMode="auto">
          <a:xfrm>
            <a:off x="6807056" y="3467819"/>
            <a:ext cx="4044974" cy="2203761"/>
          </a:xfrm>
          <a:prstGeom prst="rect">
            <a:avLst/>
          </a:prstGeom>
          <a:noFill/>
          <a:ln>
            <a:noFill/>
          </a:ln>
        </p:spPr>
      </p:pic>
      <p:pic>
        <p:nvPicPr>
          <p:cNvPr id="2" name="Picture 1"/>
          <p:cNvPicPr>
            <a:picLocks noChangeAspect="1"/>
          </p:cNvPicPr>
          <p:nvPr/>
        </p:nvPicPr>
        <p:blipFill>
          <a:blip r:embed="rId4"/>
          <a:stretch>
            <a:fillRect/>
          </a:stretch>
        </p:blipFill>
        <p:spPr>
          <a:xfrm>
            <a:off x="791580" y="3467819"/>
            <a:ext cx="3659650" cy="2193443"/>
          </a:xfrm>
          <a:prstGeom prst="rect">
            <a:avLst/>
          </a:prstGeom>
        </p:spPr>
      </p:pic>
    </p:spTree>
    <p:extLst>
      <p:ext uri="{BB962C8B-B14F-4D97-AF65-F5344CB8AC3E}">
        <p14:creationId xmlns:p14="http://schemas.microsoft.com/office/powerpoint/2010/main" val="11207722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a:xfrm>
            <a:off x="1895476" y="158750"/>
            <a:ext cx="7400925" cy="603250"/>
          </a:xfrm>
        </p:spPr>
        <p:txBody>
          <a:bodyPr/>
          <a:lstStyle/>
          <a:p>
            <a:r>
              <a:rPr lang="en-US" altLang="en-US" sz="2400" dirty="0">
                <a:solidFill>
                  <a:schemeClr val="accent1"/>
                </a:solidFill>
              </a:rPr>
              <a:t>An Example of Over Pumping</a:t>
            </a:r>
            <a:endParaRPr lang="en-US" altLang="en-US" sz="3600" dirty="0"/>
          </a:p>
        </p:txBody>
      </p:sp>
      <p:sp>
        <p:nvSpPr>
          <p:cNvPr id="195587" name="Text Placeholder 2"/>
          <p:cNvSpPr>
            <a:spLocks noGrp="1"/>
          </p:cNvSpPr>
          <p:nvPr>
            <p:ph type="body" idx="1"/>
          </p:nvPr>
        </p:nvSpPr>
        <p:spPr>
          <a:xfrm>
            <a:off x="1809750" y="1214438"/>
            <a:ext cx="4040188" cy="639762"/>
          </a:xfrm>
        </p:spPr>
        <p:txBody>
          <a:bodyPr/>
          <a:lstStyle/>
          <a:p>
            <a:r>
              <a:rPr lang="en-US" altLang="en-US" dirty="0"/>
              <a:t>Original Circulator</a:t>
            </a:r>
          </a:p>
        </p:txBody>
      </p:sp>
      <p:sp>
        <p:nvSpPr>
          <p:cNvPr id="195588" name="Content Placeholder 3"/>
          <p:cNvSpPr>
            <a:spLocks noGrp="1"/>
          </p:cNvSpPr>
          <p:nvPr>
            <p:ph sz="half" idx="2"/>
          </p:nvPr>
        </p:nvSpPr>
        <p:spPr>
          <a:xfrm>
            <a:off x="1952625" y="1857376"/>
            <a:ext cx="4040188" cy="4429125"/>
          </a:xfrm>
        </p:spPr>
        <p:txBody>
          <a:bodyPr/>
          <a:lstStyle/>
          <a:p>
            <a:pPr marL="3175" indent="0">
              <a:buFont typeface="Wingdings" panose="05000000000000000000" pitchFamily="2" charset="2"/>
              <a:buChar char="Ø"/>
            </a:pPr>
            <a:r>
              <a:rPr lang="en-US" altLang="en-US" sz="1800" dirty="0"/>
              <a:t>7.5 H.P, 3 Phase motor</a:t>
            </a:r>
          </a:p>
          <a:p>
            <a:pPr marL="3175" indent="0">
              <a:buFont typeface="Wingdings" panose="05000000000000000000" pitchFamily="2" charset="2"/>
              <a:buChar char="Ø"/>
            </a:pPr>
            <a:r>
              <a:rPr lang="en-US" altLang="en-US" sz="1800" dirty="0"/>
              <a:t>Original pump drew 6426 watts</a:t>
            </a:r>
          </a:p>
          <a:p>
            <a:pPr marL="3175" indent="0">
              <a:buFont typeface="Wingdings" panose="05000000000000000000" pitchFamily="2" charset="2"/>
              <a:buChar char="Ø"/>
            </a:pPr>
            <a:r>
              <a:rPr lang="en-US" altLang="en-US" sz="1800" dirty="0"/>
              <a:t>Circulator ran 24/7 from October 1</a:t>
            </a:r>
            <a:r>
              <a:rPr lang="en-US" altLang="en-US" sz="1800" baseline="30000" dirty="0"/>
              <a:t>st</a:t>
            </a:r>
            <a:r>
              <a:rPr lang="en-US" altLang="en-US" sz="1800" dirty="0"/>
              <a:t> to April 30</a:t>
            </a:r>
            <a:r>
              <a:rPr lang="en-US" altLang="en-US" sz="1800" baseline="30000" dirty="0"/>
              <a:t>th</a:t>
            </a:r>
            <a:r>
              <a:rPr lang="en-US" altLang="en-US" sz="1800" dirty="0"/>
              <a:t>.</a:t>
            </a:r>
          </a:p>
          <a:p>
            <a:pPr marL="3175" indent="0">
              <a:buFont typeface="Wingdings" panose="05000000000000000000" pitchFamily="2" charset="2"/>
              <a:buChar char="Ø"/>
            </a:pPr>
            <a:r>
              <a:rPr lang="en-US" altLang="en-US" sz="1800" dirty="0"/>
              <a:t>5040 hours x 6426 watts = 32,387,468 w/h per season.</a:t>
            </a:r>
          </a:p>
          <a:p>
            <a:pPr marL="3175" indent="0">
              <a:buFont typeface="Wingdings" panose="05000000000000000000" pitchFamily="2" charset="2"/>
              <a:buChar char="Ø"/>
            </a:pPr>
            <a:r>
              <a:rPr lang="en-US" altLang="en-US" sz="1800" dirty="0"/>
              <a:t>32,387,468/1000 = 32,387 Kwh.</a:t>
            </a:r>
          </a:p>
          <a:p>
            <a:pPr marL="3175" indent="0">
              <a:buFont typeface="Wingdings" panose="05000000000000000000" pitchFamily="2" charset="2"/>
              <a:buChar char="Ø"/>
            </a:pPr>
            <a:r>
              <a:rPr lang="en-US" altLang="en-US" sz="1800" dirty="0"/>
              <a:t>32,387 x $0.22/Kwh =</a:t>
            </a:r>
          </a:p>
          <a:p>
            <a:pPr marL="3175" indent="0">
              <a:buFont typeface="Wingdings" panose="05000000000000000000" pitchFamily="2" charset="2"/>
              <a:buChar char="Ø"/>
            </a:pPr>
            <a:r>
              <a:rPr lang="en-US" altLang="en-US" sz="1800" dirty="0"/>
              <a:t>$7,125 per season for ONE circulator!</a:t>
            </a:r>
          </a:p>
          <a:p>
            <a:pPr marL="3175" indent="0">
              <a:buFont typeface="Wingdings" panose="05000000000000000000" pitchFamily="2" charset="2"/>
              <a:buChar char="Ø"/>
            </a:pPr>
            <a:endParaRPr lang="en-US" altLang="en-US" sz="2000" dirty="0"/>
          </a:p>
        </p:txBody>
      </p:sp>
      <p:sp>
        <p:nvSpPr>
          <p:cNvPr id="195589" name="Text Placeholder 4"/>
          <p:cNvSpPr>
            <a:spLocks noGrp="1"/>
          </p:cNvSpPr>
          <p:nvPr>
            <p:ph type="body" sz="quarter" idx="3"/>
          </p:nvPr>
        </p:nvSpPr>
        <p:spPr>
          <a:xfrm>
            <a:off x="6167439" y="1214438"/>
            <a:ext cx="4041775" cy="639762"/>
          </a:xfrm>
        </p:spPr>
        <p:txBody>
          <a:bodyPr/>
          <a:lstStyle/>
          <a:p>
            <a:r>
              <a:rPr lang="en-US" altLang="en-US" dirty="0"/>
              <a:t>Stratos 3 x 3-40</a:t>
            </a:r>
          </a:p>
        </p:txBody>
      </p:sp>
      <p:sp>
        <p:nvSpPr>
          <p:cNvPr id="195590" name="Content Placeholder 5"/>
          <p:cNvSpPr>
            <a:spLocks noGrp="1"/>
          </p:cNvSpPr>
          <p:nvPr>
            <p:ph sz="quarter" idx="4"/>
          </p:nvPr>
        </p:nvSpPr>
        <p:spPr>
          <a:xfrm>
            <a:off x="6167439" y="1857376"/>
            <a:ext cx="4041775" cy="4429125"/>
          </a:xfrm>
        </p:spPr>
        <p:txBody>
          <a:bodyPr/>
          <a:lstStyle/>
          <a:p>
            <a:pPr marL="3175" indent="0">
              <a:buFont typeface="Wingdings" panose="05000000000000000000" pitchFamily="2" charset="2"/>
              <a:buChar char="Ø"/>
            </a:pPr>
            <a:r>
              <a:rPr lang="en-US" altLang="en-US" sz="1800" dirty="0"/>
              <a:t>2 H.P, 230v, 1 Phase motor</a:t>
            </a:r>
          </a:p>
          <a:p>
            <a:pPr marL="3175" indent="0">
              <a:buFont typeface="Wingdings" panose="05000000000000000000" pitchFamily="2" charset="2"/>
              <a:buChar char="Ø"/>
            </a:pPr>
            <a:r>
              <a:rPr lang="en-US" altLang="en-US" sz="1800" dirty="0"/>
              <a:t>Circulator set to 25 feet of head.</a:t>
            </a:r>
          </a:p>
          <a:p>
            <a:pPr marL="3175" indent="0">
              <a:buFont typeface="Wingdings" panose="05000000000000000000" pitchFamily="2" charset="2"/>
              <a:buChar char="Ø"/>
            </a:pPr>
            <a:r>
              <a:rPr lang="en-US" altLang="en-US" sz="1800" dirty="0"/>
              <a:t>360 watts.</a:t>
            </a:r>
          </a:p>
          <a:p>
            <a:pPr marL="3175" indent="0">
              <a:buFont typeface="Wingdings" panose="05000000000000000000" pitchFamily="2" charset="2"/>
              <a:buChar char="Ø"/>
            </a:pPr>
            <a:r>
              <a:rPr lang="en-US" altLang="en-US" sz="1800" dirty="0"/>
              <a:t>Pump history indicated head setting could be lowered.</a:t>
            </a:r>
          </a:p>
          <a:p>
            <a:pPr marL="3175" indent="0">
              <a:buFont typeface="Wingdings" panose="05000000000000000000" pitchFamily="2" charset="2"/>
              <a:buChar char="Ø"/>
            </a:pPr>
            <a:r>
              <a:rPr lang="en-US" altLang="en-US" sz="1800" dirty="0"/>
              <a:t>Set point lowered to 13 feet of head.</a:t>
            </a:r>
          </a:p>
          <a:p>
            <a:pPr marL="3175" indent="0">
              <a:buFont typeface="Wingdings" panose="05000000000000000000" pitchFamily="2" charset="2"/>
              <a:buChar char="Ø"/>
            </a:pPr>
            <a:r>
              <a:rPr lang="en-US" altLang="en-US" sz="1800" dirty="0"/>
              <a:t>Power consumption dropped to 250 watts.</a:t>
            </a:r>
          </a:p>
          <a:p>
            <a:pPr marL="3175" indent="0">
              <a:buFont typeface="Wingdings" panose="05000000000000000000" pitchFamily="2" charset="2"/>
              <a:buChar char="Ø"/>
            </a:pPr>
            <a:r>
              <a:rPr lang="en-US" altLang="en-US" sz="1800" dirty="0"/>
              <a:t>250 x 5040 = 1,260,000 w/h</a:t>
            </a:r>
          </a:p>
          <a:p>
            <a:pPr marL="3175" indent="0">
              <a:buFont typeface="Wingdings" panose="05000000000000000000" pitchFamily="2" charset="2"/>
              <a:buChar char="Ø"/>
            </a:pPr>
            <a:r>
              <a:rPr lang="en-US" altLang="en-US" sz="1800" dirty="0"/>
              <a:t>1,260,000/1000 = 1,260 Kwh.</a:t>
            </a:r>
          </a:p>
          <a:p>
            <a:pPr marL="3175" indent="0">
              <a:buFont typeface="Wingdings" panose="05000000000000000000" pitchFamily="2" charset="2"/>
              <a:buChar char="Ø"/>
            </a:pPr>
            <a:r>
              <a:rPr lang="en-US" altLang="en-US" sz="1800" dirty="0"/>
              <a:t>1,260 x $0.22 = $277.20</a:t>
            </a:r>
          </a:p>
          <a:p>
            <a:pPr marL="3175" indent="0">
              <a:buFont typeface="Wingdings" panose="05000000000000000000" pitchFamily="2" charset="2"/>
              <a:buChar char="Ø"/>
            </a:pPr>
            <a:r>
              <a:rPr lang="en-US" altLang="en-US" sz="1800" dirty="0"/>
              <a:t>790 Kwh x $0.22 = $174.00</a:t>
            </a:r>
          </a:p>
        </p:txBody>
      </p:sp>
      <p:sp>
        <p:nvSpPr>
          <p:cNvPr id="12295" name="Footer Placeholder 6"/>
          <p:cNvSpPr>
            <a:spLocks noGrp="1"/>
          </p:cNvSpPr>
          <p:nvPr>
            <p:ph type="ftr" sz="quarter" idx="11"/>
          </p:nvPr>
        </p:nvSpPr>
        <p:spPr>
          <a:xfrm>
            <a:off x="1981200" y="6356351"/>
            <a:ext cx="2133600" cy="365125"/>
          </a:xfrm>
          <a:extLst>
            <a:ext uri="{909E8E84-426E-40dd-AFC4-6F175D3DCCD1}"/>
            <a:ext uri="{91240B29-F687-4f45-9708-019B960494DF}"/>
          </a:extLst>
        </p:spPr>
        <p:txBody>
          <a:bodyPr/>
          <a:lstStyle>
            <a:lvl1pPr eaLnBrk="0" hangingPunct="0">
              <a:defRPr sz="1800">
                <a:solidFill>
                  <a:schemeClr val="tx1"/>
                </a:solidFill>
                <a:latin typeface="Verdana" pitchFamily="34" charset="0"/>
                <a:ea typeface="MS PGothic" pitchFamily="34" charset="-128"/>
              </a:defRPr>
            </a:lvl1pPr>
            <a:lvl2pPr marL="650943" indent="-250362" eaLnBrk="0" hangingPunct="0">
              <a:defRPr sz="1800">
                <a:solidFill>
                  <a:schemeClr val="tx1"/>
                </a:solidFill>
                <a:latin typeface="Verdana" pitchFamily="34" charset="0"/>
                <a:ea typeface="MS PGothic" pitchFamily="34" charset="-128"/>
              </a:defRPr>
            </a:lvl2pPr>
            <a:lvl3pPr marL="1001448" indent="-200290" eaLnBrk="0" hangingPunct="0">
              <a:defRPr sz="1800">
                <a:solidFill>
                  <a:schemeClr val="tx1"/>
                </a:solidFill>
                <a:latin typeface="Verdana" pitchFamily="34" charset="0"/>
                <a:ea typeface="MS PGothic" pitchFamily="34" charset="-128"/>
              </a:defRPr>
            </a:lvl3pPr>
            <a:lvl4pPr marL="1402028" indent="-200290" eaLnBrk="0" hangingPunct="0">
              <a:defRPr sz="1800">
                <a:solidFill>
                  <a:schemeClr val="tx1"/>
                </a:solidFill>
                <a:latin typeface="Verdana" pitchFamily="34" charset="0"/>
                <a:ea typeface="MS PGothic" pitchFamily="34" charset="-128"/>
              </a:defRPr>
            </a:lvl4pPr>
            <a:lvl5pPr marL="1802608" indent="-200290" eaLnBrk="0" hangingPunct="0">
              <a:defRPr sz="1800">
                <a:solidFill>
                  <a:schemeClr val="tx1"/>
                </a:solidFill>
                <a:latin typeface="Verdana" pitchFamily="34" charset="0"/>
                <a:ea typeface="MS PGothic" pitchFamily="34" charset="-128"/>
              </a:defRPr>
            </a:lvl5pPr>
            <a:lvl6pPr marL="2203187" indent="-200290" eaLnBrk="0" fontAlgn="base" hangingPunct="0">
              <a:spcBef>
                <a:spcPct val="0"/>
              </a:spcBef>
              <a:spcAft>
                <a:spcPct val="0"/>
              </a:spcAft>
              <a:defRPr sz="1800">
                <a:solidFill>
                  <a:schemeClr val="tx1"/>
                </a:solidFill>
                <a:latin typeface="Verdana" pitchFamily="34" charset="0"/>
                <a:ea typeface="MS PGothic" pitchFamily="34" charset="-128"/>
              </a:defRPr>
            </a:lvl6pPr>
            <a:lvl7pPr marL="2603766" indent="-200290" eaLnBrk="0" fontAlgn="base" hangingPunct="0">
              <a:spcBef>
                <a:spcPct val="0"/>
              </a:spcBef>
              <a:spcAft>
                <a:spcPct val="0"/>
              </a:spcAft>
              <a:defRPr sz="1800">
                <a:solidFill>
                  <a:schemeClr val="tx1"/>
                </a:solidFill>
                <a:latin typeface="Verdana" pitchFamily="34" charset="0"/>
                <a:ea typeface="MS PGothic" pitchFamily="34" charset="-128"/>
              </a:defRPr>
            </a:lvl7pPr>
            <a:lvl8pPr marL="3004347" indent="-200290" eaLnBrk="0" fontAlgn="base" hangingPunct="0">
              <a:spcBef>
                <a:spcPct val="0"/>
              </a:spcBef>
              <a:spcAft>
                <a:spcPct val="0"/>
              </a:spcAft>
              <a:defRPr sz="1800">
                <a:solidFill>
                  <a:schemeClr val="tx1"/>
                </a:solidFill>
                <a:latin typeface="Verdana" pitchFamily="34" charset="0"/>
                <a:ea typeface="MS PGothic" pitchFamily="34" charset="-128"/>
              </a:defRPr>
            </a:lvl8pPr>
            <a:lvl9pPr marL="3404927" indent="-200290" eaLnBrk="0" fontAlgn="base" hangingPunct="0">
              <a:spcBef>
                <a:spcPct val="0"/>
              </a:spcBef>
              <a:spcAft>
                <a:spcPct val="0"/>
              </a:spcAft>
              <a:defRPr sz="1800">
                <a:solidFill>
                  <a:schemeClr val="tx1"/>
                </a:solidFill>
                <a:latin typeface="Verdana" pitchFamily="34" charset="0"/>
                <a:ea typeface="MS PGothic" pitchFamily="34" charset="-128"/>
              </a:defRPr>
            </a:lvl9pPr>
          </a:lstStyle>
          <a:p>
            <a:pPr algn="l" eaLnBrk="1" hangingPunct="1">
              <a:defRPr/>
            </a:pPr>
            <a:r>
              <a:rPr lang="en-US" sz="800" dirty="0">
                <a:solidFill>
                  <a:srgbClr val="FFFFFF"/>
                </a:solidFill>
              </a:rPr>
              <a:t>Flow vs. Efficiency</a:t>
            </a:r>
          </a:p>
        </p:txBody>
      </p:sp>
      <p:sp>
        <p:nvSpPr>
          <p:cNvPr id="12296" name="Slide Number Placeholder 7"/>
          <p:cNvSpPr>
            <a:spLocks noGrp="1"/>
          </p:cNvSpPr>
          <p:nvPr>
            <p:ph type="sldNum" sz="quarter" idx="12"/>
          </p:nvPr>
        </p:nvSpPr>
        <p:spPr>
          <a:xfrm>
            <a:off x="4648200" y="6356351"/>
            <a:ext cx="2895600" cy="365125"/>
          </a:xfrm>
          <a:extLst>
            <a:ext uri="{909E8E84-426E-40dd-AFC4-6F175D3DCCD1}"/>
            <a:ext uri="{91240B29-F687-4f45-9708-019B960494DF}"/>
          </a:extLst>
        </p:spPr>
        <p:txBody>
          <a:bodyPr rtlCol="0"/>
          <a:lstStyle>
            <a:lvl1pPr eaLnBrk="0" hangingPunct="0">
              <a:defRPr sz="1800">
                <a:solidFill>
                  <a:schemeClr val="tx1"/>
                </a:solidFill>
                <a:latin typeface="Verdana" pitchFamily="34" charset="0"/>
                <a:ea typeface="MS PGothic" pitchFamily="34" charset="-128"/>
              </a:defRPr>
            </a:lvl1pPr>
            <a:lvl2pPr marL="650943" indent="-250362" eaLnBrk="0" hangingPunct="0">
              <a:defRPr sz="1800">
                <a:solidFill>
                  <a:schemeClr val="tx1"/>
                </a:solidFill>
                <a:latin typeface="Verdana" pitchFamily="34" charset="0"/>
                <a:ea typeface="MS PGothic" pitchFamily="34" charset="-128"/>
              </a:defRPr>
            </a:lvl2pPr>
            <a:lvl3pPr marL="1001448" indent="-200290" eaLnBrk="0" hangingPunct="0">
              <a:defRPr sz="1800">
                <a:solidFill>
                  <a:schemeClr val="tx1"/>
                </a:solidFill>
                <a:latin typeface="Verdana" pitchFamily="34" charset="0"/>
                <a:ea typeface="MS PGothic" pitchFamily="34" charset="-128"/>
              </a:defRPr>
            </a:lvl3pPr>
            <a:lvl4pPr marL="1402028" indent="-200290" eaLnBrk="0" hangingPunct="0">
              <a:defRPr sz="1800">
                <a:solidFill>
                  <a:schemeClr val="tx1"/>
                </a:solidFill>
                <a:latin typeface="Verdana" pitchFamily="34" charset="0"/>
                <a:ea typeface="MS PGothic" pitchFamily="34" charset="-128"/>
              </a:defRPr>
            </a:lvl4pPr>
            <a:lvl5pPr marL="1802608" indent="-200290" eaLnBrk="0" hangingPunct="0">
              <a:defRPr sz="1800">
                <a:solidFill>
                  <a:schemeClr val="tx1"/>
                </a:solidFill>
                <a:latin typeface="Verdana" pitchFamily="34" charset="0"/>
                <a:ea typeface="MS PGothic" pitchFamily="34" charset="-128"/>
              </a:defRPr>
            </a:lvl5pPr>
            <a:lvl6pPr marL="2203187" indent="-200290" eaLnBrk="0" fontAlgn="base" hangingPunct="0">
              <a:spcBef>
                <a:spcPct val="0"/>
              </a:spcBef>
              <a:spcAft>
                <a:spcPct val="0"/>
              </a:spcAft>
              <a:defRPr sz="1800">
                <a:solidFill>
                  <a:schemeClr val="tx1"/>
                </a:solidFill>
                <a:latin typeface="Verdana" pitchFamily="34" charset="0"/>
                <a:ea typeface="MS PGothic" pitchFamily="34" charset="-128"/>
              </a:defRPr>
            </a:lvl6pPr>
            <a:lvl7pPr marL="2603766" indent="-200290" eaLnBrk="0" fontAlgn="base" hangingPunct="0">
              <a:spcBef>
                <a:spcPct val="0"/>
              </a:spcBef>
              <a:spcAft>
                <a:spcPct val="0"/>
              </a:spcAft>
              <a:defRPr sz="1800">
                <a:solidFill>
                  <a:schemeClr val="tx1"/>
                </a:solidFill>
                <a:latin typeface="Verdana" pitchFamily="34" charset="0"/>
                <a:ea typeface="MS PGothic" pitchFamily="34" charset="-128"/>
              </a:defRPr>
            </a:lvl7pPr>
            <a:lvl8pPr marL="3004347" indent="-200290" eaLnBrk="0" fontAlgn="base" hangingPunct="0">
              <a:spcBef>
                <a:spcPct val="0"/>
              </a:spcBef>
              <a:spcAft>
                <a:spcPct val="0"/>
              </a:spcAft>
              <a:defRPr sz="1800">
                <a:solidFill>
                  <a:schemeClr val="tx1"/>
                </a:solidFill>
                <a:latin typeface="Verdana" pitchFamily="34" charset="0"/>
                <a:ea typeface="MS PGothic" pitchFamily="34" charset="-128"/>
              </a:defRPr>
            </a:lvl8pPr>
            <a:lvl9pPr marL="3404927" indent="-200290" eaLnBrk="0" fontAlgn="base" hangingPunct="0">
              <a:spcBef>
                <a:spcPct val="0"/>
              </a:spcBef>
              <a:spcAft>
                <a:spcPct val="0"/>
              </a:spcAft>
              <a:defRPr sz="1800">
                <a:solidFill>
                  <a:schemeClr val="tx1"/>
                </a:solidFill>
                <a:latin typeface="Verdana" pitchFamily="34" charset="0"/>
                <a:ea typeface="MS PGothic" pitchFamily="34" charset="-128"/>
              </a:defRPr>
            </a:lvl9pPr>
          </a:lstStyle>
          <a:p>
            <a:pPr algn="ctr" eaLnBrk="1" hangingPunct="1">
              <a:defRPr/>
            </a:pPr>
            <a:fld id="{AA0BF0A4-F963-4690-817B-9596846AF618}" type="slidenum">
              <a:rPr lang="de-DE" sz="800">
                <a:solidFill>
                  <a:srgbClr val="FFFFFF"/>
                </a:solidFill>
              </a:rPr>
              <a:pPr algn="ctr" eaLnBrk="1" hangingPunct="1">
                <a:defRPr/>
              </a:pPr>
              <a:t>42</a:t>
            </a:fld>
            <a:endParaRPr lang="de-DE" sz="800">
              <a:solidFill>
                <a:srgbClr val="FFFFFF"/>
              </a:solidFill>
            </a:endParaRPr>
          </a:p>
        </p:txBody>
      </p:sp>
      <p:pic>
        <p:nvPicPr>
          <p:cNvPr id="9" name="Content Placeholder 7" descr="stratos_25_3_2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000104" y="5241927"/>
            <a:ext cx="1929362" cy="1479549"/>
          </a:xfrm>
          <a:prstGeom prst="rect">
            <a:avLst/>
          </a:prstGeom>
        </p:spPr>
      </p:pic>
    </p:spTree>
    <p:extLst>
      <p:ext uri="{BB962C8B-B14F-4D97-AF65-F5344CB8AC3E}">
        <p14:creationId xmlns:p14="http://schemas.microsoft.com/office/powerpoint/2010/main" val="35480530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1828" y="769716"/>
            <a:ext cx="8035020" cy="1077218"/>
          </a:xfrm>
          <a:prstGeom prst="rect">
            <a:avLst/>
          </a:prstGeom>
          <a:noFill/>
        </p:spPr>
        <p:txBody>
          <a:bodyPr wrap="none" rtlCol="0">
            <a:spAutoFit/>
          </a:bodyPr>
          <a:lstStyle/>
          <a:p>
            <a:r>
              <a:rPr lang="en-US" sz="3200" dirty="0"/>
              <a:t>Assuming existing Pumps at 1 HP for easy math</a:t>
            </a:r>
          </a:p>
          <a:p>
            <a:r>
              <a:rPr lang="en-US" sz="3200" dirty="0"/>
              <a:t>&amp; most small commercial buildings or AHU’s.</a:t>
            </a:r>
          </a:p>
        </p:txBody>
      </p:sp>
      <p:sp>
        <p:nvSpPr>
          <p:cNvPr id="3" name="TextBox 2"/>
          <p:cNvSpPr txBox="1"/>
          <p:nvPr/>
        </p:nvSpPr>
        <p:spPr>
          <a:xfrm>
            <a:off x="1458410" y="2777924"/>
            <a:ext cx="8882560" cy="2308324"/>
          </a:xfrm>
          <a:prstGeom prst="rect">
            <a:avLst/>
          </a:prstGeom>
          <a:noFill/>
        </p:spPr>
        <p:txBody>
          <a:bodyPr wrap="none" rtlCol="0">
            <a:spAutoFit/>
          </a:bodyPr>
          <a:lstStyle/>
          <a:p>
            <a:r>
              <a:rPr lang="en-US" dirty="0">
                <a:solidFill>
                  <a:srgbClr val="0070C0"/>
                </a:solidFill>
              </a:rPr>
              <a:t>LED	12 watts x 10 hrs x 365 = 44 kwh/yr</a:t>
            </a:r>
          </a:p>
          <a:p>
            <a:r>
              <a:rPr lang="en-US" dirty="0">
                <a:solidFill>
                  <a:srgbClr val="0070C0"/>
                </a:solidFill>
              </a:rPr>
              <a:t>						</a:t>
            </a:r>
            <a:r>
              <a:rPr lang="en-US" u="sng" dirty="0">
                <a:solidFill>
                  <a:srgbClr val="0070C0"/>
                </a:solidFill>
              </a:rPr>
              <a:t>11 kwh/yr savings</a:t>
            </a:r>
          </a:p>
          <a:p>
            <a:r>
              <a:rPr lang="en-US" dirty="0">
                <a:solidFill>
                  <a:srgbClr val="0070C0"/>
                </a:solidFill>
              </a:rPr>
              <a:t>CFL	15 watts x 10 hrs x 365 = 55 kwh/yr</a:t>
            </a:r>
          </a:p>
          <a:p>
            <a:endParaRPr lang="en-US" dirty="0"/>
          </a:p>
          <a:p>
            <a:r>
              <a:rPr lang="en-US" dirty="0"/>
              <a:t>ECM 1/4	46 watts x 24 hrs x 365 = 402,960 kwh/yr</a:t>
            </a:r>
          </a:p>
          <a:p>
            <a:r>
              <a:rPr lang="en-US" dirty="0"/>
              <a:t>						</a:t>
            </a:r>
            <a:r>
              <a:rPr lang="en-US" b="1" i="1" u="sng" dirty="0">
                <a:solidFill>
                  <a:schemeClr val="accent6">
                    <a:lumMod val="75000"/>
                  </a:schemeClr>
                </a:solidFill>
              </a:rPr>
              <a:t>6,132,000 kwh/yr savings /pump</a:t>
            </a:r>
          </a:p>
          <a:p>
            <a:r>
              <a:rPr lang="en-US" dirty="0"/>
              <a:t>AC 1HP	746 watts x 24 hrs x 365 = 6,534,960 kwh/yr </a:t>
            </a:r>
          </a:p>
          <a:p>
            <a:endParaRPr lang="en-US" dirty="0"/>
          </a:p>
        </p:txBody>
      </p:sp>
    </p:spTree>
    <p:extLst>
      <p:ext uri="{BB962C8B-B14F-4D97-AF65-F5344CB8AC3E}">
        <p14:creationId xmlns:p14="http://schemas.microsoft.com/office/powerpoint/2010/main" val="543742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2729" y="528286"/>
            <a:ext cx="6784871" cy="1938992"/>
          </a:xfrm>
          <a:prstGeom prst="rect">
            <a:avLst/>
          </a:prstGeom>
          <a:noFill/>
        </p:spPr>
        <p:txBody>
          <a:bodyPr wrap="none" rtlCol="0">
            <a:spAutoFit/>
          </a:bodyPr>
          <a:lstStyle/>
          <a:p>
            <a:pPr algn="ctr"/>
            <a:r>
              <a:rPr lang="en-US" sz="4000" b="1" dirty="0">
                <a:solidFill>
                  <a:srgbClr val="FF0000"/>
                </a:solidFill>
              </a:rPr>
              <a:t>Their way changing light bulbs</a:t>
            </a:r>
          </a:p>
          <a:p>
            <a:pPr algn="ctr"/>
            <a:r>
              <a:rPr lang="en-US" sz="4000" b="1" dirty="0">
                <a:solidFill>
                  <a:srgbClr val="FF0000"/>
                </a:solidFill>
              </a:rPr>
              <a:t>CFL to LED</a:t>
            </a:r>
          </a:p>
          <a:p>
            <a:pPr algn="ctr"/>
            <a:r>
              <a:rPr lang="en-US" sz="4000" b="1" dirty="0">
                <a:solidFill>
                  <a:srgbClr val="FF0000"/>
                </a:solidFill>
              </a:rPr>
              <a:t>11 kwh x 0.077 = $ 0.847 / year</a:t>
            </a:r>
          </a:p>
        </p:txBody>
      </p:sp>
      <p:sp>
        <p:nvSpPr>
          <p:cNvPr id="3" name="TextBox 2"/>
          <p:cNvSpPr txBox="1"/>
          <p:nvPr/>
        </p:nvSpPr>
        <p:spPr>
          <a:xfrm>
            <a:off x="1990846" y="4467828"/>
            <a:ext cx="8614859" cy="1938992"/>
          </a:xfrm>
          <a:prstGeom prst="rect">
            <a:avLst/>
          </a:prstGeom>
          <a:noFill/>
        </p:spPr>
        <p:txBody>
          <a:bodyPr wrap="none" rtlCol="0">
            <a:spAutoFit/>
          </a:bodyPr>
          <a:lstStyle/>
          <a:p>
            <a:pPr algn="ctr"/>
            <a:r>
              <a:rPr lang="en-US" sz="4000" b="1" i="1" u="sng" dirty="0">
                <a:solidFill>
                  <a:srgbClr val="00B050"/>
                </a:solidFill>
              </a:rPr>
              <a:t>Our Way changing old worn out PUMPS</a:t>
            </a:r>
          </a:p>
          <a:p>
            <a:pPr algn="ctr"/>
            <a:r>
              <a:rPr lang="en-US" sz="4000" b="1" i="1" u="sng" dirty="0">
                <a:solidFill>
                  <a:srgbClr val="00B050"/>
                </a:solidFill>
              </a:rPr>
              <a:t>AC pumps to ECM</a:t>
            </a:r>
          </a:p>
          <a:p>
            <a:pPr algn="ctr"/>
            <a:r>
              <a:rPr lang="en-US" sz="4000" b="1" i="1" u="sng" dirty="0">
                <a:solidFill>
                  <a:srgbClr val="00B050"/>
                </a:solidFill>
              </a:rPr>
              <a:t>3,066 kwh x 0.077 = $ 236.082/year</a:t>
            </a:r>
          </a:p>
        </p:txBody>
      </p:sp>
      <p:sp>
        <p:nvSpPr>
          <p:cNvPr id="4" name="TextBox 3"/>
          <p:cNvSpPr txBox="1"/>
          <p:nvPr/>
        </p:nvSpPr>
        <p:spPr>
          <a:xfrm>
            <a:off x="113219" y="2939203"/>
            <a:ext cx="11890819" cy="584775"/>
          </a:xfrm>
          <a:prstGeom prst="rect">
            <a:avLst/>
          </a:prstGeom>
          <a:noFill/>
        </p:spPr>
        <p:txBody>
          <a:bodyPr wrap="none" rtlCol="0">
            <a:spAutoFit/>
          </a:bodyPr>
          <a:lstStyle/>
          <a:p>
            <a:r>
              <a:rPr lang="en-US" sz="3200" b="1" u="sng" dirty="0"/>
              <a:t>Assuming we continue to have very cheap electricity????  0.077/kwh</a:t>
            </a:r>
          </a:p>
        </p:txBody>
      </p:sp>
    </p:spTree>
    <p:extLst>
      <p:ext uri="{BB962C8B-B14F-4D97-AF65-F5344CB8AC3E}">
        <p14:creationId xmlns:p14="http://schemas.microsoft.com/office/powerpoint/2010/main" val="9646944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6592" y="688693"/>
            <a:ext cx="8520281" cy="5539978"/>
          </a:xfrm>
          <a:prstGeom prst="rect">
            <a:avLst/>
          </a:prstGeom>
          <a:noFill/>
        </p:spPr>
        <p:txBody>
          <a:bodyPr wrap="none" rtlCol="0">
            <a:spAutoFit/>
          </a:bodyPr>
          <a:lstStyle/>
          <a:p>
            <a:pPr>
              <a:spcBef>
                <a:spcPct val="0"/>
              </a:spcBef>
            </a:pPr>
            <a:r>
              <a:rPr lang="en-US" altLang="en-US" sz="2000" b="1" dirty="0">
                <a:latin typeface="Arial" panose="020B0604020202020204" pitchFamily="34" charset="0"/>
              </a:rPr>
              <a:t>60 watt light bulb converted to florescent then to led</a:t>
            </a:r>
          </a:p>
          <a:p>
            <a:pPr>
              <a:spcBef>
                <a:spcPct val="0"/>
              </a:spcBef>
            </a:pPr>
            <a:r>
              <a:rPr lang="en-US" altLang="en-US" sz="2000" b="1" dirty="0">
                <a:latin typeface="Arial" panose="020B0604020202020204" pitchFamily="34" charset="0"/>
              </a:rPr>
              <a:t>66w to 15w to 11w $20.00/bulb</a:t>
            </a:r>
          </a:p>
          <a:p>
            <a:pPr>
              <a:spcBef>
                <a:spcPct val="0"/>
              </a:spcBef>
            </a:pPr>
            <a:endParaRPr lang="en-US" altLang="en-US" sz="2000" b="1" dirty="0">
              <a:latin typeface="Arial" panose="020B0604020202020204" pitchFamily="34" charset="0"/>
            </a:endParaRPr>
          </a:p>
          <a:p>
            <a:pPr>
              <a:spcBef>
                <a:spcPct val="0"/>
              </a:spcBef>
            </a:pPr>
            <a:r>
              <a:rPr lang="en-US" altLang="en-US" sz="2000" b="1" dirty="0">
                <a:latin typeface="Arial" panose="020B0604020202020204" pitchFamily="34" charset="0"/>
              </a:rPr>
              <a:t>55wh x </a:t>
            </a:r>
            <a:r>
              <a:rPr lang="en-US" altLang="en-US" sz="2000" b="1" dirty="0">
                <a:solidFill>
                  <a:srgbClr val="FF0000"/>
                </a:solidFill>
                <a:latin typeface="Arial" panose="020B0604020202020204" pitchFamily="34" charset="0"/>
              </a:rPr>
              <a:t>2080</a:t>
            </a:r>
            <a:r>
              <a:rPr lang="en-US" altLang="en-US" sz="2000" b="1" dirty="0">
                <a:latin typeface="Arial" panose="020B0604020202020204" pitchFamily="34" charset="0"/>
              </a:rPr>
              <a:t> (avg 8hour work week) 	= 114,400w / year</a:t>
            </a:r>
          </a:p>
          <a:p>
            <a:pPr>
              <a:spcBef>
                <a:spcPct val="0"/>
              </a:spcBef>
            </a:pPr>
            <a:r>
              <a:rPr lang="en-US" altLang="en-US" sz="2000" b="1" dirty="0">
                <a:latin typeface="Arial" panose="020B0604020202020204" pitchFamily="34" charset="0"/>
              </a:rPr>
              <a:t>  4wh x 2080 			 	= </a:t>
            </a:r>
            <a:r>
              <a:rPr lang="en-US" altLang="en-US" sz="2000" b="1" u="sng" dirty="0">
                <a:solidFill>
                  <a:srgbClr val="00B050"/>
                </a:solidFill>
                <a:latin typeface="Arial" panose="020B0604020202020204" pitchFamily="34" charset="0"/>
              </a:rPr>
              <a:t>8,320w / year</a:t>
            </a:r>
          </a:p>
          <a:p>
            <a:pPr>
              <a:spcBef>
                <a:spcPct val="0"/>
              </a:spcBef>
            </a:pPr>
            <a:r>
              <a:rPr lang="en-US" altLang="en-US" sz="2000" b="1" dirty="0">
                <a:latin typeface="Arial" panose="020B0604020202020204" pitchFamily="34" charset="0"/>
              </a:rPr>
              <a:t>   	</a:t>
            </a:r>
            <a:r>
              <a:rPr lang="en-US" altLang="en-US" sz="2000" b="1" u="sng" dirty="0">
                <a:solidFill>
                  <a:srgbClr val="FF0000"/>
                </a:solidFill>
                <a:latin typeface="Arial" panose="020B0604020202020204" pitchFamily="34" charset="0"/>
              </a:rPr>
              <a:t>This is watt savings per YEAR</a:t>
            </a:r>
          </a:p>
          <a:p>
            <a:pPr>
              <a:spcBef>
                <a:spcPct val="0"/>
              </a:spcBef>
            </a:pPr>
            <a:endParaRPr lang="en-US" altLang="en-US" sz="2000" b="1" dirty="0">
              <a:latin typeface="Arial" panose="020B0604020202020204" pitchFamily="34" charset="0"/>
            </a:endParaRPr>
          </a:p>
          <a:p>
            <a:pPr>
              <a:spcBef>
                <a:spcPct val="0"/>
              </a:spcBef>
            </a:pPr>
            <a:r>
              <a:rPr lang="en-US" altLang="en-US" sz="2000" b="1" i="1" u="sng" dirty="0">
                <a:solidFill>
                  <a:srgbClr val="00B050"/>
                </a:solidFill>
                <a:latin typeface="Arial" panose="020B0604020202020204" pitchFamily="34" charset="0"/>
              </a:rPr>
              <a:t>Wilo pump</a:t>
            </a:r>
          </a:p>
          <a:p>
            <a:pPr>
              <a:spcBef>
                <a:spcPct val="0"/>
              </a:spcBef>
            </a:pPr>
            <a:endParaRPr lang="en-US" altLang="en-US" sz="2000" b="1" dirty="0">
              <a:latin typeface="Arial" panose="020B0604020202020204" pitchFamily="34" charset="0"/>
            </a:endParaRPr>
          </a:p>
          <a:p>
            <a:pPr>
              <a:spcBef>
                <a:spcPct val="0"/>
              </a:spcBef>
            </a:pPr>
            <a:r>
              <a:rPr lang="en-US" altLang="en-US" sz="2000" b="1" dirty="0">
                <a:latin typeface="Arial" panose="020B0604020202020204" pitchFamily="34" charset="0"/>
              </a:rPr>
              <a:t>15kwh x (365 x 24) </a:t>
            </a:r>
            <a:r>
              <a:rPr lang="en-US" altLang="en-US" sz="2000" b="1" dirty="0">
                <a:solidFill>
                  <a:srgbClr val="FF0000"/>
                </a:solidFill>
                <a:latin typeface="Arial" panose="020B0604020202020204" pitchFamily="34" charset="0"/>
              </a:rPr>
              <a:t>8760</a:t>
            </a:r>
            <a:r>
              <a:rPr lang="en-US" altLang="en-US" sz="2000" b="1" dirty="0">
                <a:latin typeface="Arial" panose="020B0604020202020204" pitchFamily="34" charset="0"/>
              </a:rPr>
              <a:t> = 131,400,000w / year</a:t>
            </a:r>
          </a:p>
          <a:p>
            <a:pPr>
              <a:spcBef>
                <a:spcPct val="0"/>
              </a:spcBef>
            </a:pPr>
            <a:endParaRPr lang="en-US" altLang="en-US" sz="2000" b="1" dirty="0">
              <a:latin typeface="Arial" panose="020B0604020202020204" pitchFamily="34" charset="0"/>
            </a:endParaRPr>
          </a:p>
          <a:p>
            <a:pPr>
              <a:spcBef>
                <a:spcPct val="0"/>
              </a:spcBef>
            </a:pPr>
            <a:r>
              <a:rPr lang="en-US" altLang="en-US" sz="2000" b="1" dirty="0">
                <a:solidFill>
                  <a:srgbClr val="FF0000"/>
                </a:solidFill>
                <a:latin typeface="Arial" panose="020B0604020202020204" pitchFamily="34" charset="0"/>
              </a:rPr>
              <a:t>Existing pump</a:t>
            </a:r>
          </a:p>
          <a:p>
            <a:pPr>
              <a:spcBef>
                <a:spcPct val="0"/>
              </a:spcBef>
            </a:pPr>
            <a:endParaRPr lang="en-US" altLang="en-US" sz="2000" b="1" dirty="0">
              <a:latin typeface="Arial" panose="020B0604020202020204" pitchFamily="34" charset="0"/>
            </a:endParaRPr>
          </a:p>
          <a:p>
            <a:pPr>
              <a:spcBef>
                <a:spcPct val="0"/>
              </a:spcBef>
            </a:pPr>
            <a:r>
              <a:rPr lang="en-US" altLang="en-US" sz="2000" b="1" dirty="0">
                <a:latin typeface="Arial" panose="020B0604020202020204" pitchFamily="34" charset="0"/>
              </a:rPr>
              <a:t>552kwh x (365 x 24) </a:t>
            </a:r>
            <a:r>
              <a:rPr lang="en-US" altLang="en-US" sz="2000" b="1" dirty="0">
                <a:solidFill>
                  <a:srgbClr val="FF0000"/>
                </a:solidFill>
                <a:latin typeface="Arial" panose="020B0604020202020204" pitchFamily="34" charset="0"/>
              </a:rPr>
              <a:t>8760</a:t>
            </a:r>
            <a:r>
              <a:rPr lang="en-US" altLang="en-US" sz="2000" b="1" dirty="0">
                <a:latin typeface="Arial" panose="020B0604020202020204" pitchFamily="34" charset="0"/>
              </a:rPr>
              <a:t> = 4,835,520,000w / year</a:t>
            </a:r>
          </a:p>
          <a:p>
            <a:pPr>
              <a:spcBef>
                <a:spcPct val="0"/>
              </a:spcBef>
            </a:pPr>
            <a:endParaRPr lang="en-US" altLang="en-US" sz="2000" b="1" dirty="0">
              <a:latin typeface="Arial" panose="020B0604020202020204" pitchFamily="34" charset="0"/>
            </a:endParaRPr>
          </a:p>
          <a:p>
            <a:pPr>
              <a:spcBef>
                <a:spcPct val="0"/>
              </a:spcBef>
            </a:pPr>
            <a:r>
              <a:rPr lang="en-US" altLang="en-US" sz="3600" b="1" u="sng" dirty="0">
                <a:latin typeface="Arial" panose="020B0604020202020204" pitchFamily="34" charset="0"/>
              </a:rPr>
              <a:t>Savings per year </a:t>
            </a:r>
            <a:r>
              <a:rPr lang="en-US" altLang="en-US" sz="3600" b="1" u="sng" dirty="0">
                <a:solidFill>
                  <a:srgbClr val="00B050"/>
                </a:solidFill>
                <a:latin typeface="Arial" panose="020B0604020202020204" pitchFamily="34" charset="0"/>
              </a:rPr>
              <a:t>4,704,120,000w /year</a:t>
            </a:r>
          </a:p>
          <a:p>
            <a:endParaRPr lang="en-US" dirty="0"/>
          </a:p>
        </p:txBody>
      </p:sp>
    </p:spTree>
    <p:extLst>
      <p:ext uri="{BB962C8B-B14F-4D97-AF65-F5344CB8AC3E}">
        <p14:creationId xmlns:p14="http://schemas.microsoft.com/office/powerpoint/2010/main" val="28385163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noProof="0" dirty="0"/>
              <a:t>2/2014</a:t>
            </a:r>
            <a:endParaRPr lang="en-GB" noProof="0" dirty="0"/>
          </a:p>
        </p:txBody>
      </p:sp>
      <p:sp>
        <p:nvSpPr>
          <p:cNvPr id="3" name="Footer Placeholder 2"/>
          <p:cNvSpPr>
            <a:spLocks noGrp="1"/>
          </p:cNvSpPr>
          <p:nvPr>
            <p:ph type="ftr" sz="quarter" idx="11"/>
          </p:nvPr>
        </p:nvSpPr>
        <p:spPr/>
        <p:txBody>
          <a:bodyPr/>
          <a:lstStyle/>
          <a:p>
            <a:r>
              <a:rPr lang="en-GB" noProof="0" dirty="0"/>
              <a:t>Building Services Introduction</a:t>
            </a:r>
          </a:p>
        </p:txBody>
      </p:sp>
      <p:sp>
        <p:nvSpPr>
          <p:cNvPr id="4" name="TextBox 3"/>
          <p:cNvSpPr txBox="1"/>
          <p:nvPr/>
        </p:nvSpPr>
        <p:spPr>
          <a:xfrm>
            <a:off x="3352800" y="152400"/>
            <a:ext cx="5638800" cy="498598"/>
          </a:xfrm>
          <a:prstGeom prst="rect">
            <a:avLst/>
          </a:prstGeom>
          <a:noFill/>
        </p:spPr>
        <p:txBody>
          <a:bodyPr wrap="square" rtlCol="0">
            <a:spAutoFit/>
          </a:bodyPr>
          <a:lstStyle/>
          <a:p>
            <a:pPr algn="ctr">
              <a:lnSpc>
                <a:spcPct val="110000"/>
              </a:lnSpc>
              <a:buClr>
                <a:schemeClr val="accent1"/>
              </a:buClr>
            </a:pPr>
            <a:r>
              <a:rPr lang="en-US" sz="2400" b="1" u="sng" dirty="0">
                <a:solidFill>
                  <a:schemeClr val="accent1"/>
                </a:solidFill>
              </a:rPr>
              <a:t>DOWN THE DRAIN!</a:t>
            </a:r>
          </a:p>
        </p:txBody>
      </p:sp>
      <p:sp>
        <p:nvSpPr>
          <p:cNvPr id="6" name="TextBox 5"/>
          <p:cNvSpPr txBox="1"/>
          <p:nvPr/>
        </p:nvSpPr>
        <p:spPr>
          <a:xfrm>
            <a:off x="1981200" y="1066800"/>
            <a:ext cx="8305800" cy="3647152"/>
          </a:xfrm>
          <a:prstGeom prst="rect">
            <a:avLst/>
          </a:prstGeom>
          <a:noFill/>
        </p:spPr>
        <p:txBody>
          <a:bodyPr wrap="square" rtlCol="0">
            <a:spAutoFit/>
          </a:bodyPr>
          <a:lstStyle/>
          <a:p>
            <a:pPr marL="180975" indent="-180975">
              <a:lnSpc>
                <a:spcPct val="110000"/>
              </a:lnSpc>
              <a:buClr>
                <a:schemeClr val="accent1"/>
              </a:buClr>
              <a:buFont typeface="Verdana" pitchFamily="34" charset="0"/>
              <a:buChar char="•"/>
            </a:pPr>
            <a:r>
              <a:rPr lang="en-US" sz="1500" dirty="0"/>
              <a:t>D.O.E AND U.S CENSUS BUREAU ESTIMATE BETWEEN 400 BILLION AND 1.3 TRILLION GALLONS OF WATER ARE WASTED BY HOUSEHOLDS PER YEAR!</a:t>
            </a:r>
          </a:p>
          <a:p>
            <a:pPr marL="180975" indent="-180975">
              <a:lnSpc>
                <a:spcPct val="110000"/>
              </a:lnSpc>
              <a:buClr>
                <a:schemeClr val="accent1"/>
              </a:buClr>
              <a:buFont typeface="Verdana" pitchFamily="34" charset="0"/>
              <a:buChar char="•"/>
            </a:pPr>
            <a:endParaRPr lang="en-US" sz="1500" dirty="0"/>
          </a:p>
          <a:p>
            <a:pPr marL="180975" indent="-180975">
              <a:lnSpc>
                <a:spcPct val="110000"/>
              </a:lnSpc>
              <a:buClr>
                <a:schemeClr val="accent1"/>
              </a:buClr>
              <a:buFont typeface="Verdana" pitchFamily="34" charset="0"/>
              <a:buChar char="•"/>
            </a:pPr>
            <a:r>
              <a:rPr lang="en-US" sz="1500" dirty="0"/>
              <a:t>D.O.E ESTMATES THAT A “MODESTLY SIZED” RE-CIRC PUMP WILL USE 400 – 800 KWh/year (90 watts x 8760/ 1000)</a:t>
            </a:r>
          </a:p>
          <a:p>
            <a:pPr marL="180975" indent="-180975">
              <a:lnSpc>
                <a:spcPct val="110000"/>
              </a:lnSpc>
              <a:buClr>
                <a:schemeClr val="accent1"/>
              </a:buClr>
              <a:buFont typeface="Verdana" pitchFamily="34" charset="0"/>
              <a:buChar char="•"/>
            </a:pPr>
            <a:endParaRPr lang="en-US" sz="1500" dirty="0"/>
          </a:p>
          <a:p>
            <a:pPr marL="180975" indent="-180975">
              <a:lnSpc>
                <a:spcPct val="110000"/>
              </a:lnSpc>
              <a:buClr>
                <a:schemeClr val="accent1"/>
              </a:buClr>
              <a:buFont typeface="Verdana" pitchFamily="34" charset="0"/>
              <a:buChar char="•"/>
            </a:pPr>
            <a:r>
              <a:rPr lang="en-US" sz="1500" dirty="0"/>
              <a:t>MANY STATES ARE LOOKING AT PASSING LAWS REQUIRING DOMESTIC RECIRCULATION IN ALL NEW CONSTRUCTION PROJECTS (DEMAND TYPE)</a:t>
            </a:r>
          </a:p>
          <a:p>
            <a:pPr marL="180975" indent="-180975">
              <a:lnSpc>
                <a:spcPct val="110000"/>
              </a:lnSpc>
              <a:buClr>
                <a:schemeClr val="accent1"/>
              </a:buClr>
              <a:buFont typeface="Verdana" pitchFamily="34" charset="0"/>
              <a:buChar char="•"/>
            </a:pPr>
            <a:endParaRPr lang="en-US" sz="1500" dirty="0"/>
          </a:p>
          <a:p>
            <a:pPr marL="180975" indent="-180975">
              <a:lnSpc>
                <a:spcPct val="110000"/>
              </a:lnSpc>
              <a:buClr>
                <a:schemeClr val="accent1"/>
              </a:buClr>
              <a:buFont typeface="Verdana" pitchFamily="34" charset="0"/>
              <a:buChar char="•"/>
            </a:pPr>
            <a:r>
              <a:rPr lang="en-US" sz="1500" dirty="0"/>
              <a:t>TREMENDOUS ENERGY SAVING POTENTIAL WITH ECM </a:t>
            </a:r>
          </a:p>
          <a:p>
            <a:pPr marL="180975" indent="-180975">
              <a:lnSpc>
                <a:spcPct val="110000"/>
              </a:lnSpc>
              <a:buClr>
                <a:schemeClr val="accent1"/>
              </a:buClr>
              <a:buFont typeface="Verdana" pitchFamily="34" charset="0"/>
              <a:buChar char="•"/>
            </a:pPr>
            <a:endParaRPr lang="en-US" sz="1500" dirty="0"/>
          </a:p>
          <a:p>
            <a:pPr marL="180975" indent="-180975">
              <a:lnSpc>
                <a:spcPct val="110000"/>
              </a:lnSpc>
              <a:buClr>
                <a:schemeClr val="accent1"/>
              </a:buClr>
              <a:buFont typeface="Verdana" pitchFamily="34" charset="0"/>
              <a:buChar char="•"/>
            </a:pPr>
            <a:r>
              <a:rPr lang="en-US" sz="1500" dirty="0"/>
              <a:t>LOW HANGING FRUIT ¼ HP AND UP.</a:t>
            </a:r>
          </a:p>
          <a:p>
            <a:pPr marL="180975" indent="-180975">
              <a:lnSpc>
                <a:spcPct val="110000"/>
              </a:lnSpc>
              <a:buClr>
                <a:schemeClr val="accent1"/>
              </a:buClr>
              <a:buFont typeface="Verdana" pitchFamily="34" charset="0"/>
              <a:buChar char="•"/>
            </a:pPr>
            <a:endParaRPr lang="en-US" sz="1500" dirty="0"/>
          </a:p>
          <a:p>
            <a:pPr marL="180975" indent="-180975">
              <a:lnSpc>
                <a:spcPct val="110000"/>
              </a:lnSpc>
              <a:buClr>
                <a:schemeClr val="accent1"/>
              </a:buClr>
              <a:buFont typeface="Verdana" pitchFamily="34" charset="0"/>
              <a:buChar char="•"/>
            </a:pPr>
            <a:r>
              <a:rPr lang="en-US" sz="1500" dirty="0"/>
              <a:t>EASILY THE MOST OVERSIZED CIRCULATORS IN USE TODAY!  </a:t>
            </a:r>
          </a:p>
        </p:txBody>
      </p:sp>
    </p:spTree>
    <p:extLst>
      <p:ext uri="{BB962C8B-B14F-4D97-AF65-F5344CB8AC3E}">
        <p14:creationId xmlns:p14="http://schemas.microsoft.com/office/powerpoint/2010/main" val="3597258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a:solidFill>
                  <a:schemeClr val="accent1"/>
                </a:solidFill>
              </a:rPr>
              <a:t>HOW MUCH DID YOU SAY?!?!</a:t>
            </a:r>
          </a:p>
        </p:txBody>
      </p:sp>
      <p:sp>
        <p:nvSpPr>
          <p:cNvPr id="3" name="Date Placeholder 2"/>
          <p:cNvSpPr>
            <a:spLocks noGrp="1"/>
          </p:cNvSpPr>
          <p:nvPr>
            <p:ph type="dt" sz="half" idx="10"/>
          </p:nvPr>
        </p:nvSpPr>
        <p:spPr/>
        <p:txBody>
          <a:bodyPr/>
          <a:lstStyle/>
          <a:p>
            <a:r>
              <a:rPr lang="de-DE" noProof="0"/>
              <a:t>Month/Year</a:t>
            </a:r>
            <a:endParaRPr lang="en-GB" noProof="0" dirty="0"/>
          </a:p>
        </p:txBody>
      </p:sp>
      <p:sp>
        <p:nvSpPr>
          <p:cNvPr id="4" name="Footer Placeholder 3"/>
          <p:cNvSpPr>
            <a:spLocks noGrp="1"/>
          </p:cNvSpPr>
          <p:nvPr>
            <p:ph type="ftr" sz="quarter" idx="11"/>
          </p:nvPr>
        </p:nvSpPr>
        <p:spPr/>
        <p:txBody>
          <a:bodyPr/>
          <a:lstStyle/>
          <a:p>
            <a:r>
              <a:rPr lang="en-US" noProof="0" dirty="0"/>
              <a:t>Title – Department/Author (Insert &gt; Header and Footer)</a:t>
            </a:r>
            <a:endParaRPr lang="en-GB" noProof="0" dirty="0"/>
          </a:p>
        </p:txBody>
      </p:sp>
      <p:pic>
        <p:nvPicPr>
          <p:cNvPr id="6" name="Picture Placeholder 5"/>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6680" b="6680"/>
          <a:stretch>
            <a:fillRect/>
          </a:stretch>
        </p:blipFill>
        <p:spPr/>
      </p:pic>
    </p:spTree>
    <p:extLst>
      <p:ext uri="{BB962C8B-B14F-4D97-AF65-F5344CB8AC3E}">
        <p14:creationId xmlns:p14="http://schemas.microsoft.com/office/powerpoint/2010/main" val="22209801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2400" dirty="0">
                <a:solidFill>
                  <a:schemeClr val="accent1"/>
                </a:solidFill>
              </a:rPr>
              <a:t>NO…..REALLY!</a:t>
            </a:r>
          </a:p>
        </p:txBody>
      </p:sp>
      <p:sp>
        <p:nvSpPr>
          <p:cNvPr id="5" name="Content Placeholder 4"/>
          <p:cNvSpPr>
            <a:spLocks noGrp="1"/>
          </p:cNvSpPr>
          <p:nvPr>
            <p:ph idx="1"/>
          </p:nvPr>
        </p:nvSpPr>
        <p:spPr/>
        <p:txBody>
          <a:bodyPr/>
          <a:lstStyle/>
          <a:p>
            <a:r>
              <a:rPr lang="en-US" sz="1600" dirty="0"/>
              <a:t>150,000 GALLONS PER SECOND FLOW OVER THE AMERICAN FALLS AND THE BRIDAL FALLS AT NIAGARA</a:t>
            </a:r>
          </a:p>
          <a:p>
            <a:endParaRPr lang="en-US" sz="1600" dirty="0"/>
          </a:p>
          <a:p>
            <a:r>
              <a:rPr lang="en-US" sz="1600" dirty="0"/>
              <a:t>600,000 GALLONS PER SECOND FLOW OVER THE HORSESHOE FALLS ON THE CANADIAN SIDE OF NAIGARA</a:t>
            </a:r>
          </a:p>
          <a:p>
            <a:endParaRPr lang="en-US" sz="1600" dirty="0"/>
          </a:p>
          <a:p>
            <a:r>
              <a:rPr lang="en-US" sz="1600" dirty="0"/>
              <a:t>750,000 GALLONS PER SECOND TOTAL</a:t>
            </a:r>
          </a:p>
          <a:p>
            <a:endParaRPr lang="en-US" sz="1600" dirty="0"/>
          </a:p>
          <a:p>
            <a:r>
              <a:rPr lang="en-US" sz="1600" dirty="0"/>
              <a:t>750,000 GPS X 60 SECONDS = 45 MILLION GALLONS PER MINUTE</a:t>
            </a:r>
          </a:p>
          <a:p>
            <a:endParaRPr lang="en-US" sz="1600" dirty="0"/>
          </a:p>
          <a:p>
            <a:r>
              <a:rPr lang="en-US" sz="1600" dirty="0"/>
              <a:t>45 MILLION GPM X 60 MINUTES = 2.7 TRILLION GALLONS PER HOUR</a:t>
            </a:r>
          </a:p>
          <a:p>
            <a:endParaRPr lang="en-US" sz="1600" dirty="0"/>
          </a:p>
          <a:p>
            <a:r>
              <a:rPr lang="en-US" sz="1600" dirty="0"/>
              <a:t>AMERICAN HOMES WASTE IN ONE YEAR THE EQUIVALENT OF WHAT GOES OVER NIAGARA FALLS IN A HALF HOUR! </a:t>
            </a:r>
          </a:p>
        </p:txBody>
      </p:sp>
      <p:sp>
        <p:nvSpPr>
          <p:cNvPr id="2" name="Date Placeholder 1"/>
          <p:cNvSpPr>
            <a:spLocks noGrp="1"/>
          </p:cNvSpPr>
          <p:nvPr>
            <p:ph type="dt" sz="half" idx="10"/>
          </p:nvPr>
        </p:nvSpPr>
        <p:spPr/>
        <p:txBody>
          <a:bodyPr/>
          <a:lstStyle/>
          <a:p>
            <a:r>
              <a:rPr lang="de-DE" noProof="0"/>
              <a:t>Month/Year</a:t>
            </a:r>
            <a:endParaRPr lang="en-GB" noProof="0" dirty="0"/>
          </a:p>
        </p:txBody>
      </p:sp>
      <p:sp>
        <p:nvSpPr>
          <p:cNvPr id="3" name="Footer Placeholder 2"/>
          <p:cNvSpPr>
            <a:spLocks noGrp="1"/>
          </p:cNvSpPr>
          <p:nvPr>
            <p:ph type="ftr" sz="quarter" idx="11"/>
          </p:nvPr>
        </p:nvSpPr>
        <p:spPr/>
        <p:txBody>
          <a:bodyPr/>
          <a:lstStyle/>
          <a:p>
            <a:r>
              <a:rPr lang="en-US" noProof="0" dirty="0"/>
              <a:t>Title – Department/Author (Insert &gt; Header and Footer)</a:t>
            </a:r>
            <a:endParaRPr lang="en-GB" noProof="0" dirty="0"/>
          </a:p>
        </p:txBody>
      </p:sp>
    </p:spTree>
    <p:extLst>
      <p:ext uri="{BB962C8B-B14F-4D97-AF65-F5344CB8AC3E}">
        <p14:creationId xmlns:p14="http://schemas.microsoft.com/office/powerpoint/2010/main" val="35863684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sz="2400" dirty="0">
                <a:solidFill>
                  <a:schemeClr val="accent1"/>
                </a:solidFill>
              </a:rPr>
              <a:t>COST IN BTU’S</a:t>
            </a:r>
          </a:p>
        </p:txBody>
      </p:sp>
      <p:sp>
        <p:nvSpPr>
          <p:cNvPr id="7" name="Content Placeholder 6"/>
          <p:cNvSpPr>
            <a:spLocks noGrp="1"/>
          </p:cNvSpPr>
          <p:nvPr>
            <p:ph idx="1"/>
          </p:nvPr>
        </p:nvSpPr>
        <p:spPr>
          <a:xfrm>
            <a:off x="505428" y="1973485"/>
            <a:ext cx="11181144" cy="3825432"/>
          </a:xfrm>
        </p:spPr>
        <p:txBody>
          <a:bodyPr>
            <a:noAutofit/>
          </a:bodyPr>
          <a:lstStyle/>
          <a:p>
            <a:r>
              <a:rPr lang="en-US" sz="1400" b="1" dirty="0"/>
              <a:t>BTU = BRITISH THERMAL UNIT</a:t>
            </a:r>
          </a:p>
          <a:p>
            <a:r>
              <a:rPr lang="en-US" sz="1400" b="1" dirty="0"/>
              <a:t>THOMAS TREDGOLD INTRODUCED THE MEASUREMENT TO THE WORLD IN 1827</a:t>
            </a:r>
          </a:p>
          <a:p>
            <a:r>
              <a:rPr lang="en-US" sz="1400" b="1" dirty="0"/>
              <a:t>IT IS THE AMOUNT OF ENERGY REQUIRED TO RAISE ONE POUND OF WATER ONE DEGREE FARENHEIT FROM 62 DEGREES TO 63 DEGREES</a:t>
            </a:r>
          </a:p>
          <a:p>
            <a:r>
              <a:rPr lang="en-US" sz="1400" b="1" dirty="0"/>
              <a:t>ONE GALLON OF WATER EQUALS 8.33 POUNDS</a:t>
            </a:r>
          </a:p>
          <a:p>
            <a:r>
              <a:rPr lang="en-US" sz="1400" b="1" dirty="0"/>
              <a:t>1.3 TRILLION GALLONS X 8.33 = 10,829,000,000,000 POUNDS</a:t>
            </a:r>
          </a:p>
          <a:p>
            <a:r>
              <a:rPr lang="en-US" sz="1400" b="1" dirty="0"/>
              <a:t>HEATING WATER FROM 100 DEGREES TO 120 DEGREES = 2O DEGREE DELTA TEE</a:t>
            </a:r>
          </a:p>
          <a:p>
            <a:r>
              <a:rPr lang="en-US" sz="1400" b="1" dirty="0"/>
              <a:t>10,829,000,000,000 POUNDS X 20 DEGREE RISE = 216,580,000,000,000 BTU’S USED TO HEAT THE WASTE WATER (63,473,335,228 KW OR 63,473.335 GW) (( Palo Verde produces 3.3 GW annually)) </a:t>
            </a:r>
          </a:p>
          <a:p>
            <a:r>
              <a:rPr lang="en-US" sz="1400" b="1" dirty="0"/>
              <a:t>ONE CUBIC FOOT OF NATURAL GAS HAS 1,000 BTU’S (THEORETICAL) </a:t>
            </a:r>
          </a:p>
          <a:p>
            <a:r>
              <a:rPr lang="en-US" sz="1400" b="1" dirty="0"/>
              <a:t>AVERAGE COST PER CUBIC FOOT = $0.016</a:t>
            </a:r>
          </a:p>
          <a:p>
            <a:r>
              <a:rPr lang="en-US" sz="1400" b="1" dirty="0"/>
              <a:t>216,580,000,000,000 X $0.016 = </a:t>
            </a:r>
            <a:r>
              <a:rPr lang="en-US" sz="1800" b="1" i="1" u="sng" dirty="0"/>
              <a:t>$3.5 TRILLION ANNUALY</a:t>
            </a:r>
          </a:p>
          <a:p>
            <a:pPr marL="0" indent="0">
              <a:buNone/>
            </a:pPr>
            <a:endParaRPr lang="en-US" sz="1400" b="1" dirty="0"/>
          </a:p>
        </p:txBody>
      </p:sp>
      <p:sp>
        <p:nvSpPr>
          <p:cNvPr id="3" name="Date Placeholder 2"/>
          <p:cNvSpPr>
            <a:spLocks noGrp="1"/>
          </p:cNvSpPr>
          <p:nvPr>
            <p:ph type="dt" sz="half" idx="10"/>
          </p:nvPr>
        </p:nvSpPr>
        <p:spPr/>
        <p:txBody>
          <a:bodyPr/>
          <a:lstStyle/>
          <a:p>
            <a:r>
              <a:rPr lang="de-DE" noProof="0" dirty="0"/>
              <a:t>09/2015</a:t>
            </a:r>
            <a:endParaRPr lang="en-GB" noProof="0" dirty="0"/>
          </a:p>
        </p:txBody>
      </p:sp>
      <p:sp>
        <p:nvSpPr>
          <p:cNvPr id="4" name="Footer Placeholder 3"/>
          <p:cNvSpPr>
            <a:spLocks noGrp="1"/>
          </p:cNvSpPr>
          <p:nvPr>
            <p:ph type="ftr" sz="quarter" idx="11"/>
          </p:nvPr>
        </p:nvSpPr>
        <p:spPr>
          <a:xfrm>
            <a:off x="4038599" y="6356350"/>
            <a:ext cx="4231511" cy="365125"/>
          </a:xfrm>
        </p:spPr>
        <p:txBody>
          <a:bodyPr/>
          <a:lstStyle/>
          <a:p>
            <a:r>
              <a:rPr lang="en-US" noProof="0" dirty="0"/>
              <a:t>Systecore Inc. / Wilo USA Domestic HW Return</a:t>
            </a:r>
            <a:endParaRPr lang="en-GB" noProof="0" dirty="0"/>
          </a:p>
        </p:txBody>
      </p:sp>
      <p:pic>
        <p:nvPicPr>
          <p:cNvPr id="2" name="1.2 gigawatts.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48800" y="4648200"/>
            <a:ext cx="609600" cy="609600"/>
          </a:xfrm>
          <a:prstGeom prst="rect">
            <a:avLst/>
          </a:prstGeom>
        </p:spPr>
      </p:pic>
    </p:spTree>
    <p:extLst>
      <p:ext uri="{BB962C8B-B14F-4D97-AF65-F5344CB8AC3E}">
        <p14:creationId xmlns:p14="http://schemas.microsoft.com/office/powerpoint/2010/main" val="3049255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1295400"/>
            <a:ext cx="8686800" cy="3908762"/>
          </a:xfrm>
          <a:prstGeom prst="rect">
            <a:avLst/>
          </a:prstGeom>
          <a:noFill/>
        </p:spPr>
        <p:txBody>
          <a:bodyPr wrap="square" rtlCol="0">
            <a:spAutoFit/>
          </a:bodyPr>
          <a:lstStyle/>
          <a:p>
            <a:pPr algn="ctr"/>
            <a:r>
              <a:rPr lang="en-US" b="1" i="1" dirty="0"/>
              <a:t>ALMA COLLEGE </a:t>
            </a:r>
          </a:p>
          <a:p>
            <a:pPr algn="ctr"/>
            <a:r>
              <a:rPr lang="en-US" b="1" i="1" dirty="0"/>
              <a:t>BRANDON SMITH</a:t>
            </a:r>
          </a:p>
          <a:p>
            <a:r>
              <a:rPr lang="en-US" sz="1600" dirty="0"/>
              <a:t> </a:t>
            </a:r>
            <a:endParaRPr lang="en-US" sz="1600" b="1" dirty="0"/>
          </a:p>
          <a:p>
            <a:pPr marL="285750" indent="-285750">
              <a:buFont typeface="Arial" panose="020B0604020202020204" pitchFamily="34" charset="0"/>
              <a:buChar char="•"/>
            </a:pPr>
            <a:r>
              <a:rPr lang="en-US" sz="1400" b="1" dirty="0"/>
              <a:t>OBVIOUS REASONS STUDENT LIVING CENTERS NEED A HEATING SYSTEM UPGRADE:</a:t>
            </a:r>
          </a:p>
          <a:p>
            <a:pPr marL="285750" indent="-285750">
              <a:buFont typeface="Arial" panose="020B0604020202020204" pitchFamily="34" charset="0"/>
              <a:buChar char="•"/>
            </a:pPr>
            <a:r>
              <a:rPr lang="en-US" sz="1400" b="1" dirty="0"/>
              <a:t>WINDOWS OPEN WHEN THE HEAT IS ON</a:t>
            </a:r>
          </a:p>
          <a:p>
            <a:pPr marL="285750" indent="-285750">
              <a:buFont typeface="Arial" panose="020B0604020202020204" pitchFamily="34" charset="0"/>
              <a:buChar char="•"/>
            </a:pPr>
            <a:r>
              <a:rPr lang="en-US" sz="1400" b="1" dirty="0"/>
              <a:t>DIFFERENTIAL TEMPERATURE ON THE HEATING SYSTEM IS LESS THAN 10 DEG F</a:t>
            </a:r>
          </a:p>
          <a:p>
            <a:pPr marL="285750" indent="-285750">
              <a:buFont typeface="Arial" panose="020B0604020202020204" pitchFamily="34" charset="0"/>
              <a:buChar char="•"/>
            </a:pPr>
            <a:r>
              <a:rPr lang="en-US" sz="1400" b="1" dirty="0"/>
              <a:t>PUMP FAILURES , SEALS AND BEARINGS</a:t>
            </a:r>
          </a:p>
          <a:p>
            <a:pPr marL="285750" indent="-285750">
              <a:buFont typeface="Arial" panose="020B0604020202020204" pitchFamily="34" charset="0"/>
              <a:buChar char="•"/>
            </a:pPr>
            <a:r>
              <a:rPr lang="en-US" sz="1400" b="1" dirty="0"/>
              <a:t>ZONE AND SELF OP CONTROL VALVES FAILING AND MAKING NOISE</a:t>
            </a:r>
          </a:p>
          <a:p>
            <a:pPr marL="285750" indent="-285750">
              <a:buFont typeface="Arial" panose="020B0604020202020204" pitchFamily="34" charset="0"/>
              <a:buChar char="•"/>
            </a:pPr>
            <a:r>
              <a:rPr lang="en-US" sz="1400" b="1" dirty="0"/>
              <a:t> </a:t>
            </a:r>
          </a:p>
          <a:p>
            <a:pPr marL="285750" indent="-285750">
              <a:buFont typeface="Arial" panose="020B0604020202020204" pitchFamily="34" charset="0"/>
              <a:buChar char="•"/>
            </a:pPr>
            <a:r>
              <a:rPr lang="en-US" sz="1400" b="1" dirty="0"/>
              <a:t>SOLUTIONS FOR THE LIVING CENTERS:</a:t>
            </a:r>
          </a:p>
          <a:p>
            <a:pPr marL="285750" indent="-285750">
              <a:buFont typeface="Arial" panose="020B0604020202020204" pitchFamily="34" charset="0"/>
              <a:buChar char="•"/>
            </a:pPr>
            <a:r>
              <a:rPr lang="en-US" sz="1400" b="1" dirty="0"/>
              <a:t>CONTROL THE HEATING LOOP WITH AN OUTSIDE RESET TO LOWER THE SYSTEM TEMPERATURE BASED ON THE OUTSIDE TEMPERATURE</a:t>
            </a:r>
          </a:p>
          <a:p>
            <a:pPr marL="285750" indent="-285750">
              <a:buFont typeface="Arial" panose="020B0604020202020204" pitchFamily="34" charset="0"/>
              <a:buChar char="•"/>
            </a:pPr>
            <a:r>
              <a:rPr lang="en-US" sz="1400" b="1" dirty="0"/>
              <a:t>ON A STEAM SYSTEM JUST ADD AN OUTSIDE RESET CONTROLER</a:t>
            </a:r>
          </a:p>
          <a:p>
            <a:pPr marL="285750" indent="-285750">
              <a:buFont typeface="Arial" panose="020B0604020202020204" pitchFamily="34" charset="0"/>
              <a:buChar char="•"/>
            </a:pPr>
            <a:r>
              <a:rPr lang="en-US" sz="1400" b="1" dirty="0"/>
              <a:t>ON A BOILER SYSTEM WITH A 90PLUS EFFICIENCY BOILER WITH OUTSIDE RESET CAPABILITY</a:t>
            </a:r>
          </a:p>
          <a:p>
            <a:pPr marL="285750" indent="-285750">
              <a:buFont typeface="Arial" panose="020B0604020202020204" pitchFamily="34" charset="0"/>
              <a:buChar char="•"/>
            </a:pPr>
            <a:r>
              <a:rPr lang="en-US" sz="1400" b="1" dirty="0"/>
              <a:t>VARIABLE SPEED PUMPING WITH A CONSTANT PRESSURE CONTROL SO WE DON’T OVER PRESSUREIZE THE CONTROL VALVES</a:t>
            </a:r>
          </a:p>
          <a:p>
            <a:pPr marL="285750" indent="-285750">
              <a:buFont typeface="Arial" panose="020B0604020202020204" pitchFamily="34" charset="0"/>
              <a:buChar char="•"/>
            </a:pPr>
            <a:r>
              <a:rPr lang="en-US" sz="1400" b="1" dirty="0"/>
              <a:t>SET THE SYSTEM UP TO OPERATE WITH A 20 DEG DIFFERENTIAL TEMPERATURE</a:t>
            </a:r>
          </a:p>
        </p:txBody>
      </p:sp>
    </p:spTree>
    <p:extLst>
      <p:ext uri="{BB962C8B-B14F-4D97-AF65-F5344CB8AC3E}">
        <p14:creationId xmlns:p14="http://schemas.microsoft.com/office/powerpoint/2010/main" val="10307167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ECM Products: Stratos Z</a:t>
            </a:r>
          </a:p>
        </p:txBody>
      </p:sp>
      <p:sp>
        <p:nvSpPr>
          <p:cNvPr id="4" name="Date Placeholder 3"/>
          <p:cNvSpPr>
            <a:spLocks noGrp="1"/>
          </p:cNvSpPr>
          <p:nvPr>
            <p:ph type="dt" sz="half" idx="10"/>
          </p:nvPr>
        </p:nvSpPr>
        <p:spPr/>
        <p:txBody>
          <a:bodyPr/>
          <a:lstStyle/>
          <a:p>
            <a:r>
              <a:rPr lang="de-DE" noProof="0" dirty="0"/>
              <a:t>4/13</a:t>
            </a:r>
            <a:endParaRPr lang="en-GB" noProof="0" dirty="0"/>
          </a:p>
        </p:txBody>
      </p:sp>
      <p:sp>
        <p:nvSpPr>
          <p:cNvPr id="5" name="Footer Placeholder 4"/>
          <p:cNvSpPr>
            <a:spLocks noGrp="1"/>
          </p:cNvSpPr>
          <p:nvPr>
            <p:ph type="ftr" sz="quarter" idx="11"/>
          </p:nvPr>
        </p:nvSpPr>
        <p:spPr/>
        <p:txBody>
          <a:bodyPr/>
          <a:lstStyle/>
          <a:p>
            <a:r>
              <a:rPr lang="en-US" noProof="0" dirty="0"/>
              <a:t>ECM Presentation</a:t>
            </a:r>
            <a:endParaRPr lang="en-GB" noProof="0" dirty="0"/>
          </a:p>
        </p:txBody>
      </p:sp>
      <p:pic>
        <p:nvPicPr>
          <p:cNvPr id="6" name="Picture 2" descr="C:\Users\steve.thompson\AppData\Local\Microsoft\Windows\Temporary Internet Files\Content.Outlook\U8COPE9J\stratos_z_namex_inox__pic_01_101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524000"/>
            <a:ext cx="2144684" cy="187036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4724400" y="1447800"/>
            <a:ext cx="3733800" cy="4870564"/>
          </a:xfrm>
          <a:prstGeom prst="rect">
            <a:avLst/>
          </a:prstGeom>
          <a:noFill/>
        </p:spPr>
        <p:txBody>
          <a:bodyPr wrap="square" rtlCol="0">
            <a:spAutoFit/>
          </a:bodyPr>
          <a:lstStyle/>
          <a:p>
            <a:pPr defTabSz="911225">
              <a:spcBef>
                <a:spcPct val="50000"/>
              </a:spcBef>
            </a:pPr>
            <a:r>
              <a:rPr lang="en-US" sz="1050" dirty="0">
                <a:latin typeface="Arial" charset="0"/>
              </a:rPr>
              <a:t>Stratos Z (</a:t>
            </a:r>
            <a:r>
              <a:rPr lang="en-US" sz="1050" dirty="0"/>
              <a:t>Stainless Steel Volute</a:t>
            </a:r>
            <a:r>
              <a:rPr lang="en-US" sz="1050" dirty="0">
                <a:latin typeface="Arial" charset="0"/>
              </a:rPr>
              <a:t>)</a:t>
            </a:r>
          </a:p>
          <a:p>
            <a:pPr defTabSz="911225">
              <a:spcBef>
                <a:spcPct val="50000"/>
              </a:spcBef>
              <a:buFontTx/>
              <a:buChar char="•"/>
            </a:pPr>
            <a:r>
              <a:rPr lang="en-US" sz="1050" dirty="0">
                <a:latin typeface="Arial" charset="0"/>
              </a:rPr>
              <a:t> NSF 61, Annex G certified (NSF 372)</a:t>
            </a:r>
          </a:p>
          <a:p>
            <a:pPr defTabSz="911225">
              <a:spcBef>
                <a:spcPct val="50000"/>
              </a:spcBef>
              <a:buFontTx/>
              <a:buChar char="•"/>
            </a:pPr>
            <a:r>
              <a:rPr lang="en-US" sz="1050" dirty="0">
                <a:latin typeface="Arial" charset="0"/>
              </a:rPr>
              <a:t>Domestic recirculation</a:t>
            </a:r>
          </a:p>
          <a:p>
            <a:pPr defTabSz="911225">
              <a:spcBef>
                <a:spcPct val="50000"/>
              </a:spcBef>
              <a:buFontTx/>
              <a:buChar char="•"/>
            </a:pPr>
            <a:r>
              <a:rPr lang="en-US" sz="1050" dirty="0">
                <a:latin typeface="Arial" charset="0"/>
              </a:rPr>
              <a:t> Soft start high torque permanent magnet rotor</a:t>
            </a:r>
          </a:p>
          <a:p>
            <a:pPr defTabSz="911225">
              <a:spcBef>
                <a:spcPct val="50000"/>
              </a:spcBef>
              <a:buFontTx/>
              <a:buChar char="•"/>
            </a:pPr>
            <a:r>
              <a:rPr lang="en-US" sz="1050" dirty="0">
                <a:latin typeface="Arial" charset="0"/>
              </a:rPr>
              <a:t> 6 sizes available</a:t>
            </a:r>
          </a:p>
          <a:p>
            <a:pPr defTabSz="911225">
              <a:spcBef>
                <a:spcPct val="50000"/>
              </a:spcBef>
              <a:buFontTx/>
              <a:buChar char="•"/>
            </a:pPr>
            <a:r>
              <a:rPr lang="en-US" sz="1050" dirty="0">
                <a:latin typeface="Arial" charset="0"/>
              </a:rPr>
              <a:t>Max head: 30 feet</a:t>
            </a:r>
          </a:p>
          <a:p>
            <a:pPr defTabSz="911225">
              <a:spcBef>
                <a:spcPct val="50000"/>
              </a:spcBef>
              <a:buFontTx/>
              <a:buChar char="•"/>
            </a:pPr>
            <a:r>
              <a:rPr lang="en-US" sz="1050" dirty="0">
                <a:latin typeface="Arial" charset="0"/>
              </a:rPr>
              <a:t>Max flow: 200 GPM</a:t>
            </a:r>
          </a:p>
          <a:p>
            <a:pPr defTabSz="911225">
              <a:spcBef>
                <a:spcPct val="50000"/>
              </a:spcBef>
              <a:buFontTx/>
              <a:buChar char="•"/>
            </a:pPr>
            <a:r>
              <a:rPr lang="en-US" sz="1050" dirty="0">
                <a:latin typeface="Arial" charset="0"/>
              </a:rPr>
              <a:t>208/ 230 volt  single phase only</a:t>
            </a:r>
          </a:p>
          <a:p>
            <a:pPr defTabSz="911225">
              <a:spcBef>
                <a:spcPct val="50000"/>
              </a:spcBef>
              <a:buFontTx/>
              <a:buChar char="•"/>
            </a:pPr>
            <a:r>
              <a:rPr lang="en-US" sz="1050" dirty="0">
                <a:latin typeface="Arial" charset="0"/>
              </a:rPr>
              <a:t> Smart pump adjusts flow to system changes (</a:t>
            </a:r>
            <a:r>
              <a:rPr lang="en-US" sz="1050" dirty="0">
                <a:latin typeface="Arial" charset="0"/>
                <a:cs typeface="Arial" charset="0"/>
              </a:rPr>
              <a:t>∆p-v, ∆p-c and ∆p-t)</a:t>
            </a:r>
            <a:endParaRPr lang="en-US" sz="1050" dirty="0">
              <a:latin typeface="Arial" charset="0"/>
            </a:endParaRPr>
          </a:p>
          <a:p>
            <a:pPr defTabSz="911225">
              <a:spcBef>
                <a:spcPct val="50000"/>
              </a:spcBef>
              <a:buFontTx/>
              <a:buChar char="•"/>
            </a:pPr>
            <a:r>
              <a:rPr lang="en-US" sz="1050" dirty="0">
                <a:latin typeface="Arial" charset="0"/>
              </a:rPr>
              <a:t> Non-volatile memory </a:t>
            </a:r>
          </a:p>
          <a:p>
            <a:pPr defTabSz="911225">
              <a:spcBef>
                <a:spcPct val="50000"/>
              </a:spcBef>
              <a:buFontTx/>
              <a:buChar char="•"/>
            </a:pPr>
            <a:r>
              <a:rPr lang="en-US" sz="1050" dirty="0">
                <a:latin typeface="Arial" charset="0"/>
              </a:rPr>
              <a:t>Flange sizes:1 ¼”, 1 ½”, 2” &amp; 3” (High velocity)</a:t>
            </a:r>
          </a:p>
          <a:p>
            <a:pPr defTabSz="911225">
              <a:spcBef>
                <a:spcPct val="50000"/>
              </a:spcBef>
              <a:buFontTx/>
              <a:buChar char="•"/>
            </a:pPr>
            <a:r>
              <a:rPr lang="en-US" sz="1050" dirty="0">
                <a:latin typeface="Arial" charset="0"/>
              </a:rPr>
              <a:t> Interface modules for 0-10Vdc, LON, BACnet and external control</a:t>
            </a:r>
          </a:p>
          <a:p>
            <a:pPr defTabSz="911225">
              <a:spcBef>
                <a:spcPct val="50000"/>
              </a:spcBef>
              <a:buFontTx/>
              <a:buChar char="•"/>
            </a:pPr>
            <a:r>
              <a:rPr lang="en-US" sz="1050" dirty="0">
                <a:latin typeface="Arial" charset="0"/>
              </a:rPr>
              <a:t> Dual pump mode (Duty/Stand by, Dual pump)</a:t>
            </a:r>
          </a:p>
          <a:p>
            <a:pPr defTabSz="911225">
              <a:spcBef>
                <a:spcPct val="50000"/>
              </a:spcBef>
              <a:buFontTx/>
              <a:buChar char="•"/>
            </a:pPr>
            <a:r>
              <a:rPr lang="en-US" sz="1050" dirty="0">
                <a:latin typeface="Arial" charset="0"/>
              </a:rPr>
              <a:t> Infrared service/diagnostic tool available</a:t>
            </a:r>
          </a:p>
          <a:p>
            <a:pPr defTabSz="911225">
              <a:spcBef>
                <a:spcPct val="50000"/>
              </a:spcBef>
              <a:buFontTx/>
              <a:buChar char="•"/>
            </a:pPr>
            <a:r>
              <a:rPr lang="en-US" sz="1050" dirty="0">
                <a:latin typeface="Arial" charset="0"/>
              </a:rPr>
              <a:t> Pump performance and system data logging</a:t>
            </a:r>
          </a:p>
          <a:p>
            <a:pPr defTabSz="911225">
              <a:spcBef>
                <a:spcPct val="50000"/>
              </a:spcBef>
              <a:buFontTx/>
              <a:buChar char="•"/>
            </a:pPr>
            <a:r>
              <a:rPr lang="en-US" sz="1050" dirty="0">
                <a:latin typeface="Arial" charset="0"/>
              </a:rPr>
              <a:t> Overload protection (voltage, dry run, locked rotor, over temperature)</a:t>
            </a:r>
          </a:p>
          <a:p>
            <a:pPr defTabSz="911225">
              <a:spcBef>
                <a:spcPct val="50000"/>
              </a:spcBef>
              <a:buFontTx/>
              <a:buChar char="•"/>
            </a:pPr>
            <a:r>
              <a:rPr lang="en-US" sz="1050" dirty="0">
                <a:latin typeface="Arial" charset="0"/>
              </a:rPr>
              <a:t> Class “A” energy rating</a:t>
            </a:r>
          </a:p>
          <a:p>
            <a:pPr marL="180975" indent="-180975">
              <a:lnSpc>
                <a:spcPct val="110000"/>
              </a:lnSpc>
              <a:buClr>
                <a:schemeClr val="accent1"/>
              </a:buClr>
              <a:buFont typeface="Verdana" pitchFamily="34" charset="0"/>
              <a:buChar char="•"/>
            </a:pPr>
            <a:endParaRPr lang="en-US" sz="1500" dirty="0"/>
          </a:p>
        </p:txBody>
      </p:sp>
      <p:pic>
        <p:nvPicPr>
          <p:cNvPr id="8" name="Picture 2" descr="C:\Users\steve.thompson\AppData\Local\Microsoft\Windows\Temporary Internet Files\Content.Outlook\U8COPE9J\stratos_z_namex__dut_01_1102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3505201"/>
            <a:ext cx="3048000" cy="26664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696364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1"/>
            <a:ext cx="7031038" cy="722313"/>
          </a:xfrm>
        </p:spPr>
        <p:txBody>
          <a:bodyPr>
            <a:normAutofit fontScale="90000"/>
          </a:bodyPr>
          <a:lstStyle/>
          <a:p>
            <a:pPr algn="ctr"/>
            <a:r>
              <a:rPr lang="en-US" dirty="0"/>
              <a:t>Delta Pressure Temperature Mode (DPt)</a:t>
            </a:r>
          </a:p>
        </p:txBody>
      </p:sp>
      <p:graphicFrame>
        <p:nvGraphicFramePr>
          <p:cNvPr id="7" name="Content Placeholder 6"/>
          <p:cNvGraphicFramePr>
            <a:graphicFrameLocks noGrp="1"/>
          </p:cNvGraphicFramePr>
          <p:nvPr>
            <p:ph idx="1"/>
          </p:nvPr>
        </p:nvGraphicFramePr>
        <p:xfrm>
          <a:off x="3209925" y="1857374"/>
          <a:ext cx="5299362" cy="4023360"/>
        </p:xfrm>
        <a:graphic>
          <a:graphicData uri="http://schemas.openxmlformats.org/drawingml/2006/table">
            <a:tbl>
              <a:tblPr firstRow="1" bandRow="1">
                <a:tableStyleId>{5C22544A-7EE6-4342-B048-85BDC9FD1C3A}</a:tableStyleId>
              </a:tblPr>
              <a:tblGrid>
                <a:gridCol w="600075">
                  <a:extLst>
                    <a:ext uri="{9D8B030D-6E8A-4147-A177-3AD203B41FA5}">
                      <a16:colId xmlns:a16="http://schemas.microsoft.com/office/drawing/2014/main" val="20000"/>
                    </a:ext>
                  </a:extLst>
                </a:gridCol>
                <a:gridCol w="577561">
                  <a:extLst>
                    <a:ext uri="{9D8B030D-6E8A-4147-A177-3AD203B41FA5}">
                      <a16:colId xmlns:a16="http://schemas.microsoft.com/office/drawing/2014/main" val="20001"/>
                    </a:ext>
                  </a:extLst>
                </a:gridCol>
                <a:gridCol w="588818">
                  <a:extLst>
                    <a:ext uri="{9D8B030D-6E8A-4147-A177-3AD203B41FA5}">
                      <a16:colId xmlns:a16="http://schemas.microsoft.com/office/drawing/2014/main" val="20002"/>
                    </a:ext>
                  </a:extLst>
                </a:gridCol>
                <a:gridCol w="588818">
                  <a:extLst>
                    <a:ext uri="{9D8B030D-6E8A-4147-A177-3AD203B41FA5}">
                      <a16:colId xmlns:a16="http://schemas.microsoft.com/office/drawing/2014/main" val="20003"/>
                    </a:ext>
                  </a:extLst>
                </a:gridCol>
                <a:gridCol w="588818">
                  <a:extLst>
                    <a:ext uri="{9D8B030D-6E8A-4147-A177-3AD203B41FA5}">
                      <a16:colId xmlns:a16="http://schemas.microsoft.com/office/drawing/2014/main" val="20004"/>
                    </a:ext>
                  </a:extLst>
                </a:gridCol>
                <a:gridCol w="588818">
                  <a:extLst>
                    <a:ext uri="{9D8B030D-6E8A-4147-A177-3AD203B41FA5}">
                      <a16:colId xmlns:a16="http://schemas.microsoft.com/office/drawing/2014/main" val="20005"/>
                    </a:ext>
                  </a:extLst>
                </a:gridCol>
                <a:gridCol w="588818">
                  <a:extLst>
                    <a:ext uri="{9D8B030D-6E8A-4147-A177-3AD203B41FA5}">
                      <a16:colId xmlns:a16="http://schemas.microsoft.com/office/drawing/2014/main" val="20006"/>
                    </a:ext>
                  </a:extLst>
                </a:gridCol>
                <a:gridCol w="588818">
                  <a:extLst>
                    <a:ext uri="{9D8B030D-6E8A-4147-A177-3AD203B41FA5}">
                      <a16:colId xmlns:a16="http://schemas.microsoft.com/office/drawing/2014/main" val="20007"/>
                    </a:ext>
                  </a:extLst>
                </a:gridCol>
                <a:gridCol w="588818">
                  <a:extLst>
                    <a:ext uri="{9D8B030D-6E8A-4147-A177-3AD203B41FA5}">
                      <a16:colId xmlns:a16="http://schemas.microsoft.com/office/drawing/2014/main" val="20008"/>
                    </a:ext>
                  </a:extLst>
                </a:gridCol>
              </a:tblGrid>
              <a:tr h="299403">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299403">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299403">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299403">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r h="299403">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299403">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r h="299403">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r h="299403">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7"/>
                  </a:ext>
                </a:extLst>
              </a:tr>
              <a:tr h="299403">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8"/>
                  </a:ext>
                </a:extLst>
              </a:tr>
              <a:tr h="299403">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9"/>
                  </a:ext>
                </a:extLst>
              </a:tr>
              <a:tr h="299403">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10"/>
                  </a:ext>
                </a:extLst>
              </a:tr>
            </a:tbl>
          </a:graphicData>
        </a:graphic>
      </p:graphicFrame>
      <p:sp>
        <p:nvSpPr>
          <p:cNvPr id="4" name="Footer Placeholder 3"/>
          <p:cNvSpPr>
            <a:spLocks noGrp="1"/>
          </p:cNvSpPr>
          <p:nvPr>
            <p:ph type="ftr" sz="quarter" idx="10"/>
          </p:nvPr>
        </p:nvSpPr>
        <p:spPr/>
        <p:txBody>
          <a:bodyPr/>
          <a:lstStyle/>
          <a:p>
            <a:pPr>
              <a:defRPr/>
            </a:pPr>
            <a:r>
              <a:rPr lang="en-US" dirty="0"/>
              <a:t>Advanced Stratos Session</a:t>
            </a:r>
          </a:p>
        </p:txBody>
      </p:sp>
      <p:sp>
        <p:nvSpPr>
          <p:cNvPr id="5" name="Slide Number Placeholder 4"/>
          <p:cNvSpPr>
            <a:spLocks noGrp="1"/>
          </p:cNvSpPr>
          <p:nvPr>
            <p:ph type="sldNum" sz="quarter" idx="11"/>
          </p:nvPr>
        </p:nvSpPr>
        <p:spPr/>
        <p:txBody>
          <a:bodyPr/>
          <a:lstStyle/>
          <a:p>
            <a:pPr>
              <a:defRPr/>
            </a:pPr>
            <a:fld id="{2B4D6915-C14F-4FC7-B93B-F6B720A4314F}" type="slidenum">
              <a:rPr lang="de-DE" smtClean="0"/>
              <a:pPr>
                <a:defRPr/>
              </a:pPr>
              <a:t>51</a:t>
            </a:fld>
            <a:endParaRPr lang="de-DE"/>
          </a:p>
        </p:txBody>
      </p:sp>
      <p:sp>
        <p:nvSpPr>
          <p:cNvPr id="10" name="TextBox 9"/>
          <p:cNvSpPr txBox="1"/>
          <p:nvPr/>
        </p:nvSpPr>
        <p:spPr>
          <a:xfrm>
            <a:off x="5838826" y="5791201"/>
            <a:ext cx="847725" cy="307777"/>
          </a:xfrm>
          <a:prstGeom prst="rect">
            <a:avLst/>
          </a:prstGeom>
          <a:noFill/>
        </p:spPr>
        <p:txBody>
          <a:bodyPr wrap="square" rtlCol="0">
            <a:spAutoFit/>
          </a:bodyPr>
          <a:lstStyle/>
          <a:p>
            <a:pPr algn="ctr"/>
            <a:r>
              <a:rPr lang="en-US" sz="1400" dirty="0">
                <a:latin typeface="Calibri" pitchFamily="34" charset="0"/>
              </a:rPr>
              <a:t>° F</a:t>
            </a:r>
          </a:p>
        </p:txBody>
      </p:sp>
      <p:sp>
        <p:nvSpPr>
          <p:cNvPr id="12" name="TextBox 11"/>
          <p:cNvSpPr txBox="1"/>
          <p:nvPr/>
        </p:nvSpPr>
        <p:spPr>
          <a:xfrm>
            <a:off x="1943100" y="3314701"/>
            <a:ext cx="457200" cy="307777"/>
          </a:xfrm>
          <a:prstGeom prst="rect">
            <a:avLst/>
          </a:prstGeom>
          <a:noFill/>
        </p:spPr>
        <p:txBody>
          <a:bodyPr wrap="square" rtlCol="0">
            <a:spAutoFit/>
          </a:bodyPr>
          <a:lstStyle/>
          <a:p>
            <a:r>
              <a:rPr lang="en-US" sz="1400" dirty="0">
                <a:latin typeface="Calibri" pitchFamily="34" charset="0"/>
              </a:rPr>
              <a:t>Ft</a:t>
            </a:r>
          </a:p>
        </p:txBody>
      </p:sp>
      <p:sp>
        <p:nvSpPr>
          <p:cNvPr id="13" name="TextBox 12"/>
          <p:cNvSpPr txBox="1"/>
          <p:nvPr/>
        </p:nvSpPr>
        <p:spPr>
          <a:xfrm>
            <a:off x="2667001" y="2047876"/>
            <a:ext cx="504825" cy="307777"/>
          </a:xfrm>
          <a:prstGeom prst="rect">
            <a:avLst/>
          </a:prstGeom>
          <a:noFill/>
        </p:spPr>
        <p:txBody>
          <a:bodyPr wrap="square" rtlCol="0">
            <a:spAutoFit/>
          </a:bodyPr>
          <a:lstStyle/>
          <a:p>
            <a:r>
              <a:rPr lang="en-US" sz="1400" dirty="0">
                <a:latin typeface="Calibri" pitchFamily="34" charset="0"/>
              </a:rPr>
              <a:t>43.3</a:t>
            </a:r>
          </a:p>
        </p:txBody>
      </p:sp>
      <p:sp>
        <p:nvSpPr>
          <p:cNvPr id="14" name="TextBox 13"/>
          <p:cNvSpPr txBox="1"/>
          <p:nvPr/>
        </p:nvSpPr>
        <p:spPr>
          <a:xfrm>
            <a:off x="2695576" y="2752726"/>
            <a:ext cx="504825" cy="307777"/>
          </a:xfrm>
          <a:prstGeom prst="rect">
            <a:avLst/>
          </a:prstGeom>
          <a:noFill/>
        </p:spPr>
        <p:txBody>
          <a:bodyPr wrap="square" rtlCol="0">
            <a:spAutoFit/>
          </a:bodyPr>
          <a:lstStyle/>
          <a:p>
            <a:r>
              <a:rPr lang="en-US" sz="1400" dirty="0">
                <a:latin typeface="Calibri" pitchFamily="34" charset="0"/>
              </a:rPr>
              <a:t>35.3</a:t>
            </a:r>
          </a:p>
        </p:txBody>
      </p:sp>
      <p:sp>
        <p:nvSpPr>
          <p:cNvPr id="15" name="TextBox 14"/>
          <p:cNvSpPr txBox="1"/>
          <p:nvPr/>
        </p:nvSpPr>
        <p:spPr>
          <a:xfrm>
            <a:off x="2705101" y="5372101"/>
            <a:ext cx="504825" cy="307777"/>
          </a:xfrm>
          <a:prstGeom prst="rect">
            <a:avLst/>
          </a:prstGeom>
          <a:noFill/>
        </p:spPr>
        <p:txBody>
          <a:bodyPr wrap="square" rtlCol="0">
            <a:spAutoFit/>
          </a:bodyPr>
          <a:lstStyle/>
          <a:p>
            <a:r>
              <a:rPr lang="en-US" sz="1400" dirty="0">
                <a:latin typeface="Calibri" pitchFamily="34" charset="0"/>
              </a:rPr>
              <a:t>3.3</a:t>
            </a:r>
          </a:p>
        </p:txBody>
      </p:sp>
      <p:sp>
        <p:nvSpPr>
          <p:cNvPr id="16" name="TextBox 15"/>
          <p:cNvSpPr txBox="1"/>
          <p:nvPr/>
        </p:nvSpPr>
        <p:spPr>
          <a:xfrm>
            <a:off x="2705101" y="4067176"/>
            <a:ext cx="504825" cy="307777"/>
          </a:xfrm>
          <a:prstGeom prst="rect">
            <a:avLst/>
          </a:prstGeom>
          <a:noFill/>
        </p:spPr>
        <p:txBody>
          <a:bodyPr wrap="square" rtlCol="0">
            <a:spAutoFit/>
          </a:bodyPr>
          <a:lstStyle/>
          <a:p>
            <a:r>
              <a:rPr lang="en-US" sz="1400" dirty="0">
                <a:latin typeface="Calibri" pitchFamily="34" charset="0"/>
              </a:rPr>
              <a:t>19.3</a:t>
            </a:r>
          </a:p>
        </p:txBody>
      </p:sp>
      <p:sp>
        <p:nvSpPr>
          <p:cNvPr id="17" name="TextBox 16"/>
          <p:cNvSpPr txBox="1"/>
          <p:nvPr/>
        </p:nvSpPr>
        <p:spPr>
          <a:xfrm>
            <a:off x="2695576" y="3400426"/>
            <a:ext cx="504825" cy="307777"/>
          </a:xfrm>
          <a:prstGeom prst="rect">
            <a:avLst/>
          </a:prstGeom>
          <a:noFill/>
        </p:spPr>
        <p:txBody>
          <a:bodyPr wrap="square" rtlCol="0">
            <a:spAutoFit/>
          </a:bodyPr>
          <a:lstStyle/>
          <a:p>
            <a:r>
              <a:rPr lang="en-US" sz="1400" dirty="0">
                <a:latin typeface="Calibri" pitchFamily="34" charset="0"/>
              </a:rPr>
              <a:t>27.3</a:t>
            </a:r>
          </a:p>
        </p:txBody>
      </p:sp>
      <p:sp>
        <p:nvSpPr>
          <p:cNvPr id="18" name="TextBox 17"/>
          <p:cNvSpPr txBox="1"/>
          <p:nvPr/>
        </p:nvSpPr>
        <p:spPr>
          <a:xfrm>
            <a:off x="2667001" y="4752976"/>
            <a:ext cx="504825" cy="307777"/>
          </a:xfrm>
          <a:prstGeom prst="rect">
            <a:avLst/>
          </a:prstGeom>
          <a:noFill/>
        </p:spPr>
        <p:txBody>
          <a:bodyPr wrap="square" rtlCol="0">
            <a:spAutoFit/>
          </a:bodyPr>
          <a:lstStyle/>
          <a:p>
            <a:r>
              <a:rPr lang="en-US" sz="1400" dirty="0">
                <a:latin typeface="Calibri" pitchFamily="34" charset="0"/>
              </a:rPr>
              <a:t>11.3</a:t>
            </a:r>
          </a:p>
        </p:txBody>
      </p:sp>
      <p:sp>
        <p:nvSpPr>
          <p:cNvPr id="19" name="TextBox 18"/>
          <p:cNvSpPr txBox="1"/>
          <p:nvPr/>
        </p:nvSpPr>
        <p:spPr>
          <a:xfrm>
            <a:off x="2905126" y="5591176"/>
            <a:ext cx="657225" cy="307777"/>
          </a:xfrm>
          <a:prstGeom prst="rect">
            <a:avLst/>
          </a:prstGeom>
          <a:noFill/>
        </p:spPr>
        <p:txBody>
          <a:bodyPr wrap="square" rtlCol="0">
            <a:spAutoFit/>
          </a:bodyPr>
          <a:lstStyle/>
          <a:p>
            <a:pPr algn="ctr"/>
            <a:r>
              <a:rPr lang="en-US" sz="1400" dirty="0">
                <a:latin typeface="Calibri" pitchFamily="34" charset="0"/>
              </a:rPr>
              <a:t>14</a:t>
            </a:r>
          </a:p>
        </p:txBody>
      </p:sp>
      <p:sp>
        <p:nvSpPr>
          <p:cNvPr id="20" name="TextBox 19"/>
          <p:cNvSpPr txBox="1"/>
          <p:nvPr/>
        </p:nvSpPr>
        <p:spPr>
          <a:xfrm>
            <a:off x="6419851" y="5553076"/>
            <a:ext cx="657225" cy="307777"/>
          </a:xfrm>
          <a:prstGeom prst="rect">
            <a:avLst/>
          </a:prstGeom>
          <a:noFill/>
        </p:spPr>
        <p:txBody>
          <a:bodyPr wrap="square" rtlCol="0">
            <a:spAutoFit/>
          </a:bodyPr>
          <a:lstStyle/>
          <a:p>
            <a:pPr algn="ctr"/>
            <a:r>
              <a:rPr lang="en-US" sz="1400" dirty="0">
                <a:latin typeface="Calibri" pitchFamily="34" charset="0"/>
              </a:rPr>
              <a:t>160</a:t>
            </a:r>
          </a:p>
        </p:txBody>
      </p:sp>
      <p:sp>
        <p:nvSpPr>
          <p:cNvPr id="21" name="TextBox 20"/>
          <p:cNvSpPr txBox="1"/>
          <p:nvPr/>
        </p:nvSpPr>
        <p:spPr>
          <a:xfrm>
            <a:off x="7600951" y="5553076"/>
            <a:ext cx="657225" cy="307777"/>
          </a:xfrm>
          <a:prstGeom prst="rect">
            <a:avLst/>
          </a:prstGeom>
          <a:noFill/>
        </p:spPr>
        <p:txBody>
          <a:bodyPr wrap="square" rtlCol="0">
            <a:spAutoFit/>
          </a:bodyPr>
          <a:lstStyle/>
          <a:p>
            <a:pPr algn="ctr"/>
            <a:r>
              <a:rPr lang="en-US" sz="1400" dirty="0">
                <a:latin typeface="Calibri" pitchFamily="34" charset="0"/>
              </a:rPr>
              <a:t>210</a:t>
            </a:r>
          </a:p>
        </p:txBody>
      </p:sp>
      <p:sp>
        <p:nvSpPr>
          <p:cNvPr id="23" name="TextBox 22"/>
          <p:cNvSpPr txBox="1"/>
          <p:nvPr/>
        </p:nvSpPr>
        <p:spPr>
          <a:xfrm>
            <a:off x="4057651" y="5562601"/>
            <a:ext cx="657225" cy="307777"/>
          </a:xfrm>
          <a:prstGeom prst="rect">
            <a:avLst/>
          </a:prstGeom>
          <a:noFill/>
        </p:spPr>
        <p:txBody>
          <a:bodyPr wrap="square" rtlCol="0">
            <a:spAutoFit/>
          </a:bodyPr>
          <a:lstStyle/>
          <a:p>
            <a:pPr algn="ctr"/>
            <a:r>
              <a:rPr lang="en-US" sz="1400" dirty="0">
                <a:latin typeface="Calibri" pitchFamily="34" charset="0"/>
              </a:rPr>
              <a:t>60</a:t>
            </a:r>
          </a:p>
        </p:txBody>
      </p:sp>
      <p:sp>
        <p:nvSpPr>
          <p:cNvPr id="26" name="TextBox 25"/>
          <p:cNvSpPr txBox="1"/>
          <p:nvPr/>
        </p:nvSpPr>
        <p:spPr>
          <a:xfrm>
            <a:off x="5229226" y="5553076"/>
            <a:ext cx="657225" cy="307777"/>
          </a:xfrm>
          <a:prstGeom prst="rect">
            <a:avLst/>
          </a:prstGeom>
          <a:noFill/>
        </p:spPr>
        <p:txBody>
          <a:bodyPr wrap="square" rtlCol="0">
            <a:spAutoFit/>
          </a:bodyPr>
          <a:lstStyle/>
          <a:p>
            <a:pPr algn="ctr"/>
            <a:r>
              <a:rPr lang="en-US" sz="1400" dirty="0">
                <a:latin typeface="Calibri" pitchFamily="34" charset="0"/>
              </a:rPr>
              <a:t>110</a:t>
            </a:r>
          </a:p>
        </p:txBody>
      </p:sp>
      <p:cxnSp>
        <p:nvCxnSpPr>
          <p:cNvPr id="35" name="Straight Connector 34"/>
          <p:cNvCxnSpPr/>
          <p:nvPr/>
        </p:nvCxnSpPr>
        <p:spPr bwMode="auto">
          <a:xfrm>
            <a:off x="3257550" y="2819400"/>
            <a:ext cx="1409700" cy="0"/>
          </a:xfrm>
          <a:prstGeom prst="line">
            <a:avLst/>
          </a:prstGeom>
          <a:solidFill>
            <a:schemeClr val="folHlink"/>
          </a:solidFill>
          <a:ln w="25400" cap="flat" cmpd="sng" algn="ctr">
            <a:solidFill>
              <a:srgbClr val="00B050"/>
            </a:solidFill>
            <a:prstDash val="solid"/>
            <a:round/>
            <a:headEnd type="none" w="med" len="med"/>
            <a:tailEnd type="none" w="med" len="med"/>
          </a:ln>
          <a:effectLst/>
        </p:spPr>
      </p:cxnSp>
      <p:cxnSp>
        <p:nvCxnSpPr>
          <p:cNvPr id="37" name="Straight Connector 36"/>
          <p:cNvCxnSpPr/>
          <p:nvPr/>
        </p:nvCxnSpPr>
        <p:spPr bwMode="auto">
          <a:xfrm rot="16200000" flipH="1">
            <a:off x="4157662" y="3290889"/>
            <a:ext cx="2133600" cy="1152525"/>
          </a:xfrm>
          <a:prstGeom prst="line">
            <a:avLst/>
          </a:prstGeom>
          <a:solidFill>
            <a:schemeClr val="folHlink"/>
          </a:solidFill>
          <a:ln w="25400" cap="flat" cmpd="sng" algn="ctr">
            <a:solidFill>
              <a:srgbClr val="00B050"/>
            </a:solidFill>
            <a:prstDash val="solid"/>
            <a:round/>
            <a:headEnd type="none" w="med" len="med"/>
            <a:tailEnd type="none" w="med" len="med"/>
          </a:ln>
          <a:effectLst/>
        </p:spPr>
      </p:cxnSp>
      <p:cxnSp>
        <p:nvCxnSpPr>
          <p:cNvPr id="39" name="Straight Connector 38"/>
          <p:cNvCxnSpPr/>
          <p:nvPr/>
        </p:nvCxnSpPr>
        <p:spPr bwMode="auto">
          <a:xfrm flipV="1">
            <a:off x="5800726" y="4943476"/>
            <a:ext cx="2181225" cy="1"/>
          </a:xfrm>
          <a:prstGeom prst="line">
            <a:avLst/>
          </a:prstGeom>
          <a:solidFill>
            <a:schemeClr val="folHlink"/>
          </a:solidFill>
          <a:ln w="25400" cap="flat" cmpd="sng" algn="ctr">
            <a:solidFill>
              <a:srgbClr val="00B050"/>
            </a:solidFill>
            <a:prstDash val="solid"/>
            <a:round/>
            <a:headEnd type="none" w="med" len="med"/>
            <a:tailEnd type="none" w="med" len="med"/>
          </a:ln>
          <a:effectLst/>
        </p:spPr>
      </p:cxnSp>
      <p:sp>
        <p:nvSpPr>
          <p:cNvPr id="24" name="TextBox 23"/>
          <p:cNvSpPr txBox="1"/>
          <p:nvPr/>
        </p:nvSpPr>
        <p:spPr>
          <a:xfrm>
            <a:off x="8677275" y="1866900"/>
            <a:ext cx="1619250" cy="1600438"/>
          </a:xfrm>
          <a:prstGeom prst="rect">
            <a:avLst/>
          </a:prstGeom>
          <a:noFill/>
        </p:spPr>
        <p:txBody>
          <a:bodyPr wrap="square" rtlCol="0">
            <a:spAutoFit/>
          </a:bodyPr>
          <a:lstStyle/>
          <a:p>
            <a:r>
              <a:rPr lang="en-US" sz="1400" dirty="0">
                <a:latin typeface="Calibri" pitchFamily="34" charset="0"/>
              </a:rPr>
              <a:t>T min = 60</a:t>
            </a:r>
            <a:r>
              <a:rPr lang="en-US" sz="1400" dirty="0">
                <a:latin typeface="Calibri"/>
              </a:rPr>
              <a:t>° F</a:t>
            </a:r>
          </a:p>
          <a:p>
            <a:endParaRPr lang="en-US" sz="1400" dirty="0">
              <a:latin typeface="Calibri"/>
            </a:endParaRPr>
          </a:p>
          <a:p>
            <a:r>
              <a:rPr lang="en-US" sz="1400" dirty="0">
                <a:latin typeface="Calibri"/>
              </a:rPr>
              <a:t>P min = 36.1 Ft.</a:t>
            </a:r>
          </a:p>
          <a:p>
            <a:endParaRPr lang="en-US" sz="1400" dirty="0">
              <a:latin typeface="Calibri"/>
            </a:endParaRPr>
          </a:p>
          <a:p>
            <a:r>
              <a:rPr lang="en-US" sz="1400" dirty="0">
                <a:latin typeface="Calibri"/>
              </a:rPr>
              <a:t>T max = 110°</a:t>
            </a:r>
          </a:p>
          <a:p>
            <a:endParaRPr lang="en-US" sz="1400" dirty="0">
              <a:latin typeface="Calibri"/>
            </a:endParaRPr>
          </a:p>
          <a:p>
            <a:r>
              <a:rPr lang="en-US" sz="1400" dirty="0">
                <a:latin typeface="Calibri"/>
              </a:rPr>
              <a:t>P max = 12.1 Ft.</a:t>
            </a:r>
            <a:endParaRPr lang="en-US" sz="1400" dirty="0">
              <a:latin typeface="Calibri" pitchFamily="34" charset="0"/>
            </a:endParaRPr>
          </a:p>
        </p:txBody>
      </p:sp>
    </p:spTree>
    <p:extLst>
      <p:ext uri="{BB962C8B-B14F-4D97-AF65-F5344CB8AC3E}">
        <p14:creationId xmlns:p14="http://schemas.microsoft.com/office/powerpoint/2010/main" val="5834159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noProof="0"/>
              <a:t>Month/Year</a:t>
            </a:r>
            <a:endParaRPr lang="en-GB" noProof="0" dirty="0"/>
          </a:p>
        </p:txBody>
      </p:sp>
      <p:sp>
        <p:nvSpPr>
          <p:cNvPr id="3" name="Footer Placeholder 2"/>
          <p:cNvSpPr>
            <a:spLocks noGrp="1"/>
          </p:cNvSpPr>
          <p:nvPr>
            <p:ph type="ftr" sz="quarter" idx="11"/>
          </p:nvPr>
        </p:nvSpPr>
        <p:spPr/>
        <p:txBody>
          <a:bodyPr/>
          <a:lstStyle/>
          <a:p>
            <a:r>
              <a:rPr lang="en-US" noProof="0" dirty="0"/>
              <a:t>Title – Department/Author (Insert &gt; Header and Footer)</a:t>
            </a:r>
            <a:endParaRPr lang="en-GB" noProof="0" dirty="0"/>
          </a:p>
        </p:txBody>
      </p:sp>
      <p:sp>
        <p:nvSpPr>
          <p:cNvPr id="4" name="Rectangle 3"/>
          <p:cNvSpPr/>
          <p:nvPr/>
        </p:nvSpPr>
        <p:spPr>
          <a:xfrm>
            <a:off x="2438400" y="1246288"/>
            <a:ext cx="7696200" cy="5078313"/>
          </a:xfrm>
          <a:prstGeom prst="rect">
            <a:avLst/>
          </a:prstGeom>
        </p:spPr>
        <p:txBody>
          <a:bodyPr wrap="square">
            <a:spAutoFit/>
          </a:bodyPr>
          <a:lstStyle/>
          <a:p>
            <a:endParaRPr lang="en-US" dirty="0"/>
          </a:p>
          <a:p>
            <a:r>
              <a:rPr lang="en-US" dirty="0"/>
              <a:t> This is a preliminary analysis of Wilo Z Domestic hot water re-circulating pumps. Following is a comparison of a Wilo Z pump with a standard pump operating at the exact same flow and head.  More savings found with proper setup.</a:t>
            </a:r>
          </a:p>
          <a:p>
            <a:r>
              <a:rPr lang="en-US" dirty="0"/>
              <a:t> </a:t>
            </a:r>
          </a:p>
          <a:p>
            <a:r>
              <a:rPr lang="en-US" b="1" dirty="0"/>
              <a:t>Building 1506 </a:t>
            </a:r>
            <a:endParaRPr lang="en-US" dirty="0"/>
          </a:p>
          <a:p>
            <a:r>
              <a:rPr lang="en-US" dirty="0"/>
              <a:t>Wilo Z: 1/8Hp, Single Phase, 208V </a:t>
            </a:r>
          </a:p>
          <a:p>
            <a:r>
              <a:rPr lang="en-US" dirty="0"/>
              <a:t>Meter Installed Date: 2/10/2012 </a:t>
            </a:r>
          </a:p>
          <a:p>
            <a:r>
              <a:rPr lang="en-US" dirty="0"/>
              <a:t>Meter Reading(03/29/2012):15KWh; $1.15 </a:t>
            </a:r>
          </a:p>
          <a:p>
            <a:r>
              <a:rPr lang="en-US" dirty="0"/>
              <a:t>Pump Installed Cost: TFW </a:t>
            </a:r>
          </a:p>
          <a:p>
            <a:r>
              <a:rPr lang="en-US" dirty="0"/>
              <a:t>Electrical Rate:$.077/kwh</a:t>
            </a:r>
          </a:p>
          <a:p>
            <a:r>
              <a:rPr lang="en-US" dirty="0"/>
              <a:t> </a:t>
            </a:r>
          </a:p>
          <a:p>
            <a:r>
              <a:rPr lang="en-US" b="1" dirty="0"/>
              <a:t>Building 1511 </a:t>
            </a:r>
            <a:endParaRPr lang="en-US" dirty="0"/>
          </a:p>
          <a:p>
            <a:r>
              <a:rPr lang="en-US" dirty="0"/>
              <a:t>½ Hp, Single Phase, 110 V </a:t>
            </a:r>
          </a:p>
          <a:p>
            <a:r>
              <a:rPr lang="en-US" dirty="0"/>
              <a:t>Meter Installed Date:2/13/2012 </a:t>
            </a:r>
          </a:p>
          <a:p>
            <a:r>
              <a:rPr lang="en-US" dirty="0"/>
              <a:t>Meter Reading(03/29/2012): 552KWh; $42.5 </a:t>
            </a:r>
          </a:p>
          <a:p>
            <a:r>
              <a:rPr lang="en-US" dirty="0"/>
              <a:t>Pump Installed Cost: TFW </a:t>
            </a:r>
          </a:p>
          <a:p>
            <a:r>
              <a:rPr lang="en-US" dirty="0"/>
              <a:t>Electrical Rate:$.077/kwh </a:t>
            </a:r>
          </a:p>
        </p:txBody>
      </p:sp>
      <p:sp>
        <p:nvSpPr>
          <p:cNvPr id="5" name="TextBox 4"/>
          <p:cNvSpPr txBox="1"/>
          <p:nvPr/>
        </p:nvSpPr>
        <p:spPr>
          <a:xfrm>
            <a:off x="2209800" y="914401"/>
            <a:ext cx="7924800" cy="430887"/>
          </a:xfrm>
          <a:prstGeom prst="rect">
            <a:avLst/>
          </a:prstGeom>
          <a:noFill/>
        </p:spPr>
        <p:txBody>
          <a:bodyPr wrap="square" rtlCol="0">
            <a:spAutoFit/>
          </a:bodyPr>
          <a:lstStyle/>
          <a:p>
            <a:pPr algn="ctr">
              <a:lnSpc>
                <a:spcPct val="110000"/>
              </a:lnSpc>
              <a:buClr>
                <a:schemeClr val="accent1"/>
              </a:buClr>
            </a:pPr>
            <a:r>
              <a:rPr lang="en-US" sz="2000" b="1" u="sng" dirty="0">
                <a:solidFill>
                  <a:schemeClr val="accent1">
                    <a:lumMod val="75000"/>
                  </a:schemeClr>
                </a:solidFill>
              </a:rPr>
              <a:t>Wilo Stratos Z vs. standard three piece bronze domestic recirc pump</a:t>
            </a:r>
          </a:p>
        </p:txBody>
      </p:sp>
    </p:spTree>
    <p:extLst>
      <p:ext uri="{BB962C8B-B14F-4D97-AF65-F5344CB8AC3E}">
        <p14:creationId xmlns:p14="http://schemas.microsoft.com/office/powerpoint/2010/main" val="37990093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9610" y="1012786"/>
            <a:ext cx="8862410" cy="4530622"/>
          </a:xfrm>
          <a:prstGeom prst="rect">
            <a:avLst/>
          </a:prstGeom>
        </p:spPr>
      </p:pic>
    </p:spTree>
    <p:extLst>
      <p:ext uri="{BB962C8B-B14F-4D97-AF65-F5344CB8AC3E}">
        <p14:creationId xmlns:p14="http://schemas.microsoft.com/office/powerpoint/2010/main" val="18744219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25302" y="897039"/>
            <a:ext cx="3509294" cy="4524315"/>
          </a:xfrm>
          <a:prstGeom prst="rect">
            <a:avLst/>
          </a:prstGeom>
          <a:noFill/>
        </p:spPr>
        <p:txBody>
          <a:bodyPr wrap="none" rtlCol="0">
            <a:spAutoFit/>
          </a:bodyPr>
          <a:lstStyle/>
          <a:p>
            <a:r>
              <a:rPr lang="en-US" dirty="0"/>
              <a:t>1/2hp AC</a:t>
            </a:r>
          </a:p>
          <a:p>
            <a:r>
              <a:rPr lang="en-US" dirty="0"/>
              <a:t>AC Centrifugal Pump Domestic HW</a:t>
            </a:r>
          </a:p>
          <a:p>
            <a:r>
              <a:rPr lang="en-US" dirty="0"/>
              <a:t>Operation 24/7-8760 hours / year</a:t>
            </a:r>
          </a:p>
          <a:p>
            <a:endParaRPr lang="en-US" dirty="0"/>
          </a:p>
          <a:p>
            <a:r>
              <a:rPr lang="en-US" dirty="0"/>
              <a:t>Average Life Span	5 YEARS</a:t>
            </a:r>
          </a:p>
          <a:p>
            <a:endParaRPr lang="en-US" dirty="0"/>
          </a:p>
          <a:p>
            <a:r>
              <a:rPr lang="en-US" dirty="0"/>
              <a:t>Watts Used	373 watts</a:t>
            </a:r>
          </a:p>
          <a:p>
            <a:endParaRPr lang="en-US" dirty="0"/>
          </a:p>
          <a:p>
            <a:r>
              <a:rPr lang="en-US" dirty="0"/>
              <a:t>Kilo Watts Used	3267.48 kwh/yr</a:t>
            </a:r>
          </a:p>
          <a:p>
            <a:endParaRPr lang="en-US" dirty="0"/>
          </a:p>
          <a:p>
            <a:r>
              <a:rPr lang="en-US" dirty="0"/>
              <a:t>CO2 Emissions	3357 #/yr</a:t>
            </a:r>
          </a:p>
          <a:p>
            <a:endParaRPr lang="en-US" dirty="0"/>
          </a:p>
          <a:p>
            <a:r>
              <a:rPr lang="en-US" dirty="0"/>
              <a:t>System Efficiency	??</a:t>
            </a:r>
          </a:p>
          <a:p>
            <a:endParaRPr lang="en-US" dirty="0"/>
          </a:p>
          <a:p>
            <a:r>
              <a:rPr lang="en-US" dirty="0"/>
              <a:t>System Life	??</a:t>
            </a:r>
          </a:p>
          <a:p>
            <a:endParaRPr lang="en-US" dirty="0"/>
          </a:p>
        </p:txBody>
      </p:sp>
      <p:sp>
        <p:nvSpPr>
          <p:cNvPr id="5" name="TextBox 4"/>
          <p:cNvSpPr txBox="1"/>
          <p:nvPr/>
        </p:nvSpPr>
        <p:spPr>
          <a:xfrm>
            <a:off x="6354501" y="897039"/>
            <a:ext cx="3630674" cy="4247317"/>
          </a:xfrm>
          <a:prstGeom prst="rect">
            <a:avLst/>
          </a:prstGeom>
          <a:noFill/>
        </p:spPr>
        <p:txBody>
          <a:bodyPr wrap="none" rtlCol="0">
            <a:spAutoFit/>
          </a:bodyPr>
          <a:lstStyle/>
          <a:p>
            <a:r>
              <a:rPr lang="en-US" dirty="0"/>
              <a:t>1/8hp ECM</a:t>
            </a:r>
          </a:p>
          <a:p>
            <a:r>
              <a:rPr lang="en-US" dirty="0"/>
              <a:t>ECM Centrifugal Pump Domestic HW</a:t>
            </a:r>
          </a:p>
          <a:p>
            <a:r>
              <a:rPr lang="en-US" dirty="0"/>
              <a:t>Operation 24/7-8760 hours / year</a:t>
            </a:r>
          </a:p>
          <a:p>
            <a:endParaRPr lang="en-US" dirty="0"/>
          </a:p>
          <a:p>
            <a:r>
              <a:rPr lang="en-US" dirty="0"/>
              <a:t>Average Life Span	25 YEARS</a:t>
            </a:r>
          </a:p>
          <a:p>
            <a:endParaRPr lang="en-US" dirty="0"/>
          </a:p>
          <a:p>
            <a:r>
              <a:rPr lang="en-US" dirty="0"/>
              <a:t>Watts Used	23.3 watts</a:t>
            </a:r>
          </a:p>
          <a:p>
            <a:endParaRPr lang="en-US" dirty="0"/>
          </a:p>
          <a:p>
            <a:r>
              <a:rPr lang="en-US" dirty="0"/>
              <a:t>Kilo Watts Used	233 kwh/yr</a:t>
            </a:r>
          </a:p>
          <a:p>
            <a:endParaRPr lang="en-US" dirty="0"/>
          </a:p>
          <a:p>
            <a:r>
              <a:rPr lang="en-US" dirty="0"/>
              <a:t>CO2 Emissions	226 #/yr</a:t>
            </a:r>
          </a:p>
          <a:p>
            <a:endParaRPr lang="en-US" dirty="0"/>
          </a:p>
          <a:p>
            <a:r>
              <a:rPr lang="en-US" dirty="0"/>
              <a:t>System Efficiency	100</a:t>
            </a:r>
          </a:p>
          <a:p>
            <a:endParaRPr lang="en-US" dirty="0"/>
          </a:p>
          <a:p>
            <a:r>
              <a:rPr lang="en-US" dirty="0"/>
              <a:t>System Life	25 years</a:t>
            </a:r>
          </a:p>
        </p:txBody>
      </p:sp>
      <p:sp>
        <p:nvSpPr>
          <p:cNvPr id="6" name="TextBox 5"/>
          <p:cNvSpPr txBox="1"/>
          <p:nvPr/>
        </p:nvSpPr>
        <p:spPr>
          <a:xfrm>
            <a:off x="3861402" y="295154"/>
            <a:ext cx="3959225" cy="646331"/>
          </a:xfrm>
          <a:prstGeom prst="rect">
            <a:avLst/>
          </a:prstGeom>
          <a:noFill/>
        </p:spPr>
        <p:txBody>
          <a:bodyPr wrap="none" rtlCol="0">
            <a:spAutoFit/>
          </a:bodyPr>
          <a:lstStyle/>
          <a:p>
            <a:pPr algn="ctr"/>
            <a:r>
              <a:rPr lang="en-US" dirty="0"/>
              <a:t>1 hp of energy = 746 Watts of energy AC</a:t>
            </a:r>
          </a:p>
          <a:p>
            <a:pPr algn="ctr"/>
            <a:r>
              <a:rPr lang="en-US" dirty="0"/>
              <a:t>50% less ECM</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9065" y="5144356"/>
            <a:ext cx="2143125" cy="1438275"/>
          </a:xfrm>
          <a:prstGeom prst="rect">
            <a:avLst/>
          </a:prstGeom>
        </p:spPr>
      </p:pic>
      <p:pic>
        <p:nvPicPr>
          <p:cNvPr id="1026" name="Picture 2" descr="Series-60-cross-c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6322" y="5144356"/>
            <a:ext cx="1864548" cy="143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8992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8250" y="1851950"/>
            <a:ext cx="3055716" cy="646331"/>
          </a:xfrm>
          <a:prstGeom prst="rect">
            <a:avLst/>
          </a:prstGeom>
          <a:noFill/>
        </p:spPr>
        <p:txBody>
          <a:bodyPr wrap="square" rtlCol="0">
            <a:spAutoFit/>
          </a:bodyPr>
          <a:lstStyle/>
          <a:p>
            <a:r>
              <a:rPr lang="en-US" dirty="0"/>
              <a:t>Electrical Rate:$.077/kwh</a:t>
            </a:r>
          </a:p>
          <a:p>
            <a:endParaRPr lang="en-US" dirty="0"/>
          </a:p>
        </p:txBody>
      </p:sp>
      <p:sp>
        <p:nvSpPr>
          <p:cNvPr id="3" name="TextBox 2"/>
          <p:cNvSpPr txBox="1"/>
          <p:nvPr/>
        </p:nvSpPr>
        <p:spPr>
          <a:xfrm>
            <a:off x="7066344" y="1779857"/>
            <a:ext cx="3533531" cy="369332"/>
          </a:xfrm>
          <a:prstGeom prst="rect">
            <a:avLst/>
          </a:prstGeom>
          <a:noFill/>
        </p:spPr>
        <p:txBody>
          <a:bodyPr wrap="none" rtlCol="0">
            <a:spAutoFit/>
          </a:bodyPr>
          <a:lstStyle/>
          <a:p>
            <a:r>
              <a:rPr lang="en-US" dirty="0"/>
              <a:t>Hearing $.30/kwh in near future???</a:t>
            </a:r>
          </a:p>
        </p:txBody>
      </p:sp>
      <p:sp>
        <p:nvSpPr>
          <p:cNvPr id="4" name="TextBox 3"/>
          <p:cNvSpPr txBox="1"/>
          <p:nvPr/>
        </p:nvSpPr>
        <p:spPr>
          <a:xfrm>
            <a:off x="2147104" y="2627453"/>
            <a:ext cx="8790972" cy="2031325"/>
          </a:xfrm>
          <a:prstGeom prst="rect">
            <a:avLst/>
          </a:prstGeom>
          <a:noFill/>
        </p:spPr>
        <p:txBody>
          <a:bodyPr wrap="square" rtlCol="0">
            <a:spAutoFit/>
          </a:bodyPr>
          <a:lstStyle/>
          <a:p>
            <a:r>
              <a:rPr lang="en-US" dirty="0">
                <a:solidFill>
                  <a:srgbClr val="0070C0"/>
                </a:solidFill>
              </a:rPr>
              <a:t>LED	12 watts x 10 hrs x 365 = 44 kwh/yr</a:t>
            </a:r>
          </a:p>
          <a:p>
            <a:r>
              <a:rPr lang="en-US" dirty="0">
                <a:solidFill>
                  <a:srgbClr val="0070C0"/>
                </a:solidFill>
              </a:rPr>
              <a:t>						</a:t>
            </a:r>
            <a:r>
              <a:rPr lang="en-US" u="sng" dirty="0">
                <a:solidFill>
                  <a:srgbClr val="0070C0"/>
                </a:solidFill>
              </a:rPr>
              <a:t>11 kwh/yr savings</a:t>
            </a:r>
          </a:p>
          <a:p>
            <a:r>
              <a:rPr lang="en-US" dirty="0">
                <a:solidFill>
                  <a:srgbClr val="0070C0"/>
                </a:solidFill>
              </a:rPr>
              <a:t>CFL	15 watts x 10 hrs x 365 = 55 kwh/yr</a:t>
            </a:r>
          </a:p>
          <a:p>
            <a:endParaRPr lang="en-US" dirty="0"/>
          </a:p>
          <a:p>
            <a:r>
              <a:rPr lang="en-US" dirty="0"/>
              <a:t>ECM 1/8	23 watts x 24 hrs x 365 = 202 kwh/yr</a:t>
            </a:r>
          </a:p>
          <a:p>
            <a:r>
              <a:rPr lang="en-US" dirty="0"/>
              <a:t>						</a:t>
            </a:r>
            <a:r>
              <a:rPr lang="en-US" b="1" i="1" u="sng" dirty="0">
                <a:solidFill>
                  <a:schemeClr val="accent6">
                    <a:lumMod val="75000"/>
                  </a:schemeClr>
                </a:solidFill>
              </a:rPr>
              <a:t>3,066 kwh/yr savings /pump</a:t>
            </a:r>
          </a:p>
          <a:p>
            <a:r>
              <a:rPr lang="en-US" dirty="0"/>
              <a:t>AC ½	373 watts x 24 hrs x 365 = 3268 kwh/yr </a:t>
            </a:r>
          </a:p>
        </p:txBody>
      </p:sp>
      <p:sp>
        <p:nvSpPr>
          <p:cNvPr id="5" name="TextBox 4"/>
          <p:cNvSpPr txBox="1"/>
          <p:nvPr/>
        </p:nvSpPr>
        <p:spPr>
          <a:xfrm>
            <a:off x="2147104" y="5321708"/>
            <a:ext cx="3533724" cy="923330"/>
          </a:xfrm>
          <a:prstGeom prst="rect">
            <a:avLst/>
          </a:prstGeom>
          <a:noFill/>
        </p:spPr>
        <p:txBody>
          <a:bodyPr wrap="none" rtlCol="0">
            <a:spAutoFit/>
          </a:bodyPr>
          <a:lstStyle/>
          <a:p>
            <a:r>
              <a:rPr lang="en-US" dirty="0"/>
              <a:t>11 kwh x 0.077 = $ 0.847 / year</a:t>
            </a:r>
          </a:p>
          <a:p>
            <a:endParaRPr lang="en-US" dirty="0"/>
          </a:p>
          <a:p>
            <a:r>
              <a:rPr lang="en-US" dirty="0"/>
              <a:t>3,066 kwh x 0.077 = $ 236.082/year</a:t>
            </a:r>
          </a:p>
        </p:txBody>
      </p:sp>
      <p:sp>
        <p:nvSpPr>
          <p:cNvPr id="6" name="TextBox 5"/>
          <p:cNvSpPr txBox="1"/>
          <p:nvPr/>
        </p:nvSpPr>
        <p:spPr>
          <a:xfrm>
            <a:off x="7066344" y="5708534"/>
            <a:ext cx="3299686" cy="1200329"/>
          </a:xfrm>
          <a:prstGeom prst="rect">
            <a:avLst/>
          </a:prstGeom>
          <a:noFill/>
        </p:spPr>
        <p:txBody>
          <a:bodyPr wrap="none" rtlCol="0">
            <a:spAutoFit/>
          </a:bodyPr>
          <a:lstStyle/>
          <a:p>
            <a:r>
              <a:rPr lang="en-US" dirty="0"/>
              <a:t>11 kwh x 0.30 = $ 3.30 / year</a:t>
            </a:r>
          </a:p>
          <a:p>
            <a:endParaRPr lang="en-US" dirty="0"/>
          </a:p>
          <a:p>
            <a:r>
              <a:rPr lang="en-US" dirty="0"/>
              <a:t>3,066 kwh x 0.30 = $ 919.80/year</a:t>
            </a:r>
          </a:p>
          <a:p>
            <a:endParaRPr lang="en-US" dirty="0"/>
          </a:p>
        </p:txBody>
      </p:sp>
      <p:sp>
        <p:nvSpPr>
          <p:cNvPr id="7" name="TextBox 6"/>
          <p:cNvSpPr txBox="1"/>
          <p:nvPr/>
        </p:nvSpPr>
        <p:spPr>
          <a:xfrm>
            <a:off x="2517494" y="494285"/>
            <a:ext cx="6820265" cy="954107"/>
          </a:xfrm>
          <a:prstGeom prst="rect">
            <a:avLst/>
          </a:prstGeom>
          <a:noFill/>
        </p:spPr>
        <p:txBody>
          <a:bodyPr wrap="none" rtlCol="0">
            <a:spAutoFit/>
          </a:bodyPr>
          <a:lstStyle/>
          <a:p>
            <a:pPr algn="ctr"/>
            <a:r>
              <a:rPr lang="en-US" sz="2800" b="1" i="1" u="sng" dirty="0">
                <a:solidFill>
                  <a:srgbClr val="FF0000"/>
                </a:solidFill>
              </a:rPr>
              <a:t>You would have to change 279 CFL’s to LED’s </a:t>
            </a:r>
          </a:p>
          <a:p>
            <a:pPr algn="ctr"/>
            <a:r>
              <a:rPr lang="en-US" sz="2800" b="1" i="1" u="sng" dirty="0">
                <a:solidFill>
                  <a:srgbClr val="FF0000"/>
                </a:solidFill>
              </a:rPr>
              <a:t>to save the same as ONE DHW Pump</a:t>
            </a:r>
          </a:p>
        </p:txBody>
      </p:sp>
    </p:spTree>
    <p:extLst>
      <p:ext uri="{BB962C8B-B14F-4D97-AF65-F5344CB8AC3E}">
        <p14:creationId xmlns:p14="http://schemas.microsoft.com/office/powerpoint/2010/main" val="27462669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535" y="1111170"/>
            <a:ext cx="12609542" cy="523220"/>
          </a:xfrm>
          <a:prstGeom prst="rect">
            <a:avLst/>
          </a:prstGeom>
          <a:noFill/>
        </p:spPr>
        <p:txBody>
          <a:bodyPr wrap="none" rtlCol="0">
            <a:spAutoFit/>
          </a:bodyPr>
          <a:lstStyle/>
          <a:p>
            <a:r>
              <a:rPr lang="en-US" sz="2800" b="1" dirty="0">
                <a:solidFill>
                  <a:schemeClr val="accent6">
                    <a:lumMod val="75000"/>
                  </a:schemeClr>
                </a:solidFill>
              </a:rPr>
              <a:t>Now figure the cost to repair the old AC pump and compare it to a NEW ECM pump</a:t>
            </a:r>
            <a:r>
              <a:rPr lang="en-US" dirty="0"/>
              <a:t>.</a:t>
            </a:r>
          </a:p>
        </p:txBody>
      </p:sp>
      <p:sp>
        <p:nvSpPr>
          <p:cNvPr id="3" name="TextBox 2"/>
          <p:cNvSpPr txBox="1"/>
          <p:nvPr/>
        </p:nvSpPr>
        <p:spPr>
          <a:xfrm>
            <a:off x="563692" y="2216553"/>
            <a:ext cx="10779939" cy="1200329"/>
          </a:xfrm>
          <a:prstGeom prst="rect">
            <a:avLst/>
          </a:prstGeom>
          <a:noFill/>
        </p:spPr>
        <p:txBody>
          <a:bodyPr wrap="none" rtlCol="0">
            <a:spAutoFit/>
          </a:bodyPr>
          <a:lstStyle/>
          <a:p>
            <a:pPr algn="ctr"/>
            <a:r>
              <a:rPr lang="en-US" sz="3600" b="1" dirty="0"/>
              <a:t>You have payback of a few months plus you get </a:t>
            </a:r>
          </a:p>
          <a:p>
            <a:pPr algn="ctr"/>
            <a:r>
              <a:rPr lang="en-US" sz="3600" b="1" dirty="0"/>
              <a:t>free </a:t>
            </a:r>
            <a:r>
              <a:rPr lang="en-US" sz="3600" b="1" dirty="0">
                <a:solidFill>
                  <a:srgbClr val="FF0000"/>
                </a:solidFill>
              </a:rPr>
              <a:t>proper system design </a:t>
            </a:r>
            <a:r>
              <a:rPr lang="en-US" sz="3600" b="1" dirty="0"/>
              <a:t>and lower maintenance cost</a:t>
            </a:r>
            <a:r>
              <a:rPr lang="en-US" b="1" dirty="0"/>
              <a:t>&gt;</a:t>
            </a:r>
          </a:p>
        </p:txBody>
      </p:sp>
      <p:sp>
        <p:nvSpPr>
          <p:cNvPr id="4" name="TextBox 3"/>
          <p:cNvSpPr txBox="1"/>
          <p:nvPr/>
        </p:nvSpPr>
        <p:spPr>
          <a:xfrm>
            <a:off x="215085" y="4189379"/>
            <a:ext cx="11695061" cy="830997"/>
          </a:xfrm>
          <a:prstGeom prst="rect">
            <a:avLst/>
          </a:prstGeom>
          <a:noFill/>
        </p:spPr>
        <p:txBody>
          <a:bodyPr wrap="none" rtlCol="0">
            <a:spAutoFit/>
          </a:bodyPr>
          <a:lstStyle/>
          <a:p>
            <a:pPr algn="ctr"/>
            <a:r>
              <a:rPr lang="en-US" sz="2000" b="1" i="1" u="sng" dirty="0"/>
              <a:t>Last thought</a:t>
            </a:r>
          </a:p>
          <a:p>
            <a:pPr algn="ctr"/>
            <a:r>
              <a:rPr lang="en-US" sz="2800" b="1" i="1" u="sng" dirty="0"/>
              <a:t>How many light bulbs have to be changed to equal the savings of ONE pump?</a:t>
            </a:r>
          </a:p>
        </p:txBody>
      </p:sp>
      <p:sp>
        <p:nvSpPr>
          <p:cNvPr id="5" name="TextBox 4"/>
          <p:cNvSpPr txBox="1"/>
          <p:nvPr/>
        </p:nvSpPr>
        <p:spPr>
          <a:xfrm>
            <a:off x="2615878" y="5139620"/>
            <a:ext cx="6063198" cy="707886"/>
          </a:xfrm>
          <a:prstGeom prst="rect">
            <a:avLst/>
          </a:prstGeom>
          <a:noFill/>
        </p:spPr>
        <p:txBody>
          <a:bodyPr wrap="none" rtlCol="0">
            <a:spAutoFit/>
          </a:bodyPr>
          <a:lstStyle/>
          <a:p>
            <a:r>
              <a:rPr lang="en-US" sz="4000" b="1" i="1" u="sng" dirty="0"/>
              <a:t>Over 279 </a:t>
            </a:r>
            <a:r>
              <a:rPr lang="en-US" dirty="0"/>
              <a:t>and what is the upfront cost of the bulbs.</a:t>
            </a:r>
          </a:p>
        </p:txBody>
      </p:sp>
      <p:sp>
        <p:nvSpPr>
          <p:cNvPr id="6" name="TextBox 5"/>
          <p:cNvSpPr txBox="1"/>
          <p:nvPr/>
        </p:nvSpPr>
        <p:spPr>
          <a:xfrm>
            <a:off x="3179016" y="5966750"/>
            <a:ext cx="5422638" cy="646331"/>
          </a:xfrm>
          <a:prstGeom prst="rect">
            <a:avLst/>
          </a:prstGeom>
          <a:noFill/>
        </p:spPr>
        <p:txBody>
          <a:bodyPr wrap="none" rtlCol="0">
            <a:spAutoFit/>
          </a:bodyPr>
          <a:lstStyle/>
          <a:p>
            <a:r>
              <a:rPr lang="en-US" dirty="0"/>
              <a:t>Now you improve the system efficiency as a by-product,</a:t>
            </a:r>
          </a:p>
          <a:p>
            <a:r>
              <a:rPr lang="en-US" dirty="0"/>
              <a:t>NSF-61 and no more bearing assemblies or seals to leak.</a:t>
            </a:r>
          </a:p>
        </p:txBody>
      </p:sp>
    </p:spTree>
    <p:extLst>
      <p:ext uri="{BB962C8B-B14F-4D97-AF65-F5344CB8AC3E}">
        <p14:creationId xmlns:p14="http://schemas.microsoft.com/office/powerpoint/2010/main" val="16916836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695E15A-4332-4DF7-80CF-33A7C9E86EF6}" type="slidenum">
              <a:rPr lang="en-US" altLang="en-US" sz="1200">
                <a:solidFill>
                  <a:srgbClr val="898989"/>
                </a:solidFill>
              </a:rPr>
              <a:pPr>
                <a:spcBef>
                  <a:spcPct val="0"/>
                </a:spcBef>
                <a:buFontTx/>
                <a:buNone/>
              </a:pPr>
              <a:t>57</a:t>
            </a:fld>
            <a:endParaRPr lang="en-US" altLang="en-US" sz="1200" dirty="0">
              <a:solidFill>
                <a:srgbClr val="898989"/>
              </a:solidFill>
            </a:endParaRPr>
          </a:p>
        </p:txBody>
      </p:sp>
      <p:graphicFrame>
        <p:nvGraphicFramePr>
          <p:cNvPr id="28675" name="Object 6"/>
          <p:cNvGraphicFramePr>
            <a:graphicFrameLocks noChangeAspect="1"/>
          </p:cNvGraphicFramePr>
          <p:nvPr/>
        </p:nvGraphicFramePr>
        <p:xfrm>
          <a:off x="3763964" y="533400"/>
          <a:ext cx="4664075" cy="6034088"/>
        </p:xfrm>
        <a:graphic>
          <a:graphicData uri="http://schemas.openxmlformats.org/presentationml/2006/ole">
            <mc:AlternateContent xmlns:mc="http://schemas.openxmlformats.org/markup-compatibility/2006">
              <mc:Choice xmlns:v="urn:schemas-microsoft-com:vml" Requires="v">
                <p:oleObj spid="_x0000_s1041" name="Acrobat Document" r:id="rId3" imgW="4663262" imgH="6034728" progId="Acrobat.Document.11">
                  <p:embed/>
                </p:oleObj>
              </mc:Choice>
              <mc:Fallback>
                <p:oleObj name="Acrobat Document" r:id="rId3" imgW="4663262" imgH="6034728" progId="Acrobat.Document.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3964" y="533400"/>
                        <a:ext cx="4664075"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177868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endParaRPr lang="en-US" dirty="0"/>
          </a:p>
        </p:txBody>
      </p:sp>
      <p:sp>
        <p:nvSpPr>
          <p:cNvPr id="6553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977CC66-F39F-418B-BB6C-A8B3DE789781}" type="slidenum">
              <a:rPr lang="en-US" altLang="en-US" sz="1200">
                <a:solidFill>
                  <a:srgbClr val="898989"/>
                </a:solidFill>
              </a:rPr>
              <a:pPr>
                <a:spcBef>
                  <a:spcPct val="0"/>
                </a:spcBef>
                <a:buFontTx/>
                <a:buNone/>
              </a:pPr>
              <a:t>58</a:t>
            </a:fld>
            <a:endParaRPr lang="en-US" altLang="en-US" sz="1200" dirty="0">
              <a:solidFill>
                <a:srgbClr val="898989"/>
              </a:solidFill>
            </a:endParaRPr>
          </a:p>
        </p:txBody>
      </p:sp>
      <p:pic>
        <p:nvPicPr>
          <p:cNvPr id="65540" name="Picture 2" descr="Description: IMG00043-20100420-1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588"/>
            <a:ext cx="349567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1" descr="Description: IMG00045-20100420-16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513" y="4764"/>
            <a:ext cx="24003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4" descr="IMG00048-20100420-1657"/>
          <p:cNvPicPr>
            <a:picLocks noChangeAspect="1" noChangeArrowheads="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a:off x="7135814" y="0"/>
            <a:ext cx="353377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5" descr="IMG00035-20100420-16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2151063"/>
            <a:ext cx="31337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6" descr="IMG00041-20100420-16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7726" y="1957389"/>
            <a:ext cx="343217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7" descr="IMG00021-20100420-16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1" y="4513264"/>
            <a:ext cx="31337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Picture 8" descr="IMG00022-20100420-16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9125" y="4513264"/>
            <a:ext cx="3124200"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7" name="Picture 9" descr="IMG00026-20100420-16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21563" y="4452938"/>
            <a:ext cx="3257550"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8" name="TextBox 4"/>
          <p:cNvSpPr txBox="1">
            <a:spLocks noChangeArrowheads="1"/>
          </p:cNvSpPr>
          <p:nvPr/>
        </p:nvSpPr>
        <p:spPr bwMode="auto">
          <a:xfrm>
            <a:off x="8067675" y="2968626"/>
            <a:ext cx="26812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latin typeface="Arial" panose="020B0604020202020204" pitchFamily="34" charset="0"/>
              </a:rPr>
              <a:t>Cost of Parts</a:t>
            </a:r>
          </a:p>
          <a:p>
            <a:pPr algn="ctr" eaLnBrk="1" hangingPunct="1">
              <a:spcBef>
                <a:spcPct val="0"/>
              </a:spcBef>
              <a:buFontTx/>
              <a:buNone/>
            </a:pPr>
            <a:r>
              <a:rPr lang="en-US" altLang="en-US" sz="1800" dirty="0">
                <a:latin typeface="Arial" panose="020B0604020202020204" pitchFamily="34" charset="0"/>
              </a:rPr>
              <a:t>Vs</a:t>
            </a:r>
          </a:p>
          <a:p>
            <a:pPr algn="ctr" eaLnBrk="1" hangingPunct="1">
              <a:spcBef>
                <a:spcPct val="0"/>
              </a:spcBef>
              <a:buFontTx/>
              <a:buNone/>
            </a:pPr>
            <a:r>
              <a:rPr lang="en-US" altLang="en-US" sz="1800" dirty="0">
                <a:latin typeface="Arial" panose="020B0604020202020204" pitchFamily="34" charset="0"/>
              </a:rPr>
              <a:t>New Premium Efficiency</a:t>
            </a:r>
          </a:p>
        </p:txBody>
      </p:sp>
    </p:spTree>
    <p:extLst>
      <p:ext uri="{BB962C8B-B14F-4D97-AF65-F5344CB8AC3E}">
        <p14:creationId xmlns:p14="http://schemas.microsoft.com/office/powerpoint/2010/main" val="35440815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6656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20FBD20-63EA-4A5E-BCA0-439436DDE92B}" type="slidenum">
              <a:rPr lang="en-US" altLang="en-US" sz="1200">
                <a:solidFill>
                  <a:srgbClr val="898989"/>
                </a:solidFill>
              </a:rPr>
              <a:pPr>
                <a:spcBef>
                  <a:spcPct val="0"/>
                </a:spcBef>
                <a:buFontTx/>
                <a:buNone/>
              </a:pPr>
              <a:t>59</a:t>
            </a:fld>
            <a:endParaRPr lang="en-US" altLang="en-US" sz="1200" dirty="0">
              <a:solidFill>
                <a:srgbClr val="898989"/>
              </a:solidFill>
            </a:endParaRPr>
          </a:p>
        </p:txBody>
      </p:sp>
      <p:pic>
        <p:nvPicPr>
          <p:cNvPr id="6656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754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endParaRPr lang="en-US" dirty="0"/>
          </a:p>
        </p:txBody>
      </p:sp>
      <p:sp>
        <p:nvSpPr>
          <p:cNvPr id="6451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A836819-3BBC-4212-8925-E89199111478}" type="slidenum">
              <a:rPr lang="en-US" altLang="en-US" sz="1200">
                <a:solidFill>
                  <a:srgbClr val="898989"/>
                </a:solidFill>
              </a:rPr>
              <a:pPr>
                <a:spcBef>
                  <a:spcPct val="0"/>
                </a:spcBef>
                <a:buFontTx/>
                <a:buNone/>
              </a:pPr>
              <a:t>6</a:t>
            </a:fld>
            <a:endParaRPr lang="en-US" altLang="en-US" sz="1200" dirty="0">
              <a:solidFill>
                <a:srgbClr val="898989"/>
              </a:solidFill>
            </a:endParaRPr>
          </a:p>
        </p:txBody>
      </p:sp>
      <p:pic>
        <p:nvPicPr>
          <p:cNvPr id="6451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5750" y="7938"/>
            <a:ext cx="3436938"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50" y="7938"/>
            <a:ext cx="4586288"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5750" y="2586038"/>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9588" y="2605088"/>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745038"/>
            <a:ext cx="3759200"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75150" y="2605088"/>
            <a:ext cx="24844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34400" y="52578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3" name="Pictur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218114" y="5021264"/>
            <a:ext cx="3462337"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683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6758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8E30107-9DF2-40C1-A265-595D3C138EF6}" type="slidenum">
              <a:rPr lang="en-US" altLang="en-US" sz="1200">
                <a:solidFill>
                  <a:srgbClr val="898989"/>
                </a:solidFill>
              </a:rPr>
              <a:pPr>
                <a:spcBef>
                  <a:spcPct val="0"/>
                </a:spcBef>
                <a:buFontTx/>
                <a:buNone/>
              </a:pPr>
              <a:t>60</a:t>
            </a:fld>
            <a:endParaRPr lang="en-US" altLang="en-US" sz="1200" dirty="0">
              <a:solidFill>
                <a:srgbClr val="898989"/>
              </a:solidFill>
            </a:endParaRPr>
          </a:p>
        </p:txBody>
      </p:sp>
      <p:pic>
        <p:nvPicPr>
          <p:cNvPr id="675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0933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6861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582A5F2-8E1A-4AF2-9689-A0A1DAA269E0}" type="slidenum">
              <a:rPr lang="en-US" altLang="en-US" sz="1200">
                <a:solidFill>
                  <a:srgbClr val="898989"/>
                </a:solidFill>
              </a:rPr>
              <a:pPr>
                <a:spcBef>
                  <a:spcPct val="0"/>
                </a:spcBef>
                <a:buFontTx/>
                <a:buNone/>
              </a:pPr>
              <a:t>61</a:t>
            </a:fld>
            <a:endParaRPr lang="en-US" altLang="en-US" sz="1200" dirty="0">
              <a:solidFill>
                <a:srgbClr val="898989"/>
              </a:solidFill>
            </a:endParaRPr>
          </a:p>
        </p:txBody>
      </p:sp>
      <p:pic>
        <p:nvPicPr>
          <p:cNvPr id="6861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9603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7475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B36EA92-A66E-4838-9BF7-52284170BBEF}" type="slidenum">
              <a:rPr lang="en-US" altLang="en-US" sz="1200">
                <a:solidFill>
                  <a:srgbClr val="898989"/>
                </a:solidFill>
              </a:rPr>
              <a:pPr>
                <a:spcBef>
                  <a:spcPct val="0"/>
                </a:spcBef>
                <a:buFontTx/>
                <a:buNone/>
              </a:pPr>
              <a:t>62</a:t>
            </a:fld>
            <a:endParaRPr lang="en-US" altLang="en-US" sz="1200" dirty="0">
              <a:solidFill>
                <a:srgbClr val="898989"/>
              </a:solidFill>
            </a:endParaRPr>
          </a:p>
        </p:txBody>
      </p:sp>
      <p:pic>
        <p:nvPicPr>
          <p:cNvPr id="747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8839"/>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77408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7680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3C04A2F-A272-4955-9A2C-1D08CF975F59}" type="slidenum">
              <a:rPr lang="en-US" altLang="en-US" sz="1200">
                <a:solidFill>
                  <a:srgbClr val="898989"/>
                </a:solidFill>
              </a:rPr>
              <a:pPr>
                <a:spcBef>
                  <a:spcPct val="0"/>
                </a:spcBef>
                <a:buFontTx/>
                <a:buNone/>
              </a:pPr>
              <a:t>63</a:t>
            </a:fld>
            <a:endParaRPr lang="en-US" altLang="en-US" sz="1200" dirty="0">
              <a:solidFill>
                <a:srgbClr val="898989"/>
              </a:solidFill>
            </a:endParaRPr>
          </a:p>
        </p:txBody>
      </p:sp>
      <p:pic>
        <p:nvPicPr>
          <p:cNvPr id="7680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06519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7782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7332AB2-D59A-44EB-8C8D-AFD4473E253F}" type="slidenum">
              <a:rPr lang="en-US" altLang="en-US" sz="1200">
                <a:solidFill>
                  <a:srgbClr val="898989"/>
                </a:solidFill>
              </a:rPr>
              <a:pPr>
                <a:spcBef>
                  <a:spcPct val="0"/>
                </a:spcBef>
                <a:buFontTx/>
                <a:buNone/>
              </a:pPr>
              <a:t>64</a:t>
            </a:fld>
            <a:endParaRPr lang="en-US" altLang="en-US" sz="1200" dirty="0">
              <a:solidFill>
                <a:srgbClr val="898989"/>
              </a:solidFill>
            </a:endParaRPr>
          </a:p>
        </p:txBody>
      </p:sp>
      <p:pic>
        <p:nvPicPr>
          <p:cNvPr id="7782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260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7885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F1AD74F-D687-470D-B8CC-3AE1A72C6CF5}" type="slidenum">
              <a:rPr lang="en-US" altLang="en-US" sz="1200">
                <a:solidFill>
                  <a:srgbClr val="898989"/>
                </a:solidFill>
              </a:rPr>
              <a:pPr>
                <a:spcBef>
                  <a:spcPct val="0"/>
                </a:spcBef>
                <a:buFontTx/>
                <a:buNone/>
              </a:pPr>
              <a:t>65</a:t>
            </a:fld>
            <a:endParaRPr lang="en-US" altLang="en-US" sz="1200" dirty="0">
              <a:solidFill>
                <a:srgbClr val="898989"/>
              </a:solidFill>
            </a:endParaRPr>
          </a:p>
        </p:txBody>
      </p:sp>
      <p:pic>
        <p:nvPicPr>
          <p:cNvPr id="7885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7168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7987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C952969-836C-4D15-9E40-4298AB7110E8}" type="slidenum">
              <a:rPr lang="en-US" altLang="en-US" sz="1200">
                <a:solidFill>
                  <a:srgbClr val="898989"/>
                </a:solidFill>
              </a:rPr>
              <a:pPr>
                <a:spcBef>
                  <a:spcPct val="0"/>
                </a:spcBef>
                <a:buFontTx/>
                <a:buNone/>
              </a:pPr>
              <a:t>66</a:t>
            </a:fld>
            <a:endParaRPr lang="en-US" altLang="en-US" sz="1200" dirty="0">
              <a:solidFill>
                <a:srgbClr val="898989"/>
              </a:solidFill>
            </a:endParaRPr>
          </a:p>
        </p:txBody>
      </p:sp>
      <p:pic>
        <p:nvPicPr>
          <p:cNvPr id="798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1" y="1143000"/>
            <a:ext cx="6215063"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9534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endParaRPr lang="en-US" dirty="0"/>
          </a:p>
        </p:txBody>
      </p:sp>
      <p:sp>
        <p:nvSpPr>
          <p:cNvPr id="6553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977CC66-F39F-418B-BB6C-A8B3DE789781}" type="slidenum">
              <a:rPr lang="en-US" altLang="en-US" sz="1200">
                <a:solidFill>
                  <a:srgbClr val="898989"/>
                </a:solidFill>
              </a:rPr>
              <a:pPr>
                <a:spcBef>
                  <a:spcPct val="0"/>
                </a:spcBef>
                <a:buFontTx/>
                <a:buNone/>
              </a:pPr>
              <a:t>7</a:t>
            </a:fld>
            <a:endParaRPr lang="en-US" altLang="en-US" sz="1200" dirty="0">
              <a:solidFill>
                <a:srgbClr val="898989"/>
              </a:solidFill>
            </a:endParaRPr>
          </a:p>
        </p:txBody>
      </p:sp>
      <p:pic>
        <p:nvPicPr>
          <p:cNvPr id="65540" name="Picture 2" descr="Description: IMG00043-20100420-1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588"/>
            <a:ext cx="349567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1" descr="Description: IMG00045-20100420-16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513" y="4764"/>
            <a:ext cx="24003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4" descr="IMG00048-20100420-1657"/>
          <p:cNvPicPr>
            <a:picLocks noChangeAspect="1" noChangeArrowheads="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a:off x="7135814" y="0"/>
            <a:ext cx="353377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5" descr="IMG00035-20100420-16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2151063"/>
            <a:ext cx="31337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6" descr="IMG00041-20100420-16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7726" y="1957389"/>
            <a:ext cx="343217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7" descr="IMG00021-20100420-16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1" y="4513264"/>
            <a:ext cx="31337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Picture 8" descr="IMG00022-20100420-16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9125" y="4513264"/>
            <a:ext cx="3124200"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7" name="Picture 9" descr="IMG00026-20100420-16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21563" y="4452938"/>
            <a:ext cx="3257550"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8" name="TextBox 4"/>
          <p:cNvSpPr txBox="1">
            <a:spLocks noChangeArrowheads="1"/>
          </p:cNvSpPr>
          <p:nvPr/>
        </p:nvSpPr>
        <p:spPr bwMode="auto">
          <a:xfrm>
            <a:off x="8067675" y="2968626"/>
            <a:ext cx="26812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latin typeface="Arial" panose="020B0604020202020204" pitchFamily="34" charset="0"/>
              </a:rPr>
              <a:t>Cost of Parts</a:t>
            </a:r>
          </a:p>
          <a:p>
            <a:pPr algn="ctr" eaLnBrk="1" hangingPunct="1">
              <a:spcBef>
                <a:spcPct val="0"/>
              </a:spcBef>
              <a:buFontTx/>
              <a:buNone/>
            </a:pPr>
            <a:r>
              <a:rPr lang="en-US" altLang="en-US" sz="1800" dirty="0">
                <a:latin typeface="Arial" panose="020B0604020202020204" pitchFamily="34" charset="0"/>
              </a:rPr>
              <a:t>Vs</a:t>
            </a:r>
          </a:p>
          <a:p>
            <a:pPr algn="ctr" eaLnBrk="1" hangingPunct="1">
              <a:spcBef>
                <a:spcPct val="0"/>
              </a:spcBef>
              <a:buFontTx/>
              <a:buNone/>
            </a:pPr>
            <a:r>
              <a:rPr lang="en-US" altLang="en-US" sz="1800" dirty="0">
                <a:latin typeface="Arial" panose="020B0604020202020204" pitchFamily="34" charset="0"/>
              </a:rPr>
              <a:t>New Premium Efficiency</a:t>
            </a:r>
          </a:p>
        </p:txBody>
      </p:sp>
    </p:spTree>
    <p:extLst>
      <p:ext uri="{BB962C8B-B14F-4D97-AF65-F5344CB8AC3E}">
        <p14:creationId xmlns:p14="http://schemas.microsoft.com/office/powerpoint/2010/main" val="1792850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7168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71D53C3-DF32-4889-826E-997115D1902D}" type="slidenum">
              <a:rPr lang="en-US" altLang="en-US" sz="1200">
                <a:solidFill>
                  <a:srgbClr val="898989"/>
                </a:solidFill>
              </a:rPr>
              <a:pPr>
                <a:spcBef>
                  <a:spcPct val="0"/>
                </a:spcBef>
                <a:buFontTx/>
                <a:buNone/>
              </a:pPr>
              <a:t>8</a:t>
            </a:fld>
            <a:endParaRPr lang="en-US" altLang="en-US" sz="1200" dirty="0">
              <a:solidFill>
                <a:srgbClr val="898989"/>
              </a:solidFill>
            </a:endParaRPr>
          </a:p>
        </p:txBody>
      </p:sp>
      <p:pic>
        <p:nvPicPr>
          <p:cNvPr id="7168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8839"/>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779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00200" y="1371600"/>
            <a:ext cx="8763000" cy="4124206"/>
          </a:xfrm>
          <a:prstGeom prst="rect">
            <a:avLst/>
          </a:prstGeom>
          <a:noFill/>
        </p:spPr>
        <p:txBody>
          <a:bodyPr wrap="square" rtlCol="0">
            <a:spAutoFit/>
          </a:bodyPr>
          <a:lstStyle/>
          <a:p>
            <a:pPr algn="ctr"/>
            <a:r>
              <a:rPr lang="en-US" b="1" i="1" dirty="0"/>
              <a:t>GRANVALLEY STATE UNIVERSITY</a:t>
            </a:r>
          </a:p>
          <a:p>
            <a:pPr algn="ctr"/>
            <a:r>
              <a:rPr lang="en-US" b="1" i="1" dirty="0"/>
              <a:t>RENCE MEREDITH</a:t>
            </a:r>
          </a:p>
          <a:p>
            <a:r>
              <a:rPr lang="en-US" sz="1600" dirty="0"/>
              <a:t> </a:t>
            </a:r>
          </a:p>
          <a:p>
            <a:pPr marL="285750" indent="-285750">
              <a:buFont typeface="Arial" panose="020B0604020202020204" pitchFamily="34" charset="0"/>
              <a:buChar char="•"/>
            </a:pPr>
            <a:r>
              <a:rPr lang="en-US" sz="1400" b="1" dirty="0"/>
              <a:t>OBVIOUS REASONS STUDENT LIVING CENTERS NEED A HEATING SYSTEM UPGRADE:</a:t>
            </a:r>
          </a:p>
          <a:p>
            <a:pPr marL="285750" indent="-285750">
              <a:buFont typeface="Arial" panose="020B0604020202020204" pitchFamily="34" charset="0"/>
              <a:buChar char="•"/>
            </a:pPr>
            <a:r>
              <a:rPr lang="en-US" sz="1400" b="1" dirty="0"/>
              <a:t>WINDOWS OPEN WHEN THE HEAT IS ON</a:t>
            </a:r>
          </a:p>
          <a:p>
            <a:pPr marL="285750" indent="-285750">
              <a:buFont typeface="Arial" panose="020B0604020202020204" pitchFamily="34" charset="0"/>
              <a:buChar char="•"/>
            </a:pPr>
            <a:r>
              <a:rPr lang="en-US" sz="1400" b="1" dirty="0"/>
              <a:t>DIFFERENTIAL TEMPERATURE ON THE HEATING SYSTEM IS LESS THAN 10 DEG F</a:t>
            </a:r>
          </a:p>
          <a:p>
            <a:pPr marL="285750" indent="-285750">
              <a:buFont typeface="Arial" panose="020B0604020202020204" pitchFamily="34" charset="0"/>
              <a:buChar char="•"/>
            </a:pPr>
            <a:r>
              <a:rPr lang="en-US" sz="1400" b="1" dirty="0"/>
              <a:t>PUMP FAILURES , SEALS AND BEARINGS</a:t>
            </a:r>
          </a:p>
          <a:p>
            <a:pPr marL="285750" indent="-285750">
              <a:buFont typeface="Arial" panose="020B0604020202020204" pitchFamily="34" charset="0"/>
              <a:buChar char="•"/>
            </a:pPr>
            <a:r>
              <a:rPr lang="en-US" sz="1400" b="1" dirty="0"/>
              <a:t> SELF OP CONTROL VALVES FAILING AND MAKING NOISE</a:t>
            </a:r>
          </a:p>
          <a:p>
            <a:pPr marL="285750" indent="-285750">
              <a:buFont typeface="Arial" panose="020B0604020202020204" pitchFamily="34" charset="0"/>
              <a:buChar char="•"/>
            </a:pPr>
            <a:r>
              <a:rPr lang="en-US" sz="1400" b="1" dirty="0"/>
              <a:t> </a:t>
            </a:r>
          </a:p>
          <a:p>
            <a:pPr marL="285750" indent="-285750">
              <a:buFont typeface="Arial" panose="020B0604020202020204" pitchFamily="34" charset="0"/>
              <a:buChar char="•"/>
            </a:pPr>
            <a:r>
              <a:rPr lang="en-US" sz="1400" b="1" dirty="0"/>
              <a:t>SOLUTIONS FOR THE LIVING CENTERS:</a:t>
            </a:r>
          </a:p>
          <a:p>
            <a:pPr marL="285750" indent="-285750">
              <a:buFont typeface="Arial" panose="020B0604020202020204" pitchFamily="34" charset="0"/>
              <a:buChar char="•"/>
            </a:pPr>
            <a:r>
              <a:rPr lang="en-US" sz="1400" b="1" dirty="0"/>
              <a:t>REPLACE THE EXISTING NON CONDENSING 80 PERCENT  BOILER SYSTEM WITH A 90PLUS EFFICIENCY BOILER WITH OUTSIDE RESET CAPABILITY</a:t>
            </a:r>
          </a:p>
          <a:p>
            <a:pPr marL="285750" indent="-285750">
              <a:buFont typeface="Arial" panose="020B0604020202020204" pitchFamily="34" charset="0"/>
              <a:buChar char="•"/>
            </a:pPr>
            <a:r>
              <a:rPr lang="en-US" sz="1400" b="1" dirty="0"/>
              <a:t>ADD VARIABLE SPEED PUMPING WITH A CONSTANT PRESSURE CONTROL SO WE DON’T OVER PRESSUREIZE THE CONTROL VALVES</a:t>
            </a:r>
          </a:p>
          <a:p>
            <a:pPr marL="285750" indent="-285750">
              <a:buFont typeface="Arial" panose="020B0604020202020204" pitchFamily="34" charset="0"/>
              <a:buChar char="•"/>
            </a:pPr>
            <a:r>
              <a:rPr lang="en-US" sz="1400" b="1" dirty="0"/>
              <a:t>SET THE SYSTEM UP TO OPERATE WITH A 20 DEG DIFFERENTIAL TEMPERATURE</a:t>
            </a:r>
          </a:p>
          <a:p>
            <a:pPr marL="285750" indent="-285750">
              <a:buFont typeface="Arial" panose="020B0604020202020204" pitchFamily="34" charset="0"/>
              <a:buChar char="•"/>
            </a:pPr>
            <a:r>
              <a:rPr lang="en-US" sz="1400" b="1" dirty="0"/>
              <a:t>ADD AN EFFICIENT AIR REMOVAL SYSTEM</a:t>
            </a:r>
          </a:p>
          <a:p>
            <a:pPr marL="285750" indent="-285750">
              <a:buFont typeface="Arial" panose="020B0604020202020204" pitchFamily="34" charset="0"/>
              <a:buChar char="•"/>
            </a:pPr>
            <a:r>
              <a:rPr lang="en-US" sz="1400" b="1" dirty="0"/>
              <a:t>ADD  WATER FILTRATION AND CHEMICAL FEED TO MAKE SURE THE NEW EQUIPMENT STAYS AT PEAK PERFORMANCE</a:t>
            </a:r>
          </a:p>
        </p:txBody>
      </p:sp>
    </p:spTree>
    <p:extLst>
      <p:ext uri="{BB962C8B-B14F-4D97-AF65-F5344CB8AC3E}">
        <p14:creationId xmlns:p14="http://schemas.microsoft.com/office/powerpoint/2010/main" val="21057162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TotalTime>
  <Words>3215</Words>
  <Application>Microsoft Office PowerPoint</Application>
  <PresentationFormat>Widescreen</PresentationFormat>
  <Paragraphs>555</Paragraphs>
  <Slides>66</Slides>
  <Notes>2</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5" baseType="lpstr">
      <vt:lpstr>Arial</vt:lpstr>
      <vt:lpstr>Calibri</vt:lpstr>
      <vt:lpstr>Calibri Light</vt:lpstr>
      <vt:lpstr>Times New Roman</vt:lpstr>
      <vt:lpstr>Verdana</vt:lpstr>
      <vt:lpstr>WILO Plus TF-Regular</vt:lpstr>
      <vt:lpstr>Wingdings</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Transition period (coldest design day)</vt:lpstr>
      <vt:lpstr>Transition period</vt:lpstr>
      <vt:lpstr>PowerPoint Presentation</vt:lpstr>
      <vt:lpstr>PowerPoint Presentation</vt:lpstr>
      <vt:lpstr>PowerPoint Presentation</vt:lpstr>
      <vt:lpstr>Formula’s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ECM?</vt:lpstr>
      <vt:lpstr>What is ECM?</vt:lpstr>
      <vt:lpstr>What is ECM?</vt:lpstr>
      <vt:lpstr>What is ECM?</vt:lpstr>
      <vt:lpstr> Delta Pressure Variant Mode (DPv)</vt:lpstr>
      <vt:lpstr> Delta Pressure Constant Mode (DPc)</vt:lpstr>
      <vt:lpstr>PowerPoint Presentation</vt:lpstr>
      <vt:lpstr>An Example of Over Pumping</vt:lpstr>
      <vt:lpstr>PowerPoint Presentation</vt:lpstr>
      <vt:lpstr>PowerPoint Presentation</vt:lpstr>
      <vt:lpstr>PowerPoint Presentation</vt:lpstr>
      <vt:lpstr>PowerPoint Presentation</vt:lpstr>
      <vt:lpstr>HOW MUCH DID YOU SAY?!?!</vt:lpstr>
      <vt:lpstr>NO…..REALLY!</vt:lpstr>
      <vt:lpstr>COST IN BTU’S</vt:lpstr>
      <vt:lpstr>ECM Products: Stratos Z</vt:lpstr>
      <vt:lpstr>Delta Pressure Temperature Mode (DPt)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ETNA Supply Co.</dc:title>
  <dc:creator>Microsoft account</dc:creator>
  <cp:lastModifiedBy>Jeff Turner</cp:lastModifiedBy>
  <cp:revision>58</cp:revision>
  <cp:lastPrinted>2015-08-03T16:18:33Z</cp:lastPrinted>
  <dcterms:created xsi:type="dcterms:W3CDTF">2015-08-03T16:09:13Z</dcterms:created>
  <dcterms:modified xsi:type="dcterms:W3CDTF">2019-07-02T12:31:31Z</dcterms:modified>
  <cp:contentStatus/>
</cp:coreProperties>
</file>