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91" r:id="rId2"/>
    <p:sldId id="257" r:id="rId3"/>
    <p:sldId id="290" r:id="rId4"/>
    <p:sldId id="260" r:id="rId5"/>
    <p:sldId id="262" r:id="rId6"/>
    <p:sldId id="263" r:id="rId7"/>
    <p:sldId id="265" r:id="rId8"/>
    <p:sldId id="293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95" autoAdjust="0"/>
  </p:normalViewPr>
  <p:slideViewPr>
    <p:cSldViewPr>
      <p:cViewPr varScale="1">
        <p:scale>
          <a:sx n="78" d="100"/>
          <a:sy n="78" d="100"/>
        </p:scale>
        <p:origin x="-9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4BE0DC9-9E83-471D-B628-9876EBB647F3}" type="datetimeFigureOut">
              <a:rPr lang="en-US"/>
              <a:pPr>
                <a:defRPr/>
              </a:pPr>
              <a:t>2/19/2011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1DD839B-CB89-4B25-B039-E10595428F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2A75102-B1A9-4A79-B325-03E97CC069C3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de-DE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B95DAF-2B00-4F65-89AA-25A2402417F8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de-DE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0275" y="4367213"/>
            <a:ext cx="5035550" cy="262572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b="1" smtClean="0"/>
              <a:t>No problems with the installation of single-head pumps.</a:t>
            </a:r>
          </a:p>
          <a:p>
            <a:pPr eaLnBrk="1" hangingPunct="1">
              <a:spcBef>
                <a:spcPct val="0"/>
              </a:spcBef>
            </a:pPr>
            <a:endParaRPr lang="en-GB" b="1" smtClean="0"/>
          </a:p>
          <a:p>
            <a:pPr eaLnBrk="1" hangingPunct="1">
              <a:spcBef>
                <a:spcPct val="0"/>
              </a:spcBef>
            </a:pPr>
            <a:r>
              <a:rPr lang="en-GB" smtClean="0"/>
              <a:t>Disregarding whether the direction of flow is horizontal or vertical the Wilo-Stratos is suitable for use on either alternative. Flexible module attachment positions ensure the optimum solution for any kind of application.</a:t>
            </a:r>
          </a:p>
          <a:p>
            <a:pPr eaLnBrk="1" hangingPunct="1">
              <a:spcBef>
                <a:spcPct val="0"/>
              </a:spcBef>
            </a:pPr>
            <a:r>
              <a:rPr lang="en-GB" smtClean="0">
                <a:cs typeface="Times New Roman" pitchFamily="18" charset="0"/>
              </a:rPr>
              <a:t>At cramped installation conditions</a:t>
            </a:r>
            <a:r>
              <a:rPr lang="en-GB" smtClean="0"/>
              <a:t> </a:t>
            </a:r>
            <a:r>
              <a:rPr lang="en-GB" smtClean="0">
                <a:cs typeface="Arial" charset="0"/>
              </a:rPr>
              <a:t>the module can be taken to a vertical position by turning the engine.</a:t>
            </a:r>
            <a:endParaRPr lang="de-DE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en-GB" smtClean="0"/>
          </a:p>
          <a:p>
            <a:pPr eaLnBrk="1" hangingPunct="1">
              <a:spcBef>
                <a:spcPct val="0"/>
              </a:spcBef>
            </a:pPr>
            <a:endParaRPr lang="en-GB" smtClean="0"/>
          </a:p>
          <a:p>
            <a:pPr eaLnBrk="1" hangingPunct="1">
              <a:spcBef>
                <a:spcPct val="0"/>
              </a:spcBef>
            </a:pPr>
            <a:endParaRPr lang="en-GB" smtClean="0"/>
          </a:p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34837"/>
            <a:r>
              <a:rPr lang="de-DE" sz="1100" dirty="0" smtClean="0">
                <a:solidFill>
                  <a:srgbClr val="000000"/>
                </a:solidFill>
              </a:rPr>
              <a:t>Stratos Applications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34837"/>
            <a:fld id="{C41B2A2F-CF91-49E7-A501-7F98BE0F530C}" type="datetime1">
              <a:rPr lang="en-US" sz="1100" smtClean="0">
                <a:solidFill>
                  <a:srgbClr val="000000"/>
                </a:solidFill>
              </a:rPr>
              <a:pPr defTabSz="934837"/>
              <a:t>2/19/2011</a:t>
            </a:fld>
            <a:endParaRPr lang="de-DE" sz="1100" dirty="0" smtClean="0">
              <a:solidFill>
                <a:srgbClr val="000000"/>
              </a:solidFill>
            </a:endParaRPr>
          </a:p>
        </p:txBody>
      </p:sp>
      <p:sp>
        <p:nvSpPr>
          <p:cNvPr id="10240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4837"/>
            <a:fld id="{696817AB-9854-471A-93A6-ABABEA33CE64}" type="slidenum">
              <a:rPr lang="de-DE" sz="1100" smtClean="0">
                <a:solidFill>
                  <a:srgbClr val="000000"/>
                </a:solidFill>
              </a:rPr>
              <a:pPr defTabSz="934837"/>
              <a:t>8</a:t>
            </a:fld>
            <a:endParaRPr lang="de-DE" sz="1100" dirty="0" smtClean="0">
              <a:solidFill>
                <a:srgbClr val="000000"/>
              </a:solidFill>
            </a:endParaRPr>
          </a:p>
        </p:txBody>
      </p:sp>
      <p:sp>
        <p:nvSpPr>
          <p:cNvPr id="1024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2400" y="1827213"/>
            <a:ext cx="8839200" cy="609600"/>
          </a:xfrm>
          <a:prstGeom prst="rect">
            <a:avLst/>
          </a:prstGeom>
          <a:solidFill>
            <a:srgbClr val="D9D6D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0147" tIns="40074" rIns="80147" bIns="40074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52400" y="152400"/>
            <a:ext cx="8839200" cy="1676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0147" tIns="40074" rIns="80147" bIns="40074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0147" tIns="40074" rIns="80147" bIns="40074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pic>
        <p:nvPicPr>
          <p:cNvPr id="7" name="Picture 13" descr="WILO_LOGO_RGB_Master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51750" y="409575"/>
            <a:ext cx="1087438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59736" y="1064049"/>
            <a:ext cx="6913657" cy="685368"/>
          </a:xfrm>
        </p:spPr>
        <p:txBody>
          <a:bodyPr wrap="square" bIns="35993" anchor="b"/>
          <a:lstStyle>
            <a:lvl1pPr>
              <a:lnSpc>
                <a:spcPct val="110000"/>
              </a:lnSpc>
              <a:defRPr sz="3000" noProof="1">
                <a:solidFill>
                  <a:schemeClr val="bg1"/>
                </a:solidFill>
              </a:defRPr>
            </a:lvl1pPr>
          </a:lstStyle>
          <a:p>
            <a:r>
              <a:rPr lang="de-DE" noProof="1" smtClean="0"/>
              <a:t>Titelmasterformat durch Klicken bearbeiten</a:t>
            </a:r>
            <a:endParaRPr lang="en-US" noProof="1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171" y="1827169"/>
            <a:ext cx="4265209" cy="401717"/>
          </a:xfrm>
        </p:spPr>
        <p:txBody>
          <a:bodyPr lIns="0" tIns="143975" rIns="0" bIns="0" anchor="ctr"/>
          <a:lstStyle>
            <a:lvl1pPr>
              <a:defRPr sz="1200" b="1" noProof="1">
                <a:solidFill>
                  <a:schemeClr val="tx2"/>
                </a:solidFill>
              </a:defRPr>
            </a:lvl1pPr>
          </a:lstStyle>
          <a:p>
            <a:r>
              <a:rPr lang="de-DE" noProof="1" smtClean="0"/>
              <a:t>Formatvorlage des Untertitelmasters durch Klicken bearbeiten</a:t>
            </a:r>
            <a:endParaRPr lang="en-US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Stratos_D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16C4A-DCE7-4C9B-A344-EFD0271565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219984" y="609057"/>
            <a:ext cx="1873325" cy="563556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0007" y="609057"/>
            <a:ext cx="5489658" cy="5635568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Stratos_D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95DF66-E98A-40C2-BC42-A65191FE27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Stratos_D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80547-3168-440D-8DA9-B397AEBFA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181" y="4407378"/>
            <a:ext cx="7772943" cy="1362097"/>
          </a:xfrm>
        </p:spPr>
        <p:txBody>
          <a:bodyPr/>
          <a:lstStyle>
            <a:lvl1pPr algn="l">
              <a:defRPr sz="35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181" y="2907056"/>
            <a:ext cx="7772943" cy="1500322"/>
          </a:xfrm>
        </p:spPr>
        <p:txBody>
          <a:bodyPr anchor="b"/>
          <a:lstStyle>
            <a:lvl1pPr marL="0" indent="0">
              <a:buNone/>
              <a:defRPr sz="1800"/>
            </a:lvl1pPr>
            <a:lvl2pPr marL="400736" indent="0">
              <a:buNone/>
              <a:defRPr sz="1600"/>
            </a:lvl2pPr>
            <a:lvl3pPr marL="801472" indent="0">
              <a:buNone/>
              <a:defRPr sz="1400"/>
            </a:lvl3pPr>
            <a:lvl4pPr marL="1202207" indent="0">
              <a:buNone/>
              <a:defRPr sz="1200"/>
            </a:lvl4pPr>
            <a:lvl5pPr marL="1602943" indent="0">
              <a:buNone/>
              <a:defRPr sz="1200"/>
            </a:lvl5pPr>
            <a:lvl6pPr marL="2003679" indent="0">
              <a:buNone/>
              <a:defRPr sz="1200"/>
            </a:lvl6pPr>
            <a:lvl7pPr marL="2404415" indent="0">
              <a:buNone/>
              <a:defRPr sz="1200"/>
            </a:lvl7pPr>
            <a:lvl8pPr marL="2805151" indent="0">
              <a:buNone/>
              <a:defRPr sz="1200"/>
            </a:lvl8pPr>
            <a:lvl9pPr marL="3205886" indent="0">
              <a:buNone/>
              <a:defRPr sz="12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Stratos_D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D55E8-7FBC-4449-A7CB-526B6E700F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0007" y="1285785"/>
            <a:ext cx="3681492" cy="4958839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411817" y="1285785"/>
            <a:ext cx="3681492" cy="4958839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Stratos_D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30A84-477A-47DD-858B-BD07FCC138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472" y="275012"/>
            <a:ext cx="8229057" cy="114324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472" y="1534879"/>
            <a:ext cx="4039867" cy="63929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736" indent="0">
              <a:buNone/>
              <a:defRPr sz="1800" b="1"/>
            </a:lvl2pPr>
            <a:lvl3pPr marL="801472" indent="0">
              <a:buNone/>
              <a:defRPr sz="1600" b="1"/>
            </a:lvl3pPr>
            <a:lvl4pPr marL="1202207" indent="0">
              <a:buNone/>
              <a:defRPr sz="1400" b="1"/>
            </a:lvl4pPr>
            <a:lvl5pPr marL="1602943" indent="0">
              <a:buNone/>
              <a:defRPr sz="1400" b="1"/>
            </a:lvl5pPr>
            <a:lvl6pPr marL="2003679" indent="0">
              <a:buNone/>
              <a:defRPr sz="1400" b="1"/>
            </a:lvl6pPr>
            <a:lvl7pPr marL="2404415" indent="0">
              <a:buNone/>
              <a:defRPr sz="1400" b="1"/>
            </a:lvl7pPr>
            <a:lvl8pPr marL="2805151" indent="0">
              <a:buNone/>
              <a:defRPr sz="1400" b="1"/>
            </a:lvl8pPr>
            <a:lvl9pPr marL="3205886" indent="0">
              <a:buNone/>
              <a:defRPr sz="14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472" y="2174172"/>
            <a:ext cx="4039867" cy="39523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304" y="1534879"/>
            <a:ext cx="4041225" cy="63929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736" indent="0">
              <a:buNone/>
              <a:defRPr sz="1800" b="1"/>
            </a:lvl2pPr>
            <a:lvl3pPr marL="801472" indent="0">
              <a:buNone/>
              <a:defRPr sz="1600" b="1"/>
            </a:lvl3pPr>
            <a:lvl4pPr marL="1202207" indent="0">
              <a:buNone/>
              <a:defRPr sz="1400" b="1"/>
            </a:lvl4pPr>
            <a:lvl5pPr marL="1602943" indent="0">
              <a:buNone/>
              <a:defRPr sz="1400" b="1"/>
            </a:lvl5pPr>
            <a:lvl6pPr marL="2003679" indent="0">
              <a:buNone/>
              <a:defRPr sz="1400" b="1"/>
            </a:lvl6pPr>
            <a:lvl7pPr marL="2404415" indent="0">
              <a:buNone/>
              <a:defRPr sz="1400" b="1"/>
            </a:lvl7pPr>
            <a:lvl8pPr marL="2805151" indent="0">
              <a:buNone/>
              <a:defRPr sz="1400" b="1"/>
            </a:lvl8pPr>
            <a:lvl9pPr marL="3205886" indent="0">
              <a:buNone/>
              <a:defRPr sz="14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304" y="2174172"/>
            <a:ext cx="4041225" cy="39523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Stratos_D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81E597-8ED2-467C-AC9A-80DC80C012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Stratos_D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1A8DA-9B0B-4FDE-9765-4D12A17017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Stratos_D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ACE39A-38EB-49C9-AFC4-9ABCEF9993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472" y="273572"/>
            <a:ext cx="3008181" cy="116195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608" y="273571"/>
            <a:ext cx="5110921" cy="5852986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472" y="1435530"/>
            <a:ext cx="3008181" cy="4691027"/>
          </a:xfrm>
        </p:spPr>
        <p:txBody>
          <a:bodyPr/>
          <a:lstStyle>
            <a:lvl1pPr marL="0" indent="0">
              <a:buNone/>
              <a:defRPr sz="1200"/>
            </a:lvl1pPr>
            <a:lvl2pPr marL="400736" indent="0">
              <a:buNone/>
              <a:defRPr sz="1100"/>
            </a:lvl2pPr>
            <a:lvl3pPr marL="801472" indent="0">
              <a:buNone/>
              <a:defRPr sz="900"/>
            </a:lvl3pPr>
            <a:lvl4pPr marL="1202207" indent="0">
              <a:buNone/>
              <a:defRPr sz="800"/>
            </a:lvl4pPr>
            <a:lvl5pPr marL="1602943" indent="0">
              <a:buNone/>
              <a:defRPr sz="800"/>
            </a:lvl5pPr>
            <a:lvl6pPr marL="2003679" indent="0">
              <a:buNone/>
              <a:defRPr sz="800"/>
            </a:lvl6pPr>
            <a:lvl7pPr marL="2404415" indent="0">
              <a:buNone/>
              <a:defRPr sz="800"/>
            </a:lvl7pPr>
            <a:lvl8pPr marL="2805151" indent="0">
              <a:buNone/>
              <a:defRPr sz="800"/>
            </a:lvl8pPr>
            <a:lvl9pPr marL="3205886" indent="0">
              <a:buNone/>
              <a:defRPr sz="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Stratos_D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83E99-447E-4EF6-9513-31ED12B461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1877" y="4800456"/>
            <a:ext cx="5486943" cy="56730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1877" y="613376"/>
            <a:ext cx="5486943" cy="4113648"/>
          </a:xfrm>
        </p:spPr>
        <p:txBody>
          <a:bodyPr/>
          <a:lstStyle>
            <a:lvl1pPr marL="0" indent="0">
              <a:buNone/>
              <a:defRPr sz="2800"/>
            </a:lvl1pPr>
            <a:lvl2pPr marL="400736" indent="0">
              <a:buNone/>
              <a:defRPr sz="2500"/>
            </a:lvl2pPr>
            <a:lvl3pPr marL="801472" indent="0">
              <a:buNone/>
              <a:defRPr sz="2100"/>
            </a:lvl3pPr>
            <a:lvl4pPr marL="1202207" indent="0">
              <a:buNone/>
              <a:defRPr sz="1800"/>
            </a:lvl4pPr>
            <a:lvl5pPr marL="1602943" indent="0">
              <a:buNone/>
              <a:defRPr sz="1800"/>
            </a:lvl5pPr>
            <a:lvl6pPr marL="2003679" indent="0">
              <a:buNone/>
              <a:defRPr sz="1800"/>
            </a:lvl6pPr>
            <a:lvl7pPr marL="2404415" indent="0">
              <a:buNone/>
              <a:defRPr sz="1800"/>
            </a:lvl7pPr>
            <a:lvl8pPr marL="2805151" indent="0">
              <a:buNone/>
              <a:defRPr sz="1800"/>
            </a:lvl8pPr>
            <a:lvl9pPr marL="3205886" indent="0">
              <a:buNone/>
              <a:defRPr sz="18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en-US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1877" y="5367757"/>
            <a:ext cx="5486943" cy="804876"/>
          </a:xfrm>
        </p:spPr>
        <p:txBody>
          <a:bodyPr/>
          <a:lstStyle>
            <a:lvl1pPr marL="0" indent="0">
              <a:buNone/>
              <a:defRPr sz="1200"/>
            </a:lvl1pPr>
            <a:lvl2pPr marL="400736" indent="0">
              <a:buNone/>
              <a:defRPr sz="1100"/>
            </a:lvl2pPr>
            <a:lvl3pPr marL="801472" indent="0">
              <a:buNone/>
              <a:defRPr sz="900"/>
            </a:lvl3pPr>
            <a:lvl4pPr marL="1202207" indent="0">
              <a:buNone/>
              <a:defRPr sz="800"/>
            </a:lvl4pPr>
            <a:lvl5pPr marL="1602943" indent="0">
              <a:buNone/>
              <a:defRPr sz="800"/>
            </a:lvl5pPr>
            <a:lvl6pPr marL="2003679" indent="0">
              <a:buNone/>
              <a:defRPr sz="800"/>
            </a:lvl6pPr>
            <a:lvl7pPr marL="2404415" indent="0">
              <a:buNone/>
              <a:defRPr sz="800"/>
            </a:lvl7pPr>
            <a:lvl8pPr marL="2805151" indent="0">
              <a:buNone/>
              <a:defRPr sz="800"/>
            </a:lvl8pPr>
            <a:lvl9pPr marL="3205886" indent="0">
              <a:buNone/>
              <a:defRPr sz="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Stratos_D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A11C7-DF4F-4287-9B08-1B00E39961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0147" tIns="40074" rIns="80147" bIns="40074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152400" y="6324600"/>
            <a:ext cx="8839200" cy="381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0147" tIns="40074" rIns="80147" bIns="40074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152400" y="152400"/>
            <a:ext cx="8839200" cy="1066800"/>
          </a:xfrm>
          <a:prstGeom prst="rect">
            <a:avLst/>
          </a:prstGeom>
          <a:solidFill>
            <a:srgbClr val="D9D6D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0147" tIns="40074" rIns="80147" bIns="40074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031038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1439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1" smtClean="0"/>
              <a:t>Klicken Sie, um das Titelformat zu bearbeiten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324600"/>
            <a:ext cx="3886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 b="1" noProof="1" smtClean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en-US"/>
              <a:t>Stratos_D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324600"/>
            <a:ext cx="304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 b="1" smtClean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190A3C27-CB04-436B-8DB0-904A837D4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3" name="Picture 11" descr="WILO_LOGO_RGB_Master_S"/>
          <p:cNvPicPr preferRelativeResize="0"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442325" y="6416675"/>
            <a:ext cx="461963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1285875"/>
            <a:ext cx="7493000" cy="495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011" tIns="41006" rIns="82011" bIns="410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Hier klicken, um Master-Textformat zu bearbeiten.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hdr="0" dt="0"/>
  <p:txStyles>
    <p:titleStyle>
      <a:lvl1pPr algn="l" defTabSz="912813" rtl="0" eaLnBrk="0" fontAlgn="base" hangingPunct="0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+mj-lt"/>
          <a:ea typeface="+mj-ea"/>
          <a:cs typeface="+mj-cs"/>
        </a:defRPr>
      </a:lvl1pPr>
      <a:lvl2pPr algn="l" defTabSz="912813" rtl="0" eaLnBrk="0" fontAlgn="base" hangingPunct="0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Verdana" pitchFamily="34" charset="0"/>
        </a:defRPr>
      </a:lvl2pPr>
      <a:lvl3pPr algn="l" defTabSz="912813" rtl="0" eaLnBrk="0" fontAlgn="base" hangingPunct="0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Verdana" pitchFamily="34" charset="0"/>
        </a:defRPr>
      </a:lvl3pPr>
      <a:lvl4pPr algn="l" defTabSz="912813" rtl="0" eaLnBrk="0" fontAlgn="base" hangingPunct="0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Verdana" pitchFamily="34" charset="0"/>
        </a:defRPr>
      </a:lvl4pPr>
      <a:lvl5pPr algn="l" defTabSz="912813" rtl="0" eaLnBrk="0" fontAlgn="base" hangingPunct="0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Verdana" pitchFamily="34" charset="0"/>
        </a:defRPr>
      </a:lvl5pPr>
      <a:lvl6pPr marL="400736" algn="l" defTabSz="914179" rtl="0" eaLnBrk="1" fontAlgn="base" hangingPunct="1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Verdana" pitchFamily="34" charset="0"/>
        </a:defRPr>
      </a:lvl6pPr>
      <a:lvl7pPr marL="801472" algn="l" defTabSz="914179" rtl="0" eaLnBrk="1" fontAlgn="base" hangingPunct="1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Verdana" pitchFamily="34" charset="0"/>
        </a:defRPr>
      </a:lvl7pPr>
      <a:lvl8pPr marL="1202207" algn="l" defTabSz="914179" rtl="0" eaLnBrk="1" fontAlgn="base" hangingPunct="1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Verdana" pitchFamily="34" charset="0"/>
        </a:defRPr>
      </a:lvl8pPr>
      <a:lvl9pPr marL="1602943" algn="l" defTabSz="914179" rtl="0" eaLnBrk="1" fontAlgn="base" hangingPunct="1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Verdana" pitchFamily="34" charset="0"/>
        </a:defRPr>
      </a:lvl9pPr>
    </p:titleStyle>
    <p:bodyStyle>
      <a:lvl1pPr marL="342900" indent="-339725" algn="l" defTabSz="912813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393700" indent="-231775" algn="l" defTabSz="912813" rtl="0" eaLnBrk="0" fontAlgn="base" hangingPunct="0">
        <a:lnSpc>
          <a:spcPct val="110000"/>
        </a:lnSpc>
        <a:spcBef>
          <a:spcPct val="50000"/>
        </a:spcBef>
        <a:spcAft>
          <a:spcPct val="0"/>
        </a:spcAft>
        <a:buFont typeface="Verdana" pitchFamily="34" charset="0"/>
        <a:buChar char="&gt;"/>
        <a:defRPr>
          <a:solidFill>
            <a:srgbClr val="000000"/>
          </a:solidFill>
          <a:latin typeface="+mn-lt"/>
        </a:defRPr>
      </a:lvl2pPr>
      <a:lvl3pPr marL="787400" indent="-236538" algn="l" defTabSz="912813" rtl="0" eaLnBrk="0" fontAlgn="base" hangingPunct="0">
        <a:lnSpc>
          <a:spcPct val="110000"/>
        </a:lnSpc>
        <a:spcBef>
          <a:spcPct val="50000"/>
        </a:spcBef>
        <a:spcAft>
          <a:spcPct val="0"/>
        </a:spcAft>
        <a:buFont typeface="Verdana" pitchFamily="34" charset="0"/>
        <a:buChar char="&gt;"/>
        <a:defRPr>
          <a:solidFill>
            <a:srgbClr val="000000"/>
          </a:solidFill>
          <a:latin typeface="+mn-lt"/>
        </a:defRPr>
      </a:lvl3pPr>
      <a:lvl4pPr marL="1182688" indent="-236538" algn="l" defTabSz="912813" rtl="0" eaLnBrk="0" fontAlgn="base" hangingPunct="0">
        <a:lnSpc>
          <a:spcPct val="110000"/>
        </a:lnSpc>
        <a:spcBef>
          <a:spcPct val="50000"/>
        </a:spcBef>
        <a:spcAft>
          <a:spcPct val="0"/>
        </a:spcAft>
        <a:buFont typeface="Verdana" pitchFamily="34" charset="0"/>
        <a:buChar char="&gt;"/>
        <a:defRPr>
          <a:solidFill>
            <a:srgbClr val="CF142B"/>
          </a:solidFill>
          <a:latin typeface="+mn-lt"/>
        </a:defRPr>
      </a:lvl4pPr>
      <a:lvl5pPr marL="2124075" indent="-236538" algn="l" defTabSz="912813" rtl="0" eaLnBrk="0" fontAlgn="base" hangingPunct="0">
        <a:lnSpc>
          <a:spcPct val="110000"/>
        </a:lnSpc>
        <a:spcBef>
          <a:spcPct val="50000"/>
        </a:spcBef>
        <a:spcAft>
          <a:spcPct val="0"/>
        </a:spcAft>
        <a:buSzPct val="120000"/>
        <a:buFont typeface="Verdana" pitchFamily="34" charset="0"/>
        <a:buChar char="&gt;"/>
        <a:defRPr b="1">
          <a:solidFill>
            <a:srgbClr val="CF142B"/>
          </a:solidFill>
          <a:latin typeface="+mn-lt"/>
        </a:defRPr>
      </a:lvl5pPr>
      <a:lvl6pPr marL="2525471" indent="-237937" algn="l" defTabSz="914179" rtl="0" eaLnBrk="1" fontAlgn="base" hangingPunct="1">
        <a:lnSpc>
          <a:spcPct val="110000"/>
        </a:lnSpc>
        <a:spcBef>
          <a:spcPct val="50000"/>
        </a:spcBef>
        <a:spcAft>
          <a:spcPct val="0"/>
        </a:spcAft>
        <a:buSzPct val="120000"/>
        <a:buFont typeface="Verdana" pitchFamily="34" charset="0"/>
        <a:buChar char="&gt;"/>
        <a:defRPr sz="1800" b="1">
          <a:solidFill>
            <a:srgbClr val="CF142B"/>
          </a:solidFill>
          <a:latin typeface="+mn-lt"/>
        </a:defRPr>
      </a:lvl6pPr>
      <a:lvl7pPr marL="2926207" indent="-237937" algn="l" defTabSz="914179" rtl="0" eaLnBrk="1" fontAlgn="base" hangingPunct="1">
        <a:lnSpc>
          <a:spcPct val="110000"/>
        </a:lnSpc>
        <a:spcBef>
          <a:spcPct val="50000"/>
        </a:spcBef>
        <a:spcAft>
          <a:spcPct val="0"/>
        </a:spcAft>
        <a:buSzPct val="120000"/>
        <a:buFont typeface="Verdana" pitchFamily="34" charset="0"/>
        <a:buChar char="&gt;"/>
        <a:defRPr sz="1800" b="1">
          <a:solidFill>
            <a:srgbClr val="CF142B"/>
          </a:solidFill>
          <a:latin typeface="+mn-lt"/>
        </a:defRPr>
      </a:lvl7pPr>
      <a:lvl8pPr marL="3326942" indent="-237937" algn="l" defTabSz="914179" rtl="0" eaLnBrk="1" fontAlgn="base" hangingPunct="1">
        <a:lnSpc>
          <a:spcPct val="110000"/>
        </a:lnSpc>
        <a:spcBef>
          <a:spcPct val="50000"/>
        </a:spcBef>
        <a:spcAft>
          <a:spcPct val="0"/>
        </a:spcAft>
        <a:buSzPct val="120000"/>
        <a:buFont typeface="Verdana" pitchFamily="34" charset="0"/>
        <a:buChar char="&gt;"/>
        <a:defRPr sz="1800" b="1">
          <a:solidFill>
            <a:srgbClr val="CF142B"/>
          </a:solidFill>
          <a:latin typeface="+mn-lt"/>
        </a:defRPr>
      </a:lvl8pPr>
      <a:lvl9pPr marL="3727678" indent="-237937" algn="l" defTabSz="914179" rtl="0" eaLnBrk="1" fontAlgn="base" hangingPunct="1">
        <a:lnSpc>
          <a:spcPct val="110000"/>
        </a:lnSpc>
        <a:spcBef>
          <a:spcPct val="50000"/>
        </a:spcBef>
        <a:spcAft>
          <a:spcPct val="0"/>
        </a:spcAft>
        <a:buSzPct val="120000"/>
        <a:buFont typeface="Verdana" pitchFamily="34" charset="0"/>
        <a:buChar char="&gt;"/>
        <a:defRPr sz="1800" b="1">
          <a:solidFill>
            <a:srgbClr val="CF142B"/>
          </a:solidFill>
          <a:latin typeface="+mn-lt"/>
        </a:defRPr>
      </a:lvl9pPr>
    </p:bodyStyle>
    <p:otherStyle>
      <a:defPPr>
        <a:defRPr lang="en-US"/>
      </a:defPPr>
      <a:lvl1pPr marL="0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736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1472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2207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2943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3679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4415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5151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5886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1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I:\Daten\Produktportfolio\big\Stratos D MG 53_63\Stratos D.jpg"/>
          <p:cNvPicPr>
            <a:picLocks noChangeAspect="1" noChangeArrowheads="1"/>
          </p:cNvPicPr>
          <p:nvPr/>
        </p:nvPicPr>
        <p:blipFill>
          <a:blip r:embed="rId2" cstate="print"/>
          <a:srcRect t="3420"/>
          <a:stretch>
            <a:fillRect/>
          </a:stretch>
        </p:blipFill>
        <p:spPr bwMode="auto">
          <a:xfrm>
            <a:off x="827584" y="1268760"/>
            <a:ext cx="2292828" cy="2033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98F3DBF-6DF8-4215-AB9E-A252FC75B956}" type="slidenum">
              <a:rPr lang="de-DE" smtClean="0"/>
              <a:pPr>
                <a:defRPr/>
              </a:pPr>
              <a:t>1</a:t>
            </a:fld>
            <a:endParaRPr lang="de-DE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26729" y="458934"/>
            <a:ext cx="7031758" cy="417556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Stratos </a:t>
            </a:r>
            <a:r>
              <a:rPr lang="en-US" dirty="0" smtClean="0">
                <a:solidFill>
                  <a:schemeClr val="tx1"/>
                </a:solidFill>
              </a:rPr>
              <a:t>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3108444"/>
            <a:ext cx="4490105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Stratos D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 Dual Volute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 2 Models</a:t>
            </a:r>
          </a:p>
          <a:p>
            <a:pPr lvl="2">
              <a:buFont typeface="Arial" pitchFamily="34" charset="0"/>
              <a:buChar char="•"/>
            </a:pPr>
            <a:r>
              <a:rPr lang="en-US" sz="1400" dirty="0" smtClean="0"/>
              <a:t>Stratos D 2.0 3 x 40 (two 1.5 3 x 40)</a:t>
            </a:r>
          </a:p>
          <a:p>
            <a:pPr lvl="2">
              <a:buFont typeface="Arial" pitchFamily="34" charset="0"/>
              <a:buChar char="•"/>
            </a:pPr>
            <a:r>
              <a:rPr lang="en-US" sz="1400" dirty="0" smtClean="0"/>
              <a:t>Stratos D 3.0 3 x 40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 Built in “check” valve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 IF Modules Extra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 EFFICIENT!</a:t>
            </a:r>
          </a:p>
          <a:p>
            <a:pPr lvl="2">
              <a:buFont typeface="Arial" pitchFamily="34" charset="0"/>
              <a:buChar char="•"/>
            </a:pPr>
            <a:r>
              <a:rPr lang="en-US" sz="1400" dirty="0" smtClean="0"/>
              <a:t> ECM Product – Electrical</a:t>
            </a:r>
          </a:p>
          <a:p>
            <a:pPr lvl="2">
              <a:buFont typeface="Arial" pitchFamily="34" charset="0"/>
              <a:buChar char="•"/>
            </a:pPr>
            <a:r>
              <a:rPr lang="en-US" sz="1400" dirty="0" smtClean="0"/>
              <a:t> Variable flow – System</a:t>
            </a:r>
          </a:p>
          <a:p>
            <a:pPr lvl="2">
              <a:buFont typeface="Arial" pitchFamily="34" charset="0"/>
              <a:buChar char="•"/>
            </a:pPr>
            <a:r>
              <a:rPr lang="en-US" sz="1400" dirty="0" smtClean="0"/>
              <a:t> Installation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 Launch at ASHRAE/AHR</a:t>
            </a:r>
          </a:p>
        </p:txBody>
      </p:sp>
      <p:pic>
        <p:nvPicPr>
          <p:cNvPr id="12" name="Picture 3" descr="C:\Users\steve.thompson\AppData\Local\Microsoft\Windows\Temporary Internet Files\Content.Outlook\OAH60IYS\022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895886" y="3265227"/>
            <a:ext cx="3424678" cy="2568509"/>
          </a:xfrm>
          <a:prstGeom prst="rect">
            <a:avLst/>
          </a:prstGeom>
          <a:noFill/>
        </p:spPr>
      </p:pic>
      <p:pic>
        <p:nvPicPr>
          <p:cNvPr id="13" name="Picture 2" descr="C:\Users\steve.thompson\AppData\Local\Microsoft\Windows\Temporary Internet Files\Content.Outlook\OAH60IYS\018 (2).jpg"/>
          <p:cNvPicPr>
            <a:picLocks noChangeAspect="1" noChangeArrowheads="1"/>
          </p:cNvPicPr>
          <p:nvPr/>
        </p:nvPicPr>
        <p:blipFill>
          <a:blip r:embed="rId4" cstate="print"/>
          <a:srcRect l="15608" t="3258" r="9612" b="4855"/>
          <a:stretch>
            <a:fillRect/>
          </a:stretch>
        </p:blipFill>
        <p:spPr bwMode="auto">
          <a:xfrm>
            <a:off x="3858699" y="1310183"/>
            <a:ext cx="2369485" cy="218364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 defTabSz="912813"/>
            <a:fld id="{5C86AF16-CB08-4B82-83C2-FC0141ABB365}" type="slidenum">
              <a:rPr lang="de-DE"/>
              <a:pPr defTabSz="912813"/>
              <a:t>2</a:t>
            </a:fld>
            <a:endParaRPr lang="de-DE"/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0075" y="1349970"/>
            <a:ext cx="7493000" cy="1574974"/>
          </a:xfrm>
        </p:spPr>
        <p:txBody>
          <a:bodyPr/>
          <a:lstStyle/>
          <a:p>
            <a:pPr marL="0" indent="3175" eaLnBrk="1" hangingPunct="1"/>
            <a:r>
              <a:rPr lang="de-DE" dirty="0" smtClean="0"/>
              <a:t>Two parallel pumps (powerheads) in one volute.</a:t>
            </a:r>
          </a:p>
          <a:p>
            <a:pPr lvl="1" eaLnBrk="1" hangingPunct="1"/>
            <a:r>
              <a:rPr lang="de-DE" dirty="0" smtClean="0"/>
              <a:t>Single operation, one main, one standby (factory default)</a:t>
            </a:r>
          </a:p>
          <a:p>
            <a:pPr lvl="1" eaLnBrk="1" hangingPunct="1"/>
            <a:r>
              <a:rPr lang="de-DE" dirty="0" smtClean="0"/>
              <a:t>Parallel operation, both pumps running when needed (set via red button or Infra-Red device)</a:t>
            </a:r>
          </a:p>
          <a:p>
            <a:pPr lvl="1" eaLnBrk="1" hangingPunct="1"/>
            <a:endParaRPr lang="de-DE" dirty="0" smtClean="0"/>
          </a:p>
        </p:txBody>
      </p:sp>
      <p:pic>
        <p:nvPicPr>
          <p:cNvPr id="3080" name="Picture 8" descr="C:\Users\steve.thompson\Desktop\WILO Stratos Installation Manual.jpg"/>
          <p:cNvPicPr>
            <a:picLocks noChangeAspect="1" noChangeArrowheads="1"/>
          </p:cNvPicPr>
          <p:nvPr/>
        </p:nvPicPr>
        <p:blipFill>
          <a:blip r:embed="rId2" cstate="print"/>
          <a:srcRect l="28090" t="56772" r="28091" b="35300"/>
          <a:stretch>
            <a:fillRect/>
          </a:stretch>
        </p:blipFill>
        <p:spPr bwMode="auto">
          <a:xfrm>
            <a:off x="233518" y="3010287"/>
            <a:ext cx="8658962" cy="1210801"/>
          </a:xfrm>
          <a:prstGeom prst="rect">
            <a:avLst/>
          </a:prstGeom>
          <a:noFill/>
        </p:spPr>
      </p:pic>
      <p:pic>
        <p:nvPicPr>
          <p:cNvPr id="9" name="Picture 4" descr="Pumpe_Reservbetrieb_Schnit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653136"/>
            <a:ext cx="3162002" cy="13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Freeform 14"/>
          <p:cNvSpPr>
            <a:spLocks/>
          </p:cNvSpPr>
          <p:nvPr/>
        </p:nvSpPr>
        <p:spPr bwMode="auto">
          <a:xfrm flipH="1">
            <a:off x="1269541" y="5805264"/>
            <a:ext cx="62099" cy="355680"/>
          </a:xfrm>
          <a:custGeom>
            <a:avLst/>
            <a:gdLst>
              <a:gd name="T0" fmla="*/ 2147483647 w 52"/>
              <a:gd name="T1" fmla="*/ 2147483647 h 302"/>
              <a:gd name="T2" fmla="*/ 2147483647 w 52"/>
              <a:gd name="T3" fmla="*/ 2147483647 h 302"/>
              <a:gd name="T4" fmla="*/ 2147483647 w 52"/>
              <a:gd name="T5" fmla="*/ 0 h 302"/>
              <a:gd name="T6" fmla="*/ 0 60000 65536"/>
              <a:gd name="T7" fmla="*/ 0 60000 65536"/>
              <a:gd name="T8" fmla="*/ 0 60000 65536"/>
              <a:gd name="T9" fmla="*/ 0 w 52"/>
              <a:gd name="T10" fmla="*/ 0 h 302"/>
              <a:gd name="T11" fmla="*/ 52 w 52"/>
              <a:gd name="T12" fmla="*/ 302 h 30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" h="302">
                <a:moveTo>
                  <a:pt x="7" y="302"/>
                </a:moveTo>
                <a:cubicBezTo>
                  <a:pt x="3" y="240"/>
                  <a:pt x="0" y="178"/>
                  <a:pt x="7" y="128"/>
                </a:cubicBezTo>
                <a:cubicBezTo>
                  <a:pt x="14" y="78"/>
                  <a:pt x="45" y="21"/>
                  <a:pt x="52" y="0"/>
                </a:cubicBezTo>
              </a:path>
            </a:pathLst>
          </a:custGeom>
          <a:noFill/>
          <a:ln w="38100">
            <a:solidFill>
              <a:srgbClr val="0066FF"/>
            </a:solidFill>
            <a:round/>
            <a:headEnd/>
            <a:tailEnd type="triangle" w="med" len="lg"/>
          </a:ln>
        </p:spPr>
        <p:txBody>
          <a:bodyPr wrap="square" lIns="79313" tIns="38960" rIns="79313" bIns="38960">
            <a:spAutoFit/>
          </a:bodyPr>
          <a:lstStyle/>
          <a:p>
            <a:endParaRPr lang="en-US"/>
          </a:p>
        </p:txBody>
      </p:sp>
      <p:sp>
        <p:nvSpPr>
          <p:cNvPr id="20" name="Freeform 15"/>
          <p:cNvSpPr>
            <a:spLocks/>
          </p:cNvSpPr>
          <p:nvPr/>
        </p:nvSpPr>
        <p:spPr bwMode="auto">
          <a:xfrm>
            <a:off x="2915816" y="5805264"/>
            <a:ext cx="63367" cy="355680"/>
          </a:xfrm>
          <a:custGeom>
            <a:avLst/>
            <a:gdLst>
              <a:gd name="T0" fmla="*/ 2147483647 w 52"/>
              <a:gd name="T1" fmla="*/ 2147483647 h 302"/>
              <a:gd name="T2" fmla="*/ 2147483647 w 52"/>
              <a:gd name="T3" fmla="*/ 2147483647 h 302"/>
              <a:gd name="T4" fmla="*/ 2147483647 w 52"/>
              <a:gd name="T5" fmla="*/ 0 h 302"/>
              <a:gd name="T6" fmla="*/ 0 60000 65536"/>
              <a:gd name="T7" fmla="*/ 0 60000 65536"/>
              <a:gd name="T8" fmla="*/ 0 60000 65536"/>
              <a:gd name="T9" fmla="*/ 0 w 52"/>
              <a:gd name="T10" fmla="*/ 0 h 302"/>
              <a:gd name="T11" fmla="*/ 52 w 52"/>
              <a:gd name="T12" fmla="*/ 302 h 30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" h="302">
                <a:moveTo>
                  <a:pt x="7" y="302"/>
                </a:moveTo>
                <a:cubicBezTo>
                  <a:pt x="3" y="240"/>
                  <a:pt x="0" y="178"/>
                  <a:pt x="7" y="128"/>
                </a:cubicBezTo>
                <a:cubicBezTo>
                  <a:pt x="14" y="78"/>
                  <a:pt x="45" y="21"/>
                  <a:pt x="52" y="0"/>
                </a:cubicBezTo>
              </a:path>
            </a:pathLst>
          </a:custGeom>
          <a:noFill/>
          <a:ln w="38100">
            <a:solidFill>
              <a:srgbClr val="0066FF"/>
            </a:solidFill>
            <a:round/>
            <a:headEnd/>
            <a:tailEnd type="triangle" w="med" len="lg"/>
          </a:ln>
        </p:spPr>
        <p:txBody>
          <a:bodyPr wrap="square" lIns="79313" tIns="38960" rIns="79313" bIns="38960">
            <a:spAutoFit/>
          </a:bodyPr>
          <a:lstStyle/>
          <a:p>
            <a:endParaRPr lang="en-US"/>
          </a:p>
        </p:txBody>
      </p:sp>
      <p:sp>
        <p:nvSpPr>
          <p:cNvPr id="21" name="Freeform 17"/>
          <p:cNvSpPr>
            <a:spLocks/>
          </p:cNvSpPr>
          <p:nvPr/>
        </p:nvSpPr>
        <p:spPr bwMode="auto">
          <a:xfrm rot="605131" flipH="1">
            <a:off x="1238877" y="4511091"/>
            <a:ext cx="62099" cy="355680"/>
          </a:xfrm>
          <a:custGeom>
            <a:avLst/>
            <a:gdLst>
              <a:gd name="T0" fmla="*/ 2147483647 w 52"/>
              <a:gd name="T1" fmla="*/ 2147483647 h 302"/>
              <a:gd name="T2" fmla="*/ 2147483647 w 52"/>
              <a:gd name="T3" fmla="*/ 2147483647 h 302"/>
              <a:gd name="T4" fmla="*/ 2147483647 w 52"/>
              <a:gd name="T5" fmla="*/ 0 h 302"/>
              <a:gd name="T6" fmla="*/ 0 60000 65536"/>
              <a:gd name="T7" fmla="*/ 0 60000 65536"/>
              <a:gd name="T8" fmla="*/ 0 60000 65536"/>
              <a:gd name="T9" fmla="*/ 0 w 52"/>
              <a:gd name="T10" fmla="*/ 0 h 302"/>
              <a:gd name="T11" fmla="*/ 52 w 52"/>
              <a:gd name="T12" fmla="*/ 302 h 30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" h="302">
                <a:moveTo>
                  <a:pt x="7" y="302"/>
                </a:moveTo>
                <a:cubicBezTo>
                  <a:pt x="3" y="240"/>
                  <a:pt x="0" y="178"/>
                  <a:pt x="7" y="128"/>
                </a:cubicBezTo>
                <a:cubicBezTo>
                  <a:pt x="14" y="78"/>
                  <a:pt x="45" y="21"/>
                  <a:pt x="52" y="0"/>
                </a:cubicBezTo>
              </a:path>
            </a:pathLst>
          </a:custGeom>
          <a:noFill/>
          <a:ln w="38100">
            <a:solidFill>
              <a:srgbClr val="0066FF"/>
            </a:solidFill>
            <a:round/>
            <a:headEnd/>
            <a:tailEnd type="triangle" w="med" len="lg"/>
          </a:ln>
        </p:spPr>
        <p:txBody>
          <a:bodyPr wrap="square" lIns="79313" tIns="38960" rIns="79313" bIns="38960">
            <a:spAutoFit/>
          </a:bodyPr>
          <a:lstStyle/>
          <a:p>
            <a:endParaRPr lang="en-US"/>
          </a:p>
        </p:txBody>
      </p:sp>
      <p:sp>
        <p:nvSpPr>
          <p:cNvPr id="22" name="Freeform 18"/>
          <p:cNvSpPr>
            <a:spLocks/>
          </p:cNvSpPr>
          <p:nvPr/>
        </p:nvSpPr>
        <p:spPr bwMode="auto">
          <a:xfrm rot="20712152">
            <a:off x="2880086" y="4517246"/>
            <a:ext cx="63367" cy="355680"/>
          </a:xfrm>
          <a:custGeom>
            <a:avLst/>
            <a:gdLst>
              <a:gd name="T0" fmla="*/ 2147483647 w 52"/>
              <a:gd name="T1" fmla="*/ 2147483647 h 302"/>
              <a:gd name="T2" fmla="*/ 2147483647 w 52"/>
              <a:gd name="T3" fmla="*/ 2147483647 h 302"/>
              <a:gd name="T4" fmla="*/ 2147483647 w 52"/>
              <a:gd name="T5" fmla="*/ 0 h 302"/>
              <a:gd name="T6" fmla="*/ 0 60000 65536"/>
              <a:gd name="T7" fmla="*/ 0 60000 65536"/>
              <a:gd name="T8" fmla="*/ 0 60000 65536"/>
              <a:gd name="T9" fmla="*/ 0 w 52"/>
              <a:gd name="T10" fmla="*/ 0 h 302"/>
              <a:gd name="T11" fmla="*/ 52 w 52"/>
              <a:gd name="T12" fmla="*/ 302 h 30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" h="302">
                <a:moveTo>
                  <a:pt x="7" y="302"/>
                </a:moveTo>
                <a:cubicBezTo>
                  <a:pt x="3" y="240"/>
                  <a:pt x="0" y="178"/>
                  <a:pt x="7" y="128"/>
                </a:cubicBezTo>
                <a:cubicBezTo>
                  <a:pt x="14" y="78"/>
                  <a:pt x="45" y="21"/>
                  <a:pt x="52" y="0"/>
                </a:cubicBezTo>
              </a:path>
            </a:pathLst>
          </a:custGeom>
          <a:noFill/>
          <a:ln w="38100">
            <a:solidFill>
              <a:srgbClr val="0066FF"/>
            </a:solidFill>
            <a:round/>
            <a:headEnd/>
            <a:tailEnd type="triangle" w="med" len="lg"/>
          </a:ln>
        </p:spPr>
        <p:txBody>
          <a:bodyPr wrap="square" lIns="79313" tIns="38960" rIns="79313" bIns="38960">
            <a:spAutoFit/>
          </a:bodyPr>
          <a:lstStyle/>
          <a:p>
            <a:endParaRPr lang="en-US"/>
          </a:p>
        </p:txBody>
      </p:sp>
      <p:pic>
        <p:nvPicPr>
          <p:cNvPr id="24" name="Picture 2" descr="Beide_Pumpen_Betrie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8439" y="4724896"/>
            <a:ext cx="1604001" cy="1344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Freeform 10"/>
          <p:cNvSpPr>
            <a:spLocks/>
          </p:cNvSpPr>
          <p:nvPr/>
        </p:nvSpPr>
        <p:spPr bwMode="auto">
          <a:xfrm flipH="1">
            <a:off x="7596336" y="5625008"/>
            <a:ext cx="65631" cy="355680"/>
          </a:xfrm>
          <a:custGeom>
            <a:avLst/>
            <a:gdLst>
              <a:gd name="T0" fmla="*/ 2147483647 w 52"/>
              <a:gd name="T1" fmla="*/ 2147483647 h 302"/>
              <a:gd name="T2" fmla="*/ 2147483647 w 52"/>
              <a:gd name="T3" fmla="*/ 2147483647 h 302"/>
              <a:gd name="T4" fmla="*/ 2147483647 w 52"/>
              <a:gd name="T5" fmla="*/ 0 h 302"/>
              <a:gd name="T6" fmla="*/ 0 60000 65536"/>
              <a:gd name="T7" fmla="*/ 0 60000 65536"/>
              <a:gd name="T8" fmla="*/ 0 60000 65536"/>
              <a:gd name="T9" fmla="*/ 0 w 52"/>
              <a:gd name="T10" fmla="*/ 0 h 302"/>
              <a:gd name="T11" fmla="*/ 52 w 52"/>
              <a:gd name="T12" fmla="*/ 302 h 30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" h="302">
                <a:moveTo>
                  <a:pt x="7" y="302"/>
                </a:moveTo>
                <a:cubicBezTo>
                  <a:pt x="3" y="240"/>
                  <a:pt x="0" y="178"/>
                  <a:pt x="7" y="128"/>
                </a:cubicBezTo>
                <a:cubicBezTo>
                  <a:pt x="14" y="78"/>
                  <a:pt x="45" y="21"/>
                  <a:pt x="52" y="0"/>
                </a:cubicBezTo>
              </a:path>
            </a:pathLst>
          </a:custGeom>
          <a:noFill/>
          <a:ln w="38100">
            <a:solidFill>
              <a:srgbClr val="0066FF"/>
            </a:solidFill>
            <a:round/>
            <a:headEnd/>
            <a:tailEnd type="triangle" w="med" len="lg"/>
          </a:ln>
        </p:spPr>
        <p:txBody>
          <a:bodyPr wrap="square" lIns="79313" tIns="38960" rIns="79313" bIns="38960">
            <a:spAutoFit/>
          </a:bodyPr>
          <a:lstStyle/>
          <a:p>
            <a:endParaRPr lang="en-US"/>
          </a:p>
        </p:txBody>
      </p:sp>
      <p:sp>
        <p:nvSpPr>
          <p:cNvPr id="30" name="Freeform 11"/>
          <p:cNvSpPr>
            <a:spLocks/>
          </p:cNvSpPr>
          <p:nvPr/>
        </p:nvSpPr>
        <p:spPr bwMode="auto">
          <a:xfrm>
            <a:off x="7812360" y="5625008"/>
            <a:ext cx="65632" cy="355680"/>
          </a:xfrm>
          <a:custGeom>
            <a:avLst/>
            <a:gdLst>
              <a:gd name="T0" fmla="*/ 2147483647 w 52"/>
              <a:gd name="T1" fmla="*/ 2147483647 h 302"/>
              <a:gd name="T2" fmla="*/ 2147483647 w 52"/>
              <a:gd name="T3" fmla="*/ 2147483647 h 302"/>
              <a:gd name="T4" fmla="*/ 2147483647 w 52"/>
              <a:gd name="T5" fmla="*/ 0 h 302"/>
              <a:gd name="T6" fmla="*/ 0 60000 65536"/>
              <a:gd name="T7" fmla="*/ 0 60000 65536"/>
              <a:gd name="T8" fmla="*/ 0 60000 65536"/>
              <a:gd name="T9" fmla="*/ 0 w 52"/>
              <a:gd name="T10" fmla="*/ 0 h 302"/>
              <a:gd name="T11" fmla="*/ 52 w 52"/>
              <a:gd name="T12" fmla="*/ 302 h 30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" h="302">
                <a:moveTo>
                  <a:pt x="7" y="302"/>
                </a:moveTo>
                <a:cubicBezTo>
                  <a:pt x="3" y="240"/>
                  <a:pt x="0" y="178"/>
                  <a:pt x="7" y="128"/>
                </a:cubicBezTo>
                <a:cubicBezTo>
                  <a:pt x="14" y="78"/>
                  <a:pt x="45" y="21"/>
                  <a:pt x="52" y="0"/>
                </a:cubicBezTo>
              </a:path>
            </a:pathLst>
          </a:custGeom>
          <a:noFill/>
          <a:ln w="38100">
            <a:solidFill>
              <a:srgbClr val="0066FF"/>
            </a:solidFill>
            <a:round/>
            <a:headEnd/>
            <a:tailEnd type="triangle" w="med" len="lg"/>
          </a:ln>
        </p:spPr>
        <p:txBody>
          <a:bodyPr wrap="square" lIns="79313" tIns="38960" rIns="79313" bIns="38960">
            <a:spAutoFit/>
          </a:bodyPr>
          <a:lstStyle/>
          <a:p>
            <a:endParaRPr lang="en-US"/>
          </a:p>
        </p:txBody>
      </p:sp>
      <p:sp>
        <p:nvSpPr>
          <p:cNvPr id="31" name="Line 13"/>
          <p:cNvSpPr>
            <a:spLocks noChangeShapeType="1"/>
          </p:cNvSpPr>
          <p:nvPr/>
        </p:nvSpPr>
        <p:spPr bwMode="auto">
          <a:xfrm flipV="1">
            <a:off x="7680598" y="4415673"/>
            <a:ext cx="0" cy="309471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</p:spPr>
        <p:txBody>
          <a:bodyPr wrap="square" lIns="79313" tIns="38960" rIns="79313" bIns="38960">
            <a:spAutoFit/>
          </a:bodyPr>
          <a:lstStyle/>
          <a:p>
            <a:endParaRPr lang="en-US"/>
          </a:p>
        </p:txBody>
      </p:sp>
      <p:sp>
        <p:nvSpPr>
          <p:cNvPr id="32" name="Line 14"/>
          <p:cNvSpPr>
            <a:spLocks noChangeShapeType="1"/>
          </p:cNvSpPr>
          <p:nvPr/>
        </p:nvSpPr>
        <p:spPr bwMode="auto">
          <a:xfrm flipV="1">
            <a:off x="7812360" y="4415673"/>
            <a:ext cx="0" cy="309471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</p:spPr>
        <p:txBody>
          <a:bodyPr wrap="square" lIns="79313" tIns="38960" rIns="79313" bIns="38960">
            <a:spAutoFit/>
          </a:bodyPr>
          <a:lstStyle/>
          <a:p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3851920" y="4839543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NOTE:  Position of integrated diverting check valve</a:t>
            </a:r>
            <a:endParaRPr lang="en-US" sz="1200" b="1" dirty="0"/>
          </a:p>
        </p:txBody>
      </p:sp>
      <p:cxnSp>
        <p:nvCxnSpPr>
          <p:cNvPr id="35" name="Straight Arrow Connector 34"/>
          <p:cNvCxnSpPr/>
          <p:nvPr/>
        </p:nvCxnSpPr>
        <p:spPr bwMode="auto">
          <a:xfrm flipV="1">
            <a:off x="6588224" y="4941168"/>
            <a:ext cx="1008112" cy="72008"/>
          </a:xfrm>
          <a:prstGeom prst="straightConnector1">
            <a:avLst/>
          </a:prstGeom>
          <a:solidFill>
            <a:schemeClr val="folHlink"/>
          </a:solidFill>
          <a:ln w="25400" cap="flat" cmpd="sng" algn="ctr">
            <a:solidFill>
              <a:srgbClr val="CF142B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 rot="10800000">
            <a:off x="2987824" y="4941168"/>
            <a:ext cx="1080120" cy="72008"/>
          </a:xfrm>
          <a:prstGeom prst="straightConnector1">
            <a:avLst/>
          </a:prstGeom>
          <a:solidFill>
            <a:schemeClr val="folHlink"/>
          </a:solidFill>
          <a:ln w="25400" cap="flat" cmpd="sng" algn="ctr">
            <a:solidFill>
              <a:srgbClr val="CF142B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081" name="Picture 9" descr="C:\Users\steve.thompson\AppData\Local\Microsoft\Windows\Temporary Internet Files\Content.Outlook\OAH60IYS\stratos_d_namex_good__pic_01_10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5" y="260648"/>
            <a:ext cx="1036106" cy="864096"/>
          </a:xfrm>
          <a:prstGeom prst="rect">
            <a:avLst/>
          </a:prstGeom>
          <a:noFill/>
        </p:spPr>
      </p:pic>
      <p:sp>
        <p:nvSpPr>
          <p:cNvPr id="41" name="Title 6"/>
          <p:cNvSpPr>
            <a:spLocks noGrp="1"/>
          </p:cNvSpPr>
          <p:nvPr>
            <p:ph type="title"/>
          </p:nvPr>
        </p:nvSpPr>
        <p:spPr>
          <a:xfrm>
            <a:off x="1026729" y="458934"/>
            <a:ext cx="7031758" cy="417556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Stratos </a:t>
            </a:r>
            <a:r>
              <a:rPr lang="en-US" dirty="0" smtClean="0">
                <a:solidFill>
                  <a:schemeClr val="tx1"/>
                </a:solidFill>
              </a:rPr>
              <a:t>D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2" name="Picture 9" descr="C:\Users\steve.thompson\AppData\Local\Microsoft\Windows\Temporary Internet Files\Content.Outlook\OAH60IYS\stratos_d_namex_good__pic_01_10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260648"/>
            <a:ext cx="1036106" cy="86409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 defTabSz="912813"/>
            <a:fld id="{5C86AF16-CB08-4B82-83C2-FC0141ABB365}" type="slidenum">
              <a:rPr lang="de-DE"/>
              <a:pPr defTabSz="912813"/>
              <a:t>3</a:t>
            </a:fld>
            <a:endParaRPr lang="de-DE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 l="10294" t="4185" r="10363" b="951"/>
          <a:stretch>
            <a:fillRect/>
          </a:stretch>
        </p:blipFill>
        <p:spPr bwMode="auto">
          <a:xfrm>
            <a:off x="1331640" y="1340768"/>
            <a:ext cx="6456366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Title 6"/>
          <p:cNvSpPr>
            <a:spLocks noGrp="1"/>
          </p:cNvSpPr>
          <p:nvPr>
            <p:ph type="title"/>
          </p:nvPr>
        </p:nvSpPr>
        <p:spPr>
          <a:xfrm>
            <a:off x="1026729" y="458934"/>
            <a:ext cx="7031758" cy="417556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Stratos </a:t>
            </a:r>
            <a:r>
              <a:rPr lang="en-US" dirty="0" smtClean="0">
                <a:solidFill>
                  <a:schemeClr val="tx1"/>
                </a:solidFill>
              </a:rPr>
              <a:t>D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1" name="Picture 9" descr="C:\Users\steve.thompson\AppData\Local\Microsoft\Windows\Temporary Internet Files\Content.Outlook\OAH60IYS\stratos_d_namex_good__pic_01_1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5" y="260648"/>
            <a:ext cx="1036106" cy="864096"/>
          </a:xfrm>
          <a:prstGeom prst="rect">
            <a:avLst/>
          </a:prstGeom>
          <a:noFill/>
        </p:spPr>
      </p:pic>
      <p:pic>
        <p:nvPicPr>
          <p:cNvPr id="42" name="Picture 9" descr="C:\Users\steve.thompson\AppData\Local\Microsoft\Windows\Temporary Internet Files\Content.Outlook\OAH60IYS\stratos_d_namex_good__pic_01_1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8"/>
            <a:ext cx="1036106" cy="86409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 defTabSz="912813"/>
            <a:fld id="{4F8480C7-C24E-44B5-B5C8-41C9566350A3}" type="slidenum">
              <a:rPr lang="de-DE"/>
              <a:pPr defTabSz="912813"/>
              <a:t>4</a:t>
            </a:fld>
            <a:endParaRPr lang="de-DE"/>
          </a:p>
        </p:txBody>
      </p:sp>
      <p:pic>
        <p:nvPicPr>
          <p:cNvPr id="6153" name="Picture 9" descr="C:\Users\steve.thompson\Desktop\Stratos D 1.jpg"/>
          <p:cNvPicPr>
            <a:picLocks noChangeAspect="1" noChangeArrowheads="1"/>
          </p:cNvPicPr>
          <p:nvPr/>
        </p:nvPicPr>
        <p:blipFill>
          <a:blip r:embed="rId2" cstate="print"/>
          <a:srcRect l="6210" t="3104" r="1617" b="9120"/>
          <a:stretch>
            <a:fillRect/>
          </a:stretch>
        </p:blipFill>
        <p:spPr bwMode="auto">
          <a:xfrm>
            <a:off x="251520" y="536483"/>
            <a:ext cx="4176464" cy="5628821"/>
          </a:xfrm>
          <a:prstGeom prst="rect">
            <a:avLst/>
          </a:prstGeom>
          <a:noFill/>
        </p:spPr>
      </p:pic>
      <p:pic>
        <p:nvPicPr>
          <p:cNvPr id="6154" name="Picture 10" descr="C:\Users\steve.thompson\Desktop\Stratos 2.jpg"/>
          <p:cNvPicPr>
            <a:picLocks noChangeAspect="1" noChangeArrowheads="1"/>
          </p:cNvPicPr>
          <p:nvPr/>
        </p:nvPicPr>
        <p:blipFill>
          <a:blip r:embed="rId3" cstate="print"/>
          <a:srcRect l="5767" t="2716" r="1318" b="8992"/>
          <a:stretch>
            <a:fillRect/>
          </a:stretch>
        </p:blipFill>
        <p:spPr bwMode="auto">
          <a:xfrm>
            <a:off x="4716016" y="548680"/>
            <a:ext cx="4176464" cy="5616624"/>
          </a:xfrm>
          <a:prstGeom prst="rect">
            <a:avLst/>
          </a:prstGeom>
          <a:noFill/>
        </p:spPr>
      </p:pic>
      <p:sp>
        <p:nvSpPr>
          <p:cNvPr id="13" name="Title 6"/>
          <p:cNvSpPr>
            <a:spLocks noGrp="1"/>
          </p:cNvSpPr>
          <p:nvPr>
            <p:ph type="title"/>
          </p:nvPr>
        </p:nvSpPr>
        <p:spPr>
          <a:xfrm>
            <a:off x="1026729" y="188640"/>
            <a:ext cx="7031758" cy="417556"/>
          </a:xfrm>
        </p:spPr>
        <p:txBody>
          <a:bodyPr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Stratos D – </a:t>
            </a:r>
            <a:r>
              <a:rPr lang="en-US" sz="1800" dirty="0" smtClean="0">
                <a:solidFill>
                  <a:schemeClr val="tx1"/>
                </a:solidFill>
              </a:rPr>
              <a:t>WILO </a:t>
            </a:r>
            <a:r>
              <a:rPr lang="en-US" sz="1800" dirty="0" smtClean="0">
                <a:solidFill>
                  <a:schemeClr val="tx1"/>
                </a:solidFill>
              </a:rPr>
              <a:t>Select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Foliennummernplatzhalt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 defTabSz="912813"/>
            <a:fld id="{77ACE1AC-C300-4BE9-A516-1A1BC8B695C9}" type="slidenum">
              <a:rPr lang="de-DE"/>
              <a:pPr defTabSz="912813"/>
              <a:t>5</a:t>
            </a:fld>
            <a:endParaRPr lang="de-DE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600075" y="1285875"/>
            <a:ext cx="3681413" cy="4959350"/>
          </a:xfrm>
        </p:spPr>
        <p:txBody>
          <a:bodyPr/>
          <a:lstStyle/>
          <a:p>
            <a:pPr marL="0" indent="3175" eaLnBrk="1" hangingPunct="1"/>
            <a:r>
              <a:rPr lang="en-US" sz="1400" dirty="0" smtClean="0"/>
              <a:t>The Stratos D twin-head pump provides the following functions:</a:t>
            </a:r>
            <a:endParaRPr lang="en-US" sz="1500" dirty="0" smtClean="0"/>
          </a:p>
          <a:p>
            <a:pPr marL="0" indent="3175" eaLnBrk="1" hangingPunct="1"/>
            <a:endParaRPr lang="en-US" sz="1500" dirty="0" smtClean="0"/>
          </a:p>
          <a:p>
            <a:pPr lvl="1" eaLnBrk="1" hangingPunct="1"/>
            <a:r>
              <a:rPr lang="en-US" sz="1500" dirty="0" smtClean="0"/>
              <a:t>Dual pump management</a:t>
            </a:r>
          </a:p>
          <a:p>
            <a:pPr lvl="2" eaLnBrk="1" hangingPunct="1"/>
            <a:r>
              <a:rPr lang="en-US" sz="1500" dirty="0" smtClean="0"/>
              <a:t>Energy management</a:t>
            </a:r>
          </a:p>
          <a:p>
            <a:pPr lvl="1" eaLnBrk="1" hangingPunct="1"/>
            <a:r>
              <a:rPr lang="en-US" sz="1500" dirty="0" smtClean="0"/>
              <a:t>Automatic fault actuated changeover</a:t>
            </a:r>
          </a:p>
          <a:p>
            <a:pPr lvl="2" eaLnBrk="1" hangingPunct="1"/>
            <a:r>
              <a:rPr lang="en-US" sz="1500" dirty="0" smtClean="0"/>
              <a:t>On fault of one of the two pump heads</a:t>
            </a:r>
          </a:p>
          <a:p>
            <a:pPr lvl="1" eaLnBrk="1" hangingPunct="1"/>
            <a:r>
              <a:rPr lang="en-US" sz="1500" dirty="0" smtClean="0"/>
              <a:t>Parallel operation</a:t>
            </a:r>
          </a:p>
          <a:p>
            <a:pPr lvl="2" eaLnBrk="1" hangingPunct="1"/>
            <a:r>
              <a:rPr lang="en-US" sz="1500" dirty="0" smtClean="0"/>
              <a:t>High flow operation with both pump heads running as required</a:t>
            </a:r>
            <a:endParaRPr lang="de-DE" sz="1500" dirty="0" smtClean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411663" y="1285875"/>
            <a:ext cx="3681412" cy="4959350"/>
          </a:xfrm>
        </p:spPr>
        <p:txBody>
          <a:bodyPr/>
          <a:lstStyle/>
          <a:p>
            <a:pPr marL="0" indent="3175" eaLnBrk="1" hangingPunct="1"/>
            <a:r>
              <a:rPr lang="en-US" sz="1400" dirty="0" smtClean="0"/>
              <a:t/>
            </a:r>
            <a:br>
              <a:rPr lang="en-US" sz="1400" dirty="0" smtClean="0"/>
            </a:br>
            <a:endParaRPr lang="en-US" sz="1500" dirty="0" smtClean="0"/>
          </a:p>
          <a:p>
            <a:pPr marL="0" indent="3175" eaLnBrk="1" hangingPunct="1"/>
            <a:endParaRPr lang="en-US" sz="1300" dirty="0" smtClean="0"/>
          </a:p>
          <a:p>
            <a:pPr lvl="1" eaLnBrk="1" hangingPunct="1"/>
            <a:r>
              <a:rPr lang="en-US" sz="1500" dirty="0" smtClean="0"/>
              <a:t>Main / standby operation</a:t>
            </a:r>
          </a:p>
          <a:p>
            <a:pPr lvl="1" eaLnBrk="1" hangingPunct="1"/>
            <a:r>
              <a:rPr lang="en-US" sz="1500" dirty="0" smtClean="0"/>
              <a:t>Daily duty alternation</a:t>
            </a:r>
          </a:p>
          <a:p>
            <a:pPr lvl="2" eaLnBrk="1" hangingPunct="1"/>
            <a:r>
              <a:rPr lang="en-US" sz="1500" dirty="0" smtClean="0"/>
              <a:t>Even operation time of both pump heads (alternation ever 24 hours of run time)</a:t>
            </a:r>
          </a:p>
          <a:p>
            <a:pPr lvl="1" eaLnBrk="1" hangingPunct="1"/>
            <a:r>
              <a:rPr lang="en-US" sz="1500" dirty="0" smtClean="0"/>
              <a:t>Master/ Slave Function</a:t>
            </a:r>
          </a:p>
          <a:p>
            <a:pPr lvl="2" eaLnBrk="1" hangingPunct="1"/>
            <a:r>
              <a:rPr lang="en-US" sz="1500" dirty="0" smtClean="0"/>
              <a:t>Automatic control of the twin-head pump by the master (control inputs into the master only)</a:t>
            </a:r>
            <a:endParaRPr lang="de-DE" sz="1500" dirty="0" smtClean="0"/>
          </a:p>
        </p:txBody>
      </p:sp>
      <p:sp>
        <p:nvSpPr>
          <p:cNvPr id="9" name="Title 6"/>
          <p:cNvSpPr>
            <a:spLocks noGrp="1"/>
          </p:cNvSpPr>
          <p:nvPr>
            <p:ph type="title"/>
          </p:nvPr>
        </p:nvSpPr>
        <p:spPr>
          <a:xfrm>
            <a:off x="1026729" y="458934"/>
            <a:ext cx="7031758" cy="417556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Stratos </a:t>
            </a:r>
            <a:r>
              <a:rPr lang="en-US" dirty="0" smtClean="0">
                <a:solidFill>
                  <a:schemeClr val="tx1"/>
                </a:solidFill>
              </a:rPr>
              <a:t>D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" name="Picture 9" descr="C:\Users\steve.thompson\AppData\Local\Microsoft\Windows\Temporary Internet Files\Content.Outlook\OAH60IYS\stratos_d_namex_good__pic_01_1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5" y="260648"/>
            <a:ext cx="1036106" cy="864096"/>
          </a:xfrm>
          <a:prstGeom prst="rect">
            <a:avLst/>
          </a:prstGeom>
          <a:noFill/>
        </p:spPr>
      </p:pic>
      <p:pic>
        <p:nvPicPr>
          <p:cNvPr id="11" name="Picture 9" descr="C:\Users\steve.thompson\AppData\Local\Microsoft\Windows\Temporary Internet Files\Content.Outlook\OAH60IYS\stratos_d_namex_good__pic_01_1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8"/>
            <a:ext cx="1036106" cy="86409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827584" y="1717923"/>
            <a:ext cx="7493000" cy="3367261"/>
          </a:xfrm>
        </p:spPr>
        <p:txBody>
          <a:bodyPr/>
          <a:lstStyle/>
          <a:p>
            <a:pPr lvl="1" eaLnBrk="1" hangingPunct="1">
              <a:buFontTx/>
              <a:buNone/>
            </a:pPr>
            <a:r>
              <a:rPr lang="de-DE" dirty="0" smtClean="0"/>
              <a:t>Mounting positions</a:t>
            </a:r>
          </a:p>
          <a:p>
            <a:pPr marL="0" indent="3175" eaLnBrk="1" hangingPunct="1"/>
            <a:endParaRPr lang="en-GB" dirty="0" smtClean="0"/>
          </a:p>
        </p:txBody>
      </p:sp>
      <p:pic>
        <p:nvPicPr>
          <p:cNvPr id="37242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8609" y="2883818"/>
            <a:ext cx="4246563" cy="188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2429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34597" y="2747293"/>
            <a:ext cx="2128837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24294" name="Line 6"/>
          <p:cNvSpPr>
            <a:spLocks noChangeShapeType="1"/>
          </p:cNvSpPr>
          <p:nvPr/>
        </p:nvSpPr>
        <p:spPr bwMode="auto">
          <a:xfrm>
            <a:off x="5864722" y="2653630"/>
            <a:ext cx="0" cy="2301875"/>
          </a:xfrm>
          <a:prstGeom prst="line">
            <a:avLst/>
          </a:prstGeom>
          <a:noFill/>
          <a:ln w="12700">
            <a:solidFill>
              <a:srgbClr val="969696"/>
            </a:solidFill>
            <a:round/>
            <a:headEnd/>
            <a:tailEnd/>
          </a:ln>
        </p:spPr>
        <p:txBody>
          <a:bodyPr lIns="86649" tIns="43324" rIns="86649" bIns="43324" anchor="ctr">
            <a:spAutoFit/>
          </a:bodyPr>
          <a:lstStyle/>
          <a:p>
            <a:endParaRPr lang="en-US"/>
          </a:p>
        </p:txBody>
      </p:sp>
      <p:sp>
        <p:nvSpPr>
          <p:cNvPr id="3724295" name="Text Box 7"/>
          <p:cNvSpPr txBox="1">
            <a:spLocks noChangeArrowheads="1"/>
          </p:cNvSpPr>
          <p:nvPr/>
        </p:nvSpPr>
        <p:spPr bwMode="auto">
          <a:xfrm>
            <a:off x="1308597" y="2234530"/>
            <a:ext cx="2513012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5746" tIns="42121" rIns="85746" bIns="42121">
            <a:spAutoFit/>
          </a:bodyPr>
          <a:lstStyle/>
          <a:p>
            <a:pPr>
              <a:lnSpc>
                <a:spcPct val="80000"/>
              </a:lnSpc>
            </a:pPr>
            <a:r>
              <a:rPr lang="de-DE" sz="1700" b="1">
                <a:solidFill>
                  <a:srgbClr val="00A082"/>
                </a:solidFill>
                <a:latin typeface="Verdana" pitchFamily="34" charset="0"/>
              </a:rPr>
              <a:t>Single-head pumps</a:t>
            </a:r>
            <a:endParaRPr lang="de-DE" sz="1700">
              <a:latin typeface="Verdana" pitchFamily="34" charset="0"/>
            </a:endParaRPr>
          </a:p>
        </p:txBody>
      </p:sp>
      <p:sp>
        <p:nvSpPr>
          <p:cNvPr id="3724296" name="Text Box 8"/>
          <p:cNvSpPr txBox="1">
            <a:spLocks noChangeArrowheads="1"/>
          </p:cNvSpPr>
          <p:nvPr/>
        </p:nvSpPr>
        <p:spPr bwMode="auto">
          <a:xfrm>
            <a:off x="6088559" y="2271043"/>
            <a:ext cx="2347913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5746" tIns="42121" rIns="85746" bIns="42121">
            <a:spAutoFit/>
          </a:bodyPr>
          <a:lstStyle/>
          <a:p>
            <a:pPr>
              <a:lnSpc>
                <a:spcPct val="80000"/>
              </a:lnSpc>
            </a:pPr>
            <a:r>
              <a:rPr lang="de-DE" sz="1700" b="1">
                <a:solidFill>
                  <a:srgbClr val="00A082"/>
                </a:solidFill>
                <a:latin typeface="Verdana" pitchFamily="34" charset="0"/>
              </a:rPr>
              <a:t>Twin-head pumps</a:t>
            </a:r>
            <a:endParaRPr lang="de-DE" sz="1700">
              <a:latin typeface="Verdana" pitchFamily="34" charset="0"/>
            </a:endParaRPr>
          </a:p>
        </p:txBody>
      </p:sp>
      <p:sp>
        <p:nvSpPr>
          <p:cNvPr id="9225" name="Foliennummernplatzhalter 8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 defTabSz="912813"/>
            <a:fld id="{1C5E3C94-3BAE-434E-BEB1-DA5A35440B0F}" type="slidenum">
              <a:rPr lang="en-US"/>
              <a:pPr defTabSz="912813"/>
              <a:t>6</a:t>
            </a:fld>
            <a:endParaRPr lang="en-US"/>
          </a:p>
        </p:txBody>
      </p:sp>
      <p:sp>
        <p:nvSpPr>
          <p:cNvPr id="12" name="Title 6"/>
          <p:cNvSpPr>
            <a:spLocks noGrp="1"/>
          </p:cNvSpPr>
          <p:nvPr>
            <p:ph type="title"/>
          </p:nvPr>
        </p:nvSpPr>
        <p:spPr>
          <a:xfrm>
            <a:off x="1026729" y="458934"/>
            <a:ext cx="7031758" cy="417556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Stratos D – Introductory Training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" name="Picture 9" descr="C:\Users\steve.thompson\AppData\Local\Microsoft\Windows\Temporary Internet Files\Content.Outlook\OAH60IYS\stratos_d_namex_good__pic_01_10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5" y="260648"/>
            <a:ext cx="1036106" cy="864096"/>
          </a:xfrm>
          <a:prstGeom prst="rect">
            <a:avLst/>
          </a:prstGeom>
          <a:noFill/>
        </p:spPr>
      </p:pic>
      <p:pic>
        <p:nvPicPr>
          <p:cNvPr id="14" name="Picture 9" descr="C:\Users\steve.thompson\AppData\Local\Microsoft\Windows\Temporary Internet Files\Content.Outlook\OAH60IYS\stratos_d_namex_good__pic_01_10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260648"/>
            <a:ext cx="1036106" cy="86409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4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24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724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724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724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4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724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4294" grpId="0" animBg="1"/>
      <p:bldP spid="3724295" grpId="0" autoUpdateAnimBg="0"/>
      <p:bldP spid="3724296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Foliennummernplatzhalt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 defTabSz="912813"/>
            <a:fld id="{53C2713B-CD0E-4C1F-9F52-86087CDABB87}" type="slidenum">
              <a:rPr lang="de-DE"/>
              <a:pPr defTabSz="912813"/>
              <a:t>7</a:t>
            </a:fld>
            <a:endParaRPr lang="de-DE"/>
          </a:p>
        </p:txBody>
      </p:sp>
      <p:pic>
        <p:nvPicPr>
          <p:cNvPr id="13318" name="Picture 4" descr="LON_gedreh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8300" y="4695825"/>
            <a:ext cx="1735138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5" descr="LON_gedreh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9000" y="3890963"/>
            <a:ext cx="1735138" cy="106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C:\Users\steve.thompson\AppData\Local\Microsoft\Windows\Temporary Internet Files\Content.Outlook\OAH60IYS\stratos_d_namex_good__pic_01_1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1638" y="1544556"/>
            <a:ext cx="3196346" cy="2665702"/>
          </a:xfrm>
          <a:prstGeom prst="rect">
            <a:avLst/>
          </a:prstGeom>
          <a:noFill/>
        </p:spPr>
      </p:pic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1026729" y="458934"/>
            <a:ext cx="7031758" cy="417556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Stratos </a:t>
            </a:r>
            <a:r>
              <a:rPr lang="en-US" dirty="0" smtClean="0">
                <a:solidFill>
                  <a:schemeClr val="tx1"/>
                </a:solidFill>
              </a:rPr>
              <a:t>D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9" descr="C:\Users\steve.thompson\AppData\Local\Microsoft\Windows\Temporary Internet Files\Content.Outlook\OAH60IYS\stratos_d_namex_good__pic_01_10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5" y="260648"/>
            <a:ext cx="1036106" cy="864096"/>
          </a:xfrm>
          <a:prstGeom prst="rect">
            <a:avLst/>
          </a:prstGeom>
          <a:noFill/>
        </p:spPr>
      </p:pic>
      <p:pic>
        <p:nvPicPr>
          <p:cNvPr id="12" name="Picture 9" descr="C:\Users\steve.thompson\AppData\Local\Microsoft\Windows\Temporary Internet Files\Content.Outlook\OAH60IYS\stratos_d_namex_good__pic_01_10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60648"/>
            <a:ext cx="1036106" cy="86409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85800"/>
            <a:ext cx="7924800" cy="6022975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50180" name="Straight Connector 43"/>
          <p:cNvCxnSpPr>
            <a:cxnSpLocks noChangeShapeType="1"/>
          </p:cNvCxnSpPr>
          <p:nvPr/>
        </p:nvCxnSpPr>
        <p:spPr bwMode="auto">
          <a:xfrm>
            <a:off x="703263" y="928688"/>
            <a:ext cx="3489325" cy="2601912"/>
          </a:xfrm>
          <a:prstGeom prst="line">
            <a:avLst/>
          </a:prstGeom>
          <a:noFill/>
          <a:ln w="25400" algn="ctr">
            <a:solidFill>
              <a:srgbClr val="CF142B"/>
            </a:solidFill>
            <a:round/>
            <a:headEnd/>
            <a:tailEnd/>
          </a:ln>
        </p:spPr>
      </p:cxnSp>
      <p:pic>
        <p:nvPicPr>
          <p:cNvPr id="5" name="Picture 5" descr="C:\Users\steve.thompson\Pictures\Stratos\Wiring.JPG"/>
          <p:cNvPicPr>
            <a:picLocks noChangeAspect="1" noChangeArrowheads="1"/>
          </p:cNvPicPr>
          <p:nvPr/>
        </p:nvPicPr>
        <p:blipFill>
          <a:blip r:embed="rId4" cstate="print"/>
          <a:srcRect r="52314" b="73183"/>
          <a:stretch>
            <a:fillRect/>
          </a:stretch>
        </p:blipFill>
        <p:spPr bwMode="auto">
          <a:xfrm>
            <a:off x="5357818" y="1571612"/>
            <a:ext cx="946815" cy="531409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 bwMode="auto">
          <a:xfrm>
            <a:off x="500034" y="785794"/>
            <a:ext cx="3857652" cy="285752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2813">
              <a:spcBef>
                <a:spcPct val="50000"/>
              </a:spcBef>
            </a:pPr>
            <a:r>
              <a:rPr lang="en-US" sz="1200" b="1" dirty="0" smtClean="0">
                <a:solidFill>
                  <a:srgbClr val="000000"/>
                </a:solidFill>
                <a:latin typeface="Arial" charset="0"/>
              </a:rPr>
              <a:t>All IF modules have the capability of connection / communication to one other Stratos (IF module required for both pumps).  This enables dual control (master/slave) in parallel applications.  Benefits include:</a:t>
            </a:r>
          </a:p>
          <a:p>
            <a:pPr defTabSz="912813">
              <a:spcBef>
                <a:spcPct val="50000"/>
              </a:spcBef>
              <a:buFontTx/>
              <a:buChar char="•"/>
            </a:pPr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 Stand-by operation in the event of a failure (5 min delay)</a:t>
            </a:r>
          </a:p>
          <a:p>
            <a:pPr defTabSz="912813">
              <a:spcBef>
                <a:spcPct val="50000"/>
              </a:spcBef>
              <a:buFontTx/>
              <a:buChar char="•"/>
            </a:pPr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 24 hour run time automatic alternation</a:t>
            </a:r>
          </a:p>
          <a:p>
            <a:pPr defTabSz="912813">
              <a:spcBef>
                <a:spcPct val="50000"/>
              </a:spcBef>
              <a:buFontTx/>
              <a:buChar char="•"/>
            </a:pPr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 Optional operation of both pumps when necessary</a:t>
            </a:r>
          </a:p>
          <a:p>
            <a:pPr defTabSz="912813">
              <a:spcBef>
                <a:spcPct val="50000"/>
              </a:spcBef>
              <a:buFontTx/>
              <a:buChar char="•"/>
            </a:pPr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 Master/Slave function</a:t>
            </a:r>
          </a:p>
          <a:p>
            <a:pPr lvl="1" defTabSz="912813">
              <a:spcBef>
                <a:spcPct val="50000"/>
              </a:spcBef>
              <a:buFontTx/>
              <a:buChar char="•"/>
            </a:pPr>
            <a:r>
              <a:rPr lang="en-US" sz="1050" dirty="0" smtClean="0">
                <a:solidFill>
                  <a:srgbClr val="000000"/>
                </a:solidFill>
                <a:latin typeface="Arial" charset="0"/>
              </a:rPr>
              <a:t> On start-up both controllers flash “MA”</a:t>
            </a:r>
          </a:p>
          <a:p>
            <a:pPr lvl="1" defTabSz="912813">
              <a:spcBef>
                <a:spcPct val="50000"/>
              </a:spcBef>
              <a:buFontTx/>
              <a:buChar char="•"/>
            </a:pPr>
            <a:r>
              <a:rPr lang="en-US" sz="1050" dirty="0" smtClean="0">
                <a:solidFill>
                  <a:srgbClr val="000000"/>
                </a:solidFill>
                <a:latin typeface="Arial" charset="0"/>
              </a:rPr>
              <a:t> Press in either red button to set master</a:t>
            </a:r>
          </a:p>
          <a:p>
            <a:pPr lvl="1" defTabSz="912813">
              <a:spcBef>
                <a:spcPct val="50000"/>
              </a:spcBef>
              <a:buFontTx/>
              <a:buChar char="•"/>
            </a:pPr>
            <a:r>
              <a:rPr lang="en-US" sz="1050" dirty="0" smtClean="0">
                <a:solidFill>
                  <a:srgbClr val="000000"/>
                </a:solidFill>
                <a:latin typeface="Arial" charset="0"/>
              </a:rPr>
              <a:t> Slave pump follows adjustments made by master</a:t>
            </a:r>
          </a:p>
          <a:p>
            <a:pPr lvl="1" defTabSz="912813">
              <a:spcBef>
                <a:spcPct val="50000"/>
              </a:spcBef>
              <a:buFontTx/>
              <a:buChar char="•"/>
            </a:pPr>
            <a:r>
              <a:rPr lang="en-US" sz="1050" dirty="0" smtClean="0">
                <a:solidFill>
                  <a:srgbClr val="000000"/>
                </a:solidFill>
                <a:latin typeface="Arial" charset="0"/>
              </a:rPr>
              <a:t> Ext control wired to master IF Module</a:t>
            </a:r>
            <a:endParaRPr lang="en-US" sz="105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7" name="Picture 5" descr="C:\Users\steve.thompson\Pictures\Stratos\Wiring.JPG"/>
          <p:cNvPicPr>
            <a:picLocks noChangeAspect="1" noChangeArrowheads="1"/>
          </p:cNvPicPr>
          <p:nvPr/>
        </p:nvPicPr>
        <p:blipFill>
          <a:blip r:embed="rId4" cstate="print"/>
          <a:srcRect r="52314" b="73183"/>
          <a:stretch>
            <a:fillRect/>
          </a:stretch>
        </p:blipFill>
        <p:spPr bwMode="auto">
          <a:xfrm>
            <a:off x="7339961" y="1571612"/>
            <a:ext cx="946815" cy="531409"/>
          </a:xfrm>
          <a:prstGeom prst="rect">
            <a:avLst/>
          </a:prstGeom>
          <a:noFill/>
        </p:spPr>
      </p:pic>
      <p:pic>
        <p:nvPicPr>
          <p:cNvPr id="8" name="Picture 5" descr="C:\Users\steve.thompson\Pictures\Stratos\Wiring.JPG"/>
          <p:cNvPicPr>
            <a:picLocks noChangeAspect="1" noChangeArrowheads="1"/>
          </p:cNvPicPr>
          <p:nvPr/>
        </p:nvPicPr>
        <p:blipFill>
          <a:blip r:embed="rId4" cstate="print"/>
          <a:srcRect r="52314" b="73183"/>
          <a:stretch>
            <a:fillRect/>
          </a:stretch>
        </p:blipFill>
        <p:spPr bwMode="auto">
          <a:xfrm>
            <a:off x="1285852" y="4714884"/>
            <a:ext cx="946815" cy="531409"/>
          </a:xfrm>
          <a:prstGeom prst="rect">
            <a:avLst/>
          </a:prstGeom>
          <a:noFill/>
        </p:spPr>
      </p:pic>
      <p:pic>
        <p:nvPicPr>
          <p:cNvPr id="9" name="Picture 5" descr="C:\Users\steve.thompson\Pictures\Stratos\Wiring.JPG"/>
          <p:cNvPicPr>
            <a:picLocks noChangeAspect="1" noChangeArrowheads="1"/>
          </p:cNvPicPr>
          <p:nvPr/>
        </p:nvPicPr>
        <p:blipFill>
          <a:blip r:embed="rId4" cstate="print"/>
          <a:srcRect r="52314" b="73183"/>
          <a:stretch>
            <a:fillRect/>
          </a:stretch>
        </p:blipFill>
        <p:spPr bwMode="auto">
          <a:xfrm>
            <a:off x="3286116" y="4714884"/>
            <a:ext cx="946815" cy="531409"/>
          </a:xfrm>
          <a:prstGeom prst="rect">
            <a:avLst/>
          </a:prstGeom>
          <a:noFill/>
        </p:spPr>
      </p:pic>
      <p:pic>
        <p:nvPicPr>
          <p:cNvPr id="10" name="Picture 5" descr="C:\Users\steve.thompson\Pictures\Stratos\Wiring.JPG"/>
          <p:cNvPicPr>
            <a:picLocks noChangeAspect="1" noChangeArrowheads="1"/>
          </p:cNvPicPr>
          <p:nvPr/>
        </p:nvPicPr>
        <p:blipFill>
          <a:blip r:embed="rId4" cstate="print"/>
          <a:srcRect r="52314" b="73183"/>
          <a:stretch>
            <a:fillRect/>
          </a:stretch>
        </p:blipFill>
        <p:spPr bwMode="auto">
          <a:xfrm>
            <a:off x="5357818" y="4714884"/>
            <a:ext cx="946815" cy="531409"/>
          </a:xfrm>
          <a:prstGeom prst="rect">
            <a:avLst/>
          </a:prstGeom>
          <a:noFill/>
        </p:spPr>
      </p:pic>
      <p:pic>
        <p:nvPicPr>
          <p:cNvPr id="11" name="Picture 5" descr="C:\Users\steve.thompson\Pictures\Stratos\Wiring.JPG"/>
          <p:cNvPicPr>
            <a:picLocks noChangeAspect="1" noChangeArrowheads="1"/>
          </p:cNvPicPr>
          <p:nvPr/>
        </p:nvPicPr>
        <p:blipFill>
          <a:blip r:embed="rId4" cstate="print"/>
          <a:srcRect r="52314" b="73183"/>
          <a:stretch>
            <a:fillRect/>
          </a:stretch>
        </p:blipFill>
        <p:spPr bwMode="auto">
          <a:xfrm>
            <a:off x="7358082" y="4714884"/>
            <a:ext cx="946815" cy="531409"/>
          </a:xfrm>
          <a:prstGeom prst="rect">
            <a:avLst/>
          </a:prstGeom>
          <a:noFill/>
        </p:spPr>
      </p:pic>
      <p:sp>
        <p:nvSpPr>
          <p:cNvPr id="16" name="Title 6"/>
          <p:cNvSpPr>
            <a:spLocks noGrp="1"/>
          </p:cNvSpPr>
          <p:nvPr>
            <p:ph type="title"/>
          </p:nvPr>
        </p:nvSpPr>
        <p:spPr>
          <a:xfrm>
            <a:off x="1026729" y="275140"/>
            <a:ext cx="7031758" cy="417556"/>
          </a:xfrm>
        </p:spPr>
        <p:txBody>
          <a:bodyPr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Stratos D – </a:t>
            </a:r>
            <a:r>
              <a:rPr lang="en-US" sz="1800" dirty="0" smtClean="0">
                <a:solidFill>
                  <a:schemeClr val="tx1"/>
                </a:solidFill>
              </a:rPr>
              <a:t>IF </a:t>
            </a:r>
            <a:r>
              <a:rPr lang="en-US" sz="1800" dirty="0" smtClean="0">
                <a:solidFill>
                  <a:schemeClr val="tx1"/>
                </a:solidFill>
              </a:rPr>
              <a:t>Module Wiring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LO">
  <a:themeElements>
    <a:clrScheme name="Standarddesign 13">
      <a:dk1>
        <a:srgbClr val="000000"/>
      </a:dk1>
      <a:lt1>
        <a:srgbClr val="FFFFFF"/>
      </a:lt1>
      <a:dk2>
        <a:srgbClr val="009C82"/>
      </a:dk2>
      <a:lt2>
        <a:srgbClr val="808080"/>
      </a:lt2>
      <a:accent1>
        <a:srgbClr val="009C82"/>
      </a:accent1>
      <a:accent2>
        <a:srgbClr val="7F7F7F"/>
      </a:accent2>
      <a:accent3>
        <a:srgbClr val="FFFFFF"/>
      </a:accent3>
      <a:accent4>
        <a:srgbClr val="000000"/>
      </a:accent4>
      <a:accent5>
        <a:srgbClr val="AACBC1"/>
      </a:accent5>
      <a:accent6>
        <a:srgbClr val="727272"/>
      </a:accent6>
      <a:hlink>
        <a:srgbClr val="4DBAA8"/>
      </a:hlink>
      <a:folHlink>
        <a:srgbClr val="B3B3B3"/>
      </a:folHlink>
    </a:clrScheme>
    <a:fontScheme name="Standard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folHlink"/>
        </a:solidFill>
        <a:ln w="25400" cap="flat" cmpd="sng" algn="ctr">
          <a:solidFill>
            <a:srgbClr val="CF142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folHlink"/>
        </a:solidFill>
        <a:ln w="25400" cap="flat" cmpd="sng" algn="ctr">
          <a:solidFill>
            <a:srgbClr val="CF142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9C82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CBC1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9C82"/>
        </a:accent1>
        <a:accent2>
          <a:srgbClr val="7F7F7F"/>
        </a:accent2>
        <a:accent3>
          <a:srgbClr val="FFFFFF"/>
        </a:accent3>
        <a:accent4>
          <a:srgbClr val="000000"/>
        </a:accent4>
        <a:accent5>
          <a:srgbClr val="AACBC1"/>
        </a:accent5>
        <a:accent6>
          <a:srgbClr val="727272"/>
        </a:accent6>
        <a:hlink>
          <a:srgbClr val="B3B3B3"/>
        </a:hlink>
        <a:folHlink>
          <a:srgbClr val="E6E6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000000"/>
        </a:dk1>
        <a:lt1>
          <a:srgbClr val="FFFFFF"/>
        </a:lt1>
        <a:dk2>
          <a:srgbClr val="009C82"/>
        </a:dk2>
        <a:lt2>
          <a:srgbClr val="808080"/>
        </a:lt2>
        <a:accent1>
          <a:srgbClr val="009C82"/>
        </a:accent1>
        <a:accent2>
          <a:srgbClr val="7F7F7F"/>
        </a:accent2>
        <a:accent3>
          <a:srgbClr val="FFFFFF"/>
        </a:accent3>
        <a:accent4>
          <a:srgbClr val="000000"/>
        </a:accent4>
        <a:accent5>
          <a:srgbClr val="AACBC1"/>
        </a:accent5>
        <a:accent6>
          <a:srgbClr val="727272"/>
        </a:accent6>
        <a:hlink>
          <a:srgbClr val="B3B3B3"/>
        </a:hlink>
        <a:folHlink>
          <a:srgbClr val="E6E6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000000"/>
        </a:dk1>
        <a:lt1>
          <a:srgbClr val="FFFFFF"/>
        </a:lt1>
        <a:dk2>
          <a:srgbClr val="009C82"/>
        </a:dk2>
        <a:lt2>
          <a:srgbClr val="808080"/>
        </a:lt2>
        <a:accent1>
          <a:srgbClr val="009C82"/>
        </a:accent1>
        <a:accent2>
          <a:srgbClr val="4CB9A6"/>
        </a:accent2>
        <a:accent3>
          <a:srgbClr val="FFFFFF"/>
        </a:accent3>
        <a:accent4>
          <a:srgbClr val="000000"/>
        </a:accent4>
        <a:accent5>
          <a:srgbClr val="AACBC1"/>
        </a:accent5>
        <a:accent6>
          <a:srgbClr val="44A796"/>
        </a:accent6>
        <a:hlink>
          <a:srgbClr val="7F7F7F"/>
        </a:hlink>
        <a:folHlink>
          <a:srgbClr val="B3B3B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000000"/>
        </a:dk1>
        <a:lt1>
          <a:srgbClr val="FFFFFF"/>
        </a:lt1>
        <a:dk2>
          <a:srgbClr val="009C82"/>
        </a:dk2>
        <a:lt2>
          <a:srgbClr val="808080"/>
        </a:lt2>
        <a:accent1>
          <a:srgbClr val="009C82"/>
        </a:accent1>
        <a:accent2>
          <a:srgbClr val="7F7F7F"/>
        </a:accent2>
        <a:accent3>
          <a:srgbClr val="FFFFFF"/>
        </a:accent3>
        <a:accent4>
          <a:srgbClr val="000000"/>
        </a:accent4>
        <a:accent5>
          <a:srgbClr val="AACBC1"/>
        </a:accent5>
        <a:accent6>
          <a:srgbClr val="727272"/>
        </a:accent6>
        <a:hlink>
          <a:srgbClr val="4CB9A6"/>
        </a:hlink>
        <a:folHlink>
          <a:srgbClr val="B3B3B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3">
        <a:dk1>
          <a:srgbClr val="000000"/>
        </a:dk1>
        <a:lt1>
          <a:srgbClr val="FFFFFF"/>
        </a:lt1>
        <a:dk2>
          <a:srgbClr val="009C82"/>
        </a:dk2>
        <a:lt2>
          <a:srgbClr val="808080"/>
        </a:lt2>
        <a:accent1>
          <a:srgbClr val="009C82"/>
        </a:accent1>
        <a:accent2>
          <a:srgbClr val="7F7F7F"/>
        </a:accent2>
        <a:accent3>
          <a:srgbClr val="FFFFFF"/>
        </a:accent3>
        <a:accent4>
          <a:srgbClr val="000000"/>
        </a:accent4>
        <a:accent5>
          <a:srgbClr val="AACBC1"/>
        </a:accent5>
        <a:accent6>
          <a:srgbClr val="727272"/>
        </a:accent6>
        <a:hlink>
          <a:srgbClr val="4DBAA8"/>
        </a:hlink>
        <a:folHlink>
          <a:srgbClr val="B3B3B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WILO</Template>
  <TotalTime>93</TotalTime>
  <Words>352</Words>
  <Application>Microsoft Office PowerPoint</Application>
  <PresentationFormat>On-screen Show (4:3)</PresentationFormat>
  <Paragraphs>69</Paragraphs>
  <Slides>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WILO</vt:lpstr>
      <vt:lpstr>Stratos D</vt:lpstr>
      <vt:lpstr>Stratos D</vt:lpstr>
      <vt:lpstr>Stratos D</vt:lpstr>
      <vt:lpstr>Stratos D – WILO Select</vt:lpstr>
      <vt:lpstr>Stratos D</vt:lpstr>
      <vt:lpstr>Stratos D – Introductory Training</vt:lpstr>
      <vt:lpstr>Stratos D</vt:lpstr>
      <vt:lpstr>Stratos D – IF Module Wiring</vt:lpstr>
    </vt:vector>
  </TitlesOfParts>
  <Company>WILO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ebert</dc:creator>
  <cp:lastModifiedBy>Steve Thompson</cp:lastModifiedBy>
  <cp:revision>19</cp:revision>
  <dcterms:created xsi:type="dcterms:W3CDTF">2011-01-19T06:16:51Z</dcterms:created>
  <dcterms:modified xsi:type="dcterms:W3CDTF">2011-02-19T21:27:52Z</dcterms:modified>
</cp:coreProperties>
</file>