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706" r:id="rId2"/>
    <p:sldMasterId id="2147483749" r:id="rId3"/>
    <p:sldMasterId id="2147483763" r:id="rId4"/>
  </p:sldMasterIdLst>
  <p:notesMasterIdLst>
    <p:notesMasterId r:id="rId50"/>
  </p:notesMasterIdLst>
  <p:handoutMasterIdLst>
    <p:handoutMasterId r:id="rId51"/>
  </p:handoutMasterIdLst>
  <p:sldIdLst>
    <p:sldId id="538" r:id="rId5"/>
    <p:sldId id="596" r:id="rId6"/>
    <p:sldId id="614" r:id="rId7"/>
    <p:sldId id="598" r:id="rId8"/>
    <p:sldId id="513" r:id="rId9"/>
    <p:sldId id="542" r:id="rId10"/>
    <p:sldId id="517" r:id="rId11"/>
    <p:sldId id="392" r:id="rId12"/>
    <p:sldId id="599" r:id="rId13"/>
    <p:sldId id="545" r:id="rId14"/>
    <p:sldId id="439" r:id="rId15"/>
    <p:sldId id="546" r:id="rId16"/>
    <p:sldId id="600" r:id="rId17"/>
    <p:sldId id="579" r:id="rId18"/>
    <p:sldId id="565" r:id="rId19"/>
    <p:sldId id="429" r:id="rId20"/>
    <p:sldId id="456" r:id="rId21"/>
    <p:sldId id="594" r:id="rId22"/>
    <p:sldId id="601" r:id="rId23"/>
    <p:sldId id="602" r:id="rId24"/>
    <p:sldId id="603" r:id="rId25"/>
    <p:sldId id="604" r:id="rId26"/>
    <p:sldId id="605" r:id="rId27"/>
    <p:sldId id="616" r:id="rId28"/>
    <p:sldId id="617" r:id="rId29"/>
    <p:sldId id="618" r:id="rId30"/>
    <p:sldId id="619" r:id="rId31"/>
    <p:sldId id="620" r:id="rId32"/>
    <p:sldId id="608" r:id="rId33"/>
    <p:sldId id="609" r:id="rId34"/>
    <p:sldId id="610" r:id="rId35"/>
    <p:sldId id="547" r:id="rId36"/>
    <p:sldId id="592" r:id="rId37"/>
    <p:sldId id="621" r:id="rId38"/>
    <p:sldId id="549" r:id="rId39"/>
    <p:sldId id="550" r:id="rId40"/>
    <p:sldId id="551" r:id="rId41"/>
    <p:sldId id="552" r:id="rId42"/>
    <p:sldId id="553" r:id="rId43"/>
    <p:sldId id="554" r:id="rId44"/>
    <p:sldId id="555" r:id="rId45"/>
    <p:sldId id="431" r:id="rId46"/>
    <p:sldId id="572" r:id="rId47"/>
    <p:sldId id="403" r:id="rId48"/>
    <p:sldId id="593" r:id="rId49"/>
  </p:sldIdLst>
  <p:sldSz cx="9144000" cy="6858000" type="overhead"/>
  <p:notesSz cx="7102475" cy="10233025"/>
  <p:defaultTextStyle>
    <a:defPPr>
      <a:defRPr lang="de-DE"/>
    </a:defPPr>
    <a:lvl1pPr algn="l" rtl="0" fontAlgn="base">
      <a:spcBef>
        <a:spcPct val="0"/>
      </a:spcBef>
      <a:spcAft>
        <a:spcPct val="0"/>
      </a:spcAft>
      <a:defRPr sz="2400" kern="1200">
        <a:solidFill>
          <a:schemeClr val="tx1"/>
        </a:solidFill>
        <a:latin typeface="Verdana" pitchFamily="34" charset="0"/>
        <a:ea typeface="+mn-ea"/>
        <a:cs typeface="+mn-cs"/>
      </a:defRPr>
    </a:lvl1pPr>
    <a:lvl2pPr marL="400050" indent="57150" algn="l" rtl="0" fontAlgn="base">
      <a:spcBef>
        <a:spcPct val="0"/>
      </a:spcBef>
      <a:spcAft>
        <a:spcPct val="0"/>
      </a:spcAft>
      <a:defRPr sz="2400" kern="1200">
        <a:solidFill>
          <a:schemeClr val="tx1"/>
        </a:solidFill>
        <a:latin typeface="Verdana" pitchFamily="34" charset="0"/>
        <a:ea typeface="+mn-ea"/>
        <a:cs typeface="+mn-cs"/>
      </a:defRPr>
    </a:lvl2pPr>
    <a:lvl3pPr marL="800100" indent="114300" algn="l" rtl="0" fontAlgn="base">
      <a:spcBef>
        <a:spcPct val="0"/>
      </a:spcBef>
      <a:spcAft>
        <a:spcPct val="0"/>
      </a:spcAft>
      <a:defRPr sz="2400" kern="1200">
        <a:solidFill>
          <a:schemeClr val="tx1"/>
        </a:solidFill>
        <a:latin typeface="Verdana" pitchFamily="34" charset="0"/>
        <a:ea typeface="+mn-ea"/>
        <a:cs typeface="+mn-cs"/>
      </a:defRPr>
    </a:lvl3pPr>
    <a:lvl4pPr marL="1200150" indent="171450" algn="l" rtl="0" fontAlgn="base">
      <a:spcBef>
        <a:spcPct val="0"/>
      </a:spcBef>
      <a:spcAft>
        <a:spcPct val="0"/>
      </a:spcAft>
      <a:defRPr sz="2400" kern="1200">
        <a:solidFill>
          <a:schemeClr val="tx1"/>
        </a:solidFill>
        <a:latin typeface="Verdana" pitchFamily="34" charset="0"/>
        <a:ea typeface="+mn-ea"/>
        <a:cs typeface="+mn-cs"/>
      </a:defRPr>
    </a:lvl4pPr>
    <a:lvl5pPr marL="1601788" indent="227013"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B3B3B3"/>
    <a:srgbClr val="7F7F7F"/>
    <a:srgbClr val="CF142B"/>
    <a:srgbClr val="009C82"/>
    <a:srgbClr val="4CB9A6"/>
    <a:srgbClr val="13007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501" autoAdjust="0"/>
    <p:restoredTop sz="92357" autoAdjust="0"/>
  </p:normalViewPr>
  <p:slideViewPr>
    <p:cSldViewPr snapToGrid="0">
      <p:cViewPr>
        <p:scale>
          <a:sx n="68" d="100"/>
          <a:sy n="68" d="100"/>
        </p:scale>
        <p:origin x="-1308" y="-276"/>
      </p:cViewPr>
      <p:guideLst>
        <p:guide orient="horz" pos="774"/>
        <p:guide orient="horz" pos="3504"/>
        <p:guide orient="horz" pos="883"/>
        <p:guide orient="horz" pos="4224"/>
        <p:guide orient="horz" pos="3984"/>
        <p:guide orient="horz" pos="3362"/>
        <p:guide orient="horz" pos="1165"/>
        <p:guide pos="2679"/>
        <p:guide pos="2683"/>
        <p:guide pos="2678"/>
        <p:guide pos="2682"/>
        <p:guide pos="5665"/>
        <p:guide pos="435"/>
        <p:guide pos="5657"/>
        <p:guide pos="2685"/>
      </p:guideLst>
    </p:cSldViewPr>
  </p:slideViewPr>
  <p:outlineViewPr>
    <p:cViewPr>
      <p:scale>
        <a:sx n="33" d="100"/>
        <a:sy n="33" d="100"/>
      </p:scale>
      <p:origin x="0" y="6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100" d="100"/>
        <a:sy n="100" d="100"/>
      </p:scale>
      <p:origin x="0" y="15413"/>
    </p:cViewPr>
  </p:sorterViewPr>
  <p:notesViewPr>
    <p:cSldViewPr snapToGrid="0">
      <p:cViewPr>
        <p:scale>
          <a:sx n="75" d="100"/>
          <a:sy n="75" d="100"/>
        </p:scale>
        <p:origin x="-1266" y="84"/>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8" Type="http://schemas.openxmlformats.org/officeDocument/2006/relationships/slide" Target="slides/slide17.xml"/><Relationship Id="rId13" Type="http://schemas.openxmlformats.org/officeDocument/2006/relationships/slide" Target="slides/slide35.xml"/><Relationship Id="rId3" Type="http://schemas.openxmlformats.org/officeDocument/2006/relationships/slide" Target="slides/slide9.xml"/><Relationship Id="rId7" Type="http://schemas.openxmlformats.org/officeDocument/2006/relationships/slide" Target="slides/slide13.xml"/><Relationship Id="rId12" Type="http://schemas.openxmlformats.org/officeDocument/2006/relationships/slide" Target="slides/slide32.xml"/><Relationship Id="rId2" Type="http://schemas.openxmlformats.org/officeDocument/2006/relationships/slide" Target="slides/slide6.xml"/><Relationship Id="rId16" Type="http://schemas.openxmlformats.org/officeDocument/2006/relationships/slide" Target="slides/slide43.xml"/><Relationship Id="rId1" Type="http://schemas.openxmlformats.org/officeDocument/2006/relationships/slide" Target="slides/slide5.xml"/><Relationship Id="rId6" Type="http://schemas.openxmlformats.org/officeDocument/2006/relationships/slide" Target="slides/slide12.xml"/><Relationship Id="rId11" Type="http://schemas.openxmlformats.org/officeDocument/2006/relationships/slide" Target="slides/slide31.xml"/><Relationship Id="rId5" Type="http://schemas.openxmlformats.org/officeDocument/2006/relationships/slide" Target="slides/slide11.xml"/><Relationship Id="rId15" Type="http://schemas.openxmlformats.org/officeDocument/2006/relationships/slide" Target="slides/slide42.xml"/><Relationship Id="rId10" Type="http://schemas.openxmlformats.org/officeDocument/2006/relationships/slide" Target="slides/slide23.xml"/><Relationship Id="rId4" Type="http://schemas.openxmlformats.org/officeDocument/2006/relationships/slide" Target="slides/slide10.xml"/><Relationship Id="rId9" Type="http://schemas.openxmlformats.org/officeDocument/2006/relationships/slide" Target="slides/slide22.xml"/><Relationship Id="rId14"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101509" tIns="50754" rIns="101509" bIns="50754" numCol="1" anchor="t" anchorCtr="0" compatLnSpc="1">
            <a:prstTxWarp prst="textNoShape">
              <a:avLst/>
            </a:prstTxWarp>
          </a:bodyPr>
          <a:lstStyle>
            <a:lvl1pPr defTabSz="1014610">
              <a:defRPr sz="1300"/>
            </a:lvl1pPr>
          </a:lstStyle>
          <a:p>
            <a:pPr>
              <a:defRPr/>
            </a:pPr>
            <a:r>
              <a:rPr lang="de-DE"/>
              <a:t>Stratos Applications</a:t>
            </a:r>
          </a:p>
        </p:txBody>
      </p:sp>
      <p:sp>
        <p:nvSpPr>
          <p:cNvPr id="2560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101509" tIns="50754" rIns="101509" bIns="50754" numCol="1" anchor="t" anchorCtr="0" compatLnSpc="1">
            <a:prstTxWarp prst="textNoShape">
              <a:avLst/>
            </a:prstTxWarp>
          </a:bodyPr>
          <a:lstStyle>
            <a:lvl1pPr algn="r" defTabSz="1014610">
              <a:defRPr sz="1300"/>
            </a:lvl1pPr>
          </a:lstStyle>
          <a:p>
            <a:pPr>
              <a:defRPr/>
            </a:pPr>
            <a:fld id="{510143B8-9243-47B4-BAC2-2DFB06025AF4}" type="datetime1">
              <a:rPr lang="en-US"/>
              <a:pPr>
                <a:defRPr/>
              </a:pPr>
              <a:t>5/3/2010</a:t>
            </a:fld>
            <a:endParaRPr lang="de-DE"/>
          </a:p>
        </p:txBody>
      </p:sp>
      <p:sp>
        <p:nvSpPr>
          <p:cNvPr id="2560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101509" tIns="50754" rIns="101509" bIns="50754" numCol="1" anchor="b" anchorCtr="0" compatLnSpc="1">
            <a:prstTxWarp prst="textNoShape">
              <a:avLst/>
            </a:prstTxWarp>
          </a:bodyPr>
          <a:lstStyle>
            <a:lvl1pPr defTabSz="1014610">
              <a:defRPr sz="1300"/>
            </a:lvl1pPr>
          </a:lstStyle>
          <a:p>
            <a:pPr>
              <a:defRPr/>
            </a:pPr>
            <a:endParaRPr lang="de-DE"/>
          </a:p>
        </p:txBody>
      </p:sp>
      <p:sp>
        <p:nvSpPr>
          <p:cNvPr id="2560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101509" tIns="50754" rIns="101509" bIns="50754" numCol="1" anchor="b" anchorCtr="0" compatLnSpc="1">
            <a:prstTxWarp prst="textNoShape">
              <a:avLst/>
            </a:prstTxWarp>
          </a:bodyPr>
          <a:lstStyle>
            <a:lvl1pPr algn="r" defTabSz="1014610">
              <a:defRPr sz="1300"/>
            </a:lvl1pPr>
          </a:lstStyle>
          <a:p>
            <a:pPr>
              <a:defRPr/>
            </a:pPr>
            <a:fld id="{B60FA74A-5B47-4210-87D6-26F597655892}"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101509" tIns="50754" rIns="101509" bIns="50754" numCol="1" anchor="t" anchorCtr="0" compatLnSpc="1">
            <a:prstTxWarp prst="textNoShape">
              <a:avLst/>
            </a:prstTxWarp>
          </a:bodyPr>
          <a:lstStyle>
            <a:lvl1pPr defTabSz="1014610">
              <a:defRPr sz="1300"/>
            </a:lvl1pPr>
          </a:lstStyle>
          <a:p>
            <a:pPr>
              <a:defRPr/>
            </a:pPr>
            <a:r>
              <a:rPr lang="de-DE"/>
              <a:t>Stratos Applications</a:t>
            </a:r>
          </a:p>
        </p:txBody>
      </p:sp>
      <p:sp>
        <p:nvSpPr>
          <p:cNvPr id="10243" name="Rectangle 3"/>
          <p:cNvSpPr>
            <a:spLocks noGrp="1" noChangeArrowheads="1"/>
          </p:cNvSpPr>
          <p:nvPr>
            <p:ph type="dt" idx="1"/>
          </p:nvPr>
        </p:nvSpPr>
        <p:spPr bwMode="auto">
          <a:xfrm>
            <a:off x="4024313" y="0"/>
            <a:ext cx="3078162" cy="511175"/>
          </a:xfrm>
          <a:prstGeom prst="rect">
            <a:avLst/>
          </a:prstGeom>
          <a:noFill/>
          <a:ln w="9525">
            <a:noFill/>
            <a:miter lim="800000"/>
            <a:headEnd/>
            <a:tailEnd/>
          </a:ln>
          <a:effectLst/>
        </p:spPr>
        <p:txBody>
          <a:bodyPr vert="horz" wrap="square" lIns="101509" tIns="50754" rIns="101509" bIns="50754" numCol="1" anchor="t" anchorCtr="0" compatLnSpc="1">
            <a:prstTxWarp prst="textNoShape">
              <a:avLst/>
            </a:prstTxWarp>
          </a:bodyPr>
          <a:lstStyle>
            <a:lvl1pPr algn="r" defTabSz="1014610">
              <a:defRPr sz="1300"/>
            </a:lvl1pPr>
          </a:lstStyle>
          <a:p>
            <a:pPr>
              <a:defRPr/>
            </a:pPr>
            <a:fld id="{75C24B44-6B7D-4A6A-83D8-4A00C30E5EA5}" type="datetime1">
              <a:rPr lang="en-US"/>
              <a:pPr>
                <a:defRPr/>
              </a:pPr>
              <a:t>5/3/2010</a:t>
            </a:fld>
            <a:endParaRPr lang="de-DE"/>
          </a:p>
        </p:txBody>
      </p:sp>
      <p:sp>
        <p:nvSpPr>
          <p:cNvPr id="64516" name="Rectangle 4"/>
          <p:cNvSpPr>
            <a:spLocks noGrp="1" noRot="1" noChangeAspect="1" noChangeArrowheads="1" noTextEdit="1"/>
          </p:cNvSpPr>
          <p:nvPr>
            <p:ph type="sldImg" idx="2"/>
          </p:nvPr>
        </p:nvSpPr>
        <p:spPr bwMode="auto">
          <a:xfrm>
            <a:off x="995363" y="768350"/>
            <a:ext cx="5113337" cy="38354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49325" y="4859338"/>
            <a:ext cx="5203825" cy="4605337"/>
          </a:xfrm>
          <a:prstGeom prst="rect">
            <a:avLst/>
          </a:prstGeom>
          <a:noFill/>
          <a:ln w="9525">
            <a:noFill/>
            <a:miter lim="800000"/>
            <a:headEnd/>
            <a:tailEnd/>
          </a:ln>
          <a:effectLst/>
        </p:spPr>
        <p:txBody>
          <a:bodyPr vert="horz" wrap="square" lIns="101509" tIns="50754" rIns="101509" bIns="50754"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0246" name="Rectangle 6"/>
          <p:cNvSpPr>
            <a:spLocks noGrp="1" noChangeArrowheads="1"/>
          </p:cNvSpPr>
          <p:nvPr>
            <p:ph type="ftr" sz="quarter" idx="4"/>
          </p:nvPr>
        </p:nvSpPr>
        <p:spPr bwMode="auto">
          <a:xfrm>
            <a:off x="0" y="9721850"/>
            <a:ext cx="3078163" cy="511175"/>
          </a:xfrm>
          <a:prstGeom prst="rect">
            <a:avLst/>
          </a:prstGeom>
          <a:noFill/>
          <a:ln w="9525">
            <a:noFill/>
            <a:miter lim="800000"/>
            <a:headEnd/>
            <a:tailEnd/>
          </a:ln>
          <a:effectLst/>
        </p:spPr>
        <p:txBody>
          <a:bodyPr vert="horz" wrap="square" lIns="101509" tIns="50754" rIns="101509" bIns="50754" numCol="1" anchor="b" anchorCtr="0" compatLnSpc="1">
            <a:prstTxWarp prst="textNoShape">
              <a:avLst/>
            </a:prstTxWarp>
          </a:bodyPr>
          <a:lstStyle>
            <a:lvl1pPr defTabSz="1014610">
              <a:defRPr sz="1300"/>
            </a:lvl1pPr>
          </a:lstStyle>
          <a:p>
            <a:pPr>
              <a:defRPr/>
            </a:pPr>
            <a:endParaRPr lang="de-DE"/>
          </a:p>
        </p:txBody>
      </p:sp>
      <p:sp>
        <p:nvSpPr>
          <p:cNvPr id="10247" name="Rectangle 7"/>
          <p:cNvSpPr>
            <a:spLocks noGrp="1" noChangeArrowheads="1"/>
          </p:cNvSpPr>
          <p:nvPr>
            <p:ph type="sldNum" sz="quarter" idx="5"/>
          </p:nvPr>
        </p:nvSpPr>
        <p:spPr bwMode="auto">
          <a:xfrm>
            <a:off x="4024313" y="9721850"/>
            <a:ext cx="3078162" cy="511175"/>
          </a:xfrm>
          <a:prstGeom prst="rect">
            <a:avLst/>
          </a:prstGeom>
          <a:noFill/>
          <a:ln w="9525">
            <a:noFill/>
            <a:miter lim="800000"/>
            <a:headEnd/>
            <a:tailEnd/>
          </a:ln>
          <a:effectLst/>
        </p:spPr>
        <p:txBody>
          <a:bodyPr vert="horz" wrap="square" lIns="101509" tIns="50754" rIns="101509" bIns="50754" numCol="1" anchor="b" anchorCtr="0" compatLnSpc="1">
            <a:prstTxWarp prst="textNoShape">
              <a:avLst/>
            </a:prstTxWarp>
          </a:bodyPr>
          <a:lstStyle>
            <a:lvl1pPr algn="r" defTabSz="1014610">
              <a:defRPr sz="1300"/>
            </a:lvl1pPr>
          </a:lstStyle>
          <a:p>
            <a:pPr>
              <a:defRPr/>
            </a:pPr>
            <a:fld id="{1EA6CAAA-A2F5-464F-B731-2B9B4F39C10B}" type="slidenum">
              <a:rPr lang="de-DE"/>
              <a:pPr>
                <a:defRPr/>
              </a:pPr>
              <a:t>‹#›</a:t>
            </a:fld>
            <a:endParaRPr lang="de-DE"/>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0005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8001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20015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601788"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002619" algn="l" defTabSz="801046" rtl="0" eaLnBrk="1" latinLnBrk="0" hangingPunct="1">
      <a:defRPr sz="1100" kern="1200">
        <a:solidFill>
          <a:schemeClr val="tx1"/>
        </a:solidFill>
        <a:latin typeface="+mn-lt"/>
        <a:ea typeface="+mn-ea"/>
        <a:cs typeface="+mn-cs"/>
      </a:defRPr>
    </a:lvl6pPr>
    <a:lvl7pPr marL="2403143" algn="l" defTabSz="801046" rtl="0" eaLnBrk="1" latinLnBrk="0" hangingPunct="1">
      <a:defRPr sz="1100" kern="1200">
        <a:solidFill>
          <a:schemeClr val="tx1"/>
        </a:solidFill>
        <a:latin typeface="+mn-lt"/>
        <a:ea typeface="+mn-ea"/>
        <a:cs typeface="+mn-cs"/>
      </a:defRPr>
    </a:lvl7pPr>
    <a:lvl8pPr marL="2803666" algn="l" defTabSz="801046" rtl="0" eaLnBrk="1" latinLnBrk="0" hangingPunct="1">
      <a:defRPr sz="1100" kern="1200">
        <a:solidFill>
          <a:schemeClr val="tx1"/>
        </a:solidFill>
        <a:latin typeface="+mn-lt"/>
        <a:ea typeface="+mn-ea"/>
        <a:cs typeface="+mn-cs"/>
      </a:defRPr>
    </a:lvl8pPr>
    <a:lvl9pPr marL="3204189" algn="l" defTabSz="80104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p>
            <a:pPr defTabSz="1014413"/>
            <a:r>
              <a:rPr lang="de-DE" smtClean="0"/>
              <a:t>Stratos Applications</a:t>
            </a:r>
          </a:p>
        </p:txBody>
      </p:sp>
      <p:sp>
        <p:nvSpPr>
          <p:cNvPr id="65539" name="Rectangle 3"/>
          <p:cNvSpPr>
            <a:spLocks noGrp="1" noChangeArrowheads="1"/>
          </p:cNvSpPr>
          <p:nvPr>
            <p:ph type="dt" sz="quarter" idx="1"/>
          </p:nvPr>
        </p:nvSpPr>
        <p:spPr>
          <a:noFill/>
        </p:spPr>
        <p:txBody>
          <a:bodyPr/>
          <a:lstStyle/>
          <a:p>
            <a:pPr defTabSz="1014413"/>
            <a:fld id="{734B66C7-8E72-4FD8-9E19-1E264D976DBA}" type="datetime1">
              <a:rPr lang="en-US" smtClean="0"/>
              <a:pPr defTabSz="1014413"/>
              <a:t>5/3/2010</a:t>
            </a:fld>
            <a:endParaRPr lang="de-DE" smtClean="0"/>
          </a:p>
        </p:txBody>
      </p:sp>
      <p:sp>
        <p:nvSpPr>
          <p:cNvPr id="65540" name="Rectangle 7"/>
          <p:cNvSpPr>
            <a:spLocks noGrp="1" noChangeArrowheads="1"/>
          </p:cNvSpPr>
          <p:nvPr>
            <p:ph type="sldNum" sz="quarter" idx="5"/>
          </p:nvPr>
        </p:nvSpPr>
        <p:spPr>
          <a:noFill/>
        </p:spPr>
        <p:txBody>
          <a:bodyPr/>
          <a:lstStyle/>
          <a:p>
            <a:pPr defTabSz="1014413"/>
            <a:fld id="{37BD1A23-61A8-4EE9-9C00-164D78E729B0}" type="slidenum">
              <a:rPr lang="de-DE" smtClean="0"/>
              <a:pPr defTabSz="1014413"/>
              <a:t>1</a:t>
            </a:fld>
            <a:endParaRPr lang="de-DE" smtClean="0"/>
          </a:p>
        </p:txBody>
      </p:sp>
      <p:sp>
        <p:nvSpPr>
          <p:cNvPr id="65541" name="Rectangle 2"/>
          <p:cNvSpPr>
            <a:spLocks noGrp="1" noRot="1" noChangeAspect="1" noChangeArrowheads="1" noTextEdit="1"/>
          </p:cNvSpPr>
          <p:nvPr>
            <p:ph type="sldImg"/>
          </p:nvPr>
        </p:nvSpPr>
        <p:spPr>
          <a:xfrm>
            <a:off x="996950" y="768350"/>
            <a:ext cx="5114925" cy="3836988"/>
          </a:xfrm>
          <a:ln/>
        </p:spPr>
      </p:sp>
      <p:sp>
        <p:nvSpPr>
          <p:cNvPr id="65542" name="Rectangle 3"/>
          <p:cNvSpPr>
            <a:spLocks noGrp="1" noChangeArrowheads="1"/>
          </p:cNvSpPr>
          <p:nvPr>
            <p:ph type="body" idx="1"/>
          </p:nvPr>
        </p:nvSpPr>
        <p:spPr>
          <a:xfrm>
            <a:off x="708025" y="4859338"/>
            <a:ext cx="5686425" cy="4605337"/>
          </a:xfrm>
          <a:noFill/>
          <a:ln/>
        </p:spPr>
        <p:txBody>
          <a:bodyPr/>
          <a:lstStyle/>
          <a:p>
            <a:pPr eaLnBrk="1" hangingPunct="1"/>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pPr defTabSz="1014413"/>
            <a:r>
              <a:rPr lang="de-DE" smtClean="0"/>
              <a:t>Stratos Applications</a:t>
            </a:r>
          </a:p>
        </p:txBody>
      </p:sp>
      <p:sp>
        <p:nvSpPr>
          <p:cNvPr id="81923" name="Rectangle 3"/>
          <p:cNvSpPr>
            <a:spLocks noGrp="1" noChangeArrowheads="1"/>
          </p:cNvSpPr>
          <p:nvPr>
            <p:ph type="dt" sz="quarter" idx="1"/>
          </p:nvPr>
        </p:nvSpPr>
        <p:spPr>
          <a:noFill/>
        </p:spPr>
        <p:txBody>
          <a:bodyPr/>
          <a:lstStyle/>
          <a:p>
            <a:pPr defTabSz="1014413"/>
            <a:fld id="{6A8C3667-9AC3-498B-B648-C7A514A09B90}" type="datetime1">
              <a:rPr lang="en-US" smtClean="0"/>
              <a:pPr defTabSz="1014413"/>
              <a:t>5/3/2010</a:t>
            </a:fld>
            <a:endParaRPr lang="de-DE" smtClean="0"/>
          </a:p>
        </p:txBody>
      </p:sp>
      <p:sp>
        <p:nvSpPr>
          <p:cNvPr id="81924" name="Rectangle 7"/>
          <p:cNvSpPr>
            <a:spLocks noGrp="1" noChangeArrowheads="1"/>
          </p:cNvSpPr>
          <p:nvPr>
            <p:ph type="sldNum" sz="quarter" idx="5"/>
          </p:nvPr>
        </p:nvSpPr>
        <p:spPr>
          <a:noFill/>
        </p:spPr>
        <p:txBody>
          <a:bodyPr/>
          <a:lstStyle/>
          <a:p>
            <a:pPr defTabSz="1014413"/>
            <a:fld id="{16D99F83-9ADE-416A-A2F8-4E3E79B9C530}" type="slidenum">
              <a:rPr lang="de-DE" smtClean="0"/>
              <a:pPr defTabSz="1014413"/>
              <a:t>10</a:t>
            </a:fld>
            <a:endParaRPr lang="de-DE" smtClean="0"/>
          </a:p>
        </p:txBody>
      </p:sp>
      <p:sp>
        <p:nvSpPr>
          <p:cNvPr id="81925" name="Rectangle 2"/>
          <p:cNvSpPr>
            <a:spLocks noGrp="1" noRot="1" noChangeAspect="1" noChangeArrowheads="1" noTextEdit="1"/>
          </p:cNvSpPr>
          <p:nvPr>
            <p:ph type="sldImg"/>
          </p:nvPr>
        </p:nvSpPr>
        <p:spPr>
          <a:xfrm>
            <a:off x="993775" y="766763"/>
            <a:ext cx="5118100" cy="3838575"/>
          </a:xfrm>
          <a:ln/>
        </p:spPr>
      </p:sp>
      <p:sp>
        <p:nvSpPr>
          <p:cNvPr id="81926" name="Rectangle 3"/>
          <p:cNvSpPr>
            <a:spLocks noGrp="1" noChangeArrowheads="1"/>
          </p:cNvSpPr>
          <p:nvPr>
            <p:ph type="body" idx="1"/>
          </p:nvPr>
        </p:nvSpPr>
        <p:spPr>
          <a:xfrm>
            <a:off x="947738" y="4859338"/>
            <a:ext cx="5207000" cy="4606925"/>
          </a:xfrm>
          <a:noFill/>
          <a:ln/>
        </p:spPr>
        <p:txBody>
          <a:bodyPr/>
          <a:lstStyle/>
          <a:p>
            <a:pPr eaLnBrk="1" hangingPunct="1"/>
            <a:endParaRPr lang="de-DE" smtClean="0"/>
          </a:p>
          <a:p>
            <a:pPr eaLnBrk="1" hangingPunct="1"/>
            <a:endParaRPr lang="de-DE" sz="1500" b="1"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p:spPr>
        <p:txBody>
          <a:bodyPr/>
          <a:lstStyle/>
          <a:p>
            <a:pPr defTabSz="1014413"/>
            <a:r>
              <a:rPr lang="de-DE" smtClean="0"/>
              <a:t>Stratos Applications</a:t>
            </a:r>
          </a:p>
        </p:txBody>
      </p:sp>
      <p:sp>
        <p:nvSpPr>
          <p:cNvPr id="82947" name="Rectangle 3"/>
          <p:cNvSpPr>
            <a:spLocks noGrp="1" noChangeArrowheads="1"/>
          </p:cNvSpPr>
          <p:nvPr>
            <p:ph type="dt" sz="quarter" idx="1"/>
          </p:nvPr>
        </p:nvSpPr>
        <p:spPr>
          <a:noFill/>
        </p:spPr>
        <p:txBody>
          <a:bodyPr/>
          <a:lstStyle/>
          <a:p>
            <a:pPr defTabSz="1014413"/>
            <a:fld id="{03D309EB-7E20-483B-92E4-EC0DFC1EB491}" type="datetime1">
              <a:rPr lang="en-US" smtClean="0"/>
              <a:pPr defTabSz="1014413"/>
              <a:t>5/3/2010</a:t>
            </a:fld>
            <a:endParaRPr lang="de-DE" smtClean="0"/>
          </a:p>
        </p:txBody>
      </p:sp>
      <p:sp>
        <p:nvSpPr>
          <p:cNvPr id="82948" name="Rectangle 7"/>
          <p:cNvSpPr>
            <a:spLocks noGrp="1" noChangeArrowheads="1"/>
          </p:cNvSpPr>
          <p:nvPr>
            <p:ph type="sldNum" sz="quarter" idx="5"/>
          </p:nvPr>
        </p:nvSpPr>
        <p:spPr>
          <a:noFill/>
        </p:spPr>
        <p:txBody>
          <a:bodyPr/>
          <a:lstStyle/>
          <a:p>
            <a:pPr defTabSz="1014413"/>
            <a:fld id="{2ADD27F3-D443-40F6-A4EA-D0C533F1762A}" type="slidenum">
              <a:rPr lang="de-DE" smtClean="0"/>
              <a:pPr defTabSz="1014413"/>
              <a:t>11</a:t>
            </a:fld>
            <a:endParaRPr lang="de-DE" smtClean="0"/>
          </a:p>
        </p:txBody>
      </p:sp>
      <p:sp>
        <p:nvSpPr>
          <p:cNvPr id="82949" name="Rectangle 2"/>
          <p:cNvSpPr>
            <a:spLocks noGrp="1" noRot="1" noChangeAspect="1" noChangeArrowheads="1" noTextEdit="1"/>
          </p:cNvSpPr>
          <p:nvPr>
            <p:ph type="sldImg"/>
          </p:nvPr>
        </p:nvSpPr>
        <p:spPr>
          <a:xfrm>
            <a:off x="993775" y="766763"/>
            <a:ext cx="5118100" cy="3838575"/>
          </a:xfrm>
          <a:ln/>
        </p:spPr>
      </p:sp>
      <p:sp>
        <p:nvSpPr>
          <p:cNvPr id="82950"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cs typeface="Arial" charset="0"/>
              </a:rPr>
              <a:t>More operating safety due to ‘any way‘ positioned display</a:t>
            </a:r>
            <a:endParaRPr lang="de-DE" smtClean="0">
              <a:cs typeface="Arial" charset="0"/>
            </a:endParaRPr>
          </a:p>
          <a:p>
            <a:pPr eaLnBrk="1" hangingPunct="1"/>
            <a:r>
              <a:rPr lang="de-DE" smtClean="0">
                <a:cs typeface="Arial" charset="0"/>
              </a:rPr>
              <a:t>Optimum operating and monitoring possibilities of the Wilo-Stratos due to </a:t>
            </a:r>
            <a:r>
              <a:rPr lang="de-DE" b="1" smtClean="0">
                <a:cs typeface="Arial" charset="0"/>
              </a:rPr>
              <a:t>variable pump and module positioning alternatives</a:t>
            </a:r>
            <a:r>
              <a:rPr lang="de-DE" smtClean="0">
                <a:cs typeface="Arial" charset="0"/>
              </a:rPr>
              <a:t>. The front facing pump display with its </a:t>
            </a:r>
            <a:r>
              <a:rPr lang="de-DE" b="1" smtClean="0">
                <a:cs typeface="Arial" charset="0"/>
              </a:rPr>
              <a:t>rotating screen</a:t>
            </a:r>
            <a:r>
              <a:rPr lang="de-DE" smtClean="0">
                <a:cs typeface="Arial" charset="0"/>
              </a:rPr>
              <a:t> ensure that all important informations can be accessed at any time and without any trouble. </a:t>
            </a:r>
          </a:p>
          <a:p>
            <a:pPr eaLnBrk="1" hangingPunct="1"/>
            <a:endParaRPr lang="de-DE" smtClean="0">
              <a:cs typeface="Arial" charset="0"/>
            </a:endParaRPr>
          </a:p>
          <a:p>
            <a:pPr eaLnBrk="1" hangingPunct="1"/>
            <a:r>
              <a:rPr lang="de-DE" smtClean="0">
                <a:cs typeface="Arial" charset="0"/>
              </a:rPr>
              <a:t>Extension of the manual operating capabilities for special applications is possible when using wireless communication by means of the Wilo-IR Monitor operating and service unit.</a:t>
            </a:r>
          </a:p>
          <a:p>
            <a:pPr eaLnBrk="1" hangingPunct="1"/>
            <a:endParaRPr lang="de-DE" smtClean="0">
              <a:cs typeface="Arial" charset="0"/>
            </a:endParaRPr>
          </a:p>
          <a:p>
            <a:pPr eaLnBrk="1" hangingPunct="1"/>
            <a:endParaRPr lang="de-DE" smtClean="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p:spPr>
        <p:txBody>
          <a:bodyPr/>
          <a:lstStyle/>
          <a:p>
            <a:pPr defTabSz="1014413"/>
            <a:r>
              <a:rPr lang="de-DE" smtClean="0"/>
              <a:t>Stratos Applications</a:t>
            </a:r>
          </a:p>
        </p:txBody>
      </p:sp>
      <p:sp>
        <p:nvSpPr>
          <p:cNvPr id="83971" name="Rectangle 3"/>
          <p:cNvSpPr>
            <a:spLocks noGrp="1" noChangeArrowheads="1"/>
          </p:cNvSpPr>
          <p:nvPr>
            <p:ph type="dt" sz="quarter" idx="1"/>
          </p:nvPr>
        </p:nvSpPr>
        <p:spPr>
          <a:noFill/>
        </p:spPr>
        <p:txBody>
          <a:bodyPr/>
          <a:lstStyle/>
          <a:p>
            <a:pPr defTabSz="1014413"/>
            <a:fld id="{B09C371D-0C48-4EF9-A87E-2A75A6C5EC0D}" type="datetime1">
              <a:rPr lang="en-US" smtClean="0"/>
              <a:pPr defTabSz="1014413"/>
              <a:t>5/3/2010</a:t>
            </a:fld>
            <a:endParaRPr lang="de-DE" smtClean="0"/>
          </a:p>
        </p:txBody>
      </p:sp>
      <p:sp>
        <p:nvSpPr>
          <p:cNvPr id="83972" name="Rectangle 7"/>
          <p:cNvSpPr>
            <a:spLocks noGrp="1" noChangeArrowheads="1"/>
          </p:cNvSpPr>
          <p:nvPr>
            <p:ph type="sldNum" sz="quarter" idx="5"/>
          </p:nvPr>
        </p:nvSpPr>
        <p:spPr>
          <a:noFill/>
        </p:spPr>
        <p:txBody>
          <a:bodyPr/>
          <a:lstStyle/>
          <a:p>
            <a:pPr defTabSz="1014413"/>
            <a:fld id="{9DF258EE-20E3-41E8-B8AC-A00EC071DAC2}" type="slidenum">
              <a:rPr lang="de-DE" smtClean="0"/>
              <a:pPr defTabSz="1014413"/>
              <a:t>12</a:t>
            </a:fld>
            <a:endParaRPr lang="de-DE" smtClean="0"/>
          </a:p>
        </p:txBody>
      </p:sp>
      <p:sp>
        <p:nvSpPr>
          <p:cNvPr id="83973" name="Rectangle 2"/>
          <p:cNvSpPr>
            <a:spLocks noGrp="1" noRot="1" noChangeAspect="1" noChangeArrowheads="1" noTextEdit="1"/>
          </p:cNvSpPr>
          <p:nvPr>
            <p:ph type="sldImg"/>
          </p:nvPr>
        </p:nvSpPr>
        <p:spPr>
          <a:xfrm>
            <a:off x="993775" y="766763"/>
            <a:ext cx="5118100" cy="3838575"/>
          </a:xfrm>
          <a:ln/>
        </p:spPr>
      </p:sp>
      <p:sp>
        <p:nvSpPr>
          <p:cNvPr id="83974" name="Rectangle 3"/>
          <p:cNvSpPr>
            <a:spLocks noGrp="1" noChangeArrowheads="1"/>
          </p:cNvSpPr>
          <p:nvPr>
            <p:ph type="body" idx="1"/>
          </p:nvPr>
        </p:nvSpPr>
        <p:spPr>
          <a:xfrm>
            <a:off x="947738" y="4859338"/>
            <a:ext cx="5207000" cy="4606925"/>
          </a:xfrm>
          <a:noFill/>
          <a:ln/>
        </p:spPr>
        <p:txBody>
          <a:bodyPr/>
          <a:lstStyle/>
          <a:p>
            <a:pPr eaLnBrk="1" hangingPunct="1"/>
            <a:endParaRPr lang="en-US" sz="1500" baseline="-140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p>
            <a:pPr defTabSz="1014413"/>
            <a:r>
              <a:rPr lang="de-DE" smtClean="0"/>
              <a:t>Stratos Applications</a:t>
            </a:r>
          </a:p>
        </p:txBody>
      </p:sp>
      <p:sp>
        <p:nvSpPr>
          <p:cNvPr id="84995" name="Rectangle 3"/>
          <p:cNvSpPr>
            <a:spLocks noGrp="1" noChangeArrowheads="1"/>
          </p:cNvSpPr>
          <p:nvPr>
            <p:ph type="dt" sz="quarter" idx="1"/>
          </p:nvPr>
        </p:nvSpPr>
        <p:spPr>
          <a:noFill/>
        </p:spPr>
        <p:txBody>
          <a:bodyPr/>
          <a:lstStyle/>
          <a:p>
            <a:pPr defTabSz="1014413"/>
            <a:fld id="{931338CC-2A8A-4B5F-9080-A71D89C31E9D}" type="datetime1">
              <a:rPr lang="en-US" smtClean="0"/>
              <a:pPr defTabSz="1014413"/>
              <a:t>5/3/2010</a:t>
            </a:fld>
            <a:endParaRPr lang="de-DE" smtClean="0"/>
          </a:p>
        </p:txBody>
      </p:sp>
      <p:sp>
        <p:nvSpPr>
          <p:cNvPr id="84996" name="Rectangle 7"/>
          <p:cNvSpPr>
            <a:spLocks noGrp="1" noChangeArrowheads="1"/>
          </p:cNvSpPr>
          <p:nvPr>
            <p:ph type="sldNum" sz="quarter" idx="5"/>
          </p:nvPr>
        </p:nvSpPr>
        <p:spPr>
          <a:noFill/>
        </p:spPr>
        <p:txBody>
          <a:bodyPr/>
          <a:lstStyle/>
          <a:p>
            <a:pPr defTabSz="1014413"/>
            <a:fld id="{3AB8AE11-8419-4B94-96BB-19EFDD452462}" type="slidenum">
              <a:rPr lang="de-DE" smtClean="0"/>
              <a:pPr defTabSz="1014413"/>
              <a:t>13</a:t>
            </a:fld>
            <a:endParaRPr lang="de-DE" smtClean="0"/>
          </a:p>
        </p:txBody>
      </p:sp>
      <p:sp>
        <p:nvSpPr>
          <p:cNvPr id="84997" name="Rectangle 2"/>
          <p:cNvSpPr>
            <a:spLocks noGrp="1" noRot="1" noChangeAspect="1" noChangeArrowheads="1" noTextEdit="1"/>
          </p:cNvSpPr>
          <p:nvPr>
            <p:ph type="sldImg"/>
          </p:nvPr>
        </p:nvSpPr>
        <p:spPr>
          <a:xfrm>
            <a:off x="993775" y="766763"/>
            <a:ext cx="5118100" cy="3838575"/>
          </a:xfrm>
          <a:ln/>
        </p:spPr>
      </p:sp>
      <p:sp>
        <p:nvSpPr>
          <p:cNvPr id="84998" name="Rectangle 3"/>
          <p:cNvSpPr>
            <a:spLocks noGrp="1" noChangeArrowheads="1"/>
          </p:cNvSpPr>
          <p:nvPr>
            <p:ph type="body" idx="1"/>
          </p:nvPr>
        </p:nvSpPr>
        <p:spPr>
          <a:xfrm>
            <a:off x="946150" y="4857750"/>
            <a:ext cx="5210175" cy="4608513"/>
          </a:xfrm>
          <a:noFill/>
          <a:ln/>
        </p:spPr>
        <p:txBody>
          <a:bodyPr/>
          <a:lstStyle/>
          <a:p>
            <a:pPr eaLnBrk="1" hangingPunct="1"/>
            <a:endParaRPr lang="en-US" sz="1400" baseline="-140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p:spPr>
        <p:txBody>
          <a:bodyPr/>
          <a:lstStyle/>
          <a:p>
            <a:pPr defTabSz="1014413"/>
            <a:r>
              <a:rPr lang="de-DE" smtClean="0"/>
              <a:t>Stratos Applications</a:t>
            </a:r>
          </a:p>
        </p:txBody>
      </p:sp>
      <p:sp>
        <p:nvSpPr>
          <p:cNvPr id="86019" name="Rectangle 3"/>
          <p:cNvSpPr>
            <a:spLocks noGrp="1" noChangeArrowheads="1"/>
          </p:cNvSpPr>
          <p:nvPr>
            <p:ph type="dt" sz="quarter" idx="1"/>
          </p:nvPr>
        </p:nvSpPr>
        <p:spPr>
          <a:noFill/>
        </p:spPr>
        <p:txBody>
          <a:bodyPr/>
          <a:lstStyle/>
          <a:p>
            <a:pPr defTabSz="1014413"/>
            <a:fld id="{B372FABC-5627-49C4-BA24-BDBACBB785A9}" type="datetime1">
              <a:rPr lang="en-US" smtClean="0"/>
              <a:pPr defTabSz="1014413"/>
              <a:t>5/3/2010</a:t>
            </a:fld>
            <a:endParaRPr lang="de-DE" smtClean="0"/>
          </a:p>
        </p:txBody>
      </p:sp>
      <p:sp>
        <p:nvSpPr>
          <p:cNvPr id="86020" name="Rectangle 7"/>
          <p:cNvSpPr>
            <a:spLocks noGrp="1" noChangeArrowheads="1"/>
          </p:cNvSpPr>
          <p:nvPr>
            <p:ph type="sldNum" sz="quarter" idx="5"/>
          </p:nvPr>
        </p:nvSpPr>
        <p:spPr>
          <a:noFill/>
        </p:spPr>
        <p:txBody>
          <a:bodyPr/>
          <a:lstStyle/>
          <a:p>
            <a:pPr defTabSz="1014413"/>
            <a:fld id="{E6EC1D2C-2896-47C9-93B2-26C882EBE189}" type="slidenum">
              <a:rPr lang="de-DE" smtClean="0"/>
              <a:pPr defTabSz="1014413"/>
              <a:t>14</a:t>
            </a:fld>
            <a:endParaRPr lang="de-DE" smtClean="0"/>
          </a:p>
        </p:txBody>
      </p:sp>
      <p:sp>
        <p:nvSpPr>
          <p:cNvPr id="86021" name="Rectangle 2"/>
          <p:cNvSpPr>
            <a:spLocks noGrp="1" noRot="1" noChangeAspect="1" noChangeArrowheads="1" noTextEdit="1"/>
          </p:cNvSpPr>
          <p:nvPr>
            <p:ph type="sldImg"/>
          </p:nvPr>
        </p:nvSpPr>
        <p:spPr>
          <a:xfrm>
            <a:off x="993775" y="766763"/>
            <a:ext cx="5118100" cy="3838575"/>
          </a:xfrm>
          <a:ln/>
        </p:spPr>
      </p:sp>
      <p:sp>
        <p:nvSpPr>
          <p:cNvPr id="86022" name="Rectangle 3"/>
          <p:cNvSpPr>
            <a:spLocks noGrp="1" noChangeArrowheads="1"/>
          </p:cNvSpPr>
          <p:nvPr>
            <p:ph type="body" idx="1"/>
          </p:nvPr>
        </p:nvSpPr>
        <p:spPr>
          <a:xfrm>
            <a:off x="947738" y="4859338"/>
            <a:ext cx="5207000" cy="4606925"/>
          </a:xfrm>
          <a:noFill/>
          <a:ln/>
        </p:spPr>
        <p:txBody>
          <a:bodyPr/>
          <a:lstStyle/>
          <a:p>
            <a:pPr eaLnBrk="1" hangingPunct="1"/>
            <a:endParaRPr lang="en-US" i="1"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p>
            <a:pPr defTabSz="1014413"/>
            <a:r>
              <a:rPr lang="de-DE" smtClean="0"/>
              <a:t>Stratos Applications</a:t>
            </a:r>
          </a:p>
        </p:txBody>
      </p:sp>
      <p:sp>
        <p:nvSpPr>
          <p:cNvPr id="87043" name="Rectangle 3"/>
          <p:cNvSpPr>
            <a:spLocks noGrp="1" noChangeArrowheads="1"/>
          </p:cNvSpPr>
          <p:nvPr>
            <p:ph type="dt" sz="quarter" idx="1"/>
          </p:nvPr>
        </p:nvSpPr>
        <p:spPr>
          <a:noFill/>
        </p:spPr>
        <p:txBody>
          <a:bodyPr/>
          <a:lstStyle/>
          <a:p>
            <a:pPr defTabSz="1014413"/>
            <a:fld id="{CC68FE1D-219B-45D9-9A9F-8D853C091FD0}" type="datetime1">
              <a:rPr lang="en-US" smtClean="0"/>
              <a:pPr defTabSz="1014413"/>
              <a:t>5/3/2010</a:t>
            </a:fld>
            <a:endParaRPr lang="de-DE" smtClean="0"/>
          </a:p>
        </p:txBody>
      </p:sp>
      <p:sp>
        <p:nvSpPr>
          <p:cNvPr id="87044" name="Rectangle 7"/>
          <p:cNvSpPr>
            <a:spLocks noGrp="1" noChangeArrowheads="1"/>
          </p:cNvSpPr>
          <p:nvPr>
            <p:ph type="sldNum" sz="quarter" idx="5"/>
          </p:nvPr>
        </p:nvSpPr>
        <p:spPr>
          <a:noFill/>
        </p:spPr>
        <p:txBody>
          <a:bodyPr/>
          <a:lstStyle/>
          <a:p>
            <a:pPr defTabSz="1014413"/>
            <a:fld id="{22887C9B-815B-4CD1-956C-0BABDFABDBB8}" type="slidenum">
              <a:rPr lang="de-DE" smtClean="0"/>
              <a:pPr defTabSz="1014413"/>
              <a:t>15</a:t>
            </a:fld>
            <a:endParaRPr lang="de-DE" smtClean="0"/>
          </a:p>
        </p:txBody>
      </p:sp>
      <p:sp>
        <p:nvSpPr>
          <p:cNvPr id="87045" name="Rectangle 2"/>
          <p:cNvSpPr>
            <a:spLocks noGrp="1" noRot="1" noChangeAspect="1" noChangeArrowheads="1" noTextEdit="1"/>
          </p:cNvSpPr>
          <p:nvPr>
            <p:ph type="sldImg"/>
          </p:nvPr>
        </p:nvSpPr>
        <p:spPr>
          <a:xfrm>
            <a:off x="996950" y="766763"/>
            <a:ext cx="5114925" cy="3836987"/>
          </a:xfrm>
          <a:ln/>
        </p:spPr>
      </p:sp>
      <p:sp>
        <p:nvSpPr>
          <p:cNvPr id="87046" name="Rectangle 3"/>
          <p:cNvSpPr>
            <a:spLocks noGrp="1" noChangeArrowheads="1"/>
          </p:cNvSpPr>
          <p:nvPr>
            <p:ph type="body" idx="1"/>
          </p:nvPr>
        </p:nvSpPr>
        <p:spPr>
          <a:xfrm>
            <a:off x="947738" y="4859338"/>
            <a:ext cx="5207000" cy="4606925"/>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p>
            <a:pPr defTabSz="1014413"/>
            <a:r>
              <a:rPr lang="de-DE" smtClean="0"/>
              <a:t>Stratos Applications</a:t>
            </a:r>
          </a:p>
        </p:txBody>
      </p:sp>
      <p:sp>
        <p:nvSpPr>
          <p:cNvPr id="88067" name="Rectangle 3"/>
          <p:cNvSpPr>
            <a:spLocks noGrp="1" noChangeArrowheads="1"/>
          </p:cNvSpPr>
          <p:nvPr>
            <p:ph type="dt" sz="quarter" idx="1"/>
          </p:nvPr>
        </p:nvSpPr>
        <p:spPr>
          <a:noFill/>
        </p:spPr>
        <p:txBody>
          <a:bodyPr/>
          <a:lstStyle/>
          <a:p>
            <a:pPr defTabSz="1014413"/>
            <a:fld id="{2FF64955-E18F-4672-A276-D51C5D8521B9}" type="datetime1">
              <a:rPr lang="en-US" smtClean="0"/>
              <a:pPr defTabSz="1014413"/>
              <a:t>5/3/2010</a:t>
            </a:fld>
            <a:endParaRPr lang="de-DE" smtClean="0"/>
          </a:p>
        </p:txBody>
      </p:sp>
      <p:sp>
        <p:nvSpPr>
          <p:cNvPr id="88068" name="Rectangle 7"/>
          <p:cNvSpPr>
            <a:spLocks noGrp="1" noChangeArrowheads="1"/>
          </p:cNvSpPr>
          <p:nvPr>
            <p:ph type="sldNum" sz="quarter" idx="5"/>
          </p:nvPr>
        </p:nvSpPr>
        <p:spPr>
          <a:noFill/>
        </p:spPr>
        <p:txBody>
          <a:bodyPr/>
          <a:lstStyle/>
          <a:p>
            <a:pPr defTabSz="1014413"/>
            <a:fld id="{0F03D91C-50C3-4871-B494-A2BAF9F1D8AC}" type="slidenum">
              <a:rPr lang="de-DE" smtClean="0"/>
              <a:pPr defTabSz="1014413"/>
              <a:t>16</a:t>
            </a:fld>
            <a:endParaRPr lang="de-DE" smtClean="0"/>
          </a:p>
        </p:txBody>
      </p:sp>
      <p:sp>
        <p:nvSpPr>
          <p:cNvPr id="88069" name="Rectangle 2"/>
          <p:cNvSpPr>
            <a:spLocks noGrp="1" noRot="1" noChangeAspect="1" noChangeArrowheads="1" noTextEdit="1"/>
          </p:cNvSpPr>
          <p:nvPr>
            <p:ph type="sldImg"/>
          </p:nvPr>
        </p:nvSpPr>
        <p:spPr>
          <a:xfrm>
            <a:off x="996950" y="766763"/>
            <a:ext cx="5114925" cy="3836987"/>
          </a:xfrm>
          <a:ln/>
        </p:spPr>
      </p:sp>
      <p:sp>
        <p:nvSpPr>
          <p:cNvPr id="88070" name="Rectangle 4"/>
          <p:cNvSpPr>
            <a:spLocks noGrp="1" noChangeArrowheads="1"/>
          </p:cNvSpPr>
          <p:nvPr>
            <p:ph type="body" idx="1"/>
          </p:nvPr>
        </p:nvSpPr>
        <p:spPr>
          <a:xfrm>
            <a:off x="947738" y="4859338"/>
            <a:ext cx="5207000" cy="4606925"/>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p:spPr>
        <p:txBody>
          <a:bodyPr/>
          <a:lstStyle/>
          <a:p>
            <a:pPr defTabSz="1014413"/>
            <a:r>
              <a:rPr lang="de-DE" smtClean="0"/>
              <a:t>Stratos Applications</a:t>
            </a:r>
          </a:p>
        </p:txBody>
      </p:sp>
      <p:sp>
        <p:nvSpPr>
          <p:cNvPr id="89091" name="Rectangle 3"/>
          <p:cNvSpPr>
            <a:spLocks noGrp="1" noChangeArrowheads="1"/>
          </p:cNvSpPr>
          <p:nvPr>
            <p:ph type="dt" sz="quarter" idx="1"/>
          </p:nvPr>
        </p:nvSpPr>
        <p:spPr>
          <a:noFill/>
        </p:spPr>
        <p:txBody>
          <a:bodyPr/>
          <a:lstStyle/>
          <a:p>
            <a:pPr defTabSz="1014413"/>
            <a:fld id="{116A08E5-2838-4376-9BE2-03EC3E846D14}" type="datetime1">
              <a:rPr lang="en-US" smtClean="0"/>
              <a:pPr defTabSz="1014413"/>
              <a:t>5/3/2010</a:t>
            </a:fld>
            <a:endParaRPr lang="de-DE" smtClean="0"/>
          </a:p>
        </p:txBody>
      </p:sp>
      <p:sp>
        <p:nvSpPr>
          <p:cNvPr id="89092" name="Rectangle 7"/>
          <p:cNvSpPr>
            <a:spLocks noGrp="1" noChangeArrowheads="1"/>
          </p:cNvSpPr>
          <p:nvPr>
            <p:ph type="sldNum" sz="quarter" idx="5"/>
          </p:nvPr>
        </p:nvSpPr>
        <p:spPr>
          <a:noFill/>
        </p:spPr>
        <p:txBody>
          <a:bodyPr/>
          <a:lstStyle/>
          <a:p>
            <a:pPr defTabSz="1014413"/>
            <a:fld id="{2E3D3855-76EC-4B91-8B20-2F3A0D957D4B}" type="slidenum">
              <a:rPr lang="de-DE" smtClean="0"/>
              <a:pPr defTabSz="1014413"/>
              <a:t>17</a:t>
            </a:fld>
            <a:endParaRPr lang="de-DE" smtClean="0"/>
          </a:p>
        </p:txBody>
      </p:sp>
      <p:sp>
        <p:nvSpPr>
          <p:cNvPr id="89093" name="Rectangle 2"/>
          <p:cNvSpPr>
            <a:spLocks noGrp="1" noRot="1" noChangeAspect="1" noChangeArrowheads="1" noTextEdit="1"/>
          </p:cNvSpPr>
          <p:nvPr>
            <p:ph type="sldImg"/>
          </p:nvPr>
        </p:nvSpPr>
        <p:spPr>
          <a:xfrm>
            <a:off x="993775" y="766763"/>
            <a:ext cx="5118100" cy="3838575"/>
          </a:xfrm>
          <a:ln/>
        </p:spPr>
      </p:sp>
      <p:sp>
        <p:nvSpPr>
          <p:cNvPr id="89094"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Manual control mode</a:t>
            </a:r>
            <a:endParaRPr lang="de-DE" smtClean="0"/>
          </a:p>
          <a:p>
            <a:pPr eaLnBrk="1" hangingPunct="1"/>
            <a:endParaRPr lang="de-DE" smtClean="0"/>
          </a:p>
          <a:p>
            <a:pPr eaLnBrk="1" hangingPunct="1"/>
            <a:r>
              <a:rPr lang="de-DE" smtClean="0"/>
              <a:t>In the manual control mode the control function in the electronic module becomes deactivated. The pump speed can be manually set to a constant level.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90116" name="Header Placeholder 3"/>
          <p:cNvSpPr>
            <a:spLocks noGrp="1"/>
          </p:cNvSpPr>
          <p:nvPr>
            <p:ph type="hdr" sz="quarter"/>
          </p:nvPr>
        </p:nvSpPr>
        <p:spPr>
          <a:noFill/>
        </p:spPr>
        <p:txBody>
          <a:bodyPr/>
          <a:lstStyle/>
          <a:p>
            <a:pPr defTabSz="1014413"/>
            <a:r>
              <a:rPr lang="de-DE" smtClean="0"/>
              <a:t>Stratos Applications</a:t>
            </a:r>
          </a:p>
        </p:txBody>
      </p:sp>
      <p:sp>
        <p:nvSpPr>
          <p:cNvPr id="90117" name="Date Placeholder 4"/>
          <p:cNvSpPr>
            <a:spLocks noGrp="1"/>
          </p:cNvSpPr>
          <p:nvPr>
            <p:ph type="dt" sz="quarter" idx="1"/>
          </p:nvPr>
        </p:nvSpPr>
        <p:spPr>
          <a:noFill/>
        </p:spPr>
        <p:txBody>
          <a:bodyPr/>
          <a:lstStyle/>
          <a:p>
            <a:pPr defTabSz="1014413"/>
            <a:fld id="{D6E07A00-438D-433F-999C-B4A930F6DFEA}" type="datetime1">
              <a:rPr lang="en-US" smtClean="0"/>
              <a:pPr defTabSz="1014413"/>
              <a:t>5/3/2010</a:t>
            </a:fld>
            <a:endParaRPr lang="de-DE" smtClean="0"/>
          </a:p>
        </p:txBody>
      </p:sp>
      <p:sp>
        <p:nvSpPr>
          <p:cNvPr id="90118" name="Slide Number Placeholder 5"/>
          <p:cNvSpPr>
            <a:spLocks noGrp="1"/>
          </p:cNvSpPr>
          <p:nvPr>
            <p:ph type="sldNum" sz="quarter" idx="5"/>
          </p:nvPr>
        </p:nvSpPr>
        <p:spPr>
          <a:noFill/>
        </p:spPr>
        <p:txBody>
          <a:bodyPr/>
          <a:lstStyle/>
          <a:p>
            <a:pPr defTabSz="1014413"/>
            <a:fld id="{A7C80B06-787A-4F0F-9ADF-33075326E68D}" type="slidenum">
              <a:rPr lang="de-DE" smtClean="0"/>
              <a:pPr defTabSz="1014413"/>
              <a:t>18</a:t>
            </a:fld>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p>
        </p:txBody>
      </p:sp>
      <p:sp>
        <p:nvSpPr>
          <p:cNvPr id="91140" name="Header Placeholder 3"/>
          <p:cNvSpPr>
            <a:spLocks noGrp="1"/>
          </p:cNvSpPr>
          <p:nvPr>
            <p:ph type="hdr" sz="quarter"/>
          </p:nvPr>
        </p:nvSpPr>
        <p:spPr>
          <a:noFill/>
        </p:spPr>
        <p:txBody>
          <a:bodyPr/>
          <a:lstStyle/>
          <a:p>
            <a:pPr defTabSz="1014413"/>
            <a:r>
              <a:rPr lang="de-DE" smtClean="0"/>
              <a:t>Stratos Applications</a:t>
            </a:r>
          </a:p>
        </p:txBody>
      </p:sp>
      <p:sp>
        <p:nvSpPr>
          <p:cNvPr id="91141" name="Date Placeholder 4"/>
          <p:cNvSpPr>
            <a:spLocks noGrp="1"/>
          </p:cNvSpPr>
          <p:nvPr>
            <p:ph type="dt" sz="quarter" idx="1"/>
          </p:nvPr>
        </p:nvSpPr>
        <p:spPr>
          <a:noFill/>
        </p:spPr>
        <p:txBody>
          <a:bodyPr/>
          <a:lstStyle/>
          <a:p>
            <a:pPr defTabSz="1014413"/>
            <a:fld id="{A856AE37-14E2-4330-95A9-237838A93D10}" type="datetime1">
              <a:rPr lang="en-US" smtClean="0"/>
              <a:pPr defTabSz="1014413"/>
              <a:t>5/3/2010</a:t>
            </a:fld>
            <a:endParaRPr lang="de-DE" smtClean="0"/>
          </a:p>
        </p:txBody>
      </p:sp>
      <p:sp>
        <p:nvSpPr>
          <p:cNvPr id="91142" name="Slide Number Placeholder 5"/>
          <p:cNvSpPr>
            <a:spLocks noGrp="1"/>
          </p:cNvSpPr>
          <p:nvPr>
            <p:ph type="sldNum" sz="quarter" idx="5"/>
          </p:nvPr>
        </p:nvSpPr>
        <p:spPr>
          <a:noFill/>
        </p:spPr>
        <p:txBody>
          <a:bodyPr/>
          <a:lstStyle/>
          <a:p>
            <a:pPr defTabSz="1014413"/>
            <a:fld id="{8D855C7F-0A68-4754-8D19-D5F0141E3473}" type="slidenum">
              <a:rPr lang="de-DE" smtClean="0"/>
              <a:pPr defTabSz="1014413"/>
              <a:t>19</a:t>
            </a:fld>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1014413"/>
            <a:fld id="{F4AA7B5E-E05F-48C3-A530-CACD4E7745F2}" type="slidenum">
              <a:rPr lang="de-DE" smtClean="0"/>
              <a:pPr defTabSz="1014413"/>
              <a:t>2</a:t>
            </a:fld>
            <a:endParaRPr lang="de-DE" smtClean="0"/>
          </a:p>
        </p:txBody>
      </p:sp>
      <p:sp>
        <p:nvSpPr>
          <p:cNvPr id="67587" name="Rectangle 2"/>
          <p:cNvSpPr>
            <a:spLocks noGrp="1" noRot="1" noChangeAspect="1" noChangeArrowheads="1" noTextEdit="1"/>
          </p:cNvSpPr>
          <p:nvPr>
            <p:ph type="sldImg"/>
          </p:nvPr>
        </p:nvSpPr>
        <p:spPr>
          <a:xfrm>
            <a:off x="995363" y="768350"/>
            <a:ext cx="5114925" cy="3835400"/>
          </a:xfrm>
          <a:ln/>
        </p:spPr>
      </p:sp>
      <p:sp>
        <p:nvSpPr>
          <p:cNvPr id="67588" name="Rectangle 3"/>
          <p:cNvSpPr>
            <a:spLocks noGrp="1" noChangeArrowheads="1"/>
          </p:cNvSpPr>
          <p:nvPr>
            <p:ph type="body" idx="1"/>
          </p:nvPr>
        </p:nvSpPr>
        <p:spPr>
          <a:xfrm>
            <a:off x="947738" y="4860925"/>
            <a:ext cx="5207000" cy="4603750"/>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p>
            <a:pPr defTabSz="1012825"/>
            <a:r>
              <a:rPr lang="de-DE" sz="1200" smtClean="0">
                <a:solidFill>
                  <a:srgbClr val="000000"/>
                </a:solidFill>
              </a:rPr>
              <a:t>Stratos Applications</a:t>
            </a:r>
          </a:p>
        </p:txBody>
      </p:sp>
      <p:sp>
        <p:nvSpPr>
          <p:cNvPr id="92163" name="Rectangle 3"/>
          <p:cNvSpPr>
            <a:spLocks noGrp="1" noChangeArrowheads="1"/>
          </p:cNvSpPr>
          <p:nvPr>
            <p:ph type="dt" sz="quarter" idx="1"/>
          </p:nvPr>
        </p:nvSpPr>
        <p:spPr>
          <a:noFill/>
        </p:spPr>
        <p:txBody>
          <a:bodyPr/>
          <a:lstStyle/>
          <a:p>
            <a:pPr defTabSz="1012825"/>
            <a:fld id="{62EDC20D-F26B-4580-8992-9C3080DE6005}" type="datetime1">
              <a:rPr lang="en-US" sz="1200" smtClean="0">
                <a:solidFill>
                  <a:srgbClr val="000000"/>
                </a:solidFill>
              </a:rPr>
              <a:pPr defTabSz="1012825"/>
              <a:t>5/3/2010</a:t>
            </a:fld>
            <a:endParaRPr lang="de-DE" sz="1200" smtClean="0">
              <a:solidFill>
                <a:srgbClr val="000000"/>
              </a:solidFill>
            </a:endParaRPr>
          </a:p>
        </p:txBody>
      </p:sp>
      <p:sp>
        <p:nvSpPr>
          <p:cNvPr id="92164" name="Rectangle 7"/>
          <p:cNvSpPr>
            <a:spLocks noGrp="1" noChangeArrowheads="1"/>
          </p:cNvSpPr>
          <p:nvPr>
            <p:ph type="sldNum" sz="quarter" idx="5"/>
          </p:nvPr>
        </p:nvSpPr>
        <p:spPr>
          <a:noFill/>
        </p:spPr>
        <p:txBody>
          <a:bodyPr/>
          <a:lstStyle/>
          <a:p>
            <a:pPr defTabSz="1012825"/>
            <a:fld id="{FE168EEA-1BF1-4063-9DD0-987D07DCFC34}" type="slidenum">
              <a:rPr lang="de-DE" sz="1200" smtClean="0">
                <a:solidFill>
                  <a:srgbClr val="000000"/>
                </a:solidFill>
              </a:rPr>
              <a:pPr defTabSz="1012825"/>
              <a:t>20</a:t>
            </a:fld>
            <a:endParaRPr lang="de-DE" sz="1200" smtClean="0">
              <a:solidFill>
                <a:srgbClr val="000000"/>
              </a:solidFill>
            </a:endParaRPr>
          </a:p>
        </p:txBody>
      </p:sp>
      <p:sp>
        <p:nvSpPr>
          <p:cNvPr id="92165" name="Rectangle 2"/>
          <p:cNvSpPr>
            <a:spLocks noGrp="1" noRot="1" noChangeAspect="1" noChangeArrowheads="1" noTextEdit="1"/>
          </p:cNvSpPr>
          <p:nvPr>
            <p:ph type="sldImg"/>
          </p:nvPr>
        </p:nvSpPr>
        <p:spPr>
          <a:xfrm>
            <a:off x="993775" y="766763"/>
            <a:ext cx="5118100" cy="3838575"/>
          </a:xfrm>
          <a:ln/>
        </p:spPr>
      </p:sp>
      <p:sp>
        <p:nvSpPr>
          <p:cNvPr id="92166" name="Rectangle 3"/>
          <p:cNvSpPr>
            <a:spLocks noGrp="1" noChangeArrowheads="1"/>
          </p:cNvSpPr>
          <p:nvPr>
            <p:ph type="body" idx="1"/>
          </p:nvPr>
        </p:nvSpPr>
        <p:spPr>
          <a:xfrm>
            <a:off x="947738" y="4895850"/>
            <a:ext cx="5207000" cy="4606925"/>
          </a:xfrm>
          <a:noFill/>
          <a:ln/>
        </p:spPr>
        <p:txBody>
          <a:bodyPr/>
          <a:lstStyle/>
          <a:p>
            <a:pPr eaLnBrk="1" hangingPunct="1"/>
            <a:endParaRPr lang="de-DE" sz="1400" b="1" smtClean="0"/>
          </a:p>
          <a:p>
            <a:pPr marL="411163" lvl="1" indent="-204788" eaLnBrk="1" hangingPunct="1"/>
            <a:endParaRPr lang="de-DE" b="1"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a:noFill/>
        </p:spPr>
        <p:txBody>
          <a:bodyPr/>
          <a:lstStyle/>
          <a:p>
            <a:pPr defTabSz="1014413"/>
            <a:r>
              <a:rPr lang="de-DE" smtClean="0"/>
              <a:t>Stratos Applications</a:t>
            </a:r>
          </a:p>
        </p:txBody>
      </p:sp>
      <p:sp>
        <p:nvSpPr>
          <p:cNvPr id="93187" name="Rectangle 3"/>
          <p:cNvSpPr>
            <a:spLocks noGrp="1" noChangeArrowheads="1"/>
          </p:cNvSpPr>
          <p:nvPr>
            <p:ph type="dt" sz="quarter" idx="1"/>
          </p:nvPr>
        </p:nvSpPr>
        <p:spPr>
          <a:noFill/>
        </p:spPr>
        <p:txBody>
          <a:bodyPr/>
          <a:lstStyle/>
          <a:p>
            <a:pPr defTabSz="1014413"/>
            <a:fld id="{4735FCFC-5327-4932-9369-71BE45623469}" type="datetime1">
              <a:rPr lang="en-US" smtClean="0"/>
              <a:pPr defTabSz="1014413"/>
              <a:t>5/3/2010</a:t>
            </a:fld>
            <a:endParaRPr lang="de-DE" smtClean="0"/>
          </a:p>
        </p:txBody>
      </p:sp>
      <p:sp>
        <p:nvSpPr>
          <p:cNvPr id="93188" name="Rectangle 7"/>
          <p:cNvSpPr>
            <a:spLocks noGrp="1" noChangeArrowheads="1"/>
          </p:cNvSpPr>
          <p:nvPr>
            <p:ph type="sldNum" sz="quarter" idx="5"/>
          </p:nvPr>
        </p:nvSpPr>
        <p:spPr>
          <a:noFill/>
        </p:spPr>
        <p:txBody>
          <a:bodyPr/>
          <a:lstStyle/>
          <a:p>
            <a:pPr defTabSz="1014413"/>
            <a:fld id="{23DAC2D6-4DA7-4CE0-A65C-CE399A427239}" type="slidenum">
              <a:rPr lang="de-DE" smtClean="0"/>
              <a:pPr defTabSz="1014413"/>
              <a:t>21</a:t>
            </a:fld>
            <a:endParaRPr lang="de-DE" smtClean="0"/>
          </a:p>
        </p:txBody>
      </p:sp>
      <p:sp>
        <p:nvSpPr>
          <p:cNvPr id="93189" name="Rectangle 2"/>
          <p:cNvSpPr>
            <a:spLocks noGrp="1" noRot="1" noChangeAspect="1" noChangeArrowheads="1" noTextEdit="1"/>
          </p:cNvSpPr>
          <p:nvPr>
            <p:ph type="sldImg"/>
          </p:nvPr>
        </p:nvSpPr>
        <p:spPr>
          <a:xfrm>
            <a:off x="993775" y="766763"/>
            <a:ext cx="5118100" cy="3838575"/>
          </a:xfrm>
          <a:ln/>
        </p:spPr>
      </p:sp>
      <p:sp>
        <p:nvSpPr>
          <p:cNvPr id="9319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p>
            <a:pPr defTabSz="1014413"/>
            <a:r>
              <a:rPr lang="de-DE" smtClean="0"/>
              <a:t>Stratos Applications</a:t>
            </a:r>
          </a:p>
        </p:txBody>
      </p:sp>
      <p:sp>
        <p:nvSpPr>
          <p:cNvPr id="94211" name="Rectangle 3"/>
          <p:cNvSpPr>
            <a:spLocks noGrp="1" noChangeArrowheads="1"/>
          </p:cNvSpPr>
          <p:nvPr>
            <p:ph type="dt" sz="quarter" idx="1"/>
          </p:nvPr>
        </p:nvSpPr>
        <p:spPr>
          <a:noFill/>
        </p:spPr>
        <p:txBody>
          <a:bodyPr/>
          <a:lstStyle/>
          <a:p>
            <a:pPr defTabSz="1014413"/>
            <a:fld id="{B949B105-51F0-4D90-8F1C-16675420A970}" type="datetime1">
              <a:rPr lang="en-US" smtClean="0"/>
              <a:pPr defTabSz="1014413"/>
              <a:t>5/3/2010</a:t>
            </a:fld>
            <a:endParaRPr lang="de-DE" smtClean="0"/>
          </a:p>
        </p:txBody>
      </p:sp>
      <p:sp>
        <p:nvSpPr>
          <p:cNvPr id="94212" name="Rectangle 7"/>
          <p:cNvSpPr>
            <a:spLocks noGrp="1" noChangeArrowheads="1"/>
          </p:cNvSpPr>
          <p:nvPr>
            <p:ph type="sldNum" sz="quarter" idx="5"/>
          </p:nvPr>
        </p:nvSpPr>
        <p:spPr>
          <a:noFill/>
        </p:spPr>
        <p:txBody>
          <a:bodyPr/>
          <a:lstStyle/>
          <a:p>
            <a:pPr defTabSz="1014413"/>
            <a:fld id="{07CE47B8-57A4-4E05-B8B2-04CA2E2CA6B4}" type="slidenum">
              <a:rPr lang="de-DE" smtClean="0"/>
              <a:pPr defTabSz="1014413"/>
              <a:t>22</a:t>
            </a:fld>
            <a:endParaRPr lang="de-DE" smtClean="0"/>
          </a:p>
        </p:txBody>
      </p:sp>
      <p:sp>
        <p:nvSpPr>
          <p:cNvPr id="94213" name="Rectangle 2"/>
          <p:cNvSpPr>
            <a:spLocks noGrp="1" noRot="1" noChangeAspect="1" noChangeArrowheads="1" noTextEdit="1"/>
          </p:cNvSpPr>
          <p:nvPr>
            <p:ph type="sldImg"/>
          </p:nvPr>
        </p:nvSpPr>
        <p:spPr>
          <a:xfrm>
            <a:off x="993775" y="766763"/>
            <a:ext cx="5118100" cy="3838575"/>
          </a:xfrm>
          <a:ln/>
        </p:spPr>
      </p:sp>
      <p:sp>
        <p:nvSpPr>
          <p:cNvPr id="94214" name="Rectangle 3"/>
          <p:cNvSpPr>
            <a:spLocks noGrp="1" noChangeArrowheads="1"/>
          </p:cNvSpPr>
          <p:nvPr>
            <p:ph type="body" idx="1"/>
          </p:nvPr>
        </p:nvSpPr>
        <p:spPr>
          <a:xfrm>
            <a:off x="946150" y="4857750"/>
            <a:ext cx="5210175" cy="4608513"/>
          </a:xfrm>
          <a:noFill/>
          <a:ln/>
        </p:spPr>
        <p:txBody>
          <a:bodyPr/>
          <a:lstStyle/>
          <a:p>
            <a:pPr eaLnBrk="1" hangingPunct="1"/>
            <a:r>
              <a:rPr lang="de-DE" b="1" smtClean="0"/>
              <a:t>Electrical wiring connections (Face to Face)</a:t>
            </a:r>
          </a:p>
          <a:p>
            <a:pPr eaLnBrk="1" hangingPunct="1"/>
            <a:endParaRPr lang="de-DE" smtClean="0"/>
          </a:p>
          <a:p>
            <a:pPr eaLnBrk="1" hangingPunct="1"/>
            <a:r>
              <a:rPr lang="de-DE" smtClean="0"/>
              <a:t>The axially positioned control module allows easy frontal access to the terminal space of the Wilo-Stratos.</a:t>
            </a:r>
          </a:p>
          <a:p>
            <a:pPr eaLnBrk="1" hangingPunct="1"/>
            <a:endParaRPr lang="de-DE" smtClean="0"/>
          </a:p>
          <a:p>
            <a:pPr eaLnBrk="1" hangingPunct="1"/>
            <a:r>
              <a:rPr lang="de-DE" smtClean="0"/>
              <a:t>The installation of the pump thus becomes uncomplicated for the installer as the </a:t>
            </a:r>
            <a:r>
              <a:rPr lang="de-DE" b="1" smtClean="0"/>
              <a:t>terminal space is easily accessible from the front </a:t>
            </a:r>
            <a:r>
              <a:rPr lang="de-DE" smtClean="0"/>
              <a:t>and thus the power and control wiring can easily be connected  ‘face to face‘.</a:t>
            </a:r>
            <a:endParaRPr lang="de-DE" b="1" smtClean="0"/>
          </a:p>
          <a:p>
            <a:pPr eaLnBrk="1" hangingPunct="1"/>
            <a:endParaRPr lang="de-DE" smtClean="0"/>
          </a:p>
          <a:p>
            <a:pPr eaLnBrk="1" hangingPunct="1"/>
            <a:r>
              <a:rPr lang="de-DE" smtClean="0"/>
              <a:t>Electrical wiring to existing power supply:</a:t>
            </a:r>
          </a:p>
          <a:p>
            <a:pPr eaLnBrk="1" hangingPunct="1"/>
            <a:endParaRPr lang="de-DE" smtClean="0"/>
          </a:p>
          <a:p>
            <a:pPr eaLnBrk="1" hangingPunct="1"/>
            <a:r>
              <a:rPr lang="de-DE" smtClean="0"/>
              <a:t>1~230V </a:t>
            </a:r>
            <a:r>
              <a:rPr lang="de-DE" b="1" smtClean="0">
                <a:cs typeface="Times New Roman" pitchFamily="18" charset="0"/>
                <a:sym typeface="Symbol" pitchFamily="18" charset="2"/>
              </a:rPr>
              <a:t></a:t>
            </a:r>
            <a:r>
              <a:rPr lang="en-GB" smtClean="0"/>
              <a:t> 10%, 50Hz:		L, N, PE</a:t>
            </a:r>
            <a:endParaRPr lang="de-DE" smtClean="0"/>
          </a:p>
          <a:p>
            <a:pPr eaLnBrk="1" hangingPunct="1"/>
            <a:r>
              <a:rPr lang="de-DE" smtClean="0"/>
              <a:t>3~230V </a:t>
            </a:r>
            <a:r>
              <a:rPr lang="de-DE" b="1" smtClean="0">
                <a:cs typeface="Times New Roman" pitchFamily="18" charset="0"/>
                <a:sym typeface="Symbol" pitchFamily="18" charset="2"/>
              </a:rPr>
              <a:t></a:t>
            </a:r>
            <a:r>
              <a:rPr lang="de-DE" smtClean="0"/>
              <a:t> 10%, 50Hz:        L</a:t>
            </a:r>
            <a:r>
              <a:rPr lang="de-DE" baseline="-14000" smtClean="0"/>
              <a:t>1</a:t>
            </a:r>
            <a:r>
              <a:rPr lang="de-DE" smtClean="0"/>
              <a:t>/L</a:t>
            </a:r>
            <a:r>
              <a:rPr lang="de-DE" baseline="-14000" smtClean="0"/>
              <a:t>2 or </a:t>
            </a:r>
            <a:r>
              <a:rPr lang="de-DE" smtClean="0"/>
              <a:t>L</a:t>
            </a:r>
            <a:r>
              <a:rPr lang="de-DE" baseline="-14000" smtClean="0"/>
              <a:t>2</a:t>
            </a:r>
            <a:r>
              <a:rPr lang="de-DE" smtClean="0"/>
              <a:t>/L</a:t>
            </a:r>
            <a:r>
              <a:rPr lang="de-DE" baseline="-14000" smtClean="0"/>
              <a:t>3 or </a:t>
            </a:r>
            <a:r>
              <a:rPr lang="de-DE" smtClean="0"/>
              <a:t>L</a:t>
            </a:r>
            <a:r>
              <a:rPr lang="de-DE" baseline="-14000" smtClean="0"/>
              <a:t>1</a:t>
            </a:r>
            <a:r>
              <a:rPr lang="de-DE" smtClean="0"/>
              <a:t>/L</a:t>
            </a:r>
            <a:r>
              <a:rPr lang="de-DE" baseline="-14000" smtClean="0"/>
              <a:t>3, PE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p:spPr>
        <p:txBody>
          <a:bodyPr/>
          <a:lstStyle/>
          <a:p>
            <a:pPr defTabSz="1014413"/>
            <a:r>
              <a:rPr lang="de-DE" sz="1200" smtClean="0">
                <a:solidFill>
                  <a:srgbClr val="000000"/>
                </a:solidFill>
              </a:rPr>
              <a:t>Stratos Applications</a:t>
            </a:r>
          </a:p>
        </p:txBody>
      </p:sp>
      <p:sp>
        <p:nvSpPr>
          <p:cNvPr id="95235" name="Rectangle 3"/>
          <p:cNvSpPr>
            <a:spLocks noGrp="1" noChangeArrowheads="1"/>
          </p:cNvSpPr>
          <p:nvPr>
            <p:ph type="dt" sz="quarter" idx="1"/>
          </p:nvPr>
        </p:nvSpPr>
        <p:spPr>
          <a:noFill/>
        </p:spPr>
        <p:txBody>
          <a:bodyPr/>
          <a:lstStyle/>
          <a:p>
            <a:pPr defTabSz="1014413"/>
            <a:fld id="{D019E77F-67BD-4F3E-964E-B1DA547E660D}" type="datetime1">
              <a:rPr lang="en-US" sz="1200" smtClean="0">
                <a:solidFill>
                  <a:srgbClr val="000000"/>
                </a:solidFill>
              </a:rPr>
              <a:pPr defTabSz="1014413"/>
              <a:t>5/3/2010</a:t>
            </a:fld>
            <a:endParaRPr lang="de-DE" sz="1200" smtClean="0">
              <a:solidFill>
                <a:srgbClr val="000000"/>
              </a:solidFill>
            </a:endParaRPr>
          </a:p>
        </p:txBody>
      </p:sp>
      <p:sp>
        <p:nvSpPr>
          <p:cNvPr id="95236" name="Rectangle 7"/>
          <p:cNvSpPr>
            <a:spLocks noGrp="1" noChangeArrowheads="1"/>
          </p:cNvSpPr>
          <p:nvPr>
            <p:ph type="sldNum" sz="quarter" idx="5"/>
          </p:nvPr>
        </p:nvSpPr>
        <p:spPr>
          <a:noFill/>
        </p:spPr>
        <p:txBody>
          <a:bodyPr/>
          <a:lstStyle/>
          <a:p>
            <a:pPr defTabSz="1014413"/>
            <a:fld id="{EFEE1ADE-1C55-4993-AEA8-218B87875495}" type="slidenum">
              <a:rPr lang="de-DE" sz="1200" smtClean="0">
                <a:solidFill>
                  <a:srgbClr val="000000"/>
                </a:solidFill>
              </a:rPr>
              <a:pPr defTabSz="1014413"/>
              <a:t>23</a:t>
            </a:fld>
            <a:endParaRPr lang="de-DE" sz="1200" smtClean="0">
              <a:solidFill>
                <a:srgbClr val="000000"/>
              </a:solidFill>
            </a:endParaRPr>
          </a:p>
        </p:txBody>
      </p:sp>
      <p:sp>
        <p:nvSpPr>
          <p:cNvPr id="95237" name="Rectangle 2"/>
          <p:cNvSpPr>
            <a:spLocks noGrp="1" noRot="1" noChangeAspect="1" noChangeArrowheads="1" noTextEdit="1"/>
          </p:cNvSpPr>
          <p:nvPr>
            <p:ph type="sldImg"/>
          </p:nvPr>
        </p:nvSpPr>
        <p:spPr>
          <a:ln/>
        </p:spPr>
      </p:sp>
      <p:sp>
        <p:nvSpPr>
          <p:cNvPr id="9523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1014413"/>
            <a:fld id="{80C35983-67EA-4F9F-9C91-74CAF746DD86}" type="slidenum">
              <a:rPr lang="de-DE" sz="1200" smtClean="0">
                <a:solidFill>
                  <a:srgbClr val="000000"/>
                </a:solidFill>
              </a:rPr>
              <a:pPr defTabSz="1014413"/>
              <a:t>24</a:t>
            </a:fld>
            <a:endParaRPr lang="de-DE" sz="1200" smtClean="0">
              <a:solidFill>
                <a:srgbClr val="000000"/>
              </a:solidFill>
            </a:endParaRPr>
          </a:p>
        </p:txBody>
      </p:sp>
      <p:sp>
        <p:nvSpPr>
          <p:cNvPr id="96259" name="Rectangle 2"/>
          <p:cNvSpPr>
            <a:spLocks noGrp="1" noRot="1" noChangeAspect="1" noChangeArrowheads="1" noTextEdit="1"/>
          </p:cNvSpPr>
          <p:nvPr>
            <p:ph type="sldImg"/>
          </p:nvPr>
        </p:nvSpPr>
        <p:spPr>
          <a:xfrm>
            <a:off x="993775" y="766763"/>
            <a:ext cx="5118100" cy="3838575"/>
          </a:xfrm>
          <a:ln/>
        </p:spPr>
      </p:sp>
      <p:sp>
        <p:nvSpPr>
          <p:cNvPr id="96260" name="Rectangle 3"/>
          <p:cNvSpPr>
            <a:spLocks noGrp="1" noChangeArrowheads="1"/>
          </p:cNvSpPr>
          <p:nvPr>
            <p:ph type="body" idx="1"/>
          </p:nvPr>
        </p:nvSpPr>
        <p:spPr>
          <a:xfrm>
            <a:off x="946151" y="4859338"/>
            <a:ext cx="5210175" cy="4606925"/>
          </a:xfrm>
          <a:noFill/>
          <a:ln/>
        </p:spPr>
        <p:txBody>
          <a:bodyPr/>
          <a:lstStyle/>
          <a:p>
            <a:r>
              <a:rPr lang="de-DE" b="1" smtClean="0"/>
              <a:t>Plug-in module types ffor single- and twin-head pumps:</a:t>
            </a:r>
          </a:p>
          <a:p>
            <a:endParaRPr lang="de-DE" b="1" smtClean="0"/>
          </a:p>
          <a:p>
            <a:r>
              <a:rPr lang="de-DE" smtClean="0"/>
              <a:t>1 x Wilo-IF-Modul Stratos </a:t>
            </a:r>
            <a:r>
              <a:rPr lang="de-DE" b="1" smtClean="0"/>
              <a:t>PLR</a:t>
            </a:r>
            <a:r>
              <a:rPr lang="de-DE" smtClean="0"/>
              <a:t> for single-head pumps</a:t>
            </a:r>
          </a:p>
          <a:p>
            <a:r>
              <a:rPr lang="de-DE" smtClean="0"/>
              <a:t>1 x Wilo-IF-Modul Stratos </a:t>
            </a:r>
            <a:r>
              <a:rPr lang="de-DE" b="1" smtClean="0"/>
              <a:t>LON</a:t>
            </a:r>
            <a:r>
              <a:rPr lang="de-DE" smtClean="0"/>
              <a:t> for single-head pumps</a:t>
            </a:r>
          </a:p>
          <a:p>
            <a:r>
              <a:rPr lang="de-DE" smtClean="0"/>
              <a:t>1 x Wilo-IF-Modul Stratos </a:t>
            </a:r>
            <a:r>
              <a:rPr lang="de-DE" b="1" smtClean="0"/>
              <a:t>Ext.Off</a:t>
            </a:r>
            <a:r>
              <a:rPr lang="de-DE" smtClean="0"/>
              <a:t> for single-head pumps</a:t>
            </a:r>
          </a:p>
          <a:p>
            <a:r>
              <a:rPr lang="de-DE" smtClean="0"/>
              <a:t>1 x Wilo-IF-Modul Stratos </a:t>
            </a:r>
            <a:r>
              <a:rPr lang="de-DE" b="1" smtClean="0"/>
              <a:t>Ext.Min</a:t>
            </a:r>
            <a:r>
              <a:rPr lang="de-DE" smtClean="0"/>
              <a:t> for single-head pumps</a:t>
            </a:r>
          </a:p>
          <a:p>
            <a:r>
              <a:rPr lang="de-DE" smtClean="0"/>
              <a:t>1 x Wilo-IF-Modul Stratos </a:t>
            </a:r>
            <a:r>
              <a:rPr lang="de-DE" b="1" smtClean="0"/>
              <a:t>SBM</a:t>
            </a:r>
            <a:r>
              <a:rPr lang="de-DE" smtClean="0"/>
              <a:t> for single-head pumps</a:t>
            </a:r>
          </a:p>
          <a:p>
            <a:endParaRPr lang="de-DE" smtClean="0"/>
          </a:p>
          <a:p>
            <a:r>
              <a:rPr lang="de-DE" smtClean="0"/>
              <a:t>2 x Wilo-IF-Modul Stratos </a:t>
            </a:r>
            <a:r>
              <a:rPr lang="de-DE" b="1" smtClean="0"/>
              <a:t>PLR</a:t>
            </a:r>
            <a:r>
              <a:rPr lang="de-DE" smtClean="0"/>
              <a:t> for dual pump units</a:t>
            </a:r>
          </a:p>
          <a:p>
            <a:r>
              <a:rPr lang="de-DE" smtClean="0"/>
              <a:t>2 x Wilo-IF-Modul Stratos </a:t>
            </a:r>
            <a:r>
              <a:rPr lang="de-DE" b="1" smtClean="0"/>
              <a:t>LON/PLR</a:t>
            </a:r>
            <a:r>
              <a:rPr lang="de-DE" smtClean="0"/>
              <a:t> for dual pump units</a:t>
            </a:r>
          </a:p>
          <a:p>
            <a:r>
              <a:rPr lang="de-DE" smtClean="0"/>
              <a:t>2 x Wilo-IF-Modul Stratos </a:t>
            </a:r>
            <a:r>
              <a:rPr lang="de-DE" b="1" smtClean="0"/>
              <a:t>Ext.Off/PLR</a:t>
            </a:r>
            <a:r>
              <a:rPr lang="de-DE" smtClean="0"/>
              <a:t> for dual pump units</a:t>
            </a:r>
          </a:p>
          <a:p>
            <a:r>
              <a:rPr lang="de-DE" smtClean="0"/>
              <a:t>2 x Wilo-IF-Modul Stratos </a:t>
            </a:r>
            <a:r>
              <a:rPr lang="de-DE" b="1" smtClean="0"/>
              <a:t>Ext.Min/PLR</a:t>
            </a:r>
            <a:r>
              <a:rPr lang="de-DE" smtClean="0"/>
              <a:t> for dual pump units</a:t>
            </a:r>
          </a:p>
          <a:p>
            <a:r>
              <a:rPr lang="de-DE" smtClean="0"/>
              <a:t>2 x Wilo-IF-Modul Stratos </a:t>
            </a:r>
            <a:r>
              <a:rPr lang="de-DE" b="1" smtClean="0"/>
              <a:t>SBM/PLR</a:t>
            </a:r>
            <a:r>
              <a:rPr lang="de-DE" smtClean="0"/>
              <a:t> for dual pump units</a:t>
            </a:r>
          </a:p>
          <a:p>
            <a:endParaRPr lang="de-DE" sz="13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p:spPr>
        <p:txBody>
          <a:bodyPr/>
          <a:lstStyle/>
          <a:p>
            <a:pPr defTabSz="1012825"/>
            <a:r>
              <a:rPr lang="de-DE" sz="1200" smtClean="0">
                <a:solidFill>
                  <a:srgbClr val="000000"/>
                </a:solidFill>
              </a:rPr>
              <a:t>Stratos Applications</a:t>
            </a:r>
          </a:p>
        </p:txBody>
      </p:sp>
      <p:sp>
        <p:nvSpPr>
          <p:cNvPr id="97283" name="Rectangle 3"/>
          <p:cNvSpPr>
            <a:spLocks noGrp="1" noChangeArrowheads="1"/>
          </p:cNvSpPr>
          <p:nvPr>
            <p:ph type="dt" sz="quarter" idx="1"/>
          </p:nvPr>
        </p:nvSpPr>
        <p:spPr>
          <a:noFill/>
        </p:spPr>
        <p:txBody>
          <a:bodyPr/>
          <a:lstStyle/>
          <a:p>
            <a:pPr defTabSz="1012825"/>
            <a:fld id="{9F64871A-F10E-43F9-BC1C-4F9E9A76187C}" type="datetime1">
              <a:rPr lang="en-US" sz="1200" smtClean="0">
                <a:solidFill>
                  <a:srgbClr val="000000"/>
                </a:solidFill>
              </a:rPr>
              <a:pPr defTabSz="1012825"/>
              <a:t>5/3/2010</a:t>
            </a:fld>
            <a:endParaRPr lang="de-DE" sz="1200" smtClean="0">
              <a:solidFill>
                <a:srgbClr val="000000"/>
              </a:solidFill>
            </a:endParaRPr>
          </a:p>
        </p:txBody>
      </p:sp>
      <p:sp>
        <p:nvSpPr>
          <p:cNvPr id="97284" name="Rectangle 7"/>
          <p:cNvSpPr>
            <a:spLocks noGrp="1" noChangeArrowheads="1"/>
          </p:cNvSpPr>
          <p:nvPr>
            <p:ph type="sldNum" sz="quarter" idx="5"/>
          </p:nvPr>
        </p:nvSpPr>
        <p:spPr>
          <a:noFill/>
        </p:spPr>
        <p:txBody>
          <a:bodyPr/>
          <a:lstStyle/>
          <a:p>
            <a:pPr defTabSz="1012825"/>
            <a:fld id="{866F433B-F3D9-41B8-B032-3DD575DBB4FE}" type="slidenum">
              <a:rPr lang="de-DE" sz="1200" smtClean="0">
                <a:solidFill>
                  <a:srgbClr val="000000"/>
                </a:solidFill>
              </a:rPr>
              <a:pPr defTabSz="1012825"/>
              <a:t>25</a:t>
            </a:fld>
            <a:endParaRPr lang="de-DE" sz="1200" smtClean="0">
              <a:solidFill>
                <a:srgbClr val="000000"/>
              </a:solidFill>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pPr defTabSz="1014413"/>
            <a:r>
              <a:rPr lang="de-DE" sz="1200" smtClean="0">
                <a:solidFill>
                  <a:srgbClr val="000000"/>
                </a:solidFill>
              </a:rPr>
              <a:t>Stratos Applications</a:t>
            </a:r>
          </a:p>
        </p:txBody>
      </p:sp>
      <p:sp>
        <p:nvSpPr>
          <p:cNvPr id="98307" name="Rectangle 3"/>
          <p:cNvSpPr>
            <a:spLocks noGrp="1" noChangeArrowheads="1"/>
          </p:cNvSpPr>
          <p:nvPr>
            <p:ph type="dt" sz="quarter" idx="1"/>
          </p:nvPr>
        </p:nvSpPr>
        <p:spPr>
          <a:noFill/>
        </p:spPr>
        <p:txBody>
          <a:bodyPr/>
          <a:lstStyle/>
          <a:p>
            <a:pPr defTabSz="1014413"/>
            <a:fld id="{370211C2-9683-4323-840A-419BC4FACE31}" type="datetime1">
              <a:rPr lang="en-US" sz="1200" smtClean="0">
                <a:solidFill>
                  <a:srgbClr val="000000"/>
                </a:solidFill>
              </a:rPr>
              <a:pPr defTabSz="1014413"/>
              <a:t>5/3/2010</a:t>
            </a:fld>
            <a:endParaRPr lang="de-DE" sz="1200" smtClean="0">
              <a:solidFill>
                <a:srgbClr val="000000"/>
              </a:solidFill>
            </a:endParaRPr>
          </a:p>
        </p:txBody>
      </p:sp>
      <p:sp>
        <p:nvSpPr>
          <p:cNvPr id="98308" name="Rectangle 7"/>
          <p:cNvSpPr>
            <a:spLocks noGrp="1" noChangeArrowheads="1"/>
          </p:cNvSpPr>
          <p:nvPr>
            <p:ph type="sldNum" sz="quarter" idx="5"/>
          </p:nvPr>
        </p:nvSpPr>
        <p:spPr>
          <a:noFill/>
        </p:spPr>
        <p:txBody>
          <a:bodyPr/>
          <a:lstStyle/>
          <a:p>
            <a:pPr defTabSz="1014413"/>
            <a:fld id="{CCB01D7A-5223-45B9-9D9F-1240C549C3D7}" type="slidenum">
              <a:rPr lang="de-DE" sz="1200" smtClean="0">
                <a:solidFill>
                  <a:srgbClr val="000000"/>
                </a:solidFill>
              </a:rPr>
              <a:pPr defTabSz="1014413"/>
              <a:t>26</a:t>
            </a:fld>
            <a:endParaRPr lang="de-DE" sz="1200" smtClean="0">
              <a:solidFill>
                <a:srgbClr val="000000"/>
              </a:solidFill>
            </a:endParaRPr>
          </a:p>
        </p:txBody>
      </p:sp>
      <p:sp>
        <p:nvSpPr>
          <p:cNvPr id="98309" name="Rectangle 2"/>
          <p:cNvSpPr>
            <a:spLocks noGrp="1" noRot="1" noChangeAspect="1" noChangeArrowheads="1" noTextEdit="1"/>
          </p:cNvSpPr>
          <p:nvPr>
            <p:ph type="sldImg"/>
          </p:nvPr>
        </p:nvSpPr>
        <p:spPr>
          <a:xfrm>
            <a:off x="1220738" y="766463"/>
            <a:ext cx="4664082" cy="3839076"/>
          </a:xfrm>
          <a:ln/>
        </p:spPr>
      </p:sp>
      <p:sp>
        <p:nvSpPr>
          <p:cNvPr id="98310" name="Rectangle 3"/>
          <p:cNvSpPr>
            <a:spLocks noGrp="1" noChangeArrowheads="1"/>
          </p:cNvSpPr>
          <p:nvPr>
            <p:ph type="body" idx="1"/>
          </p:nvPr>
        </p:nvSpPr>
        <p:spPr>
          <a:xfrm>
            <a:off x="947738" y="4859338"/>
            <a:ext cx="5207000" cy="4606925"/>
          </a:xfrm>
          <a:noFill/>
          <a:ln/>
        </p:spPr>
        <p:txBody>
          <a:bodyPr/>
          <a:lstStyle/>
          <a:p>
            <a:pPr eaLnBrk="1" hangingPunct="1">
              <a:lnSpc>
                <a:spcPct val="90000"/>
              </a:lnSpc>
            </a:pPr>
            <a:r>
              <a:rPr lang="de-DE" b="1" smtClean="0"/>
              <a:t>DDC Control Mode (0-10V)</a:t>
            </a:r>
          </a:p>
          <a:p>
            <a:pPr eaLnBrk="1" hangingPunct="1">
              <a:lnSpc>
                <a:spcPct val="90000"/>
              </a:lnSpc>
            </a:pPr>
            <a:endParaRPr lang="de-DE" b="1" smtClean="0"/>
          </a:p>
          <a:p>
            <a:pPr eaLnBrk="1" hangingPunct="1">
              <a:lnSpc>
                <a:spcPct val="90000"/>
              </a:lnSpc>
            </a:pPr>
            <a:r>
              <a:rPr lang="de-DE" smtClean="0"/>
              <a:t>The interface standards recommendations to VDI 3814 are still valid today; analogue signals (current, voltage) and volt-free contacts (normally closed, normally open).</a:t>
            </a:r>
          </a:p>
          <a:p>
            <a:pPr eaLnBrk="1" hangingPunct="1">
              <a:lnSpc>
                <a:spcPct val="90000"/>
              </a:lnSpc>
            </a:pPr>
            <a:endParaRPr lang="de-DE" smtClean="0"/>
          </a:p>
          <a:p>
            <a:pPr eaLnBrk="1" hangingPunct="1">
              <a:lnSpc>
                <a:spcPct val="90000"/>
              </a:lnSpc>
            </a:pPr>
            <a:r>
              <a:rPr lang="de-DE" smtClean="0"/>
              <a:t>In the DDC control mode the for the automatic control required setpoint/actual balance will be taken over by an external controller. An analogue signal (0-10V) will be transmitted from the external controller to the Wilo-Stratos as the manipulated variable. The actual motor speed can be read off the pump display; other operations on the pump are blocked.</a:t>
            </a:r>
          </a:p>
          <a:p>
            <a:pPr eaLnBrk="1" hangingPunct="1">
              <a:lnSpc>
                <a:spcPct val="90000"/>
              </a:lnSpc>
            </a:pPr>
            <a:endParaRPr lang="de-DE" smtClean="0"/>
          </a:p>
          <a:p>
            <a:pPr eaLnBrk="1" hangingPunct="1">
              <a:lnSpc>
                <a:spcPct val="90000"/>
              </a:lnSpc>
            </a:pPr>
            <a:r>
              <a:rPr lang="de-DE" smtClean="0"/>
              <a:t>Required accessory: IF-Module Stratos*</a:t>
            </a:r>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r>
              <a:rPr lang="de-DE" smtClean="0"/>
              <a:t>* </a:t>
            </a:r>
            <a:r>
              <a:rPr lang="de-DE" i="1" smtClean="0"/>
              <a:t>See adaption Table ‘IF-Module Wilo-Stratos‘</a:t>
            </a:r>
          </a:p>
          <a:p>
            <a:pPr eaLnBrk="1" hangingPunct="1">
              <a:lnSpc>
                <a:spcPct val="90000"/>
              </a:lnSpc>
            </a:pPr>
            <a:endParaRPr lang="de-DE" i="1" smtClean="0"/>
          </a:p>
          <a:p>
            <a:pPr eaLnBrk="1" hangingPunct="1">
              <a:lnSpc>
                <a:spcPct val="90000"/>
              </a:lnSpc>
            </a:pPr>
            <a:r>
              <a:rPr lang="de-DE" i="1" smtClean="0"/>
              <a:t>Wilo-Stratos features standard supplied and optionally available interface equipment for linking up to remotely located monitoring stations (e.g. building management or DDC systems)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p:spPr>
        <p:txBody>
          <a:bodyPr/>
          <a:lstStyle/>
          <a:p>
            <a:pPr defTabSz="1014413"/>
            <a:r>
              <a:rPr lang="de-DE" sz="1200" smtClean="0">
                <a:solidFill>
                  <a:srgbClr val="000000"/>
                </a:solidFill>
              </a:rPr>
              <a:t>Stratos Applications</a:t>
            </a:r>
          </a:p>
        </p:txBody>
      </p:sp>
      <p:sp>
        <p:nvSpPr>
          <p:cNvPr id="99331" name="Rectangle 3"/>
          <p:cNvSpPr>
            <a:spLocks noGrp="1" noChangeArrowheads="1"/>
          </p:cNvSpPr>
          <p:nvPr>
            <p:ph type="dt" sz="quarter" idx="1"/>
          </p:nvPr>
        </p:nvSpPr>
        <p:spPr>
          <a:noFill/>
        </p:spPr>
        <p:txBody>
          <a:bodyPr/>
          <a:lstStyle/>
          <a:p>
            <a:pPr defTabSz="1014413"/>
            <a:fld id="{D1532D6E-3E58-42B7-AD43-302A063AF2FE}" type="datetime1">
              <a:rPr lang="en-US" sz="1200" smtClean="0">
                <a:solidFill>
                  <a:srgbClr val="000000"/>
                </a:solidFill>
              </a:rPr>
              <a:pPr defTabSz="1014413"/>
              <a:t>5/3/2010</a:t>
            </a:fld>
            <a:endParaRPr lang="de-DE" sz="1200" smtClean="0">
              <a:solidFill>
                <a:srgbClr val="000000"/>
              </a:solidFill>
            </a:endParaRPr>
          </a:p>
        </p:txBody>
      </p:sp>
      <p:sp>
        <p:nvSpPr>
          <p:cNvPr id="99332" name="Rectangle 7"/>
          <p:cNvSpPr>
            <a:spLocks noGrp="1" noChangeArrowheads="1"/>
          </p:cNvSpPr>
          <p:nvPr>
            <p:ph type="sldNum" sz="quarter" idx="5"/>
          </p:nvPr>
        </p:nvSpPr>
        <p:spPr>
          <a:noFill/>
        </p:spPr>
        <p:txBody>
          <a:bodyPr/>
          <a:lstStyle/>
          <a:p>
            <a:pPr defTabSz="1014413"/>
            <a:fld id="{72469FE8-8B19-4E78-824B-7B1EEDF420FC}" type="slidenum">
              <a:rPr lang="de-DE" sz="1200" smtClean="0">
                <a:solidFill>
                  <a:srgbClr val="000000"/>
                </a:solidFill>
              </a:rPr>
              <a:pPr defTabSz="1014413"/>
              <a:t>27</a:t>
            </a:fld>
            <a:endParaRPr lang="de-DE" sz="1200" smtClean="0">
              <a:solidFill>
                <a:srgbClr val="000000"/>
              </a:solidFill>
            </a:endParaRPr>
          </a:p>
        </p:txBody>
      </p:sp>
      <p:sp>
        <p:nvSpPr>
          <p:cNvPr id="99333" name="Rectangle 2"/>
          <p:cNvSpPr>
            <a:spLocks noGrp="1" noRot="1" noChangeAspect="1" noChangeArrowheads="1" noTextEdit="1"/>
          </p:cNvSpPr>
          <p:nvPr>
            <p:ph type="sldImg"/>
          </p:nvPr>
        </p:nvSpPr>
        <p:spPr>
          <a:xfrm>
            <a:off x="1220738" y="766463"/>
            <a:ext cx="4664082" cy="3839076"/>
          </a:xfrm>
          <a:ln/>
        </p:spPr>
      </p:sp>
      <p:sp>
        <p:nvSpPr>
          <p:cNvPr id="99334"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Remote setpoint control mode (0-10V)</a:t>
            </a:r>
          </a:p>
          <a:p>
            <a:pPr eaLnBrk="1" hangingPunct="1"/>
            <a:endParaRPr lang="de-DE" b="1" smtClean="0"/>
          </a:p>
          <a:p>
            <a:pPr eaLnBrk="1" hangingPunct="1"/>
            <a:r>
              <a:rPr lang="de-DE" smtClean="0"/>
              <a:t>The setpoint level for the internal differential pressure (</a:t>
            </a:r>
            <a:r>
              <a:rPr lang="de-DE" smtClean="0">
                <a:sym typeface="Symbol" pitchFamily="18" charset="2"/>
              </a:rPr>
              <a:t>p-c) </a:t>
            </a:r>
            <a:r>
              <a:rPr lang="de-DE" smtClean="0"/>
              <a:t>control can be adjusted by an overriding control variable from an external source. </a:t>
            </a:r>
          </a:p>
          <a:p>
            <a:pPr eaLnBrk="1" hangingPunct="1"/>
            <a:r>
              <a:rPr lang="de-DE" smtClean="0"/>
              <a:t>.</a:t>
            </a:r>
          </a:p>
          <a:p>
            <a:pPr eaLnBrk="1" hangingPunct="1"/>
            <a:endParaRPr lang="de-DE" smtClean="0"/>
          </a:p>
          <a:p>
            <a:pPr eaLnBrk="1" hangingPunct="1"/>
            <a:r>
              <a:rPr lang="de-DE" smtClean="0"/>
              <a:t>Required accessory: IF-Module Stratos*</a:t>
            </a:r>
          </a:p>
          <a:p>
            <a:pPr eaLnBrk="1" hangingPunct="1"/>
            <a:endParaRPr lang="de-DE" smtClean="0"/>
          </a:p>
          <a:p>
            <a:pPr eaLnBrk="1" hangingPunct="1"/>
            <a:endParaRPr lang="de-DE" smtClean="0"/>
          </a:p>
          <a:p>
            <a:pPr eaLnBrk="1" hangingPunct="1"/>
            <a:endParaRPr lang="de-DE" smtClean="0"/>
          </a:p>
          <a:p>
            <a:pPr eaLnBrk="1" hangingPunct="1"/>
            <a:endParaRPr lang="de-DE" smtClean="0"/>
          </a:p>
          <a:p>
            <a:pPr eaLnBrk="1" hangingPunct="1"/>
            <a:endParaRPr lang="de-DE" smtClean="0"/>
          </a:p>
          <a:p>
            <a:pPr eaLnBrk="1" hangingPunct="1"/>
            <a:r>
              <a:rPr lang="de-DE" smtClean="0"/>
              <a:t>* </a:t>
            </a:r>
            <a:r>
              <a:rPr lang="de-DE" i="1" smtClean="0"/>
              <a:t>See adaption Table ‘IF-Module Wilo-Stratos‘</a:t>
            </a:r>
          </a:p>
          <a:p>
            <a:pPr eaLnBrk="1" hangingPunct="1"/>
            <a:endParaRPr lang="de-DE" i="1" smtClean="0"/>
          </a:p>
          <a:p>
            <a:pPr eaLnBrk="1" hangingPunct="1"/>
            <a:r>
              <a:rPr lang="de-DE" i="1" smtClean="0"/>
              <a:t>Wilo-Stratos features standard supplied and optionally available interface equipment for linking up to remotely located monitoring stations (e.g. building management or DDC systems)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a:noFill/>
        </p:spPr>
        <p:txBody>
          <a:bodyPr/>
          <a:lstStyle/>
          <a:p>
            <a:pPr defTabSz="1012825"/>
            <a:r>
              <a:rPr lang="de-DE" sz="1200" smtClean="0">
                <a:solidFill>
                  <a:srgbClr val="000000"/>
                </a:solidFill>
              </a:rPr>
              <a:t>Stratos Applications</a:t>
            </a:r>
          </a:p>
        </p:txBody>
      </p:sp>
      <p:sp>
        <p:nvSpPr>
          <p:cNvPr id="102403" name="Rectangle 3"/>
          <p:cNvSpPr>
            <a:spLocks noGrp="1" noChangeArrowheads="1"/>
          </p:cNvSpPr>
          <p:nvPr>
            <p:ph type="dt" sz="quarter" idx="1"/>
          </p:nvPr>
        </p:nvSpPr>
        <p:spPr>
          <a:noFill/>
        </p:spPr>
        <p:txBody>
          <a:bodyPr/>
          <a:lstStyle/>
          <a:p>
            <a:pPr defTabSz="1012825"/>
            <a:fld id="{C41B2A2F-CF91-49E7-A501-7F98BE0F530C}" type="datetime1">
              <a:rPr lang="en-US" sz="1200" smtClean="0">
                <a:solidFill>
                  <a:srgbClr val="000000"/>
                </a:solidFill>
              </a:rPr>
              <a:pPr defTabSz="1012825"/>
              <a:t>5/3/2010</a:t>
            </a:fld>
            <a:endParaRPr lang="de-DE" sz="1200" smtClean="0">
              <a:solidFill>
                <a:srgbClr val="000000"/>
              </a:solidFill>
            </a:endParaRPr>
          </a:p>
        </p:txBody>
      </p:sp>
      <p:sp>
        <p:nvSpPr>
          <p:cNvPr id="102404" name="Rectangle 7"/>
          <p:cNvSpPr>
            <a:spLocks noGrp="1" noChangeArrowheads="1"/>
          </p:cNvSpPr>
          <p:nvPr>
            <p:ph type="sldNum" sz="quarter" idx="5"/>
          </p:nvPr>
        </p:nvSpPr>
        <p:spPr>
          <a:noFill/>
        </p:spPr>
        <p:txBody>
          <a:bodyPr/>
          <a:lstStyle/>
          <a:p>
            <a:pPr defTabSz="1012825"/>
            <a:fld id="{696817AB-9854-471A-93A6-ABABEA33CE64}" type="slidenum">
              <a:rPr lang="de-DE" sz="1200" smtClean="0">
                <a:solidFill>
                  <a:srgbClr val="000000"/>
                </a:solidFill>
              </a:rPr>
              <a:pPr defTabSz="1012825"/>
              <a:t>28</a:t>
            </a:fld>
            <a:endParaRPr lang="de-DE" sz="1200" smtClean="0">
              <a:solidFill>
                <a:srgbClr val="000000"/>
              </a:solidFill>
            </a:endParaRPr>
          </a:p>
        </p:txBody>
      </p:sp>
      <p:sp>
        <p:nvSpPr>
          <p:cNvPr id="102405" name="Rectangle 2"/>
          <p:cNvSpPr>
            <a:spLocks noGrp="1" noRot="1" noChangeAspect="1" noChangeArrowheads="1" noTextEdit="1"/>
          </p:cNvSpPr>
          <p:nvPr>
            <p:ph type="sldImg"/>
          </p:nvPr>
        </p:nvSpPr>
        <p:spPr>
          <a:ln/>
        </p:spPr>
      </p:sp>
      <p:sp>
        <p:nvSpPr>
          <p:cNvPr id="10240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pPr defTabSz="1014413"/>
            <a:r>
              <a:rPr lang="de-DE" sz="1200" smtClean="0">
                <a:solidFill>
                  <a:srgbClr val="000000"/>
                </a:solidFill>
              </a:rPr>
              <a:t>Stratos Applications</a:t>
            </a:r>
          </a:p>
        </p:txBody>
      </p:sp>
      <p:sp>
        <p:nvSpPr>
          <p:cNvPr id="98307" name="Rectangle 3"/>
          <p:cNvSpPr>
            <a:spLocks noGrp="1" noChangeArrowheads="1"/>
          </p:cNvSpPr>
          <p:nvPr>
            <p:ph type="dt" sz="quarter" idx="1"/>
          </p:nvPr>
        </p:nvSpPr>
        <p:spPr>
          <a:noFill/>
        </p:spPr>
        <p:txBody>
          <a:bodyPr/>
          <a:lstStyle/>
          <a:p>
            <a:pPr defTabSz="1014413"/>
            <a:fld id="{3FE0C20B-C886-453F-A909-6F7902514468}" type="datetime1">
              <a:rPr lang="en-US" sz="1200" smtClean="0">
                <a:solidFill>
                  <a:srgbClr val="000000"/>
                </a:solidFill>
              </a:rPr>
              <a:pPr defTabSz="1014413"/>
              <a:t>5/3/2010</a:t>
            </a:fld>
            <a:endParaRPr lang="de-DE" sz="1200" smtClean="0">
              <a:solidFill>
                <a:srgbClr val="000000"/>
              </a:solidFill>
            </a:endParaRPr>
          </a:p>
        </p:txBody>
      </p:sp>
      <p:sp>
        <p:nvSpPr>
          <p:cNvPr id="98308" name="Rectangle 7"/>
          <p:cNvSpPr>
            <a:spLocks noGrp="1" noChangeArrowheads="1"/>
          </p:cNvSpPr>
          <p:nvPr>
            <p:ph type="sldNum" sz="quarter" idx="5"/>
          </p:nvPr>
        </p:nvSpPr>
        <p:spPr>
          <a:noFill/>
        </p:spPr>
        <p:txBody>
          <a:bodyPr/>
          <a:lstStyle/>
          <a:p>
            <a:pPr defTabSz="1014413"/>
            <a:fld id="{1C79118A-A66A-4624-8958-13297BCB8D91}" type="slidenum">
              <a:rPr lang="de-DE" sz="1200" smtClean="0">
                <a:solidFill>
                  <a:srgbClr val="000000"/>
                </a:solidFill>
              </a:rPr>
              <a:pPr defTabSz="1014413"/>
              <a:t>29</a:t>
            </a:fld>
            <a:endParaRPr lang="de-DE" sz="1200" smtClean="0">
              <a:solidFill>
                <a:srgbClr val="000000"/>
              </a:solidFill>
            </a:endParaRPr>
          </a:p>
        </p:txBody>
      </p:sp>
      <p:sp>
        <p:nvSpPr>
          <p:cNvPr id="98309" name="Rectangle 2"/>
          <p:cNvSpPr>
            <a:spLocks noGrp="1" noRot="1" noChangeAspect="1" noChangeArrowheads="1" noTextEdit="1"/>
          </p:cNvSpPr>
          <p:nvPr>
            <p:ph type="sldImg"/>
          </p:nvPr>
        </p:nvSpPr>
        <p:spPr>
          <a:xfrm>
            <a:off x="993775" y="766763"/>
            <a:ext cx="5118100" cy="3838575"/>
          </a:xfrm>
          <a:ln/>
        </p:spPr>
      </p:sp>
      <p:sp>
        <p:nvSpPr>
          <p:cNvPr id="98310" name="Rectangle 3"/>
          <p:cNvSpPr>
            <a:spLocks noGrp="1" noChangeArrowheads="1"/>
          </p:cNvSpPr>
          <p:nvPr>
            <p:ph type="body" idx="1"/>
          </p:nvPr>
        </p:nvSpPr>
        <p:spPr>
          <a:xfrm>
            <a:off x="947738" y="4859338"/>
            <a:ext cx="5207000" cy="4606925"/>
          </a:xfrm>
          <a:noFill/>
          <a:ln/>
        </p:spPr>
        <p:txBody>
          <a:bodyPr/>
          <a:lstStyle/>
          <a:p>
            <a:pPr eaLnBrk="1" hangingPunct="1">
              <a:lnSpc>
                <a:spcPct val="90000"/>
              </a:lnSpc>
            </a:pPr>
            <a:r>
              <a:rPr lang="de-DE" b="1" smtClean="0"/>
              <a:t>DDC Control Mode (0-10V)</a:t>
            </a:r>
          </a:p>
          <a:p>
            <a:pPr eaLnBrk="1" hangingPunct="1">
              <a:lnSpc>
                <a:spcPct val="90000"/>
              </a:lnSpc>
            </a:pPr>
            <a:endParaRPr lang="de-DE" b="1" smtClean="0"/>
          </a:p>
          <a:p>
            <a:pPr eaLnBrk="1" hangingPunct="1">
              <a:lnSpc>
                <a:spcPct val="90000"/>
              </a:lnSpc>
            </a:pPr>
            <a:r>
              <a:rPr lang="de-DE" smtClean="0"/>
              <a:t>The interface standards recommendations to VDI 3814 are still valid today; analogue signals (current, voltage) and volt-free contacts (normally closed, normally open).</a:t>
            </a:r>
          </a:p>
          <a:p>
            <a:pPr eaLnBrk="1" hangingPunct="1">
              <a:lnSpc>
                <a:spcPct val="90000"/>
              </a:lnSpc>
            </a:pPr>
            <a:endParaRPr lang="de-DE" smtClean="0"/>
          </a:p>
          <a:p>
            <a:pPr eaLnBrk="1" hangingPunct="1">
              <a:lnSpc>
                <a:spcPct val="90000"/>
              </a:lnSpc>
            </a:pPr>
            <a:r>
              <a:rPr lang="de-DE" smtClean="0"/>
              <a:t>In the DDC control mode the for the automatic control required setpoint/actual balance will be taken over by an external controller. An analogue signal (0-10V) will be transmitted from the external controller to the Wilo-Stratos as the manipulated variable. The actual motor speed can be read off the pump display; other operations on the pump are blocked.</a:t>
            </a:r>
          </a:p>
          <a:p>
            <a:pPr eaLnBrk="1" hangingPunct="1">
              <a:lnSpc>
                <a:spcPct val="90000"/>
              </a:lnSpc>
            </a:pPr>
            <a:endParaRPr lang="de-DE" smtClean="0"/>
          </a:p>
          <a:p>
            <a:pPr eaLnBrk="1" hangingPunct="1">
              <a:lnSpc>
                <a:spcPct val="90000"/>
              </a:lnSpc>
            </a:pPr>
            <a:r>
              <a:rPr lang="de-DE" smtClean="0"/>
              <a:t>Required accessory: IF-Module Stratos*</a:t>
            </a:r>
          </a:p>
          <a:p>
            <a:pPr eaLnBrk="1" hangingPunct="1">
              <a:lnSpc>
                <a:spcPct val="90000"/>
              </a:lnSpc>
            </a:pPr>
            <a:endParaRPr lang="de-DE" smtClean="0"/>
          </a:p>
          <a:p>
            <a:pPr eaLnBrk="1" hangingPunct="1">
              <a:lnSpc>
                <a:spcPct val="90000"/>
              </a:lnSpc>
            </a:pPr>
            <a:endParaRPr lang="de-DE" smtClean="0"/>
          </a:p>
          <a:p>
            <a:pPr eaLnBrk="1" hangingPunct="1">
              <a:lnSpc>
                <a:spcPct val="90000"/>
              </a:lnSpc>
            </a:pPr>
            <a:endParaRPr lang="de-DE" smtClean="0"/>
          </a:p>
          <a:p>
            <a:pPr eaLnBrk="1" hangingPunct="1">
              <a:lnSpc>
                <a:spcPct val="90000"/>
              </a:lnSpc>
            </a:pPr>
            <a:r>
              <a:rPr lang="de-DE" smtClean="0"/>
              <a:t>* </a:t>
            </a:r>
            <a:r>
              <a:rPr lang="de-DE" i="1" smtClean="0"/>
              <a:t>See adaption Table ‘IF-Module Wilo-Stratos‘</a:t>
            </a:r>
          </a:p>
          <a:p>
            <a:pPr eaLnBrk="1" hangingPunct="1">
              <a:lnSpc>
                <a:spcPct val="90000"/>
              </a:lnSpc>
            </a:pPr>
            <a:endParaRPr lang="de-DE" i="1" smtClean="0"/>
          </a:p>
          <a:p>
            <a:pPr eaLnBrk="1" hangingPunct="1">
              <a:lnSpc>
                <a:spcPct val="90000"/>
              </a:lnSpc>
            </a:pPr>
            <a:r>
              <a:rPr lang="de-DE" i="1" smtClean="0"/>
              <a:t>Wilo-Stratos features standard supplied and optionally available interface equipment for linking up to remotely located monitoring stations (e.g. building management or DDC systems)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1014413"/>
            <a:fld id="{CF1FC28A-8A92-4FF5-8745-07A344D374A6}" type="slidenum">
              <a:rPr lang="de-DE" sz="1200" smtClean="0">
                <a:solidFill>
                  <a:srgbClr val="000000"/>
                </a:solidFill>
              </a:rPr>
              <a:pPr defTabSz="1014413"/>
              <a:t>3</a:t>
            </a:fld>
            <a:endParaRPr lang="de-DE" sz="1200" smtClean="0">
              <a:solidFill>
                <a:srgbClr val="000000"/>
              </a:solidFill>
            </a:endParaRPr>
          </a:p>
        </p:txBody>
      </p:sp>
      <p:sp>
        <p:nvSpPr>
          <p:cNvPr id="68611" name="Rectangle 2"/>
          <p:cNvSpPr>
            <a:spLocks noGrp="1" noRot="1" noChangeAspect="1" noChangeArrowheads="1" noTextEdit="1"/>
          </p:cNvSpPr>
          <p:nvPr>
            <p:ph type="sldImg"/>
          </p:nvPr>
        </p:nvSpPr>
        <p:spPr>
          <a:xfrm>
            <a:off x="993775" y="768350"/>
            <a:ext cx="5113338" cy="3836988"/>
          </a:xfrm>
          <a:ln/>
        </p:spPr>
      </p:sp>
      <p:sp>
        <p:nvSpPr>
          <p:cNvPr id="68612" name="Rectangle 3"/>
          <p:cNvSpPr>
            <a:spLocks noGrp="1" noChangeArrowheads="1"/>
          </p:cNvSpPr>
          <p:nvPr>
            <p:ph type="body" idx="1"/>
          </p:nvPr>
        </p:nvSpPr>
        <p:spPr>
          <a:xfrm>
            <a:off x="946150" y="4864100"/>
            <a:ext cx="5210175" cy="4600575"/>
          </a:xfrm>
          <a:noFill/>
          <a:ln/>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p:spPr>
        <p:txBody>
          <a:bodyPr/>
          <a:lstStyle/>
          <a:p>
            <a:pPr defTabSz="1014413"/>
            <a:r>
              <a:rPr lang="de-DE" sz="1200" smtClean="0">
                <a:solidFill>
                  <a:srgbClr val="000000"/>
                </a:solidFill>
              </a:rPr>
              <a:t>Stratos Applications</a:t>
            </a:r>
          </a:p>
        </p:txBody>
      </p:sp>
      <p:sp>
        <p:nvSpPr>
          <p:cNvPr id="99331" name="Rectangle 3"/>
          <p:cNvSpPr>
            <a:spLocks noGrp="1" noChangeArrowheads="1"/>
          </p:cNvSpPr>
          <p:nvPr>
            <p:ph type="dt" sz="quarter" idx="1"/>
          </p:nvPr>
        </p:nvSpPr>
        <p:spPr>
          <a:noFill/>
        </p:spPr>
        <p:txBody>
          <a:bodyPr/>
          <a:lstStyle/>
          <a:p>
            <a:pPr defTabSz="1014413"/>
            <a:fld id="{8DEF996F-5479-4092-B5D4-739C13C0DDBA}" type="datetime1">
              <a:rPr lang="en-US" sz="1200" smtClean="0">
                <a:solidFill>
                  <a:srgbClr val="000000"/>
                </a:solidFill>
              </a:rPr>
              <a:pPr defTabSz="1014413"/>
              <a:t>5/3/2010</a:t>
            </a:fld>
            <a:endParaRPr lang="de-DE" sz="1200" smtClean="0">
              <a:solidFill>
                <a:srgbClr val="000000"/>
              </a:solidFill>
            </a:endParaRPr>
          </a:p>
        </p:txBody>
      </p:sp>
      <p:sp>
        <p:nvSpPr>
          <p:cNvPr id="99332" name="Rectangle 7"/>
          <p:cNvSpPr>
            <a:spLocks noGrp="1" noChangeArrowheads="1"/>
          </p:cNvSpPr>
          <p:nvPr>
            <p:ph type="sldNum" sz="quarter" idx="5"/>
          </p:nvPr>
        </p:nvSpPr>
        <p:spPr>
          <a:noFill/>
        </p:spPr>
        <p:txBody>
          <a:bodyPr/>
          <a:lstStyle/>
          <a:p>
            <a:pPr defTabSz="1014413"/>
            <a:fld id="{9BC3BC79-734C-4706-B83B-E5BC8B405B71}" type="slidenum">
              <a:rPr lang="de-DE" sz="1200" smtClean="0">
                <a:solidFill>
                  <a:srgbClr val="000000"/>
                </a:solidFill>
              </a:rPr>
              <a:pPr defTabSz="1014413"/>
              <a:t>30</a:t>
            </a:fld>
            <a:endParaRPr lang="de-DE" sz="1200" smtClean="0">
              <a:solidFill>
                <a:srgbClr val="000000"/>
              </a:solidFill>
            </a:endParaRPr>
          </a:p>
        </p:txBody>
      </p:sp>
      <p:sp>
        <p:nvSpPr>
          <p:cNvPr id="99333" name="Rectangle 2"/>
          <p:cNvSpPr>
            <a:spLocks noGrp="1" noRot="1" noChangeAspect="1" noChangeArrowheads="1" noTextEdit="1"/>
          </p:cNvSpPr>
          <p:nvPr>
            <p:ph type="sldImg"/>
          </p:nvPr>
        </p:nvSpPr>
        <p:spPr>
          <a:xfrm>
            <a:off x="993775" y="766763"/>
            <a:ext cx="5118100" cy="3838575"/>
          </a:xfrm>
          <a:ln/>
        </p:spPr>
      </p:sp>
      <p:sp>
        <p:nvSpPr>
          <p:cNvPr id="99334"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Remote setpoint control mode (0-10V)</a:t>
            </a:r>
          </a:p>
          <a:p>
            <a:pPr eaLnBrk="1" hangingPunct="1"/>
            <a:endParaRPr lang="de-DE" b="1" smtClean="0"/>
          </a:p>
          <a:p>
            <a:pPr eaLnBrk="1" hangingPunct="1"/>
            <a:r>
              <a:rPr lang="de-DE" smtClean="0"/>
              <a:t>The setpoint level for the internal differential pressure (</a:t>
            </a:r>
            <a:r>
              <a:rPr lang="de-DE" smtClean="0">
                <a:sym typeface="Symbol" pitchFamily="18" charset="2"/>
              </a:rPr>
              <a:t>p-c) </a:t>
            </a:r>
            <a:r>
              <a:rPr lang="de-DE" smtClean="0"/>
              <a:t>control can be adjusted by an overriding control variable from an external source. </a:t>
            </a:r>
          </a:p>
          <a:p>
            <a:pPr eaLnBrk="1" hangingPunct="1"/>
            <a:r>
              <a:rPr lang="de-DE" smtClean="0"/>
              <a:t>.</a:t>
            </a:r>
          </a:p>
          <a:p>
            <a:pPr eaLnBrk="1" hangingPunct="1"/>
            <a:endParaRPr lang="de-DE" smtClean="0"/>
          </a:p>
          <a:p>
            <a:pPr eaLnBrk="1" hangingPunct="1"/>
            <a:r>
              <a:rPr lang="de-DE" smtClean="0"/>
              <a:t>Required accessory: IF-Module Stratos*</a:t>
            </a:r>
          </a:p>
          <a:p>
            <a:pPr eaLnBrk="1" hangingPunct="1"/>
            <a:endParaRPr lang="de-DE" smtClean="0"/>
          </a:p>
          <a:p>
            <a:pPr eaLnBrk="1" hangingPunct="1"/>
            <a:endParaRPr lang="de-DE" smtClean="0"/>
          </a:p>
          <a:p>
            <a:pPr eaLnBrk="1" hangingPunct="1"/>
            <a:endParaRPr lang="de-DE" smtClean="0"/>
          </a:p>
          <a:p>
            <a:pPr eaLnBrk="1" hangingPunct="1"/>
            <a:endParaRPr lang="de-DE" smtClean="0"/>
          </a:p>
          <a:p>
            <a:pPr eaLnBrk="1" hangingPunct="1"/>
            <a:endParaRPr lang="de-DE" smtClean="0"/>
          </a:p>
          <a:p>
            <a:pPr eaLnBrk="1" hangingPunct="1"/>
            <a:r>
              <a:rPr lang="de-DE" smtClean="0"/>
              <a:t>* </a:t>
            </a:r>
            <a:r>
              <a:rPr lang="de-DE" i="1" smtClean="0"/>
              <a:t>See adaption Table ‘IF-Module Wilo-Stratos‘</a:t>
            </a:r>
          </a:p>
          <a:p>
            <a:pPr eaLnBrk="1" hangingPunct="1"/>
            <a:endParaRPr lang="de-DE" i="1" smtClean="0"/>
          </a:p>
          <a:p>
            <a:pPr eaLnBrk="1" hangingPunct="1"/>
            <a:r>
              <a:rPr lang="de-DE" i="1" smtClean="0"/>
              <a:t>Wilo-Stratos features standard supplied and optionally available interface equipment for linking up to remotely located monitoring stations (e.g. building management or DDC systems)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a:noFill/>
        </p:spPr>
        <p:txBody>
          <a:bodyPr/>
          <a:lstStyle/>
          <a:p>
            <a:pPr defTabSz="1012825"/>
            <a:r>
              <a:rPr lang="de-DE" sz="1200" smtClean="0">
                <a:solidFill>
                  <a:srgbClr val="000000"/>
                </a:solidFill>
              </a:rPr>
              <a:t>Stratos Applications</a:t>
            </a:r>
          </a:p>
        </p:txBody>
      </p:sp>
      <p:sp>
        <p:nvSpPr>
          <p:cNvPr id="100355" name="Rectangle 3"/>
          <p:cNvSpPr>
            <a:spLocks noGrp="1" noChangeArrowheads="1"/>
          </p:cNvSpPr>
          <p:nvPr>
            <p:ph type="dt" sz="quarter" idx="1"/>
          </p:nvPr>
        </p:nvSpPr>
        <p:spPr>
          <a:noFill/>
        </p:spPr>
        <p:txBody>
          <a:bodyPr/>
          <a:lstStyle/>
          <a:p>
            <a:pPr defTabSz="1012825"/>
            <a:fld id="{9D0D17B3-7D9A-4345-9ABA-5EA5907F5623}" type="datetime1">
              <a:rPr lang="en-US" sz="1200" smtClean="0">
                <a:solidFill>
                  <a:srgbClr val="000000"/>
                </a:solidFill>
              </a:rPr>
              <a:pPr defTabSz="1012825"/>
              <a:t>5/3/2010</a:t>
            </a:fld>
            <a:endParaRPr lang="de-DE" sz="1200" smtClean="0">
              <a:solidFill>
                <a:srgbClr val="000000"/>
              </a:solidFill>
            </a:endParaRPr>
          </a:p>
        </p:txBody>
      </p:sp>
      <p:sp>
        <p:nvSpPr>
          <p:cNvPr id="100356" name="Rectangle 7"/>
          <p:cNvSpPr>
            <a:spLocks noGrp="1" noChangeArrowheads="1"/>
          </p:cNvSpPr>
          <p:nvPr>
            <p:ph type="sldNum" sz="quarter" idx="5"/>
          </p:nvPr>
        </p:nvSpPr>
        <p:spPr>
          <a:noFill/>
        </p:spPr>
        <p:txBody>
          <a:bodyPr/>
          <a:lstStyle/>
          <a:p>
            <a:pPr defTabSz="1012825"/>
            <a:fld id="{781BE795-E516-43B4-A964-6782A76F2E00}" type="slidenum">
              <a:rPr lang="de-DE" sz="1200" smtClean="0">
                <a:solidFill>
                  <a:srgbClr val="000000"/>
                </a:solidFill>
              </a:rPr>
              <a:pPr defTabSz="1012825"/>
              <a:t>31</a:t>
            </a:fld>
            <a:endParaRPr lang="de-DE" sz="1200" smtClean="0">
              <a:solidFill>
                <a:srgbClr val="000000"/>
              </a:solidFill>
            </a:endParaRPr>
          </a:p>
        </p:txBody>
      </p:sp>
      <p:sp>
        <p:nvSpPr>
          <p:cNvPr id="100357" name="Rectangle 2"/>
          <p:cNvSpPr>
            <a:spLocks noGrp="1" noRot="1" noChangeAspect="1" noChangeArrowheads="1" noTextEdit="1"/>
          </p:cNvSpPr>
          <p:nvPr>
            <p:ph type="sldImg"/>
          </p:nvPr>
        </p:nvSpPr>
        <p:spPr>
          <a:ln/>
        </p:spPr>
      </p:sp>
      <p:sp>
        <p:nvSpPr>
          <p:cNvPr id="10035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p:spPr>
        <p:txBody>
          <a:bodyPr/>
          <a:lstStyle/>
          <a:p>
            <a:pPr defTabSz="1014413"/>
            <a:r>
              <a:rPr lang="de-DE" smtClean="0"/>
              <a:t>Stratos Applications</a:t>
            </a:r>
          </a:p>
        </p:txBody>
      </p:sp>
      <p:sp>
        <p:nvSpPr>
          <p:cNvPr id="103427" name="Rectangle 3"/>
          <p:cNvSpPr>
            <a:spLocks noGrp="1" noChangeArrowheads="1"/>
          </p:cNvSpPr>
          <p:nvPr>
            <p:ph type="dt" sz="quarter" idx="1"/>
          </p:nvPr>
        </p:nvSpPr>
        <p:spPr>
          <a:noFill/>
        </p:spPr>
        <p:txBody>
          <a:bodyPr/>
          <a:lstStyle/>
          <a:p>
            <a:pPr defTabSz="1014413"/>
            <a:fld id="{20C41559-A0EC-4A36-858D-352E6BB06268}" type="datetime1">
              <a:rPr lang="en-US" smtClean="0"/>
              <a:pPr defTabSz="1014413"/>
              <a:t>5/3/2010</a:t>
            </a:fld>
            <a:endParaRPr lang="de-DE" smtClean="0"/>
          </a:p>
        </p:txBody>
      </p:sp>
      <p:sp>
        <p:nvSpPr>
          <p:cNvPr id="103428" name="Rectangle 7"/>
          <p:cNvSpPr>
            <a:spLocks noGrp="1" noChangeArrowheads="1"/>
          </p:cNvSpPr>
          <p:nvPr>
            <p:ph type="sldNum" sz="quarter" idx="5"/>
          </p:nvPr>
        </p:nvSpPr>
        <p:spPr>
          <a:noFill/>
        </p:spPr>
        <p:txBody>
          <a:bodyPr/>
          <a:lstStyle/>
          <a:p>
            <a:pPr defTabSz="1014413"/>
            <a:fld id="{9629371B-8E5D-4533-BDE3-44C8919C24FB}" type="slidenum">
              <a:rPr lang="de-DE" smtClean="0"/>
              <a:pPr defTabSz="1014413"/>
              <a:t>32</a:t>
            </a:fld>
            <a:endParaRPr lang="de-DE" smtClean="0"/>
          </a:p>
        </p:txBody>
      </p:sp>
      <p:sp>
        <p:nvSpPr>
          <p:cNvPr id="103429" name="Rectangle 2"/>
          <p:cNvSpPr>
            <a:spLocks noGrp="1" noRot="1" noChangeAspect="1" noChangeArrowheads="1" noTextEdit="1"/>
          </p:cNvSpPr>
          <p:nvPr>
            <p:ph type="sldImg"/>
          </p:nvPr>
        </p:nvSpPr>
        <p:spPr>
          <a:xfrm>
            <a:off x="993775" y="766763"/>
            <a:ext cx="5118100" cy="3838575"/>
          </a:xfrm>
          <a:ln/>
        </p:spPr>
      </p:sp>
      <p:sp>
        <p:nvSpPr>
          <p:cNvPr id="103430" name="Rectangle 3"/>
          <p:cNvSpPr>
            <a:spLocks noGrp="1" noChangeArrowheads="1"/>
          </p:cNvSpPr>
          <p:nvPr>
            <p:ph type="body" idx="1"/>
          </p:nvPr>
        </p:nvSpPr>
        <p:spPr>
          <a:xfrm>
            <a:off x="947738" y="4859338"/>
            <a:ext cx="5207000" cy="4606925"/>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p:spPr>
        <p:txBody>
          <a:bodyPr/>
          <a:lstStyle/>
          <a:p>
            <a:pPr defTabSz="1014413"/>
            <a:r>
              <a:rPr lang="de-DE" smtClean="0"/>
              <a:t>Stratos Applications</a:t>
            </a:r>
          </a:p>
        </p:txBody>
      </p:sp>
      <p:sp>
        <p:nvSpPr>
          <p:cNvPr id="104451" name="Rectangle 3"/>
          <p:cNvSpPr>
            <a:spLocks noGrp="1" noChangeArrowheads="1"/>
          </p:cNvSpPr>
          <p:nvPr>
            <p:ph type="dt" sz="quarter" idx="1"/>
          </p:nvPr>
        </p:nvSpPr>
        <p:spPr>
          <a:noFill/>
        </p:spPr>
        <p:txBody>
          <a:bodyPr/>
          <a:lstStyle/>
          <a:p>
            <a:pPr defTabSz="1014413"/>
            <a:fld id="{54485C94-0CC5-4EF9-B875-2EB99D8C9094}" type="datetime1">
              <a:rPr lang="en-US" smtClean="0"/>
              <a:pPr defTabSz="1014413"/>
              <a:t>5/3/2010</a:t>
            </a:fld>
            <a:endParaRPr lang="de-DE" smtClean="0"/>
          </a:p>
        </p:txBody>
      </p:sp>
      <p:sp>
        <p:nvSpPr>
          <p:cNvPr id="104452" name="Rectangle 7"/>
          <p:cNvSpPr>
            <a:spLocks noGrp="1" noChangeArrowheads="1"/>
          </p:cNvSpPr>
          <p:nvPr>
            <p:ph type="sldNum" sz="quarter" idx="5"/>
          </p:nvPr>
        </p:nvSpPr>
        <p:spPr>
          <a:noFill/>
        </p:spPr>
        <p:txBody>
          <a:bodyPr/>
          <a:lstStyle/>
          <a:p>
            <a:pPr defTabSz="1014413"/>
            <a:fld id="{72381032-E4BA-4CC4-B700-838CB577E7E1}" type="slidenum">
              <a:rPr lang="de-DE" smtClean="0"/>
              <a:pPr defTabSz="1014413"/>
              <a:t>33</a:t>
            </a:fld>
            <a:endParaRPr lang="de-DE" smtClean="0"/>
          </a:p>
        </p:txBody>
      </p:sp>
      <p:sp>
        <p:nvSpPr>
          <p:cNvPr id="104453" name="Rectangle 2"/>
          <p:cNvSpPr>
            <a:spLocks noGrp="1" noRot="1" noChangeAspect="1" noChangeArrowheads="1" noTextEdit="1"/>
          </p:cNvSpPr>
          <p:nvPr>
            <p:ph type="sldImg"/>
          </p:nvPr>
        </p:nvSpPr>
        <p:spPr>
          <a:xfrm>
            <a:off x="993775" y="766763"/>
            <a:ext cx="5118100" cy="3838575"/>
          </a:xfrm>
          <a:ln/>
        </p:spPr>
      </p:sp>
      <p:sp>
        <p:nvSpPr>
          <p:cNvPr id="104454" name="Rectangle 3"/>
          <p:cNvSpPr>
            <a:spLocks noGrp="1" noChangeArrowheads="1"/>
          </p:cNvSpPr>
          <p:nvPr>
            <p:ph type="body" idx="1"/>
          </p:nvPr>
        </p:nvSpPr>
        <p:spPr>
          <a:xfrm>
            <a:off x="947738" y="4859338"/>
            <a:ext cx="5207000" cy="4606925"/>
          </a:xfrm>
          <a:noFill/>
          <a:ln/>
        </p:spPr>
        <p:txBody>
          <a:bodyPr/>
          <a:lstStyle/>
          <a:p>
            <a:pPr eaLnBrk="1" hangingPunct="1"/>
            <a:endParaRPr lang="en-US" i="1"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p:spPr>
        <p:txBody>
          <a:bodyPr/>
          <a:lstStyle/>
          <a:p>
            <a:pPr defTabSz="1014413"/>
            <a:r>
              <a:rPr lang="de-DE" smtClean="0"/>
              <a:t>Stratos Applications</a:t>
            </a:r>
          </a:p>
        </p:txBody>
      </p:sp>
      <p:sp>
        <p:nvSpPr>
          <p:cNvPr id="105475" name="Rectangle 3"/>
          <p:cNvSpPr>
            <a:spLocks noGrp="1" noChangeArrowheads="1"/>
          </p:cNvSpPr>
          <p:nvPr>
            <p:ph type="dt" sz="quarter" idx="1"/>
          </p:nvPr>
        </p:nvSpPr>
        <p:spPr>
          <a:noFill/>
        </p:spPr>
        <p:txBody>
          <a:bodyPr/>
          <a:lstStyle/>
          <a:p>
            <a:pPr defTabSz="1014413"/>
            <a:fld id="{AB020DE2-C4F3-47ED-84CA-E8D9659587B3}" type="datetime1">
              <a:rPr lang="en-US" smtClean="0"/>
              <a:pPr defTabSz="1014413"/>
              <a:t>5/3/2010</a:t>
            </a:fld>
            <a:endParaRPr lang="de-DE" smtClean="0"/>
          </a:p>
        </p:txBody>
      </p:sp>
      <p:sp>
        <p:nvSpPr>
          <p:cNvPr id="105476" name="Rectangle 7"/>
          <p:cNvSpPr>
            <a:spLocks noGrp="1" noChangeArrowheads="1"/>
          </p:cNvSpPr>
          <p:nvPr>
            <p:ph type="sldNum" sz="quarter" idx="5"/>
          </p:nvPr>
        </p:nvSpPr>
        <p:spPr>
          <a:noFill/>
        </p:spPr>
        <p:txBody>
          <a:bodyPr/>
          <a:lstStyle/>
          <a:p>
            <a:pPr defTabSz="1014413"/>
            <a:fld id="{39FC5A7D-77F9-425A-8CB9-EA36C0C79D05}" type="slidenum">
              <a:rPr lang="de-DE" smtClean="0"/>
              <a:pPr defTabSz="1014413"/>
              <a:t>34</a:t>
            </a:fld>
            <a:endParaRPr lang="de-DE" smtClean="0"/>
          </a:p>
        </p:txBody>
      </p:sp>
      <p:sp>
        <p:nvSpPr>
          <p:cNvPr id="105477" name="Rectangle 2"/>
          <p:cNvSpPr>
            <a:spLocks noGrp="1" noRot="1" noChangeAspect="1" noChangeArrowheads="1" noTextEdit="1"/>
          </p:cNvSpPr>
          <p:nvPr>
            <p:ph type="sldImg"/>
          </p:nvPr>
        </p:nvSpPr>
        <p:spPr>
          <a:xfrm>
            <a:off x="1220738" y="766463"/>
            <a:ext cx="4664082" cy="3839076"/>
          </a:xfrm>
          <a:ln/>
        </p:spPr>
      </p:sp>
      <p:sp>
        <p:nvSpPr>
          <p:cNvPr id="105478" name="Rectangle 3"/>
          <p:cNvSpPr>
            <a:spLocks noGrp="1" noChangeArrowheads="1"/>
          </p:cNvSpPr>
          <p:nvPr>
            <p:ph type="body" idx="1"/>
          </p:nvPr>
        </p:nvSpPr>
        <p:spPr>
          <a:xfrm>
            <a:off x="946151" y="4857750"/>
            <a:ext cx="5210175" cy="4608513"/>
          </a:xfrm>
          <a:noFill/>
          <a:ln/>
        </p:spPr>
        <p:txBody>
          <a:bodyPr/>
          <a:lstStyle/>
          <a:p>
            <a:pPr eaLnBrk="1" hangingPunct="1"/>
            <a:r>
              <a:rPr lang="de-DE" b="1" smtClean="0"/>
              <a:t>Collective fault signals (SSM)</a:t>
            </a:r>
            <a:endParaRPr lang="de-DE" smtClean="0"/>
          </a:p>
          <a:p>
            <a:pPr eaLnBrk="1" hangingPunct="1"/>
            <a:r>
              <a:rPr lang="de-DE" smtClean="0">
                <a:cs typeface="Arial" charset="0"/>
              </a:rPr>
              <a:t>For the signal transmission to external monitoring units all Wilo-Stratos pumps are standard equipped with a collective fault signalling system, acting as volt-free normally closed contacs to VDI 3814.</a:t>
            </a:r>
          </a:p>
          <a:p>
            <a:pPr eaLnBrk="1" hangingPunct="1"/>
            <a:endParaRPr lang="de-DE" smtClean="0"/>
          </a:p>
          <a:p>
            <a:pPr eaLnBrk="1" hangingPunct="1"/>
            <a:r>
              <a:rPr lang="de-DE" b="1" smtClean="0"/>
              <a:t>Contakts </a:t>
            </a:r>
            <a:r>
              <a:rPr lang="de-DE" smtClean="0"/>
              <a:t>are </a:t>
            </a:r>
            <a:r>
              <a:rPr lang="de-DE" b="1" smtClean="0"/>
              <a:t>closed </a:t>
            </a:r>
            <a:r>
              <a:rPr lang="de-DE" smtClean="0"/>
              <a:t>on the following conditions:</a:t>
            </a:r>
          </a:p>
          <a:p>
            <a:pPr marL="401638" lvl="1" indent="-200025" eaLnBrk="1" hangingPunct="1"/>
            <a:r>
              <a:rPr lang="de-DE" smtClean="0"/>
              <a:t>the pump is deenergized,</a:t>
            </a:r>
          </a:p>
          <a:p>
            <a:pPr marL="401638" lvl="1" indent="-200025" eaLnBrk="1" hangingPunct="1"/>
            <a:r>
              <a:rPr lang="de-DE" smtClean="0"/>
              <a:t>there is no fault event,</a:t>
            </a:r>
          </a:p>
          <a:p>
            <a:pPr marL="401638" lvl="1" indent="-200025" eaLnBrk="1" hangingPunct="1"/>
            <a:r>
              <a:rPr lang="de-DE" smtClean="0"/>
              <a:t>the control modul has failed completely</a:t>
            </a:r>
          </a:p>
          <a:p>
            <a:pPr marL="401638" lvl="1" indent="-200025" eaLnBrk="1" hangingPunct="1"/>
            <a:endParaRPr lang="de-DE" smtClean="0"/>
          </a:p>
          <a:p>
            <a:pPr eaLnBrk="1" hangingPunct="1"/>
            <a:r>
              <a:rPr lang="de-DE" b="1" smtClean="0"/>
              <a:t>Contakts </a:t>
            </a:r>
            <a:r>
              <a:rPr lang="de-DE" smtClean="0"/>
              <a:t>are </a:t>
            </a:r>
            <a:r>
              <a:rPr lang="de-DE" b="1" smtClean="0"/>
              <a:t>open </a:t>
            </a:r>
            <a:r>
              <a:rPr lang="de-DE" smtClean="0"/>
              <a:t>on the following conditions:</a:t>
            </a:r>
            <a:endParaRPr lang="de-DE" b="1" smtClean="0"/>
          </a:p>
          <a:p>
            <a:pPr marL="401638" lvl="1" indent="-200025" eaLnBrk="1" hangingPunct="1"/>
            <a:r>
              <a:rPr lang="de-DE" smtClean="0"/>
              <a:t>Mains power is available and one of the above listed faults had occured.</a:t>
            </a:r>
            <a:br>
              <a:rPr lang="de-DE" smtClean="0"/>
            </a:br>
            <a:endParaRPr lang="de-DE" smtClean="0"/>
          </a:p>
          <a:p>
            <a:pPr eaLnBrk="1" hangingPunct="1"/>
            <a:r>
              <a:rPr lang="de-DE" b="1" smtClean="0"/>
              <a:t>Switch rating</a:t>
            </a:r>
            <a:r>
              <a:rPr lang="de-DE" smtClean="0"/>
              <a:t>: 250 VAC, 1A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a:noFill/>
        </p:spPr>
        <p:txBody>
          <a:bodyPr/>
          <a:lstStyle/>
          <a:p>
            <a:pPr defTabSz="1014413"/>
            <a:r>
              <a:rPr lang="de-DE" smtClean="0"/>
              <a:t>Stratos Applications</a:t>
            </a:r>
          </a:p>
        </p:txBody>
      </p:sp>
      <p:sp>
        <p:nvSpPr>
          <p:cNvPr id="106499" name="Rectangle 3"/>
          <p:cNvSpPr>
            <a:spLocks noGrp="1" noChangeArrowheads="1"/>
          </p:cNvSpPr>
          <p:nvPr>
            <p:ph type="dt" sz="quarter" idx="1"/>
          </p:nvPr>
        </p:nvSpPr>
        <p:spPr>
          <a:noFill/>
        </p:spPr>
        <p:txBody>
          <a:bodyPr/>
          <a:lstStyle/>
          <a:p>
            <a:pPr defTabSz="1014413"/>
            <a:fld id="{4F6D355A-9024-4EBC-8F6A-9C688469161B}" type="datetime1">
              <a:rPr lang="en-US" smtClean="0"/>
              <a:pPr defTabSz="1014413"/>
              <a:t>5/3/2010</a:t>
            </a:fld>
            <a:endParaRPr lang="de-DE" smtClean="0"/>
          </a:p>
        </p:txBody>
      </p:sp>
      <p:sp>
        <p:nvSpPr>
          <p:cNvPr id="106500" name="Rectangle 7"/>
          <p:cNvSpPr>
            <a:spLocks noGrp="1" noChangeArrowheads="1"/>
          </p:cNvSpPr>
          <p:nvPr>
            <p:ph type="sldNum" sz="quarter" idx="5"/>
          </p:nvPr>
        </p:nvSpPr>
        <p:spPr>
          <a:noFill/>
        </p:spPr>
        <p:txBody>
          <a:bodyPr/>
          <a:lstStyle/>
          <a:p>
            <a:pPr defTabSz="1014413"/>
            <a:fld id="{48679055-1592-4A88-AEA7-6049231C78F9}" type="slidenum">
              <a:rPr lang="de-DE" smtClean="0"/>
              <a:pPr defTabSz="1014413"/>
              <a:t>35</a:t>
            </a:fld>
            <a:endParaRPr lang="de-DE" smtClean="0"/>
          </a:p>
        </p:txBody>
      </p:sp>
      <p:sp>
        <p:nvSpPr>
          <p:cNvPr id="106501" name="Rectangle 2"/>
          <p:cNvSpPr>
            <a:spLocks noGrp="1" noRot="1" noChangeAspect="1" noChangeArrowheads="1" noTextEdit="1"/>
          </p:cNvSpPr>
          <p:nvPr>
            <p:ph type="sldImg"/>
          </p:nvPr>
        </p:nvSpPr>
        <p:spPr>
          <a:ln/>
        </p:spPr>
      </p:sp>
      <p:sp>
        <p:nvSpPr>
          <p:cNvPr id="10650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a:noFill/>
        </p:spPr>
        <p:txBody>
          <a:bodyPr/>
          <a:lstStyle/>
          <a:p>
            <a:pPr defTabSz="1014413"/>
            <a:r>
              <a:rPr lang="de-DE" smtClean="0"/>
              <a:t>Stratos Applications</a:t>
            </a:r>
          </a:p>
        </p:txBody>
      </p:sp>
      <p:sp>
        <p:nvSpPr>
          <p:cNvPr id="107523" name="Rectangle 3"/>
          <p:cNvSpPr>
            <a:spLocks noGrp="1" noChangeArrowheads="1"/>
          </p:cNvSpPr>
          <p:nvPr>
            <p:ph type="dt" sz="quarter" idx="1"/>
          </p:nvPr>
        </p:nvSpPr>
        <p:spPr>
          <a:noFill/>
        </p:spPr>
        <p:txBody>
          <a:bodyPr/>
          <a:lstStyle/>
          <a:p>
            <a:pPr defTabSz="1014413"/>
            <a:fld id="{1C24A277-84DA-41C8-B925-15766CBB1D10}" type="datetime1">
              <a:rPr lang="en-US" smtClean="0"/>
              <a:pPr defTabSz="1014413"/>
              <a:t>5/3/2010</a:t>
            </a:fld>
            <a:endParaRPr lang="de-DE" smtClean="0"/>
          </a:p>
        </p:txBody>
      </p:sp>
      <p:sp>
        <p:nvSpPr>
          <p:cNvPr id="107524" name="Rectangle 7"/>
          <p:cNvSpPr>
            <a:spLocks noGrp="1" noChangeArrowheads="1"/>
          </p:cNvSpPr>
          <p:nvPr>
            <p:ph type="sldNum" sz="quarter" idx="5"/>
          </p:nvPr>
        </p:nvSpPr>
        <p:spPr>
          <a:noFill/>
        </p:spPr>
        <p:txBody>
          <a:bodyPr/>
          <a:lstStyle/>
          <a:p>
            <a:pPr defTabSz="1014413"/>
            <a:fld id="{6C497420-F77E-4042-AD31-A560FED9772B}" type="slidenum">
              <a:rPr lang="de-DE" smtClean="0"/>
              <a:pPr defTabSz="1014413"/>
              <a:t>36</a:t>
            </a:fld>
            <a:endParaRPr lang="de-DE" smtClean="0"/>
          </a:p>
        </p:txBody>
      </p:sp>
      <p:sp>
        <p:nvSpPr>
          <p:cNvPr id="107525" name="Rectangle 2"/>
          <p:cNvSpPr>
            <a:spLocks noGrp="1" noRot="1" noChangeAspect="1" noChangeArrowheads="1" noTextEdit="1"/>
          </p:cNvSpPr>
          <p:nvPr>
            <p:ph type="sldImg"/>
          </p:nvPr>
        </p:nvSpPr>
        <p:spPr>
          <a:ln/>
        </p:spPr>
      </p:sp>
      <p:sp>
        <p:nvSpPr>
          <p:cNvPr id="10752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p:spPr>
        <p:txBody>
          <a:bodyPr/>
          <a:lstStyle/>
          <a:p>
            <a:pPr defTabSz="1014413"/>
            <a:r>
              <a:rPr lang="de-DE" smtClean="0"/>
              <a:t>Stratos Applications</a:t>
            </a:r>
          </a:p>
        </p:txBody>
      </p:sp>
      <p:sp>
        <p:nvSpPr>
          <p:cNvPr id="108547" name="Rectangle 3"/>
          <p:cNvSpPr>
            <a:spLocks noGrp="1" noChangeArrowheads="1"/>
          </p:cNvSpPr>
          <p:nvPr>
            <p:ph type="dt" sz="quarter" idx="1"/>
          </p:nvPr>
        </p:nvSpPr>
        <p:spPr>
          <a:noFill/>
        </p:spPr>
        <p:txBody>
          <a:bodyPr/>
          <a:lstStyle/>
          <a:p>
            <a:pPr defTabSz="1014413"/>
            <a:fld id="{D6BE8228-59BD-49D6-A949-65125B00B7E8}" type="datetime1">
              <a:rPr lang="en-US" smtClean="0"/>
              <a:pPr defTabSz="1014413"/>
              <a:t>5/3/2010</a:t>
            </a:fld>
            <a:endParaRPr lang="de-DE" smtClean="0"/>
          </a:p>
        </p:txBody>
      </p:sp>
      <p:sp>
        <p:nvSpPr>
          <p:cNvPr id="108548" name="Rectangle 7"/>
          <p:cNvSpPr>
            <a:spLocks noGrp="1" noChangeArrowheads="1"/>
          </p:cNvSpPr>
          <p:nvPr>
            <p:ph type="sldNum" sz="quarter" idx="5"/>
          </p:nvPr>
        </p:nvSpPr>
        <p:spPr>
          <a:noFill/>
        </p:spPr>
        <p:txBody>
          <a:bodyPr/>
          <a:lstStyle/>
          <a:p>
            <a:pPr defTabSz="1014413"/>
            <a:fld id="{319DFDF5-184F-484F-962C-88C8C6C273DB}" type="slidenum">
              <a:rPr lang="de-DE" smtClean="0"/>
              <a:pPr defTabSz="1014413"/>
              <a:t>37</a:t>
            </a:fld>
            <a:endParaRPr lang="de-DE" smtClean="0"/>
          </a:p>
        </p:txBody>
      </p:sp>
      <p:sp>
        <p:nvSpPr>
          <p:cNvPr id="108549" name="Rectangle 2"/>
          <p:cNvSpPr>
            <a:spLocks noGrp="1" noRot="1" noChangeAspect="1" noChangeArrowheads="1" noTextEdit="1"/>
          </p:cNvSpPr>
          <p:nvPr>
            <p:ph type="sldImg"/>
          </p:nvPr>
        </p:nvSpPr>
        <p:spPr>
          <a:ln/>
        </p:spPr>
      </p:sp>
      <p:sp>
        <p:nvSpPr>
          <p:cNvPr id="10855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p>
            <a:pPr defTabSz="1014413"/>
            <a:r>
              <a:rPr lang="de-DE" smtClean="0"/>
              <a:t>Stratos Applications</a:t>
            </a:r>
          </a:p>
        </p:txBody>
      </p:sp>
      <p:sp>
        <p:nvSpPr>
          <p:cNvPr id="109571" name="Rectangle 3"/>
          <p:cNvSpPr>
            <a:spLocks noGrp="1" noChangeArrowheads="1"/>
          </p:cNvSpPr>
          <p:nvPr>
            <p:ph type="dt" sz="quarter" idx="1"/>
          </p:nvPr>
        </p:nvSpPr>
        <p:spPr>
          <a:noFill/>
        </p:spPr>
        <p:txBody>
          <a:bodyPr/>
          <a:lstStyle/>
          <a:p>
            <a:pPr defTabSz="1014413"/>
            <a:fld id="{2DA73F9A-4406-495D-923D-C53C81BE4AC3}" type="datetime1">
              <a:rPr lang="en-US" smtClean="0"/>
              <a:pPr defTabSz="1014413"/>
              <a:t>5/3/2010</a:t>
            </a:fld>
            <a:endParaRPr lang="de-DE" smtClean="0"/>
          </a:p>
        </p:txBody>
      </p:sp>
      <p:sp>
        <p:nvSpPr>
          <p:cNvPr id="109572" name="Rectangle 7"/>
          <p:cNvSpPr>
            <a:spLocks noGrp="1" noChangeArrowheads="1"/>
          </p:cNvSpPr>
          <p:nvPr>
            <p:ph type="sldNum" sz="quarter" idx="5"/>
          </p:nvPr>
        </p:nvSpPr>
        <p:spPr>
          <a:noFill/>
        </p:spPr>
        <p:txBody>
          <a:bodyPr/>
          <a:lstStyle/>
          <a:p>
            <a:pPr defTabSz="1014413"/>
            <a:fld id="{EA539CD9-E120-451A-8EFA-13C219A3F359}" type="slidenum">
              <a:rPr lang="de-DE" smtClean="0"/>
              <a:pPr defTabSz="1014413"/>
              <a:t>38</a:t>
            </a:fld>
            <a:endParaRPr lang="de-DE" smtClean="0"/>
          </a:p>
        </p:txBody>
      </p:sp>
      <p:sp>
        <p:nvSpPr>
          <p:cNvPr id="109573" name="Rectangle 2"/>
          <p:cNvSpPr>
            <a:spLocks noGrp="1" noRot="1" noChangeAspect="1" noChangeArrowheads="1" noTextEdit="1"/>
          </p:cNvSpPr>
          <p:nvPr>
            <p:ph type="sldImg"/>
          </p:nvPr>
        </p:nvSpPr>
        <p:spPr>
          <a:ln/>
        </p:spPr>
      </p:sp>
      <p:sp>
        <p:nvSpPr>
          <p:cNvPr id="10957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p:spPr>
        <p:txBody>
          <a:bodyPr/>
          <a:lstStyle/>
          <a:p>
            <a:pPr defTabSz="1014413"/>
            <a:r>
              <a:rPr lang="de-DE" smtClean="0"/>
              <a:t>Stratos Applications</a:t>
            </a:r>
          </a:p>
        </p:txBody>
      </p:sp>
      <p:sp>
        <p:nvSpPr>
          <p:cNvPr id="110595" name="Rectangle 3"/>
          <p:cNvSpPr>
            <a:spLocks noGrp="1" noChangeArrowheads="1"/>
          </p:cNvSpPr>
          <p:nvPr>
            <p:ph type="dt" sz="quarter" idx="1"/>
          </p:nvPr>
        </p:nvSpPr>
        <p:spPr>
          <a:noFill/>
        </p:spPr>
        <p:txBody>
          <a:bodyPr/>
          <a:lstStyle/>
          <a:p>
            <a:pPr defTabSz="1014413"/>
            <a:fld id="{447CC833-7ECD-431A-A73D-5669F455E745}" type="datetime1">
              <a:rPr lang="en-US" smtClean="0"/>
              <a:pPr defTabSz="1014413"/>
              <a:t>5/3/2010</a:t>
            </a:fld>
            <a:endParaRPr lang="de-DE" smtClean="0"/>
          </a:p>
        </p:txBody>
      </p:sp>
      <p:sp>
        <p:nvSpPr>
          <p:cNvPr id="110596" name="Rectangle 7"/>
          <p:cNvSpPr>
            <a:spLocks noGrp="1" noChangeArrowheads="1"/>
          </p:cNvSpPr>
          <p:nvPr>
            <p:ph type="sldNum" sz="quarter" idx="5"/>
          </p:nvPr>
        </p:nvSpPr>
        <p:spPr>
          <a:noFill/>
        </p:spPr>
        <p:txBody>
          <a:bodyPr/>
          <a:lstStyle/>
          <a:p>
            <a:pPr defTabSz="1014413"/>
            <a:fld id="{5B5F2B04-42FE-4BB1-ADEA-E882EE10D2AA}" type="slidenum">
              <a:rPr lang="de-DE" smtClean="0"/>
              <a:pPr defTabSz="1014413"/>
              <a:t>39</a:t>
            </a:fld>
            <a:endParaRPr lang="de-DE" smtClean="0"/>
          </a:p>
        </p:txBody>
      </p:sp>
      <p:sp>
        <p:nvSpPr>
          <p:cNvPr id="110597" name="Rectangle 2"/>
          <p:cNvSpPr>
            <a:spLocks noGrp="1" noRot="1" noChangeAspect="1" noChangeArrowheads="1" noTextEdit="1"/>
          </p:cNvSpPr>
          <p:nvPr>
            <p:ph type="sldImg"/>
          </p:nvPr>
        </p:nvSpPr>
        <p:spPr>
          <a:ln/>
        </p:spPr>
      </p:sp>
      <p:sp>
        <p:nvSpPr>
          <p:cNvPr id="11059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Header Placeholder 3"/>
          <p:cNvSpPr>
            <a:spLocks noGrp="1"/>
          </p:cNvSpPr>
          <p:nvPr>
            <p:ph type="hdr" sz="quarter"/>
          </p:nvPr>
        </p:nvSpPr>
        <p:spPr>
          <a:noFill/>
        </p:spPr>
        <p:txBody>
          <a:bodyPr/>
          <a:lstStyle/>
          <a:p>
            <a:pPr defTabSz="1014413"/>
            <a:r>
              <a:rPr lang="de-DE" smtClean="0"/>
              <a:t>Stratos Applications</a:t>
            </a:r>
          </a:p>
        </p:txBody>
      </p:sp>
      <p:sp>
        <p:nvSpPr>
          <p:cNvPr id="72709" name="Date Placeholder 4"/>
          <p:cNvSpPr>
            <a:spLocks noGrp="1"/>
          </p:cNvSpPr>
          <p:nvPr>
            <p:ph type="dt" sz="quarter" idx="1"/>
          </p:nvPr>
        </p:nvSpPr>
        <p:spPr>
          <a:noFill/>
        </p:spPr>
        <p:txBody>
          <a:bodyPr/>
          <a:lstStyle/>
          <a:p>
            <a:pPr defTabSz="1014413"/>
            <a:fld id="{F676684F-1C3B-4385-BABC-9F7B0AB07F37}" type="datetime1">
              <a:rPr lang="en-US" smtClean="0"/>
              <a:pPr defTabSz="1014413"/>
              <a:t>5/3/2010</a:t>
            </a:fld>
            <a:endParaRPr lang="de-DE" smtClean="0"/>
          </a:p>
        </p:txBody>
      </p:sp>
      <p:sp>
        <p:nvSpPr>
          <p:cNvPr id="72710" name="Slide Number Placeholder 5"/>
          <p:cNvSpPr>
            <a:spLocks noGrp="1"/>
          </p:cNvSpPr>
          <p:nvPr>
            <p:ph type="sldNum" sz="quarter" idx="5"/>
          </p:nvPr>
        </p:nvSpPr>
        <p:spPr>
          <a:noFill/>
        </p:spPr>
        <p:txBody>
          <a:bodyPr/>
          <a:lstStyle/>
          <a:p>
            <a:pPr defTabSz="1014413"/>
            <a:fld id="{18C2E89C-11A4-42E2-AF73-79919820A432}" type="slidenum">
              <a:rPr lang="de-DE" smtClean="0"/>
              <a:pPr defTabSz="1014413"/>
              <a:t>4</a:t>
            </a:fld>
            <a:endParaRPr lang="de-D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a:noFill/>
        </p:spPr>
        <p:txBody>
          <a:bodyPr/>
          <a:lstStyle/>
          <a:p>
            <a:pPr defTabSz="1014413"/>
            <a:r>
              <a:rPr lang="de-DE" smtClean="0"/>
              <a:t>Stratos Applications</a:t>
            </a:r>
          </a:p>
        </p:txBody>
      </p:sp>
      <p:sp>
        <p:nvSpPr>
          <p:cNvPr id="111619" name="Rectangle 3"/>
          <p:cNvSpPr>
            <a:spLocks noGrp="1" noChangeArrowheads="1"/>
          </p:cNvSpPr>
          <p:nvPr>
            <p:ph type="dt" sz="quarter" idx="1"/>
          </p:nvPr>
        </p:nvSpPr>
        <p:spPr>
          <a:noFill/>
        </p:spPr>
        <p:txBody>
          <a:bodyPr/>
          <a:lstStyle/>
          <a:p>
            <a:pPr defTabSz="1014413"/>
            <a:fld id="{E62164D9-2A0D-4C3A-9142-409266B6A498}" type="datetime1">
              <a:rPr lang="en-US" smtClean="0"/>
              <a:pPr defTabSz="1014413"/>
              <a:t>5/3/2010</a:t>
            </a:fld>
            <a:endParaRPr lang="de-DE" smtClean="0"/>
          </a:p>
        </p:txBody>
      </p:sp>
      <p:sp>
        <p:nvSpPr>
          <p:cNvPr id="111620" name="Rectangle 7"/>
          <p:cNvSpPr>
            <a:spLocks noGrp="1" noChangeArrowheads="1"/>
          </p:cNvSpPr>
          <p:nvPr>
            <p:ph type="sldNum" sz="quarter" idx="5"/>
          </p:nvPr>
        </p:nvSpPr>
        <p:spPr>
          <a:noFill/>
        </p:spPr>
        <p:txBody>
          <a:bodyPr/>
          <a:lstStyle/>
          <a:p>
            <a:pPr defTabSz="1014413"/>
            <a:fld id="{604E175C-2E49-4E61-8165-AADD2DEEEBC2}" type="slidenum">
              <a:rPr lang="de-DE" smtClean="0"/>
              <a:pPr defTabSz="1014413"/>
              <a:t>40</a:t>
            </a:fld>
            <a:endParaRPr lang="de-DE" smtClean="0"/>
          </a:p>
        </p:txBody>
      </p:sp>
      <p:sp>
        <p:nvSpPr>
          <p:cNvPr id="111621" name="Rectangle 2"/>
          <p:cNvSpPr>
            <a:spLocks noGrp="1" noRot="1" noChangeAspect="1" noChangeArrowheads="1" noTextEdit="1"/>
          </p:cNvSpPr>
          <p:nvPr>
            <p:ph type="sldImg"/>
          </p:nvPr>
        </p:nvSpPr>
        <p:spPr>
          <a:ln/>
        </p:spPr>
      </p:sp>
      <p:sp>
        <p:nvSpPr>
          <p:cNvPr id="11162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a:noFill/>
        </p:spPr>
        <p:txBody>
          <a:bodyPr/>
          <a:lstStyle/>
          <a:p>
            <a:pPr defTabSz="1014413"/>
            <a:r>
              <a:rPr lang="de-DE" smtClean="0"/>
              <a:t>Stratos Applications</a:t>
            </a:r>
          </a:p>
        </p:txBody>
      </p:sp>
      <p:sp>
        <p:nvSpPr>
          <p:cNvPr id="112643" name="Rectangle 3"/>
          <p:cNvSpPr>
            <a:spLocks noGrp="1" noChangeArrowheads="1"/>
          </p:cNvSpPr>
          <p:nvPr>
            <p:ph type="dt" sz="quarter" idx="1"/>
          </p:nvPr>
        </p:nvSpPr>
        <p:spPr>
          <a:noFill/>
        </p:spPr>
        <p:txBody>
          <a:bodyPr/>
          <a:lstStyle/>
          <a:p>
            <a:pPr defTabSz="1014413"/>
            <a:fld id="{47D30103-5D4C-41CC-B772-93AD3BEC0A4B}" type="datetime1">
              <a:rPr lang="en-US" smtClean="0"/>
              <a:pPr defTabSz="1014413"/>
              <a:t>5/3/2010</a:t>
            </a:fld>
            <a:endParaRPr lang="de-DE" smtClean="0"/>
          </a:p>
        </p:txBody>
      </p:sp>
      <p:sp>
        <p:nvSpPr>
          <p:cNvPr id="112644" name="Rectangle 7"/>
          <p:cNvSpPr>
            <a:spLocks noGrp="1" noChangeArrowheads="1"/>
          </p:cNvSpPr>
          <p:nvPr>
            <p:ph type="sldNum" sz="quarter" idx="5"/>
          </p:nvPr>
        </p:nvSpPr>
        <p:spPr>
          <a:noFill/>
        </p:spPr>
        <p:txBody>
          <a:bodyPr/>
          <a:lstStyle/>
          <a:p>
            <a:pPr defTabSz="1014413"/>
            <a:fld id="{9A1602B8-EDBF-40C9-A300-9789C1B9DF3D}" type="slidenum">
              <a:rPr lang="de-DE" smtClean="0"/>
              <a:pPr defTabSz="1014413"/>
              <a:t>41</a:t>
            </a:fld>
            <a:endParaRPr lang="de-DE" smtClean="0"/>
          </a:p>
        </p:txBody>
      </p:sp>
      <p:sp>
        <p:nvSpPr>
          <p:cNvPr id="112645" name="Rectangle 2"/>
          <p:cNvSpPr>
            <a:spLocks noGrp="1" noRot="1" noChangeAspect="1" noChangeArrowheads="1" noTextEdit="1"/>
          </p:cNvSpPr>
          <p:nvPr>
            <p:ph type="sldImg"/>
          </p:nvPr>
        </p:nvSpPr>
        <p:spPr>
          <a:ln/>
        </p:spPr>
      </p:sp>
      <p:sp>
        <p:nvSpPr>
          <p:cNvPr id="11264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p:spPr>
        <p:txBody>
          <a:bodyPr/>
          <a:lstStyle/>
          <a:p>
            <a:pPr defTabSz="1014413"/>
            <a:r>
              <a:rPr lang="de-DE" smtClean="0"/>
              <a:t>Stratos Applications</a:t>
            </a:r>
          </a:p>
        </p:txBody>
      </p:sp>
      <p:sp>
        <p:nvSpPr>
          <p:cNvPr id="113667" name="Rectangle 3"/>
          <p:cNvSpPr>
            <a:spLocks noGrp="1" noChangeArrowheads="1"/>
          </p:cNvSpPr>
          <p:nvPr>
            <p:ph type="dt" sz="quarter" idx="1"/>
          </p:nvPr>
        </p:nvSpPr>
        <p:spPr>
          <a:noFill/>
        </p:spPr>
        <p:txBody>
          <a:bodyPr/>
          <a:lstStyle/>
          <a:p>
            <a:pPr defTabSz="1014413"/>
            <a:fld id="{C6B324D3-E937-4174-9AEC-28FEC556B974}" type="datetime1">
              <a:rPr lang="en-US" smtClean="0"/>
              <a:pPr defTabSz="1014413"/>
              <a:t>5/3/2010</a:t>
            </a:fld>
            <a:endParaRPr lang="de-DE" smtClean="0"/>
          </a:p>
        </p:txBody>
      </p:sp>
      <p:sp>
        <p:nvSpPr>
          <p:cNvPr id="113668" name="Rectangle 7"/>
          <p:cNvSpPr>
            <a:spLocks noGrp="1" noChangeArrowheads="1"/>
          </p:cNvSpPr>
          <p:nvPr>
            <p:ph type="sldNum" sz="quarter" idx="5"/>
          </p:nvPr>
        </p:nvSpPr>
        <p:spPr>
          <a:noFill/>
        </p:spPr>
        <p:txBody>
          <a:bodyPr/>
          <a:lstStyle/>
          <a:p>
            <a:pPr defTabSz="1014413"/>
            <a:fld id="{C5417683-3927-48B5-AF0C-E5DC7E50485C}" type="slidenum">
              <a:rPr lang="de-DE" smtClean="0"/>
              <a:pPr defTabSz="1014413"/>
              <a:t>42</a:t>
            </a:fld>
            <a:endParaRPr lang="de-DE" smtClean="0"/>
          </a:p>
        </p:txBody>
      </p:sp>
      <p:sp>
        <p:nvSpPr>
          <p:cNvPr id="113669" name="Rectangle 2"/>
          <p:cNvSpPr>
            <a:spLocks noGrp="1" noRot="1" noChangeAspect="1" noChangeArrowheads="1" noTextEdit="1"/>
          </p:cNvSpPr>
          <p:nvPr>
            <p:ph type="sldImg"/>
          </p:nvPr>
        </p:nvSpPr>
        <p:spPr>
          <a:xfrm>
            <a:off x="993775" y="766763"/>
            <a:ext cx="5118100" cy="3838575"/>
          </a:xfrm>
          <a:ln/>
        </p:spPr>
      </p:sp>
      <p:sp>
        <p:nvSpPr>
          <p:cNvPr id="113670"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Automatic communications built-up by means of the Wilo-IR Monitor</a:t>
            </a:r>
          </a:p>
          <a:p>
            <a:pPr eaLnBrk="1" hangingPunct="1"/>
            <a:endParaRPr lang="de-DE" b="1" smtClean="0"/>
          </a:p>
          <a:p>
            <a:pPr eaLnBrk="1" hangingPunct="1"/>
            <a:r>
              <a:rPr lang="de-DE" smtClean="0"/>
              <a:t>Communications exchange between IR-Monitor and the pump is effected wireless by means of infrared light. An automatic communications built-up in narrow or cramped locations avoids a simultaneous reaction of different pumps (a row of pumps one next to the other) and thus establishes the correct data exchange between the selected pump and the IR-Monitor. Manual coding of individual pumps is not required.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p:spPr>
        <p:txBody>
          <a:bodyPr/>
          <a:lstStyle/>
          <a:p>
            <a:pPr defTabSz="1014413"/>
            <a:r>
              <a:rPr lang="de-DE" smtClean="0"/>
              <a:t>Stratos Applications</a:t>
            </a:r>
          </a:p>
        </p:txBody>
      </p:sp>
      <p:sp>
        <p:nvSpPr>
          <p:cNvPr id="114691" name="Rectangle 3"/>
          <p:cNvSpPr>
            <a:spLocks noGrp="1" noChangeArrowheads="1"/>
          </p:cNvSpPr>
          <p:nvPr>
            <p:ph type="dt" sz="quarter" idx="1"/>
          </p:nvPr>
        </p:nvSpPr>
        <p:spPr>
          <a:noFill/>
        </p:spPr>
        <p:txBody>
          <a:bodyPr/>
          <a:lstStyle/>
          <a:p>
            <a:pPr defTabSz="1014413"/>
            <a:fld id="{FEA9CD4A-9D5D-4F0C-89A3-2573E05ABA9A}" type="datetime1">
              <a:rPr lang="en-US" smtClean="0"/>
              <a:pPr defTabSz="1014413"/>
              <a:t>5/3/2010</a:t>
            </a:fld>
            <a:endParaRPr lang="de-DE" smtClean="0"/>
          </a:p>
        </p:txBody>
      </p:sp>
      <p:sp>
        <p:nvSpPr>
          <p:cNvPr id="114692" name="Rectangle 7"/>
          <p:cNvSpPr>
            <a:spLocks noGrp="1" noChangeArrowheads="1"/>
          </p:cNvSpPr>
          <p:nvPr>
            <p:ph type="sldNum" sz="quarter" idx="5"/>
          </p:nvPr>
        </p:nvSpPr>
        <p:spPr>
          <a:noFill/>
        </p:spPr>
        <p:txBody>
          <a:bodyPr/>
          <a:lstStyle/>
          <a:p>
            <a:pPr defTabSz="1014413"/>
            <a:fld id="{2778EF8C-400B-4B9D-8C8A-602998080B60}" type="slidenum">
              <a:rPr lang="de-DE" smtClean="0"/>
              <a:pPr defTabSz="1014413"/>
              <a:t>43</a:t>
            </a:fld>
            <a:endParaRPr lang="de-DE" smtClean="0"/>
          </a:p>
        </p:txBody>
      </p:sp>
      <p:sp>
        <p:nvSpPr>
          <p:cNvPr id="114693" name="Rectangle 2"/>
          <p:cNvSpPr>
            <a:spLocks noGrp="1" noRot="1" noChangeAspect="1" noChangeArrowheads="1" noTextEdit="1"/>
          </p:cNvSpPr>
          <p:nvPr>
            <p:ph type="sldImg"/>
          </p:nvPr>
        </p:nvSpPr>
        <p:spPr>
          <a:xfrm>
            <a:off x="993775" y="766763"/>
            <a:ext cx="5118100" cy="3838575"/>
          </a:xfrm>
          <a:ln/>
        </p:spPr>
      </p:sp>
      <p:sp>
        <p:nvSpPr>
          <p:cNvPr id="114694"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Automatic communications built-up by means of the Wilo-IR Monitor</a:t>
            </a:r>
          </a:p>
          <a:p>
            <a:pPr eaLnBrk="1" hangingPunct="1"/>
            <a:endParaRPr lang="de-DE" b="1" smtClean="0"/>
          </a:p>
          <a:p>
            <a:pPr eaLnBrk="1" hangingPunct="1"/>
            <a:r>
              <a:rPr lang="de-DE" smtClean="0"/>
              <a:t>Communications exchange between IR-Monitor and the pump is effected wireless by means of infrared light. An automatic communications built-up in narrow or cramped locations avoids a simultaneous reaction of different pumps (a row of pumps one next to the other) and thus establishes the correct data exchange between the selected pump and the IR-Monitor. Manual coding of individual pumps is not required.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a:noFill/>
        </p:spPr>
        <p:txBody>
          <a:bodyPr/>
          <a:lstStyle/>
          <a:p>
            <a:pPr defTabSz="1014413"/>
            <a:r>
              <a:rPr lang="de-DE" smtClean="0"/>
              <a:t>Stratos Applications</a:t>
            </a:r>
          </a:p>
        </p:txBody>
      </p:sp>
      <p:sp>
        <p:nvSpPr>
          <p:cNvPr id="115715" name="Rectangle 3"/>
          <p:cNvSpPr>
            <a:spLocks noGrp="1" noChangeArrowheads="1"/>
          </p:cNvSpPr>
          <p:nvPr>
            <p:ph type="dt" sz="quarter" idx="1"/>
          </p:nvPr>
        </p:nvSpPr>
        <p:spPr>
          <a:noFill/>
        </p:spPr>
        <p:txBody>
          <a:bodyPr/>
          <a:lstStyle/>
          <a:p>
            <a:pPr defTabSz="1014413"/>
            <a:fld id="{96B88E9F-A76F-4281-AF8C-7ADA3D139968}" type="datetime1">
              <a:rPr lang="en-US" smtClean="0"/>
              <a:pPr defTabSz="1014413"/>
              <a:t>5/3/2010</a:t>
            </a:fld>
            <a:endParaRPr lang="de-DE" smtClean="0"/>
          </a:p>
        </p:txBody>
      </p:sp>
      <p:sp>
        <p:nvSpPr>
          <p:cNvPr id="115716" name="Rectangle 7"/>
          <p:cNvSpPr>
            <a:spLocks noGrp="1" noChangeArrowheads="1"/>
          </p:cNvSpPr>
          <p:nvPr>
            <p:ph type="sldNum" sz="quarter" idx="5"/>
          </p:nvPr>
        </p:nvSpPr>
        <p:spPr>
          <a:noFill/>
        </p:spPr>
        <p:txBody>
          <a:bodyPr/>
          <a:lstStyle/>
          <a:p>
            <a:pPr defTabSz="1014413"/>
            <a:fld id="{437A494F-9565-42C3-A939-1EEEDCFF91A1}" type="slidenum">
              <a:rPr lang="de-DE" smtClean="0"/>
              <a:pPr defTabSz="1014413"/>
              <a:t>44</a:t>
            </a:fld>
            <a:endParaRPr lang="de-DE" smtClean="0"/>
          </a:p>
        </p:txBody>
      </p:sp>
      <p:sp>
        <p:nvSpPr>
          <p:cNvPr id="115717" name="Rectangle 2"/>
          <p:cNvSpPr>
            <a:spLocks noGrp="1" noRot="1" noChangeAspect="1" noChangeArrowheads="1" noTextEdit="1"/>
          </p:cNvSpPr>
          <p:nvPr>
            <p:ph type="sldImg"/>
          </p:nvPr>
        </p:nvSpPr>
        <p:spPr>
          <a:ln/>
        </p:spPr>
      </p:sp>
      <p:sp>
        <p:nvSpPr>
          <p:cNvPr id="11571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116740" name="Header Placeholder 3"/>
          <p:cNvSpPr>
            <a:spLocks noGrp="1"/>
          </p:cNvSpPr>
          <p:nvPr>
            <p:ph type="hdr" sz="quarter"/>
          </p:nvPr>
        </p:nvSpPr>
        <p:spPr>
          <a:noFill/>
        </p:spPr>
        <p:txBody>
          <a:bodyPr/>
          <a:lstStyle/>
          <a:p>
            <a:pPr defTabSz="1014413"/>
            <a:r>
              <a:rPr lang="de-DE" smtClean="0"/>
              <a:t>Stratos Applications</a:t>
            </a:r>
          </a:p>
        </p:txBody>
      </p:sp>
      <p:sp>
        <p:nvSpPr>
          <p:cNvPr id="116741" name="Date Placeholder 4"/>
          <p:cNvSpPr>
            <a:spLocks noGrp="1"/>
          </p:cNvSpPr>
          <p:nvPr>
            <p:ph type="dt" sz="quarter" idx="1"/>
          </p:nvPr>
        </p:nvSpPr>
        <p:spPr>
          <a:noFill/>
        </p:spPr>
        <p:txBody>
          <a:bodyPr/>
          <a:lstStyle/>
          <a:p>
            <a:pPr defTabSz="1014413"/>
            <a:fld id="{A72EBCF0-B5C2-4DEA-BC01-32D9840D09D5}" type="datetime1">
              <a:rPr lang="en-US" smtClean="0"/>
              <a:pPr defTabSz="1014413"/>
              <a:t>5/3/2010</a:t>
            </a:fld>
            <a:endParaRPr lang="de-DE" smtClean="0"/>
          </a:p>
        </p:txBody>
      </p:sp>
      <p:sp>
        <p:nvSpPr>
          <p:cNvPr id="116742" name="Slide Number Placeholder 5"/>
          <p:cNvSpPr>
            <a:spLocks noGrp="1"/>
          </p:cNvSpPr>
          <p:nvPr>
            <p:ph type="sldNum" sz="quarter" idx="5"/>
          </p:nvPr>
        </p:nvSpPr>
        <p:spPr>
          <a:noFill/>
        </p:spPr>
        <p:txBody>
          <a:bodyPr/>
          <a:lstStyle/>
          <a:p>
            <a:pPr defTabSz="1014413"/>
            <a:fld id="{3F3D205E-FC2D-4E56-986C-246F2B971E81}" type="slidenum">
              <a:rPr lang="de-DE" smtClean="0"/>
              <a:pPr defTabSz="1014413"/>
              <a:t>45</a:t>
            </a:fld>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pPr defTabSz="1014413"/>
            <a:r>
              <a:rPr lang="de-DE" smtClean="0"/>
              <a:t>Stratos Applications</a:t>
            </a:r>
          </a:p>
        </p:txBody>
      </p:sp>
      <p:sp>
        <p:nvSpPr>
          <p:cNvPr id="73731" name="Rectangle 3"/>
          <p:cNvSpPr>
            <a:spLocks noGrp="1" noChangeArrowheads="1"/>
          </p:cNvSpPr>
          <p:nvPr>
            <p:ph type="dt" sz="quarter" idx="1"/>
          </p:nvPr>
        </p:nvSpPr>
        <p:spPr>
          <a:noFill/>
        </p:spPr>
        <p:txBody>
          <a:bodyPr/>
          <a:lstStyle/>
          <a:p>
            <a:pPr defTabSz="1014413"/>
            <a:fld id="{99E78B81-FBFA-44E2-ADBE-24E3A4C3BD1D}" type="datetime1">
              <a:rPr lang="en-US" smtClean="0"/>
              <a:pPr defTabSz="1014413"/>
              <a:t>5/3/2010</a:t>
            </a:fld>
            <a:endParaRPr lang="de-DE" smtClean="0"/>
          </a:p>
        </p:txBody>
      </p:sp>
      <p:sp>
        <p:nvSpPr>
          <p:cNvPr id="73732" name="Rectangle 7"/>
          <p:cNvSpPr>
            <a:spLocks noGrp="1" noChangeArrowheads="1"/>
          </p:cNvSpPr>
          <p:nvPr>
            <p:ph type="sldNum" sz="quarter" idx="5"/>
          </p:nvPr>
        </p:nvSpPr>
        <p:spPr>
          <a:noFill/>
        </p:spPr>
        <p:txBody>
          <a:bodyPr/>
          <a:lstStyle/>
          <a:p>
            <a:pPr defTabSz="1014413"/>
            <a:fld id="{4A699014-C2B8-41BC-B19B-48424A958D2F}" type="slidenum">
              <a:rPr lang="de-DE" smtClean="0"/>
              <a:pPr defTabSz="1014413"/>
              <a:t>5</a:t>
            </a:fld>
            <a:endParaRPr lang="de-DE" smtClean="0"/>
          </a:p>
        </p:txBody>
      </p:sp>
      <p:sp>
        <p:nvSpPr>
          <p:cNvPr id="73733" name="Rectangle 2"/>
          <p:cNvSpPr>
            <a:spLocks noGrp="1" noRot="1" noChangeAspect="1" noChangeArrowheads="1" noTextEdit="1"/>
          </p:cNvSpPr>
          <p:nvPr>
            <p:ph type="sldImg"/>
          </p:nvPr>
        </p:nvSpPr>
        <p:spPr>
          <a:xfrm>
            <a:off x="993775" y="766763"/>
            <a:ext cx="5118100" cy="3838575"/>
          </a:xfrm>
          <a:ln/>
        </p:spPr>
      </p:sp>
      <p:sp>
        <p:nvSpPr>
          <p:cNvPr id="73734" name="Rectangle 3"/>
          <p:cNvSpPr>
            <a:spLocks noGrp="1" noChangeArrowheads="1"/>
          </p:cNvSpPr>
          <p:nvPr>
            <p:ph type="body" idx="1"/>
          </p:nvPr>
        </p:nvSpPr>
        <p:spPr>
          <a:xfrm>
            <a:off x="947738" y="4859338"/>
            <a:ext cx="5207000" cy="4606925"/>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p:spPr>
        <p:txBody>
          <a:bodyPr/>
          <a:lstStyle/>
          <a:p>
            <a:pPr defTabSz="1014413"/>
            <a:r>
              <a:rPr lang="de-DE" smtClean="0"/>
              <a:t>Stratos Applications</a:t>
            </a:r>
          </a:p>
        </p:txBody>
      </p:sp>
      <p:sp>
        <p:nvSpPr>
          <p:cNvPr id="77827" name="Rectangle 3"/>
          <p:cNvSpPr>
            <a:spLocks noGrp="1" noChangeArrowheads="1"/>
          </p:cNvSpPr>
          <p:nvPr>
            <p:ph type="dt" sz="quarter" idx="1"/>
          </p:nvPr>
        </p:nvSpPr>
        <p:spPr>
          <a:noFill/>
        </p:spPr>
        <p:txBody>
          <a:bodyPr/>
          <a:lstStyle/>
          <a:p>
            <a:pPr defTabSz="1014413"/>
            <a:fld id="{AE7590EC-703E-415E-B779-B8826004051A}" type="datetime1">
              <a:rPr lang="en-US" smtClean="0"/>
              <a:pPr defTabSz="1014413"/>
              <a:t>5/3/2010</a:t>
            </a:fld>
            <a:endParaRPr lang="de-DE" smtClean="0"/>
          </a:p>
        </p:txBody>
      </p:sp>
      <p:sp>
        <p:nvSpPr>
          <p:cNvPr id="77828" name="Rectangle 7"/>
          <p:cNvSpPr>
            <a:spLocks noGrp="1" noChangeArrowheads="1"/>
          </p:cNvSpPr>
          <p:nvPr>
            <p:ph type="sldNum" sz="quarter" idx="5"/>
          </p:nvPr>
        </p:nvSpPr>
        <p:spPr>
          <a:noFill/>
        </p:spPr>
        <p:txBody>
          <a:bodyPr/>
          <a:lstStyle/>
          <a:p>
            <a:pPr defTabSz="1014413"/>
            <a:fld id="{5D1EC0C8-E073-48A9-AF34-97329EE063FC}" type="slidenum">
              <a:rPr lang="de-DE" smtClean="0"/>
              <a:pPr defTabSz="1014413"/>
              <a:t>6</a:t>
            </a:fld>
            <a:endParaRPr lang="de-DE" smtClean="0"/>
          </a:p>
        </p:txBody>
      </p:sp>
      <p:sp>
        <p:nvSpPr>
          <p:cNvPr id="77829" name="Rectangle 2"/>
          <p:cNvSpPr>
            <a:spLocks noGrp="1" noRot="1" noChangeAspect="1" noChangeArrowheads="1" noTextEdit="1"/>
          </p:cNvSpPr>
          <p:nvPr>
            <p:ph type="sldImg"/>
          </p:nvPr>
        </p:nvSpPr>
        <p:spPr>
          <a:xfrm>
            <a:off x="993775" y="766763"/>
            <a:ext cx="5118100" cy="3838575"/>
          </a:xfrm>
          <a:ln/>
        </p:spPr>
      </p:sp>
      <p:sp>
        <p:nvSpPr>
          <p:cNvPr id="77830"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Comparison AC-/EC-Motor</a:t>
            </a:r>
            <a:endParaRPr lang="de-DE" smtClean="0"/>
          </a:p>
          <a:p>
            <a:pPr eaLnBrk="1" hangingPunct="1"/>
            <a:endParaRPr lang="de-DE" smtClean="0"/>
          </a:p>
          <a:p>
            <a:pPr eaLnBrk="1" hangingPunct="1"/>
            <a:r>
              <a:rPr lang="de-DE" smtClean="0">
                <a:cs typeface="Times New Roman" pitchFamily="18" charset="0"/>
              </a:rPr>
              <a:t>On an AC-motor, as up to now used in conjunction with glandless pumps, the magnetic rotor flux is induced by stator flux.</a:t>
            </a:r>
          </a:p>
          <a:p>
            <a:pPr eaLnBrk="1" hangingPunct="1"/>
            <a:r>
              <a:rPr lang="de-DE" smtClean="0">
                <a:cs typeface="Times New Roman" pitchFamily="18" charset="0"/>
              </a:rPr>
              <a:t>On the Wilo-Stratos the rotor is equipped with a strong permanent magnet. The rotating stator flux is generated by electronic commutation.</a:t>
            </a:r>
          </a:p>
          <a:p>
            <a:pPr eaLnBrk="1" hangingPunct="1"/>
            <a:endParaRPr lang="de-DE" smtClean="0">
              <a:cs typeface="Times New Roman" pitchFamily="18" charset="0"/>
            </a:endParaRPr>
          </a:p>
          <a:p>
            <a:pPr eaLnBrk="1" hangingPunct="1"/>
            <a:r>
              <a:rPr lang="de-DE" smtClean="0">
                <a:cs typeface="Times New Roman" pitchFamily="18" charset="0"/>
              </a:rPr>
              <a:t>One does thus speak of an electronically commutated or </a:t>
            </a:r>
            <a:br>
              <a:rPr lang="de-DE" smtClean="0">
                <a:cs typeface="Times New Roman" pitchFamily="18" charset="0"/>
              </a:rPr>
            </a:br>
            <a:r>
              <a:rPr lang="de-DE" smtClean="0">
                <a:cs typeface="Times New Roman" pitchFamily="18" charset="0"/>
              </a:rPr>
              <a:t>EC (</a:t>
            </a:r>
            <a:r>
              <a:rPr lang="de-DE" b="1" smtClean="0">
                <a:cs typeface="Times New Roman" pitchFamily="18" charset="0"/>
              </a:rPr>
              <a:t>E</a:t>
            </a:r>
            <a:r>
              <a:rPr lang="de-DE" smtClean="0">
                <a:cs typeface="Times New Roman" pitchFamily="18" charset="0"/>
              </a:rPr>
              <a:t>lectronically </a:t>
            </a:r>
            <a:r>
              <a:rPr lang="de-DE" b="1" smtClean="0">
                <a:cs typeface="Times New Roman" pitchFamily="18" charset="0"/>
              </a:rPr>
              <a:t>C</a:t>
            </a:r>
            <a:r>
              <a:rPr lang="de-DE" smtClean="0">
                <a:cs typeface="Times New Roman" pitchFamily="18" charset="0"/>
              </a:rPr>
              <a:t>ommutated)-</a:t>
            </a:r>
            <a:r>
              <a:rPr lang="de-DE" b="1" smtClean="0">
                <a:cs typeface="Times New Roman" pitchFamily="18" charset="0"/>
              </a:rPr>
              <a:t>M</a:t>
            </a:r>
            <a:r>
              <a:rPr lang="de-DE" smtClean="0">
                <a:cs typeface="Times New Roman" pitchFamily="18" charset="0"/>
              </a:rPr>
              <a:t>otor. This motor principle is also the basis for naming the ECM-technology..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p>
            <a:pPr defTabSz="1014413"/>
            <a:r>
              <a:rPr lang="de-DE" smtClean="0"/>
              <a:t>Stratos Applications</a:t>
            </a:r>
          </a:p>
        </p:txBody>
      </p:sp>
      <p:sp>
        <p:nvSpPr>
          <p:cNvPr id="78851" name="Rectangle 3"/>
          <p:cNvSpPr>
            <a:spLocks noGrp="1" noChangeArrowheads="1"/>
          </p:cNvSpPr>
          <p:nvPr>
            <p:ph type="dt" sz="quarter" idx="1"/>
          </p:nvPr>
        </p:nvSpPr>
        <p:spPr>
          <a:noFill/>
        </p:spPr>
        <p:txBody>
          <a:bodyPr/>
          <a:lstStyle/>
          <a:p>
            <a:pPr defTabSz="1014413"/>
            <a:fld id="{3170D06E-F5A3-4735-A61F-D70A90DB2E68}" type="datetime1">
              <a:rPr lang="en-US" smtClean="0"/>
              <a:pPr defTabSz="1014413"/>
              <a:t>5/3/2010</a:t>
            </a:fld>
            <a:endParaRPr lang="de-DE" smtClean="0"/>
          </a:p>
        </p:txBody>
      </p:sp>
      <p:sp>
        <p:nvSpPr>
          <p:cNvPr id="78852" name="Rectangle 7"/>
          <p:cNvSpPr>
            <a:spLocks noGrp="1" noChangeArrowheads="1"/>
          </p:cNvSpPr>
          <p:nvPr>
            <p:ph type="sldNum" sz="quarter" idx="5"/>
          </p:nvPr>
        </p:nvSpPr>
        <p:spPr>
          <a:noFill/>
        </p:spPr>
        <p:txBody>
          <a:bodyPr/>
          <a:lstStyle/>
          <a:p>
            <a:pPr defTabSz="1014413"/>
            <a:fld id="{34FC0F9D-6C9C-44B2-AF69-AF403E12A4B9}" type="slidenum">
              <a:rPr lang="de-DE" smtClean="0"/>
              <a:pPr defTabSz="1014413"/>
              <a:t>7</a:t>
            </a:fld>
            <a:endParaRPr lang="de-DE" smtClean="0"/>
          </a:p>
        </p:txBody>
      </p:sp>
      <p:sp>
        <p:nvSpPr>
          <p:cNvPr id="78853" name="Rectangle 2"/>
          <p:cNvSpPr>
            <a:spLocks noGrp="1" noRot="1" noChangeAspect="1" noChangeArrowheads="1" noTextEdit="1"/>
          </p:cNvSpPr>
          <p:nvPr>
            <p:ph type="sldImg"/>
          </p:nvPr>
        </p:nvSpPr>
        <p:spPr>
          <a:ln/>
        </p:spPr>
      </p:sp>
      <p:sp>
        <p:nvSpPr>
          <p:cNvPr id="78854" name="Rectangle 3"/>
          <p:cNvSpPr>
            <a:spLocks noGrp="1" noChangeArrowheads="1"/>
          </p:cNvSpPr>
          <p:nvPr>
            <p:ph type="body" idx="1"/>
          </p:nvPr>
        </p:nvSpPr>
        <p:spPr>
          <a:noFill/>
          <a:ln/>
        </p:spPr>
        <p:txBody>
          <a:bodyPr/>
          <a:lstStyle/>
          <a:p>
            <a:pPr eaLnBrk="1" hangingPunct="1"/>
            <a:r>
              <a:rPr lang="de-DE" b="1" smtClean="0"/>
              <a:t>Improved hydrailic efficiency</a:t>
            </a:r>
          </a:p>
          <a:p>
            <a:pPr marL="392113" lvl="1" indent="-196850" eaLnBrk="1" hangingPunct="1">
              <a:buFontTx/>
              <a:buChar char="•"/>
            </a:pPr>
            <a:r>
              <a:rPr lang="de-DE" smtClean="0"/>
              <a:t>3D-spirale improve the flow pattern in the pump housing.</a:t>
            </a:r>
          </a:p>
          <a:p>
            <a:pPr marL="392113" lvl="1" indent="-196850" eaLnBrk="1" hangingPunct="1">
              <a:buFontTx/>
              <a:buChar char="•"/>
            </a:pPr>
            <a:r>
              <a:rPr lang="de-DE" smtClean="0"/>
              <a:t>hydraulically smooth internal surface of the pump housing by</a:t>
            </a:r>
            <a:br>
              <a:rPr lang="de-DE" smtClean="0"/>
            </a:br>
            <a:r>
              <a:rPr lang="de-DE" smtClean="0"/>
              <a:t>electrophoretical coating</a:t>
            </a:r>
          </a:p>
          <a:p>
            <a:pPr marL="392113" lvl="1" indent="-196850" eaLnBrk="1" hangingPunct="1">
              <a:buFontTx/>
              <a:buChar char="•"/>
            </a:pPr>
            <a:r>
              <a:rPr lang="de-DE" smtClean="0"/>
              <a:t>3D-impellers of reduced blade thickness to achieve an optimum cross-sectional flow pattern .</a:t>
            </a:r>
          </a:p>
          <a:p>
            <a:pPr marL="392113" lvl="1" indent="-196850" eaLnBrk="1" hangingPunct="1">
              <a:buFontTx/>
              <a:buChar char="•"/>
            </a:pPr>
            <a:r>
              <a:rPr lang="de-DE" smtClean="0"/>
              <a:t>suction throat seal at the pump housing minimizing radial gap losses.</a:t>
            </a:r>
          </a:p>
          <a:p>
            <a:pPr marL="392113" lvl="1" indent="-196850" eaLnBrk="1" hangingPunct="1">
              <a:buFontTx/>
              <a:buChar char="•"/>
            </a:pPr>
            <a:r>
              <a:rPr lang="de-DE" smtClean="0"/>
              <a:t>lip seal at the front face of the suction throat minimizing axial gap losses </a:t>
            </a:r>
          </a:p>
          <a:p>
            <a:pPr marL="392113" lvl="1" indent="-196850" eaLnBrk="1" hangingPunct="1"/>
            <a:endParaRPr lang="de-DE" smtClean="0"/>
          </a:p>
          <a:p>
            <a:pPr eaLnBrk="1" hangingPunct="1"/>
            <a:r>
              <a:rPr lang="de-DE" b="1" smtClean="0"/>
              <a:t>Why does the Stratos exchange motor not fit into a TOP-E-Pp. housing ?</a:t>
            </a:r>
          </a:p>
          <a:p>
            <a:pPr eaLnBrk="1" hangingPunct="1">
              <a:spcBef>
                <a:spcPct val="50000"/>
              </a:spcBef>
            </a:pPr>
            <a:r>
              <a:rPr lang="de-DE" b="1" smtClean="0"/>
              <a:t>Objective Wilo-Stratos: High-efficiency pump with optimum efficiency</a:t>
            </a:r>
          </a:p>
          <a:p>
            <a:pPr eaLnBrk="1" hangingPunct="1">
              <a:spcBef>
                <a:spcPct val="50000"/>
              </a:spcBef>
            </a:pPr>
            <a:r>
              <a:rPr lang="de-DE" smtClean="0"/>
              <a:t>thus:  an additional pump series with a completely newly developed and optimally matched production parts:</a:t>
            </a:r>
          </a:p>
          <a:p>
            <a:pPr eaLnBrk="1" hangingPunct="1">
              <a:spcBef>
                <a:spcPct val="50000"/>
              </a:spcBef>
            </a:pPr>
            <a:r>
              <a:rPr lang="de-DE" smtClean="0"/>
              <a:t>- motor</a:t>
            </a:r>
            <a:br>
              <a:rPr lang="de-DE" smtClean="0"/>
            </a:br>
            <a:r>
              <a:rPr lang="de-DE" smtClean="0"/>
              <a:t>- wet rotor encapsulation</a:t>
            </a:r>
            <a:br>
              <a:rPr lang="de-DE" smtClean="0"/>
            </a:br>
            <a:r>
              <a:rPr lang="de-DE" smtClean="0"/>
              <a:t>- hydraulics (pump body, impeller)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p:spPr>
        <p:txBody>
          <a:bodyPr/>
          <a:lstStyle/>
          <a:p>
            <a:pPr defTabSz="1014413"/>
            <a:r>
              <a:rPr lang="de-DE" smtClean="0"/>
              <a:t>Stratos Applications</a:t>
            </a:r>
          </a:p>
        </p:txBody>
      </p:sp>
      <p:sp>
        <p:nvSpPr>
          <p:cNvPr id="79875" name="Rectangle 3"/>
          <p:cNvSpPr>
            <a:spLocks noGrp="1" noChangeArrowheads="1"/>
          </p:cNvSpPr>
          <p:nvPr>
            <p:ph type="dt" sz="quarter" idx="1"/>
          </p:nvPr>
        </p:nvSpPr>
        <p:spPr>
          <a:noFill/>
        </p:spPr>
        <p:txBody>
          <a:bodyPr/>
          <a:lstStyle/>
          <a:p>
            <a:pPr defTabSz="1014413"/>
            <a:fld id="{0B48D489-9790-4311-8072-22CA9DC2187F}" type="datetime1">
              <a:rPr lang="en-US" smtClean="0"/>
              <a:pPr defTabSz="1014413"/>
              <a:t>5/3/2010</a:t>
            </a:fld>
            <a:endParaRPr lang="de-DE" smtClean="0"/>
          </a:p>
        </p:txBody>
      </p:sp>
      <p:sp>
        <p:nvSpPr>
          <p:cNvPr id="79876" name="Rectangle 7"/>
          <p:cNvSpPr>
            <a:spLocks noGrp="1" noChangeArrowheads="1"/>
          </p:cNvSpPr>
          <p:nvPr>
            <p:ph type="sldNum" sz="quarter" idx="5"/>
          </p:nvPr>
        </p:nvSpPr>
        <p:spPr>
          <a:noFill/>
        </p:spPr>
        <p:txBody>
          <a:bodyPr/>
          <a:lstStyle/>
          <a:p>
            <a:pPr defTabSz="1014413"/>
            <a:fld id="{967347FE-2E97-48C9-97C3-C7034E6E34CF}" type="slidenum">
              <a:rPr lang="de-DE" smtClean="0"/>
              <a:pPr defTabSz="1014413"/>
              <a:t>8</a:t>
            </a:fld>
            <a:endParaRPr lang="de-DE" smtClean="0"/>
          </a:p>
        </p:txBody>
      </p:sp>
      <p:sp>
        <p:nvSpPr>
          <p:cNvPr id="79877" name="Rectangle 2"/>
          <p:cNvSpPr>
            <a:spLocks noGrp="1" noRot="1" noChangeAspect="1" noChangeArrowheads="1" noTextEdit="1"/>
          </p:cNvSpPr>
          <p:nvPr>
            <p:ph type="sldImg"/>
          </p:nvPr>
        </p:nvSpPr>
        <p:spPr>
          <a:xfrm>
            <a:off x="993775" y="766763"/>
            <a:ext cx="5118100" cy="3838575"/>
          </a:xfrm>
          <a:ln/>
        </p:spPr>
      </p:sp>
      <p:sp>
        <p:nvSpPr>
          <p:cNvPr id="79878" name="Rectangle 3"/>
          <p:cNvSpPr>
            <a:spLocks noGrp="1" noChangeArrowheads="1"/>
          </p:cNvSpPr>
          <p:nvPr>
            <p:ph type="body" idx="1"/>
          </p:nvPr>
        </p:nvSpPr>
        <p:spPr>
          <a:xfrm>
            <a:off x="947738" y="4859338"/>
            <a:ext cx="5207000" cy="4606925"/>
          </a:xfrm>
          <a:noFill/>
          <a:ln/>
        </p:spPr>
        <p:txBody>
          <a:bodyPr/>
          <a:lstStyle/>
          <a:p>
            <a:pPr eaLnBrk="1" hangingPunct="1"/>
            <a:r>
              <a:rPr lang="de-DE" b="1" smtClean="0"/>
              <a:t>Filling the pump</a:t>
            </a:r>
          </a:p>
          <a:p>
            <a:pPr eaLnBrk="1" hangingPunct="1"/>
            <a:r>
              <a:rPr lang="de-DE" smtClean="0"/>
              <a:t>On filling the fluid will flow via the filter plug of the hollow shaft and the filter disk in the bearing plate. The fluid will then be equally distributed in the entire rotor space via the flow channels of bearing plate and B bearing. </a:t>
            </a:r>
          </a:p>
          <a:p>
            <a:pPr eaLnBrk="1" hangingPunct="1"/>
            <a:endParaRPr lang="de-DE" b="1" smtClean="0"/>
          </a:p>
          <a:p>
            <a:pPr eaLnBrk="1" hangingPunct="1"/>
            <a:r>
              <a:rPr lang="de-DE" b="1" smtClean="0"/>
              <a:t>Operation of the pump</a:t>
            </a:r>
          </a:p>
          <a:p>
            <a:pPr eaLnBrk="1" hangingPunct="1"/>
            <a:r>
              <a:rPr lang="de-DE" smtClean="0"/>
              <a:t>During operation the generated pump head displaces and filters the fluid through the filter disc. By way of the flow channels in the bearing plate it reaches the rotor space, flows through the gap between can and rotor cage and then through the B-bearing via the channels in the B-bearing plate. From there it continues through the shaft in the direction to the impeller.</a:t>
            </a:r>
          </a:p>
          <a:p>
            <a:pPr eaLnBrk="1" hangingPunct="1"/>
            <a:r>
              <a:rPr lang="de-DE" smtClean="0"/>
              <a:t>Wear of mechanical seal = zero as there is a pressure balance between both sides.</a:t>
            </a:r>
          </a:p>
          <a:p>
            <a:pPr eaLnBrk="1" hangingPunct="1"/>
            <a:r>
              <a:rPr lang="de-DE" smtClean="0"/>
              <a:t>Clogging up of the sinter metal is prevented by back flushing from the rotor (standstill).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a:noFill/>
        </p:spPr>
        <p:txBody>
          <a:bodyPr/>
          <a:lstStyle/>
          <a:p>
            <a:pPr defTabSz="1014413"/>
            <a:r>
              <a:rPr lang="de-DE" smtClean="0"/>
              <a:t>Stratos Applications</a:t>
            </a:r>
          </a:p>
        </p:txBody>
      </p:sp>
      <p:sp>
        <p:nvSpPr>
          <p:cNvPr id="80899" name="Rectangle 3"/>
          <p:cNvSpPr>
            <a:spLocks noGrp="1" noChangeArrowheads="1"/>
          </p:cNvSpPr>
          <p:nvPr>
            <p:ph type="dt" sz="quarter" idx="1"/>
          </p:nvPr>
        </p:nvSpPr>
        <p:spPr>
          <a:noFill/>
        </p:spPr>
        <p:txBody>
          <a:bodyPr/>
          <a:lstStyle/>
          <a:p>
            <a:pPr defTabSz="1014413"/>
            <a:fld id="{4218EDA6-E4DF-4374-8D8F-88FF1A2F752F}" type="datetime1">
              <a:rPr lang="en-US" smtClean="0"/>
              <a:pPr defTabSz="1014413"/>
              <a:t>5/3/2010</a:t>
            </a:fld>
            <a:endParaRPr lang="de-DE" smtClean="0"/>
          </a:p>
        </p:txBody>
      </p:sp>
      <p:sp>
        <p:nvSpPr>
          <p:cNvPr id="80900" name="Rectangle 7"/>
          <p:cNvSpPr>
            <a:spLocks noGrp="1" noChangeArrowheads="1"/>
          </p:cNvSpPr>
          <p:nvPr>
            <p:ph type="sldNum" sz="quarter" idx="5"/>
          </p:nvPr>
        </p:nvSpPr>
        <p:spPr>
          <a:noFill/>
        </p:spPr>
        <p:txBody>
          <a:bodyPr/>
          <a:lstStyle/>
          <a:p>
            <a:pPr defTabSz="1014413"/>
            <a:fld id="{C733870C-CEB0-4975-A1A5-591E224A6671}" type="slidenum">
              <a:rPr lang="de-DE" smtClean="0"/>
              <a:pPr defTabSz="1014413"/>
              <a:t>9</a:t>
            </a:fld>
            <a:endParaRPr lang="de-DE" smtClean="0"/>
          </a:p>
        </p:txBody>
      </p:sp>
      <p:sp>
        <p:nvSpPr>
          <p:cNvPr id="80901" name="Rectangle 2"/>
          <p:cNvSpPr>
            <a:spLocks noGrp="1" noRot="1" noChangeAspect="1" noChangeArrowheads="1" noTextEdit="1"/>
          </p:cNvSpPr>
          <p:nvPr>
            <p:ph type="sldImg"/>
          </p:nvPr>
        </p:nvSpPr>
        <p:spPr>
          <a:xfrm>
            <a:off x="993775" y="766763"/>
            <a:ext cx="5118100" cy="3838575"/>
          </a:xfrm>
          <a:ln/>
        </p:spPr>
      </p:sp>
      <p:sp>
        <p:nvSpPr>
          <p:cNvPr id="80902" name="Rectangle 3"/>
          <p:cNvSpPr>
            <a:spLocks noGrp="1" noChangeArrowheads="1"/>
          </p:cNvSpPr>
          <p:nvPr>
            <p:ph type="body" idx="1"/>
          </p:nvPr>
        </p:nvSpPr>
        <p:spPr>
          <a:xfrm>
            <a:off x="946150" y="4857750"/>
            <a:ext cx="5210175" cy="4608513"/>
          </a:xfrm>
          <a:noFill/>
          <a:ln/>
        </p:spPr>
        <p:txBody>
          <a:bodyPr/>
          <a:lstStyle/>
          <a:p>
            <a:pPr eaLnBrk="1" hangingPunct="1"/>
            <a:r>
              <a:rPr lang="de-DE" b="1" smtClean="0"/>
              <a:t>No problems with the installation of single-head pumps.</a:t>
            </a:r>
          </a:p>
          <a:p>
            <a:pPr eaLnBrk="1" hangingPunct="1"/>
            <a:endParaRPr lang="de-DE" b="1" smtClean="0"/>
          </a:p>
          <a:p>
            <a:pPr eaLnBrk="1" hangingPunct="1"/>
            <a:r>
              <a:rPr lang="de-DE" smtClean="0"/>
              <a:t>Disregarding whether the direction of flow is horizontal or vertical the Wilo-Stratos is suitable for use on either alternative.      </a:t>
            </a:r>
            <a:r>
              <a:rPr lang="de-DE" b="1" smtClean="0"/>
              <a:t>Flexible module attachment positions</a:t>
            </a:r>
            <a:r>
              <a:rPr lang="de-DE" smtClean="0"/>
              <a:t> ensure the optimum solution for any kind of application.</a:t>
            </a:r>
          </a:p>
          <a:p>
            <a:pPr eaLnBrk="1" hangingPunct="1"/>
            <a:endParaRPr lang="de-DE" sz="1400" b="1"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827213"/>
            <a:ext cx="8839200" cy="609600"/>
          </a:xfrm>
          <a:prstGeom prst="rect">
            <a:avLst/>
          </a:prstGeom>
          <a:solidFill>
            <a:srgbClr val="D9D6D1"/>
          </a:solidFill>
          <a:ln w="9525">
            <a:noFill/>
            <a:miter lim="800000"/>
            <a:headEnd/>
            <a:tailEnd/>
          </a:ln>
          <a:effectLst/>
        </p:spPr>
        <p:txBody>
          <a:bodyPr wrap="none" lIns="80105" tIns="40053" rIns="80105" bIns="40053" anchor="ctr"/>
          <a:lstStyle/>
          <a:p>
            <a:pPr>
              <a:defRPr/>
            </a:pPr>
            <a:endParaRPr lang="en-US" dirty="0"/>
          </a:p>
        </p:txBody>
      </p:sp>
      <p:sp>
        <p:nvSpPr>
          <p:cNvPr id="5" name="Rectangle 3"/>
          <p:cNvSpPr>
            <a:spLocks noChangeArrowheads="1"/>
          </p:cNvSpPr>
          <p:nvPr/>
        </p:nvSpPr>
        <p:spPr bwMode="auto">
          <a:xfrm>
            <a:off x="152400" y="152400"/>
            <a:ext cx="8839200" cy="1676400"/>
          </a:xfrm>
          <a:prstGeom prst="rect">
            <a:avLst/>
          </a:prstGeom>
          <a:solidFill>
            <a:schemeClr val="accent1"/>
          </a:solidFill>
          <a:ln w="9525">
            <a:noFill/>
            <a:miter lim="800000"/>
            <a:headEnd/>
            <a:tailEnd/>
          </a:ln>
          <a:effectLst/>
        </p:spPr>
        <p:txBody>
          <a:bodyPr wrap="none" lIns="80105" tIns="40053" rIns="80105" bIns="40053" anchor="ctr"/>
          <a:lstStyle/>
          <a:p>
            <a:pPr>
              <a:defRPr/>
            </a:pPr>
            <a:endParaRPr lang="en-US" dirty="0"/>
          </a:p>
        </p:txBody>
      </p:sp>
      <p:sp>
        <p:nvSpPr>
          <p:cNvPr id="6" name="Rectangle 6"/>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05" tIns="40053" rIns="80105" bIns="40053" anchor="ctr"/>
          <a:lstStyle/>
          <a:p>
            <a:pPr>
              <a:defRPr/>
            </a:pPr>
            <a:endParaRPr lang="en-US" dirty="0"/>
          </a:p>
        </p:txBody>
      </p:sp>
      <p:pic>
        <p:nvPicPr>
          <p:cNvPr id="7" name="Picture 7" descr="WILO_LOGO_RGB_Master_L"/>
          <p:cNvPicPr>
            <a:picLocks noChangeAspect="1" noChangeArrowheads="1"/>
          </p:cNvPicPr>
          <p:nvPr/>
        </p:nvPicPr>
        <p:blipFill>
          <a:blip r:embed="rId2" cstate="print"/>
          <a:srcRect/>
          <a:stretch>
            <a:fillRect/>
          </a:stretch>
        </p:blipFill>
        <p:spPr bwMode="auto">
          <a:xfrm>
            <a:off x="7651750" y="409575"/>
            <a:ext cx="1087438" cy="441325"/>
          </a:xfrm>
          <a:prstGeom prst="rect">
            <a:avLst/>
          </a:prstGeom>
          <a:noFill/>
          <a:ln w="9525">
            <a:noFill/>
            <a:miter lim="800000"/>
            <a:headEnd/>
            <a:tailEnd/>
          </a:ln>
        </p:spPr>
      </p:pic>
      <p:sp>
        <p:nvSpPr>
          <p:cNvPr id="605188" name="Rectangle 4"/>
          <p:cNvSpPr>
            <a:spLocks noGrp="1" noChangeArrowheads="1"/>
          </p:cNvSpPr>
          <p:nvPr>
            <p:ph type="ctrTitle"/>
          </p:nvPr>
        </p:nvSpPr>
        <p:spPr>
          <a:xfrm>
            <a:off x="659736" y="1064049"/>
            <a:ext cx="6913657" cy="685368"/>
          </a:xfrm>
        </p:spPr>
        <p:txBody>
          <a:bodyPr wrap="square" bIns="35965" anchor="b"/>
          <a:lstStyle>
            <a:lvl1pPr>
              <a:lnSpc>
                <a:spcPct val="110000"/>
              </a:lnSpc>
              <a:defRPr sz="3000" noProof="1">
                <a:solidFill>
                  <a:schemeClr val="bg1"/>
                </a:solidFill>
              </a:defRPr>
            </a:lvl1pPr>
          </a:lstStyle>
          <a:p>
            <a:r>
              <a:rPr lang="en-US" noProof="1"/>
              <a:t>Klicken Sie, um das Titelformat zu bearbeiten</a:t>
            </a:r>
          </a:p>
        </p:txBody>
      </p:sp>
      <p:sp>
        <p:nvSpPr>
          <p:cNvPr id="605189" name="Rectangle 5"/>
          <p:cNvSpPr>
            <a:spLocks noGrp="1" noChangeArrowheads="1"/>
          </p:cNvSpPr>
          <p:nvPr>
            <p:ph type="subTitle" idx="1"/>
          </p:nvPr>
        </p:nvSpPr>
        <p:spPr>
          <a:xfrm>
            <a:off x="684174" y="1827170"/>
            <a:ext cx="4265209" cy="401717"/>
          </a:xfrm>
        </p:spPr>
        <p:txBody>
          <a:bodyPr lIns="0" tIns="143874" rIns="0" bIns="0" anchor="ctr"/>
          <a:lstStyle>
            <a:lvl1pPr>
              <a:defRPr sz="1100" b="1" noProof="1">
                <a:solidFill>
                  <a:schemeClr val="tx2"/>
                </a:solidFill>
              </a:defRPr>
            </a:lvl1pPr>
          </a:lstStyle>
          <a:p>
            <a:r>
              <a:rPr lang="en-US" noProof="1"/>
              <a:t>Klicken Sie, um das Format des Untertitelmasters zu bearbeiten</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D07E4096-3749-4B90-87DD-E4A8643A2E77}" type="slidenum">
              <a:rPr lang="de-DE"/>
              <a:pPr>
                <a:defRPr/>
              </a:pPr>
              <a:t>‹#›</a:t>
            </a:fld>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9984" y="609060"/>
            <a:ext cx="1873325" cy="563556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007" y="609060"/>
            <a:ext cx="5489658" cy="56355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7C98784D-4FB0-4F18-970D-EADE7A9266FA}" type="slidenum">
              <a:rPr lang="de-DE"/>
              <a:pPr>
                <a:defRPr/>
              </a:pPr>
              <a:t>‹#›</a:t>
            </a:fld>
            <a:endParaRPr lang="de-D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60"/>
            <a:ext cx="7031758" cy="417556"/>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0007" y="1285785"/>
            <a:ext cx="3681492" cy="4958839"/>
          </a:xfrm>
        </p:spPr>
        <p:txBody>
          <a:bodyPr/>
          <a:lstStyle/>
          <a:p>
            <a:pPr lvl="0"/>
            <a:endParaRPr lang="en-US" noProof="0" dirty="0" smtClean="0"/>
          </a:p>
        </p:txBody>
      </p:sp>
      <p:sp>
        <p:nvSpPr>
          <p:cNvPr id="4" name="Text Placeholder 3"/>
          <p:cNvSpPr>
            <a:spLocks noGrp="1"/>
          </p:cNvSpPr>
          <p:nvPr>
            <p:ph type="body" sz="half" idx="2"/>
          </p:nvPr>
        </p:nvSpPr>
        <p:spPr>
          <a:xfrm>
            <a:off x="441181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D500B64C-B004-4D39-A398-65E37151C0C1}" type="slidenum">
              <a:rPr lang="de-DE"/>
              <a:pPr>
                <a:defRPr/>
              </a:pPr>
              <a:t>‹#›</a:t>
            </a:fld>
            <a:endParaRPr lang="de-D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60"/>
            <a:ext cx="7031758" cy="41755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41181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C09E9F20-390A-471C-A3BD-28E738631E96}" type="slidenum">
              <a:rPr lang="de-DE"/>
              <a:pPr>
                <a:defRPr/>
              </a:pPr>
              <a:t>‹#›</a:t>
            </a:fld>
            <a:endParaRPr lang="de-D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827213"/>
            <a:ext cx="8839200" cy="609600"/>
          </a:xfrm>
          <a:prstGeom prst="rect">
            <a:avLst/>
          </a:prstGeom>
          <a:solidFill>
            <a:srgbClr val="D9D6D1"/>
          </a:solidFill>
          <a:ln w="9525">
            <a:no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sp>
        <p:nvSpPr>
          <p:cNvPr id="5" name="Rectangle 3"/>
          <p:cNvSpPr>
            <a:spLocks noChangeArrowheads="1"/>
          </p:cNvSpPr>
          <p:nvPr/>
        </p:nvSpPr>
        <p:spPr bwMode="auto">
          <a:xfrm>
            <a:off x="152400" y="152400"/>
            <a:ext cx="8839200" cy="1676400"/>
          </a:xfrm>
          <a:prstGeom prst="rect">
            <a:avLst/>
          </a:prstGeom>
          <a:solidFill>
            <a:schemeClr val="accent1"/>
          </a:solidFill>
          <a:ln w="9525">
            <a:no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sp>
        <p:nvSpPr>
          <p:cNvPr id="6" name="Rectangle 6"/>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pic>
        <p:nvPicPr>
          <p:cNvPr id="7" name="Picture 7" descr="WILO_LOGO_RGB_Master_L"/>
          <p:cNvPicPr>
            <a:picLocks noChangeAspect="1" noChangeArrowheads="1"/>
          </p:cNvPicPr>
          <p:nvPr/>
        </p:nvPicPr>
        <p:blipFill>
          <a:blip r:embed="rId2" cstate="print"/>
          <a:srcRect/>
          <a:stretch>
            <a:fillRect/>
          </a:stretch>
        </p:blipFill>
        <p:spPr bwMode="auto">
          <a:xfrm>
            <a:off x="7651750" y="409575"/>
            <a:ext cx="1087438" cy="441325"/>
          </a:xfrm>
          <a:prstGeom prst="rect">
            <a:avLst/>
          </a:prstGeom>
          <a:noFill/>
          <a:ln w="9525">
            <a:noFill/>
            <a:miter lim="800000"/>
            <a:headEnd/>
            <a:tailEnd/>
          </a:ln>
        </p:spPr>
      </p:pic>
      <p:sp>
        <p:nvSpPr>
          <p:cNvPr id="244740" name="Rectangle 4"/>
          <p:cNvSpPr>
            <a:spLocks noGrp="1" noChangeArrowheads="1"/>
          </p:cNvSpPr>
          <p:nvPr>
            <p:ph type="ctrTitle"/>
          </p:nvPr>
        </p:nvSpPr>
        <p:spPr>
          <a:xfrm>
            <a:off x="660034" y="1063829"/>
            <a:ext cx="6914021" cy="685224"/>
          </a:xfrm>
        </p:spPr>
        <p:txBody>
          <a:bodyPr wrap="square" bIns="35965" anchor="b"/>
          <a:lstStyle>
            <a:lvl1pPr>
              <a:lnSpc>
                <a:spcPct val="110000"/>
              </a:lnSpc>
              <a:defRPr sz="3000" noProof="1">
                <a:solidFill>
                  <a:schemeClr val="bg1"/>
                </a:solidFill>
              </a:defRPr>
            </a:lvl1pPr>
          </a:lstStyle>
          <a:p>
            <a:r>
              <a:rPr lang="en-US" noProof="1"/>
              <a:t>Klicken Sie, um das Titelformat zu bearbeiten</a:t>
            </a:r>
          </a:p>
        </p:txBody>
      </p:sp>
      <p:sp>
        <p:nvSpPr>
          <p:cNvPr id="244741" name="Rectangle 5"/>
          <p:cNvSpPr>
            <a:spLocks noGrp="1" noChangeArrowheads="1"/>
          </p:cNvSpPr>
          <p:nvPr>
            <p:ph type="subTitle" idx="1"/>
          </p:nvPr>
        </p:nvSpPr>
        <p:spPr>
          <a:xfrm>
            <a:off x="684479" y="1826788"/>
            <a:ext cx="4264393" cy="401633"/>
          </a:xfrm>
        </p:spPr>
        <p:txBody>
          <a:bodyPr lIns="0" tIns="143874" rIns="0" bIns="0" anchor="ctr"/>
          <a:lstStyle>
            <a:lvl1pPr>
              <a:defRPr sz="1100" b="1" noProof="1">
                <a:solidFill>
                  <a:schemeClr val="tx2"/>
                </a:solidFill>
              </a:defRPr>
            </a:lvl1pPr>
          </a:lstStyle>
          <a:p>
            <a:r>
              <a:rPr lang="en-US" noProof="1"/>
              <a:t>Klicken Sie, um das Format des Untertitelmasters zu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09B122BB-404B-449B-A164-E4B8A87EDE47}" type="slidenum">
              <a:rPr lang="de-DE"/>
              <a:pPr>
                <a:defRPr/>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4" y="4406453"/>
            <a:ext cx="7772332" cy="1361811"/>
          </a:xfrm>
        </p:spPr>
        <p:txBody>
          <a:bodyPr/>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2504" y="2906445"/>
            <a:ext cx="7772332" cy="1500008"/>
          </a:xfrm>
        </p:spPr>
        <p:txBody>
          <a:bodyPr anchor="b"/>
          <a:lstStyle>
            <a:lvl1pPr marL="0" indent="0">
              <a:buNone/>
              <a:defRPr sz="1800"/>
            </a:lvl1pPr>
            <a:lvl2pPr marL="400525" indent="0">
              <a:buNone/>
              <a:defRPr sz="1600"/>
            </a:lvl2pPr>
            <a:lvl3pPr marL="801046" indent="0">
              <a:buNone/>
              <a:defRPr sz="1400"/>
            </a:lvl3pPr>
            <a:lvl4pPr marL="1201571" indent="0">
              <a:buNone/>
              <a:defRPr sz="1200"/>
            </a:lvl4pPr>
            <a:lvl5pPr marL="1602094" indent="0">
              <a:buNone/>
              <a:defRPr sz="1200"/>
            </a:lvl5pPr>
            <a:lvl6pPr marL="2002619" indent="0">
              <a:buNone/>
              <a:defRPr sz="1200"/>
            </a:lvl6pPr>
            <a:lvl7pPr marL="2403143" indent="0">
              <a:buNone/>
              <a:defRPr sz="1200"/>
            </a:lvl7pPr>
            <a:lvl8pPr marL="2803666" indent="0">
              <a:buNone/>
              <a:defRPr sz="1200"/>
            </a:lvl8pPr>
            <a:lvl9pPr marL="3204189" indent="0">
              <a:buNone/>
              <a:defRPr sz="12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0827C55-F5EA-4029-9119-E1284394C146}" type="slidenum">
              <a:rPr lang="de-DE"/>
              <a:pPr>
                <a:defRPr/>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0275" y="1285520"/>
            <a:ext cx="3680416" cy="495923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1067" y="1285520"/>
            <a:ext cx="3681774" cy="495923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A149FA8-2E39-494C-AF2D-C465C0747586}" type="slidenum">
              <a:rPr lang="de-DE"/>
              <a:pPr>
                <a:defRPr/>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9" y="274955"/>
            <a:ext cx="8228648"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76" y="1534559"/>
            <a:ext cx="4040308" cy="640599"/>
          </a:xfrm>
        </p:spPr>
        <p:txBody>
          <a:bodyPr anchor="b"/>
          <a:lstStyle>
            <a:lvl1pPr marL="0" indent="0">
              <a:buNone/>
              <a:defRPr sz="2100" b="1"/>
            </a:lvl1pPr>
            <a:lvl2pPr marL="400525" indent="0">
              <a:buNone/>
              <a:defRPr sz="1800" b="1"/>
            </a:lvl2pPr>
            <a:lvl3pPr marL="801046" indent="0">
              <a:buNone/>
              <a:defRPr sz="1600" b="1"/>
            </a:lvl3pPr>
            <a:lvl4pPr marL="1201571" indent="0">
              <a:buNone/>
              <a:defRPr sz="1400" b="1"/>
            </a:lvl4pPr>
            <a:lvl5pPr marL="1602094" indent="0">
              <a:buNone/>
              <a:defRPr sz="1400" b="1"/>
            </a:lvl5pPr>
            <a:lvl6pPr marL="2002619" indent="0">
              <a:buNone/>
              <a:defRPr sz="1400" b="1"/>
            </a:lvl6pPr>
            <a:lvl7pPr marL="2403143" indent="0">
              <a:buNone/>
              <a:defRPr sz="1400" b="1"/>
            </a:lvl7pPr>
            <a:lvl8pPr marL="2803666" indent="0">
              <a:buNone/>
              <a:defRPr sz="1400" b="1"/>
            </a:lvl8pPr>
            <a:lvl9pPr marL="320418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76" y="2175159"/>
            <a:ext cx="4040308" cy="395155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61" y="1534559"/>
            <a:ext cx="4041667" cy="640599"/>
          </a:xfrm>
        </p:spPr>
        <p:txBody>
          <a:bodyPr anchor="b"/>
          <a:lstStyle>
            <a:lvl1pPr marL="0" indent="0">
              <a:buNone/>
              <a:defRPr sz="2100" b="1"/>
            </a:lvl1pPr>
            <a:lvl2pPr marL="400525" indent="0">
              <a:buNone/>
              <a:defRPr sz="1800" b="1"/>
            </a:lvl2pPr>
            <a:lvl3pPr marL="801046" indent="0">
              <a:buNone/>
              <a:defRPr sz="1600" b="1"/>
            </a:lvl3pPr>
            <a:lvl4pPr marL="1201571" indent="0">
              <a:buNone/>
              <a:defRPr sz="1400" b="1"/>
            </a:lvl4pPr>
            <a:lvl5pPr marL="1602094" indent="0">
              <a:buNone/>
              <a:defRPr sz="1400" b="1"/>
            </a:lvl5pPr>
            <a:lvl6pPr marL="2002619" indent="0">
              <a:buNone/>
              <a:defRPr sz="1400" b="1"/>
            </a:lvl6pPr>
            <a:lvl7pPr marL="2403143" indent="0">
              <a:buNone/>
              <a:defRPr sz="1400" b="1"/>
            </a:lvl7pPr>
            <a:lvl8pPr marL="2803666" indent="0">
              <a:buNone/>
              <a:defRPr sz="1400" b="1"/>
            </a:lvl8pPr>
            <a:lvl9pPr marL="320418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661" y="2175159"/>
            <a:ext cx="4041667" cy="395155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80027928-6CBD-4908-9518-161694FCE13D}" type="slidenum">
              <a:rPr lang="de-DE"/>
              <a:pPr>
                <a:defRPr/>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E22BC02D-FEFD-47E5-8E01-A8BC2B2A9491}"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79FA8F6B-F20C-422D-A9DE-B85EE526E8FE}" type="slidenum">
              <a:rPr lang="de-DE"/>
              <a:pPr>
                <a:defRPr/>
              </a:pPr>
              <a:t>‹#›</a:t>
            </a:fld>
            <a:endParaRPr lang="de-D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A5351A4C-27C0-4164-AEBF-120EA1CD57BD}" type="slidenum">
              <a:rPr lang="de-DE"/>
              <a:pPr>
                <a:defRPr/>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7" y="273514"/>
            <a:ext cx="3008163" cy="116171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485" y="273518"/>
            <a:ext cx="5111839" cy="5853197"/>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77" y="1435228"/>
            <a:ext cx="3008163" cy="4691482"/>
          </a:xfrm>
        </p:spPr>
        <p:txBody>
          <a:bodyPr/>
          <a:lstStyle>
            <a:lvl1pPr marL="0" indent="0">
              <a:buNone/>
              <a:defRPr sz="1200"/>
            </a:lvl1pPr>
            <a:lvl2pPr marL="400525" indent="0">
              <a:buNone/>
              <a:defRPr sz="1100"/>
            </a:lvl2pPr>
            <a:lvl3pPr marL="801046" indent="0">
              <a:buNone/>
              <a:defRPr sz="900"/>
            </a:lvl3pPr>
            <a:lvl4pPr marL="1201571" indent="0">
              <a:buNone/>
              <a:defRPr sz="800"/>
            </a:lvl4pPr>
            <a:lvl5pPr marL="1602094" indent="0">
              <a:buNone/>
              <a:defRPr sz="800"/>
            </a:lvl5pPr>
            <a:lvl6pPr marL="2002619" indent="0">
              <a:buNone/>
              <a:defRPr sz="800"/>
            </a:lvl6pPr>
            <a:lvl7pPr marL="2403143" indent="0">
              <a:buNone/>
              <a:defRPr sz="800"/>
            </a:lvl7pPr>
            <a:lvl8pPr marL="2803666" indent="0">
              <a:buNone/>
              <a:defRPr sz="800"/>
            </a:lvl8pPr>
            <a:lvl9pPr marL="3204189"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1EBDDCB-5E04-4411-8E82-914AEE6A98C5}" type="slidenum">
              <a:rPr lang="de-DE"/>
              <a:pPr>
                <a:defRPr/>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9" y="4800889"/>
            <a:ext cx="5486671" cy="565741"/>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79" y="613248"/>
            <a:ext cx="5486671" cy="4114224"/>
          </a:xfrm>
        </p:spPr>
        <p:txBody>
          <a:bodyPr/>
          <a:lstStyle>
            <a:lvl1pPr marL="0" indent="0">
              <a:buNone/>
              <a:defRPr sz="2800"/>
            </a:lvl1pPr>
            <a:lvl2pPr marL="400525" indent="0">
              <a:buNone/>
              <a:defRPr sz="2500"/>
            </a:lvl2pPr>
            <a:lvl3pPr marL="801046" indent="0">
              <a:buNone/>
              <a:defRPr sz="2100"/>
            </a:lvl3pPr>
            <a:lvl4pPr marL="1201571" indent="0">
              <a:buNone/>
              <a:defRPr sz="1800"/>
            </a:lvl4pPr>
            <a:lvl5pPr marL="1602094" indent="0">
              <a:buNone/>
              <a:defRPr sz="1800"/>
            </a:lvl5pPr>
            <a:lvl6pPr marL="2002619" indent="0">
              <a:buNone/>
              <a:defRPr sz="1800"/>
            </a:lvl6pPr>
            <a:lvl7pPr marL="2403143" indent="0">
              <a:buNone/>
              <a:defRPr sz="1800"/>
            </a:lvl7pPr>
            <a:lvl8pPr marL="2803666" indent="0">
              <a:buNone/>
              <a:defRPr sz="1800"/>
            </a:lvl8pPr>
            <a:lvl9pPr marL="3204189" indent="0">
              <a:buNone/>
              <a:defRPr sz="1800"/>
            </a:lvl9pPr>
          </a:lstStyle>
          <a:p>
            <a:pPr lvl="0"/>
            <a:endParaRPr lang="en-US" noProof="0" dirty="0"/>
          </a:p>
        </p:txBody>
      </p:sp>
      <p:sp>
        <p:nvSpPr>
          <p:cNvPr id="4" name="Text Placeholder 3"/>
          <p:cNvSpPr>
            <a:spLocks noGrp="1"/>
          </p:cNvSpPr>
          <p:nvPr>
            <p:ph type="body" sz="half" idx="2"/>
          </p:nvPr>
        </p:nvSpPr>
        <p:spPr>
          <a:xfrm>
            <a:off x="1792679" y="5366633"/>
            <a:ext cx="5486671" cy="806146"/>
          </a:xfrm>
        </p:spPr>
        <p:txBody>
          <a:bodyPr/>
          <a:lstStyle>
            <a:lvl1pPr marL="0" indent="0">
              <a:buNone/>
              <a:defRPr sz="1200"/>
            </a:lvl1pPr>
            <a:lvl2pPr marL="400525" indent="0">
              <a:buNone/>
              <a:defRPr sz="1100"/>
            </a:lvl2pPr>
            <a:lvl3pPr marL="801046" indent="0">
              <a:buNone/>
              <a:defRPr sz="900"/>
            </a:lvl3pPr>
            <a:lvl4pPr marL="1201571" indent="0">
              <a:buNone/>
              <a:defRPr sz="800"/>
            </a:lvl4pPr>
            <a:lvl5pPr marL="1602094" indent="0">
              <a:buNone/>
              <a:defRPr sz="800"/>
            </a:lvl5pPr>
            <a:lvl6pPr marL="2002619" indent="0">
              <a:buNone/>
              <a:defRPr sz="800"/>
            </a:lvl6pPr>
            <a:lvl7pPr marL="2403143" indent="0">
              <a:buNone/>
              <a:defRPr sz="800"/>
            </a:lvl7pPr>
            <a:lvl8pPr marL="2803666" indent="0">
              <a:buNone/>
              <a:defRPr sz="800"/>
            </a:lvl8pPr>
            <a:lvl9pPr marL="3204189"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9407590A-628F-4FD9-A546-B1CF3E5425B1}" type="slidenum">
              <a:rPr lang="de-DE"/>
              <a:pPr>
                <a:defRPr/>
              </a:pPr>
              <a:t>‹#›</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657FCC1-3315-446D-9348-BFB94937282E}" type="slidenum">
              <a:rPr lang="de-DE"/>
              <a:pPr>
                <a:defRPr/>
              </a:pPr>
              <a:t>‹#›</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0039" y="608928"/>
            <a:ext cx="1872802" cy="5635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275" y="608928"/>
            <a:ext cx="5489388" cy="5635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2831688-0A53-4ECC-A7D3-D9AF0350F710}" type="slidenum">
              <a:rPr lang="de-DE"/>
              <a:pPr>
                <a:defRPr/>
              </a:pPr>
              <a:t>‹#›</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35" y="608930"/>
            <a:ext cx="7030815" cy="41746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0275" y="1285520"/>
            <a:ext cx="7492566" cy="4959237"/>
          </a:xfrm>
        </p:spPr>
        <p:txBody>
          <a:bodyPr/>
          <a:lstStyle/>
          <a:p>
            <a:pPr lvl="0"/>
            <a:endParaRPr lang="en-US" noProof="0" dirty="0"/>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F493A0B-CCED-4030-953B-FC908FF2692E}" type="slidenum">
              <a:rPr lang="de-DE"/>
              <a:pPr>
                <a:defRPr/>
              </a:pPr>
              <a:t>‹#›</a:t>
            </a:fld>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1"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1"/>
            <a:ext cx="4038600" cy="4525963"/>
          </a:xfrm>
        </p:spPr>
        <p:txBody>
          <a:bodyPr/>
          <a:lstStyle/>
          <a:p>
            <a:pPr lvl="0"/>
            <a:endParaRPr lang="en-US" noProof="0" dirty="0" smtClean="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lIns="91360" tIns="45680" rIns="91360" bIns="45680"/>
          <a:lstStyle>
            <a:lvl1pPr eaLnBrk="0" hangingPunct="0">
              <a:defRPr sz="1800">
                <a:solidFill>
                  <a:srgbClr val="000000"/>
                </a:solidFill>
                <a:ea typeface="ＭＳ Ｐゴシック" pitchFamily="48"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A8DA74-CA2A-4B91-BFF4-2CF6998D8FE9}"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827213"/>
            <a:ext cx="8839200" cy="609600"/>
          </a:xfrm>
          <a:prstGeom prst="rect">
            <a:avLst/>
          </a:prstGeom>
          <a:solidFill>
            <a:srgbClr val="D9D6D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5" name="Rectangle 3"/>
          <p:cNvSpPr>
            <a:spLocks noChangeArrowheads="1"/>
          </p:cNvSpPr>
          <p:nvPr/>
        </p:nvSpPr>
        <p:spPr bwMode="auto">
          <a:xfrm>
            <a:off x="152400" y="152400"/>
            <a:ext cx="8839200" cy="1676400"/>
          </a:xfrm>
          <a:prstGeom prst="rect">
            <a:avLst/>
          </a:prstGeom>
          <a:solidFill>
            <a:schemeClr val="accent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 name="Rectangle 6"/>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47" tIns="40074" rIns="80147" bIns="40074" anchor="ctr"/>
          <a:lstStyle/>
          <a:p>
            <a:pPr>
              <a:defRPr/>
            </a:pPr>
            <a:endParaRPr lang="en-US" dirty="0">
              <a:solidFill>
                <a:srgbClr val="000000"/>
              </a:solidFill>
            </a:endParaRPr>
          </a:p>
        </p:txBody>
      </p:sp>
      <p:pic>
        <p:nvPicPr>
          <p:cNvPr id="7" name="Picture 7" descr="WILO_LOGO_RGB_Master_L"/>
          <p:cNvPicPr>
            <a:picLocks noChangeAspect="1" noChangeArrowheads="1"/>
          </p:cNvPicPr>
          <p:nvPr/>
        </p:nvPicPr>
        <p:blipFill>
          <a:blip r:embed="rId2" cstate="print"/>
          <a:srcRect/>
          <a:stretch>
            <a:fillRect/>
          </a:stretch>
        </p:blipFill>
        <p:spPr bwMode="auto">
          <a:xfrm>
            <a:off x="7651750" y="409575"/>
            <a:ext cx="1087438" cy="441325"/>
          </a:xfrm>
          <a:prstGeom prst="rect">
            <a:avLst/>
          </a:prstGeom>
          <a:noFill/>
          <a:ln w="9525">
            <a:noFill/>
            <a:miter lim="800000"/>
            <a:headEnd/>
            <a:tailEnd/>
          </a:ln>
        </p:spPr>
      </p:pic>
      <p:sp>
        <p:nvSpPr>
          <p:cNvPr id="605188" name="Rectangle 4"/>
          <p:cNvSpPr>
            <a:spLocks noGrp="1" noChangeArrowheads="1"/>
          </p:cNvSpPr>
          <p:nvPr>
            <p:ph type="ctrTitle"/>
          </p:nvPr>
        </p:nvSpPr>
        <p:spPr>
          <a:xfrm>
            <a:off x="659736" y="1064049"/>
            <a:ext cx="6913657" cy="685368"/>
          </a:xfrm>
        </p:spPr>
        <p:txBody>
          <a:bodyPr wrap="square" bIns="35986" anchor="b"/>
          <a:lstStyle>
            <a:lvl1pPr>
              <a:lnSpc>
                <a:spcPct val="110000"/>
              </a:lnSpc>
              <a:defRPr sz="3000" noProof="1">
                <a:solidFill>
                  <a:schemeClr val="bg1"/>
                </a:solidFill>
              </a:defRPr>
            </a:lvl1pPr>
          </a:lstStyle>
          <a:p>
            <a:r>
              <a:rPr lang="en-US" noProof="1"/>
              <a:t>Klicken Sie, um das Titelformat zu bearbeiten</a:t>
            </a:r>
          </a:p>
        </p:txBody>
      </p:sp>
      <p:sp>
        <p:nvSpPr>
          <p:cNvPr id="605189" name="Rectangle 5"/>
          <p:cNvSpPr>
            <a:spLocks noGrp="1" noChangeArrowheads="1"/>
          </p:cNvSpPr>
          <p:nvPr>
            <p:ph type="subTitle" idx="1"/>
          </p:nvPr>
        </p:nvSpPr>
        <p:spPr>
          <a:xfrm>
            <a:off x="684171" y="1827169"/>
            <a:ext cx="4265209" cy="401717"/>
          </a:xfrm>
        </p:spPr>
        <p:txBody>
          <a:bodyPr lIns="0" tIns="143949" rIns="0" bIns="0" anchor="ctr"/>
          <a:lstStyle>
            <a:lvl1pPr>
              <a:defRPr sz="1100" b="1" noProof="1">
                <a:solidFill>
                  <a:schemeClr val="tx2"/>
                </a:solidFill>
              </a:defRPr>
            </a:lvl1pPr>
          </a:lstStyle>
          <a:p>
            <a:r>
              <a:rPr lang="en-US" noProof="1"/>
              <a:t>Klicken Sie, um das Format des Untertitelmasters zu bearbeiten</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0B842F85-0018-4CAD-9164-ECC116091E53}" type="slidenum">
              <a:rPr lang="de-DE"/>
              <a:pPr>
                <a:defRPr/>
              </a:pPr>
              <a:t>‹#›</a:t>
            </a:fld>
            <a:endParaRPr lang="de-DE"/>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1" y="4407378"/>
            <a:ext cx="7772943" cy="1362097"/>
          </a:xfrm>
        </p:spPr>
        <p:txBody>
          <a:bodyPr/>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2181" y="2907056"/>
            <a:ext cx="7772943"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839B6089-00FE-4940-94FD-348EF4F76A4E}" type="slidenum">
              <a:rPr lang="de-DE"/>
              <a:pPr>
                <a:defRPr/>
              </a:pPr>
              <a:t>‹#›</a:t>
            </a:fld>
            <a:endParaRPr lang="de-D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4" y="4407381"/>
            <a:ext cx="7772943" cy="1362097"/>
          </a:xfrm>
        </p:spPr>
        <p:txBody>
          <a:bodyPr/>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2184" y="2907058"/>
            <a:ext cx="7772943" cy="1500322"/>
          </a:xfrm>
        </p:spPr>
        <p:txBody>
          <a:bodyPr anchor="b"/>
          <a:lstStyle>
            <a:lvl1pPr marL="0" indent="0">
              <a:buNone/>
              <a:defRPr sz="1800"/>
            </a:lvl1pPr>
            <a:lvl2pPr marL="400525" indent="0">
              <a:buNone/>
              <a:defRPr sz="1600"/>
            </a:lvl2pPr>
            <a:lvl3pPr marL="801046" indent="0">
              <a:buNone/>
              <a:defRPr sz="1400"/>
            </a:lvl3pPr>
            <a:lvl4pPr marL="1201571" indent="0">
              <a:buNone/>
              <a:defRPr sz="1200"/>
            </a:lvl4pPr>
            <a:lvl5pPr marL="1602094" indent="0">
              <a:buNone/>
              <a:defRPr sz="1200"/>
            </a:lvl5pPr>
            <a:lvl6pPr marL="2002619" indent="0">
              <a:buNone/>
              <a:defRPr sz="1200"/>
            </a:lvl6pPr>
            <a:lvl7pPr marL="2403143" indent="0">
              <a:buNone/>
              <a:defRPr sz="1200"/>
            </a:lvl7pPr>
            <a:lvl8pPr marL="2803666" indent="0">
              <a:buNone/>
              <a:defRPr sz="1200"/>
            </a:lvl8pPr>
            <a:lvl9pPr marL="3204189" indent="0">
              <a:buNone/>
              <a:defRPr sz="12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4841A2CD-6279-4BCE-8B92-367F0F7F5387}" type="slidenum">
              <a:rPr lang="de-DE"/>
              <a:pPr>
                <a:defRPr/>
              </a:pPr>
              <a:t>‹#›</a:t>
            </a:fld>
            <a:endParaRPr lang="de-DE"/>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181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39F12746-8C34-42E4-B1C5-16F8C297CC42}" type="slidenum">
              <a:rPr lang="de-DE"/>
              <a:pPr>
                <a:defRPr/>
              </a:pPr>
              <a:t>‹#›</a:t>
            </a:fld>
            <a:endParaRPr lang="de-D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5012"/>
            <a:ext cx="8229057" cy="11432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72" y="1534879"/>
            <a:ext cx="4039867"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2" y="2174172"/>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04" y="1534879"/>
            <a:ext cx="4041225"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304" y="2174172"/>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8" name="Rectangle 7"/>
          <p:cNvSpPr>
            <a:spLocks noGrp="1" noChangeArrowheads="1"/>
          </p:cNvSpPr>
          <p:nvPr>
            <p:ph type="sldNum" sz="quarter" idx="11"/>
          </p:nvPr>
        </p:nvSpPr>
        <p:spPr>
          <a:ln/>
        </p:spPr>
        <p:txBody>
          <a:bodyPr/>
          <a:lstStyle>
            <a:lvl1pPr>
              <a:defRPr/>
            </a:lvl1pPr>
          </a:lstStyle>
          <a:p>
            <a:pPr>
              <a:defRPr/>
            </a:pPr>
            <a:fld id="{726D6A91-1109-4A89-9937-0878C3E10B75}" type="slidenum">
              <a:rPr lang="de-DE"/>
              <a:pPr>
                <a:defRPr/>
              </a:pPr>
              <a:t>‹#›</a:t>
            </a:fld>
            <a:endParaRPr lang="de-DE"/>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4" name="Rectangle 7"/>
          <p:cNvSpPr>
            <a:spLocks noGrp="1" noChangeArrowheads="1"/>
          </p:cNvSpPr>
          <p:nvPr>
            <p:ph type="sldNum" sz="quarter" idx="11"/>
          </p:nvPr>
        </p:nvSpPr>
        <p:spPr>
          <a:ln/>
        </p:spPr>
        <p:txBody>
          <a:bodyPr/>
          <a:lstStyle>
            <a:lvl1pPr>
              <a:defRPr/>
            </a:lvl1pPr>
          </a:lstStyle>
          <a:p>
            <a:pPr>
              <a:defRPr/>
            </a:pPr>
            <a:fld id="{FEE9C7EE-F2FF-4157-B596-D52C2354937A}" type="slidenum">
              <a:rPr lang="de-DE"/>
              <a:pPr>
                <a:defRPr/>
              </a:pPr>
              <a:t>‹#›</a:t>
            </a:fld>
            <a:endParaRPr lang="de-DE"/>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3" name="Rectangle 7"/>
          <p:cNvSpPr>
            <a:spLocks noGrp="1" noChangeArrowheads="1"/>
          </p:cNvSpPr>
          <p:nvPr>
            <p:ph type="sldNum" sz="quarter" idx="11"/>
          </p:nvPr>
        </p:nvSpPr>
        <p:spPr>
          <a:ln/>
        </p:spPr>
        <p:txBody>
          <a:bodyPr/>
          <a:lstStyle>
            <a:lvl1pPr>
              <a:defRPr/>
            </a:lvl1pPr>
          </a:lstStyle>
          <a:p>
            <a:pPr>
              <a:defRPr/>
            </a:pPr>
            <a:fld id="{21692E68-2AB4-484D-85E7-145F74409011}" type="slidenum">
              <a:rPr lang="de-DE"/>
              <a:pPr>
                <a:defRPr/>
              </a:pPr>
              <a:t>‹#›</a:t>
            </a:fld>
            <a:endParaRPr lang="de-DE"/>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3572"/>
            <a:ext cx="3008181" cy="116195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608"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72" y="1435530"/>
            <a:ext cx="3008181"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C9FF2D25-64D3-43A4-822D-95F48B2F6C55}" type="slidenum">
              <a:rPr lang="de-DE"/>
              <a:pPr>
                <a:defRPr/>
              </a:pPr>
              <a:t>‹#›</a:t>
            </a:fld>
            <a:endParaRPr lang="de-DE"/>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77" y="4800456"/>
            <a:ext cx="5486943" cy="56730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77" y="613376"/>
            <a:ext cx="5486943"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endParaRPr lang="en-US" noProof="0" dirty="0" smtClean="0"/>
          </a:p>
        </p:txBody>
      </p:sp>
      <p:sp>
        <p:nvSpPr>
          <p:cNvPr id="4" name="Text Placeholder 3"/>
          <p:cNvSpPr>
            <a:spLocks noGrp="1"/>
          </p:cNvSpPr>
          <p:nvPr>
            <p:ph type="body" sz="half" idx="2"/>
          </p:nvPr>
        </p:nvSpPr>
        <p:spPr>
          <a:xfrm>
            <a:off x="1791877" y="5367757"/>
            <a:ext cx="5486943"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ED55EC47-A828-4352-9DBD-3AB4E6105EAE}" type="slidenum">
              <a:rPr lang="de-DE"/>
              <a:pPr>
                <a:defRPr/>
              </a:pPr>
              <a:t>‹#›</a:t>
            </a:fld>
            <a:endParaRPr lang="de-DE"/>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AB1B63DD-5BA3-4273-B491-A8245FA73D8D}" type="slidenum">
              <a:rPr lang="de-DE"/>
              <a:pPr>
                <a:defRPr/>
              </a:pPr>
              <a:t>‹#›</a:t>
            </a:fld>
            <a:endParaRPr lang="de-DE"/>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9984" y="609057"/>
            <a:ext cx="1873325" cy="563556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007" y="609057"/>
            <a:ext cx="5489658" cy="56355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36502B1E-5EB2-43EE-97D0-32A2AAEE2608}" type="slidenum">
              <a:rPr lang="de-DE"/>
              <a:pPr>
                <a:defRPr/>
              </a:pPr>
              <a:t>‹#›</a:t>
            </a:fld>
            <a:endParaRPr lang="de-DE"/>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57"/>
            <a:ext cx="7031758" cy="41755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41181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859FC652-E99F-41B5-B0D6-1838F6EC14E7}" type="slidenum">
              <a:rPr lang="de-DE"/>
              <a:pPr>
                <a:defRPr/>
              </a:pPr>
              <a:t>‹#›</a:t>
            </a:fld>
            <a:endParaRPr lang="de-DE"/>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57"/>
            <a:ext cx="7031758" cy="417556"/>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0007" y="1285785"/>
            <a:ext cx="7493302" cy="4958839"/>
          </a:xfrm>
        </p:spPr>
        <p:txBody>
          <a:bodyPr/>
          <a:lstStyle/>
          <a:p>
            <a:pPr lvl="0"/>
            <a:endParaRPr lang="en-US" noProof="0" dirty="0" smtClean="0"/>
          </a:p>
        </p:txBody>
      </p:sp>
      <p:sp>
        <p:nvSpPr>
          <p:cNvPr id="4" name="Rectangle 6"/>
          <p:cNvSpPr>
            <a:spLocks noGrp="1" noChangeArrowheads="1"/>
          </p:cNvSpPr>
          <p:nvPr>
            <p:ph type="ftr" sz="quarter" idx="10"/>
          </p:nvPr>
        </p:nvSpPr>
        <p:spPr/>
        <p:txBody>
          <a:bodyPr/>
          <a:lstStyle>
            <a:lvl1pPr>
              <a:defRPr/>
            </a:lvl1pPr>
          </a:lstStyle>
          <a:p>
            <a:pPr>
              <a:defRPr/>
            </a:pPr>
            <a:r>
              <a:rPr lang="en-US"/>
              <a:t>Pumpen Intelligenz.</a:t>
            </a:r>
          </a:p>
        </p:txBody>
      </p:sp>
      <p:sp>
        <p:nvSpPr>
          <p:cNvPr id="5" name="Rectangle 7"/>
          <p:cNvSpPr>
            <a:spLocks noGrp="1" noChangeArrowheads="1"/>
          </p:cNvSpPr>
          <p:nvPr>
            <p:ph type="sldNum" sz="quarter" idx="11"/>
          </p:nvPr>
        </p:nvSpPr>
        <p:spPr/>
        <p:txBody>
          <a:bodyPr/>
          <a:lstStyle>
            <a:lvl1pPr>
              <a:defRPr/>
            </a:lvl1pPr>
          </a:lstStyle>
          <a:p>
            <a:pPr>
              <a:defRPr/>
            </a:pPr>
            <a:fld id="{94006F1A-8628-4BEB-91E9-448CD4D7BFBD}"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181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D8463CDF-C4F6-44FB-8902-7C81D22F3E0B}" type="slidenum">
              <a:rPr lang="de-DE"/>
              <a:pPr>
                <a:defRPr/>
              </a:pPr>
              <a:t>‹#›</a:t>
            </a:fld>
            <a:endParaRPr lang="de-DE"/>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827213"/>
            <a:ext cx="8839200" cy="609600"/>
          </a:xfrm>
          <a:prstGeom prst="rect">
            <a:avLst/>
          </a:prstGeom>
          <a:solidFill>
            <a:srgbClr val="D9D6D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5" name="Rectangle 3"/>
          <p:cNvSpPr>
            <a:spLocks noChangeArrowheads="1"/>
          </p:cNvSpPr>
          <p:nvPr/>
        </p:nvSpPr>
        <p:spPr bwMode="auto">
          <a:xfrm>
            <a:off x="152400" y="152400"/>
            <a:ext cx="8839200" cy="1676400"/>
          </a:xfrm>
          <a:prstGeom prst="rect">
            <a:avLst/>
          </a:prstGeom>
          <a:solidFill>
            <a:schemeClr val="accent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 name="Rectangle 6"/>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47" tIns="40074" rIns="80147" bIns="40074" anchor="ctr"/>
          <a:lstStyle/>
          <a:p>
            <a:pPr>
              <a:defRPr/>
            </a:pPr>
            <a:endParaRPr lang="en-US" dirty="0">
              <a:solidFill>
                <a:srgbClr val="000000"/>
              </a:solidFill>
            </a:endParaRPr>
          </a:p>
        </p:txBody>
      </p:sp>
      <p:pic>
        <p:nvPicPr>
          <p:cNvPr id="7" name="Picture 7" descr="WILO_LOGO_RGB_Master_L"/>
          <p:cNvPicPr>
            <a:picLocks noChangeAspect="1" noChangeArrowheads="1"/>
          </p:cNvPicPr>
          <p:nvPr/>
        </p:nvPicPr>
        <p:blipFill>
          <a:blip r:embed="rId2" cstate="print"/>
          <a:srcRect/>
          <a:stretch>
            <a:fillRect/>
          </a:stretch>
        </p:blipFill>
        <p:spPr bwMode="auto">
          <a:xfrm>
            <a:off x="7651750" y="409575"/>
            <a:ext cx="1087438" cy="441325"/>
          </a:xfrm>
          <a:prstGeom prst="rect">
            <a:avLst/>
          </a:prstGeom>
          <a:noFill/>
          <a:ln w="9525">
            <a:noFill/>
            <a:miter lim="800000"/>
            <a:headEnd/>
            <a:tailEnd/>
          </a:ln>
        </p:spPr>
      </p:pic>
      <p:sp>
        <p:nvSpPr>
          <p:cNvPr id="605188" name="Rectangle 4"/>
          <p:cNvSpPr>
            <a:spLocks noGrp="1" noChangeArrowheads="1"/>
          </p:cNvSpPr>
          <p:nvPr>
            <p:ph type="ctrTitle"/>
          </p:nvPr>
        </p:nvSpPr>
        <p:spPr>
          <a:xfrm>
            <a:off x="659736" y="1064049"/>
            <a:ext cx="6913657" cy="685368"/>
          </a:xfrm>
        </p:spPr>
        <p:txBody>
          <a:bodyPr wrap="square" bIns="35986" anchor="b"/>
          <a:lstStyle>
            <a:lvl1pPr>
              <a:lnSpc>
                <a:spcPct val="110000"/>
              </a:lnSpc>
              <a:defRPr sz="3000" noProof="1">
                <a:solidFill>
                  <a:schemeClr val="bg1"/>
                </a:solidFill>
              </a:defRPr>
            </a:lvl1pPr>
          </a:lstStyle>
          <a:p>
            <a:r>
              <a:rPr lang="en-US" noProof="1"/>
              <a:t>Klicken Sie, um das Titelformat zu bearbeiten</a:t>
            </a:r>
          </a:p>
        </p:txBody>
      </p:sp>
      <p:sp>
        <p:nvSpPr>
          <p:cNvPr id="605189" name="Rectangle 5"/>
          <p:cNvSpPr>
            <a:spLocks noGrp="1" noChangeArrowheads="1"/>
          </p:cNvSpPr>
          <p:nvPr>
            <p:ph type="subTitle" idx="1"/>
          </p:nvPr>
        </p:nvSpPr>
        <p:spPr>
          <a:xfrm>
            <a:off x="684171" y="1827169"/>
            <a:ext cx="4265209" cy="401717"/>
          </a:xfrm>
        </p:spPr>
        <p:txBody>
          <a:bodyPr lIns="0" tIns="143949" rIns="0" bIns="0" anchor="ctr"/>
          <a:lstStyle>
            <a:lvl1pPr>
              <a:defRPr sz="1100" b="1" noProof="1">
                <a:solidFill>
                  <a:schemeClr val="tx2"/>
                </a:solidFill>
              </a:defRPr>
            </a:lvl1pPr>
          </a:lstStyle>
          <a:p>
            <a:r>
              <a:rPr lang="en-US" noProof="1"/>
              <a:t>Klicken Sie, um das Format des Untertitelmasters zu bearbeiten</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9AA11677-2382-4C43-8574-8D780113F3F2}" type="slidenum">
              <a:rPr lang="de-DE"/>
              <a:pPr>
                <a:defRPr/>
              </a:pPr>
              <a:t>‹#›</a:t>
            </a:fld>
            <a:endParaRPr lang="de-DE"/>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1" y="4407378"/>
            <a:ext cx="7772943" cy="1362097"/>
          </a:xfrm>
        </p:spPr>
        <p:txBody>
          <a:bodyPr/>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2181" y="2907056"/>
            <a:ext cx="7772943"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2EAB59D0-3D86-4A88-B319-818C208BDC9F}" type="slidenum">
              <a:rPr lang="de-DE"/>
              <a:pPr>
                <a:defRPr/>
              </a:pPr>
              <a:t>‹#›</a:t>
            </a:fld>
            <a:endParaRPr lang="de-DE"/>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1817" y="1285785"/>
            <a:ext cx="3681492" cy="495883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E7EA4901-6677-4D40-B9B2-7AD9849CF267}" type="slidenum">
              <a:rPr lang="de-DE"/>
              <a:pPr>
                <a:defRPr/>
              </a:pPr>
              <a:t>‹#›</a:t>
            </a:fld>
            <a:endParaRPr lang="de-DE"/>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5012"/>
            <a:ext cx="8229057" cy="11432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72" y="1534879"/>
            <a:ext cx="4039867"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2" y="2174172"/>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04" y="1534879"/>
            <a:ext cx="4041225"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304" y="2174172"/>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8" name="Rectangle 7"/>
          <p:cNvSpPr>
            <a:spLocks noGrp="1" noChangeArrowheads="1"/>
          </p:cNvSpPr>
          <p:nvPr>
            <p:ph type="sldNum" sz="quarter" idx="11"/>
          </p:nvPr>
        </p:nvSpPr>
        <p:spPr>
          <a:ln/>
        </p:spPr>
        <p:txBody>
          <a:bodyPr/>
          <a:lstStyle>
            <a:lvl1pPr>
              <a:defRPr/>
            </a:lvl1pPr>
          </a:lstStyle>
          <a:p>
            <a:pPr>
              <a:defRPr/>
            </a:pPr>
            <a:fld id="{484CAA77-7CDC-4829-9873-796B692B2DE0}" type="slidenum">
              <a:rPr lang="de-DE"/>
              <a:pPr>
                <a:defRPr/>
              </a:pPr>
              <a:t>‹#›</a:t>
            </a:fld>
            <a:endParaRPr lang="de-DE"/>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4" name="Rectangle 7"/>
          <p:cNvSpPr>
            <a:spLocks noGrp="1" noChangeArrowheads="1"/>
          </p:cNvSpPr>
          <p:nvPr>
            <p:ph type="sldNum" sz="quarter" idx="11"/>
          </p:nvPr>
        </p:nvSpPr>
        <p:spPr>
          <a:ln/>
        </p:spPr>
        <p:txBody>
          <a:bodyPr/>
          <a:lstStyle>
            <a:lvl1pPr>
              <a:defRPr/>
            </a:lvl1pPr>
          </a:lstStyle>
          <a:p>
            <a:pPr>
              <a:defRPr/>
            </a:pPr>
            <a:fld id="{21B94567-6421-43DC-AF97-BE27FD313B06}" type="slidenum">
              <a:rPr lang="de-DE"/>
              <a:pPr>
                <a:defRPr/>
              </a:pPr>
              <a:t>‹#›</a:t>
            </a:fld>
            <a:endParaRPr lang="de-DE"/>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3" name="Rectangle 7"/>
          <p:cNvSpPr>
            <a:spLocks noGrp="1" noChangeArrowheads="1"/>
          </p:cNvSpPr>
          <p:nvPr>
            <p:ph type="sldNum" sz="quarter" idx="11"/>
          </p:nvPr>
        </p:nvSpPr>
        <p:spPr>
          <a:ln/>
        </p:spPr>
        <p:txBody>
          <a:bodyPr/>
          <a:lstStyle>
            <a:lvl1pPr>
              <a:defRPr/>
            </a:lvl1pPr>
          </a:lstStyle>
          <a:p>
            <a:pPr>
              <a:defRPr/>
            </a:pPr>
            <a:fld id="{9038B90B-8937-4A33-A056-98BB834E28BC}" type="slidenum">
              <a:rPr lang="de-DE"/>
              <a:pPr>
                <a:defRPr/>
              </a:pPr>
              <a:t>‹#›</a:t>
            </a:fld>
            <a:endParaRPr lang="de-D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3572"/>
            <a:ext cx="3008181" cy="116195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608"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72" y="1435530"/>
            <a:ext cx="3008181"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A51E7F7C-4230-4E14-9453-6B834CDA0FC6}" type="slidenum">
              <a:rPr lang="de-DE"/>
              <a:pPr>
                <a:defRPr/>
              </a:pPr>
              <a:t>‹#›</a:t>
            </a:fld>
            <a:endParaRPr lang="de-DE"/>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77" y="4800456"/>
            <a:ext cx="5486943" cy="56730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77" y="613376"/>
            <a:ext cx="5486943"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endParaRPr lang="en-US" noProof="0" dirty="0" smtClean="0"/>
          </a:p>
        </p:txBody>
      </p:sp>
      <p:sp>
        <p:nvSpPr>
          <p:cNvPr id="4" name="Text Placeholder 3"/>
          <p:cNvSpPr>
            <a:spLocks noGrp="1"/>
          </p:cNvSpPr>
          <p:nvPr>
            <p:ph type="body" sz="half" idx="2"/>
          </p:nvPr>
        </p:nvSpPr>
        <p:spPr>
          <a:xfrm>
            <a:off x="1791877" y="5367757"/>
            <a:ext cx="5486943"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B99A4C6F-FCE1-4F13-AB20-D5F5F964940E}" type="slidenum">
              <a:rPr lang="de-DE"/>
              <a:pPr>
                <a:defRPr/>
              </a:pPr>
              <a:t>‹#›</a:t>
            </a:fld>
            <a:endParaRPr lang="de-DE"/>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264B38A2-6B4C-48C3-8DF4-6EA25B9C34A4}" type="slidenum">
              <a:rPr lang="de-DE"/>
              <a:pPr>
                <a:defRPr/>
              </a:pPr>
              <a:t>‹#›</a:t>
            </a:fld>
            <a:endParaRPr lang="de-D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5" y="275015"/>
            <a:ext cx="8229057" cy="11432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400525" indent="0">
              <a:buNone/>
              <a:defRPr sz="1800" b="1"/>
            </a:lvl2pPr>
            <a:lvl3pPr marL="801046" indent="0">
              <a:buNone/>
              <a:defRPr sz="1600" b="1"/>
            </a:lvl3pPr>
            <a:lvl4pPr marL="1201571" indent="0">
              <a:buNone/>
              <a:defRPr sz="1400" b="1"/>
            </a:lvl4pPr>
            <a:lvl5pPr marL="1602094" indent="0">
              <a:buNone/>
              <a:defRPr sz="1400" b="1"/>
            </a:lvl5pPr>
            <a:lvl6pPr marL="2002619" indent="0">
              <a:buNone/>
              <a:defRPr sz="1400" b="1"/>
            </a:lvl6pPr>
            <a:lvl7pPr marL="2403143" indent="0">
              <a:buNone/>
              <a:defRPr sz="1400" b="1"/>
            </a:lvl7pPr>
            <a:lvl8pPr marL="2803666" indent="0">
              <a:buNone/>
              <a:defRPr sz="1400" b="1"/>
            </a:lvl8pPr>
            <a:lvl9pPr marL="320418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400525" indent="0">
              <a:buNone/>
              <a:defRPr sz="1800" b="1"/>
            </a:lvl2pPr>
            <a:lvl3pPr marL="801046" indent="0">
              <a:buNone/>
              <a:defRPr sz="1600" b="1"/>
            </a:lvl3pPr>
            <a:lvl4pPr marL="1201571" indent="0">
              <a:buNone/>
              <a:defRPr sz="1400" b="1"/>
            </a:lvl4pPr>
            <a:lvl5pPr marL="1602094" indent="0">
              <a:buNone/>
              <a:defRPr sz="1400" b="1"/>
            </a:lvl5pPr>
            <a:lvl6pPr marL="2002619" indent="0">
              <a:buNone/>
              <a:defRPr sz="1400" b="1"/>
            </a:lvl6pPr>
            <a:lvl7pPr marL="2403143" indent="0">
              <a:buNone/>
              <a:defRPr sz="1400" b="1"/>
            </a:lvl7pPr>
            <a:lvl8pPr marL="2803666" indent="0">
              <a:buNone/>
              <a:defRPr sz="1400" b="1"/>
            </a:lvl8pPr>
            <a:lvl9pPr marL="320418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8" name="Rectangle 7"/>
          <p:cNvSpPr>
            <a:spLocks noGrp="1" noChangeArrowheads="1"/>
          </p:cNvSpPr>
          <p:nvPr>
            <p:ph type="sldNum" sz="quarter" idx="11"/>
          </p:nvPr>
        </p:nvSpPr>
        <p:spPr>
          <a:ln/>
        </p:spPr>
        <p:txBody>
          <a:bodyPr/>
          <a:lstStyle>
            <a:lvl1pPr>
              <a:defRPr/>
            </a:lvl1pPr>
          </a:lstStyle>
          <a:p>
            <a:pPr>
              <a:defRPr/>
            </a:pPr>
            <a:fld id="{D74AEC39-8416-49D6-8727-08827791BAAC}" type="slidenum">
              <a:rPr lang="de-DE"/>
              <a:pPr>
                <a:defRPr/>
              </a:pPr>
              <a:t>‹#›</a:t>
            </a:fld>
            <a:endParaRPr lang="de-DE"/>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9984" y="609057"/>
            <a:ext cx="1873325" cy="563556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0007" y="609057"/>
            <a:ext cx="5489658" cy="56355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5" name="Rectangle 7"/>
          <p:cNvSpPr>
            <a:spLocks noGrp="1" noChangeArrowheads="1"/>
          </p:cNvSpPr>
          <p:nvPr>
            <p:ph type="sldNum" sz="quarter" idx="11"/>
          </p:nvPr>
        </p:nvSpPr>
        <p:spPr>
          <a:ln/>
        </p:spPr>
        <p:txBody>
          <a:bodyPr/>
          <a:lstStyle>
            <a:lvl1pPr>
              <a:defRPr/>
            </a:lvl1pPr>
          </a:lstStyle>
          <a:p>
            <a:pPr>
              <a:defRPr/>
            </a:pPr>
            <a:fld id="{60027417-DC1E-4DC9-B811-D7564DB5D625}" type="slidenum">
              <a:rPr lang="de-DE"/>
              <a:pPr>
                <a:defRPr/>
              </a:pPr>
              <a:t>‹#›</a:t>
            </a:fld>
            <a:endParaRPr lang="de-DE"/>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57"/>
            <a:ext cx="7031758" cy="41755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000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411817" y="1285785"/>
            <a:ext cx="3681492" cy="4958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4192FE5B-337E-49C1-AD49-0C3C600E6ED8}" type="slidenum">
              <a:rPr lang="de-DE"/>
              <a:pPr>
                <a:defRPr/>
              </a:pPr>
              <a:t>‹#›</a:t>
            </a:fld>
            <a:endParaRPr lang="de-DE"/>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529" y="609057"/>
            <a:ext cx="7031758" cy="417556"/>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0007" y="1285785"/>
            <a:ext cx="7493302" cy="4958839"/>
          </a:xfrm>
        </p:spPr>
        <p:txBody>
          <a:bodyPr/>
          <a:lstStyle/>
          <a:p>
            <a:pPr lvl="0"/>
            <a:endParaRPr lang="en-US" noProof="0" dirty="0" smtClean="0"/>
          </a:p>
        </p:txBody>
      </p:sp>
      <p:sp>
        <p:nvSpPr>
          <p:cNvPr id="4" name="Rectangle 6"/>
          <p:cNvSpPr>
            <a:spLocks noGrp="1" noChangeArrowheads="1"/>
          </p:cNvSpPr>
          <p:nvPr>
            <p:ph type="ftr" sz="quarter" idx="10"/>
          </p:nvPr>
        </p:nvSpPr>
        <p:spPr/>
        <p:txBody>
          <a:bodyPr/>
          <a:lstStyle>
            <a:lvl1pPr>
              <a:defRPr/>
            </a:lvl1pPr>
          </a:lstStyle>
          <a:p>
            <a:pPr>
              <a:defRPr/>
            </a:pPr>
            <a:r>
              <a:rPr lang="en-US"/>
              <a:t>Pumpen Intelligenz.</a:t>
            </a:r>
          </a:p>
        </p:txBody>
      </p:sp>
      <p:sp>
        <p:nvSpPr>
          <p:cNvPr id="5" name="Rectangle 7"/>
          <p:cNvSpPr>
            <a:spLocks noGrp="1" noChangeArrowheads="1"/>
          </p:cNvSpPr>
          <p:nvPr>
            <p:ph type="sldNum" sz="quarter" idx="11"/>
          </p:nvPr>
        </p:nvSpPr>
        <p:spPr/>
        <p:txBody>
          <a:bodyPr/>
          <a:lstStyle>
            <a:lvl1pPr>
              <a:defRPr/>
            </a:lvl1pPr>
          </a:lstStyle>
          <a:p>
            <a:pPr>
              <a:defRPr/>
            </a:pPr>
            <a:fld id="{6A5C6E35-D7FE-400E-B281-691F0F48D72D}"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4" name="Rectangle 7"/>
          <p:cNvSpPr>
            <a:spLocks noGrp="1" noChangeArrowheads="1"/>
          </p:cNvSpPr>
          <p:nvPr>
            <p:ph type="sldNum" sz="quarter" idx="11"/>
          </p:nvPr>
        </p:nvSpPr>
        <p:spPr>
          <a:ln/>
        </p:spPr>
        <p:txBody>
          <a:bodyPr/>
          <a:lstStyle>
            <a:lvl1pPr>
              <a:defRPr/>
            </a:lvl1pPr>
          </a:lstStyle>
          <a:p>
            <a:pPr>
              <a:defRPr/>
            </a:pPr>
            <a:fld id="{B3C82E22-BDDB-4FAF-BC47-F305DC0C4929}" type="slidenum">
              <a:rPr lang="de-DE"/>
              <a:pPr>
                <a:defRPr/>
              </a:pPr>
              <a:t>‹#›</a:t>
            </a:fld>
            <a:endParaRPr lang="de-D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3" name="Rectangle 7"/>
          <p:cNvSpPr>
            <a:spLocks noGrp="1" noChangeArrowheads="1"/>
          </p:cNvSpPr>
          <p:nvPr>
            <p:ph type="sldNum" sz="quarter" idx="11"/>
          </p:nvPr>
        </p:nvSpPr>
        <p:spPr>
          <a:ln/>
        </p:spPr>
        <p:txBody>
          <a:bodyPr/>
          <a:lstStyle>
            <a:lvl1pPr>
              <a:defRPr/>
            </a:lvl1pPr>
          </a:lstStyle>
          <a:p>
            <a:pPr>
              <a:defRPr/>
            </a:pPr>
            <a:fld id="{4F799BDD-3CCC-4386-B937-A281B89A69A2}" type="slidenum">
              <a:rPr lang="de-DE"/>
              <a:pPr>
                <a:defRPr/>
              </a:pPr>
              <a:t>‹#›</a:t>
            </a:fld>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5" y="273575"/>
            <a:ext cx="3008181" cy="116195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61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75" y="1435533"/>
            <a:ext cx="3008181" cy="4691027"/>
          </a:xfrm>
        </p:spPr>
        <p:txBody>
          <a:bodyPr/>
          <a:lstStyle>
            <a:lvl1pPr marL="0" indent="0">
              <a:buNone/>
              <a:defRPr sz="1200"/>
            </a:lvl1pPr>
            <a:lvl2pPr marL="400525" indent="0">
              <a:buNone/>
              <a:defRPr sz="1100"/>
            </a:lvl2pPr>
            <a:lvl3pPr marL="801046" indent="0">
              <a:buNone/>
              <a:defRPr sz="900"/>
            </a:lvl3pPr>
            <a:lvl4pPr marL="1201571" indent="0">
              <a:buNone/>
              <a:defRPr sz="800"/>
            </a:lvl4pPr>
            <a:lvl5pPr marL="1602094" indent="0">
              <a:buNone/>
              <a:defRPr sz="800"/>
            </a:lvl5pPr>
            <a:lvl6pPr marL="2002619" indent="0">
              <a:buNone/>
              <a:defRPr sz="800"/>
            </a:lvl6pPr>
            <a:lvl7pPr marL="2403143" indent="0">
              <a:buNone/>
              <a:defRPr sz="800"/>
            </a:lvl7pPr>
            <a:lvl8pPr marL="2803666" indent="0">
              <a:buNone/>
              <a:defRPr sz="800"/>
            </a:lvl8pPr>
            <a:lvl9pPr marL="3204189"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9A0BA673-D49F-4BE9-9978-BF0BBF17544B}" type="slidenum">
              <a:rPr lang="de-DE"/>
              <a:pPr>
                <a:defRPr/>
              </a:pPr>
              <a:t>‹#›</a:t>
            </a:fld>
            <a:endParaRPr lang="de-D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0" y="4800456"/>
            <a:ext cx="5486943" cy="56730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80" y="613376"/>
            <a:ext cx="5486943" cy="4113648"/>
          </a:xfrm>
        </p:spPr>
        <p:txBody>
          <a:bodyPr/>
          <a:lstStyle>
            <a:lvl1pPr marL="0" indent="0">
              <a:buNone/>
              <a:defRPr sz="2800"/>
            </a:lvl1pPr>
            <a:lvl2pPr marL="400525" indent="0">
              <a:buNone/>
              <a:defRPr sz="2500"/>
            </a:lvl2pPr>
            <a:lvl3pPr marL="801046" indent="0">
              <a:buNone/>
              <a:defRPr sz="2100"/>
            </a:lvl3pPr>
            <a:lvl4pPr marL="1201571" indent="0">
              <a:buNone/>
              <a:defRPr sz="1800"/>
            </a:lvl4pPr>
            <a:lvl5pPr marL="1602094" indent="0">
              <a:buNone/>
              <a:defRPr sz="1800"/>
            </a:lvl5pPr>
            <a:lvl6pPr marL="2002619" indent="0">
              <a:buNone/>
              <a:defRPr sz="1800"/>
            </a:lvl6pPr>
            <a:lvl7pPr marL="2403143" indent="0">
              <a:buNone/>
              <a:defRPr sz="1800"/>
            </a:lvl7pPr>
            <a:lvl8pPr marL="2803666" indent="0">
              <a:buNone/>
              <a:defRPr sz="1800"/>
            </a:lvl8pPr>
            <a:lvl9pPr marL="3204189" indent="0">
              <a:buNone/>
              <a:defRPr sz="1800"/>
            </a:lvl9pPr>
          </a:lstStyle>
          <a:p>
            <a:pPr lvl="0"/>
            <a:endParaRPr lang="en-US" noProof="0" dirty="0" smtClean="0"/>
          </a:p>
        </p:txBody>
      </p:sp>
      <p:sp>
        <p:nvSpPr>
          <p:cNvPr id="4" name="Text Placeholder 3"/>
          <p:cNvSpPr>
            <a:spLocks noGrp="1"/>
          </p:cNvSpPr>
          <p:nvPr>
            <p:ph type="body" sz="half" idx="2"/>
          </p:nvPr>
        </p:nvSpPr>
        <p:spPr>
          <a:xfrm>
            <a:off x="1791880" y="5367757"/>
            <a:ext cx="5486943" cy="804876"/>
          </a:xfrm>
        </p:spPr>
        <p:txBody>
          <a:bodyPr/>
          <a:lstStyle>
            <a:lvl1pPr marL="0" indent="0">
              <a:buNone/>
              <a:defRPr sz="1200"/>
            </a:lvl1pPr>
            <a:lvl2pPr marL="400525" indent="0">
              <a:buNone/>
              <a:defRPr sz="1100"/>
            </a:lvl2pPr>
            <a:lvl3pPr marL="801046" indent="0">
              <a:buNone/>
              <a:defRPr sz="900"/>
            </a:lvl3pPr>
            <a:lvl4pPr marL="1201571" indent="0">
              <a:buNone/>
              <a:defRPr sz="800"/>
            </a:lvl4pPr>
            <a:lvl5pPr marL="1602094" indent="0">
              <a:buNone/>
              <a:defRPr sz="800"/>
            </a:lvl5pPr>
            <a:lvl6pPr marL="2002619" indent="0">
              <a:buNone/>
              <a:defRPr sz="800"/>
            </a:lvl6pPr>
            <a:lvl7pPr marL="2403143" indent="0">
              <a:buNone/>
              <a:defRPr sz="800"/>
            </a:lvl7pPr>
            <a:lvl8pPr marL="2803666" indent="0">
              <a:buNone/>
              <a:defRPr sz="800"/>
            </a:lvl8pPr>
            <a:lvl9pPr marL="3204189" indent="0">
              <a:buNone/>
              <a:defRPr sz="8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Wilo-Stratos - The High Efficiency Pump.</a:t>
            </a:r>
          </a:p>
        </p:txBody>
      </p:sp>
      <p:sp>
        <p:nvSpPr>
          <p:cNvPr id="6" name="Rectangle 7"/>
          <p:cNvSpPr>
            <a:spLocks noGrp="1" noChangeArrowheads="1"/>
          </p:cNvSpPr>
          <p:nvPr>
            <p:ph type="sldNum" sz="quarter" idx="11"/>
          </p:nvPr>
        </p:nvSpPr>
        <p:spPr>
          <a:ln/>
        </p:spPr>
        <p:txBody>
          <a:bodyPr/>
          <a:lstStyle>
            <a:lvl1pPr>
              <a:defRPr/>
            </a:lvl1pPr>
          </a:lstStyle>
          <a:p>
            <a:pPr>
              <a:defRPr/>
            </a:pPr>
            <a:fld id="{3C4D732C-725E-475E-BC44-832A7F34EFCB}" type="slidenum">
              <a:rPr lang="de-DE"/>
              <a:pPr>
                <a:defRPr/>
              </a:pPr>
              <a:t>‹#›</a:t>
            </a:fld>
            <a:endParaRPr lang="de-D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05" tIns="40053" rIns="80105" bIns="40053" anchor="ctr"/>
          <a:lstStyle/>
          <a:p>
            <a:pPr>
              <a:defRPr/>
            </a:pPr>
            <a:endParaRPr lang="en-US" dirty="0"/>
          </a:p>
        </p:txBody>
      </p:sp>
      <p:sp>
        <p:nvSpPr>
          <p:cNvPr id="604163" name="Rectangle 3"/>
          <p:cNvSpPr>
            <a:spLocks noChangeArrowheads="1"/>
          </p:cNvSpPr>
          <p:nvPr/>
        </p:nvSpPr>
        <p:spPr bwMode="auto">
          <a:xfrm>
            <a:off x="152400" y="6324600"/>
            <a:ext cx="8839200" cy="381000"/>
          </a:xfrm>
          <a:prstGeom prst="rect">
            <a:avLst/>
          </a:prstGeom>
          <a:solidFill>
            <a:schemeClr val="accent1"/>
          </a:solidFill>
          <a:ln w="9525">
            <a:noFill/>
            <a:miter lim="800000"/>
            <a:headEnd/>
            <a:tailEnd/>
          </a:ln>
          <a:effectLst/>
        </p:spPr>
        <p:txBody>
          <a:bodyPr wrap="none" lIns="80105" tIns="40053" rIns="80105" bIns="40053" anchor="ctr"/>
          <a:lstStyle/>
          <a:p>
            <a:pPr>
              <a:defRPr/>
            </a:pPr>
            <a:endParaRPr lang="en-US" dirty="0"/>
          </a:p>
        </p:txBody>
      </p:sp>
      <p:sp>
        <p:nvSpPr>
          <p:cNvPr id="604164" name="Rectangle 4"/>
          <p:cNvSpPr>
            <a:spLocks noChangeArrowheads="1"/>
          </p:cNvSpPr>
          <p:nvPr/>
        </p:nvSpPr>
        <p:spPr bwMode="auto">
          <a:xfrm>
            <a:off x="152400" y="152400"/>
            <a:ext cx="8839200" cy="1066800"/>
          </a:xfrm>
          <a:prstGeom prst="rect">
            <a:avLst/>
          </a:prstGeom>
          <a:solidFill>
            <a:srgbClr val="D9D6D1"/>
          </a:solidFill>
          <a:ln w="9525">
            <a:noFill/>
            <a:miter lim="800000"/>
            <a:headEnd/>
            <a:tailEnd/>
          </a:ln>
          <a:effectLst/>
        </p:spPr>
        <p:txBody>
          <a:bodyPr wrap="none" lIns="80105" tIns="40053" rIns="80105" bIns="40053" anchor="ctr"/>
          <a:lstStyle/>
          <a:p>
            <a:pPr>
              <a:defRPr/>
            </a:pPr>
            <a:endParaRPr lang="en-US" dirty="0"/>
          </a:p>
        </p:txBody>
      </p:sp>
      <p:sp>
        <p:nvSpPr>
          <p:cNvPr id="12293" name="Rectangle 5"/>
          <p:cNvSpPr>
            <a:spLocks noGrp="1" noChangeArrowheads="1"/>
          </p:cNvSpPr>
          <p:nvPr>
            <p:ph type="title"/>
          </p:nvPr>
        </p:nvSpPr>
        <p:spPr bwMode="auto">
          <a:xfrm>
            <a:off x="685800" y="609600"/>
            <a:ext cx="7031038" cy="417513"/>
          </a:xfrm>
          <a:prstGeom prst="rect">
            <a:avLst/>
          </a:prstGeom>
          <a:noFill/>
          <a:ln w="9525">
            <a:noFill/>
            <a:miter lim="800000"/>
            <a:headEnd/>
            <a:tailEnd/>
          </a:ln>
        </p:spPr>
        <p:txBody>
          <a:bodyPr vert="horz" wrap="none" lIns="0" tIns="0" rIns="0" bIns="143874" numCol="1" anchor="t" anchorCtr="0" compatLnSpc="1">
            <a:prstTxWarp prst="textNoShape">
              <a:avLst/>
            </a:prstTxWarp>
          </a:bodyPr>
          <a:lstStyle/>
          <a:p>
            <a:pPr lvl="0"/>
            <a:r>
              <a:rPr lang="en-US" noProof="1" smtClean="0"/>
              <a:t>Klicken Sie, um das Titelformat zu bearbeiten</a:t>
            </a:r>
          </a:p>
        </p:txBody>
      </p:sp>
      <p:sp>
        <p:nvSpPr>
          <p:cNvPr id="604166" name="Rectangle 6"/>
          <p:cNvSpPr>
            <a:spLocks noGrp="1" noChangeArrowheads="1"/>
          </p:cNvSpPr>
          <p:nvPr>
            <p:ph type="ftr" sz="quarter" idx="3"/>
          </p:nvPr>
        </p:nvSpPr>
        <p:spPr bwMode="auto">
          <a:xfrm>
            <a:off x="685800" y="6324600"/>
            <a:ext cx="38862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noProof="1">
                <a:solidFill>
                  <a:schemeClr val="bg1"/>
                </a:solidFill>
              </a:defRPr>
            </a:lvl1pPr>
          </a:lstStyle>
          <a:p>
            <a:pPr>
              <a:defRPr/>
            </a:pPr>
            <a:r>
              <a:rPr lang="en-US"/>
              <a:t>Wilo-Stratos - The High Efficiency Pump.</a:t>
            </a:r>
          </a:p>
        </p:txBody>
      </p:sp>
      <p:sp>
        <p:nvSpPr>
          <p:cNvPr id="604167" name="Rectangle 7"/>
          <p:cNvSpPr>
            <a:spLocks noGrp="1" noChangeArrowheads="1"/>
          </p:cNvSpPr>
          <p:nvPr>
            <p:ph type="sldNum" sz="quarter" idx="4"/>
          </p:nvPr>
        </p:nvSpPr>
        <p:spPr bwMode="auto">
          <a:xfrm>
            <a:off x="381000" y="6324600"/>
            <a:ext cx="3048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a:solidFill>
                  <a:schemeClr val="bg1"/>
                </a:solidFill>
              </a:defRPr>
            </a:lvl1pPr>
          </a:lstStyle>
          <a:p>
            <a:pPr>
              <a:defRPr/>
            </a:pPr>
            <a:fld id="{1EB28E7E-42A7-4835-A9E4-B8268FD801C7}" type="slidenum">
              <a:rPr lang="de-DE"/>
              <a:pPr>
                <a:defRPr/>
              </a:pPr>
              <a:t>‹#›</a:t>
            </a:fld>
            <a:endParaRPr lang="de-DE"/>
          </a:p>
        </p:txBody>
      </p:sp>
      <p:pic>
        <p:nvPicPr>
          <p:cNvPr id="12296" name="Picture 8" descr="WILO_LOGO_RGB_Master_S"/>
          <p:cNvPicPr preferRelativeResize="0">
            <a:picLocks noChangeAspect="1" noChangeArrowheads="1"/>
          </p:cNvPicPr>
          <p:nvPr/>
        </p:nvPicPr>
        <p:blipFill>
          <a:blip r:embed="rId15" cstate="print"/>
          <a:srcRect/>
          <a:stretch>
            <a:fillRect/>
          </a:stretch>
        </p:blipFill>
        <p:spPr bwMode="auto">
          <a:xfrm>
            <a:off x="8442325" y="6416675"/>
            <a:ext cx="461963" cy="195263"/>
          </a:xfrm>
          <a:prstGeom prst="rect">
            <a:avLst/>
          </a:prstGeom>
          <a:noFill/>
          <a:ln w="9525">
            <a:noFill/>
            <a:miter lim="800000"/>
            <a:headEnd/>
            <a:tailEnd/>
          </a:ln>
        </p:spPr>
      </p:pic>
      <p:sp>
        <p:nvSpPr>
          <p:cNvPr id="12297" name="Rectangle 9"/>
          <p:cNvSpPr>
            <a:spLocks noGrp="1" noChangeArrowheads="1"/>
          </p:cNvSpPr>
          <p:nvPr>
            <p:ph type="body" idx="1"/>
          </p:nvPr>
        </p:nvSpPr>
        <p:spPr bwMode="auto">
          <a:xfrm>
            <a:off x="600075" y="1285875"/>
            <a:ext cx="7493000" cy="4959350"/>
          </a:xfrm>
          <a:prstGeom prst="rect">
            <a:avLst/>
          </a:prstGeom>
          <a:noFill/>
          <a:ln w="9525">
            <a:noFill/>
            <a:miter lim="800000"/>
            <a:headEnd/>
            <a:tailEnd/>
          </a:ln>
        </p:spPr>
        <p:txBody>
          <a:bodyPr vert="horz" wrap="square" lIns="81955" tIns="40978" rIns="81955" bIns="40978"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p:txBody>
      </p:sp>
    </p:spTree>
  </p:cSld>
  <p:clrMap bg1="lt1" tx1="dk1" bg2="lt2" tx2="dk2" accent1="accent1" accent2="accent2" accent3="accent3" accent4="accent4" accent5="accent5" accent6="accent6" hlink="hlink" folHlink="folHlink"/>
  <p:sldLayoutIdLst>
    <p:sldLayoutId id="2147484301"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Lst>
  <p:transition>
    <p:fade/>
  </p:transition>
  <p:hf hdr="0" dt="0"/>
  <p:txStyles>
    <p:titleStyle>
      <a:lvl1pPr algn="l" defTabSz="912813" rtl="0" eaLnBrk="0" fontAlgn="base" hangingPunct="0">
        <a:spcBef>
          <a:spcPct val="0"/>
        </a:spcBef>
        <a:spcAft>
          <a:spcPct val="0"/>
        </a:spcAft>
        <a:defRPr sz="2500">
          <a:solidFill>
            <a:schemeClr val="tx2"/>
          </a:solidFill>
          <a:latin typeface="+mj-lt"/>
          <a:ea typeface="+mj-ea"/>
          <a:cs typeface="+mj-cs"/>
        </a:defRPr>
      </a:lvl1pPr>
      <a:lvl2pPr algn="l" defTabSz="912813" rtl="0" eaLnBrk="0" fontAlgn="base" hangingPunct="0">
        <a:spcBef>
          <a:spcPct val="0"/>
        </a:spcBef>
        <a:spcAft>
          <a:spcPct val="0"/>
        </a:spcAft>
        <a:defRPr sz="2500">
          <a:solidFill>
            <a:schemeClr val="tx2"/>
          </a:solidFill>
          <a:latin typeface="Verdana" pitchFamily="34" charset="0"/>
        </a:defRPr>
      </a:lvl2pPr>
      <a:lvl3pPr algn="l" defTabSz="912813" rtl="0" eaLnBrk="0" fontAlgn="base" hangingPunct="0">
        <a:spcBef>
          <a:spcPct val="0"/>
        </a:spcBef>
        <a:spcAft>
          <a:spcPct val="0"/>
        </a:spcAft>
        <a:defRPr sz="2500">
          <a:solidFill>
            <a:schemeClr val="tx2"/>
          </a:solidFill>
          <a:latin typeface="Verdana" pitchFamily="34" charset="0"/>
        </a:defRPr>
      </a:lvl3pPr>
      <a:lvl4pPr algn="l" defTabSz="912813" rtl="0" eaLnBrk="0" fontAlgn="base" hangingPunct="0">
        <a:spcBef>
          <a:spcPct val="0"/>
        </a:spcBef>
        <a:spcAft>
          <a:spcPct val="0"/>
        </a:spcAft>
        <a:defRPr sz="2500">
          <a:solidFill>
            <a:schemeClr val="tx2"/>
          </a:solidFill>
          <a:latin typeface="Verdana" pitchFamily="34" charset="0"/>
        </a:defRPr>
      </a:lvl4pPr>
      <a:lvl5pPr algn="l" defTabSz="912813" rtl="0" eaLnBrk="0" fontAlgn="base" hangingPunct="0">
        <a:spcBef>
          <a:spcPct val="0"/>
        </a:spcBef>
        <a:spcAft>
          <a:spcPct val="0"/>
        </a:spcAft>
        <a:defRPr sz="2500">
          <a:solidFill>
            <a:schemeClr val="tx2"/>
          </a:solidFill>
          <a:latin typeface="Verdana" pitchFamily="34" charset="0"/>
        </a:defRPr>
      </a:lvl5pPr>
      <a:lvl6pPr marL="400525" algn="l" defTabSz="913695" rtl="0" fontAlgn="base">
        <a:spcBef>
          <a:spcPct val="0"/>
        </a:spcBef>
        <a:spcAft>
          <a:spcPct val="0"/>
        </a:spcAft>
        <a:defRPr sz="2500">
          <a:solidFill>
            <a:schemeClr val="tx2"/>
          </a:solidFill>
          <a:latin typeface="Verdana" pitchFamily="34" charset="0"/>
        </a:defRPr>
      </a:lvl6pPr>
      <a:lvl7pPr marL="801046" algn="l" defTabSz="913695" rtl="0" fontAlgn="base">
        <a:spcBef>
          <a:spcPct val="0"/>
        </a:spcBef>
        <a:spcAft>
          <a:spcPct val="0"/>
        </a:spcAft>
        <a:defRPr sz="2500">
          <a:solidFill>
            <a:schemeClr val="tx2"/>
          </a:solidFill>
          <a:latin typeface="Verdana" pitchFamily="34" charset="0"/>
        </a:defRPr>
      </a:lvl7pPr>
      <a:lvl8pPr marL="1201571" algn="l" defTabSz="913695" rtl="0" fontAlgn="base">
        <a:spcBef>
          <a:spcPct val="0"/>
        </a:spcBef>
        <a:spcAft>
          <a:spcPct val="0"/>
        </a:spcAft>
        <a:defRPr sz="2500">
          <a:solidFill>
            <a:schemeClr val="tx2"/>
          </a:solidFill>
          <a:latin typeface="Verdana" pitchFamily="34" charset="0"/>
        </a:defRPr>
      </a:lvl8pPr>
      <a:lvl9pPr marL="1602094" algn="l" defTabSz="913695" rtl="0" fontAlgn="base">
        <a:spcBef>
          <a:spcPct val="0"/>
        </a:spcBef>
        <a:spcAft>
          <a:spcPct val="0"/>
        </a:spcAft>
        <a:defRPr sz="2500">
          <a:solidFill>
            <a:schemeClr val="tx2"/>
          </a:solidFill>
          <a:latin typeface="Verdana" pitchFamily="34" charset="0"/>
        </a:defRPr>
      </a:lvl9pPr>
    </p:titleStyle>
    <p:bodyStyle>
      <a:lvl1pPr marL="300038" indent="-295275" algn="l" defTabSz="912813" rtl="0" eaLnBrk="0" fontAlgn="base" hangingPunct="0">
        <a:lnSpc>
          <a:spcPct val="110000"/>
        </a:lnSpc>
        <a:spcBef>
          <a:spcPct val="0"/>
        </a:spcBef>
        <a:spcAft>
          <a:spcPct val="0"/>
        </a:spcAft>
        <a:defRPr>
          <a:solidFill>
            <a:srgbClr val="000000"/>
          </a:solidFill>
          <a:latin typeface="+mn-lt"/>
          <a:ea typeface="+mn-ea"/>
          <a:cs typeface="+mn-cs"/>
        </a:defRPr>
      </a:lvl1pPr>
      <a:lvl2pPr marL="392113" indent="-231775"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2pPr>
      <a:lvl3pPr marL="787400" indent="-236538"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3pPr>
      <a:lvl4pPr marL="1181100" indent="-234950" algn="l" defTabSz="912813" rtl="0" eaLnBrk="0" fontAlgn="base" hangingPunct="0">
        <a:lnSpc>
          <a:spcPct val="110000"/>
        </a:lnSpc>
        <a:spcBef>
          <a:spcPct val="50000"/>
        </a:spcBef>
        <a:spcAft>
          <a:spcPct val="0"/>
        </a:spcAft>
        <a:buFont typeface="Verdana" pitchFamily="34" charset="0"/>
        <a:buChar char="&gt;"/>
        <a:defRPr>
          <a:solidFill>
            <a:srgbClr val="CF142B"/>
          </a:solidFill>
          <a:latin typeface="+mn-lt"/>
        </a:defRPr>
      </a:lvl4pPr>
      <a:lvl5pPr marL="2120900" indent="-234950" algn="l" defTabSz="912813" rtl="0" eaLnBrk="0" fontAlgn="base" hangingPunct="0">
        <a:lnSpc>
          <a:spcPct val="110000"/>
        </a:lnSpc>
        <a:spcBef>
          <a:spcPct val="50000"/>
        </a:spcBef>
        <a:spcAft>
          <a:spcPct val="0"/>
        </a:spcAft>
        <a:buSzPct val="120000"/>
        <a:buFont typeface="Verdana" pitchFamily="34" charset="0"/>
        <a:buChar char="&gt;"/>
        <a:defRPr b="1">
          <a:solidFill>
            <a:srgbClr val="CF142B"/>
          </a:solidFill>
          <a:latin typeface="+mn-lt"/>
        </a:defRPr>
      </a:lvl5pPr>
      <a:lvl6pPr marL="2522743"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6pPr>
      <a:lvl7pPr marL="2923267"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7pPr>
      <a:lvl8pPr marL="3323791"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8pPr>
      <a:lvl9pPr marL="3724313"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9pPr>
    </p:bodyStyle>
    <p:otherStyle>
      <a:defPPr>
        <a:defRPr lang="en-US"/>
      </a:defPPr>
      <a:lvl1pPr marL="0" algn="l" defTabSz="801046" rtl="0" eaLnBrk="1" latinLnBrk="0" hangingPunct="1">
        <a:defRPr sz="1600" kern="1200">
          <a:solidFill>
            <a:schemeClr val="tx1"/>
          </a:solidFill>
          <a:latin typeface="+mn-lt"/>
          <a:ea typeface="+mn-ea"/>
          <a:cs typeface="+mn-cs"/>
        </a:defRPr>
      </a:lvl1pPr>
      <a:lvl2pPr marL="400525" algn="l" defTabSz="801046" rtl="0" eaLnBrk="1" latinLnBrk="0" hangingPunct="1">
        <a:defRPr sz="1600" kern="1200">
          <a:solidFill>
            <a:schemeClr val="tx1"/>
          </a:solidFill>
          <a:latin typeface="+mn-lt"/>
          <a:ea typeface="+mn-ea"/>
          <a:cs typeface="+mn-cs"/>
        </a:defRPr>
      </a:lvl2pPr>
      <a:lvl3pPr marL="801046" algn="l" defTabSz="801046" rtl="0" eaLnBrk="1" latinLnBrk="0" hangingPunct="1">
        <a:defRPr sz="1600" kern="1200">
          <a:solidFill>
            <a:schemeClr val="tx1"/>
          </a:solidFill>
          <a:latin typeface="+mn-lt"/>
          <a:ea typeface="+mn-ea"/>
          <a:cs typeface="+mn-cs"/>
        </a:defRPr>
      </a:lvl3pPr>
      <a:lvl4pPr marL="1201571" algn="l" defTabSz="801046" rtl="0" eaLnBrk="1" latinLnBrk="0" hangingPunct="1">
        <a:defRPr sz="1600" kern="1200">
          <a:solidFill>
            <a:schemeClr val="tx1"/>
          </a:solidFill>
          <a:latin typeface="+mn-lt"/>
          <a:ea typeface="+mn-ea"/>
          <a:cs typeface="+mn-cs"/>
        </a:defRPr>
      </a:lvl4pPr>
      <a:lvl5pPr marL="1602094" algn="l" defTabSz="801046" rtl="0" eaLnBrk="1" latinLnBrk="0" hangingPunct="1">
        <a:defRPr sz="1600" kern="1200">
          <a:solidFill>
            <a:schemeClr val="tx1"/>
          </a:solidFill>
          <a:latin typeface="+mn-lt"/>
          <a:ea typeface="+mn-ea"/>
          <a:cs typeface="+mn-cs"/>
        </a:defRPr>
      </a:lvl5pPr>
      <a:lvl6pPr marL="2002619" algn="l" defTabSz="801046" rtl="0" eaLnBrk="1" latinLnBrk="0" hangingPunct="1">
        <a:defRPr sz="1600" kern="1200">
          <a:solidFill>
            <a:schemeClr val="tx1"/>
          </a:solidFill>
          <a:latin typeface="+mn-lt"/>
          <a:ea typeface="+mn-ea"/>
          <a:cs typeface="+mn-cs"/>
        </a:defRPr>
      </a:lvl6pPr>
      <a:lvl7pPr marL="2403143" algn="l" defTabSz="801046" rtl="0" eaLnBrk="1" latinLnBrk="0" hangingPunct="1">
        <a:defRPr sz="1600" kern="1200">
          <a:solidFill>
            <a:schemeClr val="tx1"/>
          </a:solidFill>
          <a:latin typeface="+mn-lt"/>
          <a:ea typeface="+mn-ea"/>
          <a:cs typeface="+mn-cs"/>
        </a:defRPr>
      </a:lvl7pPr>
      <a:lvl8pPr marL="2803666" algn="l" defTabSz="801046" rtl="0" eaLnBrk="1" latinLnBrk="0" hangingPunct="1">
        <a:defRPr sz="1600" kern="1200">
          <a:solidFill>
            <a:schemeClr val="tx1"/>
          </a:solidFill>
          <a:latin typeface="+mn-lt"/>
          <a:ea typeface="+mn-ea"/>
          <a:cs typeface="+mn-cs"/>
        </a:defRPr>
      </a:lvl8pPr>
      <a:lvl9pPr marL="3204189" algn="l" defTabSz="80104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sp>
        <p:nvSpPr>
          <p:cNvPr id="243715" name="Rectangle 3"/>
          <p:cNvSpPr>
            <a:spLocks noChangeArrowheads="1"/>
          </p:cNvSpPr>
          <p:nvPr/>
        </p:nvSpPr>
        <p:spPr bwMode="auto">
          <a:xfrm>
            <a:off x="152400" y="6324600"/>
            <a:ext cx="8839200" cy="381000"/>
          </a:xfrm>
          <a:prstGeom prst="rect">
            <a:avLst/>
          </a:prstGeom>
          <a:solidFill>
            <a:schemeClr val="accent1"/>
          </a:solidFill>
          <a:ln w="9525">
            <a:no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sp>
        <p:nvSpPr>
          <p:cNvPr id="243716" name="Rectangle 4"/>
          <p:cNvSpPr>
            <a:spLocks noChangeArrowheads="1"/>
          </p:cNvSpPr>
          <p:nvPr/>
        </p:nvSpPr>
        <p:spPr bwMode="auto">
          <a:xfrm>
            <a:off x="152400" y="152400"/>
            <a:ext cx="8839200" cy="1066800"/>
          </a:xfrm>
          <a:prstGeom prst="rect">
            <a:avLst/>
          </a:prstGeom>
          <a:solidFill>
            <a:srgbClr val="D9D6D1"/>
          </a:solidFill>
          <a:ln w="9525">
            <a:noFill/>
            <a:miter lim="800000"/>
            <a:headEnd/>
            <a:tailEnd/>
          </a:ln>
          <a:effectLst/>
        </p:spPr>
        <p:txBody>
          <a:bodyPr wrap="none" lIns="80105" tIns="40053" rIns="80105" bIns="40053" anchor="ctr"/>
          <a:lstStyle/>
          <a:p>
            <a:pPr eaLnBrk="0" hangingPunct="0">
              <a:defRPr/>
            </a:pPr>
            <a:endParaRPr lang="en-US" sz="1800" dirty="0">
              <a:solidFill>
                <a:srgbClr val="000000"/>
              </a:solidFill>
              <a:ea typeface="ＭＳ Ｐゴシック" pitchFamily="48" charset="-128"/>
            </a:endParaRPr>
          </a:p>
        </p:txBody>
      </p:sp>
      <p:sp>
        <p:nvSpPr>
          <p:cNvPr id="13317" name="Rectangle 5"/>
          <p:cNvSpPr>
            <a:spLocks noGrp="1" noChangeArrowheads="1"/>
          </p:cNvSpPr>
          <p:nvPr>
            <p:ph type="title"/>
          </p:nvPr>
        </p:nvSpPr>
        <p:spPr bwMode="auto">
          <a:xfrm>
            <a:off x="685800" y="609600"/>
            <a:ext cx="7031038" cy="417513"/>
          </a:xfrm>
          <a:prstGeom prst="rect">
            <a:avLst/>
          </a:prstGeom>
          <a:noFill/>
          <a:ln w="9525">
            <a:noFill/>
            <a:miter lim="800000"/>
            <a:headEnd/>
            <a:tailEnd/>
          </a:ln>
        </p:spPr>
        <p:txBody>
          <a:bodyPr vert="horz" wrap="none" lIns="0" tIns="0" rIns="0" bIns="143874" numCol="1" anchor="t" anchorCtr="0" compatLnSpc="1">
            <a:prstTxWarp prst="textNoShape">
              <a:avLst/>
            </a:prstTxWarp>
          </a:bodyPr>
          <a:lstStyle/>
          <a:p>
            <a:pPr lvl="0"/>
            <a:r>
              <a:rPr lang="en-US" noProof="1" smtClean="0"/>
              <a:t>Klicken Sie, um das Titelformat zu bearbeiten</a:t>
            </a:r>
          </a:p>
        </p:txBody>
      </p:sp>
      <p:sp>
        <p:nvSpPr>
          <p:cNvPr id="243718" name="Rectangle 6"/>
          <p:cNvSpPr>
            <a:spLocks noGrp="1" noChangeArrowheads="1"/>
          </p:cNvSpPr>
          <p:nvPr>
            <p:ph type="ftr" sz="quarter" idx="3"/>
          </p:nvPr>
        </p:nvSpPr>
        <p:spPr bwMode="auto">
          <a:xfrm>
            <a:off x="685800" y="6324600"/>
            <a:ext cx="3887788"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noProof="1">
                <a:solidFill>
                  <a:srgbClr val="FFFFFF"/>
                </a:solidFill>
                <a:ea typeface="ＭＳ Ｐゴシック"/>
                <a:cs typeface="ＭＳ Ｐゴシック"/>
              </a:defRPr>
            </a:lvl1pPr>
          </a:lstStyle>
          <a:p>
            <a:pPr>
              <a:defRPr/>
            </a:pPr>
            <a:endParaRPr lang="en-US"/>
          </a:p>
        </p:txBody>
      </p:sp>
      <p:sp>
        <p:nvSpPr>
          <p:cNvPr id="243719" name="Rectangle 7"/>
          <p:cNvSpPr>
            <a:spLocks noGrp="1" noChangeArrowheads="1"/>
          </p:cNvSpPr>
          <p:nvPr>
            <p:ph type="sldNum" sz="quarter" idx="4"/>
          </p:nvPr>
        </p:nvSpPr>
        <p:spPr bwMode="auto">
          <a:xfrm>
            <a:off x="381000" y="6324600"/>
            <a:ext cx="3048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a:solidFill>
                  <a:srgbClr val="FFFFFF"/>
                </a:solidFill>
                <a:ea typeface="ＭＳ Ｐゴシック"/>
                <a:cs typeface="ＭＳ Ｐゴシック"/>
              </a:defRPr>
            </a:lvl1pPr>
          </a:lstStyle>
          <a:p>
            <a:pPr>
              <a:defRPr/>
            </a:pPr>
            <a:fld id="{B02ECC45-8A6C-433D-BB41-AD9196C82173}" type="slidenum">
              <a:rPr lang="de-DE"/>
              <a:pPr>
                <a:defRPr/>
              </a:pPr>
              <a:t>‹#›</a:t>
            </a:fld>
            <a:endParaRPr lang="de-DE"/>
          </a:p>
        </p:txBody>
      </p:sp>
      <p:pic>
        <p:nvPicPr>
          <p:cNvPr id="13320" name="Picture 8" descr="WILO_LOGO_RGB_Master_S"/>
          <p:cNvPicPr preferRelativeResize="0">
            <a:picLocks noChangeAspect="1" noChangeArrowheads="1"/>
          </p:cNvPicPr>
          <p:nvPr/>
        </p:nvPicPr>
        <p:blipFill>
          <a:blip r:embed="rId15" cstate="print"/>
          <a:srcRect/>
          <a:stretch>
            <a:fillRect/>
          </a:stretch>
        </p:blipFill>
        <p:spPr bwMode="auto">
          <a:xfrm>
            <a:off x="8442325" y="6416675"/>
            <a:ext cx="461963" cy="195263"/>
          </a:xfrm>
          <a:prstGeom prst="rect">
            <a:avLst/>
          </a:prstGeom>
          <a:noFill/>
          <a:ln w="9525">
            <a:noFill/>
            <a:miter lim="800000"/>
            <a:headEnd/>
            <a:tailEnd/>
          </a:ln>
        </p:spPr>
      </p:pic>
      <p:sp>
        <p:nvSpPr>
          <p:cNvPr id="13321" name="Rectangle 9"/>
          <p:cNvSpPr>
            <a:spLocks noGrp="1" noChangeArrowheads="1"/>
          </p:cNvSpPr>
          <p:nvPr>
            <p:ph type="body" idx="1"/>
          </p:nvPr>
        </p:nvSpPr>
        <p:spPr bwMode="auto">
          <a:xfrm>
            <a:off x="600075" y="1285875"/>
            <a:ext cx="7493000" cy="4959350"/>
          </a:xfrm>
          <a:prstGeom prst="rect">
            <a:avLst/>
          </a:prstGeom>
          <a:noFill/>
          <a:ln w="9525">
            <a:noFill/>
            <a:miter lim="800000"/>
            <a:headEnd/>
            <a:tailEnd/>
          </a:ln>
        </p:spPr>
        <p:txBody>
          <a:bodyPr vert="horz" wrap="square" lIns="81955" tIns="40978" rIns="81955" bIns="40978"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p:txBody>
      </p:sp>
    </p:spTree>
  </p:cSld>
  <p:clrMap bg1="lt1" tx1="dk1" bg2="lt2" tx2="dk2" accent1="accent1" accent2="accent2" accent3="accent3" accent4="accent4" accent5="accent5" accent6="accent6" hlink="hlink" folHlink="folHlink"/>
  <p:sldLayoutIdLst>
    <p:sldLayoutId id="2147484302"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303" r:id="rId13"/>
  </p:sldLayoutIdLst>
  <p:txStyles>
    <p:titleStyle>
      <a:lvl1pPr algn="l" defTabSz="912813" rtl="0" eaLnBrk="0" fontAlgn="base" hangingPunct="0">
        <a:spcBef>
          <a:spcPct val="0"/>
        </a:spcBef>
        <a:spcAft>
          <a:spcPct val="0"/>
        </a:spcAft>
        <a:defRPr sz="2500">
          <a:solidFill>
            <a:schemeClr val="tx2"/>
          </a:solidFill>
          <a:latin typeface="+mj-lt"/>
          <a:ea typeface="+mj-ea"/>
          <a:cs typeface="+mj-cs"/>
        </a:defRPr>
      </a:lvl1pPr>
      <a:lvl2pPr algn="l" defTabSz="912813" rtl="0" eaLnBrk="0" fontAlgn="base" hangingPunct="0">
        <a:spcBef>
          <a:spcPct val="0"/>
        </a:spcBef>
        <a:spcAft>
          <a:spcPct val="0"/>
        </a:spcAft>
        <a:defRPr sz="2500">
          <a:solidFill>
            <a:schemeClr val="tx2"/>
          </a:solidFill>
          <a:latin typeface="Verdana" pitchFamily="34" charset="0"/>
        </a:defRPr>
      </a:lvl2pPr>
      <a:lvl3pPr algn="l" defTabSz="912813" rtl="0" eaLnBrk="0" fontAlgn="base" hangingPunct="0">
        <a:spcBef>
          <a:spcPct val="0"/>
        </a:spcBef>
        <a:spcAft>
          <a:spcPct val="0"/>
        </a:spcAft>
        <a:defRPr sz="2500">
          <a:solidFill>
            <a:schemeClr val="tx2"/>
          </a:solidFill>
          <a:latin typeface="Verdana" pitchFamily="34" charset="0"/>
        </a:defRPr>
      </a:lvl3pPr>
      <a:lvl4pPr algn="l" defTabSz="912813" rtl="0" eaLnBrk="0" fontAlgn="base" hangingPunct="0">
        <a:spcBef>
          <a:spcPct val="0"/>
        </a:spcBef>
        <a:spcAft>
          <a:spcPct val="0"/>
        </a:spcAft>
        <a:defRPr sz="2500">
          <a:solidFill>
            <a:schemeClr val="tx2"/>
          </a:solidFill>
          <a:latin typeface="Verdana" pitchFamily="34" charset="0"/>
        </a:defRPr>
      </a:lvl4pPr>
      <a:lvl5pPr algn="l" defTabSz="912813" rtl="0" eaLnBrk="0" fontAlgn="base" hangingPunct="0">
        <a:spcBef>
          <a:spcPct val="0"/>
        </a:spcBef>
        <a:spcAft>
          <a:spcPct val="0"/>
        </a:spcAft>
        <a:defRPr sz="2500">
          <a:solidFill>
            <a:schemeClr val="tx2"/>
          </a:solidFill>
          <a:latin typeface="Verdana" pitchFamily="34" charset="0"/>
        </a:defRPr>
      </a:lvl5pPr>
      <a:lvl6pPr marL="400525" algn="l" defTabSz="913695" rtl="0" fontAlgn="base">
        <a:spcBef>
          <a:spcPct val="0"/>
        </a:spcBef>
        <a:spcAft>
          <a:spcPct val="0"/>
        </a:spcAft>
        <a:defRPr sz="2500">
          <a:solidFill>
            <a:schemeClr val="tx2"/>
          </a:solidFill>
          <a:latin typeface="Verdana" pitchFamily="34" charset="0"/>
        </a:defRPr>
      </a:lvl6pPr>
      <a:lvl7pPr marL="801046" algn="l" defTabSz="913695" rtl="0" fontAlgn="base">
        <a:spcBef>
          <a:spcPct val="0"/>
        </a:spcBef>
        <a:spcAft>
          <a:spcPct val="0"/>
        </a:spcAft>
        <a:defRPr sz="2500">
          <a:solidFill>
            <a:schemeClr val="tx2"/>
          </a:solidFill>
          <a:latin typeface="Verdana" pitchFamily="34" charset="0"/>
        </a:defRPr>
      </a:lvl7pPr>
      <a:lvl8pPr marL="1201571" algn="l" defTabSz="913695" rtl="0" fontAlgn="base">
        <a:spcBef>
          <a:spcPct val="0"/>
        </a:spcBef>
        <a:spcAft>
          <a:spcPct val="0"/>
        </a:spcAft>
        <a:defRPr sz="2500">
          <a:solidFill>
            <a:schemeClr val="tx2"/>
          </a:solidFill>
          <a:latin typeface="Verdana" pitchFamily="34" charset="0"/>
        </a:defRPr>
      </a:lvl8pPr>
      <a:lvl9pPr marL="1602094" algn="l" defTabSz="913695" rtl="0" fontAlgn="base">
        <a:spcBef>
          <a:spcPct val="0"/>
        </a:spcBef>
        <a:spcAft>
          <a:spcPct val="0"/>
        </a:spcAft>
        <a:defRPr sz="2500">
          <a:solidFill>
            <a:schemeClr val="tx2"/>
          </a:solidFill>
          <a:latin typeface="Verdana" pitchFamily="34" charset="0"/>
        </a:defRPr>
      </a:lvl9pPr>
    </p:titleStyle>
    <p:bodyStyle>
      <a:lvl1pPr marL="300038" indent="-295275" algn="l" defTabSz="912813" rtl="0" eaLnBrk="0" fontAlgn="base" hangingPunct="0">
        <a:lnSpc>
          <a:spcPct val="110000"/>
        </a:lnSpc>
        <a:spcBef>
          <a:spcPct val="0"/>
        </a:spcBef>
        <a:spcAft>
          <a:spcPct val="0"/>
        </a:spcAft>
        <a:defRPr>
          <a:solidFill>
            <a:srgbClr val="000000"/>
          </a:solidFill>
          <a:latin typeface="+mn-lt"/>
          <a:ea typeface="+mn-ea"/>
          <a:cs typeface="+mn-cs"/>
        </a:defRPr>
      </a:lvl1pPr>
      <a:lvl2pPr marL="392113" indent="-231775"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2pPr>
      <a:lvl3pPr marL="787400" indent="-236538"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3pPr>
      <a:lvl4pPr marL="1181100" indent="-234950" algn="l" defTabSz="912813" rtl="0" eaLnBrk="0" fontAlgn="base" hangingPunct="0">
        <a:lnSpc>
          <a:spcPct val="110000"/>
        </a:lnSpc>
        <a:spcBef>
          <a:spcPct val="50000"/>
        </a:spcBef>
        <a:spcAft>
          <a:spcPct val="0"/>
        </a:spcAft>
        <a:buFont typeface="Verdana" pitchFamily="34" charset="0"/>
        <a:buChar char="&gt;"/>
        <a:defRPr>
          <a:solidFill>
            <a:srgbClr val="CF142B"/>
          </a:solidFill>
          <a:latin typeface="+mn-lt"/>
        </a:defRPr>
      </a:lvl4pPr>
      <a:lvl5pPr marL="2120900" indent="-234950" algn="l" defTabSz="912813" rtl="0" eaLnBrk="0" fontAlgn="base" hangingPunct="0">
        <a:lnSpc>
          <a:spcPct val="110000"/>
        </a:lnSpc>
        <a:spcBef>
          <a:spcPct val="50000"/>
        </a:spcBef>
        <a:spcAft>
          <a:spcPct val="0"/>
        </a:spcAft>
        <a:buSzPct val="120000"/>
        <a:buFont typeface="Verdana" pitchFamily="34" charset="0"/>
        <a:buChar char="&gt;"/>
        <a:defRPr b="1">
          <a:solidFill>
            <a:srgbClr val="CF142B"/>
          </a:solidFill>
          <a:latin typeface="+mn-lt"/>
        </a:defRPr>
      </a:lvl5pPr>
      <a:lvl6pPr marL="2522743"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6pPr>
      <a:lvl7pPr marL="2923267"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7pPr>
      <a:lvl8pPr marL="3323791"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8pPr>
      <a:lvl9pPr marL="3724313" indent="-236419" algn="l" defTabSz="913695"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9pPr>
    </p:bodyStyle>
    <p:otherStyle>
      <a:defPPr>
        <a:defRPr lang="en-US"/>
      </a:defPPr>
      <a:lvl1pPr marL="0" algn="l" defTabSz="801046" rtl="0" eaLnBrk="1" latinLnBrk="0" hangingPunct="1">
        <a:defRPr sz="1600" kern="1200">
          <a:solidFill>
            <a:schemeClr val="tx1"/>
          </a:solidFill>
          <a:latin typeface="+mn-lt"/>
          <a:ea typeface="+mn-ea"/>
          <a:cs typeface="+mn-cs"/>
        </a:defRPr>
      </a:lvl1pPr>
      <a:lvl2pPr marL="400525" algn="l" defTabSz="801046" rtl="0" eaLnBrk="1" latinLnBrk="0" hangingPunct="1">
        <a:defRPr sz="1600" kern="1200">
          <a:solidFill>
            <a:schemeClr val="tx1"/>
          </a:solidFill>
          <a:latin typeface="+mn-lt"/>
          <a:ea typeface="+mn-ea"/>
          <a:cs typeface="+mn-cs"/>
        </a:defRPr>
      </a:lvl2pPr>
      <a:lvl3pPr marL="801046" algn="l" defTabSz="801046" rtl="0" eaLnBrk="1" latinLnBrk="0" hangingPunct="1">
        <a:defRPr sz="1600" kern="1200">
          <a:solidFill>
            <a:schemeClr val="tx1"/>
          </a:solidFill>
          <a:latin typeface="+mn-lt"/>
          <a:ea typeface="+mn-ea"/>
          <a:cs typeface="+mn-cs"/>
        </a:defRPr>
      </a:lvl3pPr>
      <a:lvl4pPr marL="1201571" algn="l" defTabSz="801046" rtl="0" eaLnBrk="1" latinLnBrk="0" hangingPunct="1">
        <a:defRPr sz="1600" kern="1200">
          <a:solidFill>
            <a:schemeClr val="tx1"/>
          </a:solidFill>
          <a:latin typeface="+mn-lt"/>
          <a:ea typeface="+mn-ea"/>
          <a:cs typeface="+mn-cs"/>
        </a:defRPr>
      </a:lvl4pPr>
      <a:lvl5pPr marL="1602094" algn="l" defTabSz="801046" rtl="0" eaLnBrk="1" latinLnBrk="0" hangingPunct="1">
        <a:defRPr sz="1600" kern="1200">
          <a:solidFill>
            <a:schemeClr val="tx1"/>
          </a:solidFill>
          <a:latin typeface="+mn-lt"/>
          <a:ea typeface="+mn-ea"/>
          <a:cs typeface="+mn-cs"/>
        </a:defRPr>
      </a:lvl5pPr>
      <a:lvl6pPr marL="2002619" algn="l" defTabSz="801046" rtl="0" eaLnBrk="1" latinLnBrk="0" hangingPunct="1">
        <a:defRPr sz="1600" kern="1200">
          <a:solidFill>
            <a:schemeClr val="tx1"/>
          </a:solidFill>
          <a:latin typeface="+mn-lt"/>
          <a:ea typeface="+mn-ea"/>
          <a:cs typeface="+mn-cs"/>
        </a:defRPr>
      </a:lvl6pPr>
      <a:lvl7pPr marL="2403143" algn="l" defTabSz="801046" rtl="0" eaLnBrk="1" latinLnBrk="0" hangingPunct="1">
        <a:defRPr sz="1600" kern="1200">
          <a:solidFill>
            <a:schemeClr val="tx1"/>
          </a:solidFill>
          <a:latin typeface="+mn-lt"/>
          <a:ea typeface="+mn-ea"/>
          <a:cs typeface="+mn-cs"/>
        </a:defRPr>
      </a:lvl7pPr>
      <a:lvl8pPr marL="2803666" algn="l" defTabSz="801046" rtl="0" eaLnBrk="1" latinLnBrk="0" hangingPunct="1">
        <a:defRPr sz="1600" kern="1200">
          <a:solidFill>
            <a:schemeClr val="tx1"/>
          </a:solidFill>
          <a:latin typeface="+mn-lt"/>
          <a:ea typeface="+mn-ea"/>
          <a:cs typeface="+mn-cs"/>
        </a:defRPr>
      </a:lvl8pPr>
      <a:lvl9pPr marL="3204189" algn="l" defTabSz="80104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04163" name="Rectangle 3"/>
          <p:cNvSpPr>
            <a:spLocks noChangeArrowheads="1"/>
          </p:cNvSpPr>
          <p:nvPr/>
        </p:nvSpPr>
        <p:spPr bwMode="auto">
          <a:xfrm>
            <a:off x="152400" y="6324600"/>
            <a:ext cx="8839200" cy="381000"/>
          </a:xfrm>
          <a:prstGeom prst="rect">
            <a:avLst/>
          </a:prstGeom>
          <a:solidFill>
            <a:schemeClr val="accent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04164" name="Rectangle 4"/>
          <p:cNvSpPr>
            <a:spLocks noChangeArrowheads="1"/>
          </p:cNvSpPr>
          <p:nvPr/>
        </p:nvSpPr>
        <p:spPr bwMode="auto">
          <a:xfrm>
            <a:off x="152400" y="152400"/>
            <a:ext cx="8839200" cy="1066800"/>
          </a:xfrm>
          <a:prstGeom prst="rect">
            <a:avLst/>
          </a:prstGeom>
          <a:solidFill>
            <a:srgbClr val="D9D6D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14341" name="Rectangle 5"/>
          <p:cNvSpPr>
            <a:spLocks noGrp="1" noChangeArrowheads="1"/>
          </p:cNvSpPr>
          <p:nvPr>
            <p:ph type="title"/>
          </p:nvPr>
        </p:nvSpPr>
        <p:spPr bwMode="auto">
          <a:xfrm>
            <a:off x="685800" y="609600"/>
            <a:ext cx="7031038" cy="417513"/>
          </a:xfrm>
          <a:prstGeom prst="rect">
            <a:avLst/>
          </a:prstGeom>
          <a:noFill/>
          <a:ln w="9525">
            <a:noFill/>
            <a:miter lim="800000"/>
            <a:headEnd/>
            <a:tailEnd/>
          </a:ln>
        </p:spPr>
        <p:txBody>
          <a:bodyPr vert="horz" wrap="none" lIns="0" tIns="0" rIns="0" bIns="143949" numCol="1" anchor="t" anchorCtr="0" compatLnSpc="1">
            <a:prstTxWarp prst="textNoShape">
              <a:avLst/>
            </a:prstTxWarp>
          </a:bodyPr>
          <a:lstStyle/>
          <a:p>
            <a:pPr lvl="0"/>
            <a:r>
              <a:rPr lang="en-US" noProof="1" smtClean="0"/>
              <a:t>Klicken Sie, um das Titelformat zu bearbeiten</a:t>
            </a:r>
          </a:p>
        </p:txBody>
      </p:sp>
      <p:sp>
        <p:nvSpPr>
          <p:cNvPr id="604166" name="Rectangle 6"/>
          <p:cNvSpPr>
            <a:spLocks noGrp="1" noChangeArrowheads="1"/>
          </p:cNvSpPr>
          <p:nvPr>
            <p:ph type="ftr" sz="quarter" idx="3"/>
          </p:nvPr>
        </p:nvSpPr>
        <p:spPr bwMode="auto">
          <a:xfrm>
            <a:off x="685800" y="6324600"/>
            <a:ext cx="38862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noProof="1">
                <a:solidFill>
                  <a:srgbClr val="FFFFFF"/>
                </a:solidFill>
              </a:defRPr>
            </a:lvl1pPr>
          </a:lstStyle>
          <a:p>
            <a:pPr>
              <a:defRPr/>
            </a:pPr>
            <a:r>
              <a:rPr lang="en-US"/>
              <a:t>Wilo-Stratos - The High Efficiency Pump.</a:t>
            </a:r>
          </a:p>
        </p:txBody>
      </p:sp>
      <p:sp>
        <p:nvSpPr>
          <p:cNvPr id="604167" name="Rectangle 7"/>
          <p:cNvSpPr>
            <a:spLocks noGrp="1" noChangeArrowheads="1"/>
          </p:cNvSpPr>
          <p:nvPr>
            <p:ph type="sldNum" sz="quarter" idx="4"/>
          </p:nvPr>
        </p:nvSpPr>
        <p:spPr bwMode="auto">
          <a:xfrm>
            <a:off x="381000" y="6324600"/>
            <a:ext cx="3048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a:solidFill>
                  <a:srgbClr val="FFFFFF"/>
                </a:solidFill>
              </a:defRPr>
            </a:lvl1pPr>
          </a:lstStyle>
          <a:p>
            <a:pPr>
              <a:defRPr/>
            </a:pPr>
            <a:fld id="{546E0573-71DC-401A-B5EF-CED4B853BEBD}" type="slidenum">
              <a:rPr lang="de-DE"/>
              <a:pPr>
                <a:defRPr/>
              </a:pPr>
              <a:t>‹#›</a:t>
            </a:fld>
            <a:endParaRPr lang="de-DE"/>
          </a:p>
        </p:txBody>
      </p:sp>
      <p:pic>
        <p:nvPicPr>
          <p:cNvPr id="14344" name="Picture 8" descr="WILO_LOGO_RGB_Master_S"/>
          <p:cNvPicPr preferRelativeResize="0">
            <a:picLocks noChangeAspect="1" noChangeArrowheads="1"/>
          </p:cNvPicPr>
          <p:nvPr/>
        </p:nvPicPr>
        <p:blipFill>
          <a:blip r:embed="rId15" cstate="print"/>
          <a:srcRect/>
          <a:stretch>
            <a:fillRect/>
          </a:stretch>
        </p:blipFill>
        <p:spPr bwMode="auto">
          <a:xfrm>
            <a:off x="8442325" y="6416675"/>
            <a:ext cx="461963" cy="195263"/>
          </a:xfrm>
          <a:prstGeom prst="rect">
            <a:avLst/>
          </a:prstGeom>
          <a:noFill/>
          <a:ln w="9525">
            <a:noFill/>
            <a:miter lim="800000"/>
            <a:headEnd/>
            <a:tailEnd/>
          </a:ln>
        </p:spPr>
      </p:pic>
      <p:sp>
        <p:nvSpPr>
          <p:cNvPr id="14345" name="Rectangle 9"/>
          <p:cNvSpPr>
            <a:spLocks noGrp="1" noChangeArrowheads="1"/>
          </p:cNvSpPr>
          <p:nvPr>
            <p:ph type="body" idx="1"/>
          </p:nvPr>
        </p:nvSpPr>
        <p:spPr bwMode="auto">
          <a:xfrm>
            <a:off x="600075" y="1285875"/>
            <a:ext cx="7493000" cy="4959350"/>
          </a:xfrm>
          <a:prstGeom prst="rect">
            <a:avLst/>
          </a:prstGeom>
          <a:noFill/>
          <a:ln w="9525">
            <a:noFill/>
            <a:miter lim="800000"/>
            <a:headEnd/>
            <a:tailEnd/>
          </a:ln>
        </p:spPr>
        <p:txBody>
          <a:bodyPr vert="horz" wrap="square" lIns="81997" tIns="40999" rIns="81997" bIns="40999"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p:txBody>
      </p:sp>
    </p:spTree>
  </p:cSld>
  <p:clrMap bg1="lt1" tx1="dk1" bg2="lt2" tx2="dk2" accent1="accent1" accent2="accent2" accent3="accent3" accent4="accent4" accent5="accent5" accent6="accent6" hlink="hlink" folHlink="folHlink"/>
  <p:sldLayoutIdLst>
    <p:sldLayoutId id="2147484304"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305" r:id="rId13"/>
  </p:sldLayoutIdLst>
  <p:transition>
    <p:fade/>
  </p:transition>
  <p:hf hdr="0" dt="0"/>
  <p:txStyles>
    <p:titleStyle>
      <a:lvl1pPr algn="l" defTabSz="912813" rtl="0" eaLnBrk="0" fontAlgn="base" hangingPunct="0">
        <a:spcBef>
          <a:spcPct val="0"/>
        </a:spcBef>
        <a:spcAft>
          <a:spcPct val="0"/>
        </a:spcAft>
        <a:defRPr sz="2500">
          <a:solidFill>
            <a:schemeClr val="tx2"/>
          </a:solidFill>
          <a:latin typeface="+mj-lt"/>
          <a:ea typeface="+mj-ea"/>
          <a:cs typeface="+mj-cs"/>
        </a:defRPr>
      </a:lvl1pPr>
      <a:lvl2pPr algn="l" defTabSz="912813" rtl="0" eaLnBrk="0" fontAlgn="base" hangingPunct="0">
        <a:spcBef>
          <a:spcPct val="0"/>
        </a:spcBef>
        <a:spcAft>
          <a:spcPct val="0"/>
        </a:spcAft>
        <a:defRPr sz="2500">
          <a:solidFill>
            <a:schemeClr val="tx2"/>
          </a:solidFill>
          <a:latin typeface="Verdana" pitchFamily="34" charset="0"/>
        </a:defRPr>
      </a:lvl2pPr>
      <a:lvl3pPr algn="l" defTabSz="912813" rtl="0" eaLnBrk="0" fontAlgn="base" hangingPunct="0">
        <a:spcBef>
          <a:spcPct val="0"/>
        </a:spcBef>
        <a:spcAft>
          <a:spcPct val="0"/>
        </a:spcAft>
        <a:defRPr sz="2500">
          <a:solidFill>
            <a:schemeClr val="tx2"/>
          </a:solidFill>
          <a:latin typeface="Verdana" pitchFamily="34" charset="0"/>
        </a:defRPr>
      </a:lvl3pPr>
      <a:lvl4pPr algn="l" defTabSz="912813" rtl="0" eaLnBrk="0" fontAlgn="base" hangingPunct="0">
        <a:spcBef>
          <a:spcPct val="0"/>
        </a:spcBef>
        <a:spcAft>
          <a:spcPct val="0"/>
        </a:spcAft>
        <a:defRPr sz="2500">
          <a:solidFill>
            <a:schemeClr val="tx2"/>
          </a:solidFill>
          <a:latin typeface="Verdana" pitchFamily="34" charset="0"/>
        </a:defRPr>
      </a:lvl4pPr>
      <a:lvl5pPr algn="l" defTabSz="912813" rtl="0" eaLnBrk="0" fontAlgn="base" hangingPunct="0">
        <a:spcBef>
          <a:spcPct val="0"/>
        </a:spcBef>
        <a:spcAft>
          <a:spcPct val="0"/>
        </a:spcAft>
        <a:defRPr sz="2500">
          <a:solidFill>
            <a:schemeClr val="tx2"/>
          </a:solidFill>
          <a:latin typeface="Verdana" pitchFamily="34" charset="0"/>
        </a:defRPr>
      </a:lvl5pPr>
      <a:lvl6pPr marL="400736" algn="l" defTabSz="914179" rtl="0" fontAlgn="base">
        <a:spcBef>
          <a:spcPct val="0"/>
        </a:spcBef>
        <a:spcAft>
          <a:spcPct val="0"/>
        </a:spcAft>
        <a:defRPr sz="2500">
          <a:solidFill>
            <a:schemeClr val="tx2"/>
          </a:solidFill>
          <a:latin typeface="Verdana" pitchFamily="34" charset="0"/>
        </a:defRPr>
      </a:lvl6pPr>
      <a:lvl7pPr marL="801472" algn="l" defTabSz="914179" rtl="0" fontAlgn="base">
        <a:spcBef>
          <a:spcPct val="0"/>
        </a:spcBef>
        <a:spcAft>
          <a:spcPct val="0"/>
        </a:spcAft>
        <a:defRPr sz="2500">
          <a:solidFill>
            <a:schemeClr val="tx2"/>
          </a:solidFill>
          <a:latin typeface="Verdana" pitchFamily="34" charset="0"/>
        </a:defRPr>
      </a:lvl7pPr>
      <a:lvl8pPr marL="1202207" algn="l" defTabSz="914179" rtl="0" fontAlgn="base">
        <a:spcBef>
          <a:spcPct val="0"/>
        </a:spcBef>
        <a:spcAft>
          <a:spcPct val="0"/>
        </a:spcAft>
        <a:defRPr sz="2500">
          <a:solidFill>
            <a:schemeClr val="tx2"/>
          </a:solidFill>
          <a:latin typeface="Verdana" pitchFamily="34" charset="0"/>
        </a:defRPr>
      </a:lvl8pPr>
      <a:lvl9pPr marL="1602943" algn="l" defTabSz="914179" rtl="0" fontAlgn="base">
        <a:spcBef>
          <a:spcPct val="0"/>
        </a:spcBef>
        <a:spcAft>
          <a:spcPct val="0"/>
        </a:spcAft>
        <a:defRPr sz="2500">
          <a:solidFill>
            <a:schemeClr val="tx2"/>
          </a:solidFill>
          <a:latin typeface="Verdana" pitchFamily="34" charset="0"/>
        </a:defRPr>
      </a:lvl9pPr>
    </p:titleStyle>
    <p:bodyStyle>
      <a:lvl1pPr marL="300038" indent="-295275" algn="l" defTabSz="912813" rtl="0" eaLnBrk="0" fontAlgn="base" hangingPunct="0">
        <a:lnSpc>
          <a:spcPct val="110000"/>
        </a:lnSpc>
        <a:spcBef>
          <a:spcPct val="0"/>
        </a:spcBef>
        <a:spcAft>
          <a:spcPct val="0"/>
        </a:spcAft>
        <a:defRPr>
          <a:solidFill>
            <a:srgbClr val="000000"/>
          </a:solidFill>
          <a:latin typeface="+mn-lt"/>
          <a:ea typeface="+mn-ea"/>
          <a:cs typeface="+mn-cs"/>
        </a:defRPr>
      </a:lvl1pPr>
      <a:lvl2pPr marL="393700" indent="-231775"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2pPr>
      <a:lvl3pPr marL="787400" indent="-236538"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3pPr>
      <a:lvl4pPr marL="1182688" indent="-236538" algn="l" defTabSz="912813" rtl="0" eaLnBrk="0" fontAlgn="base" hangingPunct="0">
        <a:lnSpc>
          <a:spcPct val="110000"/>
        </a:lnSpc>
        <a:spcBef>
          <a:spcPct val="50000"/>
        </a:spcBef>
        <a:spcAft>
          <a:spcPct val="0"/>
        </a:spcAft>
        <a:buFont typeface="Verdana" pitchFamily="34" charset="0"/>
        <a:buChar char="&gt;"/>
        <a:defRPr>
          <a:solidFill>
            <a:srgbClr val="CF142B"/>
          </a:solidFill>
          <a:latin typeface="+mn-lt"/>
        </a:defRPr>
      </a:lvl4pPr>
      <a:lvl5pPr marL="2122488" indent="-236538" algn="l" defTabSz="912813" rtl="0" eaLnBrk="0" fontAlgn="base" hangingPunct="0">
        <a:lnSpc>
          <a:spcPct val="110000"/>
        </a:lnSpc>
        <a:spcBef>
          <a:spcPct val="50000"/>
        </a:spcBef>
        <a:spcAft>
          <a:spcPct val="0"/>
        </a:spcAft>
        <a:buSzPct val="120000"/>
        <a:buFont typeface="Verdana" pitchFamily="34" charset="0"/>
        <a:buChar char="&gt;"/>
        <a:defRPr b="1">
          <a:solidFill>
            <a:srgbClr val="CF142B"/>
          </a:solidFill>
          <a:latin typeface="+mn-lt"/>
        </a:defRPr>
      </a:lvl5pPr>
      <a:lvl6pPr marL="2524079"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6pPr>
      <a:lvl7pPr marL="2924815"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7pPr>
      <a:lvl8pPr marL="3325551"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8pPr>
      <a:lvl9pPr marL="3726286"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0" y="0"/>
            <a:ext cx="9144000" cy="6858000"/>
          </a:xfrm>
          <a:prstGeom prst="rect">
            <a:avLst/>
          </a:prstGeom>
          <a:noFill/>
          <a:ln w="3175">
            <a:solidFill>
              <a:srgbClr val="000000"/>
            </a:solid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04163" name="Rectangle 3"/>
          <p:cNvSpPr>
            <a:spLocks noChangeArrowheads="1"/>
          </p:cNvSpPr>
          <p:nvPr/>
        </p:nvSpPr>
        <p:spPr bwMode="auto">
          <a:xfrm>
            <a:off x="152400" y="6324600"/>
            <a:ext cx="8839200" cy="381000"/>
          </a:xfrm>
          <a:prstGeom prst="rect">
            <a:avLst/>
          </a:prstGeom>
          <a:solidFill>
            <a:schemeClr val="accent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604164" name="Rectangle 4"/>
          <p:cNvSpPr>
            <a:spLocks noChangeArrowheads="1"/>
          </p:cNvSpPr>
          <p:nvPr/>
        </p:nvSpPr>
        <p:spPr bwMode="auto">
          <a:xfrm>
            <a:off x="152400" y="152400"/>
            <a:ext cx="8839200" cy="1066800"/>
          </a:xfrm>
          <a:prstGeom prst="rect">
            <a:avLst/>
          </a:prstGeom>
          <a:solidFill>
            <a:srgbClr val="D9D6D1"/>
          </a:solidFill>
          <a:ln w="9525">
            <a:noFill/>
            <a:miter lim="800000"/>
            <a:headEnd/>
            <a:tailEnd/>
          </a:ln>
          <a:effectLst/>
        </p:spPr>
        <p:txBody>
          <a:bodyPr wrap="none" lIns="80147" tIns="40074" rIns="80147" bIns="40074" anchor="ctr"/>
          <a:lstStyle/>
          <a:p>
            <a:pPr>
              <a:defRPr/>
            </a:pPr>
            <a:endParaRPr lang="en-US" dirty="0">
              <a:solidFill>
                <a:srgbClr val="000000"/>
              </a:solidFill>
            </a:endParaRPr>
          </a:p>
        </p:txBody>
      </p:sp>
      <p:sp>
        <p:nvSpPr>
          <p:cNvPr id="15365" name="Rectangle 5"/>
          <p:cNvSpPr>
            <a:spLocks noGrp="1" noChangeArrowheads="1"/>
          </p:cNvSpPr>
          <p:nvPr>
            <p:ph type="title"/>
          </p:nvPr>
        </p:nvSpPr>
        <p:spPr bwMode="auto">
          <a:xfrm>
            <a:off x="685800" y="609600"/>
            <a:ext cx="7031038" cy="417513"/>
          </a:xfrm>
          <a:prstGeom prst="rect">
            <a:avLst/>
          </a:prstGeom>
          <a:noFill/>
          <a:ln w="9525">
            <a:noFill/>
            <a:miter lim="800000"/>
            <a:headEnd/>
            <a:tailEnd/>
          </a:ln>
        </p:spPr>
        <p:txBody>
          <a:bodyPr vert="horz" wrap="none" lIns="0" tIns="0" rIns="0" bIns="143949" numCol="1" anchor="t" anchorCtr="0" compatLnSpc="1">
            <a:prstTxWarp prst="textNoShape">
              <a:avLst/>
            </a:prstTxWarp>
          </a:bodyPr>
          <a:lstStyle/>
          <a:p>
            <a:pPr lvl="0"/>
            <a:r>
              <a:rPr lang="en-US" noProof="1" smtClean="0"/>
              <a:t>Klicken Sie, um das Titelformat zu bearbeiten</a:t>
            </a:r>
          </a:p>
        </p:txBody>
      </p:sp>
      <p:sp>
        <p:nvSpPr>
          <p:cNvPr id="604166" name="Rectangle 6"/>
          <p:cNvSpPr>
            <a:spLocks noGrp="1" noChangeArrowheads="1"/>
          </p:cNvSpPr>
          <p:nvPr>
            <p:ph type="ftr" sz="quarter" idx="3"/>
          </p:nvPr>
        </p:nvSpPr>
        <p:spPr bwMode="auto">
          <a:xfrm>
            <a:off x="685800" y="6324600"/>
            <a:ext cx="38862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noProof="1">
                <a:solidFill>
                  <a:srgbClr val="FFFFFF"/>
                </a:solidFill>
              </a:defRPr>
            </a:lvl1pPr>
          </a:lstStyle>
          <a:p>
            <a:pPr>
              <a:defRPr/>
            </a:pPr>
            <a:r>
              <a:rPr lang="en-US"/>
              <a:t>Wilo-Stratos - The High Efficiency Pump.</a:t>
            </a:r>
          </a:p>
        </p:txBody>
      </p:sp>
      <p:sp>
        <p:nvSpPr>
          <p:cNvPr id="604167" name="Rectangle 7"/>
          <p:cNvSpPr>
            <a:spLocks noGrp="1" noChangeArrowheads="1"/>
          </p:cNvSpPr>
          <p:nvPr>
            <p:ph type="sldNum" sz="quarter" idx="4"/>
          </p:nvPr>
        </p:nvSpPr>
        <p:spPr bwMode="auto">
          <a:xfrm>
            <a:off x="381000" y="6324600"/>
            <a:ext cx="304800" cy="381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b="1">
                <a:solidFill>
                  <a:srgbClr val="FFFFFF"/>
                </a:solidFill>
              </a:defRPr>
            </a:lvl1pPr>
          </a:lstStyle>
          <a:p>
            <a:pPr>
              <a:defRPr/>
            </a:pPr>
            <a:fld id="{E01038F3-7AA0-42AA-A022-76AA2A940160}" type="slidenum">
              <a:rPr lang="de-DE"/>
              <a:pPr>
                <a:defRPr/>
              </a:pPr>
              <a:t>‹#›</a:t>
            </a:fld>
            <a:endParaRPr lang="de-DE"/>
          </a:p>
        </p:txBody>
      </p:sp>
      <p:pic>
        <p:nvPicPr>
          <p:cNvPr id="15368" name="Picture 8" descr="WILO_LOGO_RGB_Master_S"/>
          <p:cNvPicPr preferRelativeResize="0">
            <a:picLocks noChangeAspect="1" noChangeArrowheads="1"/>
          </p:cNvPicPr>
          <p:nvPr/>
        </p:nvPicPr>
        <p:blipFill>
          <a:blip r:embed="rId15" cstate="print"/>
          <a:srcRect/>
          <a:stretch>
            <a:fillRect/>
          </a:stretch>
        </p:blipFill>
        <p:spPr bwMode="auto">
          <a:xfrm>
            <a:off x="8442325" y="6416675"/>
            <a:ext cx="461963" cy="195263"/>
          </a:xfrm>
          <a:prstGeom prst="rect">
            <a:avLst/>
          </a:prstGeom>
          <a:noFill/>
          <a:ln w="9525">
            <a:noFill/>
            <a:miter lim="800000"/>
            <a:headEnd/>
            <a:tailEnd/>
          </a:ln>
        </p:spPr>
      </p:pic>
      <p:sp>
        <p:nvSpPr>
          <p:cNvPr id="15369" name="Rectangle 9"/>
          <p:cNvSpPr>
            <a:spLocks noGrp="1" noChangeArrowheads="1"/>
          </p:cNvSpPr>
          <p:nvPr>
            <p:ph type="body" idx="1"/>
          </p:nvPr>
        </p:nvSpPr>
        <p:spPr bwMode="auto">
          <a:xfrm>
            <a:off x="600075" y="1285875"/>
            <a:ext cx="7493000" cy="4959350"/>
          </a:xfrm>
          <a:prstGeom prst="rect">
            <a:avLst/>
          </a:prstGeom>
          <a:noFill/>
          <a:ln w="9525">
            <a:noFill/>
            <a:miter lim="800000"/>
            <a:headEnd/>
            <a:tailEnd/>
          </a:ln>
        </p:spPr>
        <p:txBody>
          <a:bodyPr vert="horz" wrap="square" lIns="81997" tIns="40999" rIns="81997" bIns="40999"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p:txBody>
      </p:sp>
    </p:spTree>
  </p:cSld>
  <p:clrMap bg1="lt1" tx1="dk1" bg2="lt2" tx2="dk2" accent1="accent1" accent2="accent2" accent3="accent3" accent4="accent4" accent5="accent5" accent6="accent6" hlink="hlink" folHlink="folHlink"/>
  <p:sldLayoutIdLst>
    <p:sldLayoutId id="2147484306"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7" r:id="rId13"/>
  </p:sldLayoutIdLst>
  <p:transition>
    <p:fade/>
  </p:transition>
  <p:hf hdr="0" dt="0"/>
  <p:txStyles>
    <p:titleStyle>
      <a:lvl1pPr algn="l" defTabSz="912813" rtl="0" eaLnBrk="0" fontAlgn="base" hangingPunct="0">
        <a:spcBef>
          <a:spcPct val="0"/>
        </a:spcBef>
        <a:spcAft>
          <a:spcPct val="0"/>
        </a:spcAft>
        <a:defRPr sz="2500">
          <a:solidFill>
            <a:schemeClr val="tx2"/>
          </a:solidFill>
          <a:latin typeface="+mj-lt"/>
          <a:ea typeface="+mj-ea"/>
          <a:cs typeface="+mj-cs"/>
        </a:defRPr>
      </a:lvl1pPr>
      <a:lvl2pPr algn="l" defTabSz="912813" rtl="0" eaLnBrk="0" fontAlgn="base" hangingPunct="0">
        <a:spcBef>
          <a:spcPct val="0"/>
        </a:spcBef>
        <a:spcAft>
          <a:spcPct val="0"/>
        </a:spcAft>
        <a:defRPr sz="2500">
          <a:solidFill>
            <a:schemeClr val="tx2"/>
          </a:solidFill>
          <a:latin typeface="Verdana" pitchFamily="34" charset="0"/>
        </a:defRPr>
      </a:lvl2pPr>
      <a:lvl3pPr algn="l" defTabSz="912813" rtl="0" eaLnBrk="0" fontAlgn="base" hangingPunct="0">
        <a:spcBef>
          <a:spcPct val="0"/>
        </a:spcBef>
        <a:spcAft>
          <a:spcPct val="0"/>
        </a:spcAft>
        <a:defRPr sz="2500">
          <a:solidFill>
            <a:schemeClr val="tx2"/>
          </a:solidFill>
          <a:latin typeface="Verdana" pitchFamily="34" charset="0"/>
        </a:defRPr>
      </a:lvl3pPr>
      <a:lvl4pPr algn="l" defTabSz="912813" rtl="0" eaLnBrk="0" fontAlgn="base" hangingPunct="0">
        <a:spcBef>
          <a:spcPct val="0"/>
        </a:spcBef>
        <a:spcAft>
          <a:spcPct val="0"/>
        </a:spcAft>
        <a:defRPr sz="2500">
          <a:solidFill>
            <a:schemeClr val="tx2"/>
          </a:solidFill>
          <a:latin typeface="Verdana" pitchFamily="34" charset="0"/>
        </a:defRPr>
      </a:lvl4pPr>
      <a:lvl5pPr algn="l" defTabSz="912813" rtl="0" eaLnBrk="0" fontAlgn="base" hangingPunct="0">
        <a:spcBef>
          <a:spcPct val="0"/>
        </a:spcBef>
        <a:spcAft>
          <a:spcPct val="0"/>
        </a:spcAft>
        <a:defRPr sz="2500">
          <a:solidFill>
            <a:schemeClr val="tx2"/>
          </a:solidFill>
          <a:latin typeface="Verdana" pitchFamily="34" charset="0"/>
        </a:defRPr>
      </a:lvl5pPr>
      <a:lvl6pPr marL="400736" algn="l" defTabSz="914179" rtl="0" fontAlgn="base">
        <a:spcBef>
          <a:spcPct val="0"/>
        </a:spcBef>
        <a:spcAft>
          <a:spcPct val="0"/>
        </a:spcAft>
        <a:defRPr sz="2500">
          <a:solidFill>
            <a:schemeClr val="tx2"/>
          </a:solidFill>
          <a:latin typeface="Verdana" pitchFamily="34" charset="0"/>
        </a:defRPr>
      </a:lvl6pPr>
      <a:lvl7pPr marL="801472" algn="l" defTabSz="914179" rtl="0" fontAlgn="base">
        <a:spcBef>
          <a:spcPct val="0"/>
        </a:spcBef>
        <a:spcAft>
          <a:spcPct val="0"/>
        </a:spcAft>
        <a:defRPr sz="2500">
          <a:solidFill>
            <a:schemeClr val="tx2"/>
          </a:solidFill>
          <a:latin typeface="Verdana" pitchFamily="34" charset="0"/>
        </a:defRPr>
      </a:lvl7pPr>
      <a:lvl8pPr marL="1202207" algn="l" defTabSz="914179" rtl="0" fontAlgn="base">
        <a:spcBef>
          <a:spcPct val="0"/>
        </a:spcBef>
        <a:spcAft>
          <a:spcPct val="0"/>
        </a:spcAft>
        <a:defRPr sz="2500">
          <a:solidFill>
            <a:schemeClr val="tx2"/>
          </a:solidFill>
          <a:latin typeface="Verdana" pitchFamily="34" charset="0"/>
        </a:defRPr>
      </a:lvl8pPr>
      <a:lvl9pPr marL="1602943" algn="l" defTabSz="914179" rtl="0" fontAlgn="base">
        <a:spcBef>
          <a:spcPct val="0"/>
        </a:spcBef>
        <a:spcAft>
          <a:spcPct val="0"/>
        </a:spcAft>
        <a:defRPr sz="2500">
          <a:solidFill>
            <a:schemeClr val="tx2"/>
          </a:solidFill>
          <a:latin typeface="Verdana" pitchFamily="34" charset="0"/>
        </a:defRPr>
      </a:lvl9pPr>
    </p:titleStyle>
    <p:bodyStyle>
      <a:lvl1pPr marL="300038" indent="-295275" algn="l" defTabSz="912813" rtl="0" eaLnBrk="0" fontAlgn="base" hangingPunct="0">
        <a:lnSpc>
          <a:spcPct val="110000"/>
        </a:lnSpc>
        <a:spcBef>
          <a:spcPct val="0"/>
        </a:spcBef>
        <a:spcAft>
          <a:spcPct val="0"/>
        </a:spcAft>
        <a:defRPr>
          <a:solidFill>
            <a:srgbClr val="000000"/>
          </a:solidFill>
          <a:latin typeface="+mn-lt"/>
          <a:ea typeface="+mn-ea"/>
          <a:cs typeface="+mn-cs"/>
        </a:defRPr>
      </a:lvl1pPr>
      <a:lvl2pPr marL="393700" indent="-231775"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2pPr>
      <a:lvl3pPr marL="787400" indent="-236538" algn="l" defTabSz="912813" rtl="0" eaLnBrk="0" fontAlgn="base" hangingPunct="0">
        <a:lnSpc>
          <a:spcPct val="110000"/>
        </a:lnSpc>
        <a:spcBef>
          <a:spcPct val="50000"/>
        </a:spcBef>
        <a:spcAft>
          <a:spcPct val="0"/>
        </a:spcAft>
        <a:buFont typeface="Verdana" pitchFamily="34" charset="0"/>
        <a:buChar char="&gt;"/>
        <a:defRPr>
          <a:solidFill>
            <a:srgbClr val="000000"/>
          </a:solidFill>
          <a:latin typeface="+mn-lt"/>
        </a:defRPr>
      </a:lvl3pPr>
      <a:lvl4pPr marL="1182688" indent="-236538" algn="l" defTabSz="912813" rtl="0" eaLnBrk="0" fontAlgn="base" hangingPunct="0">
        <a:lnSpc>
          <a:spcPct val="110000"/>
        </a:lnSpc>
        <a:spcBef>
          <a:spcPct val="50000"/>
        </a:spcBef>
        <a:spcAft>
          <a:spcPct val="0"/>
        </a:spcAft>
        <a:buFont typeface="Verdana" pitchFamily="34" charset="0"/>
        <a:buChar char="&gt;"/>
        <a:defRPr>
          <a:solidFill>
            <a:srgbClr val="CF142B"/>
          </a:solidFill>
          <a:latin typeface="+mn-lt"/>
        </a:defRPr>
      </a:lvl4pPr>
      <a:lvl5pPr marL="2122488" indent="-236538" algn="l" defTabSz="912813" rtl="0" eaLnBrk="0" fontAlgn="base" hangingPunct="0">
        <a:lnSpc>
          <a:spcPct val="110000"/>
        </a:lnSpc>
        <a:spcBef>
          <a:spcPct val="50000"/>
        </a:spcBef>
        <a:spcAft>
          <a:spcPct val="0"/>
        </a:spcAft>
        <a:buSzPct val="120000"/>
        <a:buFont typeface="Verdana" pitchFamily="34" charset="0"/>
        <a:buChar char="&gt;"/>
        <a:defRPr b="1">
          <a:solidFill>
            <a:srgbClr val="CF142B"/>
          </a:solidFill>
          <a:latin typeface="+mn-lt"/>
        </a:defRPr>
      </a:lvl5pPr>
      <a:lvl6pPr marL="2524079"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6pPr>
      <a:lvl7pPr marL="2924815"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7pPr>
      <a:lvl8pPr marL="3325551"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8pPr>
      <a:lvl9pPr marL="3726286" indent="-236545" algn="l" defTabSz="914179" rtl="0" fontAlgn="base">
        <a:lnSpc>
          <a:spcPct val="110000"/>
        </a:lnSpc>
        <a:spcBef>
          <a:spcPct val="50000"/>
        </a:spcBef>
        <a:spcAft>
          <a:spcPct val="0"/>
        </a:spcAft>
        <a:buSzPct val="120000"/>
        <a:buFont typeface="Verdana" pitchFamily="34" charset="0"/>
        <a:buChar char="&gt;"/>
        <a:defRPr sz="1800" b="1">
          <a:solidFill>
            <a:srgbClr val="CF142B"/>
          </a:solidFill>
          <a:latin typeface="+mn-lt"/>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file:///P:\Group%20Marketing\Training\Dokumentationen\Trainingsmodule\Wilo-Stratos_Schulung\Variable_Einbaulage.avi" TargetMode="External"/><Relationship Id="rId5" Type="http://schemas.openxmlformats.org/officeDocument/2006/relationships/hyperlink" Target="../Videos/Rotate%20Head.avi"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9.jpe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file:///P:\Group%20Marketing\Training\Dokumentationen\Trainingsmodule\Wilo-Stratos_Schulung\Klemmraum.avi" TargetMode="External"/><Relationship Id="rId5" Type="http://schemas.openxmlformats.org/officeDocument/2006/relationships/hyperlink" Target="../Videos/Wiring.avi"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hyperlink" Target="Stratos%20Control%20Options%20and%20Selection%20Examples%20701.pdf" TargetMode="External"/><Relationship Id="rId5" Type="http://schemas.openxmlformats.org/officeDocument/2006/relationships/oleObject" Target="../embeddings/oleObject7.bin"/><Relationship Id="rId4" Type="http://schemas.openxmlformats.org/officeDocument/2006/relationships/hyperlink" Target="Stratos%20Power%20Input%20and%20Wiring%200821.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Videos/Red%20Button%20Operation.av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vmlDrawing" Target="../drawings/vmlDrawing6.vml"/><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vmlDrawing" Target="../drawings/vmlDrawing7.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vmlDrawing" Target="../drawings/vmlDrawing9.vml"/><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ideo" Target="file:///\\wilousa-srv1\common\Training\Trainingsmodule\neue%20Trainingsmodule\Wilo-Stratos_Schulung\IR_Monitor.avi" TargetMode="External"/><Relationship Id="rId6" Type="http://schemas.openxmlformats.org/officeDocument/2006/relationships/slide" Target="slide2.xml"/><Relationship Id="rId5" Type="http://schemas.openxmlformats.org/officeDocument/2006/relationships/hyperlink" Target="../Videos/Wiring.avi"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Wilo%20Stratos%20Application%20Drawings.pdf" TargetMode="External"/><Relationship Id="rId7"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0.emf"/><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oleObject" Target="../embeddings/oleObject20.bin"/><Relationship Id="rId18" Type="http://schemas.openxmlformats.org/officeDocument/2006/relationships/oleObject" Target="../embeddings/oleObject25.bin"/><Relationship Id="rId3" Type="http://schemas.openxmlformats.org/officeDocument/2006/relationships/notesSlide" Target="../notesSlides/notesSlide42.xml"/><Relationship Id="rId7" Type="http://schemas.openxmlformats.org/officeDocument/2006/relationships/oleObject" Target="../embeddings/oleObject14.bin"/><Relationship Id="rId12" Type="http://schemas.openxmlformats.org/officeDocument/2006/relationships/oleObject" Target="../embeddings/oleObject19.bin"/><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oleObject" Target="../embeddings/oleObject23.bin"/><Relationship Id="rId1" Type="http://schemas.openxmlformats.org/officeDocument/2006/relationships/vmlDrawing" Target="../drawings/vmlDrawing10.vml"/><Relationship Id="rId6" Type="http://schemas.openxmlformats.org/officeDocument/2006/relationships/image" Target="../media/image43.jpeg"/><Relationship Id="rId11" Type="http://schemas.openxmlformats.org/officeDocument/2006/relationships/oleObject" Target="../embeddings/oleObject18.bin"/><Relationship Id="rId5" Type="http://schemas.openxmlformats.org/officeDocument/2006/relationships/hyperlink" Target="../Simulators/IR%20Simulator/IR-Modul%20v1.2_en.exe" TargetMode="External"/><Relationship Id="rId15" Type="http://schemas.openxmlformats.org/officeDocument/2006/relationships/oleObject" Target="../embeddings/oleObject22.bin"/><Relationship Id="rId10" Type="http://schemas.openxmlformats.org/officeDocument/2006/relationships/oleObject" Target="../embeddings/oleObject17.bin"/><Relationship Id="rId4" Type="http://schemas.openxmlformats.org/officeDocument/2006/relationships/image" Target="../media/image42.png"/><Relationship Id="rId9" Type="http://schemas.openxmlformats.org/officeDocument/2006/relationships/oleObject" Target="../embeddings/oleObject16.bin"/><Relationship Id="rId14"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3" Type="http://schemas.openxmlformats.org/officeDocument/2006/relationships/hyperlink" Target="../Simulators/IR%20Simulator/IR-Modul%20v1.2_en.ex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slide" Target="slide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hyperlink" Target="file:///C:\Documents%20and%20Settings\Steve.Thompson\Desktop\Training%20CD%2009W04%20for%20Burning\Simulators\Stratos\Stratos%20v2.2.0.ex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slide" Target="slide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slide" Target="slide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852738" y="3429000"/>
            <a:ext cx="2959100" cy="952500"/>
          </a:xfrm>
          <a:prstGeom prst="rect">
            <a:avLst/>
          </a:prstGeom>
          <a:noFill/>
          <a:ln w="9525" algn="ctr">
            <a:noFill/>
            <a:miter lim="800000"/>
            <a:headEnd/>
            <a:tailEnd/>
          </a:ln>
        </p:spPr>
        <p:txBody>
          <a:bodyPr lIns="91376" tIns="45688" rIns="91376" bIns="45688">
            <a:spAutoFit/>
          </a:bodyPr>
          <a:lstStyle/>
          <a:p>
            <a:pPr algn="ctr" defTabSz="912813">
              <a:spcBef>
                <a:spcPct val="50000"/>
              </a:spcBef>
            </a:pPr>
            <a:r>
              <a:rPr lang="en-CA" sz="5400">
                <a:solidFill>
                  <a:srgbClr val="00997C"/>
                </a:solidFill>
                <a:latin typeface="Arial" charset="0"/>
              </a:rPr>
              <a:t>Stratos</a:t>
            </a:r>
          </a:p>
        </p:txBody>
      </p:sp>
      <p:sp>
        <p:nvSpPr>
          <p:cNvPr id="23555" name="Text Box 3"/>
          <p:cNvSpPr txBox="1">
            <a:spLocks noChangeArrowheads="1"/>
          </p:cNvSpPr>
          <p:nvPr/>
        </p:nvSpPr>
        <p:spPr bwMode="auto">
          <a:xfrm>
            <a:off x="271463" y="977900"/>
            <a:ext cx="8748712" cy="523875"/>
          </a:xfrm>
          <a:prstGeom prst="rect">
            <a:avLst/>
          </a:prstGeom>
          <a:noFill/>
          <a:ln w="9525" algn="ctr">
            <a:noFill/>
            <a:miter lim="800000"/>
            <a:headEnd/>
            <a:tailEnd/>
          </a:ln>
        </p:spPr>
        <p:txBody>
          <a:bodyPr lIns="91376" tIns="45688" rIns="91376" bIns="45688">
            <a:spAutoFit/>
          </a:bodyPr>
          <a:lstStyle/>
          <a:p>
            <a:pPr algn="ctr" defTabSz="912813">
              <a:spcBef>
                <a:spcPct val="50000"/>
              </a:spcBef>
              <a:defRPr/>
            </a:pPr>
            <a:r>
              <a:rPr lang="en-CA" sz="2800" dirty="0">
                <a:solidFill>
                  <a:schemeClr val="bg1"/>
                </a:solidFill>
                <a:latin typeface="+mj-lt"/>
              </a:rPr>
              <a:t>WILO Stratos Commercial Wet Rotor Training</a:t>
            </a:r>
            <a:endParaRPr lang="en-CA" sz="2800" b="1" u="sng" dirty="0">
              <a:solidFill>
                <a:schemeClr val="bg1"/>
              </a:solidFill>
              <a:latin typeface="+mj-lt"/>
            </a:endParaRPr>
          </a:p>
        </p:txBody>
      </p:sp>
      <p:sp>
        <p:nvSpPr>
          <p:cNvPr id="23556" name="Text Box 4"/>
          <p:cNvSpPr txBox="1">
            <a:spLocks noChangeArrowheads="1"/>
          </p:cNvSpPr>
          <p:nvPr/>
        </p:nvSpPr>
        <p:spPr bwMode="auto">
          <a:xfrm>
            <a:off x="503238" y="1773238"/>
            <a:ext cx="8150225" cy="615950"/>
          </a:xfrm>
          <a:prstGeom prst="rect">
            <a:avLst/>
          </a:prstGeom>
          <a:noFill/>
          <a:ln w="9525" algn="ctr">
            <a:noFill/>
            <a:miter lim="800000"/>
            <a:headEnd/>
            <a:tailEnd/>
          </a:ln>
        </p:spPr>
        <p:txBody>
          <a:bodyPr lIns="91376" tIns="45688" rIns="91376" bIns="45688">
            <a:spAutoFit/>
          </a:bodyPr>
          <a:lstStyle/>
          <a:p>
            <a:pPr algn="ctr" defTabSz="912813">
              <a:spcBef>
                <a:spcPct val="50000"/>
              </a:spcBef>
              <a:defRPr/>
            </a:pPr>
            <a:r>
              <a:rPr lang="en-CA" sz="1600" dirty="0">
                <a:solidFill>
                  <a:srgbClr val="000000"/>
                </a:solidFill>
                <a:latin typeface="+mj-lt"/>
              </a:rPr>
              <a:t>Commercial Variable Speed Wet Rotor Circulators for Heating &amp; Cooling</a:t>
            </a:r>
          </a:p>
          <a:p>
            <a:pPr algn="ctr" defTabSz="912813">
              <a:spcBef>
                <a:spcPct val="50000"/>
              </a:spcBef>
              <a:defRPr/>
            </a:pPr>
            <a:r>
              <a:rPr lang="en-CA" sz="1200" dirty="0">
                <a:solidFill>
                  <a:srgbClr val="000000"/>
                </a:solidFill>
                <a:latin typeface="+mj-lt"/>
              </a:rPr>
              <a:t>Presentation Date – Revised January 2009</a:t>
            </a:r>
          </a:p>
        </p:txBody>
      </p:sp>
      <p:pic>
        <p:nvPicPr>
          <p:cNvPr id="23557" name="Picture 9" descr="Titel_Stratos"/>
          <p:cNvPicPr>
            <a:picLocks noChangeAspect="1" noChangeArrowheads="1"/>
          </p:cNvPicPr>
          <p:nvPr/>
        </p:nvPicPr>
        <p:blipFill>
          <a:blip r:embed="rId3" cstate="print"/>
          <a:srcRect/>
          <a:stretch>
            <a:fillRect/>
          </a:stretch>
        </p:blipFill>
        <p:spPr bwMode="auto">
          <a:xfrm>
            <a:off x="150813" y="2438400"/>
            <a:ext cx="8829675"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23938" y="609600"/>
            <a:ext cx="7031037" cy="417513"/>
          </a:xfrm>
        </p:spPr>
        <p:txBody>
          <a:bodyPr/>
          <a:lstStyle/>
          <a:p>
            <a:pPr algn="ctr" eaLnBrk="1" hangingPunct="1"/>
            <a:r>
              <a:rPr lang="en-US" sz="2100" smtClean="0">
                <a:solidFill>
                  <a:srgbClr val="000000"/>
                </a:solidFill>
              </a:rPr>
              <a:t>Functional - Variable Mounting Positions</a:t>
            </a:r>
            <a:endParaRPr lang="de-DE" sz="2100" smtClean="0">
              <a:solidFill>
                <a:srgbClr val="000000"/>
              </a:solidFill>
            </a:endParaRPr>
          </a:p>
        </p:txBody>
      </p:sp>
      <p:pic>
        <p:nvPicPr>
          <p:cNvPr id="899075" name="Variable_Einbaulage.avi">
            <a:hlinkClick r:id="" action="ppaction://media"/>
          </p:cNvPr>
          <p:cNvPicPr>
            <a:picLocks noRot="1" noChangeArrowheads="1"/>
          </p:cNvPicPr>
          <p:nvPr>
            <a:videoFile r:link="rId1"/>
          </p:nvPr>
        </p:nvPicPr>
        <p:blipFill>
          <a:blip r:embed="rId4" cstate="print"/>
          <a:srcRect/>
          <a:stretch>
            <a:fillRect/>
          </a:stretch>
        </p:blipFill>
        <p:spPr bwMode="auto">
          <a:xfrm>
            <a:off x="1978025" y="1633538"/>
            <a:ext cx="5210175" cy="3451225"/>
          </a:xfrm>
          <a:prstGeom prst="rect">
            <a:avLst/>
          </a:prstGeom>
          <a:noFill/>
          <a:ln w="25400">
            <a:solidFill>
              <a:schemeClr val="bg2"/>
            </a:solidFill>
            <a:miter lim="800000"/>
            <a:headEnd/>
            <a:tailEnd/>
          </a:ln>
        </p:spPr>
      </p:pic>
      <p:sp>
        <p:nvSpPr>
          <p:cNvPr id="34820" name="Text Box 5">
            <a:hlinkClick r:id="rId5" action="ppaction://hlinkfile"/>
          </p:cNvPr>
          <p:cNvSpPr txBox="1">
            <a:spLocks noChangeArrowheads="1"/>
          </p:cNvSpPr>
          <p:nvPr/>
        </p:nvSpPr>
        <p:spPr bwMode="auto">
          <a:xfrm>
            <a:off x="2970213" y="5259388"/>
            <a:ext cx="3265487" cy="279400"/>
          </a:xfrm>
          <a:prstGeom prst="rect">
            <a:avLst/>
          </a:prstGeom>
          <a:noFill/>
          <a:ln w="38100" cmpd="dbl" algn="ctr">
            <a:solidFill>
              <a:schemeClr val="tx1"/>
            </a:solidFill>
            <a:miter lim="800000"/>
            <a:headEnd/>
            <a:tailEnd/>
          </a:ln>
        </p:spPr>
        <p:txBody>
          <a:bodyPr lIns="79271" tIns="38939" rIns="79271" bIns="38939">
            <a:spAutoFit/>
          </a:bodyPr>
          <a:lstStyle/>
          <a:p>
            <a:pPr algn="ctr" defTabSz="912813">
              <a:spcBef>
                <a:spcPct val="50000"/>
              </a:spcBef>
            </a:pPr>
            <a:r>
              <a:rPr lang="en-US" sz="1300"/>
              <a:t>Click Here to Play Video</a:t>
            </a:r>
          </a:p>
        </p:txBody>
      </p:sp>
    </p:spTree>
  </p:cSld>
  <p:clrMapOvr>
    <a:masterClrMapping/>
  </p:clrMapOvr>
  <p:transition>
    <p:fad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89907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6"/>
          <p:cNvSpPr>
            <a:spLocks noGrp="1" noChangeArrowheads="1"/>
          </p:cNvSpPr>
          <p:nvPr>
            <p:ph type="title"/>
          </p:nvPr>
        </p:nvSpPr>
        <p:spPr>
          <a:xfrm>
            <a:off x="1079500" y="538163"/>
            <a:ext cx="7031038" cy="417512"/>
          </a:xfrm>
        </p:spPr>
        <p:txBody>
          <a:bodyPr/>
          <a:lstStyle/>
          <a:p>
            <a:pPr algn="ctr" eaLnBrk="1" hangingPunct="1"/>
            <a:r>
              <a:rPr lang="en-US" smtClean="0">
                <a:solidFill>
                  <a:srgbClr val="000000"/>
                </a:solidFill>
              </a:rPr>
              <a:t>Functional - ‘Any Way‘ Positioned Display</a:t>
            </a:r>
            <a:endParaRPr lang="de-DE" smtClean="0">
              <a:solidFill>
                <a:srgbClr val="000000"/>
              </a:solidFill>
            </a:endParaRPr>
          </a:p>
        </p:txBody>
      </p:sp>
      <p:grpSp>
        <p:nvGrpSpPr>
          <p:cNvPr id="2" name="Group 4"/>
          <p:cNvGrpSpPr>
            <a:grpSpLocks/>
          </p:cNvGrpSpPr>
          <p:nvPr/>
        </p:nvGrpSpPr>
        <p:grpSpPr bwMode="auto">
          <a:xfrm>
            <a:off x="835025" y="3473450"/>
            <a:ext cx="5540375" cy="2382838"/>
            <a:chOff x="843" y="2337"/>
            <a:chExt cx="3682" cy="1585"/>
          </a:xfrm>
        </p:grpSpPr>
        <p:grpSp>
          <p:nvGrpSpPr>
            <p:cNvPr id="6160" name="Group 5"/>
            <p:cNvGrpSpPr>
              <a:grpSpLocks/>
            </p:cNvGrpSpPr>
            <p:nvPr/>
          </p:nvGrpSpPr>
          <p:grpSpPr bwMode="auto">
            <a:xfrm>
              <a:off x="843" y="2550"/>
              <a:ext cx="750" cy="1153"/>
              <a:chOff x="269" y="508"/>
              <a:chExt cx="2313" cy="3556"/>
            </a:xfrm>
          </p:grpSpPr>
          <p:grpSp>
            <p:nvGrpSpPr>
              <p:cNvPr id="6164" name="Group 6"/>
              <p:cNvGrpSpPr>
                <a:grpSpLocks/>
              </p:cNvGrpSpPr>
              <p:nvPr/>
            </p:nvGrpSpPr>
            <p:grpSpPr bwMode="auto">
              <a:xfrm>
                <a:off x="269" y="508"/>
                <a:ext cx="2313" cy="3556"/>
                <a:chOff x="269" y="508"/>
                <a:chExt cx="2313" cy="3556"/>
              </a:xfrm>
            </p:grpSpPr>
            <p:grpSp>
              <p:nvGrpSpPr>
                <p:cNvPr id="6166" name="Group 7"/>
                <p:cNvGrpSpPr>
                  <a:grpSpLocks/>
                </p:cNvGrpSpPr>
                <p:nvPr/>
              </p:nvGrpSpPr>
              <p:grpSpPr bwMode="auto">
                <a:xfrm>
                  <a:off x="269" y="508"/>
                  <a:ext cx="2255" cy="3556"/>
                  <a:chOff x="269" y="508"/>
                  <a:chExt cx="2255" cy="3556"/>
                </a:xfrm>
              </p:grpSpPr>
              <p:grpSp>
                <p:nvGrpSpPr>
                  <p:cNvPr id="6168" name="Group 8"/>
                  <p:cNvGrpSpPr>
                    <a:grpSpLocks/>
                  </p:cNvGrpSpPr>
                  <p:nvPr/>
                </p:nvGrpSpPr>
                <p:grpSpPr bwMode="auto">
                  <a:xfrm>
                    <a:off x="269" y="508"/>
                    <a:ext cx="2255" cy="3556"/>
                    <a:chOff x="269" y="508"/>
                    <a:chExt cx="2255" cy="3556"/>
                  </a:xfrm>
                </p:grpSpPr>
                <p:grpSp>
                  <p:nvGrpSpPr>
                    <p:cNvPr id="6170" name="Group 9"/>
                    <p:cNvGrpSpPr>
                      <a:grpSpLocks/>
                    </p:cNvGrpSpPr>
                    <p:nvPr/>
                  </p:nvGrpSpPr>
                  <p:grpSpPr bwMode="auto">
                    <a:xfrm>
                      <a:off x="269" y="546"/>
                      <a:ext cx="2255" cy="3518"/>
                      <a:chOff x="269" y="546"/>
                      <a:chExt cx="2255" cy="3518"/>
                    </a:xfrm>
                  </p:grpSpPr>
                  <p:grpSp>
                    <p:nvGrpSpPr>
                      <p:cNvPr id="6172" name="Group 10"/>
                      <p:cNvGrpSpPr>
                        <a:grpSpLocks/>
                      </p:cNvGrpSpPr>
                      <p:nvPr/>
                    </p:nvGrpSpPr>
                    <p:grpSpPr bwMode="auto">
                      <a:xfrm>
                        <a:off x="269" y="546"/>
                        <a:ext cx="2255" cy="3518"/>
                        <a:chOff x="269" y="546"/>
                        <a:chExt cx="2255" cy="3518"/>
                      </a:xfrm>
                    </p:grpSpPr>
                    <p:grpSp>
                      <p:nvGrpSpPr>
                        <p:cNvPr id="6174" name="Group 11"/>
                        <p:cNvGrpSpPr>
                          <a:grpSpLocks/>
                        </p:cNvGrpSpPr>
                        <p:nvPr/>
                      </p:nvGrpSpPr>
                      <p:grpSpPr bwMode="auto">
                        <a:xfrm>
                          <a:off x="322" y="546"/>
                          <a:ext cx="2202" cy="3518"/>
                          <a:chOff x="322" y="546"/>
                          <a:chExt cx="2202" cy="3518"/>
                        </a:xfrm>
                      </p:grpSpPr>
                      <p:graphicFrame>
                        <p:nvGraphicFramePr>
                          <p:cNvPr id="6147" name="Object 12"/>
                          <p:cNvGraphicFramePr>
                            <a:graphicFrameLocks noChangeAspect="1"/>
                          </p:cNvGraphicFramePr>
                          <p:nvPr/>
                        </p:nvGraphicFramePr>
                        <p:xfrm>
                          <a:off x="386" y="546"/>
                          <a:ext cx="2138" cy="3518"/>
                        </p:xfrm>
                        <a:graphic>
                          <a:graphicData uri="http://schemas.openxmlformats.org/presentationml/2006/ole">
                            <p:oleObj spid="_x0000_s6147" name="Photo Editor Photo" r:id="rId4" imgW="1783235" imgH="2933333" progId="">
                              <p:embed/>
                            </p:oleObj>
                          </a:graphicData>
                        </a:graphic>
                      </p:graphicFrame>
                      <p:sp>
                        <p:nvSpPr>
                          <p:cNvPr id="6176" name="Rectangle 13"/>
                          <p:cNvSpPr>
                            <a:spLocks noChangeArrowheads="1"/>
                          </p:cNvSpPr>
                          <p:nvPr/>
                        </p:nvSpPr>
                        <p:spPr bwMode="auto">
                          <a:xfrm rot="-2520000">
                            <a:off x="322" y="3265"/>
                            <a:ext cx="168" cy="299"/>
                          </a:xfrm>
                          <a:prstGeom prst="rect">
                            <a:avLst/>
                          </a:prstGeom>
                          <a:solidFill>
                            <a:srgbClr val="FFFFFF"/>
                          </a:solidFill>
                          <a:ln w="9525">
                            <a:noFill/>
                            <a:miter lim="800000"/>
                            <a:headEnd/>
                            <a:tailEnd/>
                          </a:ln>
                        </p:spPr>
                        <p:txBody>
                          <a:bodyPr wrap="none" anchor="ctr"/>
                          <a:lstStyle/>
                          <a:p>
                            <a:endParaRPr lang="en-US"/>
                          </a:p>
                        </p:txBody>
                      </p:sp>
                    </p:grpSp>
                    <p:sp>
                      <p:nvSpPr>
                        <p:cNvPr id="6175" name="Rectangle 14"/>
                        <p:cNvSpPr>
                          <a:spLocks noChangeArrowheads="1"/>
                        </p:cNvSpPr>
                        <p:nvPr/>
                      </p:nvSpPr>
                      <p:spPr bwMode="auto">
                        <a:xfrm>
                          <a:off x="269" y="2604"/>
                          <a:ext cx="134" cy="727"/>
                        </a:xfrm>
                        <a:prstGeom prst="rect">
                          <a:avLst/>
                        </a:prstGeom>
                        <a:solidFill>
                          <a:srgbClr val="FFFFFF"/>
                        </a:solidFill>
                        <a:ln w="9525">
                          <a:noFill/>
                          <a:miter lim="800000"/>
                          <a:headEnd/>
                          <a:tailEnd/>
                        </a:ln>
                      </p:spPr>
                      <p:txBody>
                        <a:bodyPr wrap="none" anchor="ctr"/>
                        <a:lstStyle/>
                        <a:p>
                          <a:endParaRPr lang="en-US"/>
                        </a:p>
                      </p:txBody>
                    </p:sp>
                  </p:grpSp>
                  <p:sp>
                    <p:nvSpPr>
                      <p:cNvPr id="6173" name="Rectangle 15"/>
                      <p:cNvSpPr>
                        <a:spLocks noChangeArrowheads="1"/>
                      </p:cNvSpPr>
                      <p:nvPr/>
                    </p:nvSpPr>
                    <p:spPr bwMode="auto">
                      <a:xfrm rot="60000">
                        <a:off x="310" y="566"/>
                        <a:ext cx="250" cy="2052"/>
                      </a:xfrm>
                      <a:prstGeom prst="rect">
                        <a:avLst/>
                      </a:prstGeom>
                      <a:solidFill>
                        <a:srgbClr val="FFFFFF"/>
                      </a:solidFill>
                      <a:ln w="9525">
                        <a:noFill/>
                        <a:miter lim="800000"/>
                        <a:headEnd/>
                        <a:tailEnd/>
                      </a:ln>
                    </p:spPr>
                    <p:txBody>
                      <a:bodyPr wrap="none" anchor="ctr"/>
                      <a:lstStyle/>
                      <a:p>
                        <a:endParaRPr lang="en-US"/>
                      </a:p>
                    </p:txBody>
                  </p:sp>
                </p:grpSp>
                <p:sp>
                  <p:nvSpPr>
                    <p:cNvPr id="6171" name="Rectangle 16"/>
                    <p:cNvSpPr>
                      <a:spLocks noChangeArrowheads="1"/>
                    </p:cNvSpPr>
                    <p:nvPr/>
                  </p:nvSpPr>
                  <p:spPr bwMode="auto">
                    <a:xfrm rot="-240000">
                      <a:off x="461" y="508"/>
                      <a:ext cx="1490" cy="117"/>
                    </a:xfrm>
                    <a:prstGeom prst="rect">
                      <a:avLst/>
                    </a:prstGeom>
                    <a:solidFill>
                      <a:srgbClr val="FFFFFF"/>
                    </a:solidFill>
                    <a:ln w="9525">
                      <a:noFill/>
                      <a:miter lim="800000"/>
                      <a:headEnd/>
                      <a:tailEnd/>
                    </a:ln>
                  </p:spPr>
                  <p:txBody>
                    <a:bodyPr wrap="none" anchor="ctr"/>
                    <a:lstStyle/>
                    <a:p>
                      <a:endParaRPr lang="en-US"/>
                    </a:p>
                  </p:txBody>
                </p:sp>
              </p:grpSp>
              <p:sp>
                <p:nvSpPr>
                  <p:cNvPr id="6169" name="Rectangle 17"/>
                  <p:cNvSpPr>
                    <a:spLocks noChangeArrowheads="1"/>
                  </p:cNvSpPr>
                  <p:nvPr/>
                </p:nvSpPr>
                <p:spPr bwMode="auto">
                  <a:xfrm rot="-240000">
                    <a:off x="466" y="509"/>
                    <a:ext cx="1058" cy="163"/>
                  </a:xfrm>
                  <a:prstGeom prst="rect">
                    <a:avLst/>
                  </a:prstGeom>
                  <a:solidFill>
                    <a:srgbClr val="FFFFFF"/>
                  </a:solidFill>
                  <a:ln w="9525">
                    <a:noFill/>
                    <a:miter lim="800000"/>
                    <a:headEnd/>
                    <a:tailEnd/>
                  </a:ln>
                </p:spPr>
                <p:txBody>
                  <a:bodyPr wrap="none" anchor="ctr"/>
                  <a:lstStyle/>
                  <a:p>
                    <a:endParaRPr lang="en-US"/>
                  </a:p>
                </p:txBody>
              </p:sp>
            </p:grpSp>
            <p:sp>
              <p:nvSpPr>
                <p:cNvPr id="6167" name="Rectangle 18"/>
                <p:cNvSpPr>
                  <a:spLocks noChangeArrowheads="1"/>
                </p:cNvSpPr>
                <p:nvPr/>
              </p:nvSpPr>
              <p:spPr bwMode="auto">
                <a:xfrm rot="180000">
                  <a:off x="2474" y="2027"/>
                  <a:ext cx="108" cy="1419"/>
                </a:xfrm>
                <a:prstGeom prst="rect">
                  <a:avLst/>
                </a:prstGeom>
                <a:solidFill>
                  <a:srgbClr val="FFFFFF"/>
                </a:solidFill>
                <a:ln w="9525">
                  <a:noFill/>
                  <a:miter lim="800000"/>
                  <a:headEnd/>
                  <a:tailEnd/>
                </a:ln>
              </p:spPr>
              <p:txBody>
                <a:bodyPr wrap="none" anchor="ctr"/>
                <a:lstStyle/>
                <a:p>
                  <a:endParaRPr lang="en-US"/>
                </a:p>
              </p:txBody>
            </p:sp>
          </p:grpSp>
          <p:sp>
            <p:nvSpPr>
              <p:cNvPr id="6165" name="Rectangle 19"/>
              <p:cNvSpPr>
                <a:spLocks noChangeArrowheads="1"/>
              </p:cNvSpPr>
              <p:nvPr/>
            </p:nvSpPr>
            <p:spPr bwMode="auto">
              <a:xfrm rot="-120000">
                <a:off x="2487" y="545"/>
                <a:ext cx="90" cy="1505"/>
              </a:xfrm>
              <a:prstGeom prst="rect">
                <a:avLst/>
              </a:prstGeom>
              <a:solidFill>
                <a:srgbClr val="FFFFFF"/>
              </a:solidFill>
              <a:ln w="9525">
                <a:noFill/>
                <a:miter lim="800000"/>
                <a:headEnd/>
                <a:tailEnd/>
              </a:ln>
            </p:spPr>
            <p:txBody>
              <a:bodyPr wrap="none" anchor="ctr"/>
              <a:lstStyle/>
              <a:p>
                <a:endParaRPr lang="en-US"/>
              </a:p>
            </p:txBody>
          </p:sp>
        </p:grpSp>
        <p:sp>
          <p:nvSpPr>
            <p:cNvPr id="6161" name="Line 20"/>
            <p:cNvSpPr>
              <a:spLocks noChangeShapeType="1"/>
            </p:cNvSpPr>
            <p:nvPr/>
          </p:nvSpPr>
          <p:spPr bwMode="auto">
            <a:xfrm>
              <a:off x="1896" y="3192"/>
              <a:ext cx="448" cy="0"/>
            </a:xfrm>
            <a:prstGeom prst="line">
              <a:avLst/>
            </a:prstGeom>
            <a:noFill/>
            <a:ln w="25400">
              <a:solidFill>
                <a:srgbClr val="CF142B"/>
              </a:solidFill>
              <a:round/>
              <a:headEnd/>
              <a:tailEnd type="triangle" w="med" len="med"/>
            </a:ln>
          </p:spPr>
          <p:txBody>
            <a:bodyPr wrap="none" lIns="90488" tIns="44450" rIns="90488" bIns="44450" anchor="ctr">
              <a:spAutoFit/>
            </a:bodyPr>
            <a:lstStyle/>
            <a:p>
              <a:endParaRPr lang="en-US"/>
            </a:p>
          </p:txBody>
        </p:sp>
        <p:sp>
          <p:nvSpPr>
            <p:cNvPr id="6162" name="Text Box 21"/>
            <p:cNvSpPr txBox="1">
              <a:spLocks noChangeArrowheads="1"/>
            </p:cNvSpPr>
            <p:nvPr/>
          </p:nvSpPr>
          <p:spPr bwMode="auto">
            <a:xfrm>
              <a:off x="2513" y="3724"/>
              <a:ext cx="2012" cy="198"/>
            </a:xfrm>
            <a:prstGeom prst="rect">
              <a:avLst/>
            </a:prstGeom>
            <a:noFill/>
            <a:ln w="22225">
              <a:noFill/>
              <a:miter lim="800000"/>
              <a:headEnd/>
              <a:tailEnd/>
            </a:ln>
          </p:spPr>
          <p:txBody>
            <a:bodyPr wrap="none" lIns="97783" tIns="48034" rIns="97783" bIns="48034">
              <a:spAutoFit/>
            </a:bodyPr>
            <a:lstStyle/>
            <a:p>
              <a:pPr defTabSz="865188"/>
              <a:r>
                <a:rPr lang="en-US" sz="1300"/>
                <a:t>All symbols for vertical mounting.</a:t>
              </a:r>
            </a:p>
          </p:txBody>
        </p:sp>
        <p:pic>
          <p:nvPicPr>
            <p:cNvPr id="6163" name="Picture 22" descr="Display_hoch"/>
            <p:cNvPicPr>
              <a:picLocks noChangeAspect="1" noChangeArrowheads="1"/>
            </p:cNvPicPr>
            <p:nvPr/>
          </p:nvPicPr>
          <p:blipFill>
            <a:blip r:embed="rId5" cstate="print"/>
            <a:srcRect/>
            <a:stretch>
              <a:fillRect/>
            </a:stretch>
          </p:blipFill>
          <p:spPr bwMode="auto">
            <a:xfrm>
              <a:off x="2523" y="2337"/>
              <a:ext cx="954" cy="1321"/>
            </a:xfrm>
            <a:prstGeom prst="rect">
              <a:avLst/>
            </a:prstGeom>
            <a:noFill/>
            <a:ln w="9525">
              <a:noFill/>
              <a:miter lim="800000"/>
              <a:headEnd/>
              <a:tailEnd/>
            </a:ln>
          </p:spPr>
        </p:pic>
      </p:grpSp>
      <p:grpSp>
        <p:nvGrpSpPr>
          <p:cNvPr id="10" name="Group 23"/>
          <p:cNvGrpSpPr>
            <a:grpSpLocks/>
          </p:cNvGrpSpPr>
          <p:nvPr/>
        </p:nvGrpSpPr>
        <p:grpSpPr bwMode="auto">
          <a:xfrm>
            <a:off x="654050" y="1401763"/>
            <a:ext cx="5940425" cy="1951037"/>
            <a:chOff x="723" y="960"/>
            <a:chExt cx="3947" cy="1298"/>
          </a:xfrm>
        </p:grpSpPr>
        <p:grpSp>
          <p:nvGrpSpPr>
            <p:cNvPr id="6151" name="Group 24"/>
            <p:cNvGrpSpPr>
              <a:grpSpLocks/>
            </p:cNvGrpSpPr>
            <p:nvPr/>
          </p:nvGrpSpPr>
          <p:grpSpPr bwMode="auto">
            <a:xfrm>
              <a:off x="723" y="1128"/>
              <a:ext cx="992" cy="832"/>
              <a:chOff x="2604" y="831"/>
              <a:chExt cx="3254" cy="2729"/>
            </a:xfrm>
          </p:grpSpPr>
          <p:grpSp>
            <p:nvGrpSpPr>
              <p:cNvPr id="6155" name="Group 25"/>
              <p:cNvGrpSpPr>
                <a:grpSpLocks/>
              </p:cNvGrpSpPr>
              <p:nvPr/>
            </p:nvGrpSpPr>
            <p:grpSpPr bwMode="auto">
              <a:xfrm>
                <a:off x="2606" y="831"/>
                <a:ext cx="3252" cy="2729"/>
                <a:chOff x="2606" y="831"/>
                <a:chExt cx="3252" cy="2729"/>
              </a:xfrm>
            </p:grpSpPr>
            <p:grpSp>
              <p:nvGrpSpPr>
                <p:cNvPr id="6157" name="Group 26"/>
                <p:cNvGrpSpPr>
                  <a:grpSpLocks/>
                </p:cNvGrpSpPr>
                <p:nvPr/>
              </p:nvGrpSpPr>
              <p:grpSpPr bwMode="auto">
                <a:xfrm>
                  <a:off x="2607" y="831"/>
                  <a:ext cx="3251" cy="2729"/>
                  <a:chOff x="2607" y="831"/>
                  <a:chExt cx="3251" cy="2729"/>
                </a:xfrm>
              </p:grpSpPr>
              <p:graphicFrame>
                <p:nvGraphicFramePr>
                  <p:cNvPr id="6146" name="Object 27"/>
                  <p:cNvGraphicFramePr>
                    <a:graphicFrameLocks noChangeAspect="1"/>
                  </p:cNvGraphicFramePr>
                  <p:nvPr/>
                </p:nvGraphicFramePr>
                <p:xfrm>
                  <a:off x="2662" y="969"/>
                  <a:ext cx="3196" cy="2591"/>
                </p:xfrm>
                <a:graphic>
                  <a:graphicData uri="http://schemas.openxmlformats.org/presentationml/2006/ole">
                    <p:oleObj spid="_x0000_s6146" name="Photo Editor Photo" r:id="rId6" imgW="3063506" imgH="2483810" progId="">
                      <p:embed/>
                    </p:oleObj>
                  </a:graphicData>
                </a:graphic>
              </p:graphicFrame>
              <p:sp>
                <p:nvSpPr>
                  <p:cNvPr id="6159" name="Rectangle 28"/>
                  <p:cNvSpPr>
                    <a:spLocks noChangeArrowheads="1"/>
                  </p:cNvSpPr>
                  <p:nvPr/>
                </p:nvSpPr>
                <p:spPr bwMode="auto">
                  <a:xfrm rot="-660000">
                    <a:off x="2607" y="831"/>
                    <a:ext cx="1337" cy="488"/>
                  </a:xfrm>
                  <a:prstGeom prst="rect">
                    <a:avLst/>
                  </a:prstGeom>
                  <a:solidFill>
                    <a:srgbClr val="FFFFFF"/>
                  </a:solidFill>
                  <a:ln w="9525">
                    <a:noFill/>
                    <a:miter lim="800000"/>
                    <a:headEnd/>
                    <a:tailEnd/>
                  </a:ln>
                </p:spPr>
                <p:txBody>
                  <a:bodyPr wrap="none" anchor="ctr"/>
                  <a:lstStyle/>
                  <a:p>
                    <a:endParaRPr lang="en-US"/>
                  </a:p>
                </p:txBody>
              </p:sp>
            </p:grpSp>
            <p:sp>
              <p:nvSpPr>
                <p:cNvPr id="6158" name="Oval 29"/>
                <p:cNvSpPr>
                  <a:spLocks noChangeArrowheads="1"/>
                </p:cNvSpPr>
                <p:nvPr/>
              </p:nvSpPr>
              <p:spPr bwMode="auto">
                <a:xfrm>
                  <a:off x="2606" y="1337"/>
                  <a:ext cx="96" cy="113"/>
                </a:xfrm>
                <a:prstGeom prst="ellipse">
                  <a:avLst/>
                </a:prstGeom>
                <a:solidFill>
                  <a:srgbClr val="FFFFFF"/>
                </a:solidFill>
                <a:ln w="9525">
                  <a:noFill/>
                  <a:round/>
                  <a:headEnd/>
                  <a:tailEnd/>
                </a:ln>
              </p:spPr>
              <p:txBody>
                <a:bodyPr wrap="none" anchor="ctr"/>
                <a:lstStyle/>
                <a:p>
                  <a:endParaRPr lang="en-US"/>
                </a:p>
              </p:txBody>
            </p:sp>
          </p:grpSp>
          <p:sp>
            <p:nvSpPr>
              <p:cNvPr id="6156" name="Rectangle 30"/>
              <p:cNvSpPr>
                <a:spLocks noChangeArrowheads="1"/>
              </p:cNvSpPr>
              <p:nvPr/>
            </p:nvSpPr>
            <p:spPr bwMode="auto">
              <a:xfrm>
                <a:off x="2604" y="1337"/>
                <a:ext cx="67" cy="1925"/>
              </a:xfrm>
              <a:prstGeom prst="rect">
                <a:avLst/>
              </a:prstGeom>
              <a:solidFill>
                <a:srgbClr val="FFFFFF"/>
              </a:solidFill>
              <a:ln w="9525">
                <a:noFill/>
                <a:miter lim="800000"/>
                <a:headEnd/>
                <a:tailEnd/>
              </a:ln>
            </p:spPr>
            <p:txBody>
              <a:bodyPr wrap="none" anchor="ctr"/>
              <a:lstStyle/>
              <a:p>
                <a:endParaRPr lang="en-US"/>
              </a:p>
            </p:txBody>
          </p:sp>
        </p:grpSp>
        <p:sp>
          <p:nvSpPr>
            <p:cNvPr id="6152" name="Line 31"/>
            <p:cNvSpPr>
              <a:spLocks noChangeShapeType="1"/>
            </p:cNvSpPr>
            <p:nvPr/>
          </p:nvSpPr>
          <p:spPr bwMode="auto">
            <a:xfrm>
              <a:off x="1896" y="1504"/>
              <a:ext cx="448" cy="0"/>
            </a:xfrm>
            <a:prstGeom prst="line">
              <a:avLst/>
            </a:prstGeom>
            <a:noFill/>
            <a:ln w="25400">
              <a:solidFill>
                <a:srgbClr val="CF142B"/>
              </a:solidFill>
              <a:round/>
              <a:headEnd/>
              <a:tailEnd type="triangle" w="med" len="med"/>
            </a:ln>
          </p:spPr>
          <p:txBody>
            <a:bodyPr wrap="none" lIns="90488" tIns="44450" rIns="90488" bIns="44450" anchor="ctr">
              <a:spAutoFit/>
            </a:bodyPr>
            <a:lstStyle/>
            <a:p>
              <a:endParaRPr lang="en-US"/>
            </a:p>
          </p:txBody>
        </p:sp>
        <p:sp>
          <p:nvSpPr>
            <p:cNvPr id="6153" name="Text Box 32"/>
            <p:cNvSpPr txBox="1">
              <a:spLocks noChangeArrowheads="1"/>
            </p:cNvSpPr>
            <p:nvPr/>
          </p:nvSpPr>
          <p:spPr bwMode="auto">
            <a:xfrm>
              <a:off x="2513" y="2060"/>
              <a:ext cx="2157" cy="198"/>
            </a:xfrm>
            <a:prstGeom prst="rect">
              <a:avLst/>
            </a:prstGeom>
            <a:noFill/>
            <a:ln w="22225">
              <a:noFill/>
              <a:miter lim="800000"/>
              <a:headEnd/>
              <a:tailEnd/>
            </a:ln>
          </p:spPr>
          <p:txBody>
            <a:bodyPr wrap="none" lIns="97783" tIns="48034" rIns="97783" bIns="48034">
              <a:spAutoFit/>
            </a:bodyPr>
            <a:lstStyle/>
            <a:p>
              <a:pPr defTabSz="865188"/>
              <a:r>
                <a:rPr lang="en-US" sz="1300"/>
                <a:t>All symbols for horizontal mounting.</a:t>
              </a:r>
            </a:p>
          </p:txBody>
        </p:sp>
        <p:pic>
          <p:nvPicPr>
            <p:cNvPr id="6154" name="Picture 33" descr="Display_quer"/>
            <p:cNvPicPr>
              <a:picLocks noChangeAspect="1" noChangeArrowheads="1"/>
            </p:cNvPicPr>
            <p:nvPr/>
          </p:nvPicPr>
          <p:blipFill>
            <a:blip r:embed="rId7" cstate="print"/>
            <a:srcRect/>
            <a:stretch>
              <a:fillRect/>
            </a:stretch>
          </p:blipFill>
          <p:spPr bwMode="auto">
            <a:xfrm>
              <a:off x="2523" y="960"/>
              <a:ext cx="1330" cy="960"/>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33500" y="609600"/>
            <a:ext cx="7031038" cy="417513"/>
          </a:xfrm>
        </p:spPr>
        <p:txBody>
          <a:bodyPr/>
          <a:lstStyle/>
          <a:p>
            <a:pPr eaLnBrk="1" hangingPunct="1"/>
            <a:r>
              <a:rPr lang="en-US" smtClean="0">
                <a:solidFill>
                  <a:srgbClr val="000000"/>
                </a:solidFill>
              </a:rPr>
              <a:t>Functional – Electrical Wiring Connections</a:t>
            </a:r>
            <a:endParaRPr lang="de-DE" smtClean="0">
              <a:solidFill>
                <a:srgbClr val="000000"/>
              </a:solidFill>
            </a:endParaRPr>
          </a:p>
        </p:txBody>
      </p:sp>
      <p:pic>
        <p:nvPicPr>
          <p:cNvPr id="901123" name="Klemmraum.avi">
            <a:hlinkClick r:id="" action="ppaction://media"/>
          </p:cNvPr>
          <p:cNvPicPr>
            <a:picLocks noRot="1" noChangeArrowheads="1"/>
          </p:cNvPicPr>
          <p:nvPr>
            <a:videoFile r:link="rId1"/>
          </p:nvPr>
        </p:nvPicPr>
        <p:blipFill>
          <a:blip r:embed="rId4" cstate="print"/>
          <a:srcRect/>
          <a:stretch>
            <a:fillRect/>
          </a:stretch>
        </p:blipFill>
        <p:spPr bwMode="auto">
          <a:xfrm>
            <a:off x="1978025" y="1531938"/>
            <a:ext cx="5210175" cy="3452812"/>
          </a:xfrm>
          <a:prstGeom prst="rect">
            <a:avLst/>
          </a:prstGeom>
          <a:noFill/>
          <a:ln w="25400">
            <a:solidFill>
              <a:schemeClr val="bg2"/>
            </a:solidFill>
            <a:miter lim="800000"/>
            <a:headEnd/>
            <a:tailEnd/>
          </a:ln>
        </p:spPr>
      </p:pic>
      <p:sp>
        <p:nvSpPr>
          <p:cNvPr id="35844" name="Text Box 11">
            <a:hlinkClick r:id="rId5" action="ppaction://hlinkfile"/>
          </p:cNvPr>
          <p:cNvSpPr txBox="1">
            <a:spLocks noChangeArrowheads="1"/>
          </p:cNvSpPr>
          <p:nvPr/>
        </p:nvSpPr>
        <p:spPr bwMode="auto">
          <a:xfrm>
            <a:off x="2970213" y="5259388"/>
            <a:ext cx="3265487" cy="279400"/>
          </a:xfrm>
          <a:prstGeom prst="rect">
            <a:avLst/>
          </a:prstGeom>
          <a:noFill/>
          <a:ln w="38100" cmpd="dbl" algn="ctr">
            <a:solidFill>
              <a:schemeClr val="tx1"/>
            </a:solidFill>
            <a:miter lim="800000"/>
            <a:headEnd/>
            <a:tailEnd/>
          </a:ln>
        </p:spPr>
        <p:txBody>
          <a:bodyPr lIns="79271" tIns="38939" rIns="79271" bIns="38939">
            <a:spAutoFit/>
          </a:bodyPr>
          <a:lstStyle/>
          <a:p>
            <a:pPr algn="ctr" defTabSz="912813">
              <a:spcBef>
                <a:spcPct val="50000"/>
              </a:spcBef>
            </a:pPr>
            <a:r>
              <a:rPr lang="en-US" sz="1300"/>
              <a:t>Click Here to Play Video</a:t>
            </a:r>
          </a:p>
        </p:txBody>
      </p:sp>
    </p:spTree>
  </p:cSld>
  <p:clrMapOvr>
    <a:masterClrMapping/>
  </p:clrMapOvr>
  <p:transition>
    <p:fad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0112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3" cstate="print"/>
          <a:srcRect r="14391" b="49805"/>
          <a:stretch>
            <a:fillRect/>
          </a:stretch>
        </p:blipFill>
        <p:spPr bwMode="auto">
          <a:xfrm>
            <a:off x="42863" y="1485900"/>
            <a:ext cx="5335587" cy="4295775"/>
          </a:xfrm>
          <a:prstGeom prst="rect">
            <a:avLst/>
          </a:prstGeom>
          <a:noFill/>
          <a:ln w="25400" algn="ctr">
            <a:noFill/>
            <a:miter lim="800000"/>
            <a:headEnd/>
            <a:tailEnd/>
          </a:ln>
        </p:spPr>
      </p:pic>
      <p:sp>
        <p:nvSpPr>
          <p:cNvPr id="36867" name="Rectangle 2"/>
          <p:cNvSpPr>
            <a:spLocks noGrp="1" noChangeArrowheads="1"/>
          </p:cNvSpPr>
          <p:nvPr>
            <p:ph type="title"/>
          </p:nvPr>
        </p:nvSpPr>
        <p:spPr/>
        <p:txBody>
          <a:bodyPr/>
          <a:lstStyle/>
          <a:p>
            <a:pPr algn="ctr" eaLnBrk="1" hangingPunct="1"/>
            <a:r>
              <a:rPr lang="en-US" sz="2400" smtClean="0">
                <a:solidFill>
                  <a:schemeClr val="tx1"/>
                </a:solidFill>
              </a:rPr>
              <a:t>Functional – Electrical Wiring Connections</a:t>
            </a:r>
            <a:endParaRPr lang="de-DE" sz="2400" smtClean="0">
              <a:solidFill>
                <a:schemeClr val="tx1"/>
              </a:solidFill>
            </a:endParaRPr>
          </a:p>
        </p:txBody>
      </p:sp>
      <p:sp>
        <p:nvSpPr>
          <p:cNvPr id="946181" name="Text Box 5"/>
          <p:cNvSpPr txBox="1">
            <a:spLocks noChangeArrowheads="1"/>
          </p:cNvSpPr>
          <p:nvPr/>
        </p:nvSpPr>
        <p:spPr bwMode="auto">
          <a:xfrm>
            <a:off x="5373688" y="1719263"/>
            <a:ext cx="3517900" cy="3763962"/>
          </a:xfrm>
          <a:prstGeom prst="rect">
            <a:avLst/>
          </a:prstGeom>
          <a:noFill/>
          <a:ln w="25400" algn="ctr">
            <a:noFill/>
            <a:miter lim="800000"/>
            <a:headEnd/>
            <a:tailEnd/>
          </a:ln>
        </p:spPr>
        <p:txBody>
          <a:bodyPr lIns="79313" tIns="38960" rIns="79313" bIns="38960">
            <a:spAutoFit/>
          </a:bodyPr>
          <a:lstStyle/>
          <a:p>
            <a:pPr defTabSz="912813">
              <a:spcBef>
                <a:spcPct val="50000"/>
              </a:spcBef>
            </a:pPr>
            <a:r>
              <a:rPr lang="en-US" sz="1400">
                <a:latin typeface="Arial" charset="0"/>
              </a:rPr>
              <a:t>How to Wire</a:t>
            </a:r>
          </a:p>
          <a:p>
            <a:pPr defTabSz="912813">
              <a:spcBef>
                <a:spcPct val="50000"/>
              </a:spcBef>
              <a:buFontTx/>
              <a:buChar char="•"/>
            </a:pPr>
            <a:r>
              <a:rPr lang="en-US" sz="1200">
                <a:latin typeface="Arial" charset="0"/>
              </a:rPr>
              <a:t> Stratos Technology Makes it Simple</a:t>
            </a:r>
          </a:p>
          <a:p>
            <a:pPr defTabSz="912813">
              <a:spcBef>
                <a:spcPct val="50000"/>
              </a:spcBef>
              <a:buFontTx/>
              <a:buChar char="•"/>
            </a:pPr>
            <a:r>
              <a:rPr lang="en-US" sz="1200">
                <a:latin typeface="Arial" charset="0"/>
              </a:rPr>
              <a:t> Stratos Converts Power</a:t>
            </a:r>
          </a:p>
          <a:p>
            <a:pPr lvl="1" indent="0" defTabSz="912813">
              <a:spcBef>
                <a:spcPct val="50000"/>
              </a:spcBef>
              <a:buFontTx/>
              <a:buChar char="•"/>
            </a:pPr>
            <a:r>
              <a:rPr lang="en-US" sz="1200">
                <a:latin typeface="Arial" charset="0"/>
              </a:rPr>
              <a:t> Single Phase AC to DC</a:t>
            </a:r>
          </a:p>
          <a:p>
            <a:pPr lvl="1" indent="0" defTabSz="912813">
              <a:spcBef>
                <a:spcPct val="50000"/>
              </a:spcBef>
              <a:buFontTx/>
              <a:buChar char="•"/>
            </a:pPr>
            <a:r>
              <a:rPr lang="en-US" sz="1200">
                <a:latin typeface="Arial" charset="0"/>
              </a:rPr>
              <a:t> DC to Three Phase AC</a:t>
            </a:r>
          </a:p>
          <a:p>
            <a:pPr defTabSz="912813">
              <a:spcBef>
                <a:spcPct val="50000"/>
              </a:spcBef>
              <a:buFontTx/>
              <a:buChar char="•"/>
            </a:pPr>
            <a:r>
              <a:rPr lang="en-US" sz="1200">
                <a:latin typeface="Arial" charset="0"/>
              </a:rPr>
              <a:t> Total Voltage 230 +/- 10% (208 OK)</a:t>
            </a:r>
          </a:p>
          <a:p>
            <a:pPr lvl="1" indent="0" defTabSz="912813">
              <a:spcBef>
                <a:spcPct val="50000"/>
              </a:spcBef>
              <a:buFontTx/>
              <a:buChar char="•"/>
            </a:pPr>
            <a:r>
              <a:rPr lang="en-US" sz="1200">
                <a:latin typeface="Arial" charset="0"/>
              </a:rPr>
              <a:t> 230 volt “hot” and neutral OK</a:t>
            </a:r>
          </a:p>
          <a:p>
            <a:pPr lvl="1" indent="0" defTabSz="912813">
              <a:spcBef>
                <a:spcPct val="50000"/>
              </a:spcBef>
              <a:buFontTx/>
              <a:buChar char="•"/>
            </a:pPr>
            <a:r>
              <a:rPr lang="en-US" sz="1200">
                <a:latin typeface="Arial" charset="0"/>
              </a:rPr>
              <a:t> Two 115 volt ‘hots” with no neutral OK</a:t>
            </a:r>
            <a:endParaRPr lang="en-US" sz="1100">
              <a:latin typeface="Arial" charset="0"/>
            </a:endParaRPr>
          </a:p>
          <a:p>
            <a:pPr lvl="2" indent="0" defTabSz="912813">
              <a:spcBef>
                <a:spcPct val="50000"/>
              </a:spcBef>
              <a:buFontTx/>
              <a:buChar char="•"/>
            </a:pPr>
            <a:r>
              <a:rPr lang="en-US" sz="1100">
                <a:latin typeface="Arial" charset="0"/>
              </a:rPr>
              <a:t> Wire from opposite sides of 115 volt panel</a:t>
            </a:r>
          </a:p>
          <a:p>
            <a:pPr defTabSz="912813">
              <a:spcBef>
                <a:spcPct val="50000"/>
              </a:spcBef>
              <a:buFontTx/>
              <a:buChar char="•"/>
            </a:pPr>
            <a:r>
              <a:rPr lang="en-US" sz="1200">
                <a:latin typeface="Arial" charset="0"/>
              </a:rPr>
              <a:t> FC Fault Contact</a:t>
            </a:r>
          </a:p>
          <a:p>
            <a:pPr lvl="1" indent="0" defTabSz="912813">
              <a:spcBef>
                <a:spcPct val="50000"/>
              </a:spcBef>
              <a:buFontTx/>
              <a:buChar char="•"/>
            </a:pPr>
            <a:r>
              <a:rPr lang="en-US" sz="1200">
                <a:latin typeface="Arial" charset="0"/>
              </a:rPr>
              <a:t> Potential free, normally closed contact</a:t>
            </a:r>
          </a:p>
          <a:p>
            <a:pPr lvl="1" indent="0" defTabSz="912813">
              <a:spcBef>
                <a:spcPct val="50000"/>
              </a:spcBef>
              <a:buFontTx/>
              <a:buChar char="•"/>
            </a:pPr>
            <a:r>
              <a:rPr lang="en-US" sz="1200">
                <a:latin typeface="Arial" charset="0"/>
              </a:rPr>
              <a:t> Minimum contact load – 12 Vdc, 10 mA</a:t>
            </a:r>
          </a:p>
          <a:p>
            <a:pPr lvl="1" indent="0" defTabSz="912813">
              <a:spcBef>
                <a:spcPct val="50000"/>
              </a:spcBef>
              <a:buFontTx/>
              <a:buChar char="•"/>
            </a:pPr>
            <a:r>
              <a:rPr lang="en-US" sz="1200">
                <a:latin typeface="Arial" charset="0"/>
              </a:rPr>
              <a:t> Maximum contact load – 250 Vac, 1 Amp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18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618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618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618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618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618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6181">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618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618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618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4618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6">
            <a:hlinkClick r:id="rId4" action="ppaction://hlinkfile"/>
          </p:cNvPr>
          <p:cNvGraphicFramePr>
            <a:graphicFrameLocks noChangeAspect="1"/>
          </p:cNvGraphicFramePr>
          <p:nvPr/>
        </p:nvGraphicFramePr>
        <p:xfrm>
          <a:off x="265113" y="471488"/>
          <a:ext cx="4208462" cy="5780087"/>
        </p:xfrm>
        <a:graphic>
          <a:graphicData uri="http://schemas.openxmlformats.org/presentationml/2006/ole">
            <p:oleObj spid="_x0000_s7170" name="Acrobat Document" r:id="rId5" imgW="5163480" imgH="6664680" progId="AcroExch.Document.7">
              <p:embed/>
            </p:oleObj>
          </a:graphicData>
        </a:graphic>
      </p:graphicFrame>
      <p:graphicFrame>
        <p:nvGraphicFramePr>
          <p:cNvPr id="7171" name="Object 7">
            <a:hlinkClick r:id="rId6" action="ppaction://hlinkfile"/>
          </p:cNvPr>
          <p:cNvGraphicFramePr>
            <a:graphicFrameLocks noChangeAspect="1"/>
          </p:cNvGraphicFramePr>
          <p:nvPr/>
        </p:nvGraphicFramePr>
        <p:xfrm>
          <a:off x="4689475" y="469900"/>
          <a:ext cx="4213225" cy="5781675"/>
        </p:xfrm>
        <a:graphic>
          <a:graphicData uri="http://schemas.openxmlformats.org/presentationml/2006/ole">
            <p:oleObj spid="_x0000_s7171" name="Acrobat Document" r:id="rId7" imgW="5163480" imgH="666468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2" name="Picture 2" descr="Display gesamt"/>
          <p:cNvPicPr>
            <a:picLocks noChangeAspect="1" noChangeArrowheads="1"/>
          </p:cNvPicPr>
          <p:nvPr/>
        </p:nvPicPr>
        <p:blipFill>
          <a:blip r:embed="rId3" cstate="print"/>
          <a:srcRect/>
          <a:stretch>
            <a:fillRect/>
          </a:stretch>
        </p:blipFill>
        <p:spPr bwMode="auto">
          <a:xfrm>
            <a:off x="1317625" y="1360488"/>
            <a:ext cx="6529388" cy="4718050"/>
          </a:xfrm>
          <a:prstGeom prst="rect">
            <a:avLst/>
          </a:prstGeom>
          <a:noFill/>
          <a:ln w="9525">
            <a:noFill/>
            <a:miter lim="800000"/>
            <a:headEnd/>
            <a:tailEnd/>
          </a:ln>
        </p:spPr>
      </p:pic>
      <p:pic>
        <p:nvPicPr>
          <p:cNvPr id="936963" name="Picture 3" descr="Display horizontal"/>
          <p:cNvPicPr>
            <a:picLocks noChangeAspect="1" noChangeArrowheads="1"/>
          </p:cNvPicPr>
          <p:nvPr/>
        </p:nvPicPr>
        <p:blipFill>
          <a:blip r:embed="rId4" cstate="print"/>
          <a:srcRect/>
          <a:stretch>
            <a:fillRect/>
          </a:stretch>
        </p:blipFill>
        <p:spPr bwMode="auto">
          <a:xfrm>
            <a:off x="1317625" y="1360488"/>
            <a:ext cx="6529388" cy="4718050"/>
          </a:xfrm>
          <a:prstGeom prst="rect">
            <a:avLst/>
          </a:prstGeom>
          <a:noFill/>
          <a:ln w="9525">
            <a:noFill/>
            <a:miter lim="800000"/>
            <a:headEnd/>
            <a:tailEnd/>
          </a:ln>
        </p:spPr>
      </p:pic>
      <p:pic>
        <p:nvPicPr>
          <p:cNvPr id="936964" name="Picture 4" descr="Display vertikal"/>
          <p:cNvPicPr>
            <a:picLocks noChangeAspect="1" noChangeArrowheads="1"/>
          </p:cNvPicPr>
          <p:nvPr/>
        </p:nvPicPr>
        <p:blipFill>
          <a:blip r:embed="rId5" cstate="print"/>
          <a:srcRect/>
          <a:stretch>
            <a:fillRect/>
          </a:stretch>
        </p:blipFill>
        <p:spPr bwMode="auto">
          <a:xfrm>
            <a:off x="1317625" y="1360488"/>
            <a:ext cx="6529388" cy="4718050"/>
          </a:xfrm>
          <a:prstGeom prst="rect">
            <a:avLst/>
          </a:prstGeom>
          <a:noFill/>
          <a:ln w="9525">
            <a:noFill/>
            <a:miter lim="800000"/>
            <a:headEnd/>
            <a:tailEnd/>
          </a:ln>
        </p:spPr>
      </p:pic>
      <p:pic>
        <p:nvPicPr>
          <p:cNvPr id="936965" name="Picture 5" descr="Display Standard 1"/>
          <p:cNvPicPr>
            <a:picLocks noChangeAspect="1" noChangeArrowheads="1"/>
          </p:cNvPicPr>
          <p:nvPr/>
        </p:nvPicPr>
        <p:blipFill>
          <a:blip r:embed="rId6" cstate="print"/>
          <a:srcRect/>
          <a:stretch>
            <a:fillRect/>
          </a:stretch>
        </p:blipFill>
        <p:spPr bwMode="auto">
          <a:xfrm>
            <a:off x="1317625" y="1360488"/>
            <a:ext cx="6529388" cy="4718050"/>
          </a:xfrm>
          <a:prstGeom prst="rect">
            <a:avLst/>
          </a:prstGeom>
          <a:noFill/>
          <a:ln w="9525">
            <a:noFill/>
            <a:miter lim="800000"/>
            <a:headEnd/>
            <a:tailEnd/>
          </a:ln>
        </p:spPr>
      </p:pic>
      <p:pic>
        <p:nvPicPr>
          <p:cNvPr id="936966" name="Picture 6" descr="Display Standard 2"/>
          <p:cNvPicPr>
            <a:picLocks noChangeAspect="1" noChangeArrowheads="1"/>
          </p:cNvPicPr>
          <p:nvPr/>
        </p:nvPicPr>
        <p:blipFill>
          <a:blip r:embed="rId7" cstate="print"/>
          <a:srcRect/>
          <a:stretch>
            <a:fillRect/>
          </a:stretch>
        </p:blipFill>
        <p:spPr bwMode="auto">
          <a:xfrm>
            <a:off x="1317625" y="1360488"/>
            <a:ext cx="6529388" cy="4718050"/>
          </a:xfrm>
          <a:prstGeom prst="rect">
            <a:avLst/>
          </a:prstGeom>
          <a:noFill/>
          <a:ln w="9525">
            <a:noFill/>
            <a:miter lim="800000"/>
            <a:headEnd/>
            <a:tailEnd/>
          </a:ln>
        </p:spPr>
      </p:pic>
      <p:pic>
        <p:nvPicPr>
          <p:cNvPr id="936967" name="Picture 7" descr="Display Standard 3"/>
          <p:cNvPicPr>
            <a:picLocks noChangeAspect="1" noChangeArrowheads="1"/>
          </p:cNvPicPr>
          <p:nvPr/>
        </p:nvPicPr>
        <p:blipFill>
          <a:blip r:embed="rId8" cstate="print"/>
          <a:srcRect/>
          <a:stretch>
            <a:fillRect/>
          </a:stretch>
        </p:blipFill>
        <p:spPr bwMode="auto">
          <a:xfrm>
            <a:off x="1317625" y="1360488"/>
            <a:ext cx="6529388" cy="4718050"/>
          </a:xfrm>
          <a:prstGeom prst="rect">
            <a:avLst/>
          </a:prstGeom>
          <a:noFill/>
          <a:ln w="9525">
            <a:noFill/>
            <a:miter lim="800000"/>
            <a:headEnd/>
            <a:tailEnd/>
          </a:ln>
        </p:spPr>
      </p:pic>
      <p:sp>
        <p:nvSpPr>
          <p:cNvPr id="37896" name="Rectangle 8"/>
          <p:cNvSpPr>
            <a:spLocks noGrp="1" noChangeArrowheads="1"/>
          </p:cNvSpPr>
          <p:nvPr>
            <p:ph type="title"/>
          </p:nvPr>
        </p:nvSpPr>
        <p:spPr>
          <a:xfrm>
            <a:off x="1036638" y="609600"/>
            <a:ext cx="7032625" cy="417513"/>
          </a:xfrm>
          <a:noFill/>
        </p:spPr>
        <p:txBody>
          <a:bodyPr/>
          <a:lstStyle/>
          <a:p>
            <a:pPr algn="ctr" eaLnBrk="1" hangingPunct="1"/>
            <a:r>
              <a:rPr lang="en-US" sz="2100" smtClean="0">
                <a:solidFill>
                  <a:srgbClr val="000000"/>
                </a:solidFill>
              </a:rPr>
              <a:t>Functional – Operating Control Via Red Button and Display</a:t>
            </a:r>
            <a:endParaRPr lang="de-DE" sz="2100" smtClean="0">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69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369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36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9369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9369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36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7"/>
          <p:cNvSpPr>
            <a:spLocks noGrp="1" noChangeArrowheads="1"/>
          </p:cNvSpPr>
          <p:nvPr>
            <p:ph type="title"/>
          </p:nvPr>
        </p:nvSpPr>
        <p:spPr>
          <a:xfrm>
            <a:off x="1036638" y="609600"/>
            <a:ext cx="7032625" cy="417513"/>
          </a:xfrm>
          <a:noFill/>
        </p:spPr>
        <p:txBody>
          <a:bodyPr/>
          <a:lstStyle/>
          <a:p>
            <a:pPr algn="ctr" eaLnBrk="1" hangingPunct="1"/>
            <a:r>
              <a:rPr lang="en-US" sz="2100" smtClean="0">
                <a:solidFill>
                  <a:srgbClr val="000000"/>
                </a:solidFill>
              </a:rPr>
              <a:t>Functional – Operating Control Via Red Button and Display</a:t>
            </a:r>
            <a:endParaRPr lang="de-DE" sz="2100" smtClean="0">
              <a:solidFill>
                <a:srgbClr val="000000"/>
              </a:solidFill>
            </a:endParaRPr>
          </a:p>
        </p:txBody>
      </p:sp>
      <p:pic>
        <p:nvPicPr>
          <p:cNvPr id="38915" name="Picture 18" descr="Display Standard 3"/>
          <p:cNvPicPr>
            <a:picLocks noChangeAspect="1" noChangeArrowheads="1"/>
          </p:cNvPicPr>
          <p:nvPr/>
        </p:nvPicPr>
        <p:blipFill>
          <a:blip r:embed="rId3" cstate="print"/>
          <a:srcRect/>
          <a:stretch>
            <a:fillRect/>
          </a:stretch>
        </p:blipFill>
        <p:spPr bwMode="auto">
          <a:xfrm>
            <a:off x="2039938" y="1309688"/>
            <a:ext cx="5026025" cy="3632200"/>
          </a:xfrm>
          <a:prstGeom prst="rect">
            <a:avLst/>
          </a:prstGeom>
          <a:noFill/>
          <a:ln w="9525">
            <a:noFill/>
            <a:miter lim="800000"/>
            <a:headEnd/>
            <a:tailEnd/>
          </a:ln>
        </p:spPr>
      </p:pic>
      <p:sp>
        <p:nvSpPr>
          <p:cNvPr id="38916" name="Text Box 19">
            <a:hlinkClick r:id="rId4" action="ppaction://hlinkfile"/>
          </p:cNvPr>
          <p:cNvSpPr txBox="1">
            <a:spLocks noChangeArrowheads="1"/>
          </p:cNvSpPr>
          <p:nvPr/>
        </p:nvSpPr>
        <p:spPr bwMode="auto">
          <a:xfrm>
            <a:off x="2970213" y="5259388"/>
            <a:ext cx="3265487" cy="279400"/>
          </a:xfrm>
          <a:prstGeom prst="rect">
            <a:avLst/>
          </a:prstGeom>
          <a:noFill/>
          <a:ln w="38100" cmpd="dbl" algn="ctr">
            <a:solidFill>
              <a:schemeClr val="tx1"/>
            </a:solidFill>
            <a:miter lim="800000"/>
            <a:headEnd/>
            <a:tailEnd/>
          </a:ln>
        </p:spPr>
        <p:txBody>
          <a:bodyPr lIns="79271" tIns="38939" rIns="79271" bIns="38939">
            <a:spAutoFit/>
          </a:bodyPr>
          <a:lstStyle/>
          <a:p>
            <a:pPr algn="ctr" defTabSz="912813">
              <a:spcBef>
                <a:spcPct val="50000"/>
              </a:spcBef>
            </a:pPr>
            <a:r>
              <a:rPr lang="en-US" sz="1300"/>
              <a:t>Click Here to Play Video</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8"/>
          <p:cNvSpPr>
            <a:spLocks noGrp="1" noChangeArrowheads="1"/>
          </p:cNvSpPr>
          <p:nvPr>
            <p:ph type="title"/>
          </p:nvPr>
        </p:nvSpPr>
        <p:spPr>
          <a:xfrm>
            <a:off x="1079500" y="609600"/>
            <a:ext cx="7031038" cy="417513"/>
          </a:xfrm>
        </p:spPr>
        <p:txBody>
          <a:bodyPr/>
          <a:lstStyle/>
          <a:p>
            <a:pPr algn="ctr" eaLnBrk="1" hangingPunct="1"/>
            <a:r>
              <a:rPr lang="de-DE" smtClean="0">
                <a:solidFill>
                  <a:srgbClr val="000000"/>
                </a:solidFill>
              </a:rPr>
              <a:t>Manual Control Mode</a:t>
            </a:r>
          </a:p>
        </p:txBody>
      </p:sp>
      <p:sp>
        <p:nvSpPr>
          <p:cNvPr id="39939" name="Rectangle 11"/>
          <p:cNvSpPr>
            <a:spLocks noGrp="1" noChangeArrowheads="1" noTextEdit="1"/>
          </p:cNvSpPr>
          <p:nvPr>
            <p:ph type="clipArt" sz="half" idx="1"/>
          </p:nvPr>
        </p:nvSpPr>
        <p:spPr>
          <a:xfrm>
            <a:off x="600075" y="1285875"/>
            <a:ext cx="3681413" cy="4959350"/>
          </a:xfrm>
        </p:spPr>
      </p:sp>
      <p:pic>
        <p:nvPicPr>
          <p:cNvPr id="39940" name="Picture 10" descr="Roter_Knopf"/>
          <p:cNvPicPr>
            <a:picLocks noChangeAspect="1" noChangeArrowheads="1"/>
          </p:cNvPicPr>
          <p:nvPr/>
        </p:nvPicPr>
        <p:blipFill>
          <a:blip r:embed="rId3" cstate="print"/>
          <a:srcRect/>
          <a:stretch>
            <a:fillRect/>
          </a:stretch>
        </p:blipFill>
        <p:spPr bwMode="auto">
          <a:xfrm>
            <a:off x="150813" y="1228725"/>
            <a:ext cx="4105275" cy="5122863"/>
          </a:xfrm>
          <a:prstGeom prst="rect">
            <a:avLst/>
          </a:prstGeom>
          <a:noFill/>
          <a:ln w="9525">
            <a:noFill/>
            <a:miter lim="800000"/>
            <a:headEnd/>
            <a:tailEnd/>
          </a:ln>
        </p:spPr>
      </p:pic>
      <p:sp>
        <p:nvSpPr>
          <p:cNvPr id="39941" name="Rectangle 12"/>
          <p:cNvSpPr>
            <a:spLocks noGrp="1" noChangeArrowheads="1"/>
          </p:cNvSpPr>
          <p:nvPr>
            <p:ph type="body" sz="half" idx="2"/>
          </p:nvPr>
        </p:nvSpPr>
        <p:spPr>
          <a:xfrm>
            <a:off x="4411663" y="1285875"/>
            <a:ext cx="3681412" cy="4959350"/>
          </a:xfrm>
        </p:spPr>
        <p:txBody>
          <a:bodyPr/>
          <a:lstStyle/>
          <a:p>
            <a:pPr marL="0" indent="3175" eaLnBrk="1" hangingPunct="1"/>
            <a:r>
              <a:rPr lang="en-US" sz="1400" smtClean="0"/>
              <a:t>The manual control mode deactivates the control in the electronic module.</a:t>
            </a:r>
          </a:p>
          <a:p>
            <a:pPr marL="0" indent="3175" eaLnBrk="1" hangingPunct="1"/>
            <a:endParaRPr lang="en-US" sz="1400" smtClean="0"/>
          </a:p>
          <a:p>
            <a:pPr lvl="1" eaLnBrk="1" hangingPunct="1"/>
            <a:r>
              <a:rPr lang="en-US" sz="1500" smtClean="0"/>
              <a:t>The speed can be manually adjusted to a preselected constant level</a:t>
            </a:r>
          </a:p>
          <a:p>
            <a:pPr lvl="1" eaLnBrk="1" hangingPunct="1"/>
            <a:r>
              <a:rPr lang="en-US" sz="1500" smtClean="0"/>
              <a:t>Adjustable in 10 RPM increments!</a:t>
            </a:r>
          </a:p>
          <a:p>
            <a:pPr marL="0" indent="3175" eaLnBrk="1" hangingPunct="1"/>
            <a:endParaRPr lang="en-US" sz="1400" smtClean="0"/>
          </a:p>
          <a:p>
            <a:pPr marL="0" indent="3175" eaLnBrk="1" hangingPunct="1"/>
            <a:endParaRPr lang="en-US" sz="1400" smtClean="0"/>
          </a:p>
          <a:p>
            <a:pPr marL="0" indent="3175" eaLnBrk="1" hangingPunct="1"/>
            <a:endParaRPr lang="de-DE" sz="1400" smtClean="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87375" y="492125"/>
            <a:ext cx="7877175" cy="685800"/>
          </a:xfrm>
        </p:spPr>
        <p:txBody>
          <a:bodyPr/>
          <a:lstStyle/>
          <a:p>
            <a:pPr algn="ctr" eaLnBrk="1" hangingPunct="1"/>
            <a:r>
              <a:rPr lang="de-DE" sz="3900" smtClean="0">
                <a:solidFill>
                  <a:srgbClr val="000000"/>
                </a:solidFill>
                <a:latin typeface="WILO Plus TF-Regular" pitchFamily="50" charset="0"/>
              </a:rPr>
              <a:t>Speed Control</a:t>
            </a:r>
          </a:p>
        </p:txBody>
      </p:sp>
      <p:sp>
        <p:nvSpPr>
          <p:cNvPr id="40963" name="Rectangle 3"/>
          <p:cNvSpPr>
            <a:spLocks noGrp="1" noChangeArrowheads="1"/>
          </p:cNvSpPr>
          <p:nvPr>
            <p:ph type="body" idx="1"/>
          </p:nvPr>
        </p:nvSpPr>
        <p:spPr>
          <a:xfrm>
            <a:off x="574675" y="1250950"/>
            <a:ext cx="7972425" cy="4165600"/>
          </a:xfrm>
        </p:spPr>
        <p:txBody>
          <a:bodyPr/>
          <a:lstStyle/>
          <a:p>
            <a:pPr marL="0" indent="3175" eaLnBrk="1" hangingPunct="1"/>
            <a:r>
              <a:rPr lang="de-DE" smtClean="0"/>
              <a:t>Electronic continuous speed control (Constant Pressure)</a:t>
            </a:r>
          </a:p>
          <a:p>
            <a:pPr lvl="1" eaLnBrk="1" hangingPunct="1"/>
            <a:r>
              <a:rPr lang="de-DE" smtClean="0"/>
              <a:t>Automatic differential pressure control</a:t>
            </a:r>
          </a:p>
        </p:txBody>
      </p:sp>
      <p:sp>
        <p:nvSpPr>
          <p:cNvPr id="40964" name="Arc 4"/>
          <p:cNvSpPr>
            <a:spLocks/>
          </p:cNvSpPr>
          <p:nvPr/>
        </p:nvSpPr>
        <p:spPr bwMode="auto">
          <a:xfrm rot="655395">
            <a:off x="982663" y="3252788"/>
            <a:ext cx="4856162" cy="3165475"/>
          </a:xfrm>
          <a:custGeom>
            <a:avLst/>
            <a:gdLst>
              <a:gd name="T0" fmla="*/ 0 w 19772"/>
              <a:gd name="T1" fmla="*/ 0 h 21600"/>
              <a:gd name="T2" fmla="*/ 2147483647 w 19772"/>
              <a:gd name="T3" fmla="*/ 2147483647 h 21600"/>
              <a:gd name="T4" fmla="*/ 0 w 19772"/>
              <a:gd name="T5" fmla="*/ 2147483647 h 21600"/>
              <a:gd name="T6" fmla="*/ 0 60000 65536"/>
              <a:gd name="T7" fmla="*/ 0 60000 65536"/>
              <a:gd name="T8" fmla="*/ 0 60000 65536"/>
              <a:gd name="T9" fmla="*/ 0 w 19772"/>
              <a:gd name="T10" fmla="*/ 0 h 21600"/>
              <a:gd name="T11" fmla="*/ 19772 w 19772"/>
              <a:gd name="T12" fmla="*/ 21600 h 21600"/>
            </a:gdLst>
            <a:ahLst/>
            <a:cxnLst>
              <a:cxn ang="T6">
                <a:pos x="T0" y="T1"/>
              </a:cxn>
              <a:cxn ang="T7">
                <a:pos x="T2" y="T3"/>
              </a:cxn>
              <a:cxn ang="T8">
                <a:pos x="T4" y="T5"/>
              </a:cxn>
            </a:cxnLst>
            <a:rect l="T9" t="T10" r="T11" b="T12"/>
            <a:pathLst>
              <a:path w="19772" h="21600" fill="none" extrusionOk="0">
                <a:moveTo>
                  <a:pt x="-1" y="0"/>
                </a:moveTo>
                <a:cubicBezTo>
                  <a:pt x="8566" y="0"/>
                  <a:pt x="16322" y="5062"/>
                  <a:pt x="19771" y="12903"/>
                </a:cubicBezTo>
              </a:path>
              <a:path w="19772" h="21600" stroke="0" extrusionOk="0">
                <a:moveTo>
                  <a:pt x="-1" y="0"/>
                </a:moveTo>
                <a:cubicBezTo>
                  <a:pt x="8566" y="0"/>
                  <a:pt x="16322" y="5062"/>
                  <a:pt x="19771" y="12903"/>
                </a:cubicBezTo>
                <a:lnTo>
                  <a:pt x="0" y="21600"/>
                </a:lnTo>
                <a:close/>
              </a:path>
            </a:pathLst>
          </a:custGeom>
          <a:noFill/>
          <a:ln w="38100">
            <a:solidFill>
              <a:schemeClr val="hlink"/>
            </a:solidFill>
            <a:round/>
            <a:headEnd/>
            <a:tailEnd/>
          </a:ln>
        </p:spPr>
        <p:txBody>
          <a:bodyPr wrap="none" lIns="80105" tIns="40053" rIns="80105" bIns="40053" anchor="ctr"/>
          <a:lstStyle/>
          <a:p>
            <a:endParaRPr lang="en-US"/>
          </a:p>
        </p:txBody>
      </p:sp>
      <p:sp>
        <p:nvSpPr>
          <p:cNvPr id="40965" name="Text Box 5"/>
          <p:cNvSpPr txBox="1">
            <a:spLocks noChangeArrowheads="1"/>
          </p:cNvSpPr>
          <p:nvPr/>
        </p:nvSpPr>
        <p:spPr bwMode="auto">
          <a:xfrm rot="-5400000">
            <a:off x="-232568" y="4493419"/>
            <a:ext cx="2033587" cy="269875"/>
          </a:xfrm>
          <a:prstGeom prst="rect">
            <a:avLst/>
          </a:prstGeom>
          <a:noFill/>
          <a:ln w="25400">
            <a:noFill/>
            <a:miter lim="800000"/>
            <a:headEnd/>
            <a:tailEnd/>
          </a:ln>
        </p:spPr>
        <p:txBody>
          <a:bodyPr lIns="85670" tIns="42083" rIns="85670" bIns="42083">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Pumping Head H </a:t>
            </a:r>
            <a:r>
              <a:rPr lang="de-DE" sz="1500">
                <a:solidFill>
                  <a:srgbClr val="000000"/>
                </a:solidFill>
                <a:latin typeface="Arial" charset="0"/>
                <a:ea typeface="ＭＳ Ｐゴシック" pitchFamily="34" charset="-128"/>
                <a:sym typeface="Symbol" pitchFamily="18" charset="2"/>
              </a:rPr>
              <a:t>Ft</a:t>
            </a:r>
            <a:endParaRPr lang="de-DE" sz="1500">
              <a:solidFill>
                <a:srgbClr val="000000"/>
              </a:solidFill>
              <a:latin typeface="Arial" charset="0"/>
              <a:ea typeface="ＭＳ Ｐゴシック" pitchFamily="34" charset="-128"/>
            </a:endParaRPr>
          </a:p>
        </p:txBody>
      </p:sp>
      <p:sp>
        <p:nvSpPr>
          <p:cNvPr id="40966" name="Text Box 6"/>
          <p:cNvSpPr txBox="1">
            <a:spLocks noChangeArrowheads="1"/>
          </p:cNvSpPr>
          <p:nvPr/>
        </p:nvSpPr>
        <p:spPr bwMode="auto">
          <a:xfrm>
            <a:off x="4057650" y="6108700"/>
            <a:ext cx="2944813" cy="269875"/>
          </a:xfrm>
          <a:prstGeom prst="rect">
            <a:avLst/>
          </a:prstGeom>
          <a:noFill/>
          <a:ln w="25400">
            <a:noFill/>
            <a:miter lim="800000"/>
            <a:headEnd/>
            <a:tailEnd/>
          </a:ln>
        </p:spPr>
        <p:txBody>
          <a:bodyPr lIns="85670" tIns="42083" rIns="85670" bIns="42083">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Flow Q </a:t>
            </a:r>
            <a:r>
              <a:rPr lang="de-DE" sz="1500">
                <a:solidFill>
                  <a:srgbClr val="000000"/>
                </a:solidFill>
                <a:latin typeface="Arial" charset="0"/>
                <a:ea typeface="ＭＳ Ｐゴシック" pitchFamily="34" charset="-128"/>
                <a:sym typeface="Symbol" pitchFamily="18" charset="2"/>
              </a:rPr>
              <a:t>USGPM</a:t>
            </a:r>
            <a:endParaRPr lang="de-DE" sz="1500">
              <a:solidFill>
                <a:srgbClr val="000000"/>
              </a:solidFill>
              <a:latin typeface="Arial" charset="0"/>
              <a:ea typeface="ＭＳ Ｐゴシック" pitchFamily="34" charset="-128"/>
            </a:endParaRPr>
          </a:p>
        </p:txBody>
      </p:sp>
      <p:sp>
        <p:nvSpPr>
          <p:cNvPr id="40967" name="Freeform 7"/>
          <p:cNvSpPr>
            <a:spLocks/>
          </p:cNvSpPr>
          <p:nvPr/>
        </p:nvSpPr>
        <p:spPr bwMode="auto">
          <a:xfrm>
            <a:off x="1316038" y="2428875"/>
            <a:ext cx="5129212" cy="3600450"/>
          </a:xfrm>
          <a:custGeom>
            <a:avLst/>
            <a:gdLst>
              <a:gd name="T0" fmla="*/ 0 w 3408"/>
              <a:gd name="T1" fmla="*/ 0 h 2728"/>
              <a:gd name="T2" fmla="*/ 0 w 3408"/>
              <a:gd name="T3" fmla="*/ 2147483647 h 2728"/>
              <a:gd name="T4" fmla="*/ 2147483647 w 3408"/>
              <a:gd name="T5" fmla="*/ 2147483647 h 2728"/>
              <a:gd name="T6" fmla="*/ 0 60000 65536"/>
              <a:gd name="T7" fmla="*/ 0 60000 65536"/>
              <a:gd name="T8" fmla="*/ 0 60000 65536"/>
              <a:gd name="T9" fmla="*/ 0 w 3408"/>
              <a:gd name="T10" fmla="*/ 0 h 2728"/>
              <a:gd name="T11" fmla="*/ 3408 w 3408"/>
              <a:gd name="T12" fmla="*/ 2728 h 2728"/>
            </a:gdLst>
            <a:ahLst/>
            <a:cxnLst>
              <a:cxn ang="T6">
                <a:pos x="T0" y="T1"/>
              </a:cxn>
              <a:cxn ang="T7">
                <a:pos x="T2" y="T3"/>
              </a:cxn>
              <a:cxn ang="T8">
                <a:pos x="T4" y="T5"/>
              </a:cxn>
            </a:cxnLst>
            <a:rect l="T9" t="T10" r="T11" b="T12"/>
            <a:pathLst>
              <a:path w="3408" h="2728">
                <a:moveTo>
                  <a:pt x="0" y="0"/>
                </a:moveTo>
                <a:lnTo>
                  <a:pt x="0" y="2728"/>
                </a:lnTo>
                <a:lnTo>
                  <a:pt x="3408" y="2728"/>
                </a:lnTo>
              </a:path>
            </a:pathLst>
          </a:custGeom>
          <a:noFill/>
          <a:ln w="25400">
            <a:solidFill>
              <a:schemeClr val="bg2"/>
            </a:solidFill>
            <a:round/>
            <a:headEnd type="triangle" w="med" len="med"/>
            <a:tailEnd type="triangle" w="med" len="med"/>
          </a:ln>
        </p:spPr>
        <p:txBody>
          <a:bodyPr lIns="80105" tIns="40053" rIns="80105" bIns="40053"/>
          <a:lstStyle/>
          <a:p>
            <a:endParaRPr lang="en-US"/>
          </a:p>
        </p:txBody>
      </p:sp>
      <p:grpSp>
        <p:nvGrpSpPr>
          <p:cNvPr id="2" name="Group 8"/>
          <p:cNvGrpSpPr>
            <a:grpSpLocks/>
          </p:cNvGrpSpPr>
          <p:nvPr/>
        </p:nvGrpSpPr>
        <p:grpSpPr bwMode="auto">
          <a:xfrm>
            <a:off x="981075" y="3343275"/>
            <a:ext cx="2817813" cy="3063875"/>
            <a:chOff x="499" y="2040"/>
            <a:chExt cx="1873" cy="2036"/>
          </a:xfrm>
        </p:grpSpPr>
        <p:sp>
          <p:nvSpPr>
            <p:cNvPr id="41038" name="Line 9"/>
            <p:cNvSpPr>
              <a:spLocks noChangeShapeType="1"/>
            </p:cNvSpPr>
            <p:nvPr/>
          </p:nvSpPr>
          <p:spPr bwMode="auto">
            <a:xfrm flipH="1">
              <a:off x="2155" y="2207"/>
              <a:ext cx="0" cy="1619"/>
            </a:xfrm>
            <a:prstGeom prst="line">
              <a:avLst/>
            </a:prstGeom>
            <a:noFill/>
            <a:ln w="12700">
              <a:solidFill>
                <a:srgbClr val="0066FF"/>
              </a:solidFill>
              <a:round/>
              <a:headEnd/>
              <a:tailEnd/>
            </a:ln>
          </p:spPr>
          <p:txBody>
            <a:bodyPr lIns="90488" tIns="44450" rIns="90488" bIns="44450">
              <a:spAutoFit/>
            </a:bodyPr>
            <a:lstStyle/>
            <a:p>
              <a:endParaRPr lang="en-US"/>
            </a:p>
          </p:txBody>
        </p:sp>
        <p:sp>
          <p:nvSpPr>
            <p:cNvPr id="41039" name="Line 10"/>
            <p:cNvSpPr>
              <a:spLocks noChangeShapeType="1"/>
            </p:cNvSpPr>
            <p:nvPr/>
          </p:nvSpPr>
          <p:spPr bwMode="auto">
            <a:xfrm>
              <a:off x="724" y="2170"/>
              <a:ext cx="1395" cy="0"/>
            </a:xfrm>
            <a:prstGeom prst="line">
              <a:avLst/>
            </a:prstGeom>
            <a:noFill/>
            <a:ln w="12700">
              <a:solidFill>
                <a:srgbClr val="0066FF"/>
              </a:solidFill>
              <a:round/>
              <a:headEnd/>
              <a:tailEnd/>
            </a:ln>
          </p:spPr>
          <p:txBody>
            <a:bodyPr lIns="90488" tIns="44450" rIns="90488" bIns="44450">
              <a:spAutoFit/>
            </a:bodyPr>
            <a:lstStyle/>
            <a:p>
              <a:endParaRPr lang="en-US"/>
            </a:p>
          </p:txBody>
        </p:sp>
        <p:sp>
          <p:nvSpPr>
            <p:cNvPr id="41040" name="Text Box 11"/>
            <p:cNvSpPr txBox="1">
              <a:spLocks noChangeArrowheads="1"/>
            </p:cNvSpPr>
            <p:nvPr/>
          </p:nvSpPr>
          <p:spPr bwMode="auto">
            <a:xfrm>
              <a:off x="2056" y="3856"/>
              <a:ext cx="316" cy="220"/>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Q</a:t>
              </a:r>
              <a:r>
                <a:rPr lang="de-DE" sz="1300" b="1" baseline="-25000">
                  <a:solidFill>
                    <a:srgbClr val="000000"/>
                  </a:solidFill>
                  <a:latin typeface="Arial" charset="0"/>
                  <a:ea typeface="ＭＳ Ｐゴシック" pitchFamily="34" charset="-128"/>
                </a:rPr>
                <a:t>2</a:t>
              </a:r>
              <a:r>
                <a:rPr lang="de-DE" sz="1900">
                  <a:solidFill>
                    <a:srgbClr val="000000"/>
                  </a:solidFill>
                  <a:latin typeface="Arial" charset="0"/>
                  <a:ea typeface="ＭＳ Ｐゴシック" pitchFamily="34" charset="-128"/>
                </a:rPr>
                <a:t> </a:t>
              </a:r>
            </a:p>
          </p:txBody>
        </p:sp>
        <p:sp>
          <p:nvSpPr>
            <p:cNvPr id="41041" name="Text Box 12"/>
            <p:cNvSpPr txBox="1">
              <a:spLocks noChangeArrowheads="1"/>
            </p:cNvSpPr>
            <p:nvPr/>
          </p:nvSpPr>
          <p:spPr bwMode="auto">
            <a:xfrm>
              <a:off x="499" y="2040"/>
              <a:ext cx="260" cy="220"/>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r>
                <a:rPr lang="de-DE" sz="1300">
                  <a:solidFill>
                    <a:srgbClr val="000000"/>
                  </a:solidFill>
                  <a:latin typeface="Arial" charset="0"/>
                  <a:ea typeface="ＭＳ Ｐゴシック" pitchFamily="34" charset="-128"/>
                </a:rPr>
                <a:t>H</a:t>
              </a:r>
              <a:r>
                <a:rPr lang="de-DE" sz="1300" b="1" baseline="-25000">
                  <a:solidFill>
                    <a:srgbClr val="000000"/>
                  </a:solidFill>
                  <a:latin typeface="Arial" charset="0"/>
                  <a:ea typeface="ＭＳ Ｐゴシック" pitchFamily="34" charset="-128"/>
                </a:rPr>
                <a:t>2</a:t>
              </a:r>
              <a:r>
                <a:rPr lang="de-DE" sz="1900">
                  <a:solidFill>
                    <a:srgbClr val="000000"/>
                  </a:solidFill>
                  <a:latin typeface="Arial" charset="0"/>
                  <a:ea typeface="ＭＳ Ｐゴシック" pitchFamily="34" charset="-128"/>
                </a:rPr>
                <a:t> </a:t>
              </a:r>
            </a:p>
          </p:txBody>
        </p:sp>
      </p:grpSp>
      <p:sp>
        <p:nvSpPr>
          <p:cNvPr id="40969" name="Arc 13"/>
          <p:cNvSpPr>
            <a:spLocks/>
          </p:cNvSpPr>
          <p:nvPr/>
        </p:nvSpPr>
        <p:spPr bwMode="auto">
          <a:xfrm flipV="1">
            <a:off x="1336675" y="1822450"/>
            <a:ext cx="4576763" cy="4200525"/>
          </a:xfrm>
          <a:custGeom>
            <a:avLst/>
            <a:gdLst>
              <a:gd name="T0" fmla="*/ 0 w 19741"/>
              <a:gd name="T1" fmla="*/ 0 h 21600"/>
              <a:gd name="T2" fmla="*/ 2147483647 w 19741"/>
              <a:gd name="T3" fmla="*/ 2147483647 h 21600"/>
              <a:gd name="T4" fmla="*/ 0 w 19741"/>
              <a:gd name="T5" fmla="*/ 2147483647 h 21600"/>
              <a:gd name="T6" fmla="*/ 0 60000 65536"/>
              <a:gd name="T7" fmla="*/ 0 60000 65536"/>
              <a:gd name="T8" fmla="*/ 0 60000 65536"/>
              <a:gd name="T9" fmla="*/ 0 w 19741"/>
              <a:gd name="T10" fmla="*/ 0 h 21600"/>
              <a:gd name="T11" fmla="*/ 19741 w 19741"/>
              <a:gd name="T12" fmla="*/ 21600 h 21600"/>
            </a:gdLst>
            <a:ahLst/>
            <a:cxnLst>
              <a:cxn ang="T6">
                <a:pos x="T0" y="T1"/>
              </a:cxn>
              <a:cxn ang="T7">
                <a:pos x="T2" y="T3"/>
              </a:cxn>
              <a:cxn ang="T8">
                <a:pos x="T4" y="T5"/>
              </a:cxn>
            </a:cxnLst>
            <a:rect l="T9" t="T10" r="T11" b="T12"/>
            <a:pathLst>
              <a:path w="19741" h="21600" fill="none" extrusionOk="0">
                <a:moveTo>
                  <a:pt x="-1" y="0"/>
                </a:moveTo>
                <a:cubicBezTo>
                  <a:pt x="8537" y="0"/>
                  <a:pt x="16274" y="5029"/>
                  <a:pt x="19740" y="12832"/>
                </a:cubicBezTo>
              </a:path>
              <a:path w="19741" h="21600" stroke="0" extrusionOk="0">
                <a:moveTo>
                  <a:pt x="-1" y="0"/>
                </a:moveTo>
                <a:cubicBezTo>
                  <a:pt x="8537" y="0"/>
                  <a:pt x="16274" y="5029"/>
                  <a:pt x="19740" y="12832"/>
                </a:cubicBezTo>
                <a:lnTo>
                  <a:pt x="0" y="21600"/>
                </a:lnTo>
                <a:close/>
              </a:path>
            </a:pathLst>
          </a:custGeom>
          <a:noFill/>
          <a:ln w="12700">
            <a:solidFill>
              <a:schemeClr val="tx1"/>
            </a:solidFill>
            <a:round/>
            <a:headEnd/>
            <a:tailEnd/>
          </a:ln>
        </p:spPr>
        <p:txBody>
          <a:bodyPr wrap="none" lIns="80105" tIns="40053" rIns="80105" bIns="40053" anchor="ctr"/>
          <a:lstStyle/>
          <a:p>
            <a:endParaRPr lang="en-US"/>
          </a:p>
        </p:txBody>
      </p:sp>
      <p:sp>
        <p:nvSpPr>
          <p:cNvPr id="40970" name="Oval 14"/>
          <p:cNvSpPr>
            <a:spLocks noChangeArrowheads="1"/>
          </p:cNvSpPr>
          <p:nvPr/>
        </p:nvSpPr>
        <p:spPr bwMode="auto">
          <a:xfrm>
            <a:off x="4997450" y="4600575"/>
            <a:ext cx="80963" cy="74613"/>
          </a:xfrm>
          <a:prstGeom prst="ellipse">
            <a:avLst/>
          </a:prstGeom>
          <a:solidFill>
            <a:schemeClr val="bg1"/>
          </a:solidFill>
          <a:ln w="9525">
            <a:solidFill>
              <a:schemeClr val="tx1"/>
            </a:solidFill>
            <a:round/>
            <a:headEnd/>
            <a:tailEnd/>
          </a:ln>
        </p:spPr>
        <p:txBody>
          <a:bodyPr wrap="none" lIns="80105" tIns="40053" rIns="80105" bIns="40053" anchor="ctr"/>
          <a:lstStyle/>
          <a:p>
            <a:pPr eaLnBrk="0" hangingPunct="0"/>
            <a:endParaRPr lang="en-US" sz="1800">
              <a:solidFill>
                <a:srgbClr val="000000"/>
              </a:solidFill>
              <a:ea typeface="ＭＳ Ｐゴシック" pitchFamily="34" charset="-128"/>
            </a:endParaRPr>
          </a:p>
        </p:txBody>
      </p:sp>
      <p:sp>
        <p:nvSpPr>
          <p:cNvPr id="40971" name="Text Box 15"/>
          <p:cNvSpPr txBox="1">
            <a:spLocks noChangeArrowheads="1"/>
          </p:cNvSpPr>
          <p:nvPr/>
        </p:nvSpPr>
        <p:spPr bwMode="auto">
          <a:xfrm>
            <a:off x="1379538" y="2582863"/>
            <a:ext cx="612775" cy="277812"/>
          </a:xfrm>
          <a:prstGeom prst="rect">
            <a:avLst/>
          </a:prstGeom>
          <a:noFill/>
          <a:ln w="25400">
            <a:noFill/>
            <a:miter lim="800000"/>
            <a:headEnd/>
            <a:tailEnd/>
          </a:ln>
        </p:spPr>
        <p:txBody>
          <a:bodyPr lIns="85670" tIns="42083" rIns="85670" bIns="42083">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n</a:t>
            </a:r>
            <a:r>
              <a:rPr lang="de-DE" sz="1500" b="1" baseline="-25000">
                <a:solidFill>
                  <a:srgbClr val="000000"/>
                </a:solidFill>
                <a:latin typeface="Arial" charset="0"/>
                <a:ea typeface="ＭＳ Ｐゴシック" pitchFamily="34" charset="-128"/>
              </a:rPr>
              <a:t>max</a:t>
            </a:r>
          </a:p>
        </p:txBody>
      </p:sp>
      <p:grpSp>
        <p:nvGrpSpPr>
          <p:cNvPr id="3" name="Group 16"/>
          <p:cNvGrpSpPr>
            <a:grpSpLocks/>
          </p:cNvGrpSpPr>
          <p:nvPr/>
        </p:nvGrpSpPr>
        <p:grpSpPr bwMode="auto">
          <a:xfrm>
            <a:off x="3775075" y="3244850"/>
            <a:ext cx="2260600" cy="762000"/>
            <a:chOff x="2509" y="1962"/>
            <a:chExt cx="1502" cy="507"/>
          </a:xfrm>
        </p:grpSpPr>
        <p:sp>
          <p:nvSpPr>
            <p:cNvPr id="41036" name="Text Box 17"/>
            <p:cNvSpPr txBox="1">
              <a:spLocks noChangeArrowheads="1"/>
            </p:cNvSpPr>
            <p:nvPr/>
          </p:nvSpPr>
          <p:spPr bwMode="auto">
            <a:xfrm>
              <a:off x="2509" y="1962"/>
              <a:ext cx="1502" cy="187"/>
            </a:xfrm>
            <a:prstGeom prst="rect">
              <a:avLst/>
            </a:prstGeom>
            <a:noFill/>
            <a:ln w="22225">
              <a:noFill/>
              <a:miter lim="800000"/>
              <a:headEnd/>
              <a:tailEnd/>
            </a:ln>
          </p:spPr>
          <p:txBody>
            <a:bodyPr lIns="97792" tIns="48038" rIns="97792" bIns="48038">
              <a:spAutoFit/>
            </a:bodyPr>
            <a:lstStyle/>
            <a:p>
              <a:pPr algn="ctr" defTabSz="865188" eaLnBrk="0" hangingPunct="0">
                <a:lnSpc>
                  <a:spcPct val="80000"/>
                </a:lnSpc>
                <a:spcBef>
                  <a:spcPct val="20000"/>
                </a:spcBef>
              </a:pPr>
              <a:r>
                <a:rPr lang="de-DE" sz="1500">
                  <a:solidFill>
                    <a:srgbClr val="000000"/>
                  </a:solidFill>
                  <a:latin typeface="Arial" charset="0"/>
                  <a:ea typeface="ＭＳ Ｐゴシック" pitchFamily="34" charset="-128"/>
                </a:rPr>
                <a:t>Constant speed pump</a:t>
              </a:r>
            </a:p>
          </p:txBody>
        </p:sp>
        <p:sp>
          <p:nvSpPr>
            <p:cNvPr id="41037" name="Line 18"/>
            <p:cNvSpPr>
              <a:spLocks noChangeShapeType="1"/>
            </p:cNvSpPr>
            <p:nvPr/>
          </p:nvSpPr>
          <p:spPr bwMode="auto">
            <a:xfrm flipH="1" flipV="1">
              <a:off x="2757" y="2226"/>
              <a:ext cx="358" cy="243"/>
            </a:xfrm>
            <a:prstGeom prst="line">
              <a:avLst/>
            </a:prstGeom>
            <a:noFill/>
            <a:ln w="38100">
              <a:solidFill>
                <a:schemeClr val="tx1"/>
              </a:solidFill>
              <a:round/>
              <a:headEnd/>
              <a:tailEnd type="triangle" w="med" len="med"/>
            </a:ln>
          </p:spPr>
          <p:txBody>
            <a:bodyPr lIns="90488" tIns="44450" rIns="90488" bIns="44450">
              <a:spAutoFit/>
            </a:bodyPr>
            <a:lstStyle/>
            <a:p>
              <a:endParaRPr lang="en-US"/>
            </a:p>
          </p:txBody>
        </p:sp>
      </p:grpSp>
      <p:sp>
        <p:nvSpPr>
          <p:cNvPr id="40973" name="Text Box 19"/>
          <p:cNvSpPr txBox="1">
            <a:spLocks noChangeArrowheads="1"/>
          </p:cNvSpPr>
          <p:nvPr/>
        </p:nvSpPr>
        <p:spPr bwMode="auto">
          <a:xfrm>
            <a:off x="4878388" y="4324350"/>
            <a:ext cx="292100" cy="277813"/>
          </a:xfrm>
          <a:prstGeom prst="rect">
            <a:avLst/>
          </a:prstGeom>
          <a:noFill/>
          <a:ln w="25400">
            <a:noFill/>
            <a:miter lim="800000"/>
            <a:headEnd/>
            <a:tailEnd/>
          </a:ln>
        </p:spPr>
        <p:txBody>
          <a:bodyPr lIns="85670" tIns="42083" rIns="85670" bIns="42083">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1</a:t>
            </a:r>
          </a:p>
        </p:txBody>
      </p:sp>
      <p:grpSp>
        <p:nvGrpSpPr>
          <p:cNvPr id="4" name="Group 20"/>
          <p:cNvGrpSpPr>
            <a:grpSpLocks/>
          </p:cNvGrpSpPr>
          <p:nvPr/>
        </p:nvGrpSpPr>
        <p:grpSpPr bwMode="auto">
          <a:xfrm>
            <a:off x="1327150" y="1219200"/>
            <a:ext cx="2339975" cy="4803775"/>
            <a:chOff x="729" y="627"/>
            <a:chExt cx="1555" cy="3195"/>
          </a:xfrm>
        </p:grpSpPr>
        <p:grpSp>
          <p:nvGrpSpPr>
            <p:cNvPr id="41032" name="Group 21"/>
            <p:cNvGrpSpPr>
              <a:grpSpLocks/>
            </p:cNvGrpSpPr>
            <p:nvPr/>
          </p:nvGrpSpPr>
          <p:grpSpPr bwMode="auto">
            <a:xfrm>
              <a:off x="729" y="627"/>
              <a:ext cx="1555" cy="3195"/>
              <a:chOff x="963" y="669"/>
              <a:chExt cx="1555" cy="3195"/>
            </a:xfrm>
          </p:grpSpPr>
          <p:sp>
            <p:nvSpPr>
              <p:cNvPr id="41034" name="Arc 22"/>
              <p:cNvSpPr>
                <a:spLocks/>
              </p:cNvSpPr>
              <p:nvPr/>
            </p:nvSpPr>
            <p:spPr bwMode="auto">
              <a:xfrm flipV="1">
                <a:off x="963" y="669"/>
                <a:ext cx="1555" cy="3195"/>
              </a:xfrm>
              <a:custGeom>
                <a:avLst/>
                <a:gdLst>
                  <a:gd name="T0" fmla="*/ 0 w 20631"/>
                  <a:gd name="T1" fmla="*/ 0 h 21600"/>
                  <a:gd name="T2" fmla="*/ 0 w 20631"/>
                  <a:gd name="T3" fmla="*/ 0 h 21600"/>
                  <a:gd name="T4" fmla="*/ 0 w 20631"/>
                  <a:gd name="T5" fmla="*/ 0 h 21600"/>
                  <a:gd name="T6" fmla="*/ 0 60000 65536"/>
                  <a:gd name="T7" fmla="*/ 0 60000 65536"/>
                  <a:gd name="T8" fmla="*/ 0 60000 65536"/>
                  <a:gd name="T9" fmla="*/ 0 w 20631"/>
                  <a:gd name="T10" fmla="*/ 0 h 21600"/>
                  <a:gd name="T11" fmla="*/ 20631 w 20631"/>
                  <a:gd name="T12" fmla="*/ 21600 h 21600"/>
                </a:gdLst>
                <a:ahLst/>
                <a:cxnLst>
                  <a:cxn ang="T6">
                    <a:pos x="T0" y="T1"/>
                  </a:cxn>
                  <a:cxn ang="T7">
                    <a:pos x="T2" y="T3"/>
                  </a:cxn>
                  <a:cxn ang="T8">
                    <a:pos x="T4" y="T5"/>
                  </a:cxn>
                </a:cxnLst>
                <a:rect l="T9" t="T10" r="T11" b="T12"/>
                <a:pathLst>
                  <a:path w="20631" h="21600" fill="none" extrusionOk="0">
                    <a:moveTo>
                      <a:pt x="-1" y="0"/>
                    </a:moveTo>
                    <a:cubicBezTo>
                      <a:pt x="9465" y="0"/>
                      <a:pt x="17828" y="6162"/>
                      <a:pt x="20631" y="15203"/>
                    </a:cubicBezTo>
                  </a:path>
                  <a:path w="20631" h="21600" stroke="0" extrusionOk="0">
                    <a:moveTo>
                      <a:pt x="-1" y="0"/>
                    </a:moveTo>
                    <a:cubicBezTo>
                      <a:pt x="9465" y="0"/>
                      <a:pt x="17828" y="6162"/>
                      <a:pt x="20631" y="15203"/>
                    </a:cubicBezTo>
                    <a:lnTo>
                      <a:pt x="0" y="21600"/>
                    </a:lnTo>
                    <a:close/>
                  </a:path>
                </a:pathLst>
              </a:custGeom>
              <a:noFill/>
              <a:ln w="12700">
                <a:solidFill>
                  <a:schemeClr val="tx1"/>
                </a:solidFill>
                <a:round/>
                <a:headEnd/>
                <a:tailEnd/>
              </a:ln>
            </p:spPr>
            <p:txBody>
              <a:bodyPr wrap="none" anchor="ctr"/>
              <a:lstStyle/>
              <a:p>
                <a:endParaRPr lang="en-US"/>
              </a:p>
            </p:txBody>
          </p:sp>
          <p:sp>
            <p:nvSpPr>
              <p:cNvPr id="41035" name="Oval 23"/>
              <p:cNvSpPr>
                <a:spLocks noChangeArrowheads="1"/>
              </p:cNvSpPr>
              <p:nvPr/>
            </p:nvSpPr>
            <p:spPr bwMode="auto">
              <a:xfrm>
                <a:off x="2359" y="2190"/>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1033" name="Text Box 24"/>
            <p:cNvSpPr txBox="1">
              <a:spLocks noChangeArrowheads="1"/>
            </p:cNvSpPr>
            <p:nvPr/>
          </p:nvSpPr>
          <p:spPr bwMode="auto">
            <a:xfrm>
              <a:off x="2031" y="1958"/>
              <a:ext cx="163" cy="187"/>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2</a:t>
              </a:r>
            </a:p>
          </p:txBody>
        </p:sp>
      </p:grpSp>
      <p:grpSp>
        <p:nvGrpSpPr>
          <p:cNvPr id="6" name="Group 25"/>
          <p:cNvGrpSpPr>
            <a:grpSpLocks/>
          </p:cNvGrpSpPr>
          <p:nvPr/>
        </p:nvGrpSpPr>
        <p:grpSpPr bwMode="auto">
          <a:xfrm>
            <a:off x="993775" y="3844925"/>
            <a:ext cx="3559175" cy="3760788"/>
            <a:chOff x="507" y="2367"/>
            <a:chExt cx="2366" cy="2501"/>
          </a:xfrm>
        </p:grpSpPr>
        <p:grpSp>
          <p:nvGrpSpPr>
            <p:cNvPr id="41026" name="Group 26"/>
            <p:cNvGrpSpPr>
              <a:grpSpLocks/>
            </p:cNvGrpSpPr>
            <p:nvPr/>
          </p:nvGrpSpPr>
          <p:grpSpPr bwMode="auto">
            <a:xfrm>
              <a:off x="507" y="2367"/>
              <a:ext cx="2366" cy="2501"/>
              <a:chOff x="507" y="2367"/>
              <a:chExt cx="2366" cy="2501"/>
            </a:xfrm>
          </p:grpSpPr>
          <p:grpSp>
            <p:nvGrpSpPr>
              <p:cNvPr id="41028" name="Group 27"/>
              <p:cNvGrpSpPr>
                <a:grpSpLocks/>
              </p:cNvGrpSpPr>
              <p:nvPr/>
            </p:nvGrpSpPr>
            <p:grpSpPr bwMode="auto">
              <a:xfrm>
                <a:off x="507" y="2764"/>
                <a:ext cx="2366" cy="2104"/>
                <a:chOff x="747" y="2800"/>
                <a:chExt cx="2366" cy="2104"/>
              </a:xfrm>
            </p:grpSpPr>
            <p:sp>
              <p:nvSpPr>
                <p:cNvPr id="41030" name="Arc 28"/>
                <p:cNvSpPr>
                  <a:spLocks/>
                </p:cNvSpPr>
                <p:nvPr/>
              </p:nvSpPr>
              <p:spPr bwMode="auto">
                <a:xfrm rot="655395">
                  <a:off x="747" y="2800"/>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1031" name="Oval 29"/>
                <p:cNvSpPr>
                  <a:spLocks noChangeArrowheads="1"/>
                </p:cNvSpPr>
                <p:nvPr/>
              </p:nvSpPr>
              <p:spPr bwMode="auto">
                <a:xfrm>
                  <a:off x="2077" y="2904"/>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1029" name="Text Box 30"/>
              <p:cNvSpPr txBox="1">
                <a:spLocks noChangeArrowheads="1"/>
              </p:cNvSpPr>
              <p:nvPr/>
            </p:nvSpPr>
            <p:spPr bwMode="auto">
              <a:xfrm>
                <a:off x="752" y="2367"/>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sp>
          <p:nvSpPr>
            <p:cNvPr id="41027" name="Text Box 31"/>
            <p:cNvSpPr txBox="1">
              <a:spLocks noChangeArrowheads="1"/>
            </p:cNvSpPr>
            <p:nvPr/>
          </p:nvSpPr>
          <p:spPr bwMode="auto">
            <a:xfrm>
              <a:off x="1764" y="2680"/>
              <a:ext cx="170" cy="187"/>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r>
                <a:rPr lang="de-DE" sz="1500">
                  <a:solidFill>
                    <a:srgbClr val="000000"/>
                  </a:solidFill>
                  <a:latin typeface="Arial" charset="0"/>
                  <a:ea typeface="ＭＳ Ｐゴシック" pitchFamily="34" charset="-128"/>
                </a:rPr>
                <a:t>3</a:t>
              </a:r>
            </a:p>
          </p:txBody>
        </p:sp>
      </p:grpSp>
      <p:sp>
        <p:nvSpPr>
          <p:cNvPr id="477216" name="Text Box 32"/>
          <p:cNvSpPr txBox="1">
            <a:spLocks noChangeArrowheads="1"/>
          </p:cNvSpPr>
          <p:nvPr/>
        </p:nvSpPr>
        <p:spPr bwMode="auto">
          <a:xfrm>
            <a:off x="6326188" y="2497138"/>
            <a:ext cx="2586037" cy="692150"/>
          </a:xfrm>
          <a:prstGeom prst="rect">
            <a:avLst/>
          </a:prstGeom>
          <a:noFill/>
          <a:ln w="12700">
            <a:noFill/>
            <a:miter lim="800000"/>
            <a:headEnd/>
            <a:tailEnd/>
          </a:ln>
        </p:spPr>
        <p:txBody>
          <a:bodyPr lIns="91351" tIns="45675" rIns="91351" bIns="45675">
            <a:spAutoFit/>
          </a:bodyPr>
          <a:lstStyle/>
          <a:p>
            <a:pPr defTabSz="758825" eaLnBrk="0" hangingPunct="0"/>
            <a:r>
              <a:rPr lang="de-DE" sz="1300">
                <a:solidFill>
                  <a:srgbClr val="000000"/>
                </a:solidFill>
                <a:latin typeface="Arial" charset="0"/>
                <a:ea typeface="ＭＳ Ｐゴシック" pitchFamily="34" charset="-128"/>
              </a:rPr>
              <a:t>1. The „brain“ determined the actual pumping head. (actual value)</a:t>
            </a:r>
          </a:p>
        </p:txBody>
      </p:sp>
      <p:sp>
        <p:nvSpPr>
          <p:cNvPr id="477217" name="Text Box 33"/>
          <p:cNvSpPr txBox="1">
            <a:spLocks noChangeArrowheads="1"/>
          </p:cNvSpPr>
          <p:nvPr/>
        </p:nvSpPr>
        <p:spPr bwMode="auto">
          <a:xfrm>
            <a:off x="6351588" y="3209925"/>
            <a:ext cx="2416175" cy="892175"/>
          </a:xfrm>
          <a:prstGeom prst="rect">
            <a:avLst/>
          </a:prstGeom>
          <a:noFill/>
          <a:ln w="12700">
            <a:noFill/>
            <a:miter lim="800000"/>
            <a:headEnd/>
            <a:tailEnd/>
          </a:ln>
        </p:spPr>
        <p:txBody>
          <a:bodyPr lIns="91351" tIns="45675" rIns="91351" bIns="45675">
            <a:spAutoFit/>
          </a:bodyPr>
          <a:lstStyle/>
          <a:p>
            <a:pPr defTabSz="758825" eaLnBrk="0" hangingPunct="0"/>
            <a:r>
              <a:rPr lang="de-DE" sz="1300">
                <a:solidFill>
                  <a:srgbClr val="000000"/>
                </a:solidFill>
                <a:latin typeface="Arial" charset="0"/>
                <a:ea typeface="ＭＳ Ｐゴシック" pitchFamily="34" charset="-128"/>
              </a:rPr>
              <a:t>2. The „drive“ sees the difference between the set value (point 1) and the actual value. (point 2) </a:t>
            </a:r>
          </a:p>
        </p:txBody>
      </p:sp>
      <p:sp>
        <p:nvSpPr>
          <p:cNvPr id="477218" name="Text Box 34"/>
          <p:cNvSpPr txBox="1">
            <a:spLocks noChangeArrowheads="1"/>
          </p:cNvSpPr>
          <p:nvPr/>
        </p:nvSpPr>
        <p:spPr bwMode="auto">
          <a:xfrm>
            <a:off x="6365875" y="4208463"/>
            <a:ext cx="2389188" cy="1092200"/>
          </a:xfrm>
          <a:prstGeom prst="rect">
            <a:avLst/>
          </a:prstGeom>
          <a:noFill/>
          <a:ln w="12700">
            <a:noFill/>
            <a:miter lim="800000"/>
            <a:headEnd/>
            <a:tailEnd/>
          </a:ln>
        </p:spPr>
        <p:txBody>
          <a:bodyPr lIns="91351" tIns="45675" rIns="91351" bIns="45675">
            <a:spAutoFit/>
          </a:bodyPr>
          <a:lstStyle/>
          <a:p>
            <a:pPr defTabSz="758825" eaLnBrk="0" hangingPunct="0"/>
            <a:r>
              <a:rPr lang="de-DE" sz="1300">
                <a:solidFill>
                  <a:srgbClr val="000000"/>
                </a:solidFill>
                <a:latin typeface="Arial" charset="0"/>
                <a:ea typeface="ＭＳ Ｐゴシック" pitchFamily="34" charset="-128"/>
              </a:rPr>
              <a:t>3. Via ECM smart technology the controller reduces the speed and reduced the pumping head to match the system curve. (point 3)</a:t>
            </a:r>
          </a:p>
        </p:txBody>
      </p:sp>
      <p:grpSp>
        <p:nvGrpSpPr>
          <p:cNvPr id="9" name="Group 35"/>
          <p:cNvGrpSpPr>
            <a:grpSpLocks/>
          </p:cNvGrpSpPr>
          <p:nvPr/>
        </p:nvGrpSpPr>
        <p:grpSpPr bwMode="auto">
          <a:xfrm>
            <a:off x="1030288" y="4489450"/>
            <a:ext cx="3975100" cy="2016125"/>
            <a:chOff x="666" y="2795"/>
            <a:chExt cx="2642" cy="1341"/>
          </a:xfrm>
        </p:grpSpPr>
        <p:sp>
          <p:nvSpPr>
            <p:cNvPr id="41021" name="Line 36"/>
            <p:cNvSpPr>
              <a:spLocks noChangeShapeType="1"/>
            </p:cNvSpPr>
            <p:nvPr/>
          </p:nvSpPr>
          <p:spPr bwMode="auto">
            <a:xfrm>
              <a:off x="877" y="2881"/>
              <a:ext cx="1128" cy="1"/>
            </a:xfrm>
            <a:prstGeom prst="line">
              <a:avLst/>
            </a:prstGeom>
            <a:noFill/>
            <a:ln w="12700">
              <a:solidFill>
                <a:srgbClr val="0000FF"/>
              </a:solidFill>
              <a:round/>
              <a:headEnd/>
              <a:tailEnd/>
            </a:ln>
          </p:spPr>
          <p:txBody>
            <a:bodyPr lIns="90488" tIns="44450" rIns="90488" bIns="44450">
              <a:spAutoFit/>
            </a:bodyPr>
            <a:lstStyle/>
            <a:p>
              <a:endParaRPr lang="en-US"/>
            </a:p>
          </p:txBody>
        </p:sp>
        <p:sp>
          <p:nvSpPr>
            <p:cNvPr id="41022" name="Line 37"/>
            <p:cNvSpPr>
              <a:spLocks noChangeShapeType="1"/>
            </p:cNvSpPr>
            <p:nvPr/>
          </p:nvSpPr>
          <p:spPr bwMode="auto">
            <a:xfrm>
              <a:off x="2017" y="2905"/>
              <a:ext cx="0" cy="921"/>
            </a:xfrm>
            <a:prstGeom prst="line">
              <a:avLst/>
            </a:prstGeom>
            <a:noFill/>
            <a:ln w="12700">
              <a:solidFill>
                <a:srgbClr val="0000FF"/>
              </a:solidFill>
              <a:round/>
              <a:headEnd/>
              <a:tailEnd/>
            </a:ln>
          </p:spPr>
          <p:txBody>
            <a:bodyPr lIns="90488" tIns="44450" rIns="90488" bIns="44450">
              <a:spAutoFit/>
            </a:bodyPr>
            <a:lstStyle/>
            <a:p>
              <a:endParaRPr lang="en-US"/>
            </a:p>
          </p:txBody>
        </p:sp>
        <p:sp>
          <p:nvSpPr>
            <p:cNvPr id="41023" name="Line 38"/>
            <p:cNvSpPr>
              <a:spLocks noChangeShapeType="1"/>
            </p:cNvSpPr>
            <p:nvPr/>
          </p:nvSpPr>
          <p:spPr bwMode="auto">
            <a:xfrm>
              <a:off x="2053" y="2881"/>
              <a:ext cx="1255" cy="0"/>
            </a:xfrm>
            <a:prstGeom prst="line">
              <a:avLst/>
            </a:prstGeom>
            <a:noFill/>
            <a:ln w="12700">
              <a:solidFill>
                <a:srgbClr val="0000FF"/>
              </a:solidFill>
              <a:prstDash val="dash"/>
              <a:round/>
              <a:headEnd/>
              <a:tailEnd/>
            </a:ln>
          </p:spPr>
          <p:txBody>
            <a:bodyPr lIns="90488" tIns="44450" rIns="90488" bIns="44450">
              <a:spAutoFit/>
            </a:bodyPr>
            <a:lstStyle/>
            <a:p>
              <a:endParaRPr lang="en-US"/>
            </a:p>
          </p:txBody>
        </p:sp>
        <p:sp>
          <p:nvSpPr>
            <p:cNvPr id="41024" name="Text Box 39"/>
            <p:cNvSpPr txBox="1">
              <a:spLocks noChangeArrowheads="1"/>
            </p:cNvSpPr>
            <p:nvPr/>
          </p:nvSpPr>
          <p:spPr bwMode="auto">
            <a:xfrm>
              <a:off x="666" y="2795"/>
              <a:ext cx="274" cy="170"/>
            </a:xfrm>
            <a:prstGeom prst="rect">
              <a:avLst/>
            </a:prstGeom>
            <a:noFill/>
            <a:ln w="9525">
              <a:noFill/>
              <a:miter lim="800000"/>
              <a:headEnd/>
              <a:tailEnd/>
            </a:ln>
          </p:spPr>
          <p:txBody>
            <a:bodyPr lIns="97792" tIns="48038" rIns="97792" bIns="48038">
              <a:spAutoFit/>
            </a:bodyPr>
            <a:lstStyle/>
            <a:p>
              <a:pPr defTabSz="865188" eaLnBrk="0" hangingPunct="0">
                <a:lnSpc>
                  <a:spcPct val="80000"/>
                </a:lnSpc>
                <a:spcBef>
                  <a:spcPct val="50000"/>
                </a:spcBef>
              </a:pPr>
              <a:r>
                <a:rPr lang="en-GB" sz="1300">
                  <a:solidFill>
                    <a:srgbClr val="000000"/>
                  </a:solidFill>
                  <a:latin typeface="Arial" charset="0"/>
                  <a:ea typeface="ＭＳ Ｐゴシック" pitchFamily="34" charset="-128"/>
                </a:rPr>
                <a:t>H</a:t>
              </a:r>
              <a:r>
                <a:rPr lang="en-GB" sz="1300" b="1" baseline="-25000">
                  <a:solidFill>
                    <a:srgbClr val="000000"/>
                  </a:solidFill>
                  <a:latin typeface="Arial" charset="0"/>
                  <a:ea typeface="ＭＳ Ｐゴシック" pitchFamily="34" charset="-128"/>
                </a:rPr>
                <a:t>1</a:t>
              </a:r>
            </a:p>
          </p:txBody>
        </p:sp>
        <p:sp>
          <p:nvSpPr>
            <p:cNvPr id="41025" name="Text Box 40"/>
            <p:cNvSpPr txBox="1">
              <a:spLocks noChangeArrowheads="1"/>
            </p:cNvSpPr>
            <p:nvPr/>
          </p:nvSpPr>
          <p:spPr bwMode="auto">
            <a:xfrm>
              <a:off x="1901" y="3867"/>
              <a:ext cx="274" cy="269"/>
            </a:xfrm>
            <a:prstGeom prst="rect">
              <a:avLst/>
            </a:prstGeom>
            <a:noFill/>
            <a:ln w="9525">
              <a:noFill/>
              <a:miter lim="800000"/>
              <a:headEnd/>
              <a:tailEnd/>
            </a:ln>
          </p:spPr>
          <p:txBody>
            <a:bodyPr lIns="97792" tIns="48038" rIns="97792" bIns="48038">
              <a:spAutoFit/>
            </a:bodyPr>
            <a:lstStyle/>
            <a:p>
              <a:pPr defTabSz="865188" eaLnBrk="0" hangingPunct="0">
                <a:lnSpc>
                  <a:spcPct val="80000"/>
                </a:lnSpc>
                <a:spcBef>
                  <a:spcPct val="50000"/>
                </a:spcBef>
              </a:pPr>
              <a:r>
                <a:rPr lang="en-GB" sz="1500">
                  <a:solidFill>
                    <a:srgbClr val="000000"/>
                  </a:solidFill>
                  <a:latin typeface="Arial" charset="0"/>
                  <a:ea typeface="ＭＳ Ｐゴシック" pitchFamily="34" charset="-128"/>
                </a:rPr>
                <a:t>Q</a:t>
              </a:r>
              <a:r>
                <a:rPr lang="en-GB" sz="1500" b="1" baseline="-25000">
                  <a:solidFill>
                    <a:srgbClr val="000000"/>
                  </a:solidFill>
                  <a:latin typeface="Arial" charset="0"/>
                  <a:ea typeface="ＭＳ Ｐゴシック" pitchFamily="34" charset="-128"/>
                </a:rPr>
                <a:t>1</a:t>
              </a:r>
            </a:p>
          </p:txBody>
        </p:sp>
      </p:grpSp>
      <p:grpSp>
        <p:nvGrpSpPr>
          <p:cNvPr id="10" name="Group 41"/>
          <p:cNvGrpSpPr>
            <a:grpSpLocks/>
          </p:cNvGrpSpPr>
          <p:nvPr/>
        </p:nvGrpSpPr>
        <p:grpSpPr bwMode="auto">
          <a:xfrm>
            <a:off x="1336675" y="1822450"/>
            <a:ext cx="3722688" cy="4200525"/>
            <a:chOff x="888" y="1016"/>
            <a:chExt cx="2474" cy="2794"/>
          </a:xfrm>
        </p:grpSpPr>
        <p:sp>
          <p:nvSpPr>
            <p:cNvPr id="41019" name="Arc 42"/>
            <p:cNvSpPr>
              <a:spLocks/>
            </p:cNvSpPr>
            <p:nvPr/>
          </p:nvSpPr>
          <p:spPr bwMode="auto">
            <a:xfrm flipV="1">
              <a:off x="888" y="1016"/>
              <a:ext cx="2474" cy="2794"/>
            </a:xfrm>
            <a:custGeom>
              <a:avLst/>
              <a:gdLst>
                <a:gd name="T0" fmla="*/ 0 w 20210"/>
                <a:gd name="T1" fmla="*/ 0 h 21600"/>
                <a:gd name="T2" fmla="*/ 0 w 20210"/>
                <a:gd name="T3" fmla="*/ 0 h 21600"/>
                <a:gd name="T4" fmla="*/ 0 w 20210"/>
                <a:gd name="T5" fmla="*/ 0 h 21600"/>
                <a:gd name="T6" fmla="*/ 0 60000 65536"/>
                <a:gd name="T7" fmla="*/ 0 60000 65536"/>
                <a:gd name="T8" fmla="*/ 0 60000 65536"/>
                <a:gd name="T9" fmla="*/ 0 w 20210"/>
                <a:gd name="T10" fmla="*/ 0 h 21600"/>
                <a:gd name="T11" fmla="*/ 20210 w 20210"/>
                <a:gd name="T12" fmla="*/ 21600 h 21600"/>
              </a:gdLst>
              <a:ahLst/>
              <a:cxnLst>
                <a:cxn ang="T6">
                  <a:pos x="T0" y="T1"/>
                </a:cxn>
                <a:cxn ang="T7">
                  <a:pos x="T2" y="T3"/>
                </a:cxn>
                <a:cxn ang="T8">
                  <a:pos x="T4" y="T5"/>
                </a:cxn>
              </a:cxnLst>
              <a:rect l="T9" t="T10" r="T11" b="T12"/>
              <a:pathLst>
                <a:path w="20210" h="21600" fill="none" extrusionOk="0">
                  <a:moveTo>
                    <a:pt x="-1" y="0"/>
                  </a:moveTo>
                  <a:cubicBezTo>
                    <a:pt x="8989" y="0"/>
                    <a:pt x="17038" y="5567"/>
                    <a:pt x="20210" y="13977"/>
                  </a:cubicBezTo>
                </a:path>
                <a:path w="20210" h="21600" stroke="0" extrusionOk="0">
                  <a:moveTo>
                    <a:pt x="-1" y="0"/>
                  </a:moveTo>
                  <a:cubicBezTo>
                    <a:pt x="8989" y="0"/>
                    <a:pt x="17038" y="5567"/>
                    <a:pt x="20210" y="13977"/>
                  </a:cubicBezTo>
                  <a:lnTo>
                    <a:pt x="0" y="21600"/>
                  </a:lnTo>
                  <a:close/>
                </a:path>
              </a:pathLst>
            </a:custGeom>
            <a:noFill/>
            <a:ln w="12700">
              <a:solidFill>
                <a:schemeClr val="tx1"/>
              </a:solidFill>
              <a:round/>
              <a:headEnd/>
              <a:tailEnd/>
            </a:ln>
          </p:spPr>
          <p:txBody>
            <a:bodyPr wrap="none" anchor="ctr"/>
            <a:lstStyle/>
            <a:p>
              <a:endParaRPr lang="en-US"/>
            </a:p>
          </p:txBody>
        </p:sp>
        <p:sp>
          <p:nvSpPr>
            <p:cNvPr id="41020" name="Oval 43"/>
            <p:cNvSpPr>
              <a:spLocks noChangeArrowheads="1"/>
            </p:cNvSpPr>
            <p:nvPr/>
          </p:nvSpPr>
          <p:spPr bwMode="auto">
            <a:xfrm>
              <a:off x="3029" y="2597"/>
              <a:ext cx="54" cy="49"/>
            </a:xfrm>
            <a:prstGeom prst="ellipse">
              <a:avLst/>
            </a:prstGeom>
            <a:solidFill>
              <a:srgbClr val="FF000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grpSp>
        <p:nvGrpSpPr>
          <p:cNvPr id="11" name="Group 44"/>
          <p:cNvGrpSpPr>
            <a:grpSpLocks/>
          </p:cNvGrpSpPr>
          <p:nvPr/>
        </p:nvGrpSpPr>
        <p:grpSpPr bwMode="auto">
          <a:xfrm>
            <a:off x="1336675" y="1822450"/>
            <a:ext cx="3028950" cy="4200525"/>
            <a:chOff x="888" y="1016"/>
            <a:chExt cx="2013" cy="2794"/>
          </a:xfrm>
        </p:grpSpPr>
        <p:sp>
          <p:nvSpPr>
            <p:cNvPr id="41017" name="Arc 45"/>
            <p:cNvSpPr>
              <a:spLocks/>
            </p:cNvSpPr>
            <p:nvPr/>
          </p:nvSpPr>
          <p:spPr bwMode="auto">
            <a:xfrm flipV="1">
              <a:off x="888" y="1016"/>
              <a:ext cx="2013" cy="2794"/>
            </a:xfrm>
            <a:custGeom>
              <a:avLst/>
              <a:gdLst>
                <a:gd name="T0" fmla="*/ 0 w 20896"/>
                <a:gd name="T1" fmla="*/ 0 h 21600"/>
                <a:gd name="T2" fmla="*/ 0 w 20896"/>
                <a:gd name="T3" fmla="*/ 0 h 21600"/>
                <a:gd name="T4" fmla="*/ 0 w 20896"/>
                <a:gd name="T5" fmla="*/ 0 h 21600"/>
                <a:gd name="T6" fmla="*/ 0 60000 65536"/>
                <a:gd name="T7" fmla="*/ 0 60000 65536"/>
                <a:gd name="T8" fmla="*/ 0 60000 65536"/>
                <a:gd name="T9" fmla="*/ 0 w 20896"/>
                <a:gd name="T10" fmla="*/ 0 h 21600"/>
                <a:gd name="T11" fmla="*/ 20896 w 20896"/>
                <a:gd name="T12" fmla="*/ 21600 h 21600"/>
              </a:gdLst>
              <a:ahLst/>
              <a:cxnLst>
                <a:cxn ang="T6">
                  <a:pos x="T0" y="T1"/>
                </a:cxn>
                <a:cxn ang="T7">
                  <a:pos x="T2" y="T3"/>
                </a:cxn>
                <a:cxn ang="T8">
                  <a:pos x="T4" y="T5"/>
                </a:cxn>
              </a:cxnLst>
              <a:rect l="T9" t="T10" r="T11" b="T12"/>
              <a:pathLst>
                <a:path w="20896" h="21600" fill="none" extrusionOk="0">
                  <a:moveTo>
                    <a:pt x="-1" y="0"/>
                  </a:moveTo>
                  <a:cubicBezTo>
                    <a:pt x="9823" y="0"/>
                    <a:pt x="18409" y="6628"/>
                    <a:pt x="20896" y="16130"/>
                  </a:cubicBezTo>
                </a:path>
                <a:path w="20896" h="21600" stroke="0" extrusionOk="0">
                  <a:moveTo>
                    <a:pt x="-1" y="0"/>
                  </a:moveTo>
                  <a:cubicBezTo>
                    <a:pt x="9823" y="0"/>
                    <a:pt x="18409" y="6628"/>
                    <a:pt x="20896" y="16130"/>
                  </a:cubicBezTo>
                  <a:lnTo>
                    <a:pt x="0" y="21600"/>
                  </a:lnTo>
                  <a:close/>
                </a:path>
              </a:pathLst>
            </a:custGeom>
            <a:noFill/>
            <a:ln w="12700">
              <a:solidFill>
                <a:schemeClr val="tx1"/>
              </a:solidFill>
              <a:round/>
              <a:headEnd/>
              <a:tailEnd/>
            </a:ln>
          </p:spPr>
          <p:txBody>
            <a:bodyPr wrap="none" anchor="ctr"/>
            <a:lstStyle/>
            <a:p>
              <a:endParaRPr lang="en-US"/>
            </a:p>
          </p:txBody>
        </p:sp>
        <p:sp>
          <p:nvSpPr>
            <p:cNvPr id="41018" name="Oval 46"/>
            <p:cNvSpPr>
              <a:spLocks noChangeArrowheads="1"/>
            </p:cNvSpPr>
            <p:nvPr/>
          </p:nvSpPr>
          <p:spPr bwMode="auto">
            <a:xfrm>
              <a:off x="2682" y="2359"/>
              <a:ext cx="54" cy="49"/>
            </a:xfrm>
            <a:prstGeom prst="ellipse">
              <a:avLst/>
            </a:prstGeom>
            <a:solidFill>
              <a:srgbClr val="FF000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grpSp>
        <p:nvGrpSpPr>
          <p:cNvPr id="12" name="Group 47"/>
          <p:cNvGrpSpPr>
            <a:grpSpLocks/>
          </p:cNvGrpSpPr>
          <p:nvPr/>
        </p:nvGrpSpPr>
        <p:grpSpPr bwMode="auto">
          <a:xfrm>
            <a:off x="974725" y="3389313"/>
            <a:ext cx="3560763" cy="3760787"/>
            <a:chOff x="648" y="2058"/>
            <a:chExt cx="2366" cy="2501"/>
          </a:xfrm>
        </p:grpSpPr>
        <p:grpSp>
          <p:nvGrpSpPr>
            <p:cNvPr id="41013" name="Group 48"/>
            <p:cNvGrpSpPr>
              <a:grpSpLocks/>
            </p:cNvGrpSpPr>
            <p:nvPr/>
          </p:nvGrpSpPr>
          <p:grpSpPr bwMode="auto">
            <a:xfrm>
              <a:off x="648" y="2455"/>
              <a:ext cx="2366" cy="2104"/>
              <a:chOff x="648" y="2455"/>
              <a:chExt cx="2366" cy="2104"/>
            </a:xfrm>
          </p:grpSpPr>
          <p:sp>
            <p:nvSpPr>
              <p:cNvPr id="41015" name="Arc 49"/>
              <p:cNvSpPr>
                <a:spLocks/>
              </p:cNvSpPr>
              <p:nvPr/>
            </p:nvSpPr>
            <p:spPr bwMode="auto">
              <a:xfrm rot="655395">
                <a:off x="648" y="2455"/>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1016" name="Oval 50"/>
              <p:cNvSpPr>
                <a:spLocks noChangeArrowheads="1"/>
              </p:cNvSpPr>
              <p:nvPr/>
            </p:nvSpPr>
            <p:spPr bwMode="auto">
              <a:xfrm>
                <a:off x="2110" y="2619"/>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1014" name="Text Box 51"/>
            <p:cNvSpPr txBox="1">
              <a:spLocks noChangeArrowheads="1"/>
            </p:cNvSpPr>
            <p:nvPr/>
          </p:nvSpPr>
          <p:spPr bwMode="auto">
            <a:xfrm>
              <a:off x="893" y="2058"/>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grpSp>
        <p:nvGrpSpPr>
          <p:cNvPr id="14" name="Group 52"/>
          <p:cNvGrpSpPr>
            <a:grpSpLocks/>
          </p:cNvGrpSpPr>
          <p:nvPr/>
        </p:nvGrpSpPr>
        <p:grpSpPr bwMode="auto">
          <a:xfrm>
            <a:off x="1311275" y="1828800"/>
            <a:ext cx="2700338" cy="4202113"/>
            <a:chOff x="871" y="1021"/>
            <a:chExt cx="1795" cy="2794"/>
          </a:xfrm>
        </p:grpSpPr>
        <p:sp>
          <p:nvSpPr>
            <p:cNvPr id="41011" name="Arc 53"/>
            <p:cNvSpPr>
              <a:spLocks/>
            </p:cNvSpPr>
            <p:nvPr/>
          </p:nvSpPr>
          <p:spPr bwMode="auto">
            <a:xfrm flipV="1">
              <a:off x="871" y="1021"/>
              <a:ext cx="1795" cy="2794"/>
            </a:xfrm>
            <a:custGeom>
              <a:avLst/>
              <a:gdLst>
                <a:gd name="T0" fmla="*/ 0 w 21113"/>
                <a:gd name="T1" fmla="*/ 0 h 21600"/>
                <a:gd name="T2" fmla="*/ 0 w 21113"/>
                <a:gd name="T3" fmla="*/ 0 h 21600"/>
                <a:gd name="T4" fmla="*/ 0 w 21113"/>
                <a:gd name="T5" fmla="*/ 0 h 21600"/>
                <a:gd name="T6" fmla="*/ 0 60000 65536"/>
                <a:gd name="T7" fmla="*/ 0 60000 65536"/>
                <a:gd name="T8" fmla="*/ 0 60000 65536"/>
                <a:gd name="T9" fmla="*/ 0 w 21113"/>
                <a:gd name="T10" fmla="*/ 0 h 21600"/>
                <a:gd name="T11" fmla="*/ 21113 w 21113"/>
                <a:gd name="T12" fmla="*/ 21600 h 21600"/>
              </a:gdLst>
              <a:ahLst/>
              <a:cxnLst>
                <a:cxn ang="T6">
                  <a:pos x="T0" y="T1"/>
                </a:cxn>
                <a:cxn ang="T7">
                  <a:pos x="T2" y="T3"/>
                </a:cxn>
                <a:cxn ang="T8">
                  <a:pos x="T4" y="T5"/>
                </a:cxn>
              </a:cxnLst>
              <a:rect l="T9" t="T10" r="T11" b="T12"/>
              <a:pathLst>
                <a:path w="21113" h="21600" fill="none" extrusionOk="0">
                  <a:moveTo>
                    <a:pt x="-1" y="0"/>
                  </a:moveTo>
                  <a:cubicBezTo>
                    <a:pt x="10171" y="0"/>
                    <a:pt x="18964" y="7096"/>
                    <a:pt x="21112" y="17038"/>
                  </a:cubicBezTo>
                </a:path>
                <a:path w="21113" h="21600" stroke="0" extrusionOk="0">
                  <a:moveTo>
                    <a:pt x="-1" y="0"/>
                  </a:moveTo>
                  <a:cubicBezTo>
                    <a:pt x="10171" y="0"/>
                    <a:pt x="18964" y="7096"/>
                    <a:pt x="21112" y="17038"/>
                  </a:cubicBezTo>
                  <a:lnTo>
                    <a:pt x="0" y="21600"/>
                  </a:lnTo>
                  <a:close/>
                </a:path>
              </a:pathLst>
            </a:custGeom>
            <a:noFill/>
            <a:ln w="12700">
              <a:solidFill>
                <a:schemeClr val="tx1"/>
              </a:solidFill>
              <a:round/>
              <a:headEnd/>
              <a:tailEnd/>
            </a:ln>
          </p:spPr>
          <p:txBody>
            <a:bodyPr wrap="none" anchor="ctr"/>
            <a:lstStyle/>
            <a:p>
              <a:endParaRPr lang="en-US"/>
            </a:p>
          </p:txBody>
        </p:sp>
        <p:sp>
          <p:nvSpPr>
            <p:cNvPr id="41012" name="Oval 54"/>
            <p:cNvSpPr>
              <a:spLocks noChangeArrowheads="1"/>
            </p:cNvSpPr>
            <p:nvPr/>
          </p:nvSpPr>
          <p:spPr bwMode="auto">
            <a:xfrm>
              <a:off x="2493" y="2243"/>
              <a:ext cx="47" cy="49"/>
            </a:xfrm>
            <a:prstGeom prst="ellipse">
              <a:avLst/>
            </a:prstGeom>
            <a:solidFill>
              <a:srgbClr val="FF000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grpSp>
        <p:nvGrpSpPr>
          <p:cNvPr id="15" name="Group 55"/>
          <p:cNvGrpSpPr>
            <a:grpSpLocks/>
          </p:cNvGrpSpPr>
          <p:nvPr/>
        </p:nvGrpSpPr>
        <p:grpSpPr bwMode="auto">
          <a:xfrm>
            <a:off x="1327150" y="1830388"/>
            <a:ext cx="3398838" cy="4202112"/>
            <a:chOff x="882" y="1022"/>
            <a:chExt cx="2259" cy="2794"/>
          </a:xfrm>
        </p:grpSpPr>
        <p:sp>
          <p:nvSpPr>
            <p:cNvPr id="41009" name="Arc 56"/>
            <p:cNvSpPr>
              <a:spLocks/>
            </p:cNvSpPr>
            <p:nvPr/>
          </p:nvSpPr>
          <p:spPr bwMode="auto">
            <a:xfrm flipV="1">
              <a:off x="882" y="1022"/>
              <a:ext cx="2259" cy="2794"/>
            </a:xfrm>
            <a:custGeom>
              <a:avLst/>
              <a:gdLst>
                <a:gd name="T0" fmla="*/ 0 w 20741"/>
                <a:gd name="T1" fmla="*/ 0 h 21600"/>
                <a:gd name="T2" fmla="*/ 0 w 20741"/>
                <a:gd name="T3" fmla="*/ 0 h 21600"/>
                <a:gd name="T4" fmla="*/ 0 w 20741"/>
                <a:gd name="T5" fmla="*/ 0 h 21600"/>
                <a:gd name="T6" fmla="*/ 0 60000 65536"/>
                <a:gd name="T7" fmla="*/ 0 60000 65536"/>
                <a:gd name="T8" fmla="*/ 0 60000 65536"/>
                <a:gd name="T9" fmla="*/ 0 w 20741"/>
                <a:gd name="T10" fmla="*/ 0 h 21600"/>
                <a:gd name="T11" fmla="*/ 20741 w 20741"/>
                <a:gd name="T12" fmla="*/ 21600 h 21600"/>
              </a:gdLst>
              <a:ahLst/>
              <a:cxnLst>
                <a:cxn ang="T6">
                  <a:pos x="T0" y="T1"/>
                </a:cxn>
                <a:cxn ang="T7">
                  <a:pos x="T2" y="T3"/>
                </a:cxn>
                <a:cxn ang="T8">
                  <a:pos x="T4" y="T5"/>
                </a:cxn>
              </a:cxnLst>
              <a:rect l="T9" t="T10" r="T11" b="T12"/>
              <a:pathLst>
                <a:path w="20741" h="21600" fill="none" extrusionOk="0">
                  <a:moveTo>
                    <a:pt x="-1" y="0"/>
                  </a:moveTo>
                  <a:cubicBezTo>
                    <a:pt x="9606" y="0"/>
                    <a:pt x="18058" y="6344"/>
                    <a:pt x="20740" y="15569"/>
                  </a:cubicBezTo>
                </a:path>
                <a:path w="20741" h="21600" stroke="0" extrusionOk="0">
                  <a:moveTo>
                    <a:pt x="-1" y="0"/>
                  </a:moveTo>
                  <a:cubicBezTo>
                    <a:pt x="9606" y="0"/>
                    <a:pt x="18058" y="6344"/>
                    <a:pt x="20740" y="15569"/>
                  </a:cubicBezTo>
                  <a:lnTo>
                    <a:pt x="0" y="21600"/>
                  </a:lnTo>
                  <a:close/>
                </a:path>
              </a:pathLst>
            </a:custGeom>
            <a:noFill/>
            <a:ln w="12700">
              <a:solidFill>
                <a:schemeClr val="tx1"/>
              </a:solidFill>
              <a:round/>
              <a:headEnd/>
              <a:tailEnd/>
            </a:ln>
          </p:spPr>
          <p:txBody>
            <a:bodyPr wrap="none" anchor="ctr"/>
            <a:lstStyle/>
            <a:p>
              <a:endParaRPr lang="en-US"/>
            </a:p>
          </p:txBody>
        </p:sp>
        <p:sp>
          <p:nvSpPr>
            <p:cNvPr id="41010" name="Oval 57"/>
            <p:cNvSpPr>
              <a:spLocks noChangeArrowheads="1"/>
            </p:cNvSpPr>
            <p:nvPr/>
          </p:nvSpPr>
          <p:spPr bwMode="auto">
            <a:xfrm>
              <a:off x="2853" y="2470"/>
              <a:ext cx="48" cy="49"/>
            </a:xfrm>
            <a:prstGeom prst="ellipse">
              <a:avLst/>
            </a:prstGeom>
            <a:solidFill>
              <a:srgbClr val="FF000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grpSp>
        <p:nvGrpSpPr>
          <p:cNvPr id="16" name="Group 58"/>
          <p:cNvGrpSpPr>
            <a:grpSpLocks/>
          </p:cNvGrpSpPr>
          <p:nvPr/>
        </p:nvGrpSpPr>
        <p:grpSpPr bwMode="auto">
          <a:xfrm>
            <a:off x="1317625" y="1830388"/>
            <a:ext cx="4162425" cy="4202112"/>
            <a:chOff x="876" y="1022"/>
            <a:chExt cx="2766" cy="2794"/>
          </a:xfrm>
        </p:grpSpPr>
        <p:sp>
          <p:nvSpPr>
            <p:cNvPr id="41007" name="Arc 59"/>
            <p:cNvSpPr>
              <a:spLocks/>
            </p:cNvSpPr>
            <p:nvPr/>
          </p:nvSpPr>
          <p:spPr bwMode="auto">
            <a:xfrm flipV="1">
              <a:off x="876" y="1022"/>
              <a:ext cx="2766" cy="2794"/>
            </a:xfrm>
            <a:custGeom>
              <a:avLst/>
              <a:gdLst>
                <a:gd name="T0" fmla="*/ 0 w 20075"/>
                <a:gd name="T1" fmla="*/ 0 h 21600"/>
                <a:gd name="T2" fmla="*/ 0 w 20075"/>
                <a:gd name="T3" fmla="*/ 0 h 21600"/>
                <a:gd name="T4" fmla="*/ 0 w 20075"/>
                <a:gd name="T5" fmla="*/ 0 h 21600"/>
                <a:gd name="T6" fmla="*/ 0 60000 65536"/>
                <a:gd name="T7" fmla="*/ 0 60000 65536"/>
                <a:gd name="T8" fmla="*/ 0 60000 65536"/>
                <a:gd name="T9" fmla="*/ 0 w 20075"/>
                <a:gd name="T10" fmla="*/ 0 h 21600"/>
                <a:gd name="T11" fmla="*/ 20075 w 20075"/>
                <a:gd name="T12" fmla="*/ 21600 h 21600"/>
              </a:gdLst>
              <a:ahLst/>
              <a:cxnLst>
                <a:cxn ang="T6">
                  <a:pos x="T0" y="T1"/>
                </a:cxn>
                <a:cxn ang="T7">
                  <a:pos x="T2" y="T3"/>
                </a:cxn>
                <a:cxn ang="T8">
                  <a:pos x="T4" y="T5"/>
                </a:cxn>
              </a:cxnLst>
              <a:rect l="T9" t="T10" r="T11" b="T12"/>
              <a:pathLst>
                <a:path w="20075" h="21600" fill="none" extrusionOk="0">
                  <a:moveTo>
                    <a:pt x="-1" y="0"/>
                  </a:moveTo>
                  <a:cubicBezTo>
                    <a:pt x="8851" y="0"/>
                    <a:pt x="16807" y="5400"/>
                    <a:pt x="20075" y="13627"/>
                  </a:cubicBezTo>
                </a:path>
                <a:path w="20075" h="21600" stroke="0" extrusionOk="0">
                  <a:moveTo>
                    <a:pt x="-1" y="0"/>
                  </a:moveTo>
                  <a:cubicBezTo>
                    <a:pt x="8851" y="0"/>
                    <a:pt x="16807" y="5400"/>
                    <a:pt x="20075" y="13627"/>
                  </a:cubicBezTo>
                  <a:lnTo>
                    <a:pt x="0" y="21600"/>
                  </a:lnTo>
                  <a:close/>
                </a:path>
              </a:pathLst>
            </a:custGeom>
            <a:noFill/>
            <a:ln w="12700">
              <a:solidFill>
                <a:schemeClr val="tx1"/>
              </a:solidFill>
              <a:round/>
              <a:headEnd/>
              <a:tailEnd/>
            </a:ln>
          </p:spPr>
          <p:txBody>
            <a:bodyPr wrap="none" anchor="ctr"/>
            <a:lstStyle/>
            <a:p>
              <a:endParaRPr lang="en-US"/>
            </a:p>
          </p:txBody>
        </p:sp>
        <p:sp>
          <p:nvSpPr>
            <p:cNvPr id="41008" name="Oval 60"/>
            <p:cNvSpPr>
              <a:spLocks noChangeArrowheads="1"/>
            </p:cNvSpPr>
            <p:nvPr/>
          </p:nvSpPr>
          <p:spPr bwMode="auto">
            <a:xfrm>
              <a:off x="3181" y="2736"/>
              <a:ext cx="54" cy="49"/>
            </a:xfrm>
            <a:prstGeom prst="ellipse">
              <a:avLst/>
            </a:prstGeom>
            <a:solidFill>
              <a:srgbClr val="FF000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grpSp>
        <p:nvGrpSpPr>
          <p:cNvPr id="17" name="Group 61"/>
          <p:cNvGrpSpPr>
            <a:grpSpLocks/>
          </p:cNvGrpSpPr>
          <p:nvPr/>
        </p:nvGrpSpPr>
        <p:grpSpPr bwMode="auto">
          <a:xfrm>
            <a:off x="1001713" y="2973388"/>
            <a:ext cx="3560762" cy="3762375"/>
            <a:chOff x="666" y="1782"/>
            <a:chExt cx="2366" cy="2501"/>
          </a:xfrm>
        </p:grpSpPr>
        <p:grpSp>
          <p:nvGrpSpPr>
            <p:cNvPr id="41003" name="Group 62"/>
            <p:cNvGrpSpPr>
              <a:grpSpLocks/>
            </p:cNvGrpSpPr>
            <p:nvPr/>
          </p:nvGrpSpPr>
          <p:grpSpPr bwMode="auto">
            <a:xfrm>
              <a:off x="666" y="2179"/>
              <a:ext cx="2366" cy="2104"/>
              <a:chOff x="666" y="2179"/>
              <a:chExt cx="2366" cy="2104"/>
            </a:xfrm>
          </p:grpSpPr>
          <p:sp>
            <p:nvSpPr>
              <p:cNvPr id="41005" name="Arc 63"/>
              <p:cNvSpPr>
                <a:spLocks/>
              </p:cNvSpPr>
              <p:nvPr/>
            </p:nvSpPr>
            <p:spPr bwMode="auto">
              <a:xfrm rot="655395">
                <a:off x="666" y="2179"/>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1006" name="Oval 64"/>
              <p:cNvSpPr>
                <a:spLocks noChangeArrowheads="1"/>
              </p:cNvSpPr>
              <p:nvPr/>
            </p:nvSpPr>
            <p:spPr bwMode="auto">
              <a:xfrm>
                <a:off x="2194" y="2373"/>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1004" name="Text Box 65"/>
            <p:cNvSpPr txBox="1">
              <a:spLocks noChangeArrowheads="1"/>
            </p:cNvSpPr>
            <p:nvPr/>
          </p:nvSpPr>
          <p:spPr bwMode="auto">
            <a:xfrm>
              <a:off x="911" y="1782"/>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grpSp>
        <p:nvGrpSpPr>
          <p:cNvPr id="19" name="Group 66"/>
          <p:cNvGrpSpPr>
            <a:grpSpLocks/>
          </p:cNvGrpSpPr>
          <p:nvPr/>
        </p:nvGrpSpPr>
        <p:grpSpPr bwMode="auto">
          <a:xfrm>
            <a:off x="984250" y="3622675"/>
            <a:ext cx="3559175" cy="3762375"/>
            <a:chOff x="654" y="2214"/>
            <a:chExt cx="2366" cy="2501"/>
          </a:xfrm>
        </p:grpSpPr>
        <p:grpSp>
          <p:nvGrpSpPr>
            <p:cNvPr id="40999" name="Group 67"/>
            <p:cNvGrpSpPr>
              <a:grpSpLocks/>
            </p:cNvGrpSpPr>
            <p:nvPr/>
          </p:nvGrpSpPr>
          <p:grpSpPr bwMode="auto">
            <a:xfrm>
              <a:off x="654" y="2611"/>
              <a:ext cx="2366" cy="2104"/>
              <a:chOff x="654" y="2611"/>
              <a:chExt cx="2366" cy="2104"/>
            </a:xfrm>
          </p:grpSpPr>
          <p:sp>
            <p:nvSpPr>
              <p:cNvPr id="41001" name="Arc 68"/>
              <p:cNvSpPr>
                <a:spLocks/>
              </p:cNvSpPr>
              <p:nvPr/>
            </p:nvSpPr>
            <p:spPr bwMode="auto">
              <a:xfrm rot="655395">
                <a:off x="654" y="2611"/>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1002" name="Oval 69"/>
              <p:cNvSpPr>
                <a:spLocks noChangeArrowheads="1"/>
              </p:cNvSpPr>
              <p:nvPr/>
            </p:nvSpPr>
            <p:spPr bwMode="auto">
              <a:xfrm>
                <a:off x="2050" y="2751"/>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1000" name="Text Box 70"/>
            <p:cNvSpPr txBox="1">
              <a:spLocks noChangeArrowheads="1"/>
            </p:cNvSpPr>
            <p:nvPr/>
          </p:nvSpPr>
          <p:spPr bwMode="auto">
            <a:xfrm>
              <a:off x="899" y="2214"/>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grpSp>
        <p:nvGrpSpPr>
          <p:cNvPr id="21" name="Group 71"/>
          <p:cNvGrpSpPr>
            <a:grpSpLocks/>
          </p:cNvGrpSpPr>
          <p:nvPr/>
        </p:nvGrpSpPr>
        <p:grpSpPr bwMode="auto">
          <a:xfrm>
            <a:off x="984250" y="3198813"/>
            <a:ext cx="3559175" cy="3762375"/>
            <a:chOff x="654" y="1932"/>
            <a:chExt cx="2366" cy="2501"/>
          </a:xfrm>
        </p:grpSpPr>
        <p:grpSp>
          <p:nvGrpSpPr>
            <p:cNvPr id="40995" name="Group 72"/>
            <p:cNvGrpSpPr>
              <a:grpSpLocks/>
            </p:cNvGrpSpPr>
            <p:nvPr/>
          </p:nvGrpSpPr>
          <p:grpSpPr bwMode="auto">
            <a:xfrm>
              <a:off x="654" y="2329"/>
              <a:ext cx="2366" cy="2104"/>
              <a:chOff x="654" y="2329"/>
              <a:chExt cx="2366" cy="2104"/>
            </a:xfrm>
          </p:grpSpPr>
          <p:sp>
            <p:nvSpPr>
              <p:cNvPr id="40997" name="Arc 73"/>
              <p:cNvSpPr>
                <a:spLocks/>
              </p:cNvSpPr>
              <p:nvPr/>
            </p:nvSpPr>
            <p:spPr bwMode="auto">
              <a:xfrm rot="655395">
                <a:off x="654" y="2329"/>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0998" name="Oval 74"/>
              <p:cNvSpPr>
                <a:spLocks noChangeArrowheads="1"/>
              </p:cNvSpPr>
              <p:nvPr/>
            </p:nvSpPr>
            <p:spPr bwMode="auto">
              <a:xfrm>
                <a:off x="2152" y="2511"/>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0996" name="Text Box 75"/>
            <p:cNvSpPr txBox="1">
              <a:spLocks noChangeArrowheads="1"/>
            </p:cNvSpPr>
            <p:nvPr/>
          </p:nvSpPr>
          <p:spPr bwMode="auto">
            <a:xfrm>
              <a:off x="899" y="1932"/>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grpSp>
        <p:nvGrpSpPr>
          <p:cNvPr id="23" name="Group 76"/>
          <p:cNvGrpSpPr>
            <a:grpSpLocks/>
          </p:cNvGrpSpPr>
          <p:nvPr/>
        </p:nvGrpSpPr>
        <p:grpSpPr bwMode="auto">
          <a:xfrm>
            <a:off x="984250" y="2765425"/>
            <a:ext cx="3559175" cy="3762375"/>
            <a:chOff x="654" y="1644"/>
            <a:chExt cx="2366" cy="2501"/>
          </a:xfrm>
        </p:grpSpPr>
        <p:grpSp>
          <p:nvGrpSpPr>
            <p:cNvPr id="40991" name="Group 77"/>
            <p:cNvGrpSpPr>
              <a:grpSpLocks/>
            </p:cNvGrpSpPr>
            <p:nvPr/>
          </p:nvGrpSpPr>
          <p:grpSpPr bwMode="auto">
            <a:xfrm>
              <a:off x="654" y="2041"/>
              <a:ext cx="2366" cy="2104"/>
              <a:chOff x="654" y="2041"/>
              <a:chExt cx="2366" cy="2104"/>
            </a:xfrm>
          </p:grpSpPr>
          <p:sp>
            <p:nvSpPr>
              <p:cNvPr id="40993" name="Arc 78"/>
              <p:cNvSpPr>
                <a:spLocks/>
              </p:cNvSpPr>
              <p:nvPr/>
            </p:nvSpPr>
            <p:spPr bwMode="auto">
              <a:xfrm rot="655395">
                <a:off x="654" y="2041"/>
                <a:ext cx="2366" cy="2104"/>
              </a:xfrm>
              <a:custGeom>
                <a:avLst/>
                <a:gdLst>
                  <a:gd name="T0" fmla="*/ 0 w 14498"/>
                  <a:gd name="T1" fmla="*/ 0 h 21600"/>
                  <a:gd name="T2" fmla="*/ 0 w 14498"/>
                  <a:gd name="T3" fmla="*/ 0 h 21600"/>
                  <a:gd name="T4" fmla="*/ 0 w 14498"/>
                  <a:gd name="T5" fmla="*/ 0 h 21600"/>
                  <a:gd name="T6" fmla="*/ 0 60000 65536"/>
                  <a:gd name="T7" fmla="*/ 0 60000 65536"/>
                  <a:gd name="T8" fmla="*/ 0 60000 65536"/>
                  <a:gd name="T9" fmla="*/ 0 w 14498"/>
                  <a:gd name="T10" fmla="*/ 0 h 21600"/>
                  <a:gd name="T11" fmla="*/ 14498 w 14498"/>
                  <a:gd name="T12" fmla="*/ 21600 h 21600"/>
                </a:gdLst>
                <a:ahLst/>
                <a:cxnLst>
                  <a:cxn ang="T6">
                    <a:pos x="T0" y="T1"/>
                  </a:cxn>
                  <a:cxn ang="T7">
                    <a:pos x="T2" y="T3"/>
                  </a:cxn>
                  <a:cxn ang="T8">
                    <a:pos x="T4" y="T5"/>
                  </a:cxn>
                </a:cxnLst>
                <a:rect l="T9" t="T10" r="T11" b="T12"/>
                <a:pathLst>
                  <a:path w="14498" h="21600" fill="none" extrusionOk="0">
                    <a:moveTo>
                      <a:pt x="-1" y="0"/>
                    </a:moveTo>
                    <a:cubicBezTo>
                      <a:pt x="5358" y="0"/>
                      <a:pt x="10526" y="1991"/>
                      <a:pt x="14498" y="5588"/>
                    </a:cubicBezTo>
                  </a:path>
                  <a:path w="14498" h="21600" stroke="0" extrusionOk="0">
                    <a:moveTo>
                      <a:pt x="-1" y="0"/>
                    </a:moveTo>
                    <a:cubicBezTo>
                      <a:pt x="5358" y="0"/>
                      <a:pt x="10526" y="1991"/>
                      <a:pt x="14498" y="5588"/>
                    </a:cubicBezTo>
                    <a:lnTo>
                      <a:pt x="0" y="21600"/>
                    </a:lnTo>
                    <a:close/>
                  </a:path>
                </a:pathLst>
              </a:custGeom>
              <a:noFill/>
              <a:ln w="38100">
                <a:solidFill>
                  <a:schemeClr val="hlink"/>
                </a:solidFill>
                <a:round/>
                <a:headEnd/>
                <a:tailEnd/>
              </a:ln>
            </p:spPr>
            <p:txBody>
              <a:bodyPr wrap="none" anchor="ctr"/>
              <a:lstStyle/>
              <a:p>
                <a:endParaRPr lang="en-US"/>
              </a:p>
            </p:txBody>
          </p:sp>
          <p:sp>
            <p:nvSpPr>
              <p:cNvPr id="40994" name="Oval 79"/>
              <p:cNvSpPr>
                <a:spLocks noChangeArrowheads="1"/>
              </p:cNvSpPr>
              <p:nvPr/>
            </p:nvSpPr>
            <p:spPr bwMode="auto">
              <a:xfrm>
                <a:off x="2236" y="2271"/>
                <a:ext cx="56" cy="56"/>
              </a:xfrm>
              <a:prstGeom prst="ellipse">
                <a:avLst/>
              </a:prstGeom>
              <a:solidFill>
                <a:srgbClr val="D71450"/>
              </a:solidFill>
              <a:ln w="9525">
                <a:solidFill>
                  <a:schemeClr val="tx1"/>
                </a:solidFill>
                <a:round/>
                <a:headEnd/>
                <a:tailEnd/>
              </a:ln>
            </p:spPr>
            <p:txBody>
              <a:bodyPr wrap="none" anchor="ctr"/>
              <a:lstStyle/>
              <a:p>
                <a:pPr eaLnBrk="0" hangingPunct="0"/>
                <a:endParaRPr lang="en-US" sz="1800">
                  <a:solidFill>
                    <a:srgbClr val="000000"/>
                  </a:solidFill>
                  <a:ea typeface="ＭＳ Ｐゴシック" pitchFamily="34" charset="-128"/>
                </a:endParaRPr>
              </a:p>
            </p:txBody>
          </p:sp>
        </p:grpSp>
        <p:sp>
          <p:nvSpPr>
            <p:cNvPr id="40992" name="Text Box 80"/>
            <p:cNvSpPr txBox="1">
              <a:spLocks noChangeArrowheads="1"/>
            </p:cNvSpPr>
            <p:nvPr/>
          </p:nvSpPr>
          <p:spPr bwMode="auto">
            <a:xfrm>
              <a:off x="899" y="1644"/>
              <a:ext cx="456" cy="146"/>
            </a:xfrm>
            <a:prstGeom prst="rect">
              <a:avLst/>
            </a:prstGeom>
            <a:noFill/>
            <a:ln w="25400">
              <a:noFill/>
              <a:miter lim="800000"/>
              <a:headEnd/>
              <a:tailEnd/>
            </a:ln>
          </p:spPr>
          <p:txBody>
            <a:bodyPr lIns="97792" tIns="48038" rIns="97792" bIns="48038">
              <a:spAutoFit/>
            </a:bodyPr>
            <a:lstStyle/>
            <a:p>
              <a:pPr defTabSz="865188" eaLnBrk="0" hangingPunct="0">
                <a:lnSpc>
                  <a:spcPct val="80000"/>
                </a:lnSpc>
                <a:spcBef>
                  <a:spcPct val="50000"/>
                </a:spcBef>
              </a:pPr>
              <a:endParaRPr lang="en-US" sz="1500" b="1" baseline="-25000">
                <a:solidFill>
                  <a:srgbClr val="000000"/>
                </a:solidFill>
                <a:latin typeface="Arial" charset="0"/>
                <a:ea typeface="ＭＳ Ｐゴシック" pitchFamily="34" charset="-128"/>
              </a:endParaRPr>
            </a:p>
          </p:txBody>
        </p:sp>
      </p:grpSp>
      <p:sp>
        <p:nvSpPr>
          <p:cNvPr id="477265" name="Oval 81"/>
          <p:cNvSpPr>
            <a:spLocks noChangeArrowheads="1"/>
          </p:cNvSpPr>
          <p:nvPr/>
        </p:nvSpPr>
        <p:spPr bwMode="auto">
          <a:xfrm>
            <a:off x="3433763" y="3516313"/>
            <a:ext cx="80962" cy="74612"/>
          </a:xfrm>
          <a:prstGeom prst="ellipse">
            <a:avLst/>
          </a:prstGeom>
          <a:solidFill>
            <a:schemeClr val="bg1"/>
          </a:solidFill>
          <a:ln w="9525">
            <a:solidFill>
              <a:schemeClr val="tx1"/>
            </a:solidFill>
            <a:round/>
            <a:headEnd/>
            <a:tailEnd/>
          </a:ln>
        </p:spPr>
        <p:txBody>
          <a:bodyPr wrap="none" lIns="80105" tIns="40053" rIns="80105" bIns="40053" anchor="ctr"/>
          <a:lstStyle/>
          <a:p>
            <a:pPr eaLnBrk="0" hangingPunct="0"/>
            <a:endParaRPr lang="en-US" sz="1800">
              <a:solidFill>
                <a:srgbClr val="000000"/>
              </a:solidFill>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77216"/>
                                        </p:tgtEl>
                                        <p:attrNameLst>
                                          <p:attrName>style.visibility</p:attrName>
                                        </p:attrNameLst>
                                      </p:cBhvr>
                                      <p:to>
                                        <p:strVal val="visible"/>
                                      </p:to>
                                    </p:set>
                                    <p:animEffect transition="in" filter="wipe(left)">
                                      <p:cBhvr>
                                        <p:cTn id="41" dur="500"/>
                                        <p:tgtEl>
                                          <p:spTgt spid="4772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77217"/>
                                        </p:tgtEl>
                                        <p:attrNameLst>
                                          <p:attrName>style.visibility</p:attrName>
                                        </p:attrNameLst>
                                      </p:cBhvr>
                                      <p:to>
                                        <p:strVal val="visible"/>
                                      </p:to>
                                    </p:set>
                                    <p:animEffect transition="in" filter="wipe(left)">
                                      <p:cBhvr>
                                        <p:cTn id="46" dur="500"/>
                                        <p:tgtEl>
                                          <p:spTgt spid="47721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772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499"/>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499"/>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477218"/>
                                        </p:tgtEl>
                                        <p:attrNameLst>
                                          <p:attrName>style.visibility</p:attrName>
                                        </p:attrNameLst>
                                      </p:cBhvr>
                                      <p:to>
                                        <p:strVal val="visible"/>
                                      </p:to>
                                    </p:set>
                                    <p:animEffect transition="in" filter="wipe(left)">
                                      <p:cBhvr>
                                        <p:cTn id="83" dur="500"/>
                                        <p:tgtEl>
                                          <p:spTgt spid="47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216" grpId="0" autoUpdateAnimBg="0"/>
      <p:bldP spid="477217" grpId="0" autoUpdateAnimBg="0"/>
      <p:bldP spid="477218" grpId="0" autoUpdateAnimBg="0"/>
      <p:bldP spid="4772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71450" y="1417638"/>
            <a:ext cx="8837613" cy="4143375"/>
          </a:xfrm>
        </p:spPr>
        <p:txBody>
          <a:bodyPr/>
          <a:lstStyle/>
          <a:p>
            <a:pPr marL="0" indent="-300038" defTabSz="800100" eaLnBrk="1" hangingPunct="1">
              <a:tabLst>
                <a:tab pos="1804988" algn="l"/>
                <a:tab pos="2124075" algn="l"/>
              </a:tabLst>
            </a:pPr>
            <a:r>
              <a:rPr lang="de-DE" sz="1600" smtClean="0"/>
              <a:t>Electronic continuous speed control</a:t>
            </a:r>
          </a:p>
          <a:p>
            <a:pPr marL="747713" lvl="1" indent="-249238" defTabSz="800100" eaLnBrk="1" hangingPunct="1">
              <a:tabLst>
                <a:tab pos="1804988" algn="l"/>
                <a:tab pos="2124075" algn="l"/>
              </a:tabLst>
            </a:pPr>
            <a:r>
              <a:rPr lang="de-DE" sz="1600" b="1" smtClean="0"/>
              <a:t>control modes</a:t>
            </a:r>
          </a:p>
          <a:p>
            <a:pPr marL="1182688" lvl="2" indent="-200025" defTabSz="800100" eaLnBrk="1" hangingPunct="1">
              <a:tabLst>
                <a:tab pos="1804988" algn="l"/>
                <a:tab pos="2124075" algn="l"/>
              </a:tabLst>
            </a:pPr>
            <a:r>
              <a:rPr lang="de-DE" sz="1600" smtClean="0"/>
              <a:t>∆p-c  	 </a:t>
            </a:r>
            <a:r>
              <a:rPr lang="de-DE" smtClean="0">
                <a:sym typeface="Wingdings 3" pitchFamily="18" charset="2"/>
              </a:rPr>
              <a:t></a:t>
            </a:r>
            <a:r>
              <a:rPr lang="de-DE" sz="1600" smtClean="0">
                <a:sym typeface="Wingdings" pitchFamily="2" charset="2"/>
              </a:rPr>
              <a:t> </a:t>
            </a:r>
            <a:r>
              <a:rPr lang="de-DE" sz="1600" smtClean="0">
                <a:ea typeface="Arial Unicode MS" pitchFamily="34" charset="-128"/>
                <a:cs typeface="Arial Unicode MS" pitchFamily="34" charset="-128"/>
                <a:sym typeface="Wingdings" pitchFamily="2" charset="2"/>
              </a:rPr>
              <a:t>differential pressure</a:t>
            </a:r>
            <a:r>
              <a:rPr lang="de-DE" sz="1600" smtClean="0">
                <a:ea typeface="Arial Unicode MS" pitchFamily="34" charset="-128"/>
                <a:cs typeface="Arial Unicode MS" pitchFamily="34" charset="-128"/>
              </a:rPr>
              <a:t> constant</a:t>
            </a:r>
            <a:endParaRPr lang="de-DE" sz="1600" smtClean="0"/>
          </a:p>
          <a:p>
            <a:pPr marL="1182688" lvl="2" indent="-200025" defTabSz="800100" eaLnBrk="1" hangingPunct="1">
              <a:tabLst>
                <a:tab pos="1804988" algn="l"/>
                <a:tab pos="2124075" algn="l"/>
              </a:tabLst>
            </a:pPr>
            <a:r>
              <a:rPr lang="de-DE" sz="1600" smtClean="0"/>
              <a:t>∆p-v  	 </a:t>
            </a:r>
            <a:r>
              <a:rPr lang="de-DE" smtClean="0">
                <a:sym typeface="Wingdings 3" pitchFamily="18" charset="2"/>
              </a:rPr>
              <a:t></a:t>
            </a:r>
            <a:r>
              <a:rPr lang="de-DE" sz="1600" smtClean="0">
                <a:sym typeface="Wingdings" pitchFamily="2" charset="2"/>
              </a:rPr>
              <a:t> </a:t>
            </a:r>
            <a:r>
              <a:rPr lang="de-DE" sz="1600" smtClean="0">
                <a:ea typeface="Arial Unicode MS" pitchFamily="34" charset="-128"/>
                <a:cs typeface="Arial Unicode MS" pitchFamily="34" charset="-128"/>
                <a:sym typeface="Wingdings" pitchFamily="2" charset="2"/>
              </a:rPr>
              <a:t>differential pressure variable (max head is twice min head)</a:t>
            </a:r>
            <a:endParaRPr lang="de-DE" sz="1600" smtClean="0"/>
          </a:p>
          <a:p>
            <a:pPr marL="1182688" lvl="2" indent="-200025" defTabSz="800100" eaLnBrk="1" hangingPunct="1">
              <a:tabLst>
                <a:tab pos="1804988" algn="l"/>
                <a:tab pos="2124075" algn="l"/>
              </a:tabLst>
            </a:pPr>
            <a:r>
              <a:rPr lang="de-DE" sz="1600" smtClean="0"/>
              <a:t>∆p-T  	 </a:t>
            </a:r>
            <a:r>
              <a:rPr lang="de-DE" smtClean="0">
                <a:sym typeface="Wingdings 3" pitchFamily="18" charset="2"/>
              </a:rPr>
              <a:t></a:t>
            </a:r>
            <a:r>
              <a:rPr lang="de-DE" sz="1600" smtClean="0">
                <a:sym typeface="Wingdings" pitchFamily="2" charset="2"/>
              </a:rPr>
              <a:t> </a:t>
            </a:r>
            <a:r>
              <a:rPr lang="de-DE" sz="1600" smtClean="0">
                <a:ea typeface="Arial Unicode MS" pitchFamily="34" charset="-128"/>
                <a:cs typeface="Arial Unicode MS" pitchFamily="34" charset="-128"/>
                <a:sym typeface="Wingdings" pitchFamily="2" charset="2"/>
              </a:rPr>
              <a:t>temperature guided differential pressure control</a:t>
            </a:r>
            <a:endParaRPr lang="de-DE" sz="1600" smtClean="0"/>
          </a:p>
          <a:p>
            <a:pPr marL="1182688" lvl="2" indent="-200025" defTabSz="800100" eaLnBrk="1" hangingPunct="1">
              <a:tabLst>
                <a:tab pos="1804988" algn="l"/>
                <a:tab pos="2124075" algn="l"/>
              </a:tabLst>
            </a:pPr>
            <a:r>
              <a:rPr lang="de-DE" sz="1600" smtClean="0"/>
              <a:t>∆p-cv 	 </a:t>
            </a:r>
            <a:r>
              <a:rPr lang="de-DE" smtClean="0">
                <a:sym typeface="Wingdings 3" pitchFamily="18" charset="2"/>
              </a:rPr>
              <a:t></a:t>
            </a:r>
            <a:r>
              <a:rPr lang="de-DE" sz="1600" smtClean="0">
                <a:sym typeface="Wingdings" pitchFamily="2" charset="2"/>
              </a:rPr>
              <a:t> </a:t>
            </a:r>
            <a:r>
              <a:rPr lang="de-DE" sz="1600" smtClean="0">
                <a:ea typeface="Arial Unicode MS" pitchFamily="34" charset="-128"/>
                <a:cs typeface="Arial Unicode MS" pitchFamily="34" charset="-128"/>
                <a:sym typeface="Wingdings" pitchFamily="2" charset="2"/>
              </a:rPr>
              <a:t>combination from differential pressure</a:t>
            </a:r>
            <a:r>
              <a:rPr lang="de-DE" sz="1600" smtClean="0">
                <a:ea typeface="Arial Unicode MS" pitchFamily="34" charset="-128"/>
                <a:cs typeface="Arial Unicode MS" pitchFamily="34" charset="-128"/>
              </a:rPr>
              <a:t> constant (second and third area of characteristic) and d</a:t>
            </a:r>
            <a:r>
              <a:rPr lang="de-DE" sz="1600" smtClean="0">
                <a:ea typeface="Arial Unicode MS" pitchFamily="34" charset="-128"/>
                <a:cs typeface="Arial Unicode MS" pitchFamily="34" charset="-128"/>
                <a:sym typeface="Wingdings" pitchFamily="2" charset="2"/>
              </a:rPr>
              <a:t>ifferential pressure variable (first area of characteristics)</a:t>
            </a:r>
          </a:p>
          <a:p>
            <a:pPr marL="747713" lvl="1" indent="-249238" defTabSz="800100" eaLnBrk="1" hangingPunct="1">
              <a:tabLst>
                <a:tab pos="1804988" algn="l"/>
                <a:tab pos="2124075" algn="l"/>
              </a:tabLst>
            </a:pPr>
            <a:r>
              <a:rPr lang="de-DE" sz="1600" b="1" smtClean="0">
                <a:ea typeface="Arial Unicode MS" pitchFamily="34" charset="-128"/>
                <a:cs typeface="Arial Unicode MS" pitchFamily="34" charset="-128"/>
                <a:sym typeface="Wingdings" pitchFamily="2" charset="2"/>
              </a:rPr>
              <a:t>Operation modes</a:t>
            </a:r>
            <a:endParaRPr lang="de-DE" sz="1600" b="1" smtClean="0"/>
          </a:p>
          <a:p>
            <a:pPr marL="1182688" lvl="2" indent="-200025" defTabSz="800100" eaLnBrk="1" hangingPunct="1">
              <a:tabLst>
                <a:tab pos="1804988" algn="l"/>
                <a:tab pos="2124075" algn="l"/>
              </a:tabLst>
            </a:pPr>
            <a:r>
              <a:rPr lang="de-DE" sz="1600" smtClean="0">
                <a:ea typeface="Arial Unicode MS" pitchFamily="34" charset="-128"/>
                <a:cs typeface="Arial Unicode MS" pitchFamily="34" charset="-128"/>
                <a:sym typeface="Wingdings" pitchFamily="2" charset="2"/>
              </a:rPr>
              <a:t>Automatic  night setback (let down function)</a:t>
            </a:r>
          </a:p>
          <a:p>
            <a:pPr marL="1182688" lvl="2" indent="-200025" defTabSz="800100" eaLnBrk="1" hangingPunct="1">
              <a:tabLst>
                <a:tab pos="1804988" algn="l"/>
                <a:tab pos="2124075" algn="l"/>
              </a:tabLst>
            </a:pPr>
            <a:r>
              <a:rPr lang="de-DE" sz="1600" smtClean="0">
                <a:ea typeface="Arial Unicode MS" pitchFamily="34" charset="-128"/>
                <a:cs typeface="Arial Unicode MS" pitchFamily="34" charset="-128"/>
                <a:sym typeface="Wingdings" pitchFamily="2" charset="2"/>
              </a:rPr>
              <a:t>Manual regulation</a:t>
            </a:r>
          </a:p>
          <a:p>
            <a:pPr marL="1182688" lvl="2" indent="-200025" defTabSz="800100" eaLnBrk="1" hangingPunct="1">
              <a:tabLst>
                <a:tab pos="1804988" algn="l"/>
                <a:tab pos="2124075" algn="l"/>
              </a:tabLst>
            </a:pPr>
            <a:r>
              <a:rPr lang="de-DE" sz="1600" smtClean="0">
                <a:ea typeface="Arial Unicode MS" pitchFamily="34" charset="-128"/>
                <a:cs typeface="Arial Unicode MS" pitchFamily="34" charset="-128"/>
                <a:sym typeface="Wingdings" pitchFamily="2" charset="2"/>
              </a:rPr>
              <a:t>DDC (Direct Digital Control)</a:t>
            </a:r>
            <a:endParaRPr lang="de-DE" sz="1600" smtClean="0"/>
          </a:p>
        </p:txBody>
      </p:sp>
      <p:sp>
        <p:nvSpPr>
          <p:cNvPr id="41987" name="Rectangle 5"/>
          <p:cNvSpPr>
            <a:spLocks noGrp="1" noChangeArrowheads="1"/>
          </p:cNvSpPr>
          <p:nvPr>
            <p:ph type="title"/>
          </p:nvPr>
        </p:nvSpPr>
        <p:spPr>
          <a:noFill/>
        </p:spPr>
        <p:txBody>
          <a:bodyPr/>
          <a:lstStyle/>
          <a:p>
            <a:pPr algn="ctr" eaLnBrk="1" hangingPunct="1"/>
            <a:r>
              <a:rPr lang="de-DE" sz="2400" smtClean="0">
                <a:solidFill>
                  <a:schemeClr val="tx1"/>
                </a:solidFill>
              </a:rPr>
              <a:t>Automatic Control Mode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4"/>
          <p:cNvSpPr txBox="1">
            <a:spLocks noChangeArrowheads="1"/>
          </p:cNvSpPr>
          <p:nvPr/>
        </p:nvSpPr>
        <p:spPr bwMode="auto">
          <a:xfrm>
            <a:off x="661988" y="1219200"/>
            <a:ext cx="4495800" cy="5180013"/>
          </a:xfrm>
          <a:prstGeom prst="rect">
            <a:avLst/>
          </a:prstGeom>
          <a:noFill/>
          <a:ln w="25400" algn="ctr">
            <a:noFill/>
            <a:miter lim="800000"/>
            <a:headEnd/>
            <a:tailEnd/>
          </a:ln>
        </p:spPr>
        <p:txBody>
          <a:bodyPr lIns="79299" tIns="38953" rIns="79299" bIns="38953">
            <a:spAutoFit/>
          </a:bodyPr>
          <a:lstStyle/>
          <a:p>
            <a:pPr defTabSz="911225">
              <a:spcBef>
                <a:spcPct val="50000"/>
              </a:spcBef>
            </a:pPr>
            <a:r>
              <a:rPr lang="en-US" sz="1200">
                <a:latin typeface="Arial" charset="0"/>
              </a:rPr>
              <a:t>Stratos (Cast Iron Only)</a:t>
            </a:r>
          </a:p>
          <a:p>
            <a:pPr defTabSz="911225">
              <a:spcBef>
                <a:spcPct val="50000"/>
              </a:spcBef>
              <a:buFontTx/>
              <a:buChar char="•"/>
            </a:pPr>
            <a:r>
              <a:rPr lang="en-US" sz="1100">
                <a:latin typeface="Arial" charset="0"/>
              </a:rPr>
              <a:t> ECM (Electronically Commutated) technology</a:t>
            </a:r>
          </a:p>
          <a:p>
            <a:pPr defTabSz="911225">
              <a:spcBef>
                <a:spcPct val="50000"/>
              </a:spcBef>
              <a:buFontTx/>
              <a:buChar char="•"/>
            </a:pPr>
            <a:r>
              <a:rPr lang="en-US" sz="1100">
                <a:latin typeface="Arial" charset="0"/>
              </a:rPr>
              <a:t> Soft start high torque permanent magnet rotor</a:t>
            </a:r>
          </a:p>
          <a:p>
            <a:pPr defTabSz="911225">
              <a:spcBef>
                <a:spcPct val="50000"/>
              </a:spcBef>
              <a:buFontTx/>
              <a:buChar char="•"/>
            </a:pPr>
            <a:r>
              <a:rPr lang="en-US" sz="1100">
                <a:latin typeface="Arial" charset="0"/>
              </a:rPr>
              <a:t> 8 Models available – interchangeable with Top S</a:t>
            </a:r>
          </a:p>
          <a:p>
            <a:pPr defTabSz="911225">
              <a:spcBef>
                <a:spcPct val="50000"/>
              </a:spcBef>
              <a:buFontTx/>
              <a:buChar char="•"/>
            </a:pPr>
            <a:r>
              <a:rPr lang="en-US" sz="1100">
                <a:latin typeface="Arial" charset="0"/>
              </a:rPr>
              <a:t> Smart pump adjusts flow to system changes (</a:t>
            </a:r>
            <a:r>
              <a:rPr lang="en-US" sz="1100">
                <a:latin typeface="Arial" charset="0"/>
                <a:cs typeface="Arial" charset="0"/>
              </a:rPr>
              <a:t>∆p-v, ∆p-c and ∆p-t)</a:t>
            </a:r>
          </a:p>
          <a:p>
            <a:pPr defTabSz="911225">
              <a:spcBef>
                <a:spcPct val="50000"/>
              </a:spcBef>
              <a:buFontTx/>
              <a:buChar char="•"/>
            </a:pPr>
            <a:r>
              <a:rPr lang="en-US" sz="1100">
                <a:latin typeface="Arial" charset="0"/>
                <a:cs typeface="Arial" charset="0"/>
              </a:rPr>
              <a:t> Temperature control for condensing boilers</a:t>
            </a:r>
          </a:p>
          <a:p>
            <a:pPr defTabSz="911225">
              <a:spcBef>
                <a:spcPct val="50000"/>
              </a:spcBef>
              <a:buFontTx/>
              <a:buChar char="•"/>
            </a:pPr>
            <a:r>
              <a:rPr lang="en-US" sz="1100">
                <a:latin typeface="Arial" charset="0"/>
              </a:rPr>
              <a:t> Auto setback “fuzzy logic”</a:t>
            </a:r>
          </a:p>
          <a:p>
            <a:pPr defTabSz="911225">
              <a:spcBef>
                <a:spcPct val="50000"/>
              </a:spcBef>
              <a:buFontTx/>
              <a:buChar char="•"/>
            </a:pPr>
            <a:r>
              <a:rPr lang="en-US" sz="1100">
                <a:latin typeface="Arial" charset="0"/>
              </a:rPr>
              <a:t> Non-volatile memory – no battery required</a:t>
            </a:r>
          </a:p>
          <a:p>
            <a:pPr defTabSz="911225">
              <a:spcBef>
                <a:spcPct val="50000"/>
              </a:spcBef>
              <a:buFontTx/>
              <a:buChar char="•"/>
            </a:pPr>
            <a:r>
              <a:rPr lang="en-US" sz="1100">
                <a:latin typeface="Arial" charset="0"/>
              </a:rPr>
              <a:t> Standard industry flanges 1 ¼”, 1 ½”, 2” &amp; 3”</a:t>
            </a:r>
          </a:p>
          <a:p>
            <a:pPr defTabSz="911225">
              <a:spcBef>
                <a:spcPct val="50000"/>
              </a:spcBef>
              <a:buFontTx/>
              <a:buChar char="•"/>
            </a:pPr>
            <a:r>
              <a:rPr lang="en-US" sz="1100">
                <a:latin typeface="Arial" charset="0"/>
              </a:rPr>
              <a:t> Cataphoresis coating</a:t>
            </a:r>
          </a:p>
          <a:p>
            <a:pPr defTabSz="911225">
              <a:spcBef>
                <a:spcPct val="50000"/>
              </a:spcBef>
              <a:buFontTx/>
              <a:buChar char="•"/>
            </a:pPr>
            <a:r>
              <a:rPr lang="en-US" sz="1100">
                <a:latin typeface="Arial" charset="0"/>
              </a:rPr>
              <a:t> Interface modules for 0-10Vdc, LON and external control</a:t>
            </a:r>
          </a:p>
          <a:p>
            <a:pPr defTabSz="911225">
              <a:spcBef>
                <a:spcPct val="50000"/>
              </a:spcBef>
              <a:buFontTx/>
              <a:buChar char="•"/>
            </a:pPr>
            <a:r>
              <a:rPr lang="en-US" sz="1100">
                <a:latin typeface="Arial" charset="0"/>
              </a:rPr>
              <a:t> Dual pump mode (lead/lag, primary/secondary and back-up)</a:t>
            </a:r>
          </a:p>
          <a:p>
            <a:pPr defTabSz="911225">
              <a:spcBef>
                <a:spcPct val="50000"/>
              </a:spcBef>
              <a:buFontTx/>
              <a:buChar char="•"/>
            </a:pPr>
            <a:r>
              <a:rPr lang="en-US" sz="1100">
                <a:latin typeface="Arial" charset="0"/>
              </a:rPr>
              <a:t> Infrared service/diagnostic tool available</a:t>
            </a:r>
          </a:p>
          <a:p>
            <a:pPr defTabSz="911225">
              <a:spcBef>
                <a:spcPct val="50000"/>
              </a:spcBef>
              <a:buFontTx/>
              <a:buChar char="•"/>
            </a:pPr>
            <a:r>
              <a:rPr lang="en-US" sz="1100">
                <a:latin typeface="Arial" charset="0"/>
              </a:rPr>
              <a:t> Power consumption data logging</a:t>
            </a:r>
          </a:p>
          <a:p>
            <a:pPr defTabSz="911225">
              <a:spcBef>
                <a:spcPct val="50000"/>
              </a:spcBef>
              <a:buFontTx/>
              <a:buChar char="•"/>
            </a:pPr>
            <a:r>
              <a:rPr lang="en-US" sz="1100">
                <a:latin typeface="Arial" charset="0"/>
              </a:rPr>
              <a:t> Ability to lock out red button</a:t>
            </a:r>
          </a:p>
          <a:p>
            <a:pPr defTabSz="911225">
              <a:spcBef>
                <a:spcPct val="50000"/>
              </a:spcBef>
              <a:buFontTx/>
              <a:buChar char="•"/>
            </a:pPr>
            <a:r>
              <a:rPr lang="en-US" sz="1100">
                <a:latin typeface="Arial" charset="0"/>
              </a:rPr>
              <a:t> Single page start-up manual</a:t>
            </a:r>
          </a:p>
          <a:p>
            <a:pPr defTabSz="911225">
              <a:spcBef>
                <a:spcPct val="50000"/>
              </a:spcBef>
              <a:buFontTx/>
              <a:buChar char="•"/>
            </a:pPr>
            <a:r>
              <a:rPr lang="en-US" sz="1100">
                <a:latin typeface="Arial" charset="0"/>
              </a:rPr>
              <a:t> 230 volt +/- 10%, single phase (2 x 115, 230/1, 230/3 all OK)</a:t>
            </a:r>
          </a:p>
          <a:p>
            <a:pPr defTabSz="911225">
              <a:spcBef>
                <a:spcPct val="50000"/>
              </a:spcBef>
              <a:buFontTx/>
              <a:buChar char="•"/>
            </a:pPr>
            <a:r>
              <a:rPr lang="en-US" sz="1100">
                <a:latin typeface="Arial" charset="0"/>
              </a:rPr>
              <a:t> Overload protection (voltage, dry run, locked rotor, over temperature)</a:t>
            </a:r>
          </a:p>
          <a:p>
            <a:pPr defTabSz="911225">
              <a:spcBef>
                <a:spcPct val="50000"/>
              </a:spcBef>
              <a:buFontTx/>
              <a:buChar char="•"/>
            </a:pPr>
            <a:r>
              <a:rPr lang="en-US" sz="1100">
                <a:latin typeface="Arial" charset="0"/>
              </a:rPr>
              <a:t> No external sensors</a:t>
            </a:r>
          </a:p>
          <a:p>
            <a:pPr defTabSz="911225">
              <a:spcBef>
                <a:spcPct val="50000"/>
              </a:spcBef>
              <a:buFontTx/>
              <a:buChar char="•"/>
            </a:pPr>
            <a:r>
              <a:rPr lang="en-US" sz="1100">
                <a:latin typeface="Arial" charset="0"/>
              </a:rPr>
              <a:t> Class “A” energy rating</a:t>
            </a:r>
          </a:p>
        </p:txBody>
      </p:sp>
      <p:graphicFrame>
        <p:nvGraphicFramePr>
          <p:cNvPr id="1026" name="Object 2"/>
          <p:cNvGraphicFramePr>
            <a:graphicFrameLocks noChangeAspect="1"/>
          </p:cNvGraphicFramePr>
          <p:nvPr/>
        </p:nvGraphicFramePr>
        <p:xfrm>
          <a:off x="5940425" y="1374775"/>
          <a:ext cx="2149475" cy="1916113"/>
        </p:xfrm>
        <a:graphic>
          <a:graphicData uri="http://schemas.openxmlformats.org/presentationml/2006/ole">
            <p:oleObj spid="_x0000_s1026" name="Image" r:id="rId4" imgW="14996825" imgH="12749206" progId="">
              <p:embed/>
            </p:oleObj>
          </a:graphicData>
        </a:graphic>
      </p:graphicFrame>
      <p:graphicFrame>
        <p:nvGraphicFramePr>
          <p:cNvPr id="1027" name="Object 3"/>
          <p:cNvGraphicFramePr>
            <a:graphicFrameLocks noChangeAspect="1"/>
          </p:cNvGraphicFramePr>
          <p:nvPr/>
        </p:nvGraphicFramePr>
        <p:xfrm>
          <a:off x="5157788" y="3568700"/>
          <a:ext cx="3584575" cy="2533650"/>
        </p:xfrm>
        <a:graphic>
          <a:graphicData uri="http://schemas.openxmlformats.org/presentationml/2006/ole">
            <p:oleObj spid="_x0000_s1027" name="Image" r:id="rId5" imgW="8977778" imgH="5904762" progId="">
              <p:embed/>
            </p:oleObj>
          </a:graphicData>
        </a:graphic>
      </p:graphicFrame>
      <p:sp>
        <p:nvSpPr>
          <p:cNvPr id="1029" name="Rectangle 11"/>
          <p:cNvSpPr>
            <a:spLocks noGrp="1" noChangeArrowheads="1"/>
          </p:cNvSpPr>
          <p:nvPr>
            <p:ph type="title"/>
          </p:nvPr>
        </p:nvSpPr>
        <p:spPr>
          <a:xfrm>
            <a:off x="1046163" y="373063"/>
            <a:ext cx="7031037" cy="693737"/>
          </a:xfrm>
          <a:noFill/>
        </p:spPr>
        <p:txBody>
          <a:bodyPr/>
          <a:lstStyle/>
          <a:p>
            <a:pPr algn="ctr"/>
            <a:r>
              <a:rPr lang="en-GB" smtClean="0">
                <a:solidFill>
                  <a:schemeClr val="tx1"/>
                </a:solidFill>
              </a:rPr>
              <a:t>WILO Commercial Wet Rotor Circulators</a:t>
            </a:r>
            <a:r>
              <a:rPr lang="en-GB" sz="1100" smtClean="0">
                <a:solidFill>
                  <a:schemeClr val="tx1"/>
                </a:solidFill>
              </a:rPr>
              <a:t/>
            </a:r>
            <a:br>
              <a:rPr lang="en-GB" sz="1100" smtClean="0">
                <a:solidFill>
                  <a:schemeClr val="tx1"/>
                </a:solidFill>
              </a:rPr>
            </a:br>
            <a:r>
              <a:rPr lang="en-GB" sz="1100" smtClean="0">
                <a:solidFill>
                  <a:schemeClr val="tx1"/>
                </a:solidFill>
              </a:rPr>
              <a:t>ECM “Smart” Automatically Controlled Circulators</a:t>
            </a:r>
          </a:p>
        </p:txBody>
      </p:sp>
    </p:spTree>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9"/>
          <p:cNvSpPr>
            <a:spLocks noChangeArrowheads="1"/>
          </p:cNvSpPr>
          <p:nvPr/>
        </p:nvSpPr>
        <p:spPr bwMode="auto">
          <a:xfrm>
            <a:off x="636588" y="452438"/>
            <a:ext cx="7031037" cy="417512"/>
          </a:xfrm>
          <a:prstGeom prst="rect">
            <a:avLst/>
          </a:prstGeom>
          <a:noFill/>
          <a:ln w="9525">
            <a:noFill/>
            <a:miter lim="800000"/>
            <a:headEnd/>
            <a:tailEnd/>
          </a:ln>
        </p:spPr>
        <p:txBody>
          <a:bodyPr wrap="none" lIns="0" tIns="0" rIns="0" bIns="143924"/>
          <a:lstStyle/>
          <a:p>
            <a:pPr algn="ctr" defTabSz="912813"/>
            <a:r>
              <a:rPr lang="de-DE" sz="2800"/>
              <a:t>Delta PC vs Delta PV</a:t>
            </a:r>
          </a:p>
        </p:txBody>
      </p:sp>
      <p:grpSp>
        <p:nvGrpSpPr>
          <p:cNvPr id="43011" name="Group 3"/>
          <p:cNvGrpSpPr>
            <a:grpSpLocks/>
          </p:cNvGrpSpPr>
          <p:nvPr/>
        </p:nvGrpSpPr>
        <p:grpSpPr bwMode="auto">
          <a:xfrm>
            <a:off x="642938" y="2743200"/>
            <a:ext cx="4695825" cy="3508375"/>
            <a:chOff x="499" y="1548"/>
            <a:chExt cx="2669" cy="2118"/>
          </a:xfrm>
        </p:grpSpPr>
        <p:grpSp>
          <p:nvGrpSpPr>
            <p:cNvPr id="43032" name="Group 4"/>
            <p:cNvGrpSpPr>
              <a:grpSpLocks/>
            </p:cNvGrpSpPr>
            <p:nvPr/>
          </p:nvGrpSpPr>
          <p:grpSpPr bwMode="auto">
            <a:xfrm>
              <a:off x="680" y="1548"/>
              <a:ext cx="2488" cy="1940"/>
              <a:chOff x="680" y="1548"/>
              <a:chExt cx="2488" cy="1940"/>
            </a:xfrm>
          </p:grpSpPr>
          <p:sp>
            <p:nvSpPr>
              <p:cNvPr id="43035" name="Line 5"/>
              <p:cNvSpPr>
                <a:spLocks noChangeShapeType="1"/>
              </p:cNvSpPr>
              <p:nvPr/>
            </p:nvSpPr>
            <p:spPr bwMode="auto">
              <a:xfrm flipV="1">
                <a:off x="686" y="1548"/>
                <a:ext cx="0" cy="1936"/>
              </a:xfrm>
              <a:prstGeom prst="line">
                <a:avLst/>
              </a:prstGeom>
              <a:noFill/>
              <a:ln w="22225">
                <a:solidFill>
                  <a:srgbClr val="969696"/>
                </a:solidFill>
                <a:round/>
                <a:headEnd/>
                <a:tailEnd type="triangle" w="med" len="med"/>
              </a:ln>
            </p:spPr>
            <p:txBody>
              <a:bodyPr lIns="90488" tIns="44450" rIns="90488" bIns="44450" anchor="ctr">
                <a:spAutoFit/>
              </a:bodyPr>
              <a:lstStyle/>
              <a:p>
                <a:endParaRPr lang="en-US"/>
              </a:p>
            </p:txBody>
          </p:sp>
          <p:sp>
            <p:nvSpPr>
              <p:cNvPr id="43036" name="Line 6"/>
              <p:cNvSpPr>
                <a:spLocks noChangeShapeType="1"/>
              </p:cNvSpPr>
              <p:nvPr/>
            </p:nvSpPr>
            <p:spPr bwMode="auto">
              <a:xfrm>
                <a:off x="680" y="3488"/>
                <a:ext cx="2488" cy="0"/>
              </a:xfrm>
              <a:prstGeom prst="line">
                <a:avLst/>
              </a:prstGeom>
              <a:noFill/>
              <a:ln w="22225">
                <a:solidFill>
                  <a:srgbClr val="969696"/>
                </a:solidFill>
                <a:round/>
                <a:headEnd/>
                <a:tailEnd type="triangle" w="med" len="med"/>
              </a:ln>
            </p:spPr>
            <p:txBody>
              <a:bodyPr wrap="none" lIns="90488" tIns="44450" rIns="90488" bIns="44450" anchor="ctr">
                <a:spAutoFit/>
              </a:bodyPr>
              <a:lstStyle/>
              <a:p>
                <a:endParaRPr lang="en-US"/>
              </a:p>
            </p:txBody>
          </p:sp>
        </p:grpSp>
        <p:sp>
          <p:nvSpPr>
            <p:cNvPr id="43033" name="Text Box 7"/>
            <p:cNvSpPr txBox="1">
              <a:spLocks noChangeArrowheads="1"/>
            </p:cNvSpPr>
            <p:nvPr/>
          </p:nvSpPr>
          <p:spPr bwMode="auto">
            <a:xfrm>
              <a:off x="2875" y="3503"/>
              <a:ext cx="200" cy="163"/>
            </a:xfrm>
            <a:prstGeom prst="rect">
              <a:avLst/>
            </a:prstGeom>
            <a:noFill/>
            <a:ln w="22225">
              <a:noFill/>
              <a:miter lim="800000"/>
              <a:headEnd/>
              <a:tailEnd/>
            </a:ln>
          </p:spPr>
          <p:txBody>
            <a:bodyPr wrap="none" lIns="97766" tIns="48026" rIns="97766" bIns="48026">
              <a:spAutoFit/>
            </a:bodyPr>
            <a:lstStyle/>
            <a:p>
              <a:pPr defTabSz="989013" eaLnBrk="0" hangingPunct="0">
                <a:lnSpc>
                  <a:spcPct val="80000"/>
                </a:lnSpc>
                <a:spcBef>
                  <a:spcPct val="20000"/>
                </a:spcBef>
              </a:pPr>
              <a:r>
                <a:rPr lang="de-DE" sz="1500">
                  <a:solidFill>
                    <a:srgbClr val="000000"/>
                  </a:solidFill>
                </a:rPr>
                <a:t>Q</a:t>
              </a:r>
            </a:p>
          </p:txBody>
        </p:sp>
        <p:sp>
          <p:nvSpPr>
            <p:cNvPr id="43034" name="Text Box 8"/>
            <p:cNvSpPr txBox="1">
              <a:spLocks noChangeArrowheads="1"/>
            </p:cNvSpPr>
            <p:nvPr/>
          </p:nvSpPr>
          <p:spPr bwMode="auto">
            <a:xfrm>
              <a:off x="499" y="1740"/>
              <a:ext cx="196" cy="163"/>
            </a:xfrm>
            <a:prstGeom prst="rect">
              <a:avLst/>
            </a:prstGeom>
            <a:noFill/>
            <a:ln w="22225">
              <a:noFill/>
              <a:miter lim="800000"/>
              <a:headEnd/>
              <a:tailEnd/>
            </a:ln>
          </p:spPr>
          <p:txBody>
            <a:bodyPr wrap="none" lIns="97766" tIns="48026" rIns="97766" bIns="48026">
              <a:spAutoFit/>
            </a:bodyPr>
            <a:lstStyle/>
            <a:p>
              <a:pPr defTabSz="989013" eaLnBrk="0" hangingPunct="0">
                <a:lnSpc>
                  <a:spcPct val="80000"/>
                </a:lnSpc>
                <a:spcBef>
                  <a:spcPct val="20000"/>
                </a:spcBef>
              </a:pPr>
              <a:r>
                <a:rPr lang="de-DE" sz="1500">
                  <a:solidFill>
                    <a:srgbClr val="000000"/>
                  </a:solidFill>
                </a:rPr>
                <a:t>H</a:t>
              </a:r>
            </a:p>
          </p:txBody>
        </p:sp>
      </p:grpSp>
      <p:sp>
        <p:nvSpPr>
          <p:cNvPr id="37" name="Freeform 9"/>
          <p:cNvSpPr>
            <a:spLocks/>
          </p:cNvSpPr>
          <p:nvPr/>
        </p:nvSpPr>
        <p:spPr bwMode="auto">
          <a:xfrm>
            <a:off x="1922463" y="4437063"/>
            <a:ext cx="2098675" cy="1539875"/>
          </a:xfrm>
          <a:custGeom>
            <a:avLst/>
            <a:gdLst>
              <a:gd name="T0" fmla="*/ 0 w 1192"/>
              <a:gd name="T1" fmla="*/ 2147483647 h 928"/>
              <a:gd name="T2" fmla="*/ 2147483647 w 1192"/>
              <a:gd name="T3" fmla="*/ 2147483647 h 928"/>
              <a:gd name="T4" fmla="*/ 2147483647 w 1192"/>
              <a:gd name="T5" fmla="*/ 2147483647 h 928"/>
              <a:gd name="T6" fmla="*/ 2147483647 w 1192"/>
              <a:gd name="T7" fmla="*/ 2147483647 h 928"/>
              <a:gd name="T8" fmla="*/ 2147483647 w 1192"/>
              <a:gd name="T9" fmla="*/ 2147483647 h 928"/>
              <a:gd name="T10" fmla="*/ 2147483647 w 1192"/>
              <a:gd name="T11" fmla="*/ 2147483647 h 928"/>
              <a:gd name="T12" fmla="*/ 2147483647 w 1192"/>
              <a:gd name="T13" fmla="*/ 0 h 928"/>
              <a:gd name="T14" fmla="*/ 0 60000 65536"/>
              <a:gd name="T15" fmla="*/ 0 60000 65536"/>
              <a:gd name="T16" fmla="*/ 0 60000 65536"/>
              <a:gd name="T17" fmla="*/ 0 60000 65536"/>
              <a:gd name="T18" fmla="*/ 0 60000 65536"/>
              <a:gd name="T19" fmla="*/ 0 60000 65536"/>
              <a:gd name="T20" fmla="*/ 0 60000 65536"/>
              <a:gd name="T21" fmla="*/ 0 w 1192"/>
              <a:gd name="T22" fmla="*/ 0 h 928"/>
              <a:gd name="T23" fmla="*/ 1192 w 119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928">
                <a:moveTo>
                  <a:pt x="0" y="928"/>
                </a:moveTo>
                <a:cubicBezTo>
                  <a:pt x="93" y="905"/>
                  <a:pt x="186" y="883"/>
                  <a:pt x="276" y="856"/>
                </a:cubicBezTo>
                <a:cubicBezTo>
                  <a:pt x="366" y="829"/>
                  <a:pt x="451" y="805"/>
                  <a:pt x="540" y="764"/>
                </a:cubicBezTo>
                <a:cubicBezTo>
                  <a:pt x="629" y="723"/>
                  <a:pt x="731" y="667"/>
                  <a:pt x="812" y="608"/>
                </a:cubicBezTo>
                <a:cubicBezTo>
                  <a:pt x="893" y="549"/>
                  <a:pt x="971" y="474"/>
                  <a:pt x="1024" y="408"/>
                </a:cubicBezTo>
                <a:cubicBezTo>
                  <a:pt x="1077" y="342"/>
                  <a:pt x="1104" y="280"/>
                  <a:pt x="1132" y="212"/>
                </a:cubicBezTo>
                <a:cubicBezTo>
                  <a:pt x="1160" y="144"/>
                  <a:pt x="1182" y="35"/>
                  <a:pt x="1192" y="0"/>
                </a:cubicBezTo>
              </a:path>
            </a:pathLst>
          </a:custGeom>
          <a:noFill/>
          <a:ln w="25400">
            <a:solidFill>
              <a:schemeClr val="tx1"/>
            </a:solidFill>
            <a:round/>
            <a:headEnd/>
            <a:tailEnd/>
          </a:ln>
        </p:spPr>
        <p:txBody>
          <a:bodyPr wrap="none" lIns="90488" tIns="44450" rIns="90488" bIns="44450" anchor="ctr">
            <a:spAutoFit/>
          </a:bodyPr>
          <a:lstStyle/>
          <a:p>
            <a:endParaRPr lang="en-US"/>
          </a:p>
        </p:txBody>
      </p:sp>
      <p:sp>
        <p:nvSpPr>
          <p:cNvPr id="43013" name="Freeform 10"/>
          <p:cNvSpPr>
            <a:spLocks/>
          </p:cNvSpPr>
          <p:nvPr/>
        </p:nvSpPr>
        <p:spPr bwMode="auto">
          <a:xfrm>
            <a:off x="1676400" y="3090863"/>
            <a:ext cx="1446213" cy="2868612"/>
          </a:xfrm>
          <a:custGeom>
            <a:avLst/>
            <a:gdLst>
              <a:gd name="T0" fmla="*/ 0 w 840"/>
              <a:gd name="T1" fmla="*/ 2147483647 h 1772"/>
              <a:gd name="T2" fmla="*/ 2147483647 w 840"/>
              <a:gd name="T3" fmla="*/ 2147483647 h 1772"/>
              <a:gd name="T4" fmla="*/ 2147483647 w 840"/>
              <a:gd name="T5" fmla="*/ 2147483647 h 1772"/>
              <a:gd name="T6" fmla="*/ 2147483647 w 840"/>
              <a:gd name="T7" fmla="*/ 2147483647 h 1772"/>
              <a:gd name="T8" fmla="*/ 2147483647 w 840"/>
              <a:gd name="T9" fmla="*/ 2147483647 h 1772"/>
              <a:gd name="T10" fmla="*/ 2147483647 w 840"/>
              <a:gd name="T11" fmla="*/ 2147483647 h 1772"/>
              <a:gd name="T12" fmla="*/ 2147483647 w 840"/>
              <a:gd name="T13" fmla="*/ 0 h 1772"/>
              <a:gd name="T14" fmla="*/ 0 60000 65536"/>
              <a:gd name="T15" fmla="*/ 0 60000 65536"/>
              <a:gd name="T16" fmla="*/ 0 60000 65536"/>
              <a:gd name="T17" fmla="*/ 0 60000 65536"/>
              <a:gd name="T18" fmla="*/ 0 60000 65536"/>
              <a:gd name="T19" fmla="*/ 0 60000 65536"/>
              <a:gd name="T20" fmla="*/ 0 60000 65536"/>
              <a:gd name="T21" fmla="*/ 0 w 840"/>
              <a:gd name="T22" fmla="*/ 0 h 1772"/>
              <a:gd name="T23" fmla="*/ 840 w 840"/>
              <a:gd name="T24" fmla="*/ 1772 h 17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0" h="1772">
                <a:moveTo>
                  <a:pt x="0" y="1772"/>
                </a:moveTo>
                <a:cubicBezTo>
                  <a:pt x="84" y="1737"/>
                  <a:pt x="168" y="1702"/>
                  <a:pt x="240" y="1652"/>
                </a:cubicBezTo>
                <a:cubicBezTo>
                  <a:pt x="312" y="1602"/>
                  <a:pt x="369" y="1555"/>
                  <a:pt x="432" y="1472"/>
                </a:cubicBezTo>
                <a:cubicBezTo>
                  <a:pt x="495" y="1389"/>
                  <a:pt x="566" y="1271"/>
                  <a:pt x="620" y="1152"/>
                </a:cubicBezTo>
                <a:cubicBezTo>
                  <a:pt x="674" y="1033"/>
                  <a:pt x="722" y="888"/>
                  <a:pt x="756" y="760"/>
                </a:cubicBezTo>
                <a:cubicBezTo>
                  <a:pt x="790" y="632"/>
                  <a:pt x="810" y="511"/>
                  <a:pt x="824" y="384"/>
                </a:cubicBezTo>
                <a:cubicBezTo>
                  <a:pt x="838" y="257"/>
                  <a:pt x="837" y="64"/>
                  <a:pt x="840" y="0"/>
                </a:cubicBezTo>
              </a:path>
            </a:pathLst>
          </a:custGeom>
          <a:noFill/>
          <a:ln w="25400">
            <a:solidFill>
              <a:schemeClr val="tx1"/>
            </a:solidFill>
            <a:round/>
            <a:headEnd/>
            <a:tailEnd/>
          </a:ln>
        </p:spPr>
        <p:txBody>
          <a:bodyPr lIns="90488" tIns="44450" rIns="90488" bIns="44450" anchor="ctr">
            <a:spAutoFit/>
          </a:bodyPr>
          <a:lstStyle/>
          <a:p>
            <a:endParaRPr lang="en-US"/>
          </a:p>
        </p:txBody>
      </p:sp>
      <p:sp>
        <p:nvSpPr>
          <p:cNvPr id="43014" name="Freeform 11"/>
          <p:cNvSpPr>
            <a:spLocks/>
          </p:cNvSpPr>
          <p:nvPr/>
        </p:nvSpPr>
        <p:spPr bwMode="auto">
          <a:xfrm>
            <a:off x="965200" y="3457575"/>
            <a:ext cx="3475038" cy="2528888"/>
          </a:xfrm>
          <a:custGeom>
            <a:avLst/>
            <a:gdLst>
              <a:gd name="T0" fmla="*/ 0 w 1975"/>
              <a:gd name="T1" fmla="*/ 2147483647 h 1525"/>
              <a:gd name="T2" fmla="*/ 2147483647 w 1975"/>
              <a:gd name="T3" fmla="*/ 2147483647 h 1525"/>
              <a:gd name="T4" fmla="*/ 2147483647 w 1975"/>
              <a:gd name="T5" fmla="*/ 2147483647 h 1525"/>
              <a:gd name="T6" fmla="*/ 2147483647 w 1975"/>
              <a:gd name="T7" fmla="*/ 2147483647 h 1525"/>
              <a:gd name="T8" fmla="*/ 2147483647 w 1975"/>
              <a:gd name="T9" fmla="*/ 2147483647 h 1525"/>
              <a:gd name="T10" fmla="*/ 2147483647 w 1975"/>
              <a:gd name="T11" fmla="*/ 2147483647 h 1525"/>
              <a:gd name="T12" fmla="*/ 2147483647 w 1975"/>
              <a:gd name="T13" fmla="*/ 2147483647 h 1525"/>
              <a:gd name="T14" fmla="*/ 2147483647 w 1975"/>
              <a:gd name="T15" fmla="*/ 2147483647 h 1525"/>
              <a:gd name="T16" fmla="*/ 2147483647 w 1975"/>
              <a:gd name="T17" fmla="*/ 2147483647 h 1525"/>
              <a:gd name="T18" fmla="*/ 2147483647 w 1975"/>
              <a:gd name="T19" fmla="*/ 2147483647 h 15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75"/>
              <a:gd name="T31" fmla="*/ 0 h 1525"/>
              <a:gd name="T32" fmla="*/ 1975 w 1975"/>
              <a:gd name="T33" fmla="*/ 1525 h 15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75" h="1525">
                <a:moveTo>
                  <a:pt x="0" y="1"/>
                </a:moveTo>
                <a:cubicBezTo>
                  <a:pt x="57" y="0"/>
                  <a:pt x="115" y="0"/>
                  <a:pt x="184" y="5"/>
                </a:cubicBezTo>
                <a:cubicBezTo>
                  <a:pt x="253" y="10"/>
                  <a:pt x="318" y="16"/>
                  <a:pt x="412" y="33"/>
                </a:cubicBezTo>
                <a:cubicBezTo>
                  <a:pt x="506" y="50"/>
                  <a:pt x="617" y="60"/>
                  <a:pt x="748" y="105"/>
                </a:cubicBezTo>
                <a:cubicBezTo>
                  <a:pt x="879" y="150"/>
                  <a:pt x="1056" y="216"/>
                  <a:pt x="1200" y="301"/>
                </a:cubicBezTo>
                <a:cubicBezTo>
                  <a:pt x="1344" y="386"/>
                  <a:pt x="1507" y="505"/>
                  <a:pt x="1616" y="617"/>
                </a:cubicBezTo>
                <a:cubicBezTo>
                  <a:pt x="1725" y="729"/>
                  <a:pt x="1799" y="867"/>
                  <a:pt x="1856" y="973"/>
                </a:cubicBezTo>
                <a:cubicBezTo>
                  <a:pt x="1913" y="1079"/>
                  <a:pt x="1937" y="1172"/>
                  <a:pt x="1956" y="1253"/>
                </a:cubicBezTo>
                <a:cubicBezTo>
                  <a:pt x="1975" y="1334"/>
                  <a:pt x="1969" y="1416"/>
                  <a:pt x="1972" y="1461"/>
                </a:cubicBezTo>
                <a:cubicBezTo>
                  <a:pt x="1975" y="1506"/>
                  <a:pt x="1972" y="1514"/>
                  <a:pt x="1972" y="1525"/>
                </a:cubicBezTo>
              </a:path>
            </a:pathLst>
          </a:custGeom>
          <a:noFill/>
          <a:ln w="25400">
            <a:solidFill>
              <a:schemeClr val="tx2"/>
            </a:solidFill>
            <a:round/>
            <a:headEnd/>
            <a:tailEnd/>
          </a:ln>
        </p:spPr>
        <p:txBody>
          <a:bodyPr wrap="none" lIns="90488" tIns="44450" rIns="90488" bIns="44450" anchor="ctr">
            <a:spAutoFit/>
          </a:bodyPr>
          <a:lstStyle/>
          <a:p>
            <a:endParaRPr lang="en-US"/>
          </a:p>
        </p:txBody>
      </p:sp>
      <p:sp>
        <p:nvSpPr>
          <p:cNvPr id="40" name="Oval 12"/>
          <p:cNvSpPr>
            <a:spLocks noChangeArrowheads="1"/>
          </p:cNvSpPr>
          <p:nvPr/>
        </p:nvSpPr>
        <p:spPr bwMode="auto">
          <a:xfrm>
            <a:off x="2981325" y="3889375"/>
            <a:ext cx="134938" cy="125413"/>
          </a:xfrm>
          <a:prstGeom prst="ellipse">
            <a:avLst/>
          </a:prstGeom>
          <a:solidFill>
            <a:schemeClr val="tx1"/>
          </a:solidFill>
          <a:ln w="22225">
            <a:solidFill>
              <a:schemeClr val="tx1"/>
            </a:solidFill>
            <a:round/>
            <a:headEnd/>
            <a:tailEnd/>
          </a:ln>
        </p:spPr>
        <p:txBody>
          <a:bodyPr wrap="none" lIns="90488" tIns="44450" rIns="90488" bIns="44450" anchor="ctr">
            <a:spAutoFit/>
          </a:bodyPr>
          <a:lstStyle/>
          <a:p>
            <a:endParaRPr lang="en-US"/>
          </a:p>
        </p:txBody>
      </p:sp>
      <p:grpSp>
        <p:nvGrpSpPr>
          <p:cNvPr id="4" name="Group 13"/>
          <p:cNvGrpSpPr>
            <a:grpSpLocks/>
          </p:cNvGrpSpPr>
          <p:nvPr/>
        </p:nvGrpSpPr>
        <p:grpSpPr bwMode="auto">
          <a:xfrm>
            <a:off x="976313" y="4584700"/>
            <a:ext cx="3019425" cy="738188"/>
            <a:chOff x="519" y="2996"/>
            <a:chExt cx="1902" cy="465"/>
          </a:xfrm>
        </p:grpSpPr>
        <p:sp>
          <p:nvSpPr>
            <p:cNvPr id="43030" name="Line 14"/>
            <p:cNvSpPr>
              <a:spLocks noChangeShapeType="1"/>
            </p:cNvSpPr>
            <p:nvPr/>
          </p:nvSpPr>
          <p:spPr bwMode="auto">
            <a:xfrm flipH="1">
              <a:off x="519" y="2996"/>
              <a:ext cx="1902" cy="465"/>
            </a:xfrm>
            <a:prstGeom prst="line">
              <a:avLst/>
            </a:prstGeom>
            <a:noFill/>
            <a:ln w="25400">
              <a:solidFill>
                <a:srgbClr val="CF142B"/>
              </a:solidFill>
              <a:round/>
              <a:headEnd/>
              <a:tailEnd/>
            </a:ln>
          </p:spPr>
          <p:txBody>
            <a:bodyPr wrap="none" lIns="90488" tIns="44450" rIns="90488" bIns="44450" anchor="ctr">
              <a:spAutoFit/>
            </a:bodyPr>
            <a:lstStyle/>
            <a:p>
              <a:endParaRPr lang="en-US"/>
            </a:p>
          </p:txBody>
        </p:sp>
        <p:sp>
          <p:nvSpPr>
            <p:cNvPr id="43031" name="Text Box 15"/>
            <p:cNvSpPr txBox="1">
              <a:spLocks noChangeArrowheads="1"/>
            </p:cNvSpPr>
            <p:nvPr/>
          </p:nvSpPr>
          <p:spPr bwMode="auto">
            <a:xfrm>
              <a:off x="583" y="3163"/>
              <a:ext cx="363" cy="198"/>
            </a:xfrm>
            <a:prstGeom prst="rect">
              <a:avLst/>
            </a:prstGeom>
            <a:noFill/>
            <a:ln w="9525">
              <a:noFill/>
              <a:miter lim="800000"/>
              <a:headEnd/>
              <a:tailEnd/>
            </a:ln>
          </p:spPr>
          <p:txBody>
            <a:bodyPr wrap="none" lIns="98795" tIns="49396" rIns="98795" bIns="49396">
              <a:spAutoFit/>
            </a:bodyPr>
            <a:lstStyle/>
            <a:p>
              <a:pPr defTabSz="989013" eaLnBrk="0" hangingPunct="0">
                <a:spcBef>
                  <a:spcPct val="50000"/>
                </a:spcBef>
              </a:pPr>
              <a:r>
                <a:rPr lang="de-DE" sz="1500">
                  <a:solidFill>
                    <a:srgbClr val="000000"/>
                  </a:solidFill>
                </a:rPr>
                <a:t>Δpv</a:t>
              </a:r>
            </a:p>
          </p:txBody>
        </p:sp>
      </p:grpSp>
      <p:sp>
        <p:nvSpPr>
          <p:cNvPr id="44" name="Oval 16"/>
          <p:cNvSpPr>
            <a:spLocks noChangeArrowheads="1"/>
          </p:cNvSpPr>
          <p:nvPr/>
        </p:nvSpPr>
        <p:spPr bwMode="auto">
          <a:xfrm>
            <a:off x="2695575" y="4833938"/>
            <a:ext cx="131763" cy="125412"/>
          </a:xfrm>
          <a:prstGeom prst="ellipse">
            <a:avLst/>
          </a:prstGeom>
          <a:solidFill>
            <a:srgbClr val="CF142B"/>
          </a:solidFill>
          <a:ln w="22225">
            <a:noFill/>
            <a:round/>
            <a:headEnd/>
            <a:tailEnd/>
          </a:ln>
        </p:spPr>
        <p:txBody>
          <a:bodyPr wrap="none" lIns="90488" tIns="44450" rIns="90488" bIns="44450" anchor="ctr">
            <a:spAutoFit/>
          </a:bodyPr>
          <a:lstStyle/>
          <a:p>
            <a:endParaRPr lang="en-US"/>
          </a:p>
        </p:txBody>
      </p:sp>
      <p:grpSp>
        <p:nvGrpSpPr>
          <p:cNvPr id="5" name="Group 17"/>
          <p:cNvGrpSpPr>
            <a:grpSpLocks/>
          </p:cNvGrpSpPr>
          <p:nvPr/>
        </p:nvGrpSpPr>
        <p:grpSpPr bwMode="auto">
          <a:xfrm>
            <a:off x="942975" y="4265613"/>
            <a:ext cx="3008313" cy="322262"/>
            <a:chOff x="498" y="2795"/>
            <a:chExt cx="1895" cy="203"/>
          </a:xfrm>
        </p:grpSpPr>
        <p:sp>
          <p:nvSpPr>
            <p:cNvPr id="43028" name="Line 18"/>
            <p:cNvSpPr>
              <a:spLocks noChangeShapeType="1"/>
            </p:cNvSpPr>
            <p:nvPr/>
          </p:nvSpPr>
          <p:spPr bwMode="auto">
            <a:xfrm flipH="1">
              <a:off x="498" y="2998"/>
              <a:ext cx="1895" cy="0"/>
            </a:xfrm>
            <a:prstGeom prst="line">
              <a:avLst/>
            </a:prstGeom>
            <a:noFill/>
            <a:ln w="25400">
              <a:solidFill>
                <a:srgbClr val="CF142B"/>
              </a:solidFill>
              <a:round/>
              <a:headEnd/>
              <a:tailEnd/>
            </a:ln>
          </p:spPr>
          <p:txBody>
            <a:bodyPr wrap="none" lIns="90488" tIns="44450" rIns="90488" bIns="44450" anchor="ctr">
              <a:spAutoFit/>
            </a:bodyPr>
            <a:lstStyle/>
            <a:p>
              <a:endParaRPr lang="en-US"/>
            </a:p>
          </p:txBody>
        </p:sp>
        <p:sp>
          <p:nvSpPr>
            <p:cNvPr id="43029" name="Text Box 19"/>
            <p:cNvSpPr txBox="1">
              <a:spLocks noChangeArrowheads="1"/>
            </p:cNvSpPr>
            <p:nvPr/>
          </p:nvSpPr>
          <p:spPr bwMode="auto">
            <a:xfrm>
              <a:off x="583" y="2795"/>
              <a:ext cx="354" cy="197"/>
            </a:xfrm>
            <a:prstGeom prst="rect">
              <a:avLst/>
            </a:prstGeom>
            <a:noFill/>
            <a:ln w="9525">
              <a:noFill/>
              <a:miter lim="800000"/>
              <a:headEnd/>
              <a:tailEnd/>
            </a:ln>
          </p:spPr>
          <p:txBody>
            <a:bodyPr wrap="none" lIns="98795" tIns="49396" rIns="98795" bIns="49396">
              <a:spAutoFit/>
            </a:bodyPr>
            <a:lstStyle/>
            <a:p>
              <a:pPr defTabSz="989013" eaLnBrk="0" hangingPunct="0">
                <a:spcBef>
                  <a:spcPct val="50000"/>
                </a:spcBef>
              </a:pPr>
              <a:r>
                <a:rPr lang="de-DE" sz="1500">
                  <a:solidFill>
                    <a:srgbClr val="000000"/>
                  </a:solidFill>
                </a:rPr>
                <a:t>Δpc</a:t>
              </a:r>
            </a:p>
          </p:txBody>
        </p:sp>
      </p:grpSp>
      <p:sp>
        <p:nvSpPr>
          <p:cNvPr id="48" name="Oval 20"/>
          <p:cNvSpPr>
            <a:spLocks noChangeArrowheads="1"/>
          </p:cNvSpPr>
          <p:nvPr/>
        </p:nvSpPr>
        <p:spPr bwMode="auto">
          <a:xfrm>
            <a:off x="2835275" y="4522788"/>
            <a:ext cx="136525" cy="125412"/>
          </a:xfrm>
          <a:prstGeom prst="ellipse">
            <a:avLst/>
          </a:prstGeom>
          <a:solidFill>
            <a:srgbClr val="CF142B"/>
          </a:solidFill>
          <a:ln w="22225">
            <a:noFill/>
            <a:round/>
            <a:headEnd/>
            <a:tailEnd/>
          </a:ln>
        </p:spPr>
        <p:txBody>
          <a:bodyPr wrap="none" lIns="90488" tIns="44450" rIns="90488" bIns="44450" anchor="ctr">
            <a:spAutoFit/>
          </a:bodyPr>
          <a:lstStyle/>
          <a:p>
            <a:endParaRPr lang="en-US"/>
          </a:p>
        </p:txBody>
      </p:sp>
      <p:grpSp>
        <p:nvGrpSpPr>
          <p:cNvPr id="6" name="Group 21"/>
          <p:cNvGrpSpPr>
            <a:grpSpLocks/>
          </p:cNvGrpSpPr>
          <p:nvPr/>
        </p:nvGrpSpPr>
        <p:grpSpPr bwMode="auto">
          <a:xfrm>
            <a:off x="2840038" y="3932238"/>
            <a:ext cx="6075362" cy="984250"/>
            <a:chOff x="1748" y="2266"/>
            <a:chExt cx="3456" cy="593"/>
          </a:xfrm>
        </p:grpSpPr>
        <p:sp>
          <p:nvSpPr>
            <p:cNvPr id="43022" name="Line 22"/>
            <p:cNvSpPr>
              <a:spLocks noChangeShapeType="1"/>
            </p:cNvSpPr>
            <p:nvPr/>
          </p:nvSpPr>
          <p:spPr bwMode="auto">
            <a:xfrm>
              <a:off x="2474" y="2266"/>
              <a:ext cx="0" cy="407"/>
            </a:xfrm>
            <a:prstGeom prst="line">
              <a:avLst/>
            </a:prstGeom>
            <a:noFill/>
            <a:ln w="25400">
              <a:solidFill>
                <a:schemeClr val="bg2"/>
              </a:solidFill>
              <a:round/>
              <a:headEnd/>
              <a:tailEnd type="triangle" w="med" len="med"/>
            </a:ln>
          </p:spPr>
          <p:txBody>
            <a:bodyPr lIns="90488" tIns="44450" rIns="90488" bIns="44450">
              <a:spAutoFit/>
            </a:bodyPr>
            <a:lstStyle/>
            <a:p>
              <a:endParaRPr lang="en-US"/>
            </a:p>
          </p:txBody>
        </p:sp>
        <p:sp>
          <p:nvSpPr>
            <p:cNvPr id="43023" name="Line 23"/>
            <p:cNvSpPr>
              <a:spLocks noChangeShapeType="1"/>
            </p:cNvSpPr>
            <p:nvPr/>
          </p:nvSpPr>
          <p:spPr bwMode="auto">
            <a:xfrm>
              <a:off x="1880" y="2266"/>
              <a:ext cx="1000" cy="0"/>
            </a:xfrm>
            <a:prstGeom prst="line">
              <a:avLst/>
            </a:prstGeom>
            <a:noFill/>
            <a:ln w="9525">
              <a:solidFill>
                <a:schemeClr val="bg2"/>
              </a:solidFill>
              <a:round/>
              <a:headEnd/>
              <a:tailEnd/>
            </a:ln>
          </p:spPr>
          <p:txBody>
            <a:bodyPr lIns="90488" tIns="44450" rIns="90488" bIns="44450">
              <a:spAutoFit/>
            </a:bodyPr>
            <a:lstStyle/>
            <a:p>
              <a:endParaRPr lang="en-US"/>
            </a:p>
          </p:txBody>
        </p:sp>
        <p:sp>
          <p:nvSpPr>
            <p:cNvPr id="43024" name="Line 24"/>
            <p:cNvSpPr>
              <a:spLocks noChangeShapeType="1"/>
            </p:cNvSpPr>
            <p:nvPr/>
          </p:nvSpPr>
          <p:spPr bwMode="auto">
            <a:xfrm>
              <a:off x="2386" y="2659"/>
              <a:ext cx="159" cy="0"/>
            </a:xfrm>
            <a:prstGeom prst="line">
              <a:avLst/>
            </a:prstGeom>
            <a:noFill/>
            <a:ln w="9525">
              <a:solidFill>
                <a:schemeClr val="bg2"/>
              </a:solidFill>
              <a:round/>
              <a:headEnd/>
              <a:tailEnd/>
            </a:ln>
          </p:spPr>
          <p:txBody>
            <a:bodyPr lIns="90488" tIns="44450" rIns="90488" bIns="44450">
              <a:spAutoFit/>
            </a:bodyPr>
            <a:lstStyle/>
            <a:p>
              <a:endParaRPr lang="en-US"/>
            </a:p>
          </p:txBody>
        </p:sp>
        <p:sp>
          <p:nvSpPr>
            <p:cNvPr id="43025" name="Line 25"/>
            <p:cNvSpPr>
              <a:spLocks noChangeShapeType="1"/>
            </p:cNvSpPr>
            <p:nvPr/>
          </p:nvSpPr>
          <p:spPr bwMode="auto">
            <a:xfrm>
              <a:off x="1748" y="2859"/>
              <a:ext cx="1127" cy="0"/>
            </a:xfrm>
            <a:prstGeom prst="line">
              <a:avLst/>
            </a:prstGeom>
            <a:noFill/>
            <a:ln w="9525">
              <a:solidFill>
                <a:schemeClr val="bg2"/>
              </a:solidFill>
              <a:round/>
              <a:headEnd/>
              <a:tailEnd/>
            </a:ln>
          </p:spPr>
          <p:txBody>
            <a:bodyPr lIns="90488" tIns="44450" rIns="90488" bIns="44450">
              <a:spAutoFit/>
            </a:bodyPr>
            <a:lstStyle/>
            <a:p>
              <a:endParaRPr lang="en-US"/>
            </a:p>
          </p:txBody>
        </p:sp>
        <p:sp>
          <p:nvSpPr>
            <p:cNvPr id="43026" name="Line 26"/>
            <p:cNvSpPr>
              <a:spLocks noChangeShapeType="1"/>
            </p:cNvSpPr>
            <p:nvPr/>
          </p:nvSpPr>
          <p:spPr bwMode="auto">
            <a:xfrm>
              <a:off x="2728" y="2266"/>
              <a:ext cx="0" cy="586"/>
            </a:xfrm>
            <a:prstGeom prst="line">
              <a:avLst/>
            </a:prstGeom>
            <a:noFill/>
            <a:ln w="25400">
              <a:solidFill>
                <a:schemeClr val="bg2"/>
              </a:solidFill>
              <a:round/>
              <a:headEnd/>
              <a:tailEnd type="triangle" w="med" len="med"/>
            </a:ln>
          </p:spPr>
          <p:txBody>
            <a:bodyPr lIns="90488" tIns="44450" rIns="90488" bIns="44450">
              <a:spAutoFit/>
            </a:bodyPr>
            <a:lstStyle/>
            <a:p>
              <a:endParaRPr lang="en-US"/>
            </a:p>
          </p:txBody>
        </p:sp>
        <p:sp>
          <p:nvSpPr>
            <p:cNvPr id="43027" name="Rectangle 27"/>
            <p:cNvSpPr>
              <a:spLocks noChangeArrowheads="1"/>
            </p:cNvSpPr>
            <p:nvPr/>
          </p:nvSpPr>
          <p:spPr bwMode="auto">
            <a:xfrm>
              <a:off x="2911" y="2418"/>
              <a:ext cx="2293" cy="292"/>
            </a:xfrm>
            <a:prstGeom prst="rect">
              <a:avLst/>
            </a:prstGeom>
            <a:noFill/>
            <a:ln w="25400">
              <a:noFill/>
              <a:prstDash val="dash"/>
              <a:miter lim="800000"/>
              <a:headEnd/>
              <a:tailEnd/>
            </a:ln>
          </p:spPr>
          <p:txBody>
            <a:bodyPr wrap="none" lIns="97766" tIns="48026" rIns="97766" bIns="48026">
              <a:spAutoFit/>
            </a:bodyPr>
            <a:lstStyle/>
            <a:p>
              <a:pPr defTabSz="989013" eaLnBrk="0" hangingPunct="0">
                <a:lnSpc>
                  <a:spcPct val="80000"/>
                </a:lnSpc>
                <a:spcBef>
                  <a:spcPct val="20000"/>
                </a:spcBef>
              </a:pPr>
              <a:r>
                <a:rPr lang="de-DE" sz="1400">
                  <a:solidFill>
                    <a:srgbClr val="000000"/>
                  </a:solidFill>
                </a:rPr>
                <a:t>Saves energy, because the load-controlled</a:t>
              </a:r>
            </a:p>
            <a:p>
              <a:pPr defTabSz="989013" eaLnBrk="0" hangingPunct="0">
                <a:lnSpc>
                  <a:spcPct val="80000"/>
                </a:lnSpc>
                <a:spcBef>
                  <a:spcPct val="20000"/>
                </a:spcBef>
              </a:pPr>
              <a:r>
                <a:rPr lang="de-DE" sz="1400">
                  <a:solidFill>
                    <a:srgbClr val="000000"/>
                  </a:solidFill>
                </a:rPr>
                <a:t>pump adjusts to system changes</a:t>
              </a:r>
            </a:p>
          </p:txBody>
        </p:sp>
      </p:grpSp>
      <p:sp>
        <p:nvSpPr>
          <p:cNvPr id="43021" name="Text Box 28"/>
          <p:cNvSpPr txBox="1">
            <a:spLocks noChangeArrowheads="1"/>
          </p:cNvSpPr>
          <p:nvPr/>
        </p:nvSpPr>
        <p:spPr bwMode="auto">
          <a:xfrm>
            <a:off x="292100" y="1684338"/>
            <a:ext cx="9848850" cy="798512"/>
          </a:xfrm>
          <a:prstGeom prst="rect">
            <a:avLst/>
          </a:prstGeom>
          <a:noFill/>
          <a:ln w="9525">
            <a:noFill/>
            <a:miter lim="800000"/>
            <a:headEnd/>
            <a:tailEnd/>
          </a:ln>
        </p:spPr>
        <p:txBody>
          <a:bodyPr lIns="104306" tIns="52153" rIns="104306" bIns="52153">
            <a:spAutoFit/>
          </a:bodyPr>
          <a:lstStyle/>
          <a:p>
            <a:pPr defTabSz="1042988">
              <a:spcBef>
                <a:spcPct val="50000"/>
              </a:spcBef>
            </a:pPr>
            <a:r>
              <a:rPr lang="en-US" sz="1800">
                <a:solidFill>
                  <a:srgbClr val="000000"/>
                </a:solidFill>
              </a:rPr>
              <a:t>Delta PC or Constant Pressure (differential) – low head systems</a:t>
            </a:r>
          </a:p>
          <a:p>
            <a:pPr defTabSz="1042988">
              <a:spcBef>
                <a:spcPct val="50000"/>
              </a:spcBef>
            </a:pPr>
            <a:r>
              <a:rPr lang="en-US" sz="1800">
                <a:solidFill>
                  <a:srgbClr val="000000"/>
                </a:solidFill>
              </a:rPr>
              <a:t>Delta PV or Pressure Variant (max head twice min) – high head systems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ox(ou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4"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Line 2"/>
          <p:cNvSpPr>
            <a:spLocks noChangeShapeType="1"/>
          </p:cNvSpPr>
          <p:nvPr/>
        </p:nvSpPr>
        <p:spPr bwMode="auto">
          <a:xfrm flipV="1">
            <a:off x="1181100" y="3187700"/>
            <a:ext cx="0" cy="2178050"/>
          </a:xfrm>
          <a:prstGeom prst="line">
            <a:avLst/>
          </a:prstGeom>
          <a:noFill/>
          <a:ln w="22225">
            <a:solidFill>
              <a:srgbClr val="808080"/>
            </a:solidFill>
            <a:round/>
            <a:headEnd/>
            <a:tailEnd type="triangle" w="med" len="med"/>
          </a:ln>
        </p:spPr>
        <p:txBody>
          <a:bodyPr lIns="79313" tIns="38960" rIns="79313" bIns="38960">
            <a:spAutoFit/>
          </a:bodyPr>
          <a:lstStyle/>
          <a:p>
            <a:endParaRPr lang="en-US"/>
          </a:p>
        </p:txBody>
      </p:sp>
      <p:sp>
        <p:nvSpPr>
          <p:cNvPr id="32773" name="Line 3"/>
          <p:cNvSpPr>
            <a:spLocks noChangeShapeType="1"/>
          </p:cNvSpPr>
          <p:nvPr/>
        </p:nvSpPr>
        <p:spPr bwMode="auto">
          <a:xfrm>
            <a:off x="1179513" y="5365750"/>
            <a:ext cx="3260725" cy="0"/>
          </a:xfrm>
          <a:prstGeom prst="line">
            <a:avLst/>
          </a:prstGeom>
          <a:noFill/>
          <a:ln w="22225">
            <a:solidFill>
              <a:srgbClr val="808080"/>
            </a:solidFill>
            <a:round/>
            <a:headEnd/>
            <a:tailEnd type="triangle" w="med" len="med"/>
          </a:ln>
        </p:spPr>
        <p:txBody>
          <a:bodyPr lIns="79313" tIns="38960" rIns="79313" bIns="38960">
            <a:spAutoFit/>
          </a:bodyPr>
          <a:lstStyle/>
          <a:p>
            <a:endParaRPr lang="en-US"/>
          </a:p>
        </p:txBody>
      </p:sp>
      <p:sp>
        <p:nvSpPr>
          <p:cNvPr id="32774" name="Text Box 4"/>
          <p:cNvSpPr txBox="1">
            <a:spLocks noChangeArrowheads="1"/>
          </p:cNvSpPr>
          <p:nvPr/>
        </p:nvSpPr>
        <p:spPr bwMode="auto">
          <a:xfrm>
            <a:off x="1912938" y="5386388"/>
            <a:ext cx="646112"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100 F</a:t>
            </a:r>
          </a:p>
        </p:txBody>
      </p:sp>
      <p:sp>
        <p:nvSpPr>
          <p:cNvPr id="32775" name="Text Box 5"/>
          <p:cNvSpPr txBox="1">
            <a:spLocks noChangeArrowheads="1"/>
          </p:cNvSpPr>
          <p:nvPr/>
        </p:nvSpPr>
        <p:spPr bwMode="auto">
          <a:xfrm>
            <a:off x="2732088" y="5386388"/>
            <a:ext cx="646112"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150 F</a:t>
            </a:r>
          </a:p>
        </p:txBody>
      </p:sp>
      <p:sp>
        <p:nvSpPr>
          <p:cNvPr id="32776" name="Text Box 6"/>
          <p:cNvSpPr txBox="1">
            <a:spLocks noChangeArrowheads="1"/>
          </p:cNvSpPr>
          <p:nvPr/>
        </p:nvSpPr>
        <p:spPr bwMode="auto">
          <a:xfrm>
            <a:off x="3754438" y="5386388"/>
            <a:ext cx="623887"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t>Temp</a:t>
            </a:r>
          </a:p>
        </p:txBody>
      </p:sp>
      <p:sp>
        <p:nvSpPr>
          <p:cNvPr id="32777" name="Text Box 7"/>
          <p:cNvSpPr txBox="1">
            <a:spLocks noChangeArrowheads="1"/>
          </p:cNvSpPr>
          <p:nvPr/>
        </p:nvSpPr>
        <p:spPr bwMode="auto">
          <a:xfrm>
            <a:off x="482600" y="3760788"/>
            <a:ext cx="428625"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30‘</a:t>
            </a:r>
          </a:p>
        </p:txBody>
      </p:sp>
      <p:sp>
        <p:nvSpPr>
          <p:cNvPr id="32778" name="Text Box 8"/>
          <p:cNvSpPr txBox="1">
            <a:spLocks noChangeArrowheads="1"/>
          </p:cNvSpPr>
          <p:nvPr/>
        </p:nvSpPr>
        <p:spPr bwMode="auto">
          <a:xfrm>
            <a:off x="482600" y="4713288"/>
            <a:ext cx="428625"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10‘</a:t>
            </a:r>
          </a:p>
        </p:txBody>
      </p:sp>
      <p:sp>
        <p:nvSpPr>
          <p:cNvPr id="32779" name="Text Box 9"/>
          <p:cNvSpPr txBox="1">
            <a:spLocks noChangeArrowheads="1"/>
          </p:cNvSpPr>
          <p:nvPr/>
        </p:nvSpPr>
        <p:spPr bwMode="auto">
          <a:xfrm>
            <a:off x="347663" y="3268663"/>
            <a:ext cx="601662" cy="244475"/>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t>Head</a:t>
            </a:r>
          </a:p>
        </p:txBody>
      </p:sp>
      <p:sp>
        <p:nvSpPr>
          <p:cNvPr id="44042" name="Rectangle 18"/>
          <p:cNvSpPr>
            <a:spLocks noGrp="1" noChangeArrowheads="1"/>
          </p:cNvSpPr>
          <p:nvPr>
            <p:ph type="body" idx="1"/>
          </p:nvPr>
        </p:nvSpPr>
        <p:spPr>
          <a:xfrm>
            <a:off x="723900" y="1238250"/>
            <a:ext cx="8072438" cy="938213"/>
          </a:xfrm>
        </p:spPr>
        <p:txBody>
          <a:bodyPr/>
          <a:lstStyle/>
          <a:p>
            <a:pPr marL="0" indent="3175" eaLnBrk="1" hangingPunct="1"/>
            <a:r>
              <a:rPr lang="de-DE" smtClean="0"/>
              <a:t>Change in temperature at the pump changes the pressure setpoint</a:t>
            </a:r>
          </a:p>
          <a:p>
            <a:pPr marL="0" indent="3175" eaLnBrk="1" hangingPunct="1"/>
            <a:endParaRPr lang="de-DE" sz="500" smtClean="0"/>
          </a:p>
          <a:p>
            <a:pPr marL="0" indent="3175" eaLnBrk="1" hangingPunct="1">
              <a:buFontTx/>
              <a:buChar char="•"/>
            </a:pPr>
            <a:r>
              <a:rPr lang="de-DE" sz="1400" smtClean="0"/>
              <a:t> IR tool required to activate and set parameters</a:t>
            </a:r>
          </a:p>
          <a:p>
            <a:pPr marL="0" indent="3175" eaLnBrk="1" hangingPunct="1">
              <a:buFontTx/>
              <a:buChar char="•"/>
            </a:pPr>
            <a:r>
              <a:rPr lang="de-DE" sz="1400" smtClean="0"/>
              <a:t> Stratos installed on return</a:t>
            </a:r>
          </a:p>
          <a:p>
            <a:pPr marL="0" indent="3175" eaLnBrk="1" hangingPunct="1"/>
            <a:endParaRPr lang="de-DE" smtClean="0"/>
          </a:p>
        </p:txBody>
      </p:sp>
      <p:sp>
        <p:nvSpPr>
          <p:cNvPr id="32788" name="Line 25"/>
          <p:cNvSpPr>
            <a:spLocks noChangeShapeType="1"/>
          </p:cNvSpPr>
          <p:nvPr/>
        </p:nvSpPr>
        <p:spPr bwMode="auto">
          <a:xfrm>
            <a:off x="2154238" y="3892550"/>
            <a:ext cx="865187" cy="882650"/>
          </a:xfrm>
          <a:prstGeom prst="line">
            <a:avLst/>
          </a:prstGeom>
          <a:noFill/>
          <a:ln w="25400">
            <a:solidFill>
              <a:schemeClr val="tx1"/>
            </a:solidFill>
            <a:round/>
            <a:headEnd/>
            <a:tailEnd type="triangle" w="med" len="med"/>
          </a:ln>
        </p:spPr>
        <p:txBody>
          <a:bodyPr lIns="79313" tIns="38960" rIns="79313" bIns="38960">
            <a:spAutoFit/>
          </a:bodyPr>
          <a:lstStyle/>
          <a:p>
            <a:endParaRPr lang="en-US"/>
          </a:p>
        </p:txBody>
      </p:sp>
      <p:sp>
        <p:nvSpPr>
          <p:cNvPr id="32791" name="Line 28"/>
          <p:cNvSpPr>
            <a:spLocks noChangeShapeType="1"/>
          </p:cNvSpPr>
          <p:nvPr/>
        </p:nvSpPr>
        <p:spPr bwMode="auto">
          <a:xfrm>
            <a:off x="3021013" y="4800600"/>
            <a:ext cx="927100" cy="0"/>
          </a:xfrm>
          <a:prstGeom prst="line">
            <a:avLst/>
          </a:prstGeom>
          <a:noFill/>
          <a:ln w="25400">
            <a:solidFill>
              <a:schemeClr val="tx1"/>
            </a:solidFill>
            <a:round/>
            <a:headEnd/>
            <a:tailEnd/>
          </a:ln>
        </p:spPr>
        <p:txBody>
          <a:bodyPr lIns="79313" tIns="38960" rIns="79313" bIns="38960">
            <a:spAutoFit/>
          </a:bodyPr>
          <a:lstStyle/>
          <a:p>
            <a:endParaRPr lang="en-US"/>
          </a:p>
        </p:txBody>
      </p:sp>
      <p:sp>
        <p:nvSpPr>
          <p:cNvPr id="32794" name="Line 31"/>
          <p:cNvSpPr>
            <a:spLocks noChangeShapeType="1"/>
          </p:cNvSpPr>
          <p:nvPr/>
        </p:nvSpPr>
        <p:spPr bwMode="auto">
          <a:xfrm>
            <a:off x="1187450" y="3910013"/>
            <a:ext cx="1006475" cy="0"/>
          </a:xfrm>
          <a:prstGeom prst="line">
            <a:avLst/>
          </a:prstGeom>
          <a:noFill/>
          <a:ln w="25400">
            <a:solidFill>
              <a:schemeClr val="tx1"/>
            </a:solidFill>
            <a:round/>
            <a:headEnd/>
            <a:tailEnd/>
          </a:ln>
        </p:spPr>
        <p:txBody>
          <a:bodyPr lIns="79313" tIns="38960" rIns="79313" bIns="38960">
            <a:spAutoFit/>
          </a:bodyPr>
          <a:lstStyle/>
          <a:p>
            <a:endParaRPr lang="en-US"/>
          </a:p>
        </p:txBody>
      </p:sp>
      <p:sp>
        <p:nvSpPr>
          <p:cNvPr id="32801" name="Line 38"/>
          <p:cNvSpPr>
            <a:spLocks noChangeShapeType="1"/>
          </p:cNvSpPr>
          <p:nvPr/>
        </p:nvSpPr>
        <p:spPr bwMode="auto">
          <a:xfrm>
            <a:off x="3009900" y="4808538"/>
            <a:ext cx="0" cy="547687"/>
          </a:xfrm>
          <a:prstGeom prst="line">
            <a:avLst/>
          </a:prstGeom>
          <a:noFill/>
          <a:ln w="25400">
            <a:solidFill>
              <a:schemeClr val="tx1"/>
            </a:solidFill>
            <a:prstDash val="dash"/>
            <a:round/>
            <a:headEnd/>
            <a:tailEnd/>
          </a:ln>
        </p:spPr>
        <p:txBody>
          <a:bodyPr lIns="79313" tIns="38960" rIns="79313" bIns="38960">
            <a:spAutoFit/>
          </a:bodyPr>
          <a:lstStyle/>
          <a:p>
            <a:endParaRPr lang="en-US"/>
          </a:p>
        </p:txBody>
      </p:sp>
      <p:sp>
        <p:nvSpPr>
          <p:cNvPr id="32802" name="Line 39"/>
          <p:cNvSpPr>
            <a:spLocks noChangeShapeType="1"/>
          </p:cNvSpPr>
          <p:nvPr/>
        </p:nvSpPr>
        <p:spPr bwMode="auto">
          <a:xfrm>
            <a:off x="2144713" y="3898900"/>
            <a:ext cx="0" cy="1463675"/>
          </a:xfrm>
          <a:prstGeom prst="line">
            <a:avLst/>
          </a:prstGeom>
          <a:noFill/>
          <a:ln w="25400">
            <a:solidFill>
              <a:schemeClr val="tx1"/>
            </a:solidFill>
            <a:prstDash val="dash"/>
            <a:round/>
            <a:headEnd/>
            <a:tailEnd/>
          </a:ln>
        </p:spPr>
        <p:txBody>
          <a:bodyPr lIns="79313" tIns="38960" rIns="79313" bIns="38960">
            <a:spAutoFit/>
          </a:bodyPr>
          <a:lstStyle/>
          <a:p>
            <a:endParaRPr lang="en-US"/>
          </a:p>
        </p:txBody>
      </p:sp>
      <p:sp>
        <p:nvSpPr>
          <p:cNvPr id="44048" name="Rectangle 44"/>
          <p:cNvSpPr>
            <a:spLocks noChangeArrowheads="1"/>
          </p:cNvSpPr>
          <p:nvPr/>
        </p:nvSpPr>
        <p:spPr bwMode="auto">
          <a:xfrm>
            <a:off x="636588" y="452438"/>
            <a:ext cx="7031037" cy="417512"/>
          </a:xfrm>
          <a:prstGeom prst="rect">
            <a:avLst/>
          </a:prstGeom>
          <a:noFill/>
          <a:ln w="9525">
            <a:noFill/>
            <a:miter lim="800000"/>
            <a:headEnd/>
            <a:tailEnd/>
          </a:ln>
        </p:spPr>
        <p:txBody>
          <a:bodyPr wrap="none" lIns="0" tIns="0" rIns="0" bIns="143949"/>
          <a:lstStyle/>
          <a:p>
            <a:pPr algn="ctr" defTabSz="912813"/>
            <a:r>
              <a:rPr lang="de-DE" sz="2500"/>
              <a:t>Delta P-T</a:t>
            </a:r>
          </a:p>
        </p:txBody>
      </p:sp>
      <p:sp>
        <p:nvSpPr>
          <p:cNvPr id="44" name="Line 2"/>
          <p:cNvSpPr>
            <a:spLocks noChangeShapeType="1"/>
          </p:cNvSpPr>
          <p:nvPr/>
        </p:nvSpPr>
        <p:spPr bwMode="auto">
          <a:xfrm flipV="1">
            <a:off x="5456238" y="3179763"/>
            <a:ext cx="0" cy="2178050"/>
          </a:xfrm>
          <a:prstGeom prst="line">
            <a:avLst/>
          </a:prstGeom>
          <a:noFill/>
          <a:ln w="22225">
            <a:solidFill>
              <a:srgbClr val="808080"/>
            </a:solidFill>
            <a:round/>
            <a:headEnd/>
            <a:tailEnd type="triangle" w="med" len="med"/>
          </a:ln>
        </p:spPr>
        <p:txBody>
          <a:bodyPr lIns="79313" tIns="38960" rIns="79313" bIns="38960">
            <a:spAutoFit/>
          </a:bodyPr>
          <a:lstStyle/>
          <a:p>
            <a:endParaRPr lang="en-US"/>
          </a:p>
        </p:txBody>
      </p:sp>
      <p:sp>
        <p:nvSpPr>
          <p:cNvPr id="45" name="Line 3"/>
          <p:cNvSpPr>
            <a:spLocks noChangeShapeType="1"/>
          </p:cNvSpPr>
          <p:nvPr/>
        </p:nvSpPr>
        <p:spPr bwMode="auto">
          <a:xfrm>
            <a:off x="5454650" y="5357813"/>
            <a:ext cx="3260725" cy="0"/>
          </a:xfrm>
          <a:prstGeom prst="line">
            <a:avLst/>
          </a:prstGeom>
          <a:noFill/>
          <a:ln w="22225">
            <a:solidFill>
              <a:srgbClr val="808080"/>
            </a:solidFill>
            <a:round/>
            <a:headEnd/>
            <a:tailEnd type="triangle" w="med" len="med"/>
          </a:ln>
        </p:spPr>
        <p:txBody>
          <a:bodyPr lIns="79313" tIns="38960" rIns="79313" bIns="38960">
            <a:spAutoFit/>
          </a:bodyPr>
          <a:lstStyle/>
          <a:p>
            <a:endParaRPr lang="en-US"/>
          </a:p>
        </p:txBody>
      </p:sp>
      <p:sp>
        <p:nvSpPr>
          <p:cNvPr id="46" name="Text Box 4"/>
          <p:cNvSpPr txBox="1">
            <a:spLocks noChangeArrowheads="1"/>
          </p:cNvSpPr>
          <p:nvPr/>
        </p:nvSpPr>
        <p:spPr bwMode="auto">
          <a:xfrm>
            <a:off x="6188075" y="5378450"/>
            <a:ext cx="646113"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140 F</a:t>
            </a:r>
          </a:p>
        </p:txBody>
      </p:sp>
      <p:sp>
        <p:nvSpPr>
          <p:cNvPr id="47" name="Text Box 5"/>
          <p:cNvSpPr txBox="1">
            <a:spLocks noChangeArrowheads="1"/>
          </p:cNvSpPr>
          <p:nvPr/>
        </p:nvSpPr>
        <p:spPr bwMode="auto">
          <a:xfrm>
            <a:off x="7007225" y="5378450"/>
            <a:ext cx="646113"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190 F</a:t>
            </a:r>
          </a:p>
        </p:txBody>
      </p:sp>
      <p:sp>
        <p:nvSpPr>
          <p:cNvPr id="48" name="Text Box 6"/>
          <p:cNvSpPr txBox="1">
            <a:spLocks noChangeArrowheads="1"/>
          </p:cNvSpPr>
          <p:nvPr/>
        </p:nvSpPr>
        <p:spPr bwMode="auto">
          <a:xfrm>
            <a:off x="8029575" y="5378450"/>
            <a:ext cx="622300"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t>Temp</a:t>
            </a:r>
          </a:p>
        </p:txBody>
      </p:sp>
      <p:sp>
        <p:nvSpPr>
          <p:cNvPr id="49" name="Text Box 7"/>
          <p:cNvSpPr txBox="1">
            <a:spLocks noChangeArrowheads="1"/>
          </p:cNvSpPr>
          <p:nvPr/>
        </p:nvSpPr>
        <p:spPr bwMode="auto">
          <a:xfrm>
            <a:off x="4786313" y="3752850"/>
            <a:ext cx="428625"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25‘</a:t>
            </a:r>
          </a:p>
        </p:txBody>
      </p:sp>
      <p:sp>
        <p:nvSpPr>
          <p:cNvPr id="50" name="Text Box 8"/>
          <p:cNvSpPr txBox="1">
            <a:spLocks noChangeArrowheads="1"/>
          </p:cNvSpPr>
          <p:nvPr/>
        </p:nvSpPr>
        <p:spPr bwMode="auto">
          <a:xfrm>
            <a:off x="4829175" y="4705350"/>
            <a:ext cx="323850"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solidFill>
                  <a:srgbClr val="7F7F7F"/>
                </a:solidFill>
              </a:rPr>
              <a:t>7‘</a:t>
            </a:r>
          </a:p>
        </p:txBody>
      </p:sp>
      <p:sp>
        <p:nvSpPr>
          <p:cNvPr id="51" name="Text Box 9"/>
          <p:cNvSpPr txBox="1">
            <a:spLocks noChangeArrowheads="1"/>
          </p:cNvSpPr>
          <p:nvPr/>
        </p:nvSpPr>
        <p:spPr bwMode="auto">
          <a:xfrm>
            <a:off x="4722813" y="3260725"/>
            <a:ext cx="601662" cy="246063"/>
          </a:xfrm>
          <a:prstGeom prst="rect">
            <a:avLst/>
          </a:prstGeom>
          <a:noFill/>
          <a:ln w="12700">
            <a:noFill/>
            <a:miter lim="800000"/>
            <a:headEnd/>
            <a:tailEnd/>
          </a:ln>
        </p:spPr>
        <p:txBody>
          <a:bodyPr wrap="none" lIns="85722" tIns="42109" rIns="85722" bIns="42109">
            <a:spAutoFit/>
          </a:bodyPr>
          <a:lstStyle/>
          <a:p>
            <a:pPr defTabSz="866775" eaLnBrk="0" hangingPunct="0">
              <a:lnSpc>
                <a:spcPct val="80000"/>
              </a:lnSpc>
              <a:spcBef>
                <a:spcPct val="20000"/>
              </a:spcBef>
            </a:pPr>
            <a:r>
              <a:rPr lang="de-DE" sz="1300"/>
              <a:t>Head</a:t>
            </a:r>
          </a:p>
        </p:txBody>
      </p:sp>
      <p:sp>
        <p:nvSpPr>
          <p:cNvPr id="52" name="Line 23"/>
          <p:cNvSpPr>
            <a:spLocks noChangeShapeType="1"/>
          </p:cNvSpPr>
          <p:nvPr/>
        </p:nvSpPr>
        <p:spPr bwMode="auto">
          <a:xfrm flipV="1">
            <a:off x="6429375" y="3903663"/>
            <a:ext cx="857250" cy="863600"/>
          </a:xfrm>
          <a:prstGeom prst="line">
            <a:avLst/>
          </a:prstGeom>
          <a:noFill/>
          <a:ln w="25400">
            <a:solidFill>
              <a:schemeClr val="tx1"/>
            </a:solidFill>
            <a:round/>
            <a:headEnd/>
            <a:tailEnd type="triangle" w="med" len="med"/>
          </a:ln>
        </p:spPr>
        <p:txBody>
          <a:bodyPr lIns="79313" tIns="38960" rIns="79313" bIns="38960">
            <a:spAutoFit/>
          </a:bodyPr>
          <a:lstStyle/>
          <a:p>
            <a:endParaRPr lang="en-US"/>
          </a:p>
        </p:txBody>
      </p:sp>
      <p:sp>
        <p:nvSpPr>
          <p:cNvPr id="55" name="Line 26"/>
          <p:cNvSpPr>
            <a:spLocks noChangeShapeType="1"/>
          </p:cNvSpPr>
          <p:nvPr/>
        </p:nvSpPr>
        <p:spPr bwMode="auto">
          <a:xfrm>
            <a:off x="5478463" y="4792663"/>
            <a:ext cx="914400" cy="0"/>
          </a:xfrm>
          <a:prstGeom prst="line">
            <a:avLst/>
          </a:prstGeom>
          <a:noFill/>
          <a:ln w="25400">
            <a:solidFill>
              <a:schemeClr val="tx1"/>
            </a:solidFill>
            <a:round/>
            <a:headEnd/>
            <a:tailEnd/>
          </a:ln>
        </p:spPr>
        <p:txBody>
          <a:bodyPr lIns="79313" tIns="38960" rIns="79313" bIns="38960">
            <a:spAutoFit/>
          </a:bodyPr>
          <a:lstStyle/>
          <a:p>
            <a:endParaRPr lang="en-US"/>
          </a:p>
        </p:txBody>
      </p:sp>
      <p:sp>
        <p:nvSpPr>
          <p:cNvPr id="60" name="Line 33"/>
          <p:cNvSpPr>
            <a:spLocks noChangeShapeType="1"/>
          </p:cNvSpPr>
          <p:nvPr/>
        </p:nvSpPr>
        <p:spPr bwMode="auto">
          <a:xfrm>
            <a:off x="7291388" y="3902075"/>
            <a:ext cx="944562" cy="0"/>
          </a:xfrm>
          <a:prstGeom prst="line">
            <a:avLst/>
          </a:prstGeom>
          <a:noFill/>
          <a:ln w="25400">
            <a:solidFill>
              <a:schemeClr val="tx1"/>
            </a:solidFill>
            <a:round/>
            <a:headEnd/>
            <a:tailEnd/>
          </a:ln>
        </p:spPr>
        <p:txBody>
          <a:bodyPr lIns="79313" tIns="38960" rIns="79313" bIns="38960">
            <a:spAutoFit/>
          </a:bodyPr>
          <a:lstStyle/>
          <a:p>
            <a:endParaRPr lang="en-US"/>
          </a:p>
        </p:txBody>
      </p:sp>
      <p:sp>
        <p:nvSpPr>
          <p:cNvPr id="63" name="Line 38"/>
          <p:cNvSpPr>
            <a:spLocks noChangeShapeType="1"/>
          </p:cNvSpPr>
          <p:nvPr/>
        </p:nvSpPr>
        <p:spPr bwMode="auto">
          <a:xfrm>
            <a:off x="7285038" y="3914775"/>
            <a:ext cx="0" cy="1455738"/>
          </a:xfrm>
          <a:prstGeom prst="line">
            <a:avLst/>
          </a:prstGeom>
          <a:noFill/>
          <a:ln w="25400">
            <a:solidFill>
              <a:schemeClr val="tx1"/>
            </a:solidFill>
            <a:prstDash val="dash"/>
            <a:round/>
            <a:headEnd/>
            <a:tailEnd/>
          </a:ln>
        </p:spPr>
        <p:txBody>
          <a:bodyPr lIns="79313" tIns="38960" rIns="79313" bIns="38960">
            <a:spAutoFit/>
          </a:bodyPr>
          <a:lstStyle/>
          <a:p>
            <a:endParaRPr lang="en-US"/>
          </a:p>
        </p:txBody>
      </p:sp>
      <p:sp>
        <p:nvSpPr>
          <p:cNvPr id="64" name="Line 39"/>
          <p:cNvSpPr>
            <a:spLocks noChangeShapeType="1"/>
          </p:cNvSpPr>
          <p:nvPr/>
        </p:nvSpPr>
        <p:spPr bwMode="auto">
          <a:xfrm>
            <a:off x="6405563" y="4805363"/>
            <a:ext cx="0" cy="552450"/>
          </a:xfrm>
          <a:prstGeom prst="line">
            <a:avLst/>
          </a:prstGeom>
          <a:noFill/>
          <a:ln w="25400">
            <a:solidFill>
              <a:schemeClr val="tx1"/>
            </a:solidFill>
            <a:prstDash val="dash"/>
            <a:round/>
            <a:headEnd/>
            <a:tailEnd/>
          </a:ln>
        </p:spPr>
        <p:txBody>
          <a:bodyPr lIns="79313" tIns="38960" rIns="79313" bIns="38960">
            <a:spAutoFit/>
          </a:bodyPr>
          <a:lstStyle/>
          <a:p>
            <a:endParaRPr lang="en-US"/>
          </a:p>
        </p:txBody>
      </p:sp>
      <p:sp>
        <p:nvSpPr>
          <p:cNvPr id="67" name="TextBox 66"/>
          <p:cNvSpPr txBox="1">
            <a:spLocks noChangeArrowheads="1"/>
          </p:cNvSpPr>
          <p:nvPr/>
        </p:nvSpPr>
        <p:spPr bwMode="auto">
          <a:xfrm>
            <a:off x="928688" y="2481263"/>
            <a:ext cx="3614737" cy="461962"/>
          </a:xfrm>
          <a:prstGeom prst="rect">
            <a:avLst/>
          </a:prstGeom>
          <a:noFill/>
          <a:ln w="9525">
            <a:noFill/>
            <a:miter lim="800000"/>
            <a:headEnd/>
            <a:tailEnd/>
          </a:ln>
        </p:spPr>
        <p:txBody>
          <a:bodyPr>
            <a:spAutoFit/>
          </a:bodyPr>
          <a:lstStyle/>
          <a:p>
            <a:r>
              <a:rPr lang="en-US" sz="1200" b="1"/>
              <a:t>T Max:</a:t>
            </a:r>
            <a:r>
              <a:rPr lang="en-US" sz="1200"/>
              <a:t>	150 F	</a:t>
            </a:r>
            <a:r>
              <a:rPr lang="en-US" sz="1200" b="1"/>
              <a:t>H @ Max T:</a:t>
            </a:r>
            <a:r>
              <a:rPr lang="en-US" sz="1200"/>
              <a:t>      10’</a:t>
            </a:r>
          </a:p>
          <a:p>
            <a:r>
              <a:rPr lang="en-US" sz="1200" b="1"/>
              <a:t>T Min:</a:t>
            </a:r>
            <a:r>
              <a:rPr lang="en-US" sz="1200"/>
              <a:t>	100 F	</a:t>
            </a:r>
            <a:r>
              <a:rPr lang="en-US" sz="1200" b="1"/>
              <a:t>H @ Max T:      </a:t>
            </a:r>
            <a:r>
              <a:rPr lang="en-US" sz="1200"/>
              <a:t>30’</a:t>
            </a:r>
          </a:p>
        </p:txBody>
      </p:sp>
      <p:sp>
        <p:nvSpPr>
          <p:cNvPr id="69" name="TextBox 68"/>
          <p:cNvSpPr txBox="1">
            <a:spLocks noChangeArrowheads="1"/>
          </p:cNvSpPr>
          <p:nvPr/>
        </p:nvSpPr>
        <p:spPr bwMode="auto">
          <a:xfrm>
            <a:off x="784225" y="5630863"/>
            <a:ext cx="3700463" cy="493712"/>
          </a:xfrm>
          <a:prstGeom prst="rect">
            <a:avLst/>
          </a:prstGeom>
          <a:noFill/>
          <a:ln w="9525">
            <a:noFill/>
            <a:miter lim="800000"/>
            <a:headEnd/>
            <a:tailEnd/>
          </a:ln>
        </p:spPr>
        <p:txBody>
          <a:bodyPr>
            <a:spAutoFit/>
          </a:bodyPr>
          <a:lstStyle/>
          <a:p>
            <a:pPr algn="ctr"/>
            <a:r>
              <a:rPr lang="en-US" sz="1400"/>
              <a:t>Condensing Boiler Application</a:t>
            </a:r>
          </a:p>
          <a:p>
            <a:pPr algn="ctr"/>
            <a:r>
              <a:rPr lang="en-US" sz="1200"/>
              <a:t>(Increases delta T on temp rise)</a:t>
            </a:r>
            <a:endParaRPr lang="en-US" sz="1100"/>
          </a:p>
        </p:txBody>
      </p:sp>
      <p:sp>
        <p:nvSpPr>
          <p:cNvPr id="70" name="TextBox 69"/>
          <p:cNvSpPr txBox="1">
            <a:spLocks noChangeArrowheads="1"/>
          </p:cNvSpPr>
          <p:nvPr/>
        </p:nvSpPr>
        <p:spPr bwMode="auto">
          <a:xfrm>
            <a:off x="5232400" y="2489200"/>
            <a:ext cx="3614738" cy="461963"/>
          </a:xfrm>
          <a:prstGeom prst="rect">
            <a:avLst/>
          </a:prstGeom>
          <a:noFill/>
          <a:ln w="9525">
            <a:noFill/>
            <a:miter lim="800000"/>
            <a:headEnd/>
            <a:tailEnd/>
          </a:ln>
        </p:spPr>
        <p:txBody>
          <a:bodyPr>
            <a:spAutoFit/>
          </a:bodyPr>
          <a:lstStyle/>
          <a:p>
            <a:r>
              <a:rPr lang="en-US" sz="1200" b="1"/>
              <a:t>T Max:</a:t>
            </a:r>
            <a:r>
              <a:rPr lang="en-US" sz="1200"/>
              <a:t>	190 F	</a:t>
            </a:r>
            <a:r>
              <a:rPr lang="en-US" sz="1200" b="1"/>
              <a:t>H @ Max T:</a:t>
            </a:r>
            <a:r>
              <a:rPr lang="en-US" sz="1200"/>
              <a:t>      7’</a:t>
            </a:r>
          </a:p>
          <a:p>
            <a:r>
              <a:rPr lang="en-US" sz="1200" b="1"/>
              <a:t>T Min:</a:t>
            </a:r>
            <a:r>
              <a:rPr lang="en-US" sz="1200"/>
              <a:t>	140 F	</a:t>
            </a:r>
            <a:r>
              <a:rPr lang="en-US" sz="1200" b="1"/>
              <a:t>H @ Max T:      </a:t>
            </a:r>
            <a:r>
              <a:rPr lang="en-US" sz="1200"/>
              <a:t>25’</a:t>
            </a:r>
          </a:p>
        </p:txBody>
      </p:sp>
      <p:sp>
        <p:nvSpPr>
          <p:cNvPr id="72" name="TextBox 71"/>
          <p:cNvSpPr txBox="1">
            <a:spLocks noChangeArrowheads="1"/>
          </p:cNvSpPr>
          <p:nvPr/>
        </p:nvSpPr>
        <p:spPr bwMode="auto">
          <a:xfrm>
            <a:off x="5319713" y="5624513"/>
            <a:ext cx="3700462" cy="492125"/>
          </a:xfrm>
          <a:prstGeom prst="rect">
            <a:avLst/>
          </a:prstGeom>
          <a:noFill/>
          <a:ln w="9525">
            <a:noFill/>
            <a:miter lim="800000"/>
            <a:headEnd/>
            <a:tailEnd/>
          </a:ln>
        </p:spPr>
        <p:txBody>
          <a:bodyPr>
            <a:spAutoFit/>
          </a:bodyPr>
          <a:lstStyle/>
          <a:p>
            <a:pPr algn="ctr"/>
            <a:r>
              <a:rPr lang="en-US" sz="1400"/>
              <a:t>Non-Condensing Boiler Application</a:t>
            </a:r>
          </a:p>
          <a:p>
            <a:pPr algn="ctr"/>
            <a:r>
              <a:rPr lang="en-US" sz="1200"/>
              <a:t>(Decreases delta T on temp rise)</a:t>
            </a:r>
            <a:endParaRPr lang="en-US" sz="1100"/>
          </a:p>
        </p:txBody>
      </p:sp>
      <p:pic>
        <p:nvPicPr>
          <p:cNvPr id="37" name="Picture 14">
            <a:hlinkClick r:id="rId3" action="ppaction://hlinksldjump"/>
          </p:cNvPr>
          <p:cNvPicPr>
            <a:picLocks noChangeAspect="1" noChangeArrowheads="1"/>
          </p:cNvPicPr>
          <p:nvPr/>
        </p:nvPicPr>
        <p:blipFill>
          <a:blip r:embed="rId4" cstate="print"/>
          <a:srcRect/>
          <a:stretch>
            <a:fillRect/>
          </a:stretch>
        </p:blipFill>
        <p:spPr bwMode="auto">
          <a:xfrm>
            <a:off x="377825" y="466725"/>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7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7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7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8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animBg="1"/>
      <p:bldP spid="32774" grpId="0"/>
      <p:bldP spid="32775" grpId="0"/>
      <p:bldP spid="32776" grpId="0"/>
      <p:bldP spid="32777" grpId="0"/>
      <p:bldP spid="32778" grpId="0"/>
      <p:bldP spid="32779" grpId="0"/>
      <p:bldP spid="32788" grpId="0" animBg="1"/>
      <p:bldP spid="32791" grpId="0" animBg="1"/>
      <p:bldP spid="32794" grpId="0" animBg="1"/>
      <p:bldP spid="32801" grpId="0" animBg="1"/>
      <p:bldP spid="32802" grpId="0" animBg="1"/>
      <p:bldP spid="44" grpId="0" animBg="1"/>
      <p:bldP spid="45" grpId="0" animBg="1"/>
      <p:bldP spid="46" grpId="0"/>
      <p:bldP spid="47" grpId="0"/>
      <p:bldP spid="48" grpId="0"/>
      <p:bldP spid="49" grpId="0"/>
      <p:bldP spid="50" grpId="0"/>
      <p:bldP spid="51" grpId="0"/>
      <p:bldP spid="52" grpId="0" animBg="1"/>
      <p:bldP spid="55" grpId="0" animBg="1"/>
      <p:bldP spid="60" grpId="0" animBg="1"/>
      <p:bldP spid="63" grpId="0" animBg="1"/>
      <p:bldP spid="64" grpId="0" animBg="1"/>
      <p:bldP spid="67" grpId="0"/>
      <p:bldP spid="69" grpId="0"/>
      <p:bldP spid="70" grpId="0"/>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1"/>
          <p:cNvSpPr>
            <a:spLocks noGrp="1" noChangeArrowheads="1"/>
          </p:cNvSpPr>
          <p:nvPr>
            <p:ph type="title"/>
          </p:nvPr>
        </p:nvSpPr>
        <p:spPr>
          <a:xfrm>
            <a:off x="1066800" y="533400"/>
            <a:ext cx="7031038" cy="417513"/>
          </a:xfrm>
        </p:spPr>
        <p:txBody>
          <a:bodyPr/>
          <a:lstStyle/>
          <a:p>
            <a:pPr algn="ctr" eaLnBrk="1" hangingPunct="1"/>
            <a:r>
              <a:rPr lang="en-US" sz="2800" smtClean="0">
                <a:solidFill>
                  <a:schemeClr val="tx1"/>
                </a:solidFill>
              </a:rPr>
              <a:t>Functional – Inter Face Modules</a:t>
            </a:r>
            <a:endParaRPr lang="de-DE" sz="2800" smtClean="0">
              <a:solidFill>
                <a:schemeClr val="tx1"/>
              </a:solidFill>
            </a:endParaRPr>
          </a:p>
        </p:txBody>
      </p:sp>
      <p:sp>
        <p:nvSpPr>
          <p:cNvPr id="45059" name="Rectangle 13"/>
          <p:cNvSpPr>
            <a:spLocks noGrp="1" noChangeArrowheads="1"/>
          </p:cNvSpPr>
          <p:nvPr>
            <p:ph sz="half" idx="1"/>
          </p:nvPr>
        </p:nvSpPr>
        <p:spPr>
          <a:xfrm>
            <a:off x="600075" y="1285875"/>
            <a:ext cx="3681413" cy="4959350"/>
          </a:xfrm>
        </p:spPr>
        <p:txBody>
          <a:bodyPr/>
          <a:lstStyle/>
          <a:p>
            <a:pPr marL="0" indent="3175" eaLnBrk="1" hangingPunct="1"/>
            <a:endParaRPr lang="en-US" sz="1400" smtClean="0"/>
          </a:p>
        </p:txBody>
      </p:sp>
      <p:pic>
        <p:nvPicPr>
          <p:cNvPr id="45060" name="Picture 14" descr="Anschluss"/>
          <p:cNvPicPr>
            <a:picLocks noChangeAspect="1" noChangeArrowheads="1"/>
          </p:cNvPicPr>
          <p:nvPr/>
        </p:nvPicPr>
        <p:blipFill>
          <a:blip r:embed="rId3" cstate="print"/>
          <a:srcRect/>
          <a:stretch>
            <a:fillRect/>
          </a:stretch>
        </p:blipFill>
        <p:spPr bwMode="auto">
          <a:xfrm>
            <a:off x="150813" y="1201738"/>
            <a:ext cx="4105275" cy="5122862"/>
          </a:xfrm>
          <a:prstGeom prst="rect">
            <a:avLst/>
          </a:prstGeom>
          <a:noFill/>
          <a:ln w="9525">
            <a:noFill/>
            <a:miter lim="800000"/>
            <a:headEnd/>
            <a:tailEnd/>
          </a:ln>
        </p:spPr>
      </p:pic>
      <p:sp>
        <p:nvSpPr>
          <p:cNvPr id="45061" name="Rectangle 15"/>
          <p:cNvSpPr>
            <a:spLocks noGrp="1" noChangeArrowheads="1"/>
          </p:cNvSpPr>
          <p:nvPr>
            <p:ph type="body" sz="half" idx="2"/>
          </p:nvPr>
        </p:nvSpPr>
        <p:spPr>
          <a:xfrm>
            <a:off x="4487863" y="2273300"/>
            <a:ext cx="3681412" cy="2471738"/>
          </a:xfrm>
        </p:spPr>
        <p:txBody>
          <a:bodyPr/>
          <a:lstStyle/>
          <a:p>
            <a:pPr marL="0" indent="3175" eaLnBrk="1" hangingPunct="1"/>
            <a:r>
              <a:rPr lang="en-US" sz="1600" smtClean="0"/>
              <a:t>Front access (Face-to-Face)</a:t>
            </a:r>
          </a:p>
          <a:p>
            <a:pPr marL="0" indent="3175" eaLnBrk="1" hangingPunct="1"/>
            <a:endParaRPr lang="en-US" sz="1600" smtClean="0"/>
          </a:p>
          <a:p>
            <a:pPr lvl="1" eaLnBrk="1" hangingPunct="1"/>
            <a:r>
              <a:rPr lang="en-US" sz="1500" smtClean="0"/>
              <a:t>Freely accessible wiring connections - NPT</a:t>
            </a:r>
          </a:p>
          <a:p>
            <a:pPr lvl="1" eaLnBrk="1" hangingPunct="1"/>
            <a:r>
              <a:rPr lang="en-US" sz="1500" smtClean="0"/>
              <a:t>Large terminal box</a:t>
            </a:r>
          </a:p>
          <a:p>
            <a:pPr lvl="1" eaLnBrk="1" hangingPunct="1"/>
            <a:r>
              <a:rPr lang="en-US" sz="1500" smtClean="0"/>
              <a:t>Plug-in IF-Modules</a:t>
            </a:r>
            <a:endParaRPr lang="de-DE" sz="1500" smtClean="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194" name="Object 3"/>
          <p:cNvGraphicFramePr>
            <a:graphicFrameLocks noChangeAspect="1"/>
          </p:cNvGraphicFramePr>
          <p:nvPr/>
        </p:nvGraphicFramePr>
        <p:xfrm>
          <a:off x="236538" y="1890713"/>
          <a:ext cx="1790700" cy="2974975"/>
        </p:xfrm>
        <a:graphic>
          <a:graphicData uri="http://schemas.openxmlformats.org/presentationml/2006/ole">
            <p:oleObj spid="_x0000_s8194" name="Photo Editor Photo" r:id="rId4" imgW="2004234" imgH="3139712" progId="">
              <p:embed/>
            </p:oleObj>
          </a:graphicData>
        </a:graphic>
      </p:graphicFrame>
      <p:sp>
        <p:nvSpPr>
          <p:cNvPr id="948228" name="Text Box 4"/>
          <p:cNvSpPr txBox="1">
            <a:spLocks noChangeArrowheads="1"/>
          </p:cNvSpPr>
          <p:nvPr/>
        </p:nvSpPr>
        <p:spPr bwMode="auto">
          <a:xfrm>
            <a:off x="2262188" y="1524000"/>
            <a:ext cx="6729412" cy="4533900"/>
          </a:xfrm>
          <a:prstGeom prst="rect">
            <a:avLst/>
          </a:prstGeom>
          <a:noFill/>
          <a:ln w="25400" algn="ctr">
            <a:noFill/>
            <a:miter lim="800000"/>
            <a:headEnd/>
            <a:tailEnd/>
          </a:ln>
        </p:spPr>
        <p:txBody>
          <a:bodyPr lIns="79313" tIns="38960" rIns="79313" bIns="38960">
            <a:spAutoFit/>
          </a:bodyPr>
          <a:lstStyle/>
          <a:p>
            <a:pPr defTabSz="912813">
              <a:spcBef>
                <a:spcPct val="50000"/>
              </a:spcBef>
              <a:buFontTx/>
              <a:buChar char="•"/>
            </a:pPr>
            <a:r>
              <a:rPr lang="en-US" sz="1200" b="1">
                <a:solidFill>
                  <a:srgbClr val="000000"/>
                </a:solidFill>
                <a:latin typeface="Arial" charset="0"/>
              </a:rPr>
              <a:t> External Min/0 – 10 Vdc/DP</a:t>
            </a:r>
          </a:p>
          <a:p>
            <a:pPr lvl="1" indent="0" defTabSz="912813">
              <a:spcBef>
                <a:spcPct val="50000"/>
              </a:spcBef>
              <a:buFontTx/>
              <a:buChar char="•"/>
            </a:pPr>
            <a:r>
              <a:rPr lang="en-US" sz="1200">
                <a:solidFill>
                  <a:srgbClr val="000000"/>
                </a:solidFill>
                <a:latin typeface="Arial" charset="0"/>
              </a:rPr>
              <a:t> 0 – 10 Volt DC External Input</a:t>
            </a:r>
          </a:p>
          <a:p>
            <a:pPr lvl="2" indent="0" defTabSz="912813">
              <a:spcBef>
                <a:spcPct val="50000"/>
              </a:spcBef>
              <a:buFontTx/>
              <a:buChar char="•"/>
            </a:pPr>
            <a:r>
              <a:rPr lang="en-US" sz="1100">
                <a:solidFill>
                  <a:srgbClr val="000000"/>
                </a:solidFill>
                <a:latin typeface="Arial" charset="0"/>
              </a:rPr>
              <a:t> Sets either pump speed or head set point (over rides electronic control)</a:t>
            </a:r>
          </a:p>
          <a:p>
            <a:pPr lvl="2" indent="0" defTabSz="912813">
              <a:spcBef>
                <a:spcPct val="50000"/>
              </a:spcBef>
              <a:buFontTx/>
              <a:buChar char="•"/>
            </a:pPr>
            <a:r>
              <a:rPr lang="en-US" sz="1100">
                <a:solidFill>
                  <a:srgbClr val="000000"/>
                </a:solidFill>
                <a:latin typeface="Arial" charset="0"/>
              </a:rPr>
              <a:t> Input resistance greater than 100k Ohm, Dielectric strength 24 V, Accuracy +/- 5%</a:t>
            </a:r>
          </a:p>
          <a:p>
            <a:pPr lvl="1" indent="0" defTabSz="912813">
              <a:spcBef>
                <a:spcPct val="50000"/>
              </a:spcBef>
              <a:buFontTx/>
              <a:buChar char="•"/>
            </a:pPr>
            <a:r>
              <a:rPr lang="en-US" sz="1200">
                <a:solidFill>
                  <a:srgbClr val="000000"/>
                </a:solidFill>
                <a:latin typeface="Arial" charset="0"/>
              </a:rPr>
              <a:t> External Minimum – potential free closed input terminals</a:t>
            </a:r>
          </a:p>
          <a:p>
            <a:pPr lvl="2" indent="0" defTabSz="912813">
              <a:spcBef>
                <a:spcPct val="50000"/>
              </a:spcBef>
              <a:buFontTx/>
              <a:buChar char="•"/>
            </a:pPr>
            <a:r>
              <a:rPr lang="en-US" sz="1200">
                <a:solidFill>
                  <a:srgbClr val="000000"/>
                </a:solidFill>
                <a:latin typeface="Arial" charset="0"/>
              </a:rPr>
              <a:t> </a:t>
            </a:r>
            <a:r>
              <a:rPr lang="en-US" sz="1100">
                <a:solidFill>
                  <a:srgbClr val="000000"/>
                </a:solidFill>
                <a:latin typeface="Arial" charset="0"/>
              </a:rPr>
              <a:t>Closed contact normal operation – open contact pump runs at min speed</a:t>
            </a:r>
          </a:p>
          <a:p>
            <a:pPr lvl="2" indent="0" defTabSz="912813">
              <a:spcBef>
                <a:spcPct val="50000"/>
              </a:spcBef>
              <a:buFontTx/>
              <a:buChar char="•"/>
            </a:pPr>
            <a:r>
              <a:rPr lang="en-US" sz="1100">
                <a:solidFill>
                  <a:srgbClr val="000000"/>
                </a:solidFill>
                <a:latin typeface="Arial" charset="0"/>
              </a:rPr>
              <a:t> Max contact load 24 Vdc/10mA, Dielectric strength 250 Vac</a:t>
            </a:r>
            <a:endParaRPr lang="en-US" sz="1200">
              <a:solidFill>
                <a:srgbClr val="000000"/>
              </a:solidFill>
              <a:latin typeface="Arial" charset="0"/>
            </a:endParaRPr>
          </a:p>
          <a:p>
            <a:pPr lvl="1" indent="0" defTabSz="912813">
              <a:spcBef>
                <a:spcPct val="50000"/>
              </a:spcBef>
              <a:buFontTx/>
              <a:buChar char="•"/>
            </a:pPr>
            <a:r>
              <a:rPr lang="en-US" sz="1200">
                <a:solidFill>
                  <a:srgbClr val="000000"/>
                </a:solidFill>
                <a:latin typeface="Arial" charset="0"/>
              </a:rPr>
              <a:t> DP double pump terminals – hook up second (slave) pump</a:t>
            </a:r>
          </a:p>
          <a:p>
            <a:pPr defTabSz="912813">
              <a:spcBef>
                <a:spcPct val="50000"/>
              </a:spcBef>
              <a:buFontTx/>
              <a:buChar char="•"/>
            </a:pPr>
            <a:r>
              <a:rPr lang="en-US" sz="1200" b="1">
                <a:solidFill>
                  <a:srgbClr val="000000"/>
                </a:solidFill>
                <a:latin typeface="Arial" charset="0"/>
              </a:rPr>
              <a:t> External Off/0 – 10 Vdc/DP (DP and 0 – 10 Vdc same as Ext Min)</a:t>
            </a:r>
          </a:p>
          <a:p>
            <a:pPr lvl="1" indent="0" defTabSz="912813">
              <a:spcBef>
                <a:spcPct val="50000"/>
              </a:spcBef>
              <a:buFontTx/>
              <a:buChar char="•"/>
            </a:pPr>
            <a:r>
              <a:rPr lang="en-US" sz="1200">
                <a:solidFill>
                  <a:srgbClr val="000000"/>
                </a:solidFill>
                <a:latin typeface="Arial" charset="0"/>
              </a:rPr>
              <a:t> External Off – potential free closed input terminals</a:t>
            </a:r>
          </a:p>
          <a:p>
            <a:pPr lvl="2" indent="0" defTabSz="912813">
              <a:spcBef>
                <a:spcPct val="50000"/>
              </a:spcBef>
              <a:buFontTx/>
              <a:buChar char="•"/>
            </a:pPr>
            <a:r>
              <a:rPr lang="en-US" sz="1100">
                <a:solidFill>
                  <a:srgbClr val="000000"/>
                </a:solidFill>
                <a:latin typeface="Arial" charset="0"/>
              </a:rPr>
              <a:t> Closed contact normal operation – open contact pump off (electronics on)</a:t>
            </a:r>
          </a:p>
          <a:p>
            <a:pPr lvl="2" indent="0" defTabSz="912813">
              <a:spcBef>
                <a:spcPct val="50000"/>
              </a:spcBef>
              <a:buFontTx/>
              <a:buChar char="•"/>
            </a:pPr>
            <a:r>
              <a:rPr lang="en-US" sz="1100">
                <a:solidFill>
                  <a:srgbClr val="000000"/>
                </a:solidFill>
                <a:latin typeface="Arial" charset="0"/>
              </a:rPr>
              <a:t> Max contact load 24 Vdc/10mA, Dielectric strength 250 Vac</a:t>
            </a:r>
          </a:p>
          <a:p>
            <a:pPr defTabSz="912813">
              <a:spcBef>
                <a:spcPct val="50000"/>
              </a:spcBef>
              <a:buFontTx/>
              <a:buChar char="•"/>
            </a:pPr>
            <a:r>
              <a:rPr lang="en-US" sz="1200" b="1">
                <a:solidFill>
                  <a:srgbClr val="000000"/>
                </a:solidFill>
                <a:latin typeface="Arial" charset="0"/>
              </a:rPr>
              <a:t> SBM (run signal)/0 – 10 Vdc/DP (DP and 0 – 10 Vdc same as Ext Min)</a:t>
            </a:r>
            <a:endParaRPr lang="en-US" sz="1200">
              <a:solidFill>
                <a:srgbClr val="000000"/>
              </a:solidFill>
              <a:latin typeface="Arial" charset="0"/>
            </a:endParaRPr>
          </a:p>
          <a:p>
            <a:pPr lvl="1" indent="0" defTabSz="912813">
              <a:spcBef>
                <a:spcPct val="50000"/>
              </a:spcBef>
              <a:buFontTx/>
              <a:buChar char="•"/>
            </a:pPr>
            <a:r>
              <a:rPr lang="en-US" sz="1200">
                <a:solidFill>
                  <a:srgbClr val="000000"/>
                </a:solidFill>
                <a:latin typeface="Arial" charset="0"/>
              </a:rPr>
              <a:t> RC Run Circuit remote sensing of pump operation</a:t>
            </a:r>
          </a:p>
          <a:p>
            <a:pPr lvl="2" indent="0" defTabSz="912813">
              <a:spcBef>
                <a:spcPct val="50000"/>
              </a:spcBef>
              <a:buFontTx/>
              <a:buChar char="•"/>
            </a:pPr>
            <a:r>
              <a:rPr lang="en-US" sz="1100">
                <a:solidFill>
                  <a:srgbClr val="000000"/>
                </a:solidFill>
                <a:latin typeface="Arial" charset="0"/>
              </a:rPr>
              <a:t> Closed contact normal operation – open contact pump off</a:t>
            </a:r>
          </a:p>
          <a:p>
            <a:pPr lvl="2" indent="0" defTabSz="912813">
              <a:spcBef>
                <a:spcPct val="50000"/>
              </a:spcBef>
              <a:buFontTx/>
              <a:buChar char="•"/>
            </a:pPr>
            <a:r>
              <a:rPr lang="en-US" sz="1100">
                <a:solidFill>
                  <a:srgbClr val="000000"/>
                </a:solidFill>
                <a:latin typeface="Arial" charset="0"/>
              </a:rPr>
              <a:t> Max contact load of potential free normally open contact – 24 Vac, 1 A</a:t>
            </a:r>
            <a:endParaRPr lang="en-US" sz="1200">
              <a:solidFill>
                <a:srgbClr val="000000"/>
              </a:solidFill>
              <a:latin typeface="Arial" charset="0"/>
            </a:endParaRPr>
          </a:p>
          <a:p>
            <a:pPr lvl="2" indent="0" defTabSz="912813">
              <a:spcBef>
                <a:spcPct val="50000"/>
              </a:spcBef>
              <a:buFontTx/>
              <a:buChar char="•"/>
            </a:pPr>
            <a:endParaRPr lang="en-US" sz="1200">
              <a:solidFill>
                <a:srgbClr val="000000"/>
              </a:solidFill>
              <a:latin typeface="Arial" charset="0"/>
            </a:endParaRPr>
          </a:p>
        </p:txBody>
      </p:sp>
      <p:sp>
        <p:nvSpPr>
          <p:cNvPr id="8196" name="Rectangle 11"/>
          <p:cNvSpPr>
            <a:spLocks noGrp="1" noChangeArrowheads="1"/>
          </p:cNvSpPr>
          <p:nvPr>
            <p:ph type="title"/>
          </p:nvPr>
        </p:nvSpPr>
        <p:spPr>
          <a:xfrm>
            <a:off x="1066800" y="533400"/>
            <a:ext cx="7031038" cy="417513"/>
          </a:xfrm>
        </p:spPr>
        <p:txBody>
          <a:bodyPr/>
          <a:lstStyle/>
          <a:p>
            <a:pPr algn="ctr" eaLnBrk="1" hangingPunct="1"/>
            <a:r>
              <a:rPr lang="en-US" sz="2800" smtClean="0">
                <a:solidFill>
                  <a:schemeClr val="tx1"/>
                </a:solidFill>
              </a:rPr>
              <a:t>Functional – Inter Face Modules</a:t>
            </a:r>
            <a:endParaRPr lang="de-DE" sz="2800" smtClean="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8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8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8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8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482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822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4822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822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4822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48228">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48228">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822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4"/>
          <p:cNvSpPr>
            <a:spLocks noChangeShapeType="1"/>
          </p:cNvSpPr>
          <p:nvPr/>
        </p:nvSpPr>
        <p:spPr bwMode="auto">
          <a:xfrm>
            <a:off x="690563" y="2865438"/>
            <a:ext cx="79692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3" name="Line 5"/>
          <p:cNvSpPr>
            <a:spLocks noChangeShapeType="1"/>
          </p:cNvSpPr>
          <p:nvPr/>
        </p:nvSpPr>
        <p:spPr bwMode="auto">
          <a:xfrm>
            <a:off x="696913" y="3471863"/>
            <a:ext cx="79565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4" name="Line 6"/>
          <p:cNvSpPr>
            <a:spLocks noChangeShapeType="1"/>
          </p:cNvSpPr>
          <p:nvPr/>
        </p:nvSpPr>
        <p:spPr bwMode="auto">
          <a:xfrm>
            <a:off x="696913" y="4078288"/>
            <a:ext cx="79565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5" name="Line 7"/>
          <p:cNvSpPr>
            <a:spLocks noChangeShapeType="1"/>
          </p:cNvSpPr>
          <p:nvPr/>
        </p:nvSpPr>
        <p:spPr bwMode="auto">
          <a:xfrm>
            <a:off x="690563" y="2259013"/>
            <a:ext cx="79692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6" name="Line 8"/>
          <p:cNvSpPr>
            <a:spLocks noChangeShapeType="1"/>
          </p:cNvSpPr>
          <p:nvPr/>
        </p:nvSpPr>
        <p:spPr bwMode="auto">
          <a:xfrm>
            <a:off x="690563" y="4683125"/>
            <a:ext cx="7970837"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7" name="Line 9"/>
          <p:cNvSpPr>
            <a:spLocks noChangeShapeType="1"/>
          </p:cNvSpPr>
          <p:nvPr/>
        </p:nvSpPr>
        <p:spPr bwMode="auto">
          <a:xfrm>
            <a:off x="696913" y="5289550"/>
            <a:ext cx="79565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sp>
        <p:nvSpPr>
          <p:cNvPr id="46088" name="Line 10"/>
          <p:cNvSpPr>
            <a:spLocks noChangeShapeType="1"/>
          </p:cNvSpPr>
          <p:nvPr/>
        </p:nvSpPr>
        <p:spPr bwMode="auto">
          <a:xfrm>
            <a:off x="696913" y="5895975"/>
            <a:ext cx="7956550" cy="0"/>
          </a:xfrm>
          <a:prstGeom prst="line">
            <a:avLst/>
          </a:prstGeom>
          <a:noFill/>
          <a:ln w="12700">
            <a:solidFill>
              <a:schemeClr val="bg2"/>
            </a:solidFill>
            <a:round/>
            <a:headEnd/>
            <a:tailEnd/>
          </a:ln>
        </p:spPr>
        <p:txBody>
          <a:bodyPr lIns="80147" tIns="40074" rIns="80147" bIns="40074" anchor="ctr">
            <a:spAutoFit/>
          </a:bodyPr>
          <a:lstStyle/>
          <a:p>
            <a:endParaRPr lang="en-US" dirty="0"/>
          </a:p>
        </p:txBody>
      </p:sp>
      <p:grpSp>
        <p:nvGrpSpPr>
          <p:cNvPr id="2" name="Group 11"/>
          <p:cNvGrpSpPr>
            <a:grpSpLocks/>
          </p:cNvGrpSpPr>
          <p:nvPr/>
        </p:nvGrpSpPr>
        <p:grpSpPr bwMode="auto">
          <a:xfrm>
            <a:off x="6559550" y="1401763"/>
            <a:ext cx="1708150" cy="4867275"/>
            <a:chOff x="4359" y="759"/>
            <a:chExt cx="1136" cy="3241"/>
          </a:xfrm>
        </p:grpSpPr>
        <p:sp>
          <p:nvSpPr>
            <p:cNvPr id="46115" name="Line 12"/>
            <p:cNvSpPr>
              <a:spLocks noChangeShapeType="1"/>
            </p:cNvSpPr>
            <p:nvPr/>
          </p:nvSpPr>
          <p:spPr bwMode="auto">
            <a:xfrm>
              <a:off x="4359" y="759"/>
              <a:ext cx="0" cy="3241"/>
            </a:xfrm>
            <a:prstGeom prst="line">
              <a:avLst/>
            </a:prstGeom>
            <a:noFill/>
            <a:ln w="12700">
              <a:solidFill>
                <a:schemeClr val="bg2"/>
              </a:solidFill>
              <a:round/>
              <a:headEnd/>
              <a:tailEnd/>
            </a:ln>
          </p:spPr>
          <p:txBody>
            <a:bodyPr wrap="none" anchor="ctr"/>
            <a:lstStyle/>
            <a:p>
              <a:endParaRPr lang="en-US" dirty="0"/>
            </a:p>
          </p:txBody>
        </p:sp>
        <p:sp>
          <p:nvSpPr>
            <p:cNvPr id="46116" name="Line 13"/>
            <p:cNvSpPr>
              <a:spLocks noChangeShapeType="1"/>
            </p:cNvSpPr>
            <p:nvPr/>
          </p:nvSpPr>
          <p:spPr bwMode="auto">
            <a:xfrm>
              <a:off x="4643" y="759"/>
              <a:ext cx="0" cy="3241"/>
            </a:xfrm>
            <a:prstGeom prst="line">
              <a:avLst/>
            </a:prstGeom>
            <a:noFill/>
            <a:ln w="12700">
              <a:solidFill>
                <a:schemeClr val="bg2"/>
              </a:solidFill>
              <a:round/>
              <a:headEnd/>
              <a:tailEnd/>
            </a:ln>
          </p:spPr>
          <p:txBody>
            <a:bodyPr wrap="none" anchor="ctr"/>
            <a:lstStyle/>
            <a:p>
              <a:endParaRPr lang="en-US" dirty="0"/>
            </a:p>
          </p:txBody>
        </p:sp>
        <p:sp>
          <p:nvSpPr>
            <p:cNvPr id="46117" name="Line 14"/>
            <p:cNvSpPr>
              <a:spLocks noChangeShapeType="1"/>
            </p:cNvSpPr>
            <p:nvPr/>
          </p:nvSpPr>
          <p:spPr bwMode="auto">
            <a:xfrm>
              <a:off x="4927" y="759"/>
              <a:ext cx="0" cy="3241"/>
            </a:xfrm>
            <a:prstGeom prst="line">
              <a:avLst/>
            </a:prstGeom>
            <a:noFill/>
            <a:ln w="38100">
              <a:solidFill>
                <a:schemeClr val="bg2"/>
              </a:solidFill>
              <a:round/>
              <a:headEnd/>
              <a:tailEnd/>
            </a:ln>
          </p:spPr>
          <p:txBody>
            <a:bodyPr wrap="none" anchor="ctr"/>
            <a:lstStyle/>
            <a:p>
              <a:endParaRPr lang="en-US" dirty="0"/>
            </a:p>
          </p:txBody>
        </p:sp>
        <p:sp>
          <p:nvSpPr>
            <p:cNvPr id="46118" name="Line 15"/>
            <p:cNvSpPr>
              <a:spLocks noChangeShapeType="1"/>
            </p:cNvSpPr>
            <p:nvPr/>
          </p:nvSpPr>
          <p:spPr bwMode="auto">
            <a:xfrm>
              <a:off x="5211" y="759"/>
              <a:ext cx="0" cy="3241"/>
            </a:xfrm>
            <a:prstGeom prst="line">
              <a:avLst/>
            </a:prstGeom>
            <a:noFill/>
            <a:ln w="12700">
              <a:solidFill>
                <a:schemeClr val="bg2"/>
              </a:solidFill>
              <a:round/>
              <a:headEnd/>
              <a:tailEnd/>
            </a:ln>
          </p:spPr>
          <p:txBody>
            <a:bodyPr wrap="none" anchor="ctr"/>
            <a:lstStyle/>
            <a:p>
              <a:endParaRPr lang="en-US" dirty="0"/>
            </a:p>
          </p:txBody>
        </p:sp>
        <p:sp>
          <p:nvSpPr>
            <p:cNvPr id="46119" name="Line 16"/>
            <p:cNvSpPr>
              <a:spLocks noChangeShapeType="1"/>
            </p:cNvSpPr>
            <p:nvPr/>
          </p:nvSpPr>
          <p:spPr bwMode="auto">
            <a:xfrm>
              <a:off x="5495" y="759"/>
              <a:ext cx="0" cy="3241"/>
            </a:xfrm>
            <a:prstGeom prst="line">
              <a:avLst/>
            </a:prstGeom>
            <a:noFill/>
            <a:ln w="12700">
              <a:solidFill>
                <a:schemeClr val="bg2"/>
              </a:solidFill>
              <a:round/>
              <a:headEnd/>
              <a:tailEnd/>
            </a:ln>
          </p:spPr>
          <p:txBody>
            <a:bodyPr wrap="none" anchor="ctr"/>
            <a:lstStyle/>
            <a:p>
              <a:endParaRPr lang="en-US" dirty="0"/>
            </a:p>
          </p:txBody>
        </p:sp>
      </p:grpSp>
      <p:sp>
        <p:nvSpPr>
          <p:cNvPr id="46090" name="Text Box 17"/>
          <p:cNvSpPr txBox="1">
            <a:spLocks noChangeArrowheads="1"/>
          </p:cNvSpPr>
          <p:nvPr/>
        </p:nvSpPr>
        <p:spPr bwMode="auto">
          <a:xfrm>
            <a:off x="6619875" y="2462213"/>
            <a:ext cx="2921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091" name="Text Box 18"/>
          <p:cNvSpPr txBox="1">
            <a:spLocks noChangeArrowheads="1"/>
          </p:cNvSpPr>
          <p:nvPr/>
        </p:nvSpPr>
        <p:spPr bwMode="auto">
          <a:xfrm>
            <a:off x="7077075" y="3028950"/>
            <a:ext cx="290513" cy="246063"/>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092" name="Text Box 19"/>
          <p:cNvSpPr txBox="1">
            <a:spLocks noChangeArrowheads="1"/>
          </p:cNvSpPr>
          <p:nvPr/>
        </p:nvSpPr>
        <p:spPr bwMode="auto">
          <a:xfrm>
            <a:off x="6643688" y="3625850"/>
            <a:ext cx="2921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093" name="Text Box 20"/>
          <p:cNvSpPr txBox="1">
            <a:spLocks noChangeArrowheads="1"/>
          </p:cNvSpPr>
          <p:nvPr/>
        </p:nvSpPr>
        <p:spPr bwMode="auto">
          <a:xfrm>
            <a:off x="7077075" y="3625850"/>
            <a:ext cx="290513"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094" name="Text Box 21"/>
          <p:cNvSpPr txBox="1">
            <a:spLocks noChangeArrowheads="1"/>
          </p:cNvSpPr>
          <p:nvPr/>
        </p:nvSpPr>
        <p:spPr bwMode="auto">
          <a:xfrm>
            <a:off x="7508875" y="3625850"/>
            <a:ext cx="290513"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095" name="Text Box 22"/>
          <p:cNvSpPr txBox="1">
            <a:spLocks noChangeArrowheads="1"/>
          </p:cNvSpPr>
          <p:nvPr/>
        </p:nvSpPr>
        <p:spPr bwMode="auto">
          <a:xfrm>
            <a:off x="7927975" y="3625850"/>
            <a:ext cx="2921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096" name="Text Box 23"/>
          <p:cNvSpPr txBox="1">
            <a:spLocks noChangeArrowheads="1"/>
          </p:cNvSpPr>
          <p:nvPr/>
        </p:nvSpPr>
        <p:spPr bwMode="auto">
          <a:xfrm>
            <a:off x="8351838" y="3625850"/>
            <a:ext cx="290512"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097" name="Text Box 24"/>
          <p:cNvSpPr txBox="1">
            <a:spLocks noChangeArrowheads="1"/>
          </p:cNvSpPr>
          <p:nvPr/>
        </p:nvSpPr>
        <p:spPr bwMode="auto">
          <a:xfrm>
            <a:off x="7508875" y="4256088"/>
            <a:ext cx="290513"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098" name="Text Box 25"/>
          <p:cNvSpPr txBox="1">
            <a:spLocks noChangeArrowheads="1"/>
          </p:cNvSpPr>
          <p:nvPr/>
        </p:nvSpPr>
        <p:spPr bwMode="auto">
          <a:xfrm>
            <a:off x="7927975" y="4256088"/>
            <a:ext cx="2921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099" name="Text Box 26"/>
          <p:cNvSpPr txBox="1">
            <a:spLocks noChangeArrowheads="1"/>
          </p:cNvSpPr>
          <p:nvPr/>
        </p:nvSpPr>
        <p:spPr bwMode="auto">
          <a:xfrm>
            <a:off x="8351838" y="4256088"/>
            <a:ext cx="290512"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100" name="Text Box 27"/>
          <p:cNvSpPr txBox="1">
            <a:spLocks noChangeArrowheads="1"/>
          </p:cNvSpPr>
          <p:nvPr/>
        </p:nvSpPr>
        <p:spPr bwMode="auto">
          <a:xfrm>
            <a:off x="7508875" y="4860925"/>
            <a:ext cx="290513"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p>
        </p:txBody>
      </p:sp>
      <p:sp>
        <p:nvSpPr>
          <p:cNvPr id="46101" name="Text Box 28"/>
          <p:cNvSpPr txBox="1">
            <a:spLocks noChangeArrowheads="1"/>
          </p:cNvSpPr>
          <p:nvPr/>
        </p:nvSpPr>
        <p:spPr bwMode="auto">
          <a:xfrm>
            <a:off x="7927975" y="5486400"/>
            <a:ext cx="2921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9C82"/>
                </a:solidFill>
              </a:rPr>
              <a:t>•</a:t>
            </a:r>
            <a:endParaRPr lang="de-DE" sz="1300">
              <a:solidFill>
                <a:srgbClr val="009C82"/>
              </a:solidFill>
            </a:endParaRPr>
          </a:p>
        </p:txBody>
      </p:sp>
      <p:sp>
        <p:nvSpPr>
          <p:cNvPr id="46102" name="Text Box 29"/>
          <p:cNvSpPr txBox="1">
            <a:spLocks noChangeArrowheads="1"/>
          </p:cNvSpPr>
          <p:nvPr/>
        </p:nvSpPr>
        <p:spPr bwMode="auto">
          <a:xfrm>
            <a:off x="8351838" y="5983288"/>
            <a:ext cx="290512"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b="1">
                <a:solidFill>
                  <a:srgbClr val="00A082"/>
                </a:solidFill>
              </a:rPr>
              <a:t>•</a:t>
            </a:r>
          </a:p>
        </p:txBody>
      </p:sp>
      <p:sp>
        <p:nvSpPr>
          <p:cNvPr id="46103" name="Text Box 30"/>
          <p:cNvSpPr txBox="1">
            <a:spLocks noChangeArrowheads="1"/>
          </p:cNvSpPr>
          <p:nvPr/>
        </p:nvSpPr>
        <p:spPr bwMode="auto">
          <a:xfrm rot="-5400000">
            <a:off x="6526213" y="1825625"/>
            <a:ext cx="5207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LON</a:t>
            </a:r>
          </a:p>
        </p:txBody>
      </p:sp>
      <p:sp>
        <p:nvSpPr>
          <p:cNvPr id="46104" name="Text Box 31"/>
          <p:cNvSpPr txBox="1">
            <a:spLocks noChangeArrowheads="1"/>
          </p:cNvSpPr>
          <p:nvPr/>
        </p:nvSpPr>
        <p:spPr bwMode="auto">
          <a:xfrm rot="-5400000">
            <a:off x="7196932" y="1674019"/>
            <a:ext cx="814387"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Ext. Off</a:t>
            </a:r>
          </a:p>
        </p:txBody>
      </p:sp>
      <p:sp>
        <p:nvSpPr>
          <p:cNvPr id="46105" name="Text Box 32"/>
          <p:cNvSpPr txBox="1">
            <a:spLocks noChangeArrowheads="1"/>
          </p:cNvSpPr>
          <p:nvPr/>
        </p:nvSpPr>
        <p:spPr bwMode="auto">
          <a:xfrm rot="-5400000">
            <a:off x="6927851" y="1846262"/>
            <a:ext cx="48260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PLR</a:t>
            </a:r>
          </a:p>
        </p:txBody>
      </p:sp>
      <p:sp>
        <p:nvSpPr>
          <p:cNvPr id="46106" name="Text Box 33"/>
          <p:cNvSpPr txBox="1">
            <a:spLocks noChangeArrowheads="1"/>
          </p:cNvSpPr>
          <p:nvPr/>
        </p:nvSpPr>
        <p:spPr bwMode="auto">
          <a:xfrm rot="-5400000">
            <a:off x="7700963" y="1652587"/>
            <a:ext cx="857250"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Ext. Min</a:t>
            </a:r>
          </a:p>
        </p:txBody>
      </p:sp>
      <p:sp>
        <p:nvSpPr>
          <p:cNvPr id="46107" name="Text Box 34"/>
          <p:cNvSpPr txBox="1">
            <a:spLocks noChangeArrowheads="1"/>
          </p:cNvSpPr>
          <p:nvPr/>
        </p:nvSpPr>
        <p:spPr bwMode="auto">
          <a:xfrm rot="-5400000">
            <a:off x="8247857" y="1815306"/>
            <a:ext cx="541338"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SBM</a:t>
            </a:r>
          </a:p>
        </p:txBody>
      </p:sp>
      <p:sp>
        <p:nvSpPr>
          <p:cNvPr id="46108" name="Text Box 36"/>
          <p:cNvSpPr txBox="1">
            <a:spLocks noChangeArrowheads="1"/>
          </p:cNvSpPr>
          <p:nvPr/>
        </p:nvSpPr>
        <p:spPr bwMode="auto">
          <a:xfrm>
            <a:off x="598488" y="1717675"/>
            <a:ext cx="885825"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Function</a:t>
            </a:r>
          </a:p>
        </p:txBody>
      </p:sp>
      <p:sp>
        <p:nvSpPr>
          <p:cNvPr id="46109" name="Text Box 37"/>
          <p:cNvSpPr txBox="1">
            <a:spLocks noChangeArrowheads="1"/>
          </p:cNvSpPr>
          <p:nvPr/>
        </p:nvSpPr>
        <p:spPr bwMode="auto">
          <a:xfrm>
            <a:off x="5365750" y="1717675"/>
            <a:ext cx="1198563" cy="244475"/>
          </a:xfrm>
          <a:prstGeom prst="rect">
            <a:avLst/>
          </a:prstGeom>
          <a:noFill/>
          <a:ln w="12700">
            <a:noFill/>
            <a:miter lim="800000"/>
            <a:headEnd/>
            <a:tailEnd/>
          </a:ln>
        </p:spPr>
        <p:txBody>
          <a:bodyPr wrap="none" lIns="85707" tIns="42102" rIns="85707" bIns="42102">
            <a:spAutoFit/>
          </a:bodyPr>
          <a:lstStyle/>
          <a:p>
            <a:pPr defTabSz="866775" eaLnBrk="0" hangingPunct="0">
              <a:lnSpc>
                <a:spcPct val="80000"/>
              </a:lnSpc>
              <a:spcBef>
                <a:spcPct val="20000"/>
              </a:spcBef>
            </a:pPr>
            <a:r>
              <a:rPr lang="de-DE" sz="1300">
                <a:solidFill>
                  <a:srgbClr val="000000"/>
                </a:solidFill>
              </a:rPr>
              <a:t>Module type</a:t>
            </a:r>
          </a:p>
        </p:txBody>
      </p:sp>
      <p:sp>
        <p:nvSpPr>
          <p:cNvPr id="46110" name="Line 38"/>
          <p:cNvSpPr>
            <a:spLocks noChangeShapeType="1"/>
          </p:cNvSpPr>
          <p:nvPr/>
        </p:nvSpPr>
        <p:spPr bwMode="auto">
          <a:xfrm>
            <a:off x="690563" y="1401763"/>
            <a:ext cx="5868987" cy="842962"/>
          </a:xfrm>
          <a:prstGeom prst="line">
            <a:avLst/>
          </a:prstGeom>
          <a:noFill/>
          <a:ln w="12700">
            <a:solidFill>
              <a:schemeClr val="bg2"/>
            </a:solidFill>
            <a:round/>
            <a:headEnd/>
            <a:tailEnd/>
          </a:ln>
        </p:spPr>
        <p:txBody>
          <a:bodyPr lIns="79313" tIns="38960" rIns="79313" bIns="38960" anchor="ctr">
            <a:spAutoFit/>
          </a:bodyPr>
          <a:lstStyle/>
          <a:p>
            <a:endParaRPr lang="en-US" dirty="0"/>
          </a:p>
        </p:txBody>
      </p:sp>
      <p:sp>
        <p:nvSpPr>
          <p:cNvPr id="46111" name="Rectangle 43"/>
          <p:cNvSpPr>
            <a:spLocks noGrp="1" noChangeArrowheads="1"/>
          </p:cNvSpPr>
          <p:nvPr>
            <p:ph type="body" idx="1"/>
          </p:nvPr>
        </p:nvSpPr>
        <p:spPr>
          <a:xfrm>
            <a:off x="600075" y="1447800"/>
            <a:ext cx="7493000" cy="4959350"/>
          </a:xfrm>
        </p:spPr>
        <p:txBody>
          <a:bodyPr/>
          <a:lstStyle/>
          <a:p>
            <a:pPr lvl="1">
              <a:lnSpc>
                <a:spcPct val="90000"/>
              </a:lnSpc>
              <a:spcBef>
                <a:spcPct val="30000"/>
              </a:spcBef>
            </a:pPr>
            <a:endParaRPr lang="de-DE" sz="1200" b="1" dirty="0" smtClean="0">
              <a:solidFill>
                <a:srgbClr val="000000"/>
              </a:solidFill>
            </a:endParaRPr>
          </a:p>
          <a:p>
            <a:pPr lvl="1">
              <a:lnSpc>
                <a:spcPct val="90000"/>
              </a:lnSpc>
              <a:spcBef>
                <a:spcPct val="30000"/>
              </a:spcBef>
            </a:pPr>
            <a:endParaRPr lang="de-DE" sz="1200" b="1" dirty="0" smtClean="0">
              <a:solidFill>
                <a:srgbClr val="000000"/>
              </a:solidFill>
            </a:endParaRPr>
          </a:p>
          <a:p>
            <a:pPr lvl="1">
              <a:lnSpc>
                <a:spcPct val="90000"/>
              </a:lnSpc>
              <a:spcBef>
                <a:spcPct val="30000"/>
              </a:spcBef>
            </a:pPr>
            <a:endParaRPr lang="de-DE" sz="1200" b="1" dirty="0" smtClean="0">
              <a:solidFill>
                <a:srgbClr val="000000"/>
              </a:solidFill>
            </a:endParaRPr>
          </a:p>
          <a:p>
            <a:pPr lvl="1">
              <a:lnSpc>
                <a:spcPct val="90000"/>
              </a:lnSpc>
              <a:spcBef>
                <a:spcPct val="30000"/>
              </a:spcBef>
            </a:pPr>
            <a:endParaRPr lang="de-DE" sz="1200" b="1" dirty="0" smtClean="0">
              <a:solidFill>
                <a:srgbClr val="000000"/>
              </a:solidFill>
            </a:endParaRPr>
          </a:p>
          <a:p>
            <a:pPr lvl="1">
              <a:lnSpc>
                <a:spcPct val="90000"/>
              </a:lnSpc>
              <a:spcBef>
                <a:spcPct val="30000"/>
              </a:spcBef>
            </a:pPr>
            <a:r>
              <a:rPr lang="de-DE" sz="1200" b="1" dirty="0" smtClean="0">
                <a:solidFill>
                  <a:srgbClr val="000000"/>
                </a:solidFill>
              </a:rPr>
              <a:t>LON interface</a:t>
            </a:r>
            <a:r>
              <a:rPr lang="de-DE" sz="1200" dirty="0" smtClean="0">
                <a:solidFill>
                  <a:srgbClr val="000000"/>
                </a:solidFill>
              </a:rPr>
              <a:t> for link-up to LONWORKS-networks, </a:t>
            </a:r>
            <a:br>
              <a:rPr lang="de-DE" sz="1200" dirty="0" smtClean="0">
                <a:solidFill>
                  <a:srgbClr val="000000"/>
                </a:solidFill>
              </a:rPr>
            </a:br>
            <a:r>
              <a:rPr lang="de-DE" sz="1200" dirty="0" smtClean="0">
                <a:solidFill>
                  <a:srgbClr val="000000"/>
                </a:solidFill>
              </a:rPr>
              <a:t>Transceiver FTT 10 A</a:t>
            </a:r>
          </a:p>
          <a:p>
            <a:pPr lvl="1">
              <a:lnSpc>
                <a:spcPct val="90000"/>
              </a:lnSpc>
              <a:spcBef>
                <a:spcPct val="30000"/>
              </a:spcBef>
              <a:buFont typeface="Verdana" pitchFamily="34" charset="0"/>
              <a:buNone/>
            </a:pPr>
            <a:r>
              <a:rPr lang="de-DE" sz="1200" dirty="0" smtClean="0">
                <a:solidFill>
                  <a:srgbClr val="000000"/>
                </a:solidFill>
              </a:rPr>
              <a:t>	</a:t>
            </a:r>
          </a:p>
          <a:p>
            <a:pPr lvl="1">
              <a:lnSpc>
                <a:spcPct val="90000"/>
              </a:lnSpc>
              <a:spcBef>
                <a:spcPct val="30000"/>
              </a:spcBef>
            </a:pPr>
            <a:r>
              <a:rPr lang="de-DE" sz="1200" b="1" dirty="0" smtClean="0">
                <a:solidFill>
                  <a:srgbClr val="000000"/>
                </a:solidFill>
              </a:rPr>
              <a:t>PLR interface</a:t>
            </a:r>
            <a:r>
              <a:rPr lang="de-DE" sz="1200" dirty="0" smtClean="0">
                <a:solidFill>
                  <a:srgbClr val="000000"/>
                </a:solidFill>
              </a:rPr>
              <a:t> for link-up to BMS via über WILO-</a:t>
            </a:r>
            <a:br>
              <a:rPr lang="de-DE" sz="1200" dirty="0" smtClean="0">
                <a:solidFill>
                  <a:srgbClr val="000000"/>
                </a:solidFill>
              </a:rPr>
            </a:br>
            <a:r>
              <a:rPr lang="de-DE" sz="1200" dirty="0" smtClean="0">
                <a:solidFill>
                  <a:srgbClr val="000000"/>
                </a:solidFill>
              </a:rPr>
              <a:t>interface converter or onsite coupling modules	</a:t>
            </a:r>
          </a:p>
          <a:p>
            <a:pPr lvl="1">
              <a:lnSpc>
                <a:spcPct val="90000"/>
              </a:lnSpc>
              <a:spcBef>
                <a:spcPct val="30000"/>
              </a:spcBef>
            </a:pPr>
            <a:endParaRPr lang="de-DE" sz="1200" dirty="0" smtClean="0">
              <a:solidFill>
                <a:srgbClr val="000000"/>
              </a:solidFill>
            </a:endParaRPr>
          </a:p>
          <a:p>
            <a:pPr lvl="1">
              <a:lnSpc>
                <a:spcPct val="90000"/>
              </a:lnSpc>
              <a:spcBef>
                <a:spcPct val="30000"/>
              </a:spcBef>
            </a:pPr>
            <a:r>
              <a:rPr lang="de-DE" sz="1200" b="1" dirty="0" smtClean="0">
                <a:solidFill>
                  <a:srgbClr val="000000"/>
                </a:solidFill>
              </a:rPr>
              <a:t>DP interface </a:t>
            </a:r>
            <a:r>
              <a:rPr lang="de-DE" sz="1200" dirty="0" smtClean="0">
                <a:solidFill>
                  <a:srgbClr val="000000"/>
                </a:solidFill>
              </a:rPr>
              <a:t>for an integrated</a:t>
            </a:r>
            <a:r>
              <a:rPr lang="de-DE" sz="1200" b="1" dirty="0" smtClean="0">
                <a:solidFill>
                  <a:srgbClr val="000000"/>
                </a:solidFill>
              </a:rPr>
              <a:t> </a:t>
            </a:r>
            <a:r>
              <a:rPr lang="de-DE" sz="1200" dirty="0" smtClean="0">
                <a:solidFill>
                  <a:srgbClr val="000000"/>
                </a:solidFill>
              </a:rPr>
              <a:t> dual pump management </a:t>
            </a:r>
            <a:br>
              <a:rPr lang="de-DE" sz="1200" dirty="0" smtClean="0">
                <a:solidFill>
                  <a:srgbClr val="000000"/>
                </a:solidFill>
              </a:rPr>
            </a:br>
            <a:r>
              <a:rPr lang="de-DE" sz="1200" dirty="0" smtClean="0">
                <a:solidFill>
                  <a:srgbClr val="000000"/>
                </a:solidFill>
              </a:rPr>
              <a:t>of 2 single-head pumps</a:t>
            </a:r>
          </a:p>
          <a:p>
            <a:pPr lvl="1">
              <a:lnSpc>
                <a:spcPct val="90000"/>
              </a:lnSpc>
              <a:spcBef>
                <a:spcPct val="30000"/>
              </a:spcBef>
            </a:pPr>
            <a:endParaRPr lang="de-DE" sz="1200" dirty="0" smtClean="0">
              <a:solidFill>
                <a:srgbClr val="000000"/>
              </a:solidFill>
            </a:endParaRPr>
          </a:p>
          <a:p>
            <a:pPr lvl="1">
              <a:lnSpc>
                <a:spcPct val="90000"/>
              </a:lnSpc>
              <a:spcBef>
                <a:spcPct val="30000"/>
              </a:spcBef>
            </a:pPr>
            <a:r>
              <a:rPr lang="de-DE" sz="1200" b="1" dirty="0" smtClean="0">
                <a:solidFill>
                  <a:srgbClr val="000000"/>
                </a:solidFill>
              </a:rPr>
              <a:t>Control input ‘ =...10V‘ </a:t>
            </a:r>
            <a:r>
              <a:rPr lang="de-DE" sz="1200" dirty="0" smtClean="0">
                <a:solidFill>
                  <a:srgbClr val="000000"/>
                </a:solidFill>
              </a:rPr>
              <a:t>for remote speed control or</a:t>
            </a:r>
            <a:br>
              <a:rPr lang="de-DE" sz="1200" dirty="0" smtClean="0">
                <a:solidFill>
                  <a:srgbClr val="000000"/>
                </a:solidFill>
              </a:rPr>
            </a:br>
            <a:r>
              <a:rPr lang="de-DE" sz="1200" dirty="0" smtClean="0">
                <a:solidFill>
                  <a:srgbClr val="000000"/>
                </a:solidFill>
              </a:rPr>
              <a:t>head setpoint adjustments</a:t>
            </a:r>
          </a:p>
          <a:p>
            <a:pPr lvl="1">
              <a:lnSpc>
                <a:spcPct val="90000"/>
              </a:lnSpc>
              <a:spcBef>
                <a:spcPct val="30000"/>
              </a:spcBef>
            </a:pPr>
            <a:endParaRPr lang="de-DE" sz="1200" dirty="0" smtClean="0">
              <a:solidFill>
                <a:srgbClr val="000000"/>
              </a:solidFill>
            </a:endParaRPr>
          </a:p>
          <a:p>
            <a:pPr lvl="1">
              <a:lnSpc>
                <a:spcPct val="90000"/>
              </a:lnSpc>
              <a:spcBef>
                <a:spcPct val="30000"/>
              </a:spcBef>
            </a:pPr>
            <a:r>
              <a:rPr lang="de-DE" sz="1200" b="1" dirty="0" smtClean="0">
                <a:solidFill>
                  <a:srgbClr val="000000"/>
                </a:solidFill>
              </a:rPr>
              <a:t>Control input ‘Ext.Off‘</a:t>
            </a:r>
            <a:r>
              <a:rPr lang="de-DE" sz="1200" dirty="0" smtClean="0">
                <a:solidFill>
                  <a:srgbClr val="000000"/>
                </a:solidFill>
              </a:rPr>
              <a:t> for volt-free normally closed contacts</a:t>
            </a:r>
            <a:br>
              <a:rPr lang="de-DE" sz="1200" dirty="0" smtClean="0">
                <a:solidFill>
                  <a:srgbClr val="000000"/>
                </a:solidFill>
              </a:rPr>
            </a:br>
            <a:endParaRPr lang="de-DE" sz="1200" dirty="0" smtClean="0">
              <a:solidFill>
                <a:srgbClr val="000000"/>
              </a:solidFill>
            </a:endParaRPr>
          </a:p>
          <a:p>
            <a:pPr lvl="1">
              <a:lnSpc>
                <a:spcPct val="90000"/>
              </a:lnSpc>
              <a:spcBef>
                <a:spcPct val="30000"/>
              </a:spcBef>
            </a:pPr>
            <a:endParaRPr lang="de-DE" sz="1200" dirty="0" smtClean="0">
              <a:solidFill>
                <a:srgbClr val="000000"/>
              </a:solidFill>
            </a:endParaRPr>
          </a:p>
          <a:p>
            <a:pPr lvl="1">
              <a:lnSpc>
                <a:spcPct val="90000"/>
              </a:lnSpc>
              <a:spcBef>
                <a:spcPct val="30000"/>
              </a:spcBef>
            </a:pPr>
            <a:r>
              <a:rPr lang="de-DE" sz="1200" b="1" dirty="0" smtClean="0">
                <a:solidFill>
                  <a:srgbClr val="000000"/>
                </a:solidFill>
              </a:rPr>
              <a:t>Control input ‘Ext.Min‘</a:t>
            </a:r>
            <a:r>
              <a:rPr lang="de-DE" sz="1200" dirty="0" smtClean="0">
                <a:solidFill>
                  <a:srgbClr val="000000"/>
                </a:solidFill>
              </a:rPr>
              <a:t> for volt-free normally closed contacts </a:t>
            </a:r>
            <a:br>
              <a:rPr lang="de-DE" sz="1200" dirty="0" smtClean="0">
                <a:solidFill>
                  <a:srgbClr val="000000"/>
                </a:solidFill>
              </a:rPr>
            </a:br>
            <a:endParaRPr lang="de-DE" sz="1200" dirty="0" smtClean="0">
              <a:solidFill>
                <a:srgbClr val="000000"/>
              </a:solidFill>
            </a:endParaRPr>
          </a:p>
          <a:p>
            <a:pPr lvl="1">
              <a:lnSpc>
                <a:spcPct val="90000"/>
              </a:lnSpc>
              <a:spcBef>
                <a:spcPct val="30000"/>
              </a:spcBef>
            </a:pPr>
            <a:endParaRPr lang="de-DE" sz="1200" dirty="0" smtClean="0">
              <a:solidFill>
                <a:srgbClr val="000000"/>
              </a:solidFill>
            </a:endParaRPr>
          </a:p>
          <a:p>
            <a:pPr lvl="1">
              <a:lnSpc>
                <a:spcPct val="90000"/>
              </a:lnSpc>
              <a:spcBef>
                <a:spcPct val="30000"/>
              </a:spcBef>
            </a:pPr>
            <a:r>
              <a:rPr lang="de-DE" sz="1200" b="1" dirty="0" smtClean="0">
                <a:solidFill>
                  <a:srgbClr val="000000"/>
                </a:solidFill>
              </a:rPr>
              <a:t>Run signal SBM</a:t>
            </a:r>
            <a:r>
              <a:rPr lang="de-DE" sz="1200" dirty="0" smtClean="0">
                <a:solidFill>
                  <a:srgbClr val="000000"/>
                </a:solidFill>
              </a:rPr>
              <a:t> as volt-free normally open contacts</a:t>
            </a:r>
          </a:p>
        </p:txBody>
      </p:sp>
      <p:cxnSp>
        <p:nvCxnSpPr>
          <p:cNvPr id="46112" name="Straight Connector 41"/>
          <p:cNvCxnSpPr>
            <a:cxnSpLocks noChangeShapeType="1"/>
          </p:cNvCxnSpPr>
          <p:nvPr/>
        </p:nvCxnSpPr>
        <p:spPr bwMode="auto">
          <a:xfrm rot="5400000">
            <a:off x="6896100" y="1866900"/>
            <a:ext cx="533400" cy="152400"/>
          </a:xfrm>
          <a:prstGeom prst="line">
            <a:avLst/>
          </a:prstGeom>
          <a:noFill/>
          <a:ln w="25400" algn="ctr">
            <a:solidFill>
              <a:srgbClr val="CF142B"/>
            </a:solidFill>
            <a:round/>
            <a:headEnd/>
            <a:tailEnd/>
          </a:ln>
        </p:spPr>
      </p:cxnSp>
      <p:cxnSp>
        <p:nvCxnSpPr>
          <p:cNvPr id="46113" name="Straight Connector 43"/>
          <p:cNvCxnSpPr>
            <a:cxnSpLocks noChangeShapeType="1"/>
          </p:cNvCxnSpPr>
          <p:nvPr/>
        </p:nvCxnSpPr>
        <p:spPr bwMode="auto">
          <a:xfrm>
            <a:off x="762000" y="2895600"/>
            <a:ext cx="4191000" cy="381000"/>
          </a:xfrm>
          <a:prstGeom prst="line">
            <a:avLst/>
          </a:prstGeom>
          <a:noFill/>
          <a:ln w="25400" algn="ctr">
            <a:solidFill>
              <a:srgbClr val="CF142B"/>
            </a:solidFill>
            <a:round/>
            <a:headEnd/>
            <a:tailEnd/>
          </a:ln>
        </p:spPr>
      </p:cxnSp>
      <p:sp>
        <p:nvSpPr>
          <p:cNvPr id="46114" name="Rectangle 11"/>
          <p:cNvSpPr>
            <a:spLocks noGrp="1" noChangeArrowheads="1"/>
          </p:cNvSpPr>
          <p:nvPr>
            <p:ph type="title"/>
          </p:nvPr>
        </p:nvSpPr>
        <p:spPr>
          <a:xfrm>
            <a:off x="1066800" y="533400"/>
            <a:ext cx="7031038" cy="417513"/>
          </a:xfrm>
        </p:spPr>
        <p:txBody>
          <a:bodyPr/>
          <a:lstStyle/>
          <a:p>
            <a:pPr algn="ctr" eaLnBrk="1" hangingPunct="1"/>
            <a:r>
              <a:rPr lang="en-US" sz="2800" dirty="0" smtClean="0">
                <a:solidFill>
                  <a:srgbClr val="000000"/>
                </a:solidFill>
              </a:rPr>
              <a:t>Functional – Inter Face Modules</a:t>
            </a:r>
            <a:endParaRPr lang="de-DE" sz="2800" dirty="0" smtClean="0">
              <a:solidFill>
                <a:srgbClr val="000000"/>
              </a:solidFill>
            </a:endParaRPr>
          </a:p>
        </p:txBody>
      </p:sp>
      <p:graphicFrame>
        <p:nvGraphicFramePr>
          <p:cNvPr id="173058" name="Object 3"/>
          <p:cNvGraphicFramePr>
            <a:graphicFrameLocks noChangeAspect="1"/>
          </p:cNvGraphicFramePr>
          <p:nvPr/>
        </p:nvGraphicFramePr>
        <p:xfrm>
          <a:off x="541792" y="223574"/>
          <a:ext cx="567871" cy="943976"/>
        </p:xfrm>
        <a:graphic>
          <a:graphicData uri="http://schemas.openxmlformats.org/presentationml/2006/ole">
            <p:oleObj spid="_x0000_s173058" name="Photo Editor Photo" r:id="rId4" imgW="2004234" imgH="3139712" progId="">
              <p:embed/>
            </p:oleObj>
          </a:graphicData>
        </a:graphic>
      </p:graphicFrame>
      <p:graphicFrame>
        <p:nvGraphicFramePr>
          <p:cNvPr id="173059" name="Object 3"/>
          <p:cNvGraphicFramePr>
            <a:graphicFrameLocks noChangeAspect="1"/>
          </p:cNvGraphicFramePr>
          <p:nvPr/>
        </p:nvGraphicFramePr>
        <p:xfrm>
          <a:off x="7923412" y="206277"/>
          <a:ext cx="568325" cy="942975"/>
        </p:xfrm>
        <a:graphic>
          <a:graphicData uri="http://schemas.openxmlformats.org/presentationml/2006/ole">
            <p:oleObj spid="_x0000_s173059" name="Photo Editor Photo" r:id="rId5" imgW="2004234" imgH="3139712" progId="">
              <p:embed/>
            </p:oleObj>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11"/>
          <p:cNvSpPr txBox="1">
            <a:spLocks noChangeArrowheads="1"/>
          </p:cNvSpPr>
          <p:nvPr/>
        </p:nvSpPr>
        <p:spPr bwMode="auto">
          <a:xfrm>
            <a:off x="1066800" y="214290"/>
            <a:ext cx="7031038" cy="417513"/>
          </a:xfrm>
          <a:prstGeom prst="rect">
            <a:avLst/>
          </a:prstGeom>
          <a:noFill/>
          <a:ln w="9525">
            <a:noFill/>
            <a:miter lim="800000"/>
            <a:headEnd/>
            <a:tailEnd/>
          </a:ln>
        </p:spPr>
        <p:txBody>
          <a:bodyPr wrap="none" lIns="0" tIns="0" rIns="0" bIns="143949"/>
          <a:lstStyle/>
          <a:p>
            <a:pPr algn="ctr" defTabSz="912813"/>
            <a:r>
              <a:rPr lang="en-US" sz="2400" dirty="0">
                <a:solidFill>
                  <a:srgbClr val="000000"/>
                </a:solidFill>
              </a:rPr>
              <a:t>Functional – Inter Face Modules</a:t>
            </a:r>
            <a:endParaRPr lang="de-DE" sz="2400" dirty="0">
              <a:solidFill>
                <a:srgbClr val="000000"/>
              </a:solidFill>
            </a:endParaRPr>
          </a:p>
        </p:txBody>
      </p:sp>
      <p:pic>
        <p:nvPicPr>
          <p:cNvPr id="9221" name="Picture 7"/>
          <p:cNvPicPr>
            <a:picLocks noChangeAspect="1" noChangeArrowheads="1"/>
          </p:cNvPicPr>
          <p:nvPr/>
        </p:nvPicPr>
        <p:blipFill>
          <a:blip r:embed="rId4" cstate="print"/>
          <a:srcRect/>
          <a:stretch>
            <a:fillRect/>
          </a:stretch>
        </p:blipFill>
        <p:spPr bwMode="auto">
          <a:xfrm>
            <a:off x="1254125" y="685800"/>
            <a:ext cx="6670675" cy="6096000"/>
          </a:xfrm>
          <a:prstGeom prst="rect">
            <a:avLst/>
          </a:prstGeom>
          <a:noFill/>
          <a:ln w="12700" algn="ctr">
            <a:solidFill>
              <a:schemeClr val="tx1"/>
            </a:solidFill>
            <a:miter lim="800000"/>
            <a:headEnd/>
            <a:tailEnd/>
          </a:ln>
        </p:spPr>
      </p:pic>
      <p:cxnSp>
        <p:nvCxnSpPr>
          <p:cNvPr id="9222" name="Straight Connector 43"/>
          <p:cNvCxnSpPr>
            <a:cxnSpLocks noChangeShapeType="1"/>
          </p:cNvCxnSpPr>
          <p:nvPr/>
        </p:nvCxnSpPr>
        <p:spPr bwMode="auto">
          <a:xfrm>
            <a:off x="1449388" y="957263"/>
            <a:ext cx="3122612" cy="2671762"/>
          </a:xfrm>
          <a:prstGeom prst="line">
            <a:avLst/>
          </a:prstGeom>
          <a:noFill/>
          <a:ln w="25400" algn="ctr">
            <a:solidFill>
              <a:srgbClr val="CF142B"/>
            </a:solidFill>
            <a:round/>
            <a:headEnd/>
            <a:tailEnd/>
          </a:ln>
        </p:spPr>
      </p:cxnSp>
      <p:pic>
        <p:nvPicPr>
          <p:cNvPr id="3" name="Picture 5" descr="C:\Users\steve.thompson\Pictures\Stratos\Wiring.JPG"/>
          <p:cNvPicPr>
            <a:picLocks noChangeAspect="1" noChangeArrowheads="1"/>
          </p:cNvPicPr>
          <p:nvPr/>
        </p:nvPicPr>
        <p:blipFill>
          <a:blip r:embed="rId5" cstate="print"/>
          <a:srcRect r="52314" b="73183"/>
          <a:stretch>
            <a:fillRect/>
          </a:stretch>
        </p:blipFill>
        <p:spPr bwMode="auto">
          <a:xfrm>
            <a:off x="6143636" y="1214422"/>
            <a:ext cx="1527380" cy="857256"/>
          </a:xfrm>
          <a:prstGeom prst="rect">
            <a:avLst/>
          </a:prstGeom>
          <a:noFill/>
        </p:spPr>
      </p:pic>
      <p:sp>
        <p:nvSpPr>
          <p:cNvPr id="9" name="Rectangle 8"/>
          <p:cNvSpPr/>
          <p:nvPr/>
        </p:nvSpPr>
        <p:spPr bwMode="auto">
          <a:xfrm>
            <a:off x="1285852" y="714356"/>
            <a:ext cx="3500462" cy="30718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Verdana" pitchFamily="34" charset="0"/>
            </a:endParaRPr>
          </a:p>
        </p:txBody>
      </p:sp>
      <p:graphicFrame>
        <p:nvGraphicFramePr>
          <p:cNvPr id="9219" name="Object 3"/>
          <p:cNvGraphicFramePr>
            <a:graphicFrameLocks noChangeAspect="1"/>
          </p:cNvGraphicFramePr>
          <p:nvPr/>
        </p:nvGraphicFramePr>
        <p:xfrm>
          <a:off x="2285984" y="959711"/>
          <a:ext cx="1657356" cy="2755041"/>
        </p:xfrm>
        <a:graphic>
          <a:graphicData uri="http://schemas.openxmlformats.org/presentationml/2006/ole">
            <p:oleObj spid="_x0000_s172034" name="Photo Editor Photo" r:id="rId6" imgW="2004234" imgH="3139712" progId="">
              <p:embed/>
            </p:oleObj>
          </a:graphicData>
        </a:graphic>
      </p:graphicFrame>
      <p:pic>
        <p:nvPicPr>
          <p:cNvPr id="10" name="Picture 5" descr="C:\Users\steve.thompson\Pictures\Stratos\Wiring.JPG"/>
          <p:cNvPicPr>
            <a:picLocks noChangeAspect="1" noChangeArrowheads="1"/>
          </p:cNvPicPr>
          <p:nvPr/>
        </p:nvPicPr>
        <p:blipFill>
          <a:blip r:embed="rId5" cstate="print"/>
          <a:srcRect r="52314" b="73183"/>
          <a:stretch>
            <a:fillRect/>
          </a:stretch>
        </p:blipFill>
        <p:spPr bwMode="auto">
          <a:xfrm>
            <a:off x="2571736" y="4429132"/>
            <a:ext cx="1527380" cy="857256"/>
          </a:xfrm>
          <a:prstGeom prst="rect">
            <a:avLst/>
          </a:prstGeom>
          <a:noFill/>
        </p:spPr>
      </p:pic>
      <p:pic>
        <p:nvPicPr>
          <p:cNvPr id="11" name="Picture 5" descr="C:\Users\steve.thompson\Pictures\Stratos\Wiring.JPG"/>
          <p:cNvPicPr>
            <a:picLocks noChangeAspect="1" noChangeArrowheads="1"/>
          </p:cNvPicPr>
          <p:nvPr/>
        </p:nvPicPr>
        <p:blipFill>
          <a:blip r:embed="rId5" cstate="print"/>
          <a:srcRect r="52314" b="73183"/>
          <a:stretch>
            <a:fillRect/>
          </a:stretch>
        </p:blipFill>
        <p:spPr bwMode="auto">
          <a:xfrm>
            <a:off x="6143636" y="4429132"/>
            <a:ext cx="1527380" cy="857256"/>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defTabSz="819150" eaLnBrk="1" hangingPunct="1"/>
            <a:r>
              <a:rPr lang="de-DE" dirty="0" smtClean="0">
                <a:solidFill>
                  <a:srgbClr val="000000"/>
                </a:solidFill>
              </a:rPr>
              <a:t>0 – 10 Vdc Speed Control Mode</a:t>
            </a:r>
          </a:p>
        </p:txBody>
      </p:sp>
      <p:sp>
        <p:nvSpPr>
          <p:cNvPr id="47107" name="Rectangle 27"/>
          <p:cNvSpPr>
            <a:spLocks noGrp="1" noChangeArrowheads="1"/>
          </p:cNvSpPr>
          <p:nvPr>
            <p:ph type="body" idx="1"/>
          </p:nvPr>
        </p:nvSpPr>
        <p:spPr/>
        <p:txBody>
          <a:bodyPr/>
          <a:lstStyle/>
          <a:p>
            <a:pPr marL="0" indent="3175" eaLnBrk="1" hangingPunct="1"/>
            <a:r>
              <a:rPr lang="de-DE" dirty="0" smtClean="0">
                <a:solidFill>
                  <a:srgbClr val="000000"/>
                </a:solidFill>
              </a:rPr>
              <a:t>Remote speed adjustments</a:t>
            </a:r>
          </a:p>
        </p:txBody>
      </p:sp>
      <p:sp>
        <p:nvSpPr>
          <p:cNvPr id="47108" name="Line 3"/>
          <p:cNvSpPr>
            <a:spLocks noChangeShapeType="1"/>
          </p:cNvSpPr>
          <p:nvPr/>
        </p:nvSpPr>
        <p:spPr bwMode="auto">
          <a:xfrm rot="10800000">
            <a:off x="1619250" y="1846263"/>
            <a:ext cx="0" cy="3952875"/>
          </a:xfrm>
          <a:prstGeom prst="line">
            <a:avLst/>
          </a:prstGeom>
          <a:noFill/>
          <a:ln w="25400">
            <a:solidFill>
              <a:schemeClr val="bg2"/>
            </a:solidFill>
            <a:round/>
            <a:headEnd/>
            <a:tailEnd type="triangle" w="med" len="med"/>
          </a:ln>
        </p:spPr>
        <p:txBody>
          <a:bodyPr lIns="80147" tIns="40074" rIns="80147" bIns="40074"/>
          <a:lstStyle/>
          <a:p>
            <a:endParaRPr lang="en-US" dirty="0"/>
          </a:p>
        </p:txBody>
      </p:sp>
      <p:sp>
        <p:nvSpPr>
          <p:cNvPr id="47109" name="Line 4"/>
          <p:cNvSpPr>
            <a:spLocks noChangeShapeType="1"/>
          </p:cNvSpPr>
          <p:nvPr/>
        </p:nvSpPr>
        <p:spPr bwMode="auto">
          <a:xfrm rot="-5400000">
            <a:off x="3597275" y="3821113"/>
            <a:ext cx="0" cy="3956050"/>
          </a:xfrm>
          <a:prstGeom prst="line">
            <a:avLst/>
          </a:prstGeom>
          <a:noFill/>
          <a:ln w="25400">
            <a:solidFill>
              <a:schemeClr val="bg2"/>
            </a:solidFill>
            <a:round/>
            <a:headEnd/>
            <a:tailEnd type="triangle" w="med" len="med"/>
          </a:ln>
        </p:spPr>
        <p:txBody>
          <a:bodyPr lIns="80147" tIns="40074" rIns="80147" bIns="40074"/>
          <a:lstStyle/>
          <a:p>
            <a:endParaRPr lang="en-US" dirty="0"/>
          </a:p>
        </p:txBody>
      </p:sp>
      <p:sp>
        <p:nvSpPr>
          <p:cNvPr id="47110" name="Line 5"/>
          <p:cNvSpPr>
            <a:spLocks noChangeShapeType="1"/>
          </p:cNvSpPr>
          <p:nvPr/>
        </p:nvSpPr>
        <p:spPr bwMode="auto">
          <a:xfrm flipV="1">
            <a:off x="1925638" y="4886325"/>
            <a:ext cx="0" cy="912813"/>
          </a:xfrm>
          <a:prstGeom prst="line">
            <a:avLst/>
          </a:prstGeom>
          <a:noFill/>
          <a:ln w="28575">
            <a:solidFill>
              <a:srgbClr val="000000"/>
            </a:solidFill>
            <a:round/>
            <a:headEnd/>
            <a:tailEnd type="triangle" w="med" len="med"/>
          </a:ln>
        </p:spPr>
        <p:txBody>
          <a:bodyPr lIns="80147" tIns="40074" rIns="80147" bIns="40074"/>
          <a:lstStyle/>
          <a:p>
            <a:endParaRPr lang="en-US" dirty="0"/>
          </a:p>
        </p:txBody>
      </p:sp>
      <p:sp>
        <p:nvSpPr>
          <p:cNvPr id="47111" name="Line 6"/>
          <p:cNvSpPr>
            <a:spLocks noChangeShapeType="1"/>
          </p:cNvSpPr>
          <p:nvPr/>
        </p:nvSpPr>
        <p:spPr bwMode="auto">
          <a:xfrm rot="10800000" flipV="1">
            <a:off x="2074863" y="4886325"/>
            <a:ext cx="0" cy="912813"/>
          </a:xfrm>
          <a:prstGeom prst="line">
            <a:avLst/>
          </a:prstGeom>
          <a:noFill/>
          <a:ln w="28575">
            <a:solidFill>
              <a:srgbClr val="000000"/>
            </a:solidFill>
            <a:round/>
            <a:headEnd/>
            <a:tailEnd type="triangle" w="med" len="med"/>
          </a:ln>
        </p:spPr>
        <p:txBody>
          <a:bodyPr lIns="80147" tIns="40074" rIns="80147" bIns="40074"/>
          <a:lstStyle/>
          <a:p>
            <a:endParaRPr lang="en-US" dirty="0"/>
          </a:p>
        </p:txBody>
      </p:sp>
      <p:sp>
        <p:nvSpPr>
          <p:cNvPr id="47112" name="Line 7"/>
          <p:cNvSpPr>
            <a:spLocks noChangeShapeType="1"/>
          </p:cNvSpPr>
          <p:nvPr/>
        </p:nvSpPr>
        <p:spPr bwMode="auto">
          <a:xfrm>
            <a:off x="1925638" y="4886325"/>
            <a:ext cx="606425" cy="0"/>
          </a:xfrm>
          <a:prstGeom prst="line">
            <a:avLst/>
          </a:prstGeom>
          <a:noFill/>
          <a:ln w="38100">
            <a:solidFill>
              <a:schemeClr val="tx2"/>
            </a:solidFill>
            <a:round/>
            <a:headEnd/>
            <a:tailEnd/>
          </a:ln>
        </p:spPr>
        <p:txBody>
          <a:bodyPr lIns="80147" tIns="40074" rIns="80147" bIns="40074"/>
          <a:lstStyle/>
          <a:p>
            <a:endParaRPr lang="en-US" dirty="0"/>
          </a:p>
        </p:txBody>
      </p:sp>
      <p:sp>
        <p:nvSpPr>
          <p:cNvPr id="47113" name="Line 8"/>
          <p:cNvSpPr>
            <a:spLocks noChangeShapeType="1"/>
          </p:cNvSpPr>
          <p:nvPr/>
        </p:nvSpPr>
        <p:spPr bwMode="auto">
          <a:xfrm flipH="1">
            <a:off x="2532063" y="2759075"/>
            <a:ext cx="2128837" cy="2127250"/>
          </a:xfrm>
          <a:prstGeom prst="line">
            <a:avLst/>
          </a:prstGeom>
          <a:noFill/>
          <a:ln w="38100">
            <a:solidFill>
              <a:schemeClr val="tx2"/>
            </a:solidFill>
            <a:round/>
            <a:headEnd/>
            <a:tailEnd/>
          </a:ln>
        </p:spPr>
        <p:txBody>
          <a:bodyPr lIns="80147" tIns="40074" rIns="80147" bIns="40074"/>
          <a:lstStyle/>
          <a:p>
            <a:endParaRPr lang="en-US" dirty="0"/>
          </a:p>
        </p:txBody>
      </p:sp>
      <p:sp>
        <p:nvSpPr>
          <p:cNvPr id="47114" name="Line 9"/>
          <p:cNvSpPr>
            <a:spLocks noChangeShapeType="1"/>
          </p:cNvSpPr>
          <p:nvPr/>
        </p:nvSpPr>
        <p:spPr bwMode="auto">
          <a:xfrm>
            <a:off x="1619250" y="2759075"/>
            <a:ext cx="3041650" cy="0"/>
          </a:xfrm>
          <a:prstGeom prst="line">
            <a:avLst/>
          </a:prstGeom>
          <a:noFill/>
          <a:ln w="28575">
            <a:solidFill>
              <a:srgbClr val="000000"/>
            </a:solidFill>
            <a:prstDash val="dash"/>
            <a:round/>
            <a:headEnd/>
            <a:tailEnd/>
          </a:ln>
        </p:spPr>
        <p:txBody>
          <a:bodyPr lIns="80147" tIns="40074" rIns="80147" bIns="40074"/>
          <a:lstStyle/>
          <a:p>
            <a:endParaRPr lang="en-US" dirty="0"/>
          </a:p>
        </p:txBody>
      </p:sp>
      <p:sp>
        <p:nvSpPr>
          <p:cNvPr id="47115" name="Line 10"/>
          <p:cNvSpPr>
            <a:spLocks noChangeShapeType="1"/>
          </p:cNvSpPr>
          <p:nvPr/>
        </p:nvSpPr>
        <p:spPr bwMode="auto">
          <a:xfrm>
            <a:off x="4660900" y="2759075"/>
            <a:ext cx="0" cy="3040063"/>
          </a:xfrm>
          <a:prstGeom prst="line">
            <a:avLst/>
          </a:prstGeom>
          <a:noFill/>
          <a:ln w="28575">
            <a:solidFill>
              <a:srgbClr val="000000"/>
            </a:solidFill>
            <a:prstDash val="dash"/>
            <a:round/>
            <a:headEnd/>
            <a:tailEnd/>
          </a:ln>
        </p:spPr>
        <p:txBody>
          <a:bodyPr lIns="80147" tIns="40074" rIns="80147" bIns="40074"/>
          <a:lstStyle/>
          <a:p>
            <a:endParaRPr lang="en-US" dirty="0"/>
          </a:p>
        </p:txBody>
      </p:sp>
      <p:sp>
        <p:nvSpPr>
          <p:cNvPr id="47116" name="Line 11"/>
          <p:cNvSpPr>
            <a:spLocks noChangeShapeType="1"/>
          </p:cNvSpPr>
          <p:nvPr/>
        </p:nvSpPr>
        <p:spPr bwMode="auto">
          <a:xfrm>
            <a:off x="1619250" y="4886325"/>
            <a:ext cx="306388" cy="0"/>
          </a:xfrm>
          <a:prstGeom prst="line">
            <a:avLst/>
          </a:prstGeom>
          <a:noFill/>
          <a:ln w="28575">
            <a:solidFill>
              <a:srgbClr val="000000"/>
            </a:solidFill>
            <a:prstDash val="dash"/>
            <a:round/>
            <a:headEnd/>
            <a:tailEnd/>
          </a:ln>
        </p:spPr>
        <p:txBody>
          <a:bodyPr lIns="80147" tIns="40074" rIns="80147" bIns="40074"/>
          <a:lstStyle/>
          <a:p>
            <a:endParaRPr lang="en-US" dirty="0"/>
          </a:p>
        </p:txBody>
      </p:sp>
      <p:sp>
        <p:nvSpPr>
          <p:cNvPr id="47117" name="Text Box 12"/>
          <p:cNvSpPr txBox="1">
            <a:spLocks noChangeArrowheads="1"/>
          </p:cNvSpPr>
          <p:nvPr/>
        </p:nvSpPr>
        <p:spPr bwMode="auto">
          <a:xfrm>
            <a:off x="606425" y="1806575"/>
            <a:ext cx="847725"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[RPM]</a:t>
            </a:r>
          </a:p>
        </p:txBody>
      </p:sp>
      <p:sp>
        <p:nvSpPr>
          <p:cNvPr id="47118" name="Text Box 13"/>
          <p:cNvSpPr txBox="1">
            <a:spLocks noChangeArrowheads="1"/>
          </p:cNvSpPr>
          <p:nvPr/>
        </p:nvSpPr>
        <p:spPr bwMode="auto">
          <a:xfrm>
            <a:off x="5345113" y="5983288"/>
            <a:ext cx="47942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Vdc</a:t>
            </a:r>
          </a:p>
        </p:txBody>
      </p:sp>
      <p:sp>
        <p:nvSpPr>
          <p:cNvPr id="47119" name="Text Box 14"/>
          <p:cNvSpPr txBox="1">
            <a:spLocks noChangeArrowheads="1"/>
          </p:cNvSpPr>
          <p:nvPr/>
        </p:nvSpPr>
        <p:spPr bwMode="auto">
          <a:xfrm>
            <a:off x="1758950" y="5784850"/>
            <a:ext cx="3130550"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 1,5    3			  10</a:t>
            </a:r>
          </a:p>
        </p:txBody>
      </p:sp>
      <p:sp>
        <p:nvSpPr>
          <p:cNvPr id="47120" name="Text Box 15"/>
          <p:cNvSpPr txBox="1">
            <a:spLocks noChangeArrowheads="1"/>
          </p:cNvSpPr>
          <p:nvPr/>
        </p:nvSpPr>
        <p:spPr bwMode="auto">
          <a:xfrm>
            <a:off x="6419850" y="2027238"/>
            <a:ext cx="125095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3.0 V = min.</a:t>
            </a:r>
          </a:p>
        </p:txBody>
      </p:sp>
      <p:sp>
        <p:nvSpPr>
          <p:cNvPr id="47121" name="Text Box 16"/>
          <p:cNvSpPr txBox="1">
            <a:spLocks noChangeArrowheads="1"/>
          </p:cNvSpPr>
          <p:nvPr/>
        </p:nvSpPr>
        <p:spPr bwMode="auto">
          <a:xfrm>
            <a:off x="6419850" y="2474913"/>
            <a:ext cx="1125538"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1.5 V = Off</a:t>
            </a:r>
          </a:p>
        </p:txBody>
      </p:sp>
      <p:sp>
        <p:nvSpPr>
          <p:cNvPr id="47122" name="Text Box 17"/>
          <p:cNvSpPr txBox="1">
            <a:spLocks noChangeArrowheads="1"/>
          </p:cNvSpPr>
          <p:nvPr/>
        </p:nvSpPr>
        <p:spPr bwMode="auto">
          <a:xfrm>
            <a:off x="6419850" y="2892425"/>
            <a:ext cx="1608138"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dirty="0">
                <a:solidFill>
                  <a:srgbClr val="000000"/>
                </a:solidFill>
              </a:rPr>
              <a:t>1.0 V = On, min.</a:t>
            </a:r>
          </a:p>
        </p:txBody>
      </p:sp>
      <p:sp>
        <p:nvSpPr>
          <p:cNvPr id="47123" name="Rectangle 18"/>
          <p:cNvSpPr>
            <a:spLocks noChangeArrowheads="1"/>
          </p:cNvSpPr>
          <p:nvPr/>
        </p:nvSpPr>
        <p:spPr bwMode="auto">
          <a:xfrm>
            <a:off x="6346825" y="1933575"/>
            <a:ext cx="1751013" cy="1384300"/>
          </a:xfrm>
          <a:prstGeom prst="rect">
            <a:avLst/>
          </a:prstGeom>
          <a:noFill/>
          <a:ln w="9525">
            <a:solidFill>
              <a:schemeClr val="bg2"/>
            </a:solidFill>
            <a:miter lim="800000"/>
            <a:headEnd/>
            <a:tailEnd/>
          </a:ln>
        </p:spPr>
        <p:txBody>
          <a:bodyPr wrap="none" lIns="80147" tIns="40074" rIns="80147" bIns="40074" anchor="ctr"/>
          <a:lstStyle/>
          <a:p>
            <a:endParaRPr lang="en-US" sz="4400" dirty="0">
              <a:solidFill>
                <a:srgbClr val="000000"/>
              </a:solidFill>
            </a:endParaRPr>
          </a:p>
        </p:txBody>
      </p:sp>
      <p:sp>
        <p:nvSpPr>
          <p:cNvPr id="47124" name="Text Box 19"/>
          <p:cNvSpPr txBox="1">
            <a:spLocks noChangeArrowheads="1"/>
          </p:cNvSpPr>
          <p:nvPr/>
        </p:nvSpPr>
        <p:spPr bwMode="auto">
          <a:xfrm>
            <a:off x="920750" y="2601913"/>
            <a:ext cx="700088"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max</a:t>
            </a:r>
          </a:p>
        </p:txBody>
      </p:sp>
      <p:sp>
        <p:nvSpPr>
          <p:cNvPr id="47125" name="Text Box 20"/>
          <p:cNvSpPr txBox="1">
            <a:spLocks noChangeArrowheads="1"/>
          </p:cNvSpPr>
          <p:nvPr/>
        </p:nvSpPr>
        <p:spPr bwMode="auto">
          <a:xfrm>
            <a:off x="935038" y="4724400"/>
            <a:ext cx="654050"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min</a:t>
            </a:r>
          </a:p>
        </p:txBody>
      </p:sp>
      <p:sp>
        <p:nvSpPr>
          <p:cNvPr id="47126" name="Text Box 21"/>
          <p:cNvSpPr txBox="1">
            <a:spLocks noChangeArrowheads="1"/>
          </p:cNvSpPr>
          <p:nvPr/>
        </p:nvSpPr>
        <p:spPr bwMode="auto">
          <a:xfrm>
            <a:off x="935038" y="5634038"/>
            <a:ext cx="42545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Off</a:t>
            </a:r>
          </a:p>
        </p:txBody>
      </p:sp>
      <p:sp>
        <p:nvSpPr>
          <p:cNvPr id="47127" name="Freeform 24"/>
          <p:cNvSpPr>
            <a:spLocks/>
          </p:cNvSpPr>
          <p:nvPr/>
        </p:nvSpPr>
        <p:spPr bwMode="auto">
          <a:xfrm>
            <a:off x="1622425" y="4667250"/>
            <a:ext cx="1455738"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dirty="0"/>
          </a:p>
        </p:txBody>
      </p:sp>
      <p:sp>
        <p:nvSpPr>
          <p:cNvPr id="47128" name="Freeform 25"/>
          <p:cNvSpPr>
            <a:spLocks/>
          </p:cNvSpPr>
          <p:nvPr/>
        </p:nvSpPr>
        <p:spPr bwMode="auto">
          <a:xfrm>
            <a:off x="1635125" y="2419350"/>
            <a:ext cx="36703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2"/>
          <p:cNvSpPr>
            <a:spLocks noGrp="1" noChangeArrowheads="1"/>
          </p:cNvSpPr>
          <p:nvPr>
            <p:ph type="body" idx="1"/>
          </p:nvPr>
        </p:nvSpPr>
        <p:spPr/>
        <p:txBody>
          <a:bodyPr/>
          <a:lstStyle/>
          <a:p>
            <a:pPr marL="0" indent="3175" eaLnBrk="1" hangingPunct="1"/>
            <a:r>
              <a:rPr lang="de-DE" dirty="0" smtClean="0">
                <a:solidFill>
                  <a:srgbClr val="000000"/>
                </a:solidFill>
              </a:rPr>
              <a:t>Remote setpoint adjustment</a:t>
            </a:r>
          </a:p>
          <a:p>
            <a:pPr marL="0" indent="3175" eaLnBrk="1" hangingPunct="1"/>
            <a:endParaRPr lang="de-DE" dirty="0" smtClean="0">
              <a:solidFill>
                <a:srgbClr val="000000"/>
              </a:solidFill>
            </a:endParaRPr>
          </a:p>
        </p:txBody>
      </p:sp>
      <p:sp>
        <p:nvSpPr>
          <p:cNvPr id="48132" name="Line 3"/>
          <p:cNvSpPr>
            <a:spLocks noChangeShapeType="1"/>
          </p:cNvSpPr>
          <p:nvPr/>
        </p:nvSpPr>
        <p:spPr bwMode="auto">
          <a:xfrm rot="10800000">
            <a:off x="1606550" y="1836738"/>
            <a:ext cx="0" cy="3954462"/>
          </a:xfrm>
          <a:prstGeom prst="line">
            <a:avLst/>
          </a:prstGeom>
          <a:noFill/>
          <a:ln w="25400">
            <a:solidFill>
              <a:schemeClr val="bg2"/>
            </a:solidFill>
            <a:round/>
            <a:headEnd/>
            <a:tailEnd type="triangle" w="med" len="med"/>
          </a:ln>
        </p:spPr>
        <p:txBody>
          <a:bodyPr lIns="80147" tIns="40074" rIns="80147" bIns="40074"/>
          <a:lstStyle/>
          <a:p>
            <a:endParaRPr lang="en-US" dirty="0"/>
          </a:p>
        </p:txBody>
      </p:sp>
      <p:sp>
        <p:nvSpPr>
          <p:cNvPr id="48133" name="Line 4"/>
          <p:cNvSpPr>
            <a:spLocks noChangeShapeType="1"/>
          </p:cNvSpPr>
          <p:nvPr/>
        </p:nvSpPr>
        <p:spPr bwMode="auto">
          <a:xfrm rot="-5400000">
            <a:off x="3584575" y="3813175"/>
            <a:ext cx="0" cy="3956050"/>
          </a:xfrm>
          <a:prstGeom prst="line">
            <a:avLst/>
          </a:prstGeom>
          <a:noFill/>
          <a:ln w="25400">
            <a:solidFill>
              <a:schemeClr val="bg2"/>
            </a:solidFill>
            <a:round/>
            <a:headEnd/>
            <a:tailEnd type="triangle" w="med" len="med"/>
          </a:ln>
        </p:spPr>
        <p:txBody>
          <a:bodyPr lIns="80147" tIns="40074" rIns="80147" bIns="40074"/>
          <a:lstStyle/>
          <a:p>
            <a:endParaRPr lang="en-US" dirty="0"/>
          </a:p>
        </p:txBody>
      </p:sp>
      <p:sp>
        <p:nvSpPr>
          <p:cNvPr id="48134" name="Line 5"/>
          <p:cNvSpPr>
            <a:spLocks noChangeShapeType="1"/>
          </p:cNvSpPr>
          <p:nvPr/>
        </p:nvSpPr>
        <p:spPr bwMode="auto">
          <a:xfrm>
            <a:off x="1622425" y="5476875"/>
            <a:ext cx="303213" cy="0"/>
          </a:xfrm>
          <a:prstGeom prst="line">
            <a:avLst/>
          </a:prstGeom>
          <a:noFill/>
          <a:ln w="38100">
            <a:solidFill>
              <a:schemeClr val="tx2"/>
            </a:solidFill>
            <a:round/>
            <a:headEnd/>
            <a:tailEnd/>
          </a:ln>
        </p:spPr>
        <p:txBody>
          <a:bodyPr lIns="80147" tIns="40074" rIns="80147" bIns="40074"/>
          <a:lstStyle/>
          <a:p>
            <a:endParaRPr lang="en-US" dirty="0"/>
          </a:p>
        </p:txBody>
      </p:sp>
      <p:sp>
        <p:nvSpPr>
          <p:cNvPr id="48135" name="Line 6"/>
          <p:cNvSpPr>
            <a:spLocks noChangeShapeType="1"/>
          </p:cNvSpPr>
          <p:nvPr/>
        </p:nvSpPr>
        <p:spPr bwMode="auto">
          <a:xfrm flipH="1">
            <a:off x="1900238" y="2749550"/>
            <a:ext cx="2749550" cy="2735263"/>
          </a:xfrm>
          <a:prstGeom prst="line">
            <a:avLst/>
          </a:prstGeom>
          <a:noFill/>
          <a:ln w="38100">
            <a:solidFill>
              <a:schemeClr val="tx2"/>
            </a:solidFill>
            <a:round/>
            <a:headEnd/>
            <a:tailEnd/>
          </a:ln>
        </p:spPr>
        <p:txBody>
          <a:bodyPr lIns="80147" tIns="40074" rIns="80147" bIns="40074"/>
          <a:lstStyle/>
          <a:p>
            <a:endParaRPr lang="en-US" dirty="0"/>
          </a:p>
        </p:txBody>
      </p:sp>
      <p:sp>
        <p:nvSpPr>
          <p:cNvPr id="48136" name="Line 7"/>
          <p:cNvSpPr>
            <a:spLocks noChangeShapeType="1"/>
          </p:cNvSpPr>
          <p:nvPr/>
        </p:nvSpPr>
        <p:spPr bwMode="auto">
          <a:xfrm>
            <a:off x="1606550" y="2749550"/>
            <a:ext cx="3043238" cy="0"/>
          </a:xfrm>
          <a:prstGeom prst="line">
            <a:avLst/>
          </a:prstGeom>
          <a:noFill/>
          <a:ln w="28575">
            <a:solidFill>
              <a:srgbClr val="000000"/>
            </a:solidFill>
            <a:prstDash val="dash"/>
            <a:round/>
            <a:headEnd/>
            <a:tailEnd/>
          </a:ln>
        </p:spPr>
        <p:txBody>
          <a:bodyPr lIns="80147" tIns="40074" rIns="80147" bIns="40074"/>
          <a:lstStyle/>
          <a:p>
            <a:endParaRPr lang="en-US" dirty="0"/>
          </a:p>
        </p:txBody>
      </p:sp>
      <p:sp>
        <p:nvSpPr>
          <p:cNvPr id="48137" name="Line 8"/>
          <p:cNvSpPr>
            <a:spLocks noChangeShapeType="1"/>
          </p:cNvSpPr>
          <p:nvPr/>
        </p:nvSpPr>
        <p:spPr bwMode="auto">
          <a:xfrm>
            <a:off x="4649788" y="2749550"/>
            <a:ext cx="0" cy="3041650"/>
          </a:xfrm>
          <a:prstGeom prst="line">
            <a:avLst/>
          </a:prstGeom>
          <a:noFill/>
          <a:ln w="28575">
            <a:solidFill>
              <a:srgbClr val="000000"/>
            </a:solidFill>
            <a:prstDash val="dash"/>
            <a:round/>
            <a:headEnd/>
            <a:tailEnd/>
          </a:ln>
        </p:spPr>
        <p:txBody>
          <a:bodyPr lIns="80147" tIns="40074" rIns="80147" bIns="40074"/>
          <a:lstStyle/>
          <a:p>
            <a:endParaRPr lang="en-US" dirty="0"/>
          </a:p>
        </p:txBody>
      </p:sp>
      <p:sp>
        <p:nvSpPr>
          <p:cNvPr id="48138" name="Text Box 9"/>
          <p:cNvSpPr txBox="1">
            <a:spLocks noChangeArrowheads="1"/>
          </p:cNvSpPr>
          <p:nvPr/>
        </p:nvSpPr>
        <p:spPr bwMode="auto">
          <a:xfrm>
            <a:off x="595313" y="1798638"/>
            <a:ext cx="63500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[ft]</a:t>
            </a:r>
          </a:p>
        </p:txBody>
      </p:sp>
      <p:sp>
        <p:nvSpPr>
          <p:cNvPr id="48139" name="Text Box 10"/>
          <p:cNvSpPr txBox="1">
            <a:spLocks noChangeArrowheads="1"/>
          </p:cNvSpPr>
          <p:nvPr/>
        </p:nvSpPr>
        <p:spPr bwMode="auto">
          <a:xfrm>
            <a:off x="5332413" y="5972175"/>
            <a:ext cx="479425"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Vdc</a:t>
            </a:r>
          </a:p>
        </p:txBody>
      </p:sp>
      <p:sp>
        <p:nvSpPr>
          <p:cNvPr id="48140" name="Text Box 11"/>
          <p:cNvSpPr txBox="1">
            <a:spLocks noChangeArrowheads="1"/>
          </p:cNvSpPr>
          <p:nvPr/>
        </p:nvSpPr>
        <p:spPr bwMode="auto">
          <a:xfrm>
            <a:off x="1747838" y="5776913"/>
            <a:ext cx="319087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			   10</a:t>
            </a:r>
          </a:p>
        </p:txBody>
      </p:sp>
      <p:sp>
        <p:nvSpPr>
          <p:cNvPr id="48141" name="Text Box 12"/>
          <p:cNvSpPr txBox="1">
            <a:spLocks noChangeArrowheads="1"/>
          </p:cNvSpPr>
          <p:nvPr/>
        </p:nvSpPr>
        <p:spPr bwMode="auto">
          <a:xfrm>
            <a:off x="908050" y="2592388"/>
            <a:ext cx="72072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max</a:t>
            </a:r>
          </a:p>
        </p:txBody>
      </p:sp>
      <p:sp>
        <p:nvSpPr>
          <p:cNvPr id="48142" name="Text Box 13"/>
          <p:cNvSpPr txBox="1">
            <a:spLocks noChangeArrowheads="1"/>
          </p:cNvSpPr>
          <p:nvPr/>
        </p:nvSpPr>
        <p:spPr bwMode="auto">
          <a:xfrm>
            <a:off x="922338" y="5302250"/>
            <a:ext cx="673100" cy="288925"/>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min</a:t>
            </a:r>
          </a:p>
        </p:txBody>
      </p:sp>
      <p:sp>
        <p:nvSpPr>
          <p:cNvPr id="48143" name="Freeform 19"/>
          <p:cNvSpPr>
            <a:spLocks/>
          </p:cNvSpPr>
          <p:nvPr/>
        </p:nvSpPr>
        <p:spPr bwMode="auto">
          <a:xfrm>
            <a:off x="1622425" y="2419350"/>
            <a:ext cx="36703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dirty="0"/>
          </a:p>
        </p:txBody>
      </p:sp>
      <p:sp>
        <p:nvSpPr>
          <p:cNvPr id="48144" name="Freeform 20"/>
          <p:cNvSpPr>
            <a:spLocks/>
          </p:cNvSpPr>
          <p:nvPr/>
        </p:nvSpPr>
        <p:spPr bwMode="auto">
          <a:xfrm>
            <a:off x="1609725" y="5280025"/>
            <a:ext cx="4826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dirty="0"/>
          </a:p>
        </p:txBody>
      </p:sp>
      <p:sp>
        <p:nvSpPr>
          <p:cNvPr id="18" name="Rectangle 2"/>
          <p:cNvSpPr>
            <a:spLocks noGrp="1" noChangeArrowheads="1"/>
          </p:cNvSpPr>
          <p:nvPr>
            <p:ph type="title"/>
          </p:nvPr>
        </p:nvSpPr>
        <p:spPr>
          <a:xfrm>
            <a:off x="685800" y="609600"/>
            <a:ext cx="7239000" cy="609600"/>
          </a:xfrm>
        </p:spPr>
        <p:txBody>
          <a:bodyPr/>
          <a:lstStyle/>
          <a:p>
            <a:pPr algn="ctr" defTabSz="819150" eaLnBrk="1" hangingPunct="1"/>
            <a:r>
              <a:rPr lang="de-DE" dirty="0" smtClean="0">
                <a:solidFill>
                  <a:srgbClr val="000000"/>
                </a:solidFill>
              </a:rPr>
              <a:t>0 – 10 Vdc Speed Control Mode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46163" y="209898"/>
            <a:ext cx="7031037" cy="811212"/>
          </a:xfrm>
          <a:noFill/>
        </p:spPr>
        <p:txBody>
          <a:bodyPr/>
          <a:lstStyle/>
          <a:p>
            <a:pPr algn="ctr" defTabSz="819150" eaLnBrk="1" hangingPunct="1"/>
            <a:r>
              <a:rPr lang="en-US" sz="2400" dirty="0" smtClean="0">
                <a:solidFill>
                  <a:srgbClr val="000000"/>
                </a:solidFill>
              </a:rPr>
              <a:t>IF Module (Inter Face) - Dual</a:t>
            </a:r>
            <a:endParaRPr lang="de-DE" sz="1600" dirty="0" smtClean="0">
              <a:solidFill>
                <a:srgbClr val="000000"/>
              </a:solidFill>
            </a:endParaRPr>
          </a:p>
        </p:txBody>
      </p:sp>
      <p:pic>
        <p:nvPicPr>
          <p:cNvPr id="50179" name="Picture 5"/>
          <p:cNvPicPr>
            <a:picLocks noChangeAspect="1" noChangeArrowheads="1"/>
          </p:cNvPicPr>
          <p:nvPr/>
        </p:nvPicPr>
        <p:blipFill>
          <a:blip r:embed="rId3" cstate="print"/>
          <a:srcRect/>
          <a:stretch>
            <a:fillRect/>
          </a:stretch>
        </p:blipFill>
        <p:spPr bwMode="auto">
          <a:xfrm>
            <a:off x="457200" y="685800"/>
            <a:ext cx="7924800" cy="6022975"/>
          </a:xfrm>
          <a:prstGeom prst="rect">
            <a:avLst/>
          </a:prstGeom>
          <a:noFill/>
          <a:ln w="12700" algn="ctr">
            <a:solidFill>
              <a:schemeClr val="tx1"/>
            </a:solidFill>
            <a:miter lim="800000"/>
            <a:headEnd/>
            <a:tailEnd/>
          </a:ln>
        </p:spPr>
      </p:pic>
      <p:cxnSp>
        <p:nvCxnSpPr>
          <p:cNvPr id="50180" name="Straight Connector 43"/>
          <p:cNvCxnSpPr>
            <a:cxnSpLocks noChangeShapeType="1"/>
          </p:cNvCxnSpPr>
          <p:nvPr/>
        </p:nvCxnSpPr>
        <p:spPr bwMode="auto">
          <a:xfrm>
            <a:off x="703263" y="928688"/>
            <a:ext cx="3489325" cy="2601912"/>
          </a:xfrm>
          <a:prstGeom prst="line">
            <a:avLst/>
          </a:prstGeom>
          <a:noFill/>
          <a:ln w="25400" algn="ctr">
            <a:solidFill>
              <a:srgbClr val="CF142B"/>
            </a:solidFill>
            <a:round/>
            <a:headEnd/>
            <a:tailEnd/>
          </a:ln>
        </p:spPr>
      </p:cxnSp>
      <p:pic>
        <p:nvPicPr>
          <p:cNvPr id="5" name="Picture 5" descr="C:\Users\steve.thompson\Pictures\Stratos\Wiring.JPG"/>
          <p:cNvPicPr>
            <a:picLocks noChangeAspect="1" noChangeArrowheads="1"/>
          </p:cNvPicPr>
          <p:nvPr/>
        </p:nvPicPr>
        <p:blipFill>
          <a:blip r:embed="rId4" cstate="print"/>
          <a:srcRect r="52314" b="73183"/>
          <a:stretch>
            <a:fillRect/>
          </a:stretch>
        </p:blipFill>
        <p:spPr bwMode="auto">
          <a:xfrm>
            <a:off x="5357818" y="1571612"/>
            <a:ext cx="946815" cy="531409"/>
          </a:xfrm>
          <a:prstGeom prst="rect">
            <a:avLst/>
          </a:prstGeom>
          <a:noFill/>
        </p:spPr>
      </p:pic>
      <p:sp>
        <p:nvSpPr>
          <p:cNvPr id="6" name="Rectangle 5"/>
          <p:cNvSpPr/>
          <p:nvPr/>
        </p:nvSpPr>
        <p:spPr bwMode="auto">
          <a:xfrm>
            <a:off x="500034" y="785794"/>
            <a:ext cx="3857652" cy="2857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813">
              <a:spcBef>
                <a:spcPct val="50000"/>
              </a:spcBef>
            </a:pPr>
            <a:r>
              <a:rPr lang="en-US" sz="1200" b="1" dirty="0" smtClean="0">
                <a:solidFill>
                  <a:srgbClr val="000000"/>
                </a:solidFill>
                <a:latin typeface="Arial" charset="0"/>
              </a:rPr>
              <a:t>All IF modules have the capability of connection / communication to one other Stratos (IF module required for both pumps).  This enables dual control (master/slave) in parallel applications.  Benefits include:</a:t>
            </a:r>
          </a:p>
          <a:p>
            <a:pPr defTabSz="912813">
              <a:spcBef>
                <a:spcPct val="50000"/>
              </a:spcBef>
              <a:buFontTx/>
              <a:buChar char="•"/>
            </a:pPr>
            <a:r>
              <a:rPr lang="en-US" sz="1100" dirty="0" smtClean="0">
                <a:solidFill>
                  <a:srgbClr val="000000"/>
                </a:solidFill>
                <a:latin typeface="Arial" charset="0"/>
              </a:rPr>
              <a:t> Stand-by operation in the event of a failure (5 min delay)</a:t>
            </a:r>
          </a:p>
          <a:p>
            <a:pPr defTabSz="912813">
              <a:spcBef>
                <a:spcPct val="50000"/>
              </a:spcBef>
              <a:buFontTx/>
              <a:buChar char="•"/>
            </a:pPr>
            <a:r>
              <a:rPr lang="en-US" sz="1100" dirty="0" smtClean="0">
                <a:solidFill>
                  <a:srgbClr val="000000"/>
                </a:solidFill>
                <a:latin typeface="Arial" charset="0"/>
              </a:rPr>
              <a:t> 24 hour run time automatic alternation</a:t>
            </a:r>
          </a:p>
          <a:p>
            <a:pPr defTabSz="912813">
              <a:spcBef>
                <a:spcPct val="50000"/>
              </a:spcBef>
              <a:buFontTx/>
              <a:buChar char="•"/>
            </a:pPr>
            <a:r>
              <a:rPr lang="en-US" sz="1100" dirty="0" smtClean="0">
                <a:solidFill>
                  <a:srgbClr val="000000"/>
                </a:solidFill>
                <a:latin typeface="Arial" charset="0"/>
              </a:rPr>
              <a:t> Optional operation of both pumps when necessary</a:t>
            </a:r>
          </a:p>
          <a:p>
            <a:pPr defTabSz="912813">
              <a:spcBef>
                <a:spcPct val="50000"/>
              </a:spcBef>
              <a:buFontTx/>
              <a:buChar char="•"/>
            </a:pPr>
            <a:r>
              <a:rPr lang="en-US" sz="1100" dirty="0" smtClean="0">
                <a:solidFill>
                  <a:srgbClr val="000000"/>
                </a:solidFill>
                <a:latin typeface="Arial" charset="0"/>
              </a:rPr>
              <a:t> Master/Slave function</a:t>
            </a:r>
          </a:p>
          <a:p>
            <a:pPr lvl="1" defTabSz="912813">
              <a:spcBef>
                <a:spcPct val="50000"/>
              </a:spcBef>
              <a:buFontTx/>
              <a:buChar char="•"/>
            </a:pPr>
            <a:r>
              <a:rPr lang="en-US" sz="1050" dirty="0" smtClean="0">
                <a:solidFill>
                  <a:srgbClr val="000000"/>
                </a:solidFill>
                <a:latin typeface="Arial" charset="0"/>
              </a:rPr>
              <a:t> On start-up both controllers flash “MA”</a:t>
            </a:r>
          </a:p>
          <a:p>
            <a:pPr lvl="1" defTabSz="912813">
              <a:spcBef>
                <a:spcPct val="50000"/>
              </a:spcBef>
              <a:buFontTx/>
              <a:buChar char="•"/>
            </a:pPr>
            <a:r>
              <a:rPr lang="en-US" sz="1050" dirty="0" smtClean="0">
                <a:solidFill>
                  <a:srgbClr val="000000"/>
                </a:solidFill>
                <a:latin typeface="Arial" charset="0"/>
              </a:rPr>
              <a:t> Press in either red button to set master</a:t>
            </a:r>
          </a:p>
          <a:p>
            <a:pPr lvl="1" defTabSz="912813">
              <a:spcBef>
                <a:spcPct val="50000"/>
              </a:spcBef>
              <a:buFontTx/>
              <a:buChar char="•"/>
            </a:pPr>
            <a:r>
              <a:rPr lang="en-US" sz="1050" dirty="0" smtClean="0">
                <a:solidFill>
                  <a:srgbClr val="000000"/>
                </a:solidFill>
                <a:latin typeface="Arial" charset="0"/>
              </a:rPr>
              <a:t> Slave pump follows adjustments made by master</a:t>
            </a:r>
          </a:p>
          <a:p>
            <a:pPr lvl="1" defTabSz="912813">
              <a:spcBef>
                <a:spcPct val="50000"/>
              </a:spcBef>
              <a:buFontTx/>
              <a:buChar char="•"/>
            </a:pPr>
            <a:r>
              <a:rPr lang="en-US" sz="1050" dirty="0" smtClean="0">
                <a:solidFill>
                  <a:srgbClr val="000000"/>
                </a:solidFill>
                <a:latin typeface="Arial" charset="0"/>
              </a:rPr>
              <a:t> Ext control wired to master IF Module</a:t>
            </a:r>
            <a:endParaRPr lang="en-US" sz="1050" dirty="0">
              <a:solidFill>
                <a:srgbClr val="000000"/>
              </a:solidFill>
              <a:latin typeface="Arial" charset="0"/>
            </a:endParaRPr>
          </a:p>
        </p:txBody>
      </p:sp>
      <p:pic>
        <p:nvPicPr>
          <p:cNvPr id="7" name="Picture 5" descr="C:\Users\steve.thompson\Pictures\Stratos\Wiring.JPG"/>
          <p:cNvPicPr>
            <a:picLocks noChangeAspect="1" noChangeArrowheads="1"/>
          </p:cNvPicPr>
          <p:nvPr/>
        </p:nvPicPr>
        <p:blipFill>
          <a:blip r:embed="rId4" cstate="print"/>
          <a:srcRect r="52314" b="73183"/>
          <a:stretch>
            <a:fillRect/>
          </a:stretch>
        </p:blipFill>
        <p:spPr bwMode="auto">
          <a:xfrm>
            <a:off x="7339961" y="1571612"/>
            <a:ext cx="946815" cy="531409"/>
          </a:xfrm>
          <a:prstGeom prst="rect">
            <a:avLst/>
          </a:prstGeom>
          <a:noFill/>
        </p:spPr>
      </p:pic>
      <p:pic>
        <p:nvPicPr>
          <p:cNvPr id="8" name="Picture 5" descr="C:\Users\steve.thompson\Pictures\Stratos\Wiring.JPG"/>
          <p:cNvPicPr>
            <a:picLocks noChangeAspect="1" noChangeArrowheads="1"/>
          </p:cNvPicPr>
          <p:nvPr/>
        </p:nvPicPr>
        <p:blipFill>
          <a:blip r:embed="rId4" cstate="print"/>
          <a:srcRect r="52314" b="73183"/>
          <a:stretch>
            <a:fillRect/>
          </a:stretch>
        </p:blipFill>
        <p:spPr bwMode="auto">
          <a:xfrm>
            <a:off x="1285852" y="4714884"/>
            <a:ext cx="946815" cy="531409"/>
          </a:xfrm>
          <a:prstGeom prst="rect">
            <a:avLst/>
          </a:prstGeom>
          <a:noFill/>
        </p:spPr>
      </p:pic>
      <p:pic>
        <p:nvPicPr>
          <p:cNvPr id="9" name="Picture 5" descr="C:\Users\steve.thompson\Pictures\Stratos\Wiring.JPG"/>
          <p:cNvPicPr>
            <a:picLocks noChangeAspect="1" noChangeArrowheads="1"/>
          </p:cNvPicPr>
          <p:nvPr/>
        </p:nvPicPr>
        <p:blipFill>
          <a:blip r:embed="rId4" cstate="print"/>
          <a:srcRect r="52314" b="73183"/>
          <a:stretch>
            <a:fillRect/>
          </a:stretch>
        </p:blipFill>
        <p:spPr bwMode="auto">
          <a:xfrm>
            <a:off x="3286116" y="4714884"/>
            <a:ext cx="946815" cy="531409"/>
          </a:xfrm>
          <a:prstGeom prst="rect">
            <a:avLst/>
          </a:prstGeom>
          <a:noFill/>
        </p:spPr>
      </p:pic>
      <p:pic>
        <p:nvPicPr>
          <p:cNvPr id="10" name="Picture 5" descr="C:\Users\steve.thompson\Pictures\Stratos\Wiring.JPG"/>
          <p:cNvPicPr>
            <a:picLocks noChangeAspect="1" noChangeArrowheads="1"/>
          </p:cNvPicPr>
          <p:nvPr/>
        </p:nvPicPr>
        <p:blipFill>
          <a:blip r:embed="rId4" cstate="print"/>
          <a:srcRect r="52314" b="73183"/>
          <a:stretch>
            <a:fillRect/>
          </a:stretch>
        </p:blipFill>
        <p:spPr bwMode="auto">
          <a:xfrm>
            <a:off x="5357818" y="4714884"/>
            <a:ext cx="946815" cy="531409"/>
          </a:xfrm>
          <a:prstGeom prst="rect">
            <a:avLst/>
          </a:prstGeom>
          <a:noFill/>
        </p:spPr>
      </p:pic>
      <p:pic>
        <p:nvPicPr>
          <p:cNvPr id="11" name="Picture 5" descr="C:\Users\steve.thompson\Pictures\Stratos\Wiring.JPG"/>
          <p:cNvPicPr>
            <a:picLocks noChangeAspect="1" noChangeArrowheads="1"/>
          </p:cNvPicPr>
          <p:nvPr/>
        </p:nvPicPr>
        <p:blipFill>
          <a:blip r:embed="rId4" cstate="print"/>
          <a:srcRect r="52314" b="73183"/>
          <a:stretch>
            <a:fillRect/>
          </a:stretch>
        </p:blipFill>
        <p:spPr bwMode="auto">
          <a:xfrm>
            <a:off x="7358082" y="4714884"/>
            <a:ext cx="946815" cy="531409"/>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defTabSz="819150" eaLnBrk="1" hangingPunct="1"/>
            <a:r>
              <a:rPr lang="de-DE" smtClean="0">
                <a:solidFill>
                  <a:schemeClr val="tx1"/>
                </a:solidFill>
              </a:rPr>
              <a:t>DDC Speed Control Mode</a:t>
            </a:r>
          </a:p>
        </p:txBody>
      </p:sp>
      <p:sp>
        <p:nvSpPr>
          <p:cNvPr id="47107" name="Rectangle 27"/>
          <p:cNvSpPr>
            <a:spLocks noGrp="1" noChangeArrowheads="1"/>
          </p:cNvSpPr>
          <p:nvPr>
            <p:ph type="body" idx="1"/>
          </p:nvPr>
        </p:nvSpPr>
        <p:spPr/>
        <p:txBody>
          <a:bodyPr/>
          <a:lstStyle/>
          <a:p>
            <a:pPr marL="0" indent="3175" eaLnBrk="1" hangingPunct="1"/>
            <a:r>
              <a:rPr lang="de-DE" smtClean="0"/>
              <a:t>Remote speed adjustments</a:t>
            </a:r>
          </a:p>
        </p:txBody>
      </p:sp>
      <p:sp>
        <p:nvSpPr>
          <p:cNvPr id="47108" name="Line 3"/>
          <p:cNvSpPr>
            <a:spLocks noChangeShapeType="1"/>
          </p:cNvSpPr>
          <p:nvPr/>
        </p:nvSpPr>
        <p:spPr bwMode="auto">
          <a:xfrm rot="10800000">
            <a:off x="1619250" y="1846263"/>
            <a:ext cx="0" cy="3952875"/>
          </a:xfrm>
          <a:prstGeom prst="line">
            <a:avLst/>
          </a:prstGeom>
          <a:noFill/>
          <a:ln w="25400">
            <a:solidFill>
              <a:schemeClr val="bg2"/>
            </a:solidFill>
            <a:round/>
            <a:headEnd/>
            <a:tailEnd type="triangle" w="med" len="med"/>
          </a:ln>
        </p:spPr>
        <p:txBody>
          <a:bodyPr lIns="80147" tIns="40074" rIns="80147" bIns="40074"/>
          <a:lstStyle/>
          <a:p>
            <a:endParaRPr lang="en-US"/>
          </a:p>
        </p:txBody>
      </p:sp>
      <p:sp>
        <p:nvSpPr>
          <p:cNvPr id="47109" name="Line 4"/>
          <p:cNvSpPr>
            <a:spLocks noChangeShapeType="1"/>
          </p:cNvSpPr>
          <p:nvPr/>
        </p:nvSpPr>
        <p:spPr bwMode="auto">
          <a:xfrm rot="-5400000">
            <a:off x="3597275" y="3821113"/>
            <a:ext cx="0" cy="3956050"/>
          </a:xfrm>
          <a:prstGeom prst="line">
            <a:avLst/>
          </a:prstGeom>
          <a:noFill/>
          <a:ln w="25400">
            <a:solidFill>
              <a:schemeClr val="bg2"/>
            </a:solidFill>
            <a:round/>
            <a:headEnd/>
            <a:tailEnd type="triangle" w="med" len="med"/>
          </a:ln>
        </p:spPr>
        <p:txBody>
          <a:bodyPr lIns="80147" tIns="40074" rIns="80147" bIns="40074"/>
          <a:lstStyle/>
          <a:p>
            <a:endParaRPr lang="en-US"/>
          </a:p>
        </p:txBody>
      </p:sp>
      <p:sp>
        <p:nvSpPr>
          <p:cNvPr id="47110" name="Line 5"/>
          <p:cNvSpPr>
            <a:spLocks noChangeShapeType="1"/>
          </p:cNvSpPr>
          <p:nvPr/>
        </p:nvSpPr>
        <p:spPr bwMode="auto">
          <a:xfrm flipV="1">
            <a:off x="1925638" y="4886325"/>
            <a:ext cx="0" cy="912813"/>
          </a:xfrm>
          <a:prstGeom prst="line">
            <a:avLst/>
          </a:prstGeom>
          <a:noFill/>
          <a:ln w="28575">
            <a:solidFill>
              <a:srgbClr val="000000"/>
            </a:solidFill>
            <a:round/>
            <a:headEnd/>
            <a:tailEnd type="triangle" w="med" len="med"/>
          </a:ln>
        </p:spPr>
        <p:txBody>
          <a:bodyPr lIns="80147" tIns="40074" rIns="80147" bIns="40074"/>
          <a:lstStyle/>
          <a:p>
            <a:endParaRPr lang="en-US"/>
          </a:p>
        </p:txBody>
      </p:sp>
      <p:sp>
        <p:nvSpPr>
          <p:cNvPr id="47111" name="Line 6"/>
          <p:cNvSpPr>
            <a:spLocks noChangeShapeType="1"/>
          </p:cNvSpPr>
          <p:nvPr/>
        </p:nvSpPr>
        <p:spPr bwMode="auto">
          <a:xfrm rot="10800000" flipV="1">
            <a:off x="2074863" y="4886325"/>
            <a:ext cx="0" cy="912813"/>
          </a:xfrm>
          <a:prstGeom prst="line">
            <a:avLst/>
          </a:prstGeom>
          <a:noFill/>
          <a:ln w="28575">
            <a:solidFill>
              <a:srgbClr val="000000"/>
            </a:solidFill>
            <a:round/>
            <a:headEnd/>
            <a:tailEnd type="triangle" w="med" len="med"/>
          </a:ln>
        </p:spPr>
        <p:txBody>
          <a:bodyPr lIns="80147" tIns="40074" rIns="80147" bIns="40074"/>
          <a:lstStyle/>
          <a:p>
            <a:endParaRPr lang="en-US"/>
          </a:p>
        </p:txBody>
      </p:sp>
      <p:sp>
        <p:nvSpPr>
          <p:cNvPr id="47112" name="Line 7"/>
          <p:cNvSpPr>
            <a:spLocks noChangeShapeType="1"/>
          </p:cNvSpPr>
          <p:nvPr/>
        </p:nvSpPr>
        <p:spPr bwMode="auto">
          <a:xfrm>
            <a:off x="1925638" y="4886325"/>
            <a:ext cx="606425" cy="0"/>
          </a:xfrm>
          <a:prstGeom prst="line">
            <a:avLst/>
          </a:prstGeom>
          <a:noFill/>
          <a:ln w="38100">
            <a:solidFill>
              <a:schemeClr val="tx2"/>
            </a:solidFill>
            <a:round/>
            <a:headEnd/>
            <a:tailEnd/>
          </a:ln>
        </p:spPr>
        <p:txBody>
          <a:bodyPr lIns="80147" tIns="40074" rIns="80147" bIns="40074"/>
          <a:lstStyle/>
          <a:p>
            <a:endParaRPr lang="en-US"/>
          </a:p>
        </p:txBody>
      </p:sp>
      <p:sp>
        <p:nvSpPr>
          <p:cNvPr id="47113" name="Line 8"/>
          <p:cNvSpPr>
            <a:spLocks noChangeShapeType="1"/>
          </p:cNvSpPr>
          <p:nvPr/>
        </p:nvSpPr>
        <p:spPr bwMode="auto">
          <a:xfrm flipH="1">
            <a:off x="2532063" y="2759075"/>
            <a:ext cx="2128837" cy="2127250"/>
          </a:xfrm>
          <a:prstGeom prst="line">
            <a:avLst/>
          </a:prstGeom>
          <a:noFill/>
          <a:ln w="38100">
            <a:solidFill>
              <a:schemeClr val="tx2"/>
            </a:solidFill>
            <a:round/>
            <a:headEnd/>
            <a:tailEnd/>
          </a:ln>
        </p:spPr>
        <p:txBody>
          <a:bodyPr lIns="80147" tIns="40074" rIns="80147" bIns="40074"/>
          <a:lstStyle/>
          <a:p>
            <a:endParaRPr lang="en-US"/>
          </a:p>
        </p:txBody>
      </p:sp>
      <p:sp>
        <p:nvSpPr>
          <p:cNvPr id="47114" name="Line 9"/>
          <p:cNvSpPr>
            <a:spLocks noChangeShapeType="1"/>
          </p:cNvSpPr>
          <p:nvPr/>
        </p:nvSpPr>
        <p:spPr bwMode="auto">
          <a:xfrm>
            <a:off x="1619250" y="2759075"/>
            <a:ext cx="3041650" cy="0"/>
          </a:xfrm>
          <a:prstGeom prst="line">
            <a:avLst/>
          </a:prstGeom>
          <a:noFill/>
          <a:ln w="28575">
            <a:solidFill>
              <a:srgbClr val="000000"/>
            </a:solidFill>
            <a:prstDash val="dash"/>
            <a:round/>
            <a:headEnd/>
            <a:tailEnd/>
          </a:ln>
        </p:spPr>
        <p:txBody>
          <a:bodyPr lIns="80147" tIns="40074" rIns="80147" bIns="40074"/>
          <a:lstStyle/>
          <a:p>
            <a:endParaRPr lang="en-US"/>
          </a:p>
        </p:txBody>
      </p:sp>
      <p:sp>
        <p:nvSpPr>
          <p:cNvPr id="47115" name="Line 10"/>
          <p:cNvSpPr>
            <a:spLocks noChangeShapeType="1"/>
          </p:cNvSpPr>
          <p:nvPr/>
        </p:nvSpPr>
        <p:spPr bwMode="auto">
          <a:xfrm>
            <a:off x="4660900" y="2759075"/>
            <a:ext cx="0" cy="3040063"/>
          </a:xfrm>
          <a:prstGeom prst="line">
            <a:avLst/>
          </a:prstGeom>
          <a:noFill/>
          <a:ln w="28575">
            <a:solidFill>
              <a:srgbClr val="000000"/>
            </a:solidFill>
            <a:prstDash val="dash"/>
            <a:round/>
            <a:headEnd/>
            <a:tailEnd/>
          </a:ln>
        </p:spPr>
        <p:txBody>
          <a:bodyPr lIns="80147" tIns="40074" rIns="80147" bIns="40074"/>
          <a:lstStyle/>
          <a:p>
            <a:endParaRPr lang="en-US"/>
          </a:p>
        </p:txBody>
      </p:sp>
      <p:sp>
        <p:nvSpPr>
          <p:cNvPr id="47116" name="Line 11"/>
          <p:cNvSpPr>
            <a:spLocks noChangeShapeType="1"/>
          </p:cNvSpPr>
          <p:nvPr/>
        </p:nvSpPr>
        <p:spPr bwMode="auto">
          <a:xfrm>
            <a:off x="1619250" y="4886325"/>
            <a:ext cx="306388" cy="0"/>
          </a:xfrm>
          <a:prstGeom prst="line">
            <a:avLst/>
          </a:prstGeom>
          <a:noFill/>
          <a:ln w="28575">
            <a:solidFill>
              <a:srgbClr val="000000"/>
            </a:solidFill>
            <a:prstDash val="dash"/>
            <a:round/>
            <a:headEnd/>
            <a:tailEnd/>
          </a:ln>
        </p:spPr>
        <p:txBody>
          <a:bodyPr lIns="80147" tIns="40074" rIns="80147" bIns="40074"/>
          <a:lstStyle/>
          <a:p>
            <a:endParaRPr lang="en-US"/>
          </a:p>
        </p:txBody>
      </p:sp>
      <p:sp>
        <p:nvSpPr>
          <p:cNvPr id="47117" name="Text Box 12"/>
          <p:cNvSpPr txBox="1">
            <a:spLocks noChangeArrowheads="1"/>
          </p:cNvSpPr>
          <p:nvPr/>
        </p:nvSpPr>
        <p:spPr bwMode="auto">
          <a:xfrm>
            <a:off x="606425" y="1806575"/>
            <a:ext cx="847725"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[RPM]</a:t>
            </a:r>
          </a:p>
        </p:txBody>
      </p:sp>
      <p:sp>
        <p:nvSpPr>
          <p:cNvPr id="47118" name="Text Box 13"/>
          <p:cNvSpPr txBox="1">
            <a:spLocks noChangeArrowheads="1"/>
          </p:cNvSpPr>
          <p:nvPr/>
        </p:nvSpPr>
        <p:spPr bwMode="auto">
          <a:xfrm>
            <a:off x="5345113" y="5983288"/>
            <a:ext cx="47942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Vdc</a:t>
            </a:r>
          </a:p>
        </p:txBody>
      </p:sp>
      <p:sp>
        <p:nvSpPr>
          <p:cNvPr id="47119" name="Text Box 14"/>
          <p:cNvSpPr txBox="1">
            <a:spLocks noChangeArrowheads="1"/>
          </p:cNvSpPr>
          <p:nvPr/>
        </p:nvSpPr>
        <p:spPr bwMode="auto">
          <a:xfrm>
            <a:off x="1758950" y="5784850"/>
            <a:ext cx="3130550"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 1,5    3			  10</a:t>
            </a:r>
          </a:p>
        </p:txBody>
      </p:sp>
      <p:sp>
        <p:nvSpPr>
          <p:cNvPr id="47120" name="Text Box 15"/>
          <p:cNvSpPr txBox="1">
            <a:spLocks noChangeArrowheads="1"/>
          </p:cNvSpPr>
          <p:nvPr/>
        </p:nvSpPr>
        <p:spPr bwMode="auto">
          <a:xfrm>
            <a:off x="6419850" y="2027238"/>
            <a:ext cx="125095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3.0 V = min.</a:t>
            </a:r>
          </a:p>
        </p:txBody>
      </p:sp>
      <p:sp>
        <p:nvSpPr>
          <p:cNvPr id="47121" name="Text Box 16"/>
          <p:cNvSpPr txBox="1">
            <a:spLocks noChangeArrowheads="1"/>
          </p:cNvSpPr>
          <p:nvPr/>
        </p:nvSpPr>
        <p:spPr bwMode="auto">
          <a:xfrm>
            <a:off x="6419850" y="2474913"/>
            <a:ext cx="1125538"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1.5 V = Off</a:t>
            </a:r>
          </a:p>
        </p:txBody>
      </p:sp>
      <p:sp>
        <p:nvSpPr>
          <p:cNvPr id="47122" name="Text Box 17"/>
          <p:cNvSpPr txBox="1">
            <a:spLocks noChangeArrowheads="1"/>
          </p:cNvSpPr>
          <p:nvPr/>
        </p:nvSpPr>
        <p:spPr bwMode="auto">
          <a:xfrm>
            <a:off x="6419850" y="2892425"/>
            <a:ext cx="1608138"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1.0 V = On, min.</a:t>
            </a:r>
          </a:p>
        </p:txBody>
      </p:sp>
      <p:sp>
        <p:nvSpPr>
          <p:cNvPr id="47123" name="Rectangle 18"/>
          <p:cNvSpPr>
            <a:spLocks noChangeArrowheads="1"/>
          </p:cNvSpPr>
          <p:nvPr/>
        </p:nvSpPr>
        <p:spPr bwMode="auto">
          <a:xfrm>
            <a:off x="6346825" y="1933575"/>
            <a:ext cx="1751013" cy="1384300"/>
          </a:xfrm>
          <a:prstGeom prst="rect">
            <a:avLst/>
          </a:prstGeom>
          <a:noFill/>
          <a:ln w="9525">
            <a:solidFill>
              <a:schemeClr val="bg2"/>
            </a:solidFill>
            <a:miter lim="800000"/>
            <a:headEnd/>
            <a:tailEnd/>
          </a:ln>
        </p:spPr>
        <p:txBody>
          <a:bodyPr wrap="none" lIns="80147" tIns="40074" rIns="80147" bIns="40074" anchor="ctr"/>
          <a:lstStyle/>
          <a:p>
            <a:endParaRPr lang="en-US" sz="3600">
              <a:solidFill>
                <a:srgbClr val="000000"/>
              </a:solidFill>
            </a:endParaRPr>
          </a:p>
        </p:txBody>
      </p:sp>
      <p:sp>
        <p:nvSpPr>
          <p:cNvPr id="47124" name="Text Box 19"/>
          <p:cNvSpPr txBox="1">
            <a:spLocks noChangeArrowheads="1"/>
          </p:cNvSpPr>
          <p:nvPr/>
        </p:nvSpPr>
        <p:spPr bwMode="auto">
          <a:xfrm>
            <a:off x="920750" y="2601913"/>
            <a:ext cx="700088"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max</a:t>
            </a:r>
          </a:p>
        </p:txBody>
      </p:sp>
      <p:sp>
        <p:nvSpPr>
          <p:cNvPr id="47125" name="Text Box 20"/>
          <p:cNvSpPr txBox="1">
            <a:spLocks noChangeArrowheads="1"/>
          </p:cNvSpPr>
          <p:nvPr/>
        </p:nvSpPr>
        <p:spPr bwMode="auto">
          <a:xfrm>
            <a:off x="935038" y="4724400"/>
            <a:ext cx="654050"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n min</a:t>
            </a:r>
          </a:p>
        </p:txBody>
      </p:sp>
      <p:sp>
        <p:nvSpPr>
          <p:cNvPr id="47126" name="Text Box 21"/>
          <p:cNvSpPr txBox="1">
            <a:spLocks noChangeArrowheads="1"/>
          </p:cNvSpPr>
          <p:nvPr/>
        </p:nvSpPr>
        <p:spPr bwMode="auto">
          <a:xfrm>
            <a:off x="935038" y="5634038"/>
            <a:ext cx="42545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Off</a:t>
            </a:r>
          </a:p>
        </p:txBody>
      </p:sp>
      <p:sp>
        <p:nvSpPr>
          <p:cNvPr id="47127" name="Freeform 24"/>
          <p:cNvSpPr>
            <a:spLocks/>
          </p:cNvSpPr>
          <p:nvPr/>
        </p:nvSpPr>
        <p:spPr bwMode="auto">
          <a:xfrm>
            <a:off x="1622425" y="4667250"/>
            <a:ext cx="1455738"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a:p>
        </p:txBody>
      </p:sp>
      <p:sp>
        <p:nvSpPr>
          <p:cNvPr id="47128" name="Freeform 25"/>
          <p:cNvSpPr>
            <a:spLocks/>
          </p:cNvSpPr>
          <p:nvPr/>
        </p:nvSpPr>
        <p:spPr bwMode="auto">
          <a:xfrm>
            <a:off x="1635125" y="2419350"/>
            <a:ext cx="36703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46163" y="457200"/>
            <a:ext cx="7031037" cy="417513"/>
          </a:xfrm>
        </p:spPr>
        <p:txBody>
          <a:bodyPr/>
          <a:lstStyle/>
          <a:p>
            <a:pPr algn="ctr" eaLnBrk="1" hangingPunct="1"/>
            <a:r>
              <a:rPr lang="en-US" sz="2900" smtClean="0">
                <a:solidFill>
                  <a:schemeClr val="tx1"/>
                </a:solidFill>
              </a:rPr>
              <a:t>Stratos vs. Stratos ECO</a:t>
            </a:r>
          </a:p>
        </p:txBody>
      </p:sp>
      <p:graphicFrame>
        <p:nvGraphicFramePr>
          <p:cNvPr id="1432579" name="Group 3"/>
          <p:cNvGraphicFramePr>
            <a:graphicFrameLocks noGrp="1"/>
          </p:cNvGraphicFramePr>
          <p:nvPr/>
        </p:nvGraphicFramePr>
        <p:xfrm>
          <a:off x="201613" y="1419225"/>
          <a:ext cx="8789516" cy="4677142"/>
        </p:xfrm>
        <a:graphic>
          <a:graphicData uri="http://schemas.openxmlformats.org/drawingml/2006/table">
            <a:tbl>
              <a:tblPr/>
              <a:tblGrid>
                <a:gridCol w="2541116"/>
                <a:gridCol w="3063928"/>
                <a:gridCol w="3184472"/>
              </a:tblGrid>
              <a:tr h="639293">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endParaRPr kumimoji="0" lang="en-GB" sz="1700" b="0" i="0" u="none" strike="noStrike" cap="none" normalizeH="0" baseline="0" dirty="0" smtClean="0">
                        <a:ln>
                          <a:noFill/>
                        </a:ln>
                        <a:solidFill>
                          <a:srgbClr val="000000"/>
                        </a:solidFill>
                        <a:effectLst/>
                        <a:latin typeface="Verdana" pitchFamily="34" charset="0"/>
                      </a:endParaRP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009C82"/>
                    </a:solid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Verdana" pitchFamily="34" charset="0"/>
                        </a:rPr>
                        <a:t>Stratos </a:t>
                      </a:r>
                      <a:r>
                        <a:rPr kumimoji="0" lang="en-US" sz="1700" b="0" i="0" u="none" strike="noStrike" cap="none" normalizeH="0" baseline="0" dirty="0" smtClean="0">
                          <a:ln>
                            <a:noFill/>
                          </a:ln>
                          <a:solidFill>
                            <a:schemeClr val="bg1"/>
                          </a:solidFill>
                          <a:effectLst/>
                          <a:latin typeface="Verdana" pitchFamily="34" charset="0"/>
                        </a:rPr>
                        <a:t>(max 285 Usgpm)</a:t>
                      </a:r>
                      <a:endParaRPr kumimoji="0" lang="en-US" sz="1500" b="0" i="0" u="none" strike="noStrike" cap="none" normalizeH="0" baseline="0" dirty="0" smtClean="0">
                        <a:ln>
                          <a:noFill/>
                        </a:ln>
                        <a:solidFill>
                          <a:schemeClr val="bg1"/>
                        </a:solidFill>
                        <a:effectLst/>
                        <a:latin typeface="Verdana" pitchFamily="34" charset="0"/>
                      </a:endParaRP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009C82"/>
                    </a:solid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Verdana" pitchFamily="34" charset="0"/>
                        </a:rPr>
                        <a:t>Stratos Eco </a:t>
                      </a:r>
                      <a:r>
                        <a:rPr kumimoji="0" lang="en-US" sz="1700" b="0" i="0" u="none" strike="noStrike" cap="none" normalizeH="0" baseline="0" dirty="0" smtClean="0">
                          <a:ln>
                            <a:noFill/>
                          </a:ln>
                          <a:solidFill>
                            <a:schemeClr val="bg1"/>
                          </a:solidFill>
                          <a:effectLst/>
                          <a:latin typeface="Verdana" pitchFamily="34" charset="0"/>
                        </a:rPr>
                        <a:t>(max 14 Usgpm)</a:t>
                      </a:r>
                      <a:endParaRPr kumimoji="0" lang="en-US" sz="1500" b="0" i="0" u="none" strike="noStrike" cap="none" normalizeH="0" baseline="0" dirty="0" smtClean="0">
                        <a:ln>
                          <a:noFill/>
                        </a:ln>
                        <a:solidFill>
                          <a:schemeClr val="bg1"/>
                        </a:solidFill>
                        <a:effectLst/>
                        <a:latin typeface="Verdana" pitchFamily="34" charset="0"/>
                      </a:endParaRP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rgbClr val="009C82"/>
                    </a:solidFill>
                  </a:tcPr>
                </a:tc>
              </a:tr>
              <a:tr h="659945">
                <a:tc>
                  <a:txBody>
                    <a:bodyPr/>
                    <a:lstStyle/>
                    <a:p>
                      <a:pPr marL="188913"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Field of application</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Large Residential / Commercial buildings</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Residential and Secondary System Applications	</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33">
                <a:tc>
                  <a:txBody>
                    <a:bodyPr/>
                    <a:lstStyle/>
                    <a:p>
                      <a:pPr marL="188913"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Temperature range</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+14 °F to +230 °F</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+60 °F to +230 °F</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9945">
                <a:tc>
                  <a:txBody>
                    <a:bodyPr/>
                    <a:lstStyle/>
                    <a:p>
                      <a:pPr marL="184150"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Field of application</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Heating, AC, Solar, Geothermal, </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Heating</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8836">
                <a:tc>
                  <a:txBody>
                    <a:bodyPr/>
                    <a:lstStyle/>
                    <a:p>
                      <a:pPr marL="188913"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Operating concept</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Extensive:</a:t>
                      </a:r>
                      <a:br>
                        <a:rPr kumimoji="0" lang="en-US" sz="1700" b="0" i="0" u="none" strike="noStrike" cap="none" normalizeH="0" baseline="0" dirty="0" smtClean="0">
                          <a:ln>
                            <a:noFill/>
                          </a:ln>
                          <a:solidFill>
                            <a:srgbClr val="000000"/>
                          </a:solidFill>
                          <a:effectLst/>
                          <a:latin typeface="Verdana" pitchFamily="34" charset="0"/>
                        </a:rPr>
                      </a:br>
                      <a:r>
                        <a:rPr kumimoji="0" lang="en-US" sz="1700" b="0" i="0" u="none" strike="noStrike" cap="none" normalizeH="0" baseline="0" dirty="0" smtClean="0">
                          <a:ln>
                            <a:noFill/>
                          </a:ln>
                          <a:solidFill>
                            <a:srgbClr val="000000"/>
                          </a:solidFill>
                          <a:effectLst/>
                          <a:latin typeface="Verdana" pitchFamily="34" charset="0"/>
                        </a:rPr>
                        <a:t>Red Button (IR-Monitoring / LC-Display)</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Simple:</a:t>
                      </a:r>
                      <a:br>
                        <a:rPr kumimoji="0" lang="en-US" sz="1700" b="0" i="0" u="none" strike="noStrike" cap="none" normalizeH="0" baseline="0" dirty="0" smtClean="0">
                          <a:ln>
                            <a:noFill/>
                          </a:ln>
                          <a:solidFill>
                            <a:srgbClr val="000000"/>
                          </a:solidFill>
                          <a:effectLst/>
                          <a:latin typeface="Verdana" pitchFamily="34" charset="0"/>
                        </a:rPr>
                      </a:br>
                      <a:r>
                        <a:rPr kumimoji="0" lang="en-US" sz="1700" b="0" i="0" u="none" strike="noStrike" cap="none" normalizeH="0" baseline="0" dirty="0" smtClean="0">
                          <a:ln>
                            <a:noFill/>
                          </a:ln>
                          <a:solidFill>
                            <a:srgbClr val="000000"/>
                          </a:solidFill>
                          <a:effectLst/>
                          <a:latin typeface="Verdana" pitchFamily="34" charset="0"/>
                        </a:rPr>
                        <a:t>Red button 3 - 17 Ft</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9945">
                <a:tc>
                  <a:txBody>
                    <a:bodyPr/>
                    <a:lstStyle/>
                    <a:p>
                      <a:pPr marL="188913"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Communication capability</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Communication compatible for BA </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Not Av</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9945">
                <a:tc>
                  <a:txBody>
                    <a:bodyPr/>
                    <a:lstStyle/>
                    <a:p>
                      <a:pPr marL="188913" marR="0" lvl="0" indent="0" algn="l" defTabSz="965200" rtl="0" eaLnBrk="1" fontAlgn="base" latinLnBrk="0" hangingPunct="1">
                        <a:lnSpc>
                          <a:spcPct val="110000"/>
                        </a:lnSpc>
                        <a:spcBef>
                          <a:spcPct val="0"/>
                        </a:spcBef>
                        <a:spcAft>
                          <a:spcPct val="0"/>
                        </a:spcAft>
                        <a:buClrTx/>
                        <a:buSzTx/>
                        <a:buFontTx/>
                        <a:buNone/>
                        <a:tabLst/>
                      </a:pPr>
                      <a:r>
                        <a:rPr kumimoji="0" lang="en-US" sz="1700" b="0" i="0" u="none" strike="noStrike" cap="none" normalizeH="0" baseline="0" dirty="0" smtClean="0">
                          <a:ln>
                            <a:noFill/>
                          </a:ln>
                          <a:solidFill>
                            <a:srgbClr val="000000"/>
                          </a:solidFill>
                          <a:effectLst/>
                          <a:latin typeface="Verdana" pitchFamily="34" charset="0"/>
                        </a:rPr>
                        <a:t>Control / operating modes</a:t>
                      </a:r>
                    </a:p>
                  </a:txBody>
                  <a:tcPr marL="84504" marR="84504" marT="41081" marB="41081"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Verdana" pitchFamily="34" charset="0"/>
                        </a:rPr>
                        <a:t>∆</a:t>
                      </a:r>
                      <a:r>
                        <a:rPr kumimoji="0" lang="en-US" sz="1700" b="0" i="0" u="none" strike="noStrike" cap="none" normalizeH="0" baseline="0" dirty="0" smtClean="0">
                          <a:ln>
                            <a:noFill/>
                          </a:ln>
                          <a:solidFill>
                            <a:srgbClr val="000000"/>
                          </a:solidFill>
                          <a:effectLst/>
                          <a:latin typeface="Verdana" pitchFamily="34" charset="0"/>
                        </a:rPr>
                        <a:t>p-v, </a:t>
                      </a:r>
                      <a:r>
                        <a:rPr kumimoji="0" lang="en-US" sz="1700" b="1" i="0" u="none" strike="noStrike" cap="none" normalizeH="0" baseline="0" dirty="0" smtClean="0">
                          <a:ln>
                            <a:noFill/>
                          </a:ln>
                          <a:solidFill>
                            <a:srgbClr val="000000"/>
                          </a:solidFill>
                          <a:effectLst/>
                          <a:latin typeface="Verdana" pitchFamily="34" charset="0"/>
                        </a:rPr>
                        <a:t>∆</a:t>
                      </a:r>
                      <a:r>
                        <a:rPr kumimoji="0" lang="en-US" sz="1700" b="0" i="0" u="none" strike="noStrike" cap="none" normalizeH="0" baseline="0" dirty="0" smtClean="0">
                          <a:ln>
                            <a:noFill/>
                          </a:ln>
                          <a:solidFill>
                            <a:srgbClr val="000000"/>
                          </a:solidFill>
                          <a:effectLst/>
                          <a:latin typeface="Verdana" pitchFamily="34" charset="0"/>
                        </a:rPr>
                        <a:t>p-c, </a:t>
                      </a:r>
                      <a:r>
                        <a:rPr kumimoji="0" lang="en-US" sz="1700" b="1" i="0" u="none" strike="noStrike" cap="none" normalizeH="0" baseline="0" dirty="0" smtClean="0">
                          <a:ln>
                            <a:noFill/>
                          </a:ln>
                          <a:solidFill>
                            <a:srgbClr val="000000"/>
                          </a:solidFill>
                          <a:effectLst/>
                          <a:latin typeface="Verdana" pitchFamily="34" charset="0"/>
                        </a:rPr>
                        <a:t>∆</a:t>
                      </a:r>
                      <a:r>
                        <a:rPr kumimoji="0" lang="en-US" sz="1700" b="0" i="0" u="none" strike="noStrike" cap="none" normalizeH="0" baseline="0" dirty="0" smtClean="0">
                          <a:ln>
                            <a:noFill/>
                          </a:ln>
                          <a:solidFill>
                            <a:srgbClr val="000000"/>
                          </a:solidFill>
                          <a:effectLst/>
                          <a:latin typeface="Verdana" pitchFamily="34" charset="0"/>
                        </a:rPr>
                        <a:t>p-T, Auto Setback</a:t>
                      </a:r>
                    </a:p>
                  </a:txBody>
                  <a:tcPr marL="84504" marR="84504" marT="41081" marB="410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4763" algn="l" defTabSz="965200" rtl="0" eaLnBrk="1" fontAlgn="base" latinLnBrk="0" hangingPunct="1">
                        <a:lnSpc>
                          <a:spcPct val="11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Verdana" pitchFamily="34" charset="0"/>
                        </a:rPr>
                        <a:t>∆</a:t>
                      </a:r>
                      <a:r>
                        <a:rPr kumimoji="0" lang="en-US" sz="1700" b="0" i="0" u="none" strike="noStrike" cap="none" normalizeH="0" baseline="0" dirty="0" smtClean="0">
                          <a:ln>
                            <a:noFill/>
                          </a:ln>
                          <a:solidFill>
                            <a:srgbClr val="000000"/>
                          </a:solidFill>
                          <a:effectLst/>
                          <a:latin typeface="Verdana" pitchFamily="34" charset="0"/>
                        </a:rPr>
                        <a:t>p-v, Auto Setback</a:t>
                      </a:r>
                    </a:p>
                  </a:txBody>
                  <a:tcPr marL="84504" marR="84504" marT="41081" marB="41081"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defTabSz="819150" eaLnBrk="1" hangingPunct="1"/>
            <a:r>
              <a:rPr lang="de-DE" smtClean="0">
                <a:solidFill>
                  <a:schemeClr val="tx1"/>
                </a:solidFill>
              </a:rPr>
              <a:t>Remote Head Setpoint Control Mode</a:t>
            </a:r>
            <a:endParaRPr lang="de-DE" b="1" smtClean="0">
              <a:solidFill>
                <a:schemeClr val="tx1"/>
              </a:solidFill>
            </a:endParaRPr>
          </a:p>
        </p:txBody>
      </p:sp>
      <p:sp>
        <p:nvSpPr>
          <p:cNvPr id="48131" name="Rectangle 22"/>
          <p:cNvSpPr>
            <a:spLocks noGrp="1" noChangeArrowheads="1"/>
          </p:cNvSpPr>
          <p:nvPr>
            <p:ph type="body" idx="1"/>
          </p:nvPr>
        </p:nvSpPr>
        <p:spPr/>
        <p:txBody>
          <a:bodyPr/>
          <a:lstStyle/>
          <a:p>
            <a:pPr marL="0" indent="3175" eaLnBrk="1" hangingPunct="1"/>
            <a:r>
              <a:rPr lang="de-DE" smtClean="0"/>
              <a:t>Remote setpoint adjustment</a:t>
            </a:r>
          </a:p>
          <a:p>
            <a:pPr marL="0" indent="3175" eaLnBrk="1" hangingPunct="1"/>
            <a:endParaRPr lang="de-DE" smtClean="0"/>
          </a:p>
        </p:txBody>
      </p:sp>
      <p:sp>
        <p:nvSpPr>
          <p:cNvPr id="48132" name="Line 3"/>
          <p:cNvSpPr>
            <a:spLocks noChangeShapeType="1"/>
          </p:cNvSpPr>
          <p:nvPr/>
        </p:nvSpPr>
        <p:spPr bwMode="auto">
          <a:xfrm rot="10800000">
            <a:off x="1606550" y="1836738"/>
            <a:ext cx="0" cy="3954462"/>
          </a:xfrm>
          <a:prstGeom prst="line">
            <a:avLst/>
          </a:prstGeom>
          <a:noFill/>
          <a:ln w="25400">
            <a:solidFill>
              <a:schemeClr val="bg2"/>
            </a:solidFill>
            <a:round/>
            <a:headEnd/>
            <a:tailEnd type="triangle" w="med" len="med"/>
          </a:ln>
        </p:spPr>
        <p:txBody>
          <a:bodyPr lIns="80147" tIns="40074" rIns="80147" bIns="40074"/>
          <a:lstStyle/>
          <a:p>
            <a:endParaRPr lang="en-US"/>
          </a:p>
        </p:txBody>
      </p:sp>
      <p:sp>
        <p:nvSpPr>
          <p:cNvPr id="48133" name="Line 4"/>
          <p:cNvSpPr>
            <a:spLocks noChangeShapeType="1"/>
          </p:cNvSpPr>
          <p:nvPr/>
        </p:nvSpPr>
        <p:spPr bwMode="auto">
          <a:xfrm rot="-5400000">
            <a:off x="3584575" y="3813175"/>
            <a:ext cx="0" cy="3956050"/>
          </a:xfrm>
          <a:prstGeom prst="line">
            <a:avLst/>
          </a:prstGeom>
          <a:noFill/>
          <a:ln w="25400">
            <a:solidFill>
              <a:schemeClr val="bg2"/>
            </a:solidFill>
            <a:round/>
            <a:headEnd/>
            <a:tailEnd type="triangle" w="med" len="med"/>
          </a:ln>
        </p:spPr>
        <p:txBody>
          <a:bodyPr lIns="80147" tIns="40074" rIns="80147" bIns="40074"/>
          <a:lstStyle/>
          <a:p>
            <a:endParaRPr lang="en-US"/>
          </a:p>
        </p:txBody>
      </p:sp>
      <p:sp>
        <p:nvSpPr>
          <p:cNvPr id="48134" name="Line 5"/>
          <p:cNvSpPr>
            <a:spLocks noChangeShapeType="1"/>
          </p:cNvSpPr>
          <p:nvPr/>
        </p:nvSpPr>
        <p:spPr bwMode="auto">
          <a:xfrm>
            <a:off x="1622425" y="5476875"/>
            <a:ext cx="303213" cy="0"/>
          </a:xfrm>
          <a:prstGeom prst="line">
            <a:avLst/>
          </a:prstGeom>
          <a:noFill/>
          <a:ln w="38100">
            <a:solidFill>
              <a:schemeClr val="tx2"/>
            </a:solidFill>
            <a:round/>
            <a:headEnd/>
            <a:tailEnd/>
          </a:ln>
        </p:spPr>
        <p:txBody>
          <a:bodyPr lIns="80147" tIns="40074" rIns="80147" bIns="40074"/>
          <a:lstStyle/>
          <a:p>
            <a:endParaRPr lang="en-US"/>
          </a:p>
        </p:txBody>
      </p:sp>
      <p:sp>
        <p:nvSpPr>
          <p:cNvPr id="48135" name="Line 6"/>
          <p:cNvSpPr>
            <a:spLocks noChangeShapeType="1"/>
          </p:cNvSpPr>
          <p:nvPr/>
        </p:nvSpPr>
        <p:spPr bwMode="auto">
          <a:xfrm flipH="1">
            <a:off x="1900238" y="2749550"/>
            <a:ext cx="2749550" cy="2735263"/>
          </a:xfrm>
          <a:prstGeom prst="line">
            <a:avLst/>
          </a:prstGeom>
          <a:noFill/>
          <a:ln w="38100">
            <a:solidFill>
              <a:schemeClr val="tx2"/>
            </a:solidFill>
            <a:round/>
            <a:headEnd/>
            <a:tailEnd/>
          </a:ln>
        </p:spPr>
        <p:txBody>
          <a:bodyPr lIns="80147" tIns="40074" rIns="80147" bIns="40074"/>
          <a:lstStyle/>
          <a:p>
            <a:endParaRPr lang="en-US"/>
          </a:p>
        </p:txBody>
      </p:sp>
      <p:sp>
        <p:nvSpPr>
          <p:cNvPr id="48136" name="Line 7"/>
          <p:cNvSpPr>
            <a:spLocks noChangeShapeType="1"/>
          </p:cNvSpPr>
          <p:nvPr/>
        </p:nvSpPr>
        <p:spPr bwMode="auto">
          <a:xfrm>
            <a:off x="1606550" y="2749550"/>
            <a:ext cx="3043238" cy="0"/>
          </a:xfrm>
          <a:prstGeom prst="line">
            <a:avLst/>
          </a:prstGeom>
          <a:noFill/>
          <a:ln w="28575">
            <a:solidFill>
              <a:srgbClr val="000000"/>
            </a:solidFill>
            <a:prstDash val="dash"/>
            <a:round/>
            <a:headEnd/>
            <a:tailEnd/>
          </a:ln>
        </p:spPr>
        <p:txBody>
          <a:bodyPr lIns="80147" tIns="40074" rIns="80147" bIns="40074"/>
          <a:lstStyle/>
          <a:p>
            <a:endParaRPr lang="en-US"/>
          </a:p>
        </p:txBody>
      </p:sp>
      <p:sp>
        <p:nvSpPr>
          <p:cNvPr id="48137" name="Line 8"/>
          <p:cNvSpPr>
            <a:spLocks noChangeShapeType="1"/>
          </p:cNvSpPr>
          <p:nvPr/>
        </p:nvSpPr>
        <p:spPr bwMode="auto">
          <a:xfrm>
            <a:off x="4649788" y="2749550"/>
            <a:ext cx="0" cy="3041650"/>
          </a:xfrm>
          <a:prstGeom prst="line">
            <a:avLst/>
          </a:prstGeom>
          <a:noFill/>
          <a:ln w="28575">
            <a:solidFill>
              <a:srgbClr val="000000"/>
            </a:solidFill>
            <a:prstDash val="dash"/>
            <a:round/>
            <a:headEnd/>
            <a:tailEnd/>
          </a:ln>
        </p:spPr>
        <p:txBody>
          <a:bodyPr lIns="80147" tIns="40074" rIns="80147" bIns="40074"/>
          <a:lstStyle/>
          <a:p>
            <a:endParaRPr lang="en-US"/>
          </a:p>
        </p:txBody>
      </p:sp>
      <p:sp>
        <p:nvSpPr>
          <p:cNvPr id="48138" name="Text Box 9"/>
          <p:cNvSpPr txBox="1">
            <a:spLocks noChangeArrowheads="1"/>
          </p:cNvSpPr>
          <p:nvPr/>
        </p:nvSpPr>
        <p:spPr bwMode="auto">
          <a:xfrm>
            <a:off x="595313" y="1798638"/>
            <a:ext cx="635000"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[ft]</a:t>
            </a:r>
          </a:p>
        </p:txBody>
      </p:sp>
      <p:sp>
        <p:nvSpPr>
          <p:cNvPr id="48139" name="Text Box 10"/>
          <p:cNvSpPr txBox="1">
            <a:spLocks noChangeArrowheads="1"/>
          </p:cNvSpPr>
          <p:nvPr/>
        </p:nvSpPr>
        <p:spPr bwMode="auto">
          <a:xfrm>
            <a:off x="5332413" y="5972175"/>
            <a:ext cx="479425" cy="287338"/>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Vdc</a:t>
            </a:r>
          </a:p>
        </p:txBody>
      </p:sp>
      <p:sp>
        <p:nvSpPr>
          <p:cNvPr id="48140" name="Text Box 11"/>
          <p:cNvSpPr txBox="1">
            <a:spLocks noChangeArrowheads="1"/>
          </p:cNvSpPr>
          <p:nvPr/>
        </p:nvSpPr>
        <p:spPr bwMode="auto">
          <a:xfrm>
            <a:off x="1747838" y="5776913"/>
            <a:ext cx="319087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1			   10</a:t>
            </a:r>
          </a:p>
        </p:txBody>
      </p:sp>
      <p:sp>
        <p:nvSpPr>
          <p:cNvPr id="48141" name="Text Box 12"/>
          <p:cNvSpPr txBox="1">
            <a:spLocks noChangeArrowheads="1"/>
          </p:cNvSpPr>
          <p:nvPr/>
        </p:nvSpPr>
        <p:spPr bwMode="auto">
          <a:xfrm>
            <a:off x="908050" y="2592388"/>
            <a:ext cx="720725" cy="287337"/>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max</a:t>
            </a:r>
          </a:p>
        </p:txBody>
      </p:sp>
      <p:sp>
        <p:nvSpPr>
          <p:cNvPr id="48142" name="Text Box 13"/>
          <p:cNvSpPr txBox="1">
            <a:spLocks noChangeArrowheads="1"/>
          </p:cNvSpPr>
          <p:nvPr/>
        </p:nvSpPr>
        <p:spPr bwMode="auto">
          <a:xfrm>
            <a:off x="922338" y="5302250"/>
            <a:ext cx="673100" cy="288925"/>
          </a:xfrm>
          <a:prstGeom prst="rect">
            <a:avLst/>
          </a:prstGeom>
          <a:noFill/>
          <a:ln w="9525">
            <a:noFill/>
            <a:miter lim="800000"/>
            <a:headEnd/>
            <a:tailEnd/>
          </a:ln>
        </p:spPr>
        <p:txBody>
          <a:bodyPr wrap="none" lIns="86609" tIns="43303" rIns="86609" bIns="43303">
            <a:spAutoFit/>
          </a:bodyPr>
          <a:lstStyle/>
          <a:p>
            <a:pPr defTabSz="866775" eaLnBrk="0" hangingPunct="0">
              <a:spcBef>
                <a:spcPct val="30000"/>
              </a:spcBef>
            </a:pPr>
            <a:r>
              <a:rPr lang="de-DE" sz="1300">
                <a:solidFill>
                  <a:srgbClr val="000000"/>
                </a:solidFill>
              </a:rPr>
              <a:t>H min</a:t>
            </a:r>
          </a:p>
        </p:txBody>
      </p:sp>
      <p:sp>
        <p:nvSpPr>
          <p:cNvPr id="48143" name="Freeform 19"/>
          <p:cNvSpPr>
            <a:spLocks/>
          </p:cNvSpPr>
          <p:nvPr/>
        </p:nvSpPr>
        <p:spPr bwMode="auto">
          <a:xfrm>
            <a:off x="1622425" y="2419350"/>
            <a:ext cx="36703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a:p>
        </p:txBody>
      </p:sp>
      <p:sp>
        <p:nvSpPr>
          <p:cNvPr id="48144" name="Freeform 20"/>
          <p:cNvSpPr>
            <a:spLocks/>
          </p:cNvSpPr>
          <p:nvPr/>
        </p:nvSpPr>
        <p:spPr bwMode="auto">
          <a:xfrm>
            <a:off x="1609725" y="5280025"/>
            <a:ext cx="482600" cy="447675"/>
          </a:xfrm>
          <a:custGeom>
            <a:avLst/>
            <a:gdLst>
              <a:gd name="T0" fmla="*/ 0 w 2472"/>
              <a:gd name="T1" fmla="*/ 0 h 656"/>
              <a:gd name="T2" fmla="*/ 2147483647 w 2472"/>
              <a:gd name="T3" fmla="*/ 2147483647 h 656"/>
              <a:gd name="T4" fmla="*/ 2147483647 w 2472"/>
              <a:gd name="T5" fmla="*/ 2147483647 h 656"/>
              <a:gd name="T6" fmla="*/ 2147483647 w 2472"/>
              <a:gd name="T7" fmla="*/ 2147483647 h 656"/>
              <a:gd name="T8" fmla="*/ 0 60000 65536"/>
              <a:gd name="T9" fmla="*/ 0 60000 65536"/>
              <a:gd name="T10" fmla="*/ 0 60000 65536"/>
              <a:gd name="T11" fmla="*/ 0 60000 65536"/>
              <a:gd name="T12" fmla="*/ 0 w 2472"/>
              <a:gd name="T13" fmla="*/ 0 h 656"/>
              <a:gd name="T14" fmla="*/ 2472 w 2472"/>
              <a:gd name="T15" fmla="*/ 656 h 656"/>
            </a:gdLst>
            <a:ahLst/>
            <a:cxnLst>
              <a:cxn ang="T8">
                <a:pos x="T0" y="T1"/>
              </a:cxn>
              <a:cxn ang="T9">
                <a:pos x="T2" y="T3"/>
              </a:cxn>
              <a:cxn ang="T10">
                <a:pos x="T4" y="T5"/>
              </a:cxn>
              <a:cxn ang="T11">
                <a:pos x="T6" y="T7"/>
              </a:cxn>
            </a:cxnLst>
            <a:rect l="T12" t="T13" r="T14" b="T15"/>
            <a:pathLst>
              <a:path w="2472" h="656">
                <a:moveTo>
                  <a:pt x="0" y="0"/>
                </a:moveTo>
                <a:cubicBezTo>
                  <a:pt x="410" y="57"/>
                  <a:pt x="820" y="115"/>
                  <a:pt x="1160" y="192"/>
                </a:cubicBezTo>
                <a:cubicBezTo>
                  <a:pt x="1500" y="269"/>
                  <a:pt x="1821" y="387"/>
                  <a:pt x="2040" y="464"/>
                </a:cubicBezTo>
                <a:cubicBezTo>
                  <a:pt x="2259" y="541"/>
                  <a:pt x="2400" y="624"/>
                  <a:pt x="2472" y="656"/>
                </a:cubicBezTo>
              </a:path>
            </a:pathLst>
          </a:custGeom>
          <a:noFill/>
          <a:ln w="25400">
            <a:solidFill>
              <a:schemeClr val="tx1"/>
            </a:solidFill>
            <a:round/>
            <a:headEnd/>
            <a:tailEnd/>
          </a:ln>
        </p:spPr>
        <p:txBody>
          <a:bodyPr lIns="79313" tIns="38960" rIns="79313" bIns="38960">
            <a:spAutoFit/>
          </a:bodyPr>
          <a:lstStyle/>
          <a:p>
            <a:endParaRPr lang="en-US"/>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1046163" y="347663"/>
            <a:ext cx="7031037" cy="417512"/>
          </a:xfrm>
          <a:noFill/>
        </p:spPr>
        <p:txBody>
          <a:bodyPr/>
          <a:lstStyle/>
          <a:p>
            <a:pPr algn="ctr" defTabSz="819150" eaLnBrk="1" hangingPunct="1"/>
            <a:r>
              <a:rPr lang="en-US" smtClean="0">
                <a:solidFill>
                  <a:schemeClr val="tx1"/>
                </a:solidFill>
              </a:rPr>
              <a:t>LON IF Module (Inter Face)</a:t>
            </a:r>
            <a:endParaRPr lang="de-DE" sz="1800" smtClean="0">
              <a:solidFill>
                <a:schemeClr val="tx1"/>
              </a:solidFill>
            </a:endParaRPr>
          </a:p>
        </p:txBody>
      </p:sp>
      <p:graphicFrame>
        <p:nvGraphicFramePr>
          <p:cNvPr id="10242" name="Object 3"/>
          <p:cNvGraphicFramePr>
            <a:graphicFrameLocks noChangeAspect="1"/>
          </p:cNvGraphicFramePr>
          <p:nvPr/>
        </p:nvGraphicFramePr>
        <p:xfrm>
          <a:off x="341313" y="1890713"/>
          <a:ext cx="1790700" cy="2974975"/>
        </p:xfrm>
        <a:graphic>
          <a:graphicData uri="http://schemas.openxmlformats.org/presentationml/2006/ole">
            <p:oleObj spid="_x0000_s10242" name="Photo Editor Photo" r:id="rId4" imgW="2004234" imgH="3139712" progId="">
              <p:embed/>
            </p:oleObj>
          </a:graphicData>
        </a:graphic>
      </p:graphicFrame>
      <p:sp>
        <p:nvSpPr>
          <p:cNvPr id="10244" name="Text Box 5"/>
          <p:cNvSpPr txBox="1">
            <a:spLocks noChangeArrowheads="1"/>
          </p:cNvSpPr>
          <p:nvPr/>
        </p:nvSpPr>
        <p:spPr bwMode="auto">
          <a:xfrm>
            <a:off x="2395538" y="1752600"/>
            <a:ext cx="5611812" cy="4926013"/>
          </a:xfrm>
          <a:prstGeom prst="rect">
            <a:avLst/>
          </a:prstGeom>
          <a:noFill/>
          <a:ln w="25400" algn="ctr">
            <a:noFill/>
            <a:miter lim="800000"/>
            <a:headEnd/>
            <a:tailEnd/>
          </a:ln>
        </p:spPr>
        <p:txBody>
          <a:bodyPr lIns="79313" tIns="38960" rIns="79313" bIns="38960">
            <a:spAutoFit/>
          </a:bodyPr>
          <a:lstStyle/>
          <a:p>
            <a:pPr defTabSz="912813">
              <a:spcBef>
                <a:spcPct val="50000"/>
              </a:spcBef>
            </a:pPr>
            <a:r>
              <a:rPr lang="en-US" sz="1600">
                <a:solidFill>
                  <a:srgbClr val="000000"/>
                </a:solidFill>
                <a:latin typeface="Arial" charset="0"/>
              </a:rPr>
              <a:t>Data points LON-Protocol</a:t>
            </a:r>
            <a:endParaRPr lang="en-US" sz="900">
              <a:solidFill>
                <a:srgbClr val="000000"/>
              </a:solidFill>
              <a:latin typeface="Arial" charset="0"/>
            </a:endParaRPr>
          </a:p>
          <a:p>
            <a:pPr defTabSz="912813">
              <a:spcBef>
                <a:spcPct val="50000"/>
              </a:spcBef>
            </a:pPr>
            <a:endParaRPr lang="en-US" sz="800">
              <a:solidFill>
                <a:srgbClr val="000000"/>
              </a:solidFill>
              <a:latin typeface="Arial" charset="0"/>
            </a:endParaRPr>
          </a:p>
          <a:p>
            <a:pPr defTabSz="912813">
              <a:lnSpc>
                <a:spcPct val="50000"/>
              </a:lnSpc>
              <a:spcBef>
                <a:spcPct val="50000"/>
              </a:spcBef>
            </a:pPr>
            <a:r>
              <a:rPr lang="en-US" sz="1200">
                <a:solidFill>
                  <a:srgbClr val="000000"/>
                </a:solidFill>
                <a:latin typeface="Arial" charset="0"/>
              </a:rPr>
              <a:t>Pumps w/o external Sensor</a:t>
            </a:r>
          </a:p>
          <a:p>
            <a:pPr defTabSz="912813">
              <a:lnSpc>
                <a:spcPct val="50000"/>
              </a:lnSpc>
              <a:spcBef>
                <a:spcPct val="50000"/>
              </a:spcBef>
              <a:buFontTx/>
              <a:buChar char="•"/>
            </a:pPr>
            <a:r>
              <a:rPr lang="en-US" sz="1200">
                <a:solidFill>
                  <a:srgbClr val="000000"/>
                </a:solidFill>
                <a:latin typeface="Arial" charset="0"/>
              </a:rPr>
              <a:t> Pump Setpoint</a:t>
            </a:r>
          </a:p>
          <a:p>
            <a:pPr defTabSz="912813">
              <a:lnSpc>
                <a:spcPct val="50000"/>
              </a:lnSpc>
              <a:spcBef>
                <a:spcPct val="50000"/>
              </a:spcBef>
              <a:buFontTx/>
              <a:buChar char="•"/>
            </a:pPr>
            <a:r>
              <a:rPr lang="en-US" sz="1200">
                <a:solidFill>
                  <a:srgbClr val="000000"/>
                </a:solidFill>
                <a:latin typeface="Arial" charset="0"/>
              </a:rPr>
              <a:t> Requested Pump-Operating Mode</a:t>
            </a:r>
          </a:p>
          <a:p>
            <a:pPr defTabSz="912813">
              <a:lnSpc>
                <a:spcPct val="50000"/>
              </a:lnSpc>
              <a:spcBef>
                <a:spcPct val="50000"/>
              </a:spcBef>
              <a:buFontTx/>
              <a:buChar char="•"/>
            </a:pPr>
            <a:r>
              <a:rPr lang="en-US" sz="1200">
                <a:solidFill>
                  <a:srgbClr val="000000"/>
                </a:solidFill>
                <a:latin typeface="Arial" charset="0"/>
              </a:rPr>
              <a:t> Pump Pressure</a:t>
            </a:r>
          </a:p>
          <a:p>
            <a:pPr defTabSz="912813">
              <a:lnSpc>
                <a:spcPct val="50000"/>
              </a:lnSpc>
              <a:spcBef>
                <a:spcPct val="50000"/>
              </a:spcBef>
              <a:buFontTx/>
              <a:buChar char="•"/>
            </a:pPr>
            <a:r>
              <a:rPr lang="en-US" sz="1200">
                <a:solidFill>
                  <a:srgbClr val="000000"/>
                </a:solidFill>
                <a:latin typeface="Arial" charset="0"/>
              </a:rPr>
              <a:t> Pump Flow</a:t>
            </a:r>
          </a:p>
          <a:p>
            <a:pPr defTabSz="912813">
              <a:lnSpc>
                <a:spcPct val="50000"/>
              </a:lnSpc>
              <a:spcBef>
                <a:spcPct val="50000"/>
              </a:spcBef>
              <a:buFontTx/>
              <a:buChar char="•"/>
            </a:pPr>
            <a:r>
              <a:rPr lang="en-US" sz="1200">
                <a:solidFill>
                  <a:srgbClr val="000000"/>
                </a:solidFill>
                <a:latin typeface="Arial" charset="0"/>
              </a:rPr>
              <a:t> Pump Speed</a:t>
            </a:r>
          </a:p>
          <a:p>
            <a:pPr defTabSz="912813">
              <a:lnSpc>
                <a:spcPct val="50000"/>
              </a:lnSpc>
              <a:spcBef>
                <a:spcPct val="50000"/>
              </a:spcBef>
              <a:buFontTx/>
              <a:buChar char="•"/>
            </a:pPr>
            <a:r>
              <a:rPr lang="en-US" sz="1200">
                <a:solidFill>
                  <a:srgbClr val="000000"/>
                </a:solidFill>
                <a:latin typeface="Arial" charset="0"/>
              </a:rPr>
              <a:t> Runtime</a:t>
            </a:r>
          </a:p>
          <a:p>
            <a:pPr defTabSz="912813">
              <a:lnSpc>
                <a:spcPct val="50000"/>
              </a:lnSpc>
              <a:spcBef>
                <a:spcPct val="50000"/>
              </a:spcBef>
              <a:buFontTx/>
              <a:buChar char="•"/>
            </a:pPr>
            <a:r>
              <a:rPr lang="en-US" sz="1200">
                <a:solidFill>
                  <a:srgbClr val="000000"/>
                </a:solidFill>
                <a:latin typeface="Arial" charset="0"/>
              </a:rPr>
              <a:t> Fault States of the Pump</a:t>
            </a:r>
          </a:p>
          <a:p>
            <a:pPr defTabSz="912813">
              <a:lnSpc>
                <a:spcPct val="50000"/>
              </a:lnSpc>
              <a:spcBef>
                <a:spcPct val="50000"/>
              </a:spcBef>
              <a:buFontTx/>
              <a:buChar char="•"/>
            </a:pPr>
            <a:r>
              <a:rPr lang="en-US" sz="1200">
                <a:solidFill>
                  <a:srgbClr val="000000"/>
                </a:solidFill>
                <a:latin typeface="Arial" charset="0"/>
              </a:rPr>
              <a:t> Maintenance States</a:t>
            </a:r>
          </a:p>
          <a:p>
            <a:pPr defTabSz="912813">
              <a:lnSpc>
                <a:spcPct val="50000"/>
              </a:lnSpc>
              <a:spcBef>
                <a:spcPct val="50000"/>
              </a:spcBef>
              <a:buFontTx/>
              <a:buChar char="•"/>
            </a:pPr>
            <a:r>
              <a:rPr lang="en-US" sz="1200">
                <a:solidFill>
                  <a:srgbClr val="000000"/>
                </a:solidFill>
                <a:latin typeface="Arial" charset="0"/>
              </a:rPr>
              <a:t> Fluid Temperature</a:t>
            </a:r>
          </a:p>
          <a:p>
            <a:pPr defTabSz="912813">
              <a:lnSpc>
                <a:spcPct val="50000"/>
              </a:lnSpc>
              <a:spcBef>
                <a:spcPct val="50000"/>
              </a:spcBef>
              <a:buFontTx/>
              <a:buChar char="•"/>
            </a:pPr>
            <a:r>
              <a:rPr lang="en-US" sz="1200">
                <a:solidFill>
                  <a:srgbClr val="000000"/>
                </a:solidFill>
                <a:latin typeface="Arial" charset="0"/>
              </a:rPr>
              <a:t> Power Consumption in Watts</a:t>
            </a:r>
          </a:p>
          <a:p>
            <a:pPr defTabSz="912813">
              <a:lnSpc>
                <a:spcPct val="50000"/>
              </a:lnSpc>
              <a:spcBef>
                <a:spcPct val="50000"/>
              </a:spcBef>
              <a:buFontTx/>
              <a:buChar char="•"/>
            </a:pPr>
            <a:r>
              <a:rPr lang="en-US" sz="1200">
                <a:solidFill>
                  <a:srgbClr val="000000"/>
                </a:solidFill>
                <a:latin typeface="Arial" charset="0"/>
              </a:rPr>
              <a:t> Power Consumption in Kilowatts</a:t>
            </a:r>
          </a:p>
          <a:p>
            <a:pPr defTabSz="912813">
              <a:lnSpc>
                <a:spcPct val="50000"/>
              </a:lnSpc>
              <a:spcBef>
                <a:spcPct val="50000"/>
              </a:spcBef>
              <a:buFontTx/>
              <a:buChar char="•"/>
            </a:pPr>
            <a:r>
              <a:rPr lang="en-US" sz="1200">
                <a:solidFill>
                  <a:srgbClr val="000000"/>
                </a:solidFill>
                <a:latin typeface="Arial" charset="0"/>
              </a:rPr>
              <a:t> Energy Consumption</a:t>
            </a:r>
          </a:p>
          <a:p>
            <a:pPr defTabSz="912813">
              <a:lnSpc>
                <a:spcPct val="50000"/>
              </a:lnSpc>
              <a:spcBef>
                <a:spcPct val="50000"/>
              </a:spcBef>
              <a:buFontTx/>
              <a:buChar char="•"/>
            </a:pPr>
            <a:r>
              <a:rPr lang="en-US" sz="1200">
                <a:solidFill>
                  <a:srgbClr val="000000"/>
                </a:solidFill>
                <a:latin typeface="Arial" charset="0"/>
              </a:rPr>
              <a:t> Control Mode for Normal Operation</a:t>
            </a:r>
          </a:p>
          <a:p>
            <a:pPr defTabSz="912813">
              <a:lnSpc>
                <a:spcPct val="50000"/>
              </a:lnSpc>
              <a:spcBef>
                <a:spcPct val="50000"/>
              </a:spcBef>
            </a:pPr>
            <a:endParaRPr lang="en-US" sz="1200">
              <a:solidFill>
                <a:srgbClr val="000000"/>
              </a:solidFill>
              <a:latin typeface="Arial" charset="0"/>
            </a:endParaRPr>
          </a:p>
          <a:p>
            <a:pPr defTabSz="912813">
              <a:lnSpc>
                <a:spcPct val="50000"/>
              </a:lnSpc>
              <a:spcBef>
                <a:spcPct val="50000"/>
              </a:spcBef>
            </a:pPr>
            <a:r>
              <a:rPr lang="en-US" sz="1200">
                <a:solidFill>
                  <a:srgbClr val="000000"/>
                </a:solidFill>
                <a:latin typeface="Arial" charset="0"/>
              </a:rPr>
              <a:t>Pumps with external Sensor additional</a:t>
            </a:r>
          </a:p>
          <a:p>
            <a:pPr defTabSz="912813">
              <a:lnSpc>
                <a:spcPct val="50000"/>
              </a:lnSpc>
              <a:spcBef>
                <a:spcPct val="50000"/>
              </a:spcBef>
              <a:buFontTx/>
              <a:buChar char="•"/>
            </a:pPr>
            <a:r>
              <a:rPr lang="en-US" sz="1200">
                <a:solidFill>
                  <a:srgbClr val="000000"/>
                </a:solidFill>
                <a:latin typeface="Arial" charset="0"/>
              </a:rPr>
              <a:t> Remote Pressure-Sensor Input</a:t>
            </a:r>
          </a:p>
          <a:p>
            <a:pPr defTabSz="912813">
              <a:lnSpc>
                <a:spcPct val="50000"/>
              </a:lnSpc>
              <a:spcBef>
                <a:spcPct val="50000"/>
              </a:spcBef>
              <a:buFontTx/>
              <a:buChar char="•"/>
            </a:pPr>
            <a:r>
              <a:rPr lang="en-US" sz="1200">
                <a:solidFill>
                  <a:srgbClr val="000000"/>
                </a:solidFill>
                <a:latin typeface="Arial" charset="0"/>
              </a:rPr>
              <a:t> Remote Temperature-Sensor Input</a:t>
            </a:r>
          </a:p>
          <a:p>
            <a:pPr defTabSz="912813">
              <a:lnSpc>
                <a:spcPct val="50000"/>
              </a:lnSpc>
              <a:spcBef>
                <a:spcPct val="50000"/>
              </a:spcBef>
              <a:buFontTx/>
              <a:buChar char="•"/>
            </a:pPr>
            <a:r>
              <a:rPr lang="en-US" sz="1200">
                <a:solidFill>
                  <a:srgbClr val="000000"/>
                </a:solidFill>
                <a:latin typeface="Arial" charset="0"/>
              </a:rPr>
              <a:t> Remote Pressure-Sensor Minimum Value</a:t>
            </a:r>
          </a:p>
          <a:p>
            <a:pPr defTabSz="912813">
              <a:lnSpc>
                <a:spcPct val="50000"/>
              </a:lnSpc>
              <a:spcBef>
                <a:spcPct val="50000"/>
              </a:spcBef>
              <a:buFontTx/>
              <a:buChar char="•"/>
            </a:pPr>
            <a:r>
              <a:rPr lang="en-US" sz="1200">
                <a:solidFill>
                  <a:srgbClr val="000000"/>
                </a:solidFill>
                <a:latin typeface="Arial" charset="0"/>
              </a:rPr>
              <a:t> Remote Pressure-Sensor Maximum Value</a:t>
            </a:r>
          </a:p>
          <a:p>
            <a:pPr defTabSz="912813">
              <a:lnSpc>
                <a:spcPct val="50000"/>
              </a:lnSpc>
              <a:spcBef>
                <a:spcPct val="50000"/>
              </a:spcBef>
              <a:buFontTx/>
              <a:buChar char="•"/>
            </a:pPr>
            <a:r>
              <a:rPr lang="en-US" sz="1200">
                <a:solidFill>
                  <a:srgbClr val="000000"/>
                </a:solidFill>
                <a:latin typeface="Arial" charset="0"/>
              </a:rPr>
              <a:t> Remote Temperature-Sensor Minimum Value</a:t>
            </a:r>
          </a:p>
          <a:p>
            <a:pPr defTabSz="912813">
              <a:lnSpc>
                <a:spcPct val="50000"/>
              </a:lnSpc>
              <a:spcBef>
                <a:spcPct val="50000"/>
              </a:spcBef>
              <a:buFontTx/>
              <a:buChar char="•"/>
            </a:pPr>
            <a:r>
              <a:rPr lang="en-US" sz="1200">
                <a:solidFill>
                  <a:srgbClr val="000000"/>
                </a:solidFill>
                <a:latin typeface="Arial" charset="0"/>
              </a:rPr>
              <a:t> Remote Temperature-Sensor Maximum Value</a:t>
            </a:r>
          </a:p>
          <a:p>
            <a:pPr defTabSz="912813">
              <a:spcBef>
                <a:spcPct val="50000"/>
              </a:spcBef>
            </a:pPr>
            <a:endParaRPr lang="en-US" sz="1200">
              <a:solidFill>
                <a:srgbClr val="000000"/>
              </a:solidFill>
              <a:latin typeface="Arial" charset="0"/>
            </a:endParaRPr>
          </a:p>
        </p:txBody>
      </p:sp>
      <p:sp>
        <p:nvSpPr>
          <p:cNvPr id="10245" name="Rectangle 4"/>
          <p:cNvSpPr>
            <a:spLocks noChangeArrowheads="1"/>
          </p:cNvSpPr>
          <p:nvPr/>
        </p:nvSpPr>
        <p:spPr bwMode="auto">
          <a:xfrm>
            <a:off x="1981200" y="914400"/>
            <a:ext cx="6324600" cy="830263"/>
          </a:xfrm>
          <a:prstGeom prst="rect">
            <a:avLst/>
          </a:prstGeom>
          <a:noFill/>
          <a:ln w="9525">
            <a:noFill/>
            <a:miter lim="800000"/>
            <a:headEnd/>
            <a:tailEnd/>
          </a:ln>
        </p:spPr>
        <p:txBody>
          <a:bodyPr>
            <a:spAutoFit/>
          </a:bodyPr>
          <a:lstStyle/>
          <a:p>
            <a:pPr defTabSz="912813">
              <a:spcBef>
                <a:spcPct val="50000"/>
              </a:spcBef>
              <a:buFontTx/>
              <a:buChar char="•"/>
            </a:pPr>
            <a:r>
              <a:rPr lang="en-US" sz="1200" b="1">
                <a:solidFill>
                  <a:srgbClr val="000000"/>
                </a:solidFill>
                <a:latin typeface="Arial" charset="0"/>
              </a:rPr>
              <a:t> LON/DP</a:t>
            </a:r>
          </a:p>
          <a:p>
            <a:pPr lvl="1" indent="0" defTabSz="912813">
              <a:spcBef>
                <a:spcPct val="50000"/>
              </a:spcBef>
              <a:buFontTx/>
              <a:buChar char="•"/>
            </a:pPr>
            <a:r>
              <a:rPr lang="en-US" sz="1200" b="1">
                <a:solidFill>
                  <a:srgbClr val="000000"/>
                </a:solidFill>
                <a:latin typeface="Arial" charset="0"/>
              </a:rPr>
              <a:t> </a:t>
            </a:r>
            <a:r>
              <a:rPr lang="en-US" sz="1200">
                <a:solidFill>
                  <a:srgbClr val="000000"/>
                </a:solidFill>
                <a:latin typeface="Arial" charset="0"/>
              </a:rPr>
              <a:t>LON interface for LonWorks BMS building automations – FTT 10 A - LONTalk</a:t>
            </a:r>
          </a:p>
          <a:p>
            <a:pPr lvl="1" indent="0" defTabSz="912813">
              <a:spcBef>
                <a:spcPct val="50000"/>
              </a:spcBef>
              <a:buFontTx/>
              <a:buChar char="•"/>
            </a:pPr>
            <a:r>
              <a:rPr lang="en-US" sz="1200">
                <a:solidFill>
                  <a:srgbClr val="000000"/>
                </a:solidFill>
                <a:latin typeface="Arial" charset="0"/>
              </a:rPr>
              <a:t> DP double pump terminals – hook up second (slave) pump</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50925" y="609600"/>
            <a:ext cx="7031038" cy="417513"/>
          </a:xfrm>
        </p:spPr>
        <p:txBody>
          <a:bodyPr/>
          <a:lstStyle/>
          <a:p>
            <a:pPr defTabSz="817563" eaLnBrk="1" hangingPunct="1"/>
            <a:r>
              <a:rPr lang="en-US" sz="1800" smtClean="0">
                <a:solidFill>
                  <a:srgbClr val="000000"/>
                </a:solidFill>
              </a:rPr>
              <a:t>Functional – Electrical Wiring Connections to Optional Modules</a:t>
            </a:r>
            <a:endParaRPr lang="de-DE" sz="1800" smtClean="0">
              <a:solidFill>
                <a:srgbClr val="000000"/>
              </a:solidFill>
            </a:endParaRPr>
          </a:p>
        </p:txBody>
      </p:sp>
      <p:pic>
        <p:nvPicPr>
          <p:cNvPr id="903171" name="IR_Monitor.avi">
            <a:hlinkClick r:id="" action="ppaction://media"/>
          </p:cNvPr>
          <p:cNvPicPr>
            <a:picLocks noRot="1" noChangeArrowheads="1"/>
          </p:cNvPicPr>
          <p:nvPr>
            <a:videoFile r:link="rId1"/>
          </p:nvPr>
        </p:nvPicPr>
        <p:blipFill>
          <a:blip r:embed="rId4" cstate="print"/>
          <a:srcRect/>
          <a:stretch>
            <a:fillRect/>
          </a:stretch>
        </p:blipFill>
        <p:spPr bwMode="auto">
          <a:xfrm>
            <a:off x="1966913" y="1541463"/>
            <a:ext cx="5210175" cy="3452812"/>
          </a:xfrm>
          <a:prstGeom prst="rect">
            <a:avLst/>
          </a:prstGeom>
          <a:noFill/>
          <a:ln w="25400">
            <a:solidFill>
              <a:schemeClr val="bg2"/>
            </a:solidFill>
            <a:miter lim="800000"/>
            <a:headEnd/>
            <a:tailEnd/>
          </a:ln>
        </p:spPr>
      </p:pic>
      <p:sp>
        <p:nvSpPr>
          <p:cNvPr id="51204" name="Text Box 8">
            <a:hlinkClick r:id="rId5" action="ppaction://hlinkfile"/>
          </p:cNvPr>
          <p:cNvSpPr txBox="1">
            <a:spLocks noChangeArrowheads="1"/>
          </p:cNvSpPr>
          <p:nvPr/>
        </p:nvSpPr>
        <p:spPr bwMode="auto">
          <a:xfrm>
            <a:off x="2970213" y="5259388"/>
            <a:ext cx="3265487" cy="279400"/>
          </a:xfrm>
          <a:prstGeom prst="rect">
            <a:avLst/>
          </a:prstGeom>
          <a:noFill/>
          <a:ln w="38100" cmpd="dbl" algn="ctr">
            <a:solidFill>
              <a:schemeClr val="tx1"/>
            </a:solidFill>
            <a:miter lim="800000"/>
            <a:headEnd/>
            <a:tailEnd/>
          </a:ln>
        </p:spPr>
        <p:txBody>
          <a:bodyPr lIns="79271" tIns="38939" rIns="79271" bIns="38939">
            <a:spAutoFit/>
          </a:bodyPr>
          <a:lstStyle/>
          <a:p>
            <a:pPr algn="ctr" defTabSz="912813">
              <a:spcBef>
                <a:spcPct val="50000"/>
              </a:spcBef>
            </a:pPr>
            <a:r>
              <a:rPr lang="en-US" sz="1300"/>
              <a:t>Click Here to Play Video</a:t>
            </a:r>
          </a:p>
        </p:txBody>
      </p:sp>
      <p:pic>
        <p:nvPicPr>
          <p:cNvPr id="8" name="Picture 14">
            <a:hlinkClick r:id="rId6" action="ppaction://hlinksldjump"/>
          </p:cNvPr>
          <p:cNvPicPr>
            <a:picLocks noChangeAspect="1" noChangeArrowheads="1"/>
          </p:cNvPicPr>
          <p:nvPr/>
        </p:nvPicPr>
        <p:blipFill>
          <a:blip r:embed="rId7" cstate="print"/>
          <a:srcRect/>
          <a:stretch>
            <a:fillRect/>
          </a:stretch>
        </p:blipFill>
        <p:spPr bwMode="auto">
          <a:xfrm>
            <a:off x="377825" y="466725"/>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903171"/>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236538"/>
            <a:ext cx="8043863" cy="417512"/>
          </a:xfrm>
          <a:noFill/>
        </p:spPr>
        <p:txBody>
          <a:bodyPr/>
          <a:lstStyle/>
          <a:p>
            <a:pPr defTabSz="817563" eaLnBrk="1" hangingPunct="1"/>
            <a:r>
              <a:rPr lang="de-DE" sz="1800" smtClean="0">
                <a:solidFill>
                  <a:schemeClr val="tx1"/>
                </a:solidFill>
              </a:rPr>
              <a:t>Application Drawings </a:t>
            </a:r>
            <a:r>
              <a:rPr lang="de-DE" sz="1200" smtClean="0">
                <a:solidFill>
                  <a:schemeClr val="tx1"/>
                </a:solidFill>
              </a:rPr>
              <a:t>(Click immage to access „pdf“ drawings)</a:t>
            </a:r>
            <a:endParaRPr lang="de-DE" sz="2800" smtClean="0">
              <a:solidFill>
                <a:schemeClr val="tx1"/>
              </a:solidFill>
            </a:endParaRPr>
          </a:p>
        </p:txBody>
      </p:sp>
      <p:pic>
        <p:nvPicPr>
          <p:cNvPr id="52227" name="Picture 4">
            <a:hlinkClick r:id="rId3" action="ppaction://hlinkfile"/>
          </p:cNvPr>
          <p:cNvPicPr>
            <a:picLocks noChangeAspect="1" noChangeArrowheads="1"/>
          </p:cNvPicPr>
          <p:nvPr/>
        </p:nvPicPr>
        <p:blipFill>
          <a:blip r:embed="rId4" cstate="print"/>
          <a:srcRect l="4237" t="5649" r="4237" b="3362"/>
          <a:stretch>
            <a:fillRect/>
          </a:stretch>
        </p:blipFill>
        <p:spPr bwMode="auto">
          <a:xfrm>
            <a:off x="414338" y="635000"/>
            <a:ext cx="6597650" cy="5375275"/>
          </a:xfrm>
          <a:prstGeom prst="rect">
            <a:avLst/>
          </a:prstGeom>
          <a:noFill/>
          <a:ln w="25400" algn="ctr">
            <a:noFill/>
            <a:miter lim="800000"/>
            <a:headEnd/>
            <a:tailEnd/>
          </a:ln>
        </p:spPr>
      </p:pic>
      <p:pic>
        <p:nvPicPr>
          <p:cNvPr id="52228" name="Picture 5">
            <a:hlinkClick r:id="rId3" action="ppaction://hlinkfile"/>
          </p:cNvPr>
          <p:cNvPicPr>
            <a:picLocks noChangeAspect="1" noChangeArrowheads="1"/>
          </p:cNvPicPr>
          <p:nvPr/>
        </p:nvPicPr>
        <p:blipFill>
          <a:blip r:embed="rId5" cstate="print"/>
          <a:srcRect/>
          <a:stretch>
            <a:fillRect/>
          </a:stretch>
        </p:blipFill>
        <p:spPr bwMode="auto">
          <a:xfrm>
            <a:off x="6207125" y="3984625"/>
            <a:ext cx="2730500" cy="2236788"/>
          </a:xfrm>
          <a:prstGeom prst="rect">
            <a:avLst/>
          </a:prstGeom>
          <a:noFill/>
          <a:ln w="3175" algn="ctr">
            <a:solidFill>
              <a:srgbClr val="CF142B"/>
            </a:solidFill>
            <a:miter lim="800000"/>
            <a:headEnd/>
            <a:tailEnd/>
          </a:ln>
        </p:spPr>
      </p:pic>
      <p:pic>
        <p:nvPicPr>
          <p:cNvPr id="8" name="Picture 14">
            <a:hlinkClick r:id="rId6" action="ppaction://hlinksldjump"/>
          </p:cNvPr>
          <p:cNvPicPr>
            <a:picLocks noChangeAspect="1" noChangeArrowheads="1"/>
          </p:cNvPicPr>
          <p:nvPr/>
        </p:nvPicPr>
        <p:blipFill>
          <a:blip r:embed="rId7" cstate="print"/>
          <a:srcRect/>
          <a:stretch>
            <a:fillRect/>
          </a:stretch>
        </p:blipFill>
        <p:spPr bwMode="auto">
          <a:xfrm>
            <a:off x="7762875" y="481013"/>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8"/>
          <p:cNvSpPr>
            <a:spLocks noGrp="1" noChangeArrowheads="1"/>
          </p:cNvSpPr>
          <p:nvPr>
            <p:ph type="title"/>
          </p:nvPr>
        </p:nvSpPr>
        <p:spPr>
          <a:xfrm>
            <a:off x="785786" y="654033"/>
            <a:ext cx="7812117" cy="417513"/>
          </a:xfrm>
        </p:spPr>
        <p:txBody>
          <a:bodyPr/>
          <a:lstStyle/>
          <a:p>
            <a:pPr algn="ctr" eaLnBrk="1" hangingPunct="1"/>
            <a:r>
              <a:rPr lang="en-US" dirty="0" smtClean="0">
                <a:solidFill>
                  <a:srgbClr val="000000"/>
                </a:solidFill>
              </a:rPr>
              <a:t>Functional – Collective Fault Signaling (FC)</a:t>
            </a:r>
            <a:br>
              <a:rPr lang="en-US" dirty="0" smtClean="0">
                <a:solidFill>
                  <a:srgbClr val="000000"/>
                </a:solidFill>
              </a:rPr>
            </a:br>
            <a:r>
              <a:rPr lang="en-US" sz="1200" dirty="0" smtClean="0">
                <a:solidFill>
                  <a:srgbClr val="000000"/>
                </a:solidFill>
                <a:latin typeface="Arial" charset="0"/>
              </a:rPr>
              <a:t>FC is a Normally Closed Volt Free Contact for Remote Failure Sensing</a:t>
            </a:r>
            <a:endParaRPr lang="de-DE" dirty="0" smtClean="0">
              <a:solidFill>
                <a:srgbClr val="000000"/>
              </a:solidFill>
            </a:endParaRPr>
          </a:p>
        </p:txBody>
      </p:sp>
      <p:sp>
        <p:nvSpPr>
          <p:cNvPr id="477194" name="Rectangle 10"/>
          <p:cNvSpPr>
            <a:spLocks noGrp="1" noChangeArrowheads="1"/>
          </p:cNvSpPr>
          <p:nvPr>
            <p:ph type="body" idx="1"/>
          </p:nvPr>
        </p:nvSpPr>
        <p:spPr>
          <a:xfrm>
            <a:off x="466725" y="1743075"/>
            <a:ext cx="5475288" cy="3668713"/>
          </a:xfrm>
        </p:spPr>
        <p:txBody>
          <a:bodyPr/>
          <a:lstStyle/>
          <a:p>
            <a:pPr marL="0" indent="3175" eaLnBrk="1" hangingPunct="1"/>
            <a:r>
              <a:rPr lang="de-DE" sz="1600" dirty="0" smtClean="0">
                <a:solidFill>
                  <a:srgbClr val="000000"/>
                </a:solidFill>
              </a:rPr>
              <a:t>The following faults will cause contact to open:</a:t>
            </a:r>
          </a:p>
          <a:p>
            <a:pPr marL="0" indent="3175" eaLnBrk="1" hangingPunct="1"/>
            <a:endParaRPr lang="de-DE" sz="1600" dirty="0" smtClean="0">
              <a:solidFill>
                <a:srgbClr val="000000"/>
              </a:solidFill>
            </a:endParaRPr>
          </a:p>
          <a:p>
            <a:pPr lvl="1" eaLnBrk="1" hangingPunct="1"/>
            <a:r>
              <a:rPr lang="de-DE" sz="1400" dirty="0" smtClean="0">
                <a:solidFill>
                  <a:srgbClr val="000000"/>
                </a:solidFill>
              </a:rPr>
              <a:t>Over temperature motor</a:t>
            </a:r>
          </a:p>
          <a:p>
            <a:pPr lvl="1" eaLnBrk="1" hangingPunct="1"/>
            <a:r>
              <a:rPr lang="de-DE" sz="1400" dirty="0" smtClean="0">
                <a:solidFill>
                  <a:srgbClr val="000000"/>
                </a:solidFill>
              </a:rPr>
              <a:t>Over temperature control module</a:t>
            </a:r>
          </a:p>
          <a:p>
            <a:pPr lvl="1" eaLnBrk="1" hangingPunct="1"/>
            <a:r>
              <a:rPr lang="de-DE" sz="1400" dirty="0" smtClean="0">
                <a:solidFill>
                  <a:srgbClr val="000000"/>
                </a:solidFill>
              </a:rPr>
              <a:t>Over current</a:t>
            </a:r>
          </a:p>
          <a:p>
            <a:pPr lvl="1" eaLnBrk="1" hangingPunct="1"/>
            <a:r>
              <a:rPr lang="de-DE" sz="1400" dirty="0" smtClean="0">
                <a:solidFill>
                  <a:srgbClr val="000000"/>
                </a:solidFill>
              </a:rPr>
              <a:t>Pump shaft seizure</a:t>
            </a:r>
          </a:p>
          <a:p>
            <a:pPr lvl="1" eaLnBrk="1" hangingPunct="1"/>
            <a:r>
              <a:rPr lang="de-DE" sz="1400" dirty="0" smtClean="0">
                <a:solidFill>
                  <a:srgbClr val="000000"/>
                </a:solidFill>
              </a:rPr>
              <a:t>Short or grounding</a:t>
            </a:r>
          </a:p>
          <a:p>
            <a:pPr lvl="1" eaLnBrk="1" hangingPunct="1"/>
            <a:r>
              <a:rPr lang="de-DE" sz="1400" dirty="0" smtClean="0">
                <a:solidFill>
                  <a:srgbClr val="000000"/>
                </a:solidFill>
              </a:rPr>
              <a:t>Contact failure between motor and module</a:t>
            </a:r>
          </a:p>
          <a:p>
            <a:pPr lvl="1" eaLnBrk="1" hangingPunct="1"/>
            <a:r>
              <a:rPr lang="de-DE" sz="1400" dirty="0" smtClean="0">
                <a:solidFill>
                  <a:srgbClr val="000000"/>
                </a:solidFill>
              </a:rPr>
              <a:t>Power supply - undervoltage ( &lt; 195 V )</a:t>
            </a:r>
          </a:p>
          <a:p>
            <a:pPr lvl="1" eaLnBrk="1" hangingPunct="1"/>
            <a:r>
              <a:rPr lang="de-DE" sz="1400" dirty="0" smtClean="0">
                <a:solidFill>
                  <a:srgbClr val="000000"/>
                </a:solidFill>
              </a:rPr>
              <a:t>Power supply – overvoltage ( &gt; 253 V )</a:t>
            </a:r>
          </a:p>
          <a:p>
            <a:pPr lvl="1" eaLnBrk="1" hangingPunct="1"/>
            <a:endParaRPr lang="de-DE" sz="1400" dirty="0" smtClean="0">
              <a:solidFill>
                <a:srgbClr val="000000"/>
              </a:solidFill>
            </a:endParaRPr>
          </a:p>
        </p:txBody>
      </p:sp>
      <p:pic>
        <p:nvPicPr>
          <p:cNvPr id="53252" name="Picture 11" descr="Anschluss"/>
          <p:cNvPicPr>
            <a:picLocks noChangeAspect="1" noChangeArrowheads="1"/>
          </p:cNvPicPr>
          <p:nvPr/>
        </p:nvPicPr>
        <p:blipFill>
          <a:blip r:embed="rId3" cstate="print"/>
          <a:srcRect l="18159" r="23938"/>
          <a:stretch>
            <a:fillRect/>
          </a:stretch>
        </p:blipFill>
        <p:spPr bwMode="auto">
          <a:xfrm>
            <a:off x="5448300" y="1289050"/>
            <a:ext cx="3216275" cy="50053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1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1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71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71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719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719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7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036638" y="609600"/>
            <a:ext cx="7032625" cy="417513"/>
          </a:xfrm>
        </p:spPr>
        <p:txBody>
          <a:bodyPr/>
          <a:lstStyle/>
          <a:p>
            <a:pPr algn="ctr" eaLnBrk="1" hangingPunct="1"/>
            <a:r>
              <a:rPr lang="en-US" smtClean="0">
                <a:solidFill>
                  <a:srgbClr val="000000"/>
                </a:solidFill>
              </a:rPr>
              <a:t>Faults, Causes and Remedial Actions</a:t>
            </a:r>
            <a:endParaRPr lang="de-DE" smtClean="0">
              <a:solidFill>
                <a:srgbClr val="000000"/>
              </a:solidFill>
            </a:endParaRPr>
          </a:p>
        </p:txBody>
      </p:sp>
      <p:sp>
        <p:nvSpPr>
          <p:cNvPr id="54275" name="Rectangle 4"/>
          <p:cNvSpPr>
            <a:spLocks noGrp="1" noChangeArrowheads="1"/>
          </p:cNvSpPr>
          <p:nvPr>
            <p:ph type="body" idx="1"/>
          </p:nvPr>
        </p:nvSpPr>
        <p:spPr>
          <a:xfrm>
            <a:off x="600075" y="1692275"/>
            <a:ext cx="7493000" cy="3540125"/>
          </a:xfrm>
        </p:spPr>
        <p:txBody>
          <a:bodyPr/>
          <a:lstStyle/>
          <a:p>
            <a:pPr marL="0" indent="3175" eaLnBrk="1" hangingPunct="1"/>
            <a:r>
              <a:rPr lang="en-US" sz="1600" smtClean="0"/>
              <a:t>Fault signals</a:t>
            </a:r>
          </a:p>
          <a:p>
            <a:pPr lvl="1" eaLnBrk="1" hangingPunct="1"/>
            <a:r>
              <a:rPr lang="en-US" sz="1400" smtClean="0"/>
              <a:t>If a fault occurs the pump is deactivated, the red fault LED in the IR-window (display left side) is on and the fault code is indicated on the display.</a:t>
            </a:r>
          </a:p>
          <a:p>
            <a:pPr lvl="1" eaLnBrk="1" hangingPunct="1"/>
            <a:r>
              <a:rPr lang="en-US" sz="1400" smtClean="0"/>
              <a:t>Following a 5-minutes interval the pump will be automatically re-activated. </a:t>
            </a:r>
          </a:p>
          <a:p>
            <a:pPr lvl="1" eaLnBrk="1" hangingPunct="1"/>
            <a:r>
              <a:rPr lang="en-US" sz="1400" smtClean="0"/>
              <a:t>The pump will only be switched off permanently after the 6th fault event of the same type.  The fault must then be manually reset. </a:t>
            </a:r>
          </a:p>
          <a:p>
            <a:pPr lvl="2" eaLnBrk="1" hangingPunct="1"/>
            <a:r>
              <a:rPr lang="en-US" sz="1400" smtClean="0"/>
              <a:t>Note!</a:t>
            </a:r>
            <a:br>
              <a:rPr lang="en-US" sz="1400" smtClean="0"/>
            </a:br>
            <a:r>
              <a:rPr lang="en-US" sz="1400" smtClean="0"/>
              <a:t/>
            </a:r>
            <a:br>
              <a:rPr lang="en-US" sz="1400" smtClean="0"/>
            </a:br>
            <a:r>
              <a:rPr lang="en-US" sz="1400" smtClean="0"/>
              <a:t>Note exceptions E10 (locked rotor) and E25 (module contact failure). Here the pump will be switched off following the 1st fault event.</a:t>
            </a:r>
            <a:endParaRPr lang="de-DE" sz="1400" smtClean="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23938" y="609600"/>
            <a:ext cx="7031037" cy="417513"/>
          </a:xfrm>
        </p:spPr>
        <p:txBody>
          <a:bodyPr/>
          <a:lstStyle/>
          <a:p>
            <a:pPr algn="ctr" eaLnBrk="1" hangingPunct="1"/>
            <a:r>
              <a:rPr lang="en-US" smtClean="0">
                <a:solidFill>
                  <a:srgbClr val="000000"/>
                </a:solidFill>
              </a:rPr>
              <a:t>Faults, Causes and Remedial Actions</a:t>
            </a:r>
            <a:endParaRPr lang="de-DE" smtClean="0">
              <a:solidFill>
                <a:srgbClr val="000000"/>
              </a:solidFill>
            </a:endParaRPr>
          </a:p>
        </p:txBody>
      </p:sp>
      <p:sp>
        <p:nvSpPr>
          <p:cNvPr id="55299" name="Rectangle 4"/>
          <p:cNvSpPr>
            <a:spLocks noGrp="1" noChangeArrowheads="1"/>
          </p:cNvSpPr>
          <p:nvPr>
            <p:ph type="body" idx="1"/>
          </p:nvPr>
        </p:nvSpPr>
        <p:spPr/>
        <p:txBody>
          <a:bodyPr/>
          <a:lstStyle/>
          <a:p>
            <a:pPr marL="0" indent="3175" eaLnBrk="1" hangingPunct="1"/>
            <a:r>
              <a:rPr lang="en-US" sz="1600" smtClean="0"/>
              <a:t>Warning signals</a:t>
            </a:r>
            <a:br>
              <a:rPr lang="en-US" sz="1600" smtClean="0"/>
            </a:br>
            <a:endParaRPr lang="en-US" sz="1600" smtClean="0"/>
          </a:p>
          <a:p>
            <a:pPr lvl="1" eaLnBrk="1" hangingPunct="1"/>
            <a:r>
              <a:rPr lang="en-US" sz="1400" smtClean="0"/>
              <a:t>The fault will be shown on the display as a warning signal, however fault light and the SSM relay do not respond. </a:t>
            </a:r>
          </a:p>
          <a:p>
            <a:pPr lvl="1" eaLnBrk="1" hangingPunct="1"/>
            <a:r>
              <a:rPr lang="en-US" sz="1400" smtClean="0"/>
              <a:t>The pump continues operation the fault can occur repeatedly . </a:t>
            </a:r>
          </a:p>
          <a:p>
            <a:pPr lvl="1" eaLnBrk="1" hangingPunct="1"/>
            <a:r>
              <a:rPr lang="en-US" sz="1400" smtClean="0"/>
              <a:t>The indicated faulty operating condition should not be occurring over an extended period. </a:t>
            </a:r>
          </a:p>
          <a:p>
            <a:pPr lvl="1" eaLnBrk="1" hangingPunct="1"/>
            <a:r>
              <a:rPr lang="en-US" sz="1400" smtClean="0"/>
              <a:t>The cause must be attended to and be remedied. </a:t>
            </a:r>
            <a:br>
              <a:rPr lang="en-US" sz="1400" smtClean="0"/>
            </a:br>
            <a:r>
              <a:rPr lang="en-US" sz="1400" smtClean="0"/>
              <a:t/>
            </a:r>
            <a:br>
              <a:rPr lang="en-US" sz="1400" smtClean="0"/>
            </a:br>
            <a:endParaRPr lang="en-US" sz="1400" smtClean="0"/>
          </a:p>
          <a:p>
            <a:pPr lvl="2" eaLnBrk="1" hangingPunct="1"/>
            <a:r>
              <a:rPr lang="en-US" sz="1400" smtClean="0"/>
              <a:t>Note!</a:t>
            </a:r>
            <a:br>
              <a:rPr lang="en-US" sz="1400" smtClean="0"/>
            </a:br>
            <a:r>
              <a:rPr lang="en-US" sz="1400" smtClean="0"/>
              <a:t/>
            </a:r>
            <a:br>
              <a:rPr lang="en-US" sz="1400" smtClean="0"/>
            </a:br>
            <a:r>
              <a:rPr lang="en-US" sz="1400" smtClean="0"/>
              <a:t>Note exceptions E04 and E05 (low or high voltage). These will be further processed as fault signals if these alarm signals remain activated for longer than 5 minutes.</a:t>
            </a:r>
            <a:endParaRPr lang="de-DE" sz="1400" smtClean="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65213" y="609600"/>
            <a:ext cx="7032625" cy="417513"/>
          </a:xfrm>
        </p:spPr>
        <p:txBody>
          <a:bodyPr/>
          <a:lstStyle/>
          <a:p>
            <a:pPr algn="ctr" eaLnBrk="1" hangingPunct="1"/>
            <a:r>
              <a:rPr lang="en-GB" smtClean="0">
                <a:solidFill>
                  <a:srgbClr val="000000"/>
                </a:solidFill>
              </a:rPr>
              <a:t>Faults, Causes and Remedial Actions</a:t>
            </a:r>
            <a:endParaRPr lang="de-DE" smtClean="0">
              <a:solidFill>
                <a:srgbClr val="000000"/>
              </a:solidFill>
            </a:endParaRPr>
          </a:p>
        </p:txBody>
      </p:sp>
      <p:graphicFrame>
        <p:nvGraphicFramePr>
          <p:cNvPr id="911364" name="Group 4"/>
          <p:cNvGraphicFramePr>
            <a:graphicFrameLocks noGrp="1"/>
          </p:cNvGraphicFramePr>
          <p:nvPr/>
        </p:nvGraphicFramePr>
        <p:xfrm>
          <a:off x="690563" y="1865313"/>
          <a:ext cx="7743078" cy="2884515"/>
        </p:xfrm>
        <a:graphic>
          <a:graphicData uri="http://schemas.openxmlformats.org/drawingml/2006/table">
            <a:tbl>
              <a:tblPr/>
              <a:tblGrid>
                <a:gridCol w="2610438"/>
                <a:gridCol w="2482835"/>
                <a:gridCol w="2649805"/>
              </a:tblGrid>
              <a:tr h="581699">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Fault</a:t>
                      </a:r>
                    </a:p>
                  </a:txBody>
                  <a:tcPr marL="83116" marR="83116" marT="42447" marB="42447"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5000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sym typeface="WILO_SYMBOL" pitchFamily="2" charset="2"/>
                        </a:rPr>
                        <a:t>Remedy</a:t>
                      </a:r>
                      <a:endParaRPr kumimoji="0" lang="de-DE" sz="1300" b="0" i="0" u="none" strike="noStrike" cap="none" normalizeH="0" baseline="0" smtClean="0">
                        <a:ln>
                          <a:noFill/>
                        </a:ln>
                        <a:solidFill>
                          <a:schemeClr val="bg1"/>
                        </a:solidFill>
                        <a:effectLst/>
                        <a:latin typeface="Verdana" pitchFamily="34" charset="0"/>
                      </a:endParaRP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sym typeface="WILO_SYMBOL" pitchFamily="2" charset="2"/>
                        </a:rPr>
                        <a:t>Remedy</a:t>
                      </a:r>
                      <a:endParaRPr kumimoji="0" lang="de-DE" sz="1300" b="0" i="0" u="none" strike="noStrike" cap="none" normalizeH="0" baseline="0" smtClean="0">
                        <a:ln>
                          <a:noFill/>
                        </a:ln>
                        <a:solidFill>
                          <a:schemeClr val="bg1"/>
                        </a:solidFill>
                        <a:effectLst/>
                        <a:latin typeface="Verdana" pitchFamily="34" charset="0"/>
                      </a:endParaRPr>
                    </a:p>
                  </a:txBody>
                  <a:tcPr marL="83116" marR="83116" marT="42447" marB="42447"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01A082"/>
                    </a:solidFill>
                  </a:tcPr>
                </a:tc>
              </a:tr>
              <a:tr h="383000">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Pump does not run despite power being on</a:t>
                      </a:r>
                    </a:p>
                  </a:txBody>
                  <a:tcPr marL="83116" marR="83116" marT="42447" marB="42447"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electrical fuse</a:t>
                      </a:r>
                    </a:p>
                  </a:txBody>
                  <a:tcPr marL="83116" marR="83116" marT="42447" marB="424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Check fuses</a:t>
                      </a:r>
                    </a:p>
                  </a:txBody>
                  <a:tcPr marL="83116" marR="83116" marT="42447" marB="42447"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83000">
                <a:tc vMerge="1">
                  <a:txBody>
                    <a:bodyPr/>
                    <a:lstStyle/>
                    <a:p>
                      <a:endParaRPr lang="en-US"/>
                    </a:p>
                  </a:txBody>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No power at the pump</a:t>
                      </a:r>
                      <a:endParaRPr kumimoji="0" lang="de-DE" sz="1300" b="0" i="0" u="none" strike="noStrike" cap="none" normalizeH="0" baseline="0" smtClean="0">
                        <a:ln>
                          <a:noFill/>
                        </a:ln>
                        <a:solidFill>
                          <a:srgbClr val="000000"/>
                        </a:solidFill>
                        <a:effectLst/>
                        <a:latin typeface="Verdana" pitchFamily="34" charset="0"/>
                      </a:endParaRPr>
                    </a:p>
                  </a:txBody>
                  <a:tcPr marL="83116" marR="83116" marT="42447" marB="424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Rectify contact failure</a:t>
                      </a:r>
                    </a:p>
                  </a:txBody>
                  <a:tcPr marL="83116" marR="83116" marT="42447" marB="4244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Noises from the pump</a:t>
                      </a:r>
                    </a:p>
                  </a:txBody>
                  <a:tcPr marL="83116" marR="83116" marT="42447" marB="42447"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Cavitation due to insufficient inlet pressure</a:t>
                      </a:r>
                    </a:p>
                  </a:txBody>
                  <a:tcPr marL="83116" marR="83116" marT="42447" marB="424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Increase superimposed system pressure within permissible limits</a:t>
                      </a:r>
                    </a:p>
                  </a:txBody>
                  <a:tcPr marL="83116" marR="83116" marT="42447" marB="4244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126">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cap="flat">
                      <a:noFill/>
                    </a:lnL>
                    <a:lnR>
                      <a:noFill/>
                    </a:lnR>
                    <a:lnT>
                      <a:noFill/>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30000" dirty="0" smtClean="0">
                        <a:ln>
                          <a:noFill/>
                        </a:ln>
                        <a:solidFill>
                          <a:schemeClr val="tx1"/>
                        </a:solidFill>
                        <a:effectLst/>
                        <a:latin typeface="Verdana" pitchFamily="34" charset="0"/>
                      </a:endParaRPr>
                    </a:p>
                  </a:txBody>
                  <a:tcPr marL="83116" marR="83116" marT="42447" marB="42447"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885825" rtl="0" eaLnBrk="0" fontAlgn="base" latinLnBrk="0" hangingPunct="0">
                        <a:lnSpc>
                          <a:spcPct val="12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Check adjustable head setting, if required reduce pumping head</a:t>
                      </a:r>
                    </a:p>
                  </a:txBody>
                  <a:tcPr marL="83116" marR="83116" marT="42447" marB="4244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36638" y="609600"/>
            <a:ext cx="7032625" cy="417513"/>
          </a:xfrm>
        </p:spPr>
        <p:txBody>
          <a:bodyPr/>
          <a:lstStyle/>
          <a:p>
            <a:pPr algn="ctr" eaLnBrk="1" hangingPunct="1"/>
            <a:r>
              <a:rPr lang="en-GB" smtClean="0">
                <a:solidFill>
                  <a:srgbClr val="000000"/>
                </a:solidFill>
              </a:rPr>
              <a:t>Faults, Causes and Remedial Actions</a:t>
            </a:r>
            <a:endParaRPr lang="de-DE" smtClean="0">
              <a:solidFill>
                <a:srgbClr val="000000"/>
              </a:solidFill>
            </a:endParaRPr>
          </a:p>
        </p:txBody>
      </p:sp>
      <p:sp>
        <p:nvSpPr>
          <p:cNvPr id="57347" name="Rectangle 3"/>
          <p:cNvSpPr>
            <a:spLocks noGrp="1" noChangeArrowheads="1"/>
          </p:cNvSpPr>
          <p:nvPr>
            <p:ph type="body" idx="1"/>
          </p:nvPr>
        </p:nvSpPr>
        <p:spPr>
          <a:xfrm>
            <a:off x="600075" y="1201738"/>
            <a:ext cx="7493000" cy="4957762"/>
          </a:xfrm>
        </p:spPr>
        <p:txBody>
          <a:bodyPr/>
          <a:lstStyle/>
          <a:p>
            <a:pPr marL="0" indent="3175" eaLnBrk="1" hangingPunct="1"/>
            <a:r>
              <a:rPr lang="en-GB" smtClean="0"/>
              <a:t>Fault signals: Fault-LED “continuous light” </a:t>
            </a:r>
            <a:endParaRPr lang="de-DE" smtClean="0"/>
          </a:p>
        </p:txBody>
      </p:sp>
      <p:graphicFrame>
        <p:nvGraphicFramePr>
          <p:cNvPr id="913412" name="Group 4"/>
          <p:cNvGraphicFramePr>
            <a:graphicFrameLocks noGrp="1"/>
          </p:cNvGraphicFramePr>
          <p:nvPr/>
        </p:nvGraphicFramePr>
        <p:xfrm>
          <a:off x="690563" y="1597025"/>
          <a:ext cx="7743078" cy="4734966"/>
        </p:xfrm>
        <a:graphic>
          <a:graphicData uri="http://schemas.openxmlformats.org/drawingml/2006/table">
            <a:tbl>
              <a:tblPr/>
              <a:tblGrid>
                <a:gridCol w="909513"/>
                <a:gridCol w="1117207"/>
                <a:gridCol w="1535313"/>
                <a:gridCol w="1618119"/>
                <a:gridCol w="2562926"/>
              </a:tblGrid>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Code-No.</a:t>
                      </a:r>
                    </a:p>
                  </a:txBody>
                  <a:tcPr marL="83116" marR="83116" marT="42447" marB="42447"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5000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Symbol flashes</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Fault</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Cause</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Remedy</a:t>
                      </a:r>
                    </a:p>
                  </a:txBody>
                  <a:tcPr marL="83116" marR="83116" marT="42447" marB="42447"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01A082"/>
                    </a:solid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E04</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Power terminals</a:t>
                      </a:r>
                      <a:endParaRPr kumimoji="0" lang="de-DE" sz="1300" b="0" i="0" u="none" strike="noStrike" cap="none" normalizeH="0" baseline="3000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Power undervoltage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Mains overloaded</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Check electrical installation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a:noFill/>
                    </a:lnT>
                    <a:lnB w="12700" cap="flat" cmpd="sng" algn="ctr">
                      <a:solidFill>
                        <a:schemeClr val="bg2"/>
                      </a:solidFill>
                      <a:prstDash val="solid"/>
                      <a:round/>
                      <a:headEnd type="none" w="med" len="med"/>
                      <a:tailEnd type="none" w="med" len="med"/>
                    </a:lnB>
                    <a:lnTlToBr>
                      <a:noFill/>
                    </a:lnTlToBr>
                    <a:lnBlToTr>
                      <a:noFill/>
                    </a:lnBlToTr>
                    <a:no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E05</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Power terminals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Power overvoltage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174554">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E10</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Motor</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Locked rotor</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e.g. due to dirt deposits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Delocking procedure starts automatically. The pump will switch off if delocking is not effective after 10 s. call service.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520758">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E20</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Motor</a:t>
                      </a:r>
                      <a:endParaRPr kumimoji="0" lang="de-DE" sz="1300" b="0" i="0" u="none" strike="noStrike" cap="none" normalizeH="0" baseline="3000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Overtemperature windings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Motor overloaded</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Leave motor to cool down, check settings</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Fluid temperature to high</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Lower fluid temperature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E21</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rgbClr val="CF142B"/>
                          </a:solidFill>
                          <a:effectLst/>
                          <a:latin typeface="Verdana" pitchFamily="34" charset="0"/>
                        </a:rPr>
                        <a:t>Motor</a:t>
                      </a:r>
                      <a:endParaRPr kumimoji="0" lang="de-DE" sz="1300" b="0" i="0" u="none" strike="noStrike" cap="none" normalizeH="0" baseline="3000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Motor overloaded</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Sediment deposits in the pump</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Remove head and clean</a:t>
                      </a:r>
                    </a:p>
                    <a:p>
                      <a:pPr marL="0" marR="0" lvl="0" indent="0" algn="l" defTabSz="885825" rtl="0" eaLnBrk="1" fontAlgn="base" latinLnBrk="0" hangingPunct="1">
                        <a:lnSpc>
                          <a:spcPct val="110000"/>
                        </a:lnSpc>
                        <a:spcBef>
                          <a:spcPct val="0"/>
                        </a:spcBef>
                        <a:spcAft>
                          <a:spcPct val="0"/>
                        </a:spcAft>
                        <a:buClrTx/>
                        <a:buSzTx/>
                        <a:buFontTx/>
                        <a:buNone/>
                        <a:tabLst/>
                      </a:pPr>
                      <a:endParaRPr kumimoji="0" lang="de-DE"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065213" y="609600"/>
            <a:ext cx="7032625" cy="417513"/>
          </a:xfrm>
        </p:spPr>
        <p:txBody>
          <a:bodyPr/>
          <a:lstStyle/>
          <a:p>
            <a:pPr algn="ctr" eaLnBrk="1" hangingPunct="1"/>
            <a:r>
              <a:rPr lang="en-GB" smtClean="0">
                <a:solidFill>
                  <a:srgbClr val="000000"/>
                </a:solidFill>
              </a:rPr>
              <a:t>Faults, Causes and Remedial Actions</a:t>
            </a:r>
            <a:endParaRPr lang="de-DE" smtClean="0">
              <a:solidFill>
                <a:srgbClr val="000000"/>
              </a:solidFill>
            </a:endParaRPr>
          </a:p>
        </p:txBody>
      </p:sp>
      <p:sp>
        <p:nvSpPr>
          <p:cNvPr id="58371" name="Rectangle 3"/>
          <p:cNvSpPr>
            <a:spLocks noGrp="1" noChangeArrowheads="1"/>
          </p:cNvSpPr>
          <p:nvPr>
            <p:ph type="body" idx="1"/>
          </p:nvPr>
        </p:nvSpPr>
        <p:spPr>
          <a:xfrm>
            <a:off x="604838" y="1228725"/>
            <a:ext cx="7493000" cy="4957763"/>
          </a:xfrm>
        </p:spPr>
        <p:txBody>
          <a:bodyPr/>
          <a:lstStyle/>
          <a:p>
            <a:pPr marL="0" indent="3175" eaLnBrk="1" hangingPunct="1"/>
            <a:r>
              <a:rPr lang="en-GB" smtClean="0"/>
              <a:t>Fault signals: Fault-LED “continuous light” </a:t>
            </a:r>
            <a:endParaRPr lang="de-DE" smtClean="0"/>
          </a:p>
        </p:txBody>
      </p:sp>
      <p:graphicFrame>
        <p:nvGraphicFramePr>
          <p:cNvPr id="915460" name="Group 4"/>
          <p:cNvGraphicFramePr>
            <a:graphicFrameLocks noGrp="1"/>
          </p:cNvGraphicFramePr>
          <p:nvPr/>
        </p:nvGraphicFramePr>
        <p:xfrm>
          <a:off x="690563" y="1779588"/>
          <a:ext cx="7743078" cy="4536220"/>
        </p:xfrm>
        <a:graphic>
          <a:graphicData uri="http://schemas.openxmlformats.org/drawingml/2006/table">
            <a:tbl>
              <a:tblPr/>
              <a:tblGrid>
                <a:gridCol w="909513"/>
                <a:gridCol w="1080556"/>
                <a:gridCol w="1571964"/>
                <a:gridCol w="1620834"/>
                <a:gridCol w="2560211"/>
              </a:tblGrid>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Code-No.</a:t>
                      </a:r>
                    </a:p>
                  </a:txBody>
                  <a:tcPr marL="83116" marR="83116" marT="42447" marB="42447"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5000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Symbol flashes</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Fault</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Cause</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Remedy</a:t>
                      </a:r>
                    </a:p>
                  </a:txBody>
                  <a:tcPr marL="83116" marR="83116" marT="42447" marB="42447"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01A082"/>
                    </a:solid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E23</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Motor</a:t>
                      </a:r>
                      <a:endParaRPr kumimoji="0" lang="de-DE" sz="1300" b="0" i="0" u="none" strike="noStrike" cap="none" normalizeH="0" baseline="3000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Short/Earth circuit</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Motor defect</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Call service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a:noFill/>
                    </a:lnT>
                    <a:lnB w="12700" cap="flat" cmpd="sng" algn="ctr">
                      <a:solidFill>
                        <a:schemeClr val="bg2"/>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E25</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Motor</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Contacting failure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Module not correctly plugged in</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Remove module and replug</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E30</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Module</a:t>
                      </a:r>
                      <a:endParaRPr kumimoji="0" lang="de-DE" sz="1300" b="0" i="0" u="none" strike="noStrike" cap="none" normalizeH="0" baseline="3000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Over temperature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Insufficient air access to cooling body of module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Ensure proper ventilation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Ambient temperature to high</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Improve room ventilation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E31</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Module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Over temperature power pack</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Ambient temperature to high</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Improve room ventilation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539944">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E36</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Module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Module components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electronic</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Call service/exchange module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Text Box 2"/>
          <p:cNvSpPr txBox="1">
            <a:spLocks noChangeArrowheads="1"/>
          </p:cNvSpPr>
          <p:nvPr/>
        </p:nvSpPr>
        <p:spPr bwMode="auto">
          <a:xfrm>
            <a:off x="684213" y="2357438"/>
            <a:ext cx="7488237" cy="3662362"/>
          </a:xfrm>
          <a:prstGeom prst="rect">
            <a:avLst/>
          </a:prstGeom>
          <a:noFill/>
          <a:ln w="9525" algn="ctr">
            <a:noFill/>
            <a:miter lim="800000"/>
            <a:headEnd/>
            <a:tailEnd/>
          </a:ln>
        </p:spPr>
        <p:txBody>
          <a:bodyPr lIns="91424" tIns="45712" rIns="91424" bIns="45712">
            <a:spAutoFit/>
          </a:bodyPr>
          <a:lstStyle/>
          <a:p>
            <a:pPr defTabSz="912813">
              <a:spcBef>
                <a:spcPct val="50000"/>
              </a:spcBef>
            </a:pPr>
            <a:r>
              <a:rPr lang="en-CA" sz="2500" b="1" i="1">
                <a:solidFill>
                  <a:srgbClr val="000000"/>
                </a:solidFill>
                <a:latin typeface="Arial" charset="0"/>
              </a:rPr>
              <a:t>Stratos</a:t>
            </a:r>
            <a:endParaRPr lang="en-CA" sz="1800">
              <a:solidFill>
                <a:srgbClr val="000000"/>
              </a:solidFill>
              <a:latin typeface="Arial" charset="0"/>
            </a:endParaRPr>
          </a:p>
          <a:p>
            <a:pPr defTabSz="912813">
              <a:spcBef>
                <a:spcPct val="50000"/>
              </a:spcBef>
            </a:pPr>
            <a:r>
              <a:rPr lang="en-CA" sz="1800" b="1" i="1">
                <a:solidFill>
                  <a:srgbClr val="000000"/>
                </a:solidFill>
                <a:latin typeface="Arial" charset="0"/>
              </a:rPr>
              <a:t>1.5</a:t>
            </a:r>
            <a:endParaRPr lang="en-CA" sz="1800">
              <a:solidFill>
                <a:srgbClr val="000000"/>
              </a:solidFill>
              <a:latin typeface="Arial" charset="0"/>
            </a:endParaRPr>
          </a:p>
          <a:p>
            <a:pPr marL="457200" lvl="1" indent="0" defTabSz="912813">
              <a:spcBef>
                <a:spcPct val="50000"/>
              </a:spcBef>
              <a:buFontTx/>
              <a:buChar char="•"/>
            </a:pPr>
            <a:r>
              <a:rPr lang="en-CA" sz="1400">
                <a:solidFill>
                  <a:srgbClr val="000000"/>
                </a:solidFill>
                <a:latin typeface="Arial" charset="0"/>
              </a:rPr>
              <a:t> Flange size in Inches</a:t>
            </a:r>
          </a:p>
          <a:p>
            <a:pPr marL="457200" lvl="1" indent="0" defTabSz="912813">
              <a:spcBef>
                <a:spcPct val="50000"/>
              </a:spcBef>
              <a:buFontTx/>
              <a:buChar char="•"/>
            </a:pPr>
            <a:r>
              <a:rPr lang="en-CA" sz="1400">
                <a:solidFill>
                  <a:srgbClr val="000000"/>
                </a:solidFill>
                <a:latin typeface="Arial" charset="0"/>
              </a:rPr>
              <a:t> 3” ANSI, 125 # raised face, 4 bolt</a:t>
            </a:r>
          </a:p>
          <a:p>
            <a:pPr marL="457200" lvl="1" indent="0" defTabSz="912813">
              <a:spcBef>
                <a:spcPct val="50000"/>
              </a:spcBef>
              <a:buFontTx/>
              <a:buChar char="•"/>
            </a:pPr>
            <a:r>
              <a:rPr lang="en-CA" sz="1400">
                <a:solidFill>
                  <a:srgbClr val="000000"/>
                </a:solidFill>
                <a:latin typeface="Arial" charset="0"/>
              </a:rPr>
              <a:t> 2” pump flange - 4 bolt “grooved” pump type</a:t>
            </a:r>
          </a:p>
          <a:p>
            <a:pPr marL="457200" lvl="1" indent="0" defTabSz="912813">
              <a:spcBef>
                <a:spcPct val="50000"/>
              </a:spcBef>
              <a:buFontTx/>
              <a:buChar char="•"/>
            </a:pPr>
            <a:r>
              <a:rPr lang="en-CA" sz="1400">
                <a:solidFill>
                  <a:srgbClr val="000000"/>
                </a:solidFill>
                <a:latin typeface="Arial" charset="0"/>
              </a:rPr>
              <a:t> 1 ½” and 1 ¼” pump flange - oval 2 bolt “grooved” commercial type</a:t>
            </a:r>
          </a:p>
          <a:p>
            <a:pPr defTabSz="912813">
              <a:spcBef>
                <a:spcPct val="50000"/>
              </a:spcBef>
            </a:pPr>
            <a:r>
              <a:rPr lang="en-CA" sz="1800" b="1" i="1">
                <a:solidFill>
                  <a:srgbClr val="000000"/>
                </a:solidFill>
                <a:latin typeface="Arial" charset="0"/>
              </a:rPr>
              <a:t>3</a:t>
            </a:r>
            <a:endParaRPr lang="en-CA" sz="1800">
              <a:solidFill>
                <a:srgbClr val="000000"/>
              </a:solidFill>
              <a:latin typeface="Arial" charset="0"/>
            </a:endParaRPr>
          </a:p>
          <a:p>
            <a:pPr marL="457200" lvl="1" indent="0" defTabSz="912813">
              <a:spcBef>
                <a:spcPct val="50000"/>
              </a:spcBef>
              <a:buFontTx/>
              <a:buChar char="•"/>
            </a:pPr>
            <a:r>
              <a:rPr lang="en-CA" sz="1400">
                <a:solidFill>
                  <a:srgbClr val="000000"/>
                </a:solidFill>
                <a:latin typeface="Arial" charset="0"/>
              </a:rPr>
              <a:t> Minimum head (ft)</a:t>
            </a:r>
          </a:p>
          <a:p>
            <a:pPr defTabSz="912813">
              <a:spcBef>
                <a:spcPct val="50000"/>
              </a:spcBef>
            </a:pPr>
            <a:r>
              <a:rPr lang="en-CA" sz="1800" b="1" i="1">
                <a:solidFill>
                  <a:srgbClr val="000000"/>
                </a:solidFill>
                <a:latin typeface="Arial" charset="0"/>
              </a:rPr>
              <a:t>40</a:t>
            </a:r>
            <a:endParaRPr lang="en-CA" sz="1400">
              <a:solidFill>
                <a:srgbClr val="000000"/>
              </a:solidFill>
              <a:latin typeface="Arial" charset="0"/>
            </a:endParaRPr>
          </a:p>
          <a:p>
            <a:pPr marL="457200" lvl="1" indent="0" defTabSz="912813">
              <a:spcBef>
                <a:spcPct val="50000"/>
              </a:spcBef>
              <a:buFontTx/>
              <a:buChar char="•"/>
            </a:pPr>
            <a:r>
              <a:rPr lang="en-CA" sz="1400">
                <a:solidFill>
                  <a:srgbClr val="000000"/>
                </a:solidFill>
                <a:latin typeface="Arial" charset="0"/>
              </a:rPr>
              <a:t> Maximum head (ft)</a:t>
            </a:r>
          </a:p>
        </p:txBody>
      </p:sp>
      <p:sp>
        <p:nvSpPr>
          <p:cNvPr id="32771" name="Text Box 3"/>
          <p:cNvSpPr txBox="1">
            <a:spLocks noChangeArrowheads="1"/>
          </p:cNvSpPr>
          <p:nvPr/>
        </p:nvSpPr>
        <p:spPr bwMode="auto">
          <a:xfrm>
            <a:off x="1100138" y="381000"/>
            <a:ext cx="6985000" cy="536575"/>
          </a:xfrm>
          <a:prstGeom prst="rect">
            <a:avLst/>
          </a:prstGeom>
          <a:noFill/>
          <a:ln w="9525" algn="ctr">
            <a:noFill/>
            <a:miter lim="800000"/>
            <a:headEnd/>
            <a:tailEnd/>
          </a:ln>
        </p:spPr>
        <p:txBody>
          <a:bodyPr lIns="91424" tIns="45712" rIns="91424" bIns="45712">
            <a:spAutoFit/>
          </a:bodyPr>
          <a:lstStyle/>
          <a:p>
            <a:pPr algn="ctr" defTabSz="914179">
              <a:spcBef>
                <a:spcPct val="50000"/>
              </a:spcBef>
              <a:defRPr/>
            </a:pPr>
            <a:r>
              <a:rPr lang="en-CA" sz="2800" dirty="0">
                <a:latin typeface="+mj-lt"/>
              </a:rPr>
              <a:t>WILO Stratos Model Number System</a:t>
            </a:r>
          </a:p>
        </p:txBody>
      </p:sp>
      <p:sp>
        <p:nvSpPr>
          <p:cNvPr id="2053" name="Text Box 4"/>
          <p:cNvSpPr txBox="1">
            <a:spLocks noChangeArrowheads="1"/>
          </p:cNvSpPr>
          <p:nvPr/>
        </p:nvSpPr>
        <p:spPr bwMode="auto">
          <a:xfrm>
            <a:off x="1042988" y="1520825"/>
            <a:ext cx="7272337" cy="536575"/>
          </a:xfrm>
          <a:prstGeom prst="rect">
            <a:avLst/>
          </a:prstGeom>
          <a:noFill/>
          <a:ln w="9525" algn="ctr">
            <a:noFill/>
            <a:miter lim="800000"/>
            <a:headEnd/>
            <a:tailEnd/>
          </a:ln>
        </p:spPr>
        <p:txBody>
          <a:bodyPr lIns="91424" tIns="45712" rIns="91424" bIns="45712">
            <a:spAutoFit/>
          </a:bodyPr>
          <a:lstStyle/>
          <a:p>
            <a:pPr algn="r" defTabSz="912813">
              <a:spcBef>
                <a:spcPct val="50000"/>
              </a:spcBef>
            </a:pPr>
            <a:r>
              <a:rPr lang="en-CA" sz="2800">
                <a:solidFill>
                  <a:srgbClr val="000000"/>
                </a:solidFill>
                <a:latin typeface="Arial" charset="0"/>
              </a:rPr>
              <a:t>Stratos 1.5 x 3 - 40</a:t>
            </a:r>
          </a:p>
        </p:txBody>
      </p:sp>
      <p:sp>
        <p:nvSpPr>
          <p:cNvPr id="1449989" name="Line 5"/>
          <p:cNvSpPr>
            <a:spLocks noChangeShapeType="1"/>
          </p:cNvSpPr>
          <p:nvPr/>
        </p:nvSpPr>
        <p:spPr bwMode="auto">
          <a:xfrm>
            <a:off x="1231900" y="3109913"/>
            <a:ext cx="5530850" cy="0"/>
          </a:xfrm>
          <a:prstGeom prst="line">
            <a:avLst/>
          </a:prstGeom>
          <a:noFill/>
          <a:ln w="9525">
            <a:solidFill>
              <a:schemeClr val="tx1"/>
            </a:solidFill>
            <a:round/>
            <a:headEnd/>
            <a:tailEnd/>
          </a:ln>
        </p:spPr>
        <p:txBody>
          <a:bodyPr lIns="80147" tIns="40074" rIns="80147" bIns="40074"/>
          <a:lstStyle/>
          <a:p>
            <a:endParaRPr lang="en-US"/>
          </a:p>
        </p:txBody>
      </p:sp>
      <p:sp>
        <p:nvSpPr>
          <p:cNvPr id="1449990" name="Line 6"/>
          <p:cNvSpPr>
            <a:spLocks noChangeShapeType="1"/>
          </p:cNvSpPr>
          <p:nvPr/>
        </p:nvSpPr>
        <p:spPr bwMode="auto">
          <a:xfrm flipV="1">
            <a:off x="1258888" y="4799013"/>
            <a:ext cx="6186487" cy="1587"/>
          </a:xfrm>
          <a:prstGeom prst="line">
            <a:avLst/>
          </a:prstGeom>
          <a:noFill/>
          <a:ln w="9525">
            <a:solidFill>
              <a:schemeClr val="tx1"/>
            </a:solidFill>
            <a:round/>
            <a:headEnd/>
            <a:tailEnd/>
          </a:ln>
        </p:spPr>
        <p:txBody>
          <a:bodyPr lIns="80147" tIns="40074" rIns="80147" bIns="40074"/>
          <a:lstStyle/>
          <a:p>
            <a:endParaRPr lang="en-US"/>
          </a:p>
        </p:txBody>
      </p:sp>
      <p:sp>
        <p:nvSpPr>
          <p:cNvPr id="1449991" name="Line 7"/>
          <p:cNvSpPr>
            <a:spLocks noChangeShapeType="1"/>
          </p:cNvSpPr>
          <p:nvPr/>
        </p:nvSpPr>
        <p:spPr bwMode="auto">
          <a:xfrm flipV="1">
            <a:off x="6764338" y="2170113"/>
            <a:ext cx="4762" cy="939800"/>
          </a:xfrm>
          <a:prstGeom prst="line">
            <a:avLst/>
          </a:prstGeom>
          <a:noFill/>
          <a:ln w="9525">
            <a:solidFill>
              <a:schemeClr val="tx1"/>
            </a:solidFill>
            <a:round/>
            <a:headEnd/>
            <a:tailEnd type="triangle" w="med" len="med"/>
          </a:ln>
        </p:spPr>
        <p:txBody>
          <a:bodyPr lIns="80147" tIns="40074" rIns="80147" bIns="40074"/>
          <a:lstStyle/>
          <a:p>
            <a:endParaRPr lang="en-US"/>
          </a:p>
        </p:txBody>
      </p:sp>
      <p:sp>
        <p:nvSpPr>
          <p:cNvPr id="1449992" name="Line 8"/>
          <p:cNvSpPr>
            <a:spLocks noChangeShapeType="1"/>
          </p:cNvSpPr>
          <p:nvPr/>
        </p:nvSpPr>
        <p:spPr bwMode="auto">
          <a:xfrm flipV="1">
            <a:off x="7445375" y="2170113"/>
            <a:ext cx="9525" cy="2614612"/>
          </a:xfrm>
          <a:prstGeom prst="line">
            <a:avLst/>
          </a:prstGeom>
          <a:noFill/>
          <a:ln w="9525">
            <a:solidFill>
              <a:schemeClr val="tx1"/>
            </a:solidFill>
            <a:round/>
            <a:headEnd/>
            <a:tailEnd type="triangle" w="med" len="med"/>
          </a:ln>
        </p:spPr>
        <p:txBody>
          <a:bodyPr lIns="80147" tIns="40074" rIns="80147" bIns="40074"/>
          <a:lstStyle/>
          <a:p>
            <a:endParaRPr lang="en-US"/>
          </a:p>
        </p:txBody>
      </p:sp>
      <p:sp>
        <p:nvSpPr>
          <p:cNvPr id="1449993" name="Line 9"/>
          <p:cNvSpPr>
            <a:spLocks noChangeShapeType="1"/>
          </p:cNvSpPr>
          <p:nvPr/>
        </p:nvSpPr>
        <p:spPr bwMode="auto">
          <a:xfrm>
            <a:off x="1258888" y="5486400"/>
            <a:ext cx="6842125" cy="0"/>
          </a:xfrm>
          <a:prstGeom prst="line">
            <a:avLst/>
          </a:prstGeom>
          <a:noFill/>
          <a:ln w="9525">
            <a:solidFill>
              <a:schemeClr val="tx1"/>
            </a:solidFill>
            <a:round/>
            <a:headEnd/>
            <a:tailEnd/>
          </a:ln>
        </p:spPr>
        <p:txBody>
          <a:bodyPr lIns="80147" tIns="40074" rIns="80147" bIns="40074"/>
          <a:lstStyle/>
          <a:p>
            <a:endParaRPr lang="en-US"/>
          </a:p>
        </p:txBody>
      </p:sp>
      <p:sp>
        <p:nvSpPr>
          <p:cNvPr id="1449994" name="Line 10"/>
          <p:cNvSpPr>
            <a:spLocks noChangeShapeType="1"/>
          </p:cNvSpPr>
          <p:nvPr/>
        </p:nvSpPr>
        <p:spPr bwMode="auto">
          <a:xfrm flipH="1" flipV="1">
            <a:off x="8077200" y="2168525"/>
            <a:ext cx="23813" cy="3300413"/>
          </a:xfrm>
          <a:prstGeom prst="line">
            <a:avLst/>
          </a:prstGeom>
          <a:noFill/>
          <a:ln w="9525">
            <a:solidFill>
              <a:schemeClr val="tx1"/>
            </a:solidFill>
            <a:round/>
            <a:headEnd/>
            <a:tailEnd type="triangle" w="med" len="med"/>
          </a:ln>
        </p:spPr>
        <p:txBody>
          <a:bodyPr lIns="80147" tIns="40074" rIns="80147" bIns="40074"/>
          <a:lstStyle/>
          <a:p>
            <a:endParaRPr lang="en-US"/>
          </a:p>
        </p:txBody>
      </p:sp>
      <p:graphicFrame>
        <p:nvGraphicFramePr>
          <p:cNvPr id="2050" name="Object 2"/>
          <p:cNvGraphicFramePr>
            <a:graphicFrameLocks noChangeAspect="1"/>
          </p:cNvGraphicFramePr>
          <p:nvPr/>
        </p:nvGraphicFramePr>
        <p:xfrm>
          <a:off x="990600" y="1357313"/>
          <a:ext cx="1041400" cy="928687"/>
        </p:xfrm>
        <a:graphic>
          <a:graphicData uri="http://schemas.openxmlformats.org/presentationml/2006/ole">
            <p:oleObj spid="_x0000_s2050" name="Image" r:id="rId4" imgW="14996825" imgH="12749206" progId="">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9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9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9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998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4998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4998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499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499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4998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99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499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4998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49986">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49986">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499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49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986" grpId="0" build="p"/>
      <p:bldP spid="1449989" grpId="0" animBg="1"/>
      <p:bldP spid="1449990" grpId="0" animBg="1"/>
      <p:bldP spid="1449991" grpId="0" animBg="1"/>
      <p:bldP spid="1449992" grpId="0" animBg="1"/>
      <p:bldP spid="1449993" grpId="0" animBg="1"/>
      <p:bldP spid="144999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36638" y="609600"/>
            <a:ext cx="7032625" cy="417513"/>
          </a:xfrm>
        </p:spPr>
        <p:txBody>
          <a:bodyPr/>
          <a:lstStyle/>
          <a:p>
            <a:pPr algn="ctr" eaLnBrk="1" hangingPunct="1"/>
            <a:r>
              <a:rPr lang="en-GB" smtClean="0">
                <a:solidFill>
                  <a:srgbClr val="000000"/>
                </a:solidFill>
              </a:rPr>
              <a:t>Faults, Causes and Remedial Actions</a:t>
            </a:r>
            <a:endParaRPr lang="de-DE" smtClean="0">
              <a:solidFill>
                <a:srgbClr val="000000"/>
              </a:solidFill>
            </a:endParaRPr>
          </a:p>
        </p:txBody>
      </p:sp>
      <p:sp>
        <p:nvSpPr>
          <p:cNvPr id="59395" name="Rectangle 3"/>
          <p:cNvSpPr>
            <a:spLocks noGrp="1" noChangeArrowheads="1"/>
          </p:cNvSpPr>
          <p:nvPr>
            <p:ph type="body" idx="1"/>
          </p:nvPr>
        </p:nvSpPr>
        <p:spPr/>
        <p:txBody>
          <a:bodyPr/>
          <a:lstStyle/>
          <a:p>
            <a:pPr marL="0" indent="3175" eaLnBrk="1" hangingPunct="1"/>
            <a:r>
              <a:rPr lang="en-GB" smtClean="0"/>
              <a:t>Warning Signals: Fault-LED “off” </a:t>
            </a:r>
          </a:p>
        </p:txBody>
      </p:sp>
      <p:graphicFrame>
        <p:nvGraphicFramePr>
          <p:cNvPr id="917508" name="Group 4"/>
          <p:cNvGraphicFramePr>
            <a:graphicFrameLocks noGrp="1"/>
          </p:cNvGraphicFramePr>
          <p:nvPr/>
        </p:nvGraphicFramePr>
        <p:xfrm>
          <a:off x="690563" y="1865313"/>
          <a:ext cx="7743078" cy="4318288"/>
        </p:xfrm>
        <a:graphic>
          <a:graphicData uri="http://schemas.openxmlformats.org/drawingml/2006/table">
            <a:tbl>
              <a:tblPr/>
              <a:tblGrid>
                <a:gridCol w="909513"/>
                <a:gridCol w="1056121"/>
                <a:gridCol w="1596399"/>
                <a:gridCol w="1624906"/>
                <a:gridCol w="2556139"/>
              </a:tblGrid>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Code-No.</a:t>
                      </a:r>
                    </a:p>
                  </a:txBody>
                  <a:tcPr marL="83116" marR="83116" marT="42447" marB="42447"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5000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Symbol flashes</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Fault</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Cause</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Remedy</a:t>
                      </a:r>
                    </a:p>
                  </a:txBody>
                  <a:tcPr marL="83116" marR="83116" marT="42447" marB="42447"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01A082"/>
                    </a:solid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E03</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3000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Fluid temperature</a:t>
                      </a:r>
                    </a:p>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&gt; 230 °F</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Heating controls incorrectly set</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Reset to lower temperature level</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a:noFill/>
                    </a:lnT>
                    <a:lnB w="12700" cap="flat" cmpd="sng" algn="ctr">
                      <a:solidFill>
                        <a:schemeClr val="bg2"/>
                      </a:solidFill>
                      <a:prstDash val="solid"/>
                      <a:round/>
                      <a:headEnd type="none" w="med" len="med"/>
                      <a:tailEnd type="none" w="med" len="med"/>
                    </a:lnB>
                    <a:lnTlToBr>
                      <a:noFill/>
                    </a:lnTlToBr>
                    <a:lnBlToTr>
                      <a:noFill/>
                    </a:lnBlToTr>
                    <a:no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E04</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Mains overvoltage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Overloaded power mains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Check electrical installation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E05</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3000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Mains overvoltage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E07</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Generating operation</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Driven by primary circuit pump</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Balance pump duty control</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539944">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E11</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Idling pump</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Air entrainment in pump</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Vent pump duty system</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E38</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solidFill>
                      <a:schemeClr val="hlink"/>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rgbClr val="CF142B"/>
                          </a:solidFill>
                          <a:effectLst/>
                          <a:latin typeface="Verdana" pitchFamily="34" charset="0"/>
                        </a:rPr>
                        <a:t>Motor</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fluid temperature sensor</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module (setback operation)</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Call service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36638" y="609600"/>
            <a:ext cx="7032625" cy="417513"/>
          </a:xfrm>
        </p:spPr>
        <p:txBody>
          <a:bodyPr/>
          <a:lstStyle/>
          <a:p>
            <a:pPr algn="ctr" eaLnBrk="1" hangingPunct="1"/>
            <a:r>
              <a:rPr lang="en-GB" smtClean="0">
                <a:solidFill>
                  <a:srgbClr val="000000"/>
                </a:solidFill>
              </a:rPr>
              <a:t>Faults, Causes and Remedial Actions</a:t>
            </a:r>
            <a:endParaRPr lang="de-DE" smtClean="0">
              <a:solidFill>
                <a:srgbClr val="000000"/>
              </a:solidFill>
            </a:endParaRPr>
          </a:p>
        </p:txBody>
      </p:sp>
      <p:sp>
        <p:nvSpPr>
          <p:cNvPr id="60419" name="Rectangle 3"/>
          <p:cNvSpPr>
            <a:spLocks noGrp="1" noChangeArrowheads="1"/>
          </p:cNvSpPr>
          <p:nvPr>
            <p:ph type="body" idx="1"/>
          </p:nvPr>
        </p:nvSpPr>
        <p:spPr>
          <a:xfrm>
            <a:off x="600075" y="1173163"/>
            <a:ext cx="7493000" cy="4959350"/>
          </a:xfrm>
        </p:spPr>
        <p:txBody>
          <a:bodyPr/>
          <a:lstStyle/>
          <a:p>
            <a:pPr marL="0" indent="3175" eaLnBrk="1" hangingPunct="1"/>
            <a:r>
              <a:rPr lang="en-GB" sz="1600" smtClean="0"/>
              <a:t>Warning Signals: Fault-LED “off” </a:t>
            </a:r>
          </a:p>
        </p:txBody>
      </p:sp>
      <p:graphicFrame>
        <p:nvGraphicFramePr>
          <p:cNvPr id="919556" name="Group 4"/>
          <p:cNvGraphicFramePr>
            <a:graphicFrameLocks noGrp="1"/>
          </p:cNvGraphicFramePr>
          <p:nvPr/>
        </p:nvGraphicFramePr>
        <p:xfrm>
          <a:off x="268288" y="1498600"/>
          <a:ext cx="8579650" cy="4865124"/>
        </p:xfrm>
        <a:graphic>
          <a:graphicData uri="http://schemas.openxmlformats.org/drawingml/2006/table">
            <a:tbl>
              <a:tblPr/>
              <a:tblGrid>
                <a:gridCol w="729878"/>
                <a:gridCol w="924892"/>
                <a:gridCol w="2535760"/>
                <a:gridCol w="1885071"/>
                <a:gridCol w="2504049"/>
              </a:tblGrid>
              <a:tr h="738690">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Code-No.</a:t>
                      </a:r>
                    </a:p>
                  </a:txBody>
                  <a:tcPr marL="83116" marR="83116" marT="42447" marB="42447"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5000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Symbol flashes</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Fault</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bg1"/>
                          </a:solidFill>
                          <a:effectLst/>
                          <a:latin typeface="Verdana" pitchFamily="34" charset="0"/>
                        </a:rPr>
                        <a:t>Cause</a:t>
                      </a:r>
                    </a:p>
                  </a:txBody>
                  <a:tcPr marL="83116" marR="83116" marT="42447" marB="424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01A082"/>
                    </a:solid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bg1"/>
                          </a:solidFill>
                          <a:effectLst/>
                          <a:latin typeface="Verdana" pitchFamily="34" charset="0"/>
                        </a:rPr>
                        <a:t>Remedy</a:t>
                      </a:r>
                    </a:p>
                  </a:txBody>
                  <a:tcPr marL="83116" marR="83116" marT="42447" marB="42447"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01A082"/>
                    </a:solidFill>
                  </a:tcPr>
                </a:tc>
              </a:tr>
              <a:tr h="1392486">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E50</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3000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Fault PLR/</a:t>
                      </a:r>
                      <a:r>
                        <a:rPr kumimoji="0" lang="de-DE" sz="1300" b="0" i="0" u="none" strike="noStrike" cap="none" normalizeH="0" baseline="0" smtClean="0">
                          <a:ln>
                            <a:noFill/>
                          </a:ln>
                          <a:solidFill>
                            <a:srgbClr val="CF142B"/>
                          </a:solidFill>
                          <a:effectLst/>
                          <a:latin typeface="Verdana" pitchFamily="34" charset="0"/>
                        </a:rPr>
                        <a:t>LON</a:t>
                      </a:r>
                      <a:r>
                        <a:rPr kumimoji="0" lang="de-DE" sz="1300" b="0" i="0" u="none" strike="noStrike" cap="none" normalizeH="0" baseline="0" smtClean="0">
                          <a:ln>
                            <a:noFill/>
                          </a:ln>
                          <a:solidFill>
                            <a:schemeClr val="tx1"/>
                          </a:solidFill>
                          <a:effectLst/>
                          <a:latin typeface="Verdana" pitchFamily="34" charset="0"/>
                        </a:rPr>
                        <a:t> communication</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Defect interface/wiring IF-Module not correctly plugged-in, defect cable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Switchover after 5 minutes from PLR-mode to Local-Mode control</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a:noFill/>
                    </a:lnT>
                    <a:lnB w="12700" cap="flat" cmpd="sng" algn="ctr">
                      <a:solidFill>
                        <a:schemeClr val="bg2"/>
                      </a:solidFill>
                      <a:prstDash val="solid"/>
                      <a:round/>
                      <a:headEnd type="none" w="med" len="med"/>
                      <a:tailEnd type="none" w="med" len="med"/>
                    </a:lnB>
                    <a:lnTlToBr>
                      <a:noFill/>
                    </a:lnTlToBr>
                    <a:lnBlToTr>
                      <a:noFill/>
                    </a:lnBlToTr>
                    <a:noFill/>
                  </a:tcPr>
                </a:tc>
              </a:tr>
              <a:tr h="520758">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E51</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Inadmissible combination</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Different pump types</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Plug modules in again.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673246">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E52</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Fault communication Master/Slave</a:t>
                      </a:r>
                    </a:p>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Pump changes from controlled to fixed speed operation (depending on selected setpoint, see Figure </a:t>
                      </a:r>
                      <a:r>
                        <a:rPr kumimoji="0" lang="de-DE" sz="1300" b="0" i="0" u="none" strike="noStrike" cap="none" normalizeH="0" baseline="0" smtClean="0">
                          <a:ln>
                            <a:noFill/>
                          </a:ln>
                          <a:solidFill>
                            <a:srgbClr val="CF142B"/>
                          </a:solidFill>
                          <a:effectLst/>
                          <a:latin typeface="Verdana" pitchFamily="34" charset="0"/>
                        </a:rPr>
                        <a:t>7</a:t>
                      </a:r>
                      <a:r>
                        <a:rPr kumimoji="0" lang="de-DE" sz="1300" b="0" i="0" u="none" strike="noStrike" cap="none" normalizeH="0" baseline="0" smtClean="0">
                          <a:ln>
                            <a:noFill/>
                          </a:ln>
                          <a:solidFill>
                            <a:schemeClr val="tx1"/>
                          </a:solidFill>
                          <a:effectLst/>
                          <a:latin typeface="Verdana" pitchFamily="34" charset="0"/>
                        </a:rPr>
                        <a:t>)</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IF-Module </a:t>
                      </a:r>
                      <a:r>
                        <a:rPr kumimoji="0" lang="de-DE" sz="1300" b="0" i="0" u="none" strike="noStrike" cap="none" normalizeH="0" baseline="0" smtClean="0">
                          <a:ln>
                            <a:noFill/>
                          </a:ln>
                          <a:solidFill>
                            <a:srgbClr val="CF142B"/>
                          </a:solidFill>
                          <a:effectLst/>
                          <a:latin typeface="Verdana" pitchFamily="34" charset="0"/>
                        </a:rPr>
                        <a:t>Stratos</a:t>
                      </a:r>
                      <a:r>
                        <a:rPr kumimoji="0" lang="de-DE" sz="1300" b="0" i="0" u="none" strike="noStrike" cap="none" normalizeH="0" baseline="0" smtClean="0">
                          <a:ln>
                            <a:noFill/>
                          </a:ln>
                          <a:solidFill>
                            <a:schemeClr val="tx1"/>
                          </a:solidFill>
                          <a:effectLst/>
                          <a:latin typeface="Verdana" pitchFamily="34" charset="0"/>
                        </a:rPr>
                        <a:t> not correctly plugged-in, defect cable</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smtClean="0">
                          <a:ln>
                            <a:noFill/>
                          </a:ln>
                          <a:solidFill>
                            <a:schemeClr val="tx1"/>
                          </a:solidFill>
                          <a:effectLst/>
                          <a:latin typeface="Verdana" pitchFamily="34" charset="0"/>
                        </a:rPr>
                        <a:t>After 5 min the modules switch to single-pump operation. Plug modules in again. Check cable</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539944">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MA</a:t>
                      </a:r>
                    </a:p>
                  </a:txBody>
                  <a:tcPr marL="83116" marR="83116" marT="42447" marB="42447"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rgbClr val="CF142B"/>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Master/Slave selection not set</a:t>
                      </a: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Verdana" pitchFamily="34" charset="0"/>
                      </a:endParaRPr>
                    </a:p>
                  </a:txBody>
                  <a:tcPr marL="83116" marR="83116" marT="42447" marB="4244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885825" rtl="0" eaLnBrk="1" fontAlgn="base" latinLnBrk="0" hangingPunct="1">
                        <a:lnSpc>
                          <a:spcPct val="110000"/>
                        </a:lnSpc>
                        <a:spcBef>
                          <a:spcPct val="0"/>
                        </a:spcBef>
                        <a:spcAft>
                          <a:spcPct val="0"/>
                        </a:spcAft>
                        <a:buClrTx/>
                        <a:buSzTx/>
                        <a:buFontTx/>
                        <a:buNone/>
                        <a:tabLst/>
                      </a:pPr>
                      <a:r>
                        <a:rPr kumimoji="0" lang="de-DE" sz="1300" b="0" i="0" u="none" strike="noStrike" cap="none" normalizeH="0" baseline="0" dirty="0" smtClean="0">
                          <a:ln>
                            <a:noFill/>
                          </a:ln>
                          <a:solidFill>
                            <a:schemeClr val="tx1"/>
                          </a:solidFill>
                          <a:effectLst/>
                          <a:latin typeface="Verdana" pitchFamily="34" charset="0"/>
                        </a:rPr>
                        <a:t>Set Master/Slave selection</a:t>
                      </a:r>
                    </a:p>
                  </a:txBody>
                  <a:tcPr marL="83116" marR="83116" marT="42447" marB="42447"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cap="flat">
                      <a:noFill/>
                    </a:lnB>
                    <a:lnTlToBr>
                      <a:noFill/>
                    </a:lnTlToBr>
                    <a:lnBlToTr>
                      <a:noFill/>
                    </a:lnBlToTr>
                    <a:noFill/>
                  </a:tcPr>
                </a:tc>
              </a:tr>
            </a:tbl>
          </a:graphicData>
        </a:graphic>
      </p:graphicFrame>
      <p:pic>
        <p:nvPicPr>
          <p:cNvPr id="8" name="Picture 14">
            <a:hlinkClick r:id="rId3" action="ppaction://hlinksldjump"/>
          </p:cNvPr>
          <p:cNvPicPr>
            <a:picLocks noChangeAspect="1" noChangeArrowheads="1"/>
          </p:cNvPicPr>
          <p:nvPr/>
        </p:nvPicPr>
        <p:blipFill>
          <a:blip r:embed="rId4" cstate="print"/>
          <a:srcRect/>
          <a:stretch>
            <a:fillRect/>
          </a:stretch>
        </p:blipFill>
        <p:spPr bwMode="auto">
          <a:xfrm>
            <a:off x="377825" y="466725"/>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8" name="Rectangle 23"/>
          <p:cNvSpPr>
            <a:spLocks noGrp="1" noChangeArrowheads="1"/>
          </p:cNvSpPr>
          <p:nvPr>
            <p:ph type="title"/>
          </p:nvPr>
        </p:nvSpPr>
        <p:spPr>
          <a:xfrm>
            <a:off x="1079500" y="609600"/>
            <a:ext cx="7031038" cy="417513"/>
          </a:xfrm>
        </p:spPr>
        <p:txBody>
          <a:bodyPr/>
          <a:lstStyle/>
          <a:p>
            <a:pPr algn="ctr" eaLnBrk="1" hangingPunct="1"/>
            <a:r>
              <a:rPr lang="de-DE" smtClean="0">
                <a:solidFill>
                  <a:srgbClr val="000000"/>
                </a:solidFill>
              </a:rPr>
              <a:t>Infra-Red Monitor</a:t>
            </a:r>
          </a:p>
        </p:txBody>
      </p:sp>
      <p:sp>
        <p:nvSpPr>
          <p:cNvPr id="11279" name="Rectangle 24"/>
          <p:cNvSpPr>
            <a:spLocks noGrp="1" noChangeArrowheads="1"/>
          </p:cNvSpPr>
          <p:nvPr>
            <p:ph type="body" idx="1"/>
          </p:nvPr>
        </p:nvSpPr>
        <p:spPr>
          <a:xfrm>
            <a:off x="909638" y="1328738"/>
            <a:ext cx="7493000" cy="4959350"/>
          </a:xfrm>
        </p:spPr>
        <p:txBody>
          <a:bodyPr/>
          <a:lstStyle/>
          <a:p>
            <a:pPr marL="0" indent="3175" eaLnBrk="1" hangingPunct="1"/>
            <a:r>
              <a:rPr lang="en-US" smtClean="0"/>
              <a:t>Automatic communication – up to 16 pumps – 30’ Away </a:t>
            </a:r>
          </a:p>
          <a:p>
            <a:pPr lvl="1" eaLnBrk="1" hangingPunct="1"/>
            <a:r>
              <a:rPr lang="en-US" smtClean="0"/>
              <a:t>Manual coding not required</a:t>
            </a:r>
          </a:p>
          <a:p>
            <a:pPr lvl="2" eaLnBrk="1" hangingPunct="1"/>
            <a:endParaRPr lang="de-DE" smtClean="0"/>
          </a:p>
          <a:p>
            <a:pPr lvl="2" eaLnBrk="1" hangingPunct="1"/>
            <a:endParaRPr lang="de-DE" smtClean="0"/>
          </a:p>
          <a:p>
            <a:pPr lvl="2" eaLnBrk="1" hangingPunct="1"/>
            <a:endParaRPr lang="de-DE" smtClean="0"/>
          </a:p>
          <a:p>
            <a:pPr lvl="2" eaLnBrk="1" hangingPunct="1"/>
            <a:endParaRPr lang="de-DE" smtClean="0"/>
          </a:p>
          <a:p>
            <a:pPr lvl="2" eaLnBrk="1" hangingPunct="1"/>
            <a:endParaRPr lang="de-DE" smtClean="0"/>
          </a:p>
          <a:p>
            <a:pPr lvl="2" eaLnBrk="1" hangingPunct="1"/>
            <a:endParaRPr lang="de-DE" smtClean="0"/>
          </a:p>
          <a:p>
            <a:pPr lvl="2" eaLnBrk="1" hangingPunct="1"/>
            <a:endParaRPr lang="de-DE" smtClean="0"/>
          </a:p>
          <a:p>
            <a:pPr lvl="2" eaLnBrk="1" hangingPunct="1"/>
            <a:endParaRPr lang="de-DE" smtClean="0"/>
          </a:p>
          <a:p>
            <a:pPr lvl="3" eaLnBrk="1" hangingPunct="1"/>
            <a:r>
              <a:rPr lang="en-US" smtClean="0"/>
              <a:t>Always the right ‘wire‘ to the right pump.</a:t>
            </a:r>
            <a:endParaRPr lang="de-DE" smtClean="0"/>
          </a:p>
        </p:txBody>
      </p:sp>
      <p:grpSp>
        <p:nvGrpSpPr>
          <p:cNvPr id="11280" name="Group 11"/>
          <p:cNvGrpSpPr>
            <a:grpSpLocks/>
          </p:cNvGrpSpPr>
          <p:nvPr/>
        </p:nvGrpSpPr>
        <p:grpSpPr bwMode="auto">
          <a:xfrm>
            <a:off x="1082675" y="3074988"/>
            <a:ext cx="6905625" cy="2487612"/>
            <a:chOff x="752" y="2088"/>
            <a:chExt cx="4589" cy="1815"/>
          </a:xfrm>
        </p:grpSpPr>
        <p:pic>
          <p:nvPicPr>
            <p:cNvPr id="11282" name="Picture 12" descr="monitor2"/>
            <p:cNvPicPr>
              <a:picLocks noChangeAspect="1" noChangeArrowheads="1"/>
            </p:cNvPicPr>
            <p:nvPr/>
          </p:nvPicPr>
          <p:blipFill>
            <a:blip r:embed="rId4" cstate="print"/>
            <a:srcRect/>
            <a:stretch>
              <a:fillRect/>
            </a:stretch>
          </p:blipFill>
          <p:spPr bwMode="auto">
            <a:xfrm>
              <a:off x="2716" y="3115"/>
              <a:ext cx="568" cy="788"/>
            </a:xfrm>
            <a:prstGeom prst="rect">
              <a:avLst/>
            </a:prstGeom>
            <a:noFill/>
            <a:ln w="9525">
              <a:noFill/>
              <a:miter lim="800000"/>
              <a:headEnd/>
              <a:tailEnd/>
            </a:ln>
          </p:spPr>
        </p:pic>
        <p:sp>
          <p:nvSpPr>
            <p:cNvPr id="11283" name="Line 13"/>
            <p:cNvSpPr>
              <a:spLocks noChangeShapeType="1"/>
            </p:cNvSpPr>
            <p:nvPr/>
          </p:nvSpPr>
          <p:spPr bwMode="auto">
            <a:xfrm flipH="1" flipV="1">
              <a:off x="752" y="2088"/>
              <a:ext cx="2085" cy="1048"/>
            </a:xfrm>
            <a:prstGeom prst="line">
              <a:avLst/>
            </a:prstGeom>
            <a:noFill/>
            <a:ln w="25400">
              <a:solidFill>
                <a:srgbClr val="CF142B"/>
              </a:solidFill>
              <a:prstDash val="dash"/>
              <a:round/>
              <a:headEnd/>
              <a:tailEnd/>
            </a:ln>
          </p:spPr>
          <p:txBody>
            <a:bodyPr lIns="90488" tIns="44450" rIns="90488" bIns="44450" anchor="ctr">
              <a:spAutoFit/>
            </a:bodyPr>
            <a:lstStyle/>
            <a:p>
              <a:endParaRPr lang="en-US"/>
            </a:p>
          </p:txBody>
        </p:sp>
        <p:sp>
          <p:nvSpPr>
            <p:cNvPr id="11284" name="Line 14"/>
            <p:cNvSpPr>
              <a:spLocks noChangeShapeType="1"/>
            </p:cNvSpPr>
            <p:nvPr/>
          </p:nvSpPr>
          <p:spPr bwMode="auto">
            <a:xfrm flipV="1">
              <a:off x="3256" y="2088"/>
              <a:ext cx="2085" cy="1048"/>
            </a:xfrm>
            <a:prstGeom prst="line">
              <a:avLst/>
            </a:prstGeom>
            <a:noFill/>
            <a:ln w="25400">
              <a:solidFill>
                <a:srgbClr val="CF142B"/>
              </a:solidFill>
              <a:prstDash val="dash"/>
              <a:round/>
              <a:headEnd/>
              <a:tailEnd/>
            </a:ln>
          </p:spPr>
          <p:txBody>
            <a:bodyPr lIns="90488" tIns="44450" rIns="90488" bIns="44450" anchor="ctr">
              <a:spAutoFit/>
            </a:bodyPr>
            <a:lstStyle/>
            <a:p>
              <a:endParaRPr lang="en-US"/>
            </a:p>
          </p:txBody>
        </p:sp>
      </p:grpSp>
      <p:pic>
        <p:nvPicPr>
          <p:cNvPr id="11281" name="Picture 22">
            <a:hlinkClick r:id="rId5" action="ppaction://hlinkfile"/>
          </p:cNvPr>
          <p:cNvPicPr>
            <a:picLocks noChangeAspect="1" noChangeArrowheads="1"/>
          </p:cNvPicPr>
          <p:nvPr/>
        </p:nvPicPr>
        <p:blipFill>
          <a:blip r:embed="rId6" cstate="print"/>
          <a:srcRect/>
          <a:stretch>
            <a:fillRect/>
          </a:stretch>
        </p:blipFill>
        <p:spPr bwMode="auto">
          <a:xfrm>
            <a:off x="4049713" y="3763963"/>
            <a:ext cx="954087" cy="1909762"/>
          </a:xfrm>
          <a:prstGeom prst="rect">
            <a:avLst/>
          </a:prstGeom>
          <a:noFill/>
          <a:ln w="25400" algn="ctr">
            <a:noFill/>
            <a:miter lim="800000"/>
            <a:headEnd/>
            <a:tailEnd/>
          </a:ln>
        </p:spPr>
      </p:pic>
      <p:graphicFrame>
        <p:nvGraphicFramePr>
          <p:cNvPr id="11266" name="Object 2"/>
          <p:cNvGraphicFramePr>
            <a:graphicFrameLocks noChangeAspect="1"/>
          </p:cNvGraphicFramePr>
          <p:nvPr/>
        </p:nvGraphicFramePr>
        <p:xfrm>
          <a:off x="976313" y="2144713"/>
          <a:ext cx="598487" cy="534987"/>
        </p:xfrm>
        <a:graphic>
          <a:graphicData uri="http://schemas.openxmlformats.org/presentationml/2006/ole">
            <p:oleObj spid="_x0000_s11266" name="Image" r:id="rId7" imgW="14996825" imgH="12749206" progId="">
              <p:embed/>
            </p:oleObj>
          </a:graphicData>
        </a:graphic>
      </p:graphicFrame>
      <p:graphicFrame>
        <p:nvGraphicFramePr>
          <p:cNvPr id="11267" name="Object 17"/>
          <p:cNvGraphicFramePr>
            <a:graphicFrameLocks noChangeAspect="1"/>
          </p:cNvGraphicFramePr>
          <p:nvPr/>
        </p:nvGraphicFramePr>
        <p:xfrm>
          <a:off x="4657725" y="2143125"/>
          <a:ext cx="600075" cy="533400"/>
        </p:xfrm>
        <a:graphic>
          <a:graphicData uri="http://schemas.openxmlformats.org/presentationml/2006/ole">
            <p:oleObj spid="_x0000_s11267" name="Image" r:id="rId8" imgW="14996825" imgH="12749206" progId="">
              <p:embed/>
            </p:oleObj>
          </a:graphicData>
        </a:graphic>
      </p:graphicFrame>
      <p:graphicFrame>
        <p:nvGraphicFramePr>
          <p:cNvPr id="11268" name="Object 18"/>
          <p:cNvGraphicFramePr>
            <a:graphicFrameLocks noChangeAspect="1"/>
          </p:cNvGraphicFramePr>
          <p:nvPr/>
        </p:nvGraphicFramePr>
        <p:xfrm>
          <a:off x="5400675" y="2138363"/>
          <a:ext cx="600075" cy="533400"/>
        </p:xfrm>
        <a:graphic>
          <a:graphicData uri="http://schemas.openxmlformats.org/presentationml/2006/ole">
            <p:oleObj spid="_x0000_s11268" name="Image" r:id="rId9" imgW="14996825" imgH="12749206" progId="">
              <p:embed/>
            </p:oleObj>
          </a:graphicData>
        </a:graphic>
      </p:graphicFrame>
      <p:graphicFrame>
        <p:nvGraphicFramePr>
          <p:cNvPr id="11269" name="Object 19"/>
          <p:cNvGraphicFramePr>
            <a:graphicFrameLocks noChangeAspect="1"/>
          </p:cNvGraphicFramePr>
          <p:nvPr/>
        </p:nvGraphicFramePr>
        <p:xfrm>
          <a:off x="6100763" y="2135188"/>
          <a:ext cx="600075" cy="533400"/>
        </p:xfrm>
        <a:graphic>
          <a:graphicData uri="http://schemas.openxmlformats.org/presentationml/2006/ole">
            <p:oleObj spid="_x0000_s11269" name="Image" r:id="rId10" imgW="14996825" imgH="12749206" progId="">
              <p:embed/>
            </p:oleObj>
          </a:graphicData>
        </a:graphic>
      </p:graphicFrame>
      <p:graphicFrame>
        <p:nvGraphicFramePr>
          <p:cNvPr id="11270" name="Object 20"/>
          <p:cNvGraphicFramePr>
            <a:graphicFrameLocks noChangeAspect="1"/>
          </p:cNvGraphicFramePr>
          <p:nvPr/>
        </p:nvGraphicFramePr>
        <p:xfrm>
          <a:off x="6815138" y="2132013"/>
          <a:ext cx="600075" cy="533400"/>
        </p:xfrm>
        <a:graphic>
          <a:graphicData uri="http://schemas.openxmlformats.org/presentationml/2006/ole">
            <p:oleObj spid="_x0000_s11270" name="Image" r:id="rId11" imgW="14996825" imgH="12749206" progId="">
              <p:embed/>
            </p:oleObj>
          </a:graphicData>
        </a:graphic>
      </p:graphicFrame>
      <p:graphicFrame>
        <p:nvGraphicFramePr>
          <p:cNvPr id="11271" name="Object 21"/>
          <p:cNvGraphicFramePr>
            <a:graphicFrameLocks noChangeAspect="1"/>
          </p:cNvGraphicFramePr>
          <p:nvPr/>
        </p:nvGraphicFramePr>
        <p:xfrm>
          <a:off x="7542213" y="2143125"/>
          <a:ext cx="600075" cy="533400"/>
        </p:xfrm>
        <a:graphic>
          <a:graphicData uri="http://schemas.openxmlformats.org/presentationml/2006/ole">
            <p:oleObj spid="_x0000_s11271" name="Image" r:id="rId12" imgW="14996825" imgH="12749206" progId="">
              <p:embed/>
            </p:oleObj>
          </a:graphicData>
        </a:graphic>
      </p:graphicFrame>
      <p:graphicFrame>
        <p:nvGraphicFramePr>
          <p:cNvPr id="11272" name="Object 22"/>
          <p:cNvGraphicFramePr>
            <a:graphicFrameLocks noChangeAspect="1"/>
          </p:cNvGraphicFramePr>
          <p:nvPr/>
        </p:nvGraphicFramePr>
        <p:xfrm>
          <a:off x="8213725" y="2138363"/>
          <a:ext cx="600075" cy="533400"/>
        </p:xfrm>
        <a:graphic>
          <a:graphicData uri="http://schemas.openxmlformats.org/presentationml/2006/ole">
            <p:oleObj spid="_x0000_s11272" name="Image" r:id="rId13" imgW="14996825" imgH="12749206" progId="">
              <p:embed/>
            </p:oleObj>
          </a:graphicData>
        </a:graphic>
      </p:graphicFrame>
      <p:graphicFrame>
        <p:nvGraphicFramePr>
          <p:cNvPr id="11273" name="Object 23"/>
          <p:cNvGraphicFramePr>
            <a:graphicFrameLocks noChangeAspect="1"/>
          </p:cNvGraphicFramePr>
          <p:nvPr/>
        </p:nvGraphicFramePr>
        <p:xfrm>
          <a:off x="1760538" y="2143125"/>
          <a:ext cx="600075" cy="533400"/>
        </p:xfrm>
        <a:graphic>
          <a:graphicData uri="http://schemas.openxmlformats.org/presentationml/2006/ole">
            <p:oleObj spid="_x0000_s11273" name="Image" r:id="rId14" imgW="14996825" imgH="12749206" progId="">
              <p:embed/>
            </p:oleObj>
          </a:graphicData>
        </a:graphic>
      </p:graphicFrame>
      <p:graphicFrame>
        <p:nvGraphicFramePr>
          <p:cNvPr id="11274" name="Object 24"/>
          <p:cNvGraphicFramePr>
            <a:graphicFrameLocks noChangeAspect="1"/>
          </p:cNvGraphicFramePr>
          <p:nvPr/>
        </p:nvGraphicFramePr>
        <p:xfrm>
          <a:off x="2489200" y="2138363"/>
          <a:ext cx="600075" cy="533400"/>
        </p:xfrm>
        <a:graphic>
          <a:graphicData uri="http://schemas.openxmlformats.org/presentationml/2006/ole">
            <p:oleObj spid="_x0000_s11274" name="Image" r:id="rId15" imgW="14996825" imgH="12749206" progId="">
              <p:embed/>
            </p:oleObj>
          </a:graphicData>
        </a:graphic>
      </p:graphicFrame>
      <p:graphicFrame>
        <p:nvGraphicFramePr>
          <p:cNvPr id="11275" name="Object 25"/>
          <p:cNvGraphicFramePr>
            <a:graphicFrameLocks noChangeAspect="1"/>
          </p:cNvGraphicFramePr>
          <p:nvPr/>
        </p:nvGraphicFramePr>
        <p:xfrm>
          <a:off x="3230563" y="2135188"/>
          <a:ext cx="600075" cy="533400"/>
        </p:xfrm>
        <a:graphic>
          <a:graphicData uri="http://schemas.openxmlformats.org/presentationml/2006/ole">
            <p:oleObj spid="_x0000_s11275" name="Image" r:id="rId16" imgW="14996825" imgH="12749206" progId="">
              <p:embed/>
            </p:oleObj>
          </a:graphicData>
        </a:graphic>
      </p:graphicFrame>
      <p:graphicFrame>
        <p:nvGraphicFramePr>
          <p:cNvPr id="11276" name="Object 26"/>
          <p:cNvGraphicFramePr>
            <a:graphicFrameLocks noChangeAspect="1"/>
          </p:cNvGraphicFramePr>
          <p:nvPr/>
        </p:nvGraphicFramePr>
        <p:xfrm>
          <a:off x="3944938" y="2132013"/>
          <a:ext cx="600075" cy="533400"/>
        </p:xfrm>
        <a:graphic>
          <a:graphicData uri="http://schemas.openxmlformats.org/presentationml/2006/ole">
            <p:oleObj spid="_x0000_s11276" name="Image" r:id="rId17" imgW="14996825" imgH="12749206" progId="">
              <p:embed/>
            </p:oleObj>
          </a:graphicData>
        </a:graphic>
      </p:graphicFrame>
      <p:graphicFrame>
        <p:nvGraphicFramePr>
          <p:cNvPr id="11277" name="Object 27"/>
          <p:cNvGraphicFramePr>
            <a:graphicFrameLocks noChangeAspect="1"/>
          </p:cNvGraphicFramePr>
          <p:nvPr/>
        </p:nvGraphicFramePr>
        <p:xfrm>
          <a:off x="328613" y="2146300"/>
          <a:ext cx="600075" cy="533400"/>
        </p:xfrm>
        <a:graphic>
          <a:graphicData uri="http://schemas.openxmlformats.org/presentationml/2006/ole">
            <p:oleObj spid="_x0000_s11277" name="Image" r:id="rId18" imgW="14996825" imgH="12749206" progId="">
              <p:embed/>
            </p:oleObj>
          </a:graphicData>
        </a:graphic>
      </p:graphicFrame>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0290" name="Rectangle 18"/>
          <p:cNvSpPr>
            <a:spLocks noChangeArrowheads="1"/>
          </p:cNvSpPr>
          <p:nvPr/>
        </p:nvSpPr>
        <p:spPr bwMode="auto">
          <a:xfrm>
            <a:off x="3949700" y="4471988"/>
            <a:ext cx="158750" cy="447675"/>
          </a:xfrm>
          <a:prstGeom prst="rect">
            <a:avLst/>
          </a:prstGeom>
          <a:solidFill>
            <a:schemeClr val="bg1"/>
          </a:solidFill>
          <a:ln w="25400" algn="ctr">
            <a:noFill/>
            <a:miter lim="800000"/>
            <a:headEnd/>
            <a:tailEnd/>
          </a:ln>
        </p:spPr>
        <p:txBody>
          <a:bodyPr wrap="none" lIns="79271" tIns="38939" rIns="79271" bIns="38939" anchor="ctr">
            <a:spAutoFit/>
          </a:bodyPr>
          <a:lstStyle/>
          <a:p>
            <a:endParaRPr lang="en-US"/>
          </a:p>
        </p:txBody>
      </p:sp>
      <p:sp>
        <p:nvSpPr>
          <p:cNvPr id="61443" name="Text Box 21"/>
          <p:cNvSpPr txBox="1">
            <a:spLocks noChangeArrowheads="1"/>
          </p:cNvSpPr>
          <p:nvPr/>
        </p:nvSpPr>
        <p:spPr bwMode="auto">
          <a:xfrm>
            <a:off x="3563938" y="1979613"/>
            <a:ext cx="3097212" cy="2841625"/>
          </a:xfrm>
          <a:prstGeom prst="rect">
            <a:avLst/>
          </a:prstGeom>
          <a:noFill/>
          <a:ln w="25400" algn="ctr">
            <a:noFill/>
            <a:miter lim="800000"/>
            <a:headEnd/>
            <a:tailEnd/>
          </a:ln>
        </p:spPr>
        <p:txBody>
          <a:bodyPr lIns="79271" tIns="38939" rIns="79271" bIns="38939">
            <a:spAutoFit/>
          </a:bodyPr>
          <a:lstStyle/>
          <a:p>
            <a:pPr defTabSz="912813">
              <a:spcBef>
                <a:spcPct val="50000"/>
              </a:spcBef>
            </a:pPr>
            <a:r>
              <a:rPr lang="en-US"/>
              <a:t>PDA Specifications</a:t>
            </a:r>
            <a:r>
              <a:rPr lang="en-US" sz="1300"/>
              <a:t/>
            </a:r>
            <a:br>
              <a:rPr lang="en-US" sz="1300"/>
            </a:br>
            <a:r>
              <a:rPr lang="en-US" sz="1300"/>
              <a:t>- Secure Digital I/O slot</a:t>
            </a:r>
          </a:p>
          <a:p>
            <a:pPr defTabSz="912813">
              <a:spcBef>
                <a:spcPct val="50000"/>
              </a:spcBef>
              <a:buFontTx/>
              <a:buChar char="-"/>
            </a:pPr>
            <a:r>
              <a:rPr lang="en-US" sz="1300"/>
              <a:t> Windows Mobile version 5</a:t>
            </a:r>
          </a:p>
          <a:p>
            <a:pPr defTabSz="912813">
              <a:spcBef>
                <a:spcPct val="50000"/>
              </a:spcBef>
              <a:buFontTx/>
              <a:buChar char="-"/>
            </a:pPr>
            <a:r>
              <a:rPr lang="en-US" sz="1300"/>
              <a:t> Bluetooth for wireless printing</a:t>
            </a:r>
          </a:p>
          <a:p>
            <a:pPr defTabSz="912813">
              <a:spcBef>
                <a:spcPct val="50000"/>
              </a:spcBef>
              <a:buFontTx/>
              <a:buChar char="-"/>
            </a:pPr>
            <a:r>
              <a:rPr lang="en-US" sz="1300"/>
              <a:t> 300 Mhz CPU</a:t>
            </a:r>
          </a:p>
          <a:p>
            <a:pPr defTabSz="912813">
              <a:spcBef>
                <a:spcPct val="50000"/>
              </a:spcBef>
              <a:buFontTx/>
              <a:buChar char="-"/>
            </a:pPr>
            <a:r>
              <a:rPr lang="en-US" sz="1300"/>
              <a:t> 5 MB free memory</a:t>
            </a:r>
          </a:p>
          <a:p>
            <a:pPr defTabSz="912813">
              <a:spcBef>
                <a:spcPct val="50000"/>
              </a:spcBef>
              <a:buFontTx/>
              <a:buChar char="-"/>
            </a:pPr>
            <a:r>
              <a:rPr lang="en-US" sz="1300"/>
              <a:t> 64 MB ROM</a:t>
            </a:r>
          </a:p>
          <a:p>
            <a:pPr defTabSz="912813">
              <a:spcBef>
                <a:spcPct val="50000"/>
              </a:spcBef>
              <a:buFontTx/>
              <a:buChar char="-"/>
            </a:pPr>
            <a:r>
              <a:rPr lang="en-US" sz="1300"/>
              <a:t> 32 MB RAM</a:t>
            </a:r>
          </a:p>
          <a:p>
            <a:pPr defTabSz="912813">
              <a:spcBef>
                <a:spcPct val="50000"/>
              </a:spcBef>
              <a:buFontTx/>
              <a:buChar char="-"/>
            </a:pPr>
            <a:r>
              <a:rPr lang="en-US" sz="1300"/>
              <a:t> 240 x 320 pixel display</a:t>
            </a:r>
            <a:endParaRPr lang="en-US"/>
          </a:p>
        </p:txBody>
      </p:sp>
      <p:pic>
        <p:nvPicPr>
          <p:cNvPr id="61444" name="Picture 22">
            <a:hlinkClick r:id="rId3" action="ppaction://hlinkfile"/>
          </p:cNvPr>
          <p:cNvPicPr>
            <a:picLocks noChangeAspect="1" noChangeArrowheads="1"/>
          </p:cNvPicPr>
          <p:nvPr/>
        </p:nvPicPr>
        <p:blipFill>
          <a:blip r:embed="rId4" cstate="print"/>
          <a:srcRect/>
          <a:stretch>
            <a:fillRect/>
          </a:stretch>
        </p:blipFill>
        <p:spPr bwMode="auto">
          <a:xfrm>
            <a:off x="833438" y="1476375"/>
            <a:ext cx="2200275" cy="4397375"/>
          </a:xfrm>
          <a:prstGeom prst="rect">
            <a:avLst/>
          </a:prstGeom>
          <a:noFill/>
          <a:ln w="25400" algn="ctr">
            <a:noFill/>
            <a:miter lim="800000"/>
            <a:headEnd/>
            <a:tailEnd/>
          </a:ln>
        </p:spPr>
      </p:pic>
      <p:pic>
        <p:nvPicPr>
          <p:cNvPr id="9" name="Picture 14">
            <a:hlinkClick r:id="rId5" action="ppaction://hlinksldjump"/>
          </p:cNvPr>
          <p:cNvPicPr>
            <a:picLocks noChangeAspect="1" noChangeArrowheads="1"/>
          </p:cNvPicPr>
          <p:nvPr/>
        </p:nvPicPr>
        <p:blipFill>
          <a:blip r:embed="rId6" cstate="print"/>
          <a:srcRect/>
          <a:stretch>
            <a:fillRect/>
          </a:stretch>
        </p:blipFill>
        <p:spPr bwMode="auto">
          <a:xfrm>
            <a:off x="377825" y="466725"/>
            <a:ext cx="438150" cy="409575"/>
          </a:xfrm>
          <a:prstGeom prst="rect">
            <a:avLst/>
          </a:prstGeom>
          <a:noFill/>
          <a:ln w="25400" algn="ctr">
            <a:noFill/>
            <a:miter lim="800000"/>
            <a:headEnd/>
            <a:tailEnd/>
          </a:ln>
        </p:spPr>
      </p:pic>
      <p:sp>
        <p:nvSpPr>
          <p:cNvPr id="61446" name="Rectangle 23"/>
          <p:cNvSpPr>
            <a:spLocks noGrp="1" noChangeArrowheads="1"/>
          </p:cNvSpPr>
          <p:nvPr>
            <p:ph type="title"/>
          </p:nvPr>
        </p:nvSpPr>
        <p:spPr>
          <a:xfrm>
            <a:off x="1079500" y="609600"/>
            <a:ext cx="7031038" cy="417513"/>
          </a:xfrm>
        </p:spPr>
        <p:txBody>
          <a:bodyPr/>
          <a:lstStyle/>
          <a:p>
            <a:pPr algn="ctr" eaLnBrk="1" hangingPunct="1"/>
            <a:r>
              <a:rPr lang="de-DE" smtClean="0">
                <a:solidFill>
                  <a:srgbClr val="000000"/>
                </a:solidFill>
              </a:rPr>
              <a:t>Infra-Red Monitor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9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title"/>
          </p:nvPr>
        </p:nvSpPr>
        <p:spPr>
          <a:xfrm>
            <a:off x="1816100" y="542925"/>
            <a:ext cx="5983288" cy="417513"/>
          </a:xfrm>
        </p:spPr>
        <p:txBody>
          <a:bodyPr/>
          <a:lstStyle/>
          <a:p>
            <a:pPr algn="ctr" eaLnBrk="1" hangingPunct="1"/>
            <a:r>
              <a:rPr lang="de-DE" sz="2100" smtClean="0">
                <a:solidFill>
                  <a:schemeClr val="tx1"/>
                </a:solidFill>
              </a:rPr>
              <a:t>Training tools – Stratos Simulator</a:t>
            </a:r>
          </a:p>
        </p:txBody>
      </p:sp>
      <p:pic>
        <p:nvPicPr>
          <p:cNvPr id="62467" name="Picture 10">
            <a:hlinkClick r:id="rId3" action="ppaction://program"/>
          </p:cNvPr>
          <p:cNvPicPr>
            <a:picLocks noGrp="1" noChangeAspect="1" noChangeArrowheads="1"/>
          </p:cNvPicPr>
          <p:nvPr>
            <p:ph idx="1"/>
          </p:nvPr>
        </p:nvPicPr>
        <p:blipFill>
          <a:blip r:embed="rId4" cstate="print"/>
          <a:srcRect t="4938" b="9401"/>
          <a:stretch>
            <a:fillRect/>
          </a:stretch>
        </p:blipFill>
        <p:spPr>
          <a:xfrm>
            <a:off x="1363663" y="1416050"/>
            <a:ext cx="6435725" cy="4613275"/>
          </a:xfrm>
          <a:ln w="22225">
            <a:solidFill>
              <a:schemeClr val="bg2"/>
            </a:solidFill>
          </a:ln>
        </p:spPr>
      </p:pic>
      <p:pic>
        <p:nvPicPr>
          <p:cNvPr id="7" name="Picture 14">
            <a:hlinkClick r:id="rId5" action="ppaction://hlinksldjump"/>
          </p:cNvPr>
          <p:cNvPicPr>
            <a:picLocks noChangeAspect="1" noChangeArrowheads="1"/>
          </p:cNvPicPr>
          <p:nvPr/>
        </p:nvPicPr>
        <p:blipFill>
          <a:blip r:embed="rId6" cstate="print"/>
          <a:srcRect/>
          <a:stretch>
            <a:fillRect/>
          </a:stretch>
        </p:blipFill>
        <p:spPr bwMode="auto">
          <a:xfrm>
            <a:off x="377825" y="466725"/>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476375" y="2738438"/>
            <a:ext cx="6048375" cy="584200"/>
          </a:xfrm>
          <a:prstGeom prst="rect">
            <a:avLst/>
          </a:prstGeom>
          <a:noFill/>
          <a:ln w="9525" algn="ctr">
            <a:noFill/>
            <a:miter lim="800000"/>
            <a:headEnd/>
            <a:tailEnd/>
          </a:ln>
        </p:spPr>
        <p:txBody>
          <a:bodyPr lIns="91333" tIns="45667" rIns="91333" bIns="45667">
            <a:spAutoFit/>
          </a:bodyPr>
          <a:lstStyle/>
          <a:p>
            <a:pPr algn="ctr" defTabSz="912813">
              <a:spcBef>
                <a:spcPct val="50000"/>
              </a:spcBef>
            </a:pPr>
            <a:r>
              <a:rPr lang="en-CA" sz="3200">
                <a:latin typeface="+mj-lt"/>
              </a:rPr>
              <a:t>Questions / Comments?</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074" name="Object 8"/>
          <p:cNvGraphicFramePr>
            <a:graphicFrameLocks noChangeAspect="1"/>
          </p:cNvGraphicFramePr>
          <p:nvPr/>
        </p:nvGraphicFramePr>
        <p:xfrm>
          <a:off x="2022475" y="1298575"/>
          <a:ext cx="5094288" cy="3557588"/>
        </p:xfrm>
        <a:graphic>
          <a:graphicData uri="http://schemas.openxmlformats.org/presentationml/2006/ole">
            <p:oleObj spid="_x0000_s3074" name="Image" r:id="rId4" imgW="2154575" imgH="1417323" progId="">
              <p:embed/>
            </p:oleObj>
          </a:graphicData>
        </a:graphic>
      </p:graphicFrame>
      <p:sp>
        <p:nvSpPr>
          <p:cNvPr id="1029" name="Text Box 9"/>
          <p:cNvSpPr txBox="1">
            <a:spLocks noChangeArrowheads="1"/>
          </p:cNvSpPr>
          <p:nvPr/>
        </p:nvSpPr>
        <p:spPr bwMode="auto">
          <a:xfrm>
            <a:off x="1116013" y="409575"/>
            <a:ext cx="6985000" cy="708025"/>
          </a:xfrm>
          <a:prstGeom prst="rect">
            <a:avLst/>
          </a:prstGeom>
          <a:noFill/>
          <a:ln w="9525" algn="ctr">
            <a:noFill/>
            <a:miter lim="800000"/>
            <a:headEnd/>
            <a:tailEnd/>
          </a:ln>
        </p:spPr>
        <p:txBody>
          <a:bodyPr lIns="91376" tIns="45688" rIns="91376" bIns="45688">
            <a:spAutoFit/>
          </a:bodyPr>
          <a:lstStyle/>
          <a:p>
            <a:pPr algn="ctr" defTabSz="913695">
              <a:spcBef>
                <a:spcPct val="50000"/>
              </a:spcBef>
              <a:defRPr/>
            </a:pPr>
            <a:r>
              <a:rPr lang="en-CA" sz="2800" dirty="0">
                <a:solidFill>
                  <a:srgbClr val="000000"/>
                </a:solidFill>
                <a:latin typeface="+mj-lt"/>
              </a:rPr>
              <a:t>Stratos North American Models</a:t>
            </a:r>
            <a:br>
              <a:rPr lang="en-CA" sz="2800" dirty="0">
                <a:solidFill>
                  <a:srgbClr val="000000"/>
                </a:solidFill>
                <a:latin typeface="+mj-lt"/>
              </a:rPr>
            </a:br>
            <a:r>
              <a:rPr lang="en-CA" sz="1200" dirty="0">
                <a:solidFill>
                  <a:srgbClr val="000000"/>
                </a:solidFill>
                <a:latin typeface="+mj-lt"/>
              </a:rPr>
              <a:t>All Stratos are 230/1/60 Volt (230/3/60 OK – wire 2 of 3 leads)</a:t>
            </a:r>
            <a:endParaRPr lang="en-CA" sz="2800" dirty="0">
              <a:solidFill>
                <a:srgbClr val="000000"/>
              </a:solidFill>
              <a:latin typeface="+mj-lt"/>
            </a:endParaRPr>
          </a:p>
        </p:txBody>
      </p:sp>
      <p:sp>
        <p:nvSpPr>
          <p:cNvPr id="3076" name="Text Box 11"/>
          <p:cNvSpPr txBox="1">
            <a:spLocks noChangeArrowheads="1"/>
          </p:cNvSpPr>
          <p:nvPr/>
        </p:nvSpPr>
        <p:spPr bwMode="auto">
          <a:xfrm>
            <a:off x="1884363" y="5232400"/>
            <a:ext cx="6215062" cy="1001713"/>
          </a:xfrm>
          <a:prstGeom prst="rect">
            <a:avLst/>
          </a:prstGeom>
          <a:noFill/>
          <a:ln w="25400" algn="ctr">
            <a:noFill/>
            <a:miter lim="800000"/>
            <a:headEnd/>
            <a:tailEnd/>
          </a:ln>
        </p:spPr>
        <p:txBody>
          <a:bodyPr lIns="79271" tIns="38939" rIns="79271" bIns="38939">
            <a:spAutoFit/>
          </a:bodyPr>
          <a:lstStyle/>
          <a:p>
            <a:pPr defTabSz="912813">
              <a:lnSpc>
                <a:spcPct val="60000"/>
              </a:lnSpc>
              <a:spcBef>
                <a:spcPct val="50000"/>
              </a:spcBef>
            </a:pPr>
            <a:r>
              <a:rPr lang="en-US" sz="1200">
                <a:latin typeface="Arial" charset="0"/>
              </a:rPr>
              <a:t>Stratos 1.25 x 3 - 20 &amp; 25 		(6 1/2”)	Top S 1.25 x 15 &amp; 25</a:t>
            </a:r>
          </a:p>
          <a:p>
            <a:pPr defTabSz="912813">
              <a:lnSpc>
                <a:spcPct val="60000"/>
              </a:lnSpc>
              <a:spcBef>
                <a:spcPct val="50000"/>
              </a:spcBef>
            </a:pPr>
            <a:r>
              <a:rPr lang="en-US" sz="1200">
                <a:latin typeface="Arial" charset="0"/>
              </a:rPr>
              <a:t>Stratos 1.25 x 3 - 30 &amp; 35 		(8 1/2”)	Top S 1.25 x 35</a:t>
            </a:r>
          </a:p>
          <a:p>
            <a:pPr defTabSz="912813">
              <a:lnSpc>
                <a:spcPct val="60000"/>
              </a:lnSpc>
              <a:spcBef>
                <a:spcPct val="50000"/>
              </a:spcBef>
            </a:pPr>
            <a:r>
              <a:rPr lang="en-US" sz="1200">
                <a:latin typeface="Arial" charset="0"/>
              </a:rPr>
              <a:t>Stratos 1.5 x 3 – 40		(10”)	Top S 1.5 x 20,30 &amp; 40</a:t>
            </a:r>
          </a:p>
          <a:p>
            <a:pPr defTabSz="912813">
              <a:lnSpc>
                <a:spcPct val="60000"/>
              </a:lnSpc>
              <a:spcBef>
                <a:spcPct val="50000"/>
              </a:spcBef>
            </a:pPr>
            <a:r>
              <a:rPr lang="en-US" sz="1200">
                <a:latin typeface="Arial" charset="0"/>
              </a:rPr>
              <a:t>Stratos 2.0 x 3 – 35 		(11”)	Top 2.0 x 25, 35 &amp; 40</a:t>
            </a:r>
          </a:p>
          <a:p>
            <a:pPr defTabSz="912813">
              <a:lnSpc>
                <a:spcPct val="60000"/>
              </a:lnSpc>
              <a:spcBef>
                <a:spcPct val="50000"/>
              </a:spcBef>
            </a:pPr>
            <a:r>
              <a:rPr lang="en-US" sz="1200">
                <a:latin typeface="Arial" charset="0"/>
              </a:rPr>
              <a:t>Stratos 3.0 x 30 &amp; 40 		(14”)	Top S 3.0 x 25 &amp; 50 (voltage?)</a:t>
            </a:r>
          </a:p>
        </p:txBody>
      </p:sp>
      <p:sp>
        <p:nvSpPr>
          <p:cNvPr id="3077" name="Text Box 12"/>
          <p:cNvSpPr txBox="1">
            <a:spLocks noChangeArrowheads="1"/>
          </p:cNvSpPr>
          <p:nvPr/>
        </p:nvSpPr>
        <p:spPr bwMode="auto">
          <a:xfrm>
            <a:off x="2306638" y="4933950"/>
            <a:ext cx="4471987" cy="288925"/>
          </a:xfrm>
          <a:prstGeom prst="rect">
            <a:avLst/>
          </a:prstGeom>
          <a:noFill/>
          <a:ln w="25400" algn="ctr">
            <a:noFill/>
            <a:miter lim="800000"/>
            <a:headEnd/>
            <a:tailEnd/>
          </a:ln>
        </p:spPr>
        <p:txBody>
          <a:bodyPr lIns="79271" tIns="38939" rIns="79271" bIns="38939">
            <a:spAutoFit/>
          </a:bodyPr>
          <a:lstStyle/>
          <a:p>
            <a:pPr algn="ctr" defTabSz="912813">
              <a:spcBef>
                <a:spcPct val="50000"/>
              </a:spcBef>
            </a:pPr>
            <a:r>
              <a:rPr lang="en-US" sz="1300" b="1">
                <a:latin typeface="Arial" charset="0"/>
              </a:rPr>
              <a:t>Stratos vs. Top S Interchangeability</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de-DE" smtClean="0">
                <a:solidFill>
                  <a:srgbClr val="000000"/>
                </a:solidFill>
              </a:rPr>
              <a:t>Efficient – Comparrison AC- / EC-Motor</a:t>
            </a:r>
          </a:p>
        </p:txBody>
      </p:sp>
      <p:grpSp>
        <p:nvGrpSpPr>
          <p:cNvPr id="2" name="Group 9"/>
          <p:cNvGrpSpPr>
            <a:grpSpLocks/>
          </p:cNvGrpSpPr>
          <p:nvPr/>
        </p:nvGrpSpPr>
        <p:grpSpPr bwMode="auto">
          <a:xfrm>
            <a:off x="4829175" y="5257800"/>
            <a:ext cx="3190875" cy="817563"/>
            <a:chOff x="3557" y="3484"/>
            <a:chExt cx="2351" cy="567"/>
          </a:xfrm>
        </p:grpSpPr>
        <p:sp>
          <p:nvSpPr>
            <p:cNvPr id="30731" name="Text Box 4"/>
            <p:cNvSpPr txBox="1">
              <a:spLocks noChangeArrowheads="1"/>
            </p:cNvSpPr>
            <p:nvPr/>
          </p:nvSpPr>
          <p:spPr bwMode="auto">
            <a:xfrm>
              <a:off x="3557" y="3855"/>
              <a:ext cx="2351" cy="196"/>
            </a:xfrm>
            <a:prstGeom prst="rect">
              <a:avLst/>
            </a:prstGeom>
            <a:noFill/>
            <a:ln w="12700">
              <a:noFill/>
              <a:miter lim="800000"/>
              <a:headEnd/>
              <a:tailEnd/>
            </a:ln>
          </p:spPr>
          <p:txBody>
            <a:bodyPr lIns="97783" tIns="48034" rIns="97783" bIns="48034">
              <a:spAutoFit/>
            </a:bodyPr>
            <a:lstStyle/>
            <a:p>
              <a:pPr defTabSz="865188" eaLnBrk="0" hangingPunct="0">
                <a:lnSpc>
                  <a:spcPct val="80000"/>
                </a:lnSpc>
                <a:spcBef>
                  <a:spcPct val="20000"/>
                </a:spcBef>
              </a:pPr>
              <a:r>
                <a:rPr lang="de-DE" sz="1500">
                  <a:solidFill>
                    <a:srgbClr val="CF142B"/>
                  </a:solidFill>
                </a:rPr>
                <a:t>EC-Motor Requires Controller</a:t>
              </a:r>
            </a:p>
          </p:txBody>
        </p:sp>
        <p:sp>
          <p:nvSpPr>
            <p:cNvPr id="30732" name="Line 5"/>
            <p:cNvSpPr>
              <a:spLocks noChangeShapeType="1"/>
            </p:cNvSpPr>
            <p:nvPr/>
          </p:nvSpPr>
          <p:spPr bwMode="auto">
            <a:xfrm>
              <a:off x="4469" y="3484"/>
              <a:ext cx="0" cy="292"/>
            </a:xfrm>
            <a:prstGeom prst="line">
              <a:avLst/>
            </a:prstGeom>
            <a:noFill/>
            <a:ln w="25400">
              <a:solidFill>
                <a:srgbClr val="CF142B"/>
              </a:solidFill>
              <a:round/>
              <a:headEnd/>
              <a:tailEnd type="triangle" w="med" len="med"/>
            </a:ln>
          </p:spPr>
          <p:txBody>
            <a:bodyPr anchor="ctr">
              <a:spAutoFit/>
            </a:bodyPr>
            <a:lstStyle/>
            <a:p>
              <a:endParaRPr lang="en-US"/>
            </a:p>
          </p:txBody>
        </p:sp>
      </p:grpSp>
      <p:sp>
        <p:nvSpPr>
          <p:cNvPr id="892935" name="Rectangle 7"/>
          <p:cNvSpPr>
            <a:spLocks noGrp="1" noChangeArrowheads="1"/>
          </p:cNvSpPr>
          <p:nvPr>
            <p:ph type="body" sz="half" idx="1"/>
          </p:nvPr>
        </p:nvSpPr>
        <p:spPr>
          <a:xfrm>
            <a:off x="266700" y="1439863"/>
            <a:ext cx="4235450" cy="4959350"/>
          </a:xfrm>
        </p:spPr>
        <p:txBody>
          <a:bodyPr/>
          <a:lstStyle/>
          <a:p>
            <a:pPr marL="0" indent="3175" eaLnBrk="1" hangingPunct="1"/>
            <a:r>
              <a:rPr lang="en-US" sz="1800" smtClean="0"/>
              <a:t>AC-motor</a:t>
            </a:r>
          </a:p>
          <a:p>
            <a:pPr marL="0" indent="3175" eaLnBrk="1" hangingPunct="1"/>
            <a:endParaRPr lang="en-US" sz="1800" smtClean="0"/>
          </a:p>
          <a:p>
            <a:pPr marL="0" indent="3175" eaLnBrk="1" hangingPunct="1"/>
            <a:r>
              <a:rPr lang="en-US" sz="1600" smtClean="0"/>
              <a:t>Non controlled or VFD controlled pump</a:t>
            </a:r>
          </a:p>
          <a:p>
            <a:pPr marL="0" indent="3175" eaLnBrk="1" hangingPunct="1"/>
            <a:endParaRPr lang="en-US" sz="1400" smtClean="0"/>
          </a:p>
          <a:p>
            <a:pPr lvl="1" eaLnBrk="1" hangingPunct="1"/>
            <a:r>
              <a:rPr lang="en-US" sz="1500" smtClean="0"/>
              <a:t>Asynchronous-squirrel-cage motor</a:t>
            </a:r>
          </a:p>
          <a:p>
            <a:pPr lvl="1" eaLnBrk="1" hangingPunct="1"/>
            <a:r>
              <a:rPr lang="en-US" sz="1500" smtClean="0"/>
              <a:t>Rotor is a sheet steel pack with nail like rods parallel to the rotor shaft</a:t>
            </a:r>
          </a:p>
          <a:p>
            <a:pPr lvl="1" eaLnBrk="1" hangingPunct="1"/>
            <a:r>
              <a:rPr lang="en-US" sz="1500" smtClean="0"/>
              <a:t>The rotor  movement is  caused by the rotating stator magnetic field</a:t>
            </a:r>
          </a:p>
          <a:p>
            <a:pPr lvl="1" eaLnBrk="1" hangingPunct="1"/>
            <a:endParaRPr lang="de-DE" sz="1500" smtClean="0"/>
          </a:p>
        </p:txBody>
      </p:sp>
      <p:sp>
        <p:nvSpPr>
          <p:cNvPr id="892936" name="Rectangle 8"/>
          <p:cNvSpPr>
            <a:spLocks noGrp="1" noChangeArrowheads="1"/>
          </p:cNvSpPr>
          <p:nvPr>
            <p:ph type="body" sz="half" idx="2"/>
          </p:nvPr>
        </p:nvSpPr>
        <p:spPr>
          <a:xfrm>
            <a:off x="4579938" y="1439863"/>
            <a:ext cx="4086225" cy="4959350"/>
          </a:xfrm>
        </p:spPr>
        <p:txBody>
          <a:bodyPr/>
          <a:lstStyle/>
          <a:p>
            <a:pPr marL="0" indent="3175" eaLnBrk="1" hangingPunct="1"/>
            <a:r>
              <a:rPr lang="en-US" sz="1800" smtClean="0"/>
              <a:t>EC-motor</a:t>
            </a:r>
          </a:p>
          <a:p>
            <a:pPr marL="0" indent="3175" eaLnBrk="1" hangingPunct="1"/>
            <a:endParaRPr lang="en-US" sz="1800" smtClean="0"/>
          </a:p>
          <a:p>
            <a:pPr marL="0" indent="3175" eaLnBrk="1" hangingPunct="1"/>
            <a:r>
              <a:rPr lang="en-US" sz="1600" b="1" smtClean="0"/>
              <a:t>WILO Stratos (and ECO)</a:t>
            </a:r>
          </a:p>
          <a:p>
            <a:pPr marL="0" indent="3175" eaLnBrk="1" hangingPunct="1"/>
            <a:endParaRPr lang="en-US" sz="1400" smtClean="0"/>
          </a:p>
          <a:p>
            <a:pPr lvl="1" eaLnBrk="1" hangingPunct="1"/>
            <a:r>
              <a:rPr lang="en-US" sz="1500" smtClean="0"/>
              <a:t>Brushless electronically commutated synchronous motor using a permanent magnet rotor</a:t>
            </a:r>
          </a:p>
          <a:p>
            <a:pPr lvl="1" eaLnBrk="1" hangingPunct="1"/>
            <a:r>
              <a:rPr lang="en-US" sz="1500" smtClean="0"/>
              <a:t>The rotor magnetic field “grabs” the rotating stator magnetic field, causing rotor rotation</a:t>
            </a:r>
          </a:p>
          <a:p>
            <a:pPr lvl="1" eaLnBrk="1" hangingPunct="1"/>
            <a:r>
              <a:rPr lang="en-US" sz="1500" smtClean="0"/>
              <a:t>Rotor (impeller) speed is determined by the pre-programmed drive software.</a:t>
            </a:r>
          </a:p>
          <a:p>
            <a:pPr lvl="1" eaLnBrk="1" hangingPunct="1"/>
            <a:endParaRPr lang="de-DE" sz="1500" smtClean="0"/>
          </a:p>
        </p:txBody>
      </p:sp>
      <p:pic>
        <p:nvPicPr>
          <p:cNvPr id="892938" name="Picture 10" descr="Statos ACM"/>
          <p:cNvPicPr>
            <a:picLocks noChangeAspect="1" noChangeArrowheads="1"/>
          </p:cNvPicPr>
          <p:nvPr/>
        </p:nvPicPr>
        <p:blipFill>
          <a:blip r:embed="rId3" cstate="print"/>
          <a:srcRect/>
          <a:stretch>
            <a:fillRect/>
          </a:stretch>
        </p:blipFill>
        <p:spPr bwMode="auto">
          <a:xfrm>
            <a:off x="2355850" y="4725988"/>
            <a:ext cx="1296988" cy="1538287"/>
          </a:xfrm>
          <a:prstGeom prst="rect">
            <a:avLst/>
          </a:prstGeom>
          <a:noFill/>
          <a:ln w="9525">
            <a:noFill/>
            <a:miter lim="800000"/>
            <a:headEnd/>
            <a:tailEnd/>
          </a:ln>
        </p:spPr>
      </p:pic>
      <p:pic>
        <p:nvPicPr>
          <p:cNvPr id="892939" name="Picture 11" descr="Drehfeld"/>
          <p:cNvPicPr>
            <a:picLocks noChangeAspect="1" noChangeArrowheads="1"/>
          </p:cNvPicPr>
          <p:nvPr/>
        </p:nvPicPr>
        <p:blipFill>
          <a:blip r:embed="rId4" cstate="print"/>
          <a:srcRect/>
          <a:stretch>
            <a:fillRect/>
          </a:stretch>
        </p:blipFill>
        <p:spPr bwMode="auto">
          <a:xfrm>
            <a:off x="385763" y="4767263"/>
            <a:ext cx="1290637" cy="1263650"/>
          </a:xfrm>
          <a:prstGeom prst="rect">
            <a:avLst/>
          </a:prstGeom>
          <a:noFill/>
          <a:ln w="9525">
            <a:noFill/>
            <a:miter lim="800000"/>
            <a:headEnd/>
            <a:tailEnd/>
          </a:ln>
        </p:spPr>
      </p:pic>
      <p:grpSp>
        <p:nvGrpSpPr>
          <p:cNvPr id="3" name="Group 12"/>
          <p:cNvGrpSpPr>
            <a:grpSpLocks/>
          </p:cNvGrpSpPr>
          <p:nvPr/>
        </p:nvGrpSpPr>
        <p:grpSpPr bwMode="auto">
          <a:xfrm>
            <a:off x="7143750" y="293688"/>
            <a:ext cx="1666875" cy="1717675"/>
            <a:chOff x="509" y="1952"/>
            <a:chExt cx="2028" cy="1911"/>
          </a:xfrm>
        </p:grpSpPr>
        <p:pic>
          <p:nvPicPr>
            <p:cNvPr id="30729" name="Picture 13" descr="Stromwendung1"/>
            <p:cNvPicPr>
              <a:picLocks noChangeAspect="1" noChangeArrowheads="1"/>
            </p:cNvPicPr>
            <p:nvPr/>
          </p:nvPicPr>
          <p:blipFill>
            <a:blip r:embed="rId5" cstate="print"/>
            <a:srcRect/>
            <a:stretch>
              <a:fillRect/>
            </a:stretch>
          </p:blipFill>
          <p:spPr bwMode="auto">
            <a:xfrm>
              <a:off x="509" y="1952"/>
              <a:ext cx="2028" cy="1911"/>
            </a:xfrm>
            <a:prstGeom prst="rect">
              <a:avLst/>
            </a:prstGeom>
            <a:noFill/>
            <a:ln w="9525">
              <a:noFill/>
              <a:miter lim="800000"/>
              <a:headEnd/>
              <a:tailEnd/>
            </a:ln>
          </p:spPr>
        </p:pic>
        <p:pic>
          <p:nvPicPr>
            <p:cNvPr id="30730" name="Picture 14" descr="Stromwendung3"/>
            <p:cNvPicPr>
              <a:picLocks noChangeAspect="1" noChangeArrowheads="1"/>
            </p:cNvPicPr>
            <p:nvPr/>
          </p:nvPicPr>
          <p:blipFill>
            <a:blip r:embed="rId6" cstate="print"/>
            <a:srcRect/>
            <a:stretch>
              <a:fillRect/>
            </a:stretch>
          </p:blipFill>
          <p:spPr bwMode="auto">
            <a:xfrm>
              <a:off x="1107" y="2510"/>
              <a:ext cx="833" cy="79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92939"/>
                                        </p:tgtEl>
                                        <p:attrNameLst>
                                          <p:attrName>style.visibility</p:attrName>
                                        </p:attrNameLst>
                                      </p:cBhvr>
                                      <p:to>
                                        <p:strVal val="visible"/>
                                      </p:to>
                                    </p:set>
                                    <p:animEffect transition="in" filter="wipe(up)">
                                      <p:cBhvr>
                                        <p:cTn id="7" dur="1000"/>
                                        <p:tgtEl>
                                          <p:spTgt spid="892939"/>
                                        </p:tgtEl>
                                      </p:cBhvr>
                                    </p:animEffect>
                                  </p:childTnLst>
                                </p:cTn>
                              </p:par>
                              <p:par>
                                <p:cTn id="8" presetID="22" presetClass="entr" presetSubtype="1" fill="hold" nodeType="withEffect">
                                  <p:stCondLst>
                                    <p:cond delay="0"/>
                                  </p:stCondLst>
                                  <p:childTnLst>
                                    <p:set>
                                      <p:cBhvr>
                                        <p:cTn id="9" dur="1" fill="hold">
                                          <p:stCondLst>
                                            <p:cond delay="0"/>
                                          </p:stCondLst>
                                        </p:cTn>
                                        <p:tgtEl>
                                          <p:spTgt spid="892938"/>
                                        </p:tgtEl>
                                        <p:attrNameLst>
                                          <p:attrName>style.visibility</p:attrName>
                                        </p:attrNameLst>
                                      </p:cBhvr>
                                      <p:to>
                                        <p:strVal val="visible"/>
                                      </p:to>
                                    </p:set>
                                    <p:animEffect transition="in" filter="wipe(up)">
                                      <p:cBhvr>
                                        <p:cTn id="10" dur="1000"/>
                                        <p:tgtEl>
                                          <p:spTgt spid="89293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9293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929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29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29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293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293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293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2936">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293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293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5" grpId="0" build="p"/>
      <p:bldP spid="89293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36638" y="609600"/>
            <a:ext cx="7032625" cy="417513"/>
          </a:xfrm>
        </p:spPr>
        <p:txBody>
          <a:bodyPr/>
          <a:lstStyle/>
          <a:p>
            <a:pPr algn="ctr" eaLnBrk="1" hangingPunct="1"/>
            <a:r>
              <a:rPr lang="en-US" smtClean="0">
                <a:solidFill>
                  <a:srgbClr val="000000"/>
                </a:solidFill>
              </a:rPr>
              <a:t>Improving Hydraulic Efficiency</a:t>
            </a:r>
            <a:endParaRPr lang="de-DE" smtClean="0">
              <a:solidFill>
                <a:srgbClr val="000000"/>
              </a:solidFill>
            </a:endParaRPr>
          </a:p>
        </p:txBody>
      </p:sp>
      <p:sp>
        <p:nvSpPr>
          <p:cNvPr id="31747" name="Rectangle 3"/>
          <p:cNvSpPr>
            <a:spLocks noGrp="1" noChangeArrowheads="1"/>
          </p:cNvSpPr>
          <p:nvPr>
            <p:ph type="body" idx="1"/>
          </p:nvPr>
        </p:nvSpPr>
        <p:spPr/>
        <p:txBody>
          <a:bodyPr/>
          <a:lstStyle/>
          <a:p>
            <a:pPr marL="0" indent="3175" eaLnBrk="1" hangingPunct="1"/>
            <a:r>
              <a:rPr lang="de-DE" smtClean="0"/>
              <a:t>Engineering design of the Wilo-Stratos</a:t>
            </a:r>
          </a:p>
        </p:txBody>
      </p:sp>
      <p:pic>
        <p:nvPicPr>
          <p:cNvPr id="31748" name="Picture 4" descr="Schnitt 1"/>
          <p:cNvPicPr>
            <a:picLocks noChangeAspect="1" noChangeArrowheads="1"/>
          </p:cNvPicPr>
          <p:nvPr/>
        </p:nvPicPr>
        <p:blipFill>
          <a:blip r:embed="rId3" cstate="print"/>
          <a:srcRect/>
          <a:stretch>
            <a:fillRect/>
          </a:stretch>
        </p:blipFill>
        <p:spPr bwMode="auto">
          <a:xfrm>
            <a:off x="3035300" y="2252663"/>
            <a:ext cx="4270375" cy="3408362"/>
          </a:xfrm>
          <a:prstGeom prst="rect">
            <a:avLst/>
          </a:prstGeom>
          <a:noFill/>
          <a:ln w="9525">
            <a:noFill/>
            <a:miter lim="800000"/>
            <a:headEnd/>
            <a:tailEnd/>
          </a:ln>
        </p:spPr>
      </p:pic>
      <p:grpSp>
        <p:nvGrpSpPr>
          <p:cNvPr id="2" name="Group 23"/>
          <p:cNvGrpSpPr>
            <a:grpSpLocks/>
          </p:cNvGrpSpPr>
          <p:nvPr/>
        </p:nvGrpSpPr>
        <p:grpSpPr bwMode="auto">
          <a:xfrm>
            <a:off x="568325" y="3490913"/>
            <a:ext cx="3613150" cy="298450"/>
            <a:chOff x="347" y="2425"/>
            <a:chExt cx="2661" cy="207"/>
          </a:xfrm>
        </p:grpSpPr>
        <p:sp>
          <p:nvSpPr>
            <p:cNvPr id="31762" name="Text Box 7"/>
            <p:cNvSpPr txBox="1">
              <a:spLocks noChangeArrowheads="1"/>
            </p:cNvSpPr>
            <p:nvPr/>
          </p:nvSpPr>
          <p:spPr bwMode="auto">
            <a:xfrm>
              <a:off x="347" y="2425"/>
              <a:ext cx="1314" cy="207"/>
            </a:xfrm>
            <a:prstGeom prst="rect">
              <a:avLst/>
            </a:prstGeom>
            <a:noFill/>
            <a:ln w="9525">
              <a:noFill/>
              <a:miter lim="800000"/>
              <a:headEnd/>
              <a:tailEnd/>
            </a:ln>
          </p:spPr>
          <p:txBody>
            <a:bodyPr wrap="none" lIns="98829" tIns="49414" rIns="98829" bIns="49414">
              <a:spAutoFit/>
            </a:bodyPr>
            <a:lstStyle/>
            <a:p>
              <a:pPr defTabSz="865188" eaLnBrk="0" hangingPunct="0">
                <a:spcBef>
                  <a:spcPct val="30000"/>
                </a:spcBef>
              </a:pPr>
              <a:r>
                <a:rPr lang="de-DE" sz="1300"/>
                <a:t>Suction throat seal</a:t>
              </a:r>
            </a:p>
          </p:txBody>
        </p:sp>
        <p:sp>
          <p:nvSpPr>
            <p:cNvPr id="31763" name="Line 8"/>
            <p:cNvSpPr>
              <a:spLocks noChangeShapeType="1"/>
            </p:cNvSpPr>
            <p:nvPr/>
          </p:nvSpPr>
          <p:spPr bwMode="auto">
            <a:xfrm flipH="1">
              <a:off x="1672" y="2523"/>
              <a:ext cx="1336" cy="0"/>
            </a:xfrm>
            <a:prstGeom prst="line">
              <a:avLst/>
            </a:prstGeom>
            <a:noFill/>
            <a:ln w="25400">
              <a:solidFill>
                <a:srgbClr val="CF142B"/>
              </a:solidFill>
              <a:round/>
              <a:headEnd/>
              <a:tailEnd/>
            </a:ln>
          </p:spPr>
          <p:txBody>
            <a:bodyPr/>
            <a:lstStyle/>
            <a:p>
              <a:endParaRPr lang="en-US"/>
            </a:p>
          </p:txBody>
        </p:sp>
      </p:grpSp>
      <p:grpSp>
        <p:nvGrpSpPr>
          <p:cNvPr id="3" name="Group 24"/>
          <p:cNvGrpSpPr>
            <a:grpSpLocks/>
          </p:cNvGrpSpPr>
          <p:nvPr/>
        </p:nvGrpSpPr>
        <p:grpSpPr bwMode="auto">
          <a:xfrm>
            <a:off x="725488" y="2555875"/>
            <a:ext cx="3800475" cy="500063"/>
            <a:chOff x="534" y="1775"/>
            <a:chExt cx="2800" cy="347"/>
          </a:xfrm>
        </p:grpSpPr>
        <p:sp>
          <p:nvSpPr>
            <p:cNvPr id="31760" name="Text Box 10"/>
            <p:cNvSpPr txBox="1">
              <a:spLocks noChangeArrowheads="1"/>
            </p:cNvSpPr>
            <p:nvPr/>
          </p:nvSpPr>
          <p:spPr bwMode="auto">
            <a:xfrm>
              <a:off x="534" y="1775"/>
              <a:ext cx="1140" cy="347"/>
            </a:xfrm>
            <a:prstGeom prst="rect">
              <a:avLst/>
            </a:prstGeom>
            <a:noFill/>
            <a:ln w="9525">
              <a:noFill/>
              <a:miter lim="800000"/>
              <a:headEnd/>
              <a:tailEnd/>
            </a:ln>
          </p:spPr>
          <p:txBody>
            <a:bodyPr wrap="none" lIns="98829" tIns="49414" rIns="98829" bIns="49414">
              <a:spAutoFit/>
            </a:bodyPr>
            <a:lstStyle/>
            <a:p>
              <a:pPr algn="r" defTabSz="865188"/>
              <a:r>
                <a:rPr lang="de-DE" sz="1300"/>
                <a:t>Smooth internal</a:t>
              </a:r>
              <a:br>
                <a:rPr lang="de-DE" sz="1300"/>
              </a:br>
              <a:r>
                <a:rPr lang="de-DE" sz="1300"/>
                <a:t>surfaces</a:t>
              </a:r>
            </a:p>
          </p:txBody>
        </p:sp>
        <p:sp>
          <p:nvSpPr>
            <p:cNvPr id="31761" name="Line 11"/>
            <p:cNvSpPr>
              <a:spLocks noChangeShapeType="1"/>
            </p:cNvSpPr>
            <p:nvPr/>
          </p:nvSpPr>
          <p:spPr bwMode="auto">
            <a:xfrm flipH="1">
              <a:off x="1744" y="1874"/>
              <a:ext cx="1590" cy="0"/>
            </a:xfrm>
            <a:prstGeom prst="line">
              <a:avLst/>
            </a:prstGeom>
            <a:noFill/>
            <a:ln w="25400">
              <a:solidFill>
                <a:srgbClr val="CF142B"/>
              </a:solidFill>
              <a:round/>
              <a:headEnd/>
              <a:tailEnd/>
            </a:ln>
          </p:spPr>
          <p:txBody>
            <a:bodyPr/>
            <a:lstStyle/>
            <a:p>
              <a:endParaRPr lang="en-US"/>
            </a:p>
          </p:txBody>
        </p:sp>
      </p:grpSp>
      <p:grpSp>
        <p:nvGrpSpPr>
          <p:cNvPr id="4" name="Group 12"/>
          <p:cNvGrpSpPr>
            <a:grpSpLocks/>
          </p:cNvGrpSpPr>
          <p:nvPr/>
        </p:nvGrpSpPr>
        <p:grpSpPr bwMode="auto">
          <a:xfrm>
            <a:off x="1157288" y="3754438"/>
            <a:ext cx="3182937" cy="300037"/>
            <a:chOff x="780" y="2607"/>
            <a:chExt cx="2345" cy="209"/>
          </a:xfrm>
        </p:grpSpPr>
        <p:sp>
          <p:nvSpPr>
            <p:cNvPr id="31758" name="Text Box 13"/>
            <p:cNvSpPr txBox="1">
              <a:spLocks noChangeArrowheads="1"/>
            </p:cNvSpPr>
            <p:nvPr/>
          </p:nvSpPr>
          <p:spPr bwMode="auto">
            <a:xfrm>
              <a:off x="780" y="2607"/>
              <a:ext cx="872" cy="209"/>
            </a:xfrm>
            <a:prstGeom prst="rect">
              <a:avLst/>
            </a:prstGeom>
            <a:noFill/>
            <a:ln w="9525">
              <a:noFill/>
              <a:miter lim="800000"/>
              <a:headEnd/>
              <a:tailEnd/>
            </a:ln>
          </p:spPr>
          <p:txBody>
            <a:bodyPr wrap="none" lIns="98829" tIns="49414" rIns="98829" bIns="49414">
              <a:spAutoFit/>
            </a:bodyPr>
            <a:lstStyle/>
            <a:p>
              <a:pPr defTabSz="865188" eaLnBrk="0" hangingPunct="0">
                <a:spcBef>
                  <a:spcPct val="30000"/>
                </a:spcBef>
              </a:pPr>
              <a:r>
                <a:rPr lang="de-DE" sz="1300"/>
                <a:t>3D-impeller</a:t>
              </a:r>
            </a:p>
          </p:txBody>
        </p:sp>
        <p:sp>
          <p:nvSpPr>
            <p:cNvPr id="31759" name="Line 14"/>
            <p:cNvSpPr>
              <a:spLocks noChangeShapeType="1"/>
            </p:cNvSpPr>
            <p:nvPr/>
          </p:nvSpPr>
          <p:spPr bwMode="auto">
            <a:xfrm flipH="1">
              <a:off x="1672" y="2706"/>
              <a:ext cx="1453" cy="0"/>
            </a:xfrm>
            <a:prstGeom prst="line">
              <a:avLst/>
            </a:prstGeom>
            <a:noFill/>
            <a:ln w="25400">
              <a:solidFill>
                <a:srgbClr val="CF142B"/>
              </a:solidFill>
              <a:round/>
              <a:headEnd/>
              <a:tailEnd/>
            </a:ln>
          </p:spPr>
          <p:txBody>
            <a:bodyPr/>
            <a:lstStyle/>
            <a:p>
              <a:endParaRPr lang="en-US"/>
            </a:p>
          </p:txBody>
        </p:sp>
      </p:grpSp>
      <p:grpSp>
        <p:nvGrpSpPr>
          <p:cNvPr id="5" name="Group 21"/>
          <p:cNvGrpSpPr>
            <a:grpSpLocks/>
          </p:cNvGrpSpPr>
          <p:nvPr/>
        </p:nvGrpSpPr>
        <p:grpSpPr bwMode="auto">
          <a:xfrm>
            <a:off x="1495425" y="4119563"/>
            <a:ext cx="2697163" cy="560387"/>
            <a:chOff x="1030" y="2780"/>
            <a:chExt cx="1987" cy="389"/>
          </a:xfrm>
        </p:grpSpPr>
        <p:sp>
          <p:nvSpPr>
            <p:cNvPr id="31756" name="Text Box 16"/>
            <p:cNvSpPr txBox="1">
              <a:spLocks noChangeArrowheads="1"/>
            </p:cNvSpPr>
            <p:nvPr/>
          </p:nvSpPr>
          <p:spPr bwMode="auto">
            <a:xfrm>
              <a:off x="1030" y="2780"/>
              <a:ext cx="615" cy="389"/>
            </a:xfrm>
            <a:prstGeom prst="rect">
              <a:avLst/>
            </a:prstGeom>
            <a:noFill/>
            <a:ln w="9525">
              <a:noFill/>
              <a:miter lim="800000"/>
              <a:headEnd/>
              <a:tailEnd/>
            </a:ln>
          </p:spPr>
          <p:txBody>
            <a:bodyPr wrap="none" lIns="98829" tIns="49414" rIns="98829" bIns="49414">
              <a:spAutoFit/>
            </a:bodyPr>
            <a:lstStyle/>
            <a:p>
              <a:pPr defTabSz="865188" eaLnBrk="0" hangingPunct="0">
                <a:spcBef>
                  <a:spcPct val="30000"/>
                </a:spcBef>
              </a:pPr>
              <a:r>
                <a:rPr lang="de-DE" sz="1300"/>
                <a:t>Lip seal</a:t>
              </a:r>
            </a:p>
            <a:p>
              <a:pPr defTabSz="865188" eaLnBrk="0" hangingPunct="0">
                <a:spcBef>
                  <a:spcPct val="30000"/>
                </a:spcBef>
              </a:pPr>
              <a:endParaRPr lang="de-DE" sz="1300"/>
            </a:p>
          </p:txBody>
        </p:sp>
        <p:sp>
          <p:nvSpPr>
            <p:cNvPr id="31757" name="Line 17"/>
            <p:cNvSpPr>
              <a:spLocks noChangeShapeType="1"/>
            </p:cNvSpPr>
            <p:nvPr/>
          </p:nvSpPr>
          <p:spPr bwMode="auto">
            <a:xfrm flipH="1">
              <a:off x="1672" y="2879"/>
              <a:ext cx="1345" cy="0"/>
            </a:xfrm>
            <a:prstGeom prst="line">
              <a:avLst/>
            </a:prstGeom>
            <a:noFill/>
            <a:ln w="25400">
              <a:solidFill>
                <a:srgbClr val="CF142B"/>
              </a:solidFill>
              <a:round/>
              <a:headEnd/>
              <a:tailEnd/>
            </a:ln>
          </p:spPr>
          <p:txBody>
            <a:bodyPr/>
            <a:lstStyle/>
            <a:p>
              <a:endParaRPr lang="en-US"/>
            </a:p>
          </p:txBody>
        </p:sp>
      </p:grpSp>
      <p:grpSp>
        <p:nvGrpSpPr>
          <p:cNvPr id="6" name="Group 22"/>
          <p:cNvGrpSpPr>
            <a:grpSpLocks/>
          </p:cNvGrpSpPr>
          <p:nvPr/>
        </p:nvGrpSpPr>
        <p:grpSpPr bwMode="auto">
          <a:xfrm>
            <a:off x="712788" y="4433888"/>
            <a:ext cx="3638550" cy="558800"/>
            <a:chOff x="453" y="2935"/>
            <a:chExt cx="2680" cy="391"/>
          </a:xfrm>
        </p:grpSpPr>
        <p:sp>
          <p:nvSpPr>
            <p:cNvPr id="31754" name="Text Box 19"/>
            <p:cNvSpPr txBox="1">
              <a:spLocks noChangeArrowheads="1"/>
            </p:cNvSpPr>
            <p:nvPr/>
          </p:nvSpPr>
          <p:spPr bwMode="auto">
            <a:xfrm>
              <a:off x="453" y="2935"/>
              <a:ext cx="1204" cy="391"/>
            </a:xfrm>
            <a:prstGeom prst="rect">
              <a:avLst/>
            </a:prstGeom>
            <a:noFill/>
            <a:ln w="9525">
              <a:noFill/>
              <a:miter lim="800000"/>
              <a:headEnd/>
              <a:tailEnd/>
            </a:ln>
          </p:spPr>
          <p:txBody>
            <a:bodyPr wrap="none" lIns="98829" tIns="49414" rIns="98829" bIns="49414">
              <a:spAutoFit/>
            </a:bodyPr>
            <a:lstStyle/>
            <a:p>
              <a:pPr defTabSz="865188" eaLnBrk="0" hangingPunct="0">
                <a:spcBef>
                  <a:spcPct val="30000"/>
                </a:spcBef>
              </a:pPr>
              <a:r>
                <a:rPr lang="de-DE" sz="1300"/>
                <a:t>3D-spirale volute</a:t>
              </a:r>
            </a:p>
            <a:p>
              <a:pPr defTabSz="865188" eaLnBrk="0" hangingPunct="0">
                <a:spcBef>
                  <a:spcPct val="30000"/>
                </a:spcBef>
              </a:pPr>
              <a:endParaRPr lang="de-DE" sz="1300"/>
            </a:p>
          </p:txBody>
        </p:sp>
        <p:sp>
          <p:nvSpPr>
            <p:cNvPr id="31755" name="Line 20"/>
            <p:cNvSpPr>
              <a:spLocks noChangeShapeType="1"/>
            </p:cNvSpPr>
            <p:nvPr/>
          </p:nvSpPr>
          <p:spPr bwMode="auto">
            <a:xfrm flipH="1">
              <a:off x="1672" y="3044"/>
              <a:ext cx="1461" cy="0"/>
            </a:xfrm>
            <a:prstGeom prst="line">
              <a:avLst/>
            </a:prstGeom>
            <a:noFill/>
            <a:ln w="25400">
              <a:solidFill>
                <a:srgbClr val="CF142B"/>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chnitt 1 mit Wasser"/>
          <p:cNvPicPr>
            <a:picLocks noChangeAspect="1" noChangeArrowheads="1"/>
          </p:cNvPicPr>
          <p:nvPr/>
        </p:nvPicPr>
        <p:blipFill>
          <a:blip r:embed="rId3" cstate="print"/>
          <a:srcRect/>
          <a:stretch>
            <a:fillRect/>
          </a:stretch>
        </p:blipFill>
        <p:spPr bwMode="auto">
          <a:xfrm>
            <a:off x="3176588" y="1452563"/>
            <a:ext cx="5287962" cy="4221162"/>
          </a:xfrm>
          <a:prstGeom prst="rect">
            <a:avLst/>
          </a:prstGeom>
          <a:noFill/>
          <a:ln w="9525">
            <a:noFill/>
            <a:miter lim="800000"/>
            <a:headEnd/>
            <a:tailEnd/>
          </a:ln>
        </p:spPr>
      </p:pic>
      <p:sp>
        <p:nvSpPr>
          <p:cNvPr id="32771" name="Rectangle 3"/>
          <p:cNvSpPr>
            <a:spLocks noGrp="1" noChangeArrowheads="1"/>
          </p:cNvSpPr>
          <p:nvPr>
            <p:ph type="title"/>
          </p:nvPr>
        </p:nvSpPr>
        <p:spPr>
          <a:xfrm>
            <a:off x="1617663" y="609600"/>
            <a:ext cx="5930900" cy="417513"/>
          </a:xfrm>
        </p:spPr>
        <p:txBody>
          <a:bodyPr/>
          <a:lstStyle/>
          <a:p>
            <a:pPr algn="ctr" defTabSz="817563" eaLnBrk="1" hangingPunct="1"/>
            <a:r>
              <a:rPr lang="en-US" smtClean="0">
                <a:solidFill>
                  <a:srgbClr val="000000"/>
                </a:solidFill>
              </a:rPr>
              <a:t>Improving Hydraulic Efficiency</a:t>
            </a:r>
            <a:endParaRPr lang="de-DE" smtClean="0">
              <a:solidFill>
                <a:srgbClr val="000000"/>
              </a:solidFill>
            </a:endParaRPr>
          </a:p>
        </p:txBody>
      </p:sp>
      <p:sp>
        <p:nvSpPr>
          <p:cNvPr id="319492" name="Text Box 4"/>
          <p:cNvSpPr txBox="1">
            <a:spLocks noChangeArrowheads="1"/>
          </p:cNvSpPr>
          <p:nvPr/>
        </p:nvSpPr>
        <p:spPr bwMode="auto">
          <a:xfrm>
            <a:off x="688975" y="1803400"/>
            <a:ext cx="893763" cy="287338"/>
          </a:xfrm>
          <a:prstGeom prst="rect">
            <a:avLst/>
          </a:prstGeom>
          <a:noFill/>
          <a:ln w="9525">
            <a:noFill/>
            <a:miter lim="800000"/>
            <a:headEnd/>
            <a:tailEnd/>
          </a:ln>
        </p:spPr>
        <p:txBody>
          <a:bodyPr wrap="none" lIns="86564" tIns="43282" rIns="86564" bIns="43282">
            <a:spAutoFit/>
          </a:bodyPr>
          <a:lstStyle/>
          <a:p>
            <a:pPr defTabSz="865188" eaLnBrk="0" hangingPunct="0">
              <a:spcBef>
                <a:spcPct val="30000"/>
              </a:spcBef>
            </a:pPr>
            <a:r>
              <a:rPr lang="de-DE" sz="1300"/>
              <a:t>1. Filling</a:t>
            </a:r>
          </a:p>
        </p:txBody>
      </p:sp>
      <p:sp>
        <p:nvSpPr>
          <p:cNvPr id="319493" name="Text Box 5"/>
          <p:cNvSpPr txBox="1">
            <a:spLocks noChangeArrowheads="1"/>
          </p:cNvSpPr>
          <p:nvPr/>
        </p:nvSpPr>
        <p:spPr bwMode="auto">
          <a:xfrm>
            <a:off x="688975" y="3490913"/>
            <a:ext cx="1173163" cy="288925"/>
          </a:xfrm>
          <a:prstGeom prst="rect">
            <a:avLst/>
          </a:prstGeom>
          <a:noFill/>
          <a:ln w="9525">
            <a:noFill/>
            <a:miter lim="800000"/>
            <a:headEnd/>
            <a:tailEnd/>
          </a:ln>
        </p:spPr>
        <p:txBody>
          <a:bodyPr wrap="none" lIns="86564" tIns="43282" rIns="86564" bIns="43282">
            <a:spAutoFit/>
          </a:bodyPr>
          <a:lstStyle/>
          <a:p>
            <a:pPr defTabSz="865188" eaLnBrk="0" hangingPunct="0">
              <a:spcBef>
                <a:spcPct val="30000"/>
              </a:spcBef>
            </a:pPr>
            <a:r>
              <a:rPr lang="de-DE" sz="1300"/>
              <a:t>3. Lubricate</a:t>
            </a:r>
          </a:p>
        </p:txBody>
      </p:sp>
      <p:sp>
        <p:nvSpPr>
          <p:cNvPr id="319494" name="Text Box 6"/>
          <p:cNvSpPr txBox="1">
            <a:spLocks noChangeArrowheads="1"/>
          </p:cNvSpPr>
          <p:nvPr/>
        </p:nvSpPr>
        <p:spPr bwMode="auto">
          <a:xfrm>
            <a:off x="688975" y="2647950"/>
            <a:ext cx="1143000" cy="287338"/>
          </a:xfrm>
          <a:prstGeom prst="rect">
            <a:avLst/>
          </a:prstGeom>
          <a:noFill/>
          <a:ln w="9525">
            <a:noFill/>
            <a:miter lim="800000"/>
            <a:headEnd/>
            <a:tailEnd/>
          </a:ln>
        </p:spPr>
        <p:txBody>
          <a:bodyPr wrap="none" lIns="86564" tIns="43282" rIns="86564" bIns="43282">
            <a:spAutoFit/>
          </a:bodyPr>
          <a:lstStyle/>
          <a:p>
            <a:pPr defTabSz="865188" eaLnBrk="0" hangingPunct="0">
              <a:spcBef>
                <a:spcPct val="30000"/>
              </a:spcBef>
            </a:pPr>
            <a:r>
              <a:rPr lang="de-DE" sz="1300"/>
              <a:t>2. Filtration</a:t>
            </a:r>
          </a:p>
        </p:txBody>
      </p:sp>
      <p:sp>
        <p:nvSpPr>
          <p:cNvPr id="319495" name="Text Box 7"/>
          <p:cNvSpPr txBox="1">
            <a:spLocks noChangeArrowheads="1"/>
          </p:cNvSpPr>
          <p:nvPr/>
        </p:nvSpPr>
        <p:spPr bwMode="auto">
          <a:xfrm>
            <a:off x="688975" y="4337050"/>
            <a:ext cx="1317625" cy="287338"/>
          </a:xfrm>
          <a:prstGeom prst="rect">
            <a:avLst/>
          </a:prstGeom>
          <a:noFill/>
          <a:ln w="9525">
            <a:noFill/>
            <a:miter lim="800000"/>
            <a:headEnd/>
            <a:tailEnd/>
          </a:ln>
        </p:spPr>
        <p:txBody>
          <a:bodyPr wrap="none" lIns="86564" tIns="43282" rIns="86564" bIns="43282">
            <a:spAutoFit/>
          </a:bodyPr>
          <a:lstStyle/>
          <a:p>
            <a:pPr defTabSz="865188" eaLnBrk="0" hangingPunct="0">
              <a:spcBef>
                <a:spcPct val="30000"/>
              </a:spcBef>
            </a:pPr>
            <a:r>
              <a:rPr lang="de-DE" sz="1300"/>
              <a:t>4. Air venting</a:t>
            </a:r>
          </a:p>
        </p:txBody>
      </p:sp>
      <p:grpSp>
        <p:nvGrpSpPr>
          <p:cNvPr id="2" name="Group 8"/>
          <p:cNvGrpSpPr>
            <a:grpSpLocks/>
          </p:cNvGrpSpPr>
          <p:nvPr/>
        </p:nvGrpSpPr>
        <p:grpSpPr bwMode="auto">
          <a:xfrm>
            <a:off x="1757363" y="1728788"/>
            <a:ext cx="5767387" cy="3922712"/>
            <a:chOff x="638" y="817"/>
            <a:chExt cx="4460" cy="3034"/>
          </a:xfrm>
        </p:grpSpPr>
        <p:pic>
          <p:nvPicPr>
            <p:cNvPr id="32779" name="Picture 9" descr="Detail Filterstopfen"/>
            <p:cNvPicPr>
              <a:picLocks noChangeAspect="1" noChangeArrowheads="1"/>
            </p:cNvPicPr>
            <p:nvPr/>
          </p:nvPicPr>
          <p:blipFill>
            <a:blip r:embed="rId4" cstate="print"/>
            <a:srcRect/>
            <a:stretch>
              <a:fillRect/>
            </a:stretch>
          </p:blipFill>
          <p:spPr bwMode="auto">
            <a:xfrm>
              <a:off x="1731" y="861"/>
              <a:ext cx="2716" cy="2716"/>
            </a:xfrm>
            <a:prstGeom prst="rect">
              <a:avLst/>
            </a:prstGeom>
            <a:noFill/>
            <a:ln w="9525">
              <a:noFill/>
              <a:miter lim="800000"/>
              <a:headEnd/>
              <a:tailEnd/>
            </a:ln>
          </p:spPr>
        </p:pic>
        <p:grpSp>
          <p:nvGrpSpPr>
            <p:cNvPr id="32780" name="Group 10"/>
            <p:cNvGrpSpPr>
              <a:grpSpLocks/>
            </p:cNvGrpSpPr>
            <p:nvPr/>
          </p:nvGrpSpPr>
          <p:grpSpPr bwMode="auto">
            <a:xfrm>
              <a:off x="638" y="2090"/>
              <a:ext cx="2146" cy="232"/>
              <a:chOff x="638" y="2090"/>
              <a:chExt cx="2146" cy="232"/>
            </a:xfrm>
          </p:grpSpPr>
          <p:sp>
            <p:nvSpPr>
              <p:cNvPr id="32787" name="Text Box 11"/>
              <p:cNvSpPr txBox="1">
                <a:spLocks noChangeArrowheads="1"/>
              </p:cNvSpPr>
              <p:nvPr/>
            </p:nvSpPr>
            <p:spPr bwMode="auto">
              <a:xfrm>
                <a:off x="638" y="2090"/>
                <a:ext cx="808" cy="232"/>
              </a:xfrm>
              <a:prstGeom prst="rect">
                <a:avLst/>
              </a:prstGeom>
              <a:noFill/>
              <a:ln w="9525">
                <a:noFill/>
                <a:miter lim="800000"/>
                <a:headEnd/>
                <a:tailEnd/>
              </a:ln>
            </p:spPr>
            <p:txBody>
              <a:bodyPr wrap="none" lIns="98812" tIns="49405" rIns="98812" bIns="49405">
                <a:spAutoFit/>
              </a:bodyPr>
              <a:lstStyle/>
              <a:p>
                <a:pPr defTabSz="865188" eaLnBrk="0" hangingPunct="0">
                  <a:spcBef>
                    <a:spcPct val="30000"/>
                  </a:spcBef>
                </a:pPr>
                <a:r>
                  <a:rPr lang="de-DE" sz="1300"/>
                  <a:t>Filter plug</a:t>
                </a:r>
              </a:p>
            </p:txBody>
          </p:sp>
          <p:sp>
            <p:nvSpPr>
              <p:cNvPr id="32788" name="Line 12"/>
              <p:cNvSpPr>
                <a:spLocks noChangeShapeType="1"/>
              </p:cNvSpPr>
              <p:nvPr/>
            </p:nvSpPr>
            <p:spPr bwMode="auto">
              <a:xfrm flipV="1">
                <a:off x="1542" y="2198"/>
                <a:ext cx="1242" cy="5"/>
              </a:xfrm>
              <a:prstGeom prst="line">
                <a:avLst/>
              </a:prstGeom>
              <a:noFill/>
              <a:ln w="25400">
                <a:solidFill>
                  <a:srgbClr val="CF142B"/>
                </a:solidFill>
                <a:round/>
                <a:headEnd/>
                <a:tailEnd/>
              </a:ln>
            </p:spPr>
            <p:txBody>
              <a:bodyPr wrap="none"/>
              <a:lstStyle/>
              <a:p>
                <a:endParaRPr lang="en-US"/>
              </a:p>
            </p:txBody>
          </p:sp>
        </p:grpSp>
        <p:grpSp>
          <p:nvGrpSpPr>
            <p:cNvPr id="32781" name="Group 13"/>
            <p:cNvGrpSpPr>
              <a:grpSpLocks/>
            </p:cNvGrpSpPr>
            <p:nvPr/>
          </p:nvGrpSpPr>
          <p:grpSpPr bwMode="auto">
            <a:xfrm>
              <a:off x="3600" y="817"/>
              <a:ext cx="1498" cy="825"/>
              <a:chOff x="3600" y="817"/>
              <a:chExt cx="1498" cy="825"/>
            </a:xfrm>
          </p:grpSpPr>
          <p:sp>
            <p:nvSpPr>
              <p:cNvPr id="32785" name="Text Box 14"/>
              <p:cNvSpPr txBox="1">
                <a:spLocks noChangeArrowheads="1"/>
              </p:cNvSpPr>
              <p:nvPr/>
            </p:nvSpPr>
            <p:spPr bwMode="auto">
              <a:xfrm>
                <a:off x="4319" y="817"/>
                <a:ext cx="779" cy="232"/>
              </a:xfrm>
              <a:prstGeom prst="rect">
                <a:avLst/>
              </a:prstGeom>
              <a:noFill/>
              <a:ln w="9525">
                <a:noFill/>
                <a:miter lim="800000"/>
                <a:headEnd/>
                <a:tailEnd/>
              </a:ln>
            </p:spPr>
            <p:txBody>
              <a:bodyPr wrap="none" lIns="98812" tIns="49405" rIns="98812" bIns="49405">
                <a:spAutoFit/>
              </a:bodyPr>
              <a:lstStyle/>
              <a:p>
                <a:pPr defTabSz="865188" eaLnBrk="0" hangingPunct="0">
                  <a:spcBef>
                    <a:spcPct val="30000"/>
                  </a:spcBef>
                </a:pPr>
                <a:r>
                  <a:rPr lang="de-DE" sz="1300"/>
                  <a:t>Filter disc</a:t>
                </a:r>
              </a:p>
            </p:txBody>
          </p:sp>
          <p:sp>
            <p:nvSpPr>
              <p:cNvPr id="32786" name="Line 15"/>
              <p:cNvSpPr>
                <a:spLocks noChangeShapeType="1"/>
              </p:cNvSpPr>
              <p:nvPr/>
            </p:nvSpPr>
            <p:spPr bwMode="auto">
              <a:xfrm flipH="1">
                <a:off x="3600" y="912"/>
                <a:ext cx="730" cy="730"/>
              </a:xfrm>
              <a:prstGeom prst="line">
                <a:avLst/>
              </a:prstGeom>
              <a:noFill/>
              <a:ln w="25400">
                <a:solidFill>
                  <a:srgbClr val="CF142B"/>
                </a:solidFill>
                <a:round/>
                <a:headEnd/>
                <a:tailEnd/>
              </a:ln>
            </p:spPr>
            <p:txBody>
              <a:bodyPr wrap="none"/>
              <a:lstStyle/>
              <a:p>
                <a:endParaRPr lang="en-US"/>
              </a:p>
            </p:txBody>
          </p:sp>
        </p:grpSp>
        <p:grpSp>
          <p:nvGrpSpPr>
            <p:cNvPr id="32782" name="Group 16"/>
            <p:cNvGrpSpPr>
              <a:grpSpLocks/>
            </p:cNvGrpSpPr>
            <p:nvPr/>
          </p:nvGrpSpPr>
          <p:grpSpPr bwMode="auto">
            <a:xfrm>
              <a:off x="3312" y="2678"/>
              <a:ext cx="1383" cy="1173"/>
              <a:chOff x="3312" y="2678"/>
              <a:chExt cx="1383" cy="1173"/>
            </a:xfrm>
          </p:grpSpPr>
          <p:sp>
            <p:nvSpPr>
              <p:cNvPr id="32783" name="Text Box 17"/>
              <p:cNvSpPr txBox="1">
                <a:spLocks noChangeArrowheads="1"/>
              </p:cNvSpPr>
              <p:nvPr/>
            </p:nvSpPr>
            <p:spPr bwMode="auto">
              <a:xfrm>
                <a:off x="4263" y="3619"/>
                <a:ext cx="432" cy="232"/>
              </a:xfrm>
              <a:prstGeom prst="rect">
                <a:avLst/>
              </a:prstGeom>
              <a:noFill/>
              <a:ln w="9525">
                <a:noFill/>
                <a:miter lim="800000"/>
                <a:headEnd/>
                <a:tailEnd/>
              </a:ln>
            </p:spPr>
            <p:txBody>
              <a:bodyPr wrap="none" lIns="98812" tIns="49405" rIns="98812" bIns="49405">
                <a:spAutoFit/>
              </a:bodyPr>
              <a:lstStyle/>
              <a:p>
                <a:pPr defTabSz="865188" eaLnBrk="0" hangingPunct="0">
                  <a:spcBef>
                    <a:spcPct val="30000"/>
                  </a:spcBef>
                </a:pPr>
                <a:r>
                  <a:rPr lang="de-DE" sz="1300"/>
                  <a:t>Seal</a:t>
                </a:r>
              </a:p>
            </p:txBody>
          </p:sp>
          <p:sp>
            <p:nvSpPr>
              <p:cNvPr id="32784" name="Line 18"/>
              <p:cNvSpPr>
                <a:spLocks noChangeShapeType="1"/>
              </p:cNvSpPr>
              <p:nvPr/>
            </p:nvSpPr>
            <p:spPr bwMode="auto">
              <a:xfrm flipH="1" flipV="1">
                <a:off x="3312" y="2678"/>
                <a:ext cx="960" cy="960"/>
              </a:xfrm>
              <a:prstGeom prst="line">
                <a:avLst/>
              </a:prstGeom>
              <a:noFill/>
              <a:ln w="25400">
                <a:solidFill>
                  <a:srgbClr val="CF142B"/>
                </a:solidFill>
                <a:round/>
                <a:headEnd/>
                <a:tailEnd/>
              </a:ln>
            </p:spPr>
            <p:txBody>
              <a:bodyPr wrap="none"/>
              <a:lstStyle/>
              <a:p>
                <a:endParaRPr lang="en-US"/>
              </a:p>
            </p:txBody>
          </p:sp>
        </p:grpSp>
      </p:grpSp>
      <p:sp>
        <p:nvSpPr>
          <p:cNvPr id="32777" name="Text Box 20"/>
          <p:cNvSpPr txBox="1">
            <a:spLocks noChangeArrowheads="1"/>
          </p:cNvSpPr>
          <p:nvPr/>
        </p:nvSpPr>
        <p:spPr bwMode="auto">
          <a:xfrm>
            <a:off x="592138" y="1374775"/>
            <a:ext cx="1311275" cy="246063"/>
          </a:xfrm>
          <a:prstGeom prst="rect">
            <a:avLst/>
          </a:prstGeom>
          <a:noFill/>
          <a:ln w="22225">
            <a:noFill/>
            <a:miter lim="800000"/>
            <a:headEnd/>
            <a:tailEnd/>
          </a:ln>
        </p:spPr>
        <p:txBody>
          <a:bodyPr wrap="none" lIns="85662" tIns="42081" rIns="85662" bIns="42081">
            <a:spAutoFit/>
          </a:bodyPr>
          <a:lstStyle/>
          <a:p>
            <a:pPr defTabSz="865188" eaLnBrk="0" hangingPunct="0">
              <a:lnSpc>
                <a:spcPct val="80000"/>
              </a:lnSpc>
              <a:spcBef>
                <a:spcPct val="20000"/>
              </a:spcBef>
            </a:pPr>
            <a:r>
              <a:rPr lang="de-DE" sz="1300"/>
              <a:t>Initial startup</a:t>
            </a:r>
          </a:p>
        </p:txBody>
      </p:sp>
      <p:pic>
        <p:nvPicPr>
          <p:cNvPr id="23" name="Picture 14">
            <a:hlinkClick r:id="rId5" action="ppaction://hlinksldjump"/>
          </p:cNvPr>
          <p:cNvPicPr>
            <a:picLocks noChangeAspect="1" noChangeArrowheads="1"/>
          </p:cNvPicPr>
          <p:nvPr/>
        </p:nvPicPr>
        <p:blipFill>
          <a:blip r:embed="rId6" cstate="print"/>
          <a:srcRect/>
          <a:stretch>
            <a:fillRect/>
          </a:stretch>
        </p:blipFill>
        <p:spPr bwMode="auto">
          <a:xfrm>
            <a:off x="377825" y="466725"/>
            <a:ext cx="438150" cy="409575"/>
          </a:xfrm>
          <a:prstGeom prst="rect">
            <a:avLst/>
          </a:prstGeom>
          <a:noFill/>
          <a:ln w="25400"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wipe(left)">
                                      <p:cBhvr>
                                        <p:cTn id="7" dur="500"/>
                                        <p:tgtEl>
                                          <p:spTgt spid="319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9494"/>
                                        </p:tgtEl>
                                        <p:attrNameLst>
                                          <p:attrName>style.visibility</p:attrName>
                                        </p:attrNameLst>
                                      </p:cBhvr>
                                      <p:to>
                                        <p:strVal val="visible"/>
                                      </p:to>
                                    </p:set>
                                    <p:animEffect transition="in" filter="wipe(left)">
                                      <p:cBhvr>
                                        <p:cTn id="12" dur="500"/>
                                        <p:tgtEl>
                                          <p:spTgt spid="31949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9493"/>
                                        </p:tgtEl>
                                        <p:attrNameLst>
                                          <p:attrName>style.visibility</p:attrName>
                                        </p:attrNameLst>
                                      </p:cBhvr>
                                      <p:to>
                                        <p:strVal val="visible"/>
                                      </p:to>
                                    </p:set>
                                    <p:animEffect transition="in" filter="wipe(left)">
                                      <p:cBhvr>
                                        <p:cTn id="23" dur="500"/>
                                        <p:tgtEl>
                                          <p:spTgt spid="31949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9495"/>
                                        </p:tgtEl>
                                        <p:attrNameLst>
                                          <p:attrName>style.visibility</p:attrName>
                                        </p:attrNameLst>
                                      </p:cBhvr>
                                      <p:to>
                                        <p:strVal val="visible"/>
                                      </p:to>
                                    </p:set>
                                    <p:animEffect transition="in" filter="wipe(left)">
                                      <p:cBhvr>
                                        <p:cTn id="28" dur="500"/>
                                        <p:tgtEl>
                                          <p:spTgt spid="31949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2" grpId="0" autoUpdateAnimBg="0"/>
      <p:bldP spid="319493" grpId="0" autoUpdateAnimBg="0"/>
      <p:bldP spid="319494" grpId="0" autoUpdateAnimBg="0"/>
      <p:bldP spid="3194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5"/>
          <p:cNvSpPr>
            <a:spLocks noGrp="1" noChangeArrowheads="1"/>
          </p:cNvSpPr>
          <p:nvPr>
            <p:ph type="title"/>
          </p:nvPr>
        </p:nvSpPr>
        <p:spPr>
          <a:xfrm>
            <a:off x="1066800" y="609600"/>
            <a:ext cx="7031038" cy="417513"/>
          </a:xfrm>
        </p:spPr>
        <p:txBody>
          <a:bodyPr/>
          <a:lstStyle/>
          <a:p>
            <a:pPr algn="ctr" eaLnBrk="1" hangingPunct="1"/>
            <a:r>
              <a:rPr lang="en-US" sz="2400" smtClean="0">
                <a:solidFill>
                  <a:schemeClr val="tx1"/>
                </a:solidFill>
              </a:rPr>
              <a:t>Functional - Variable Mounting Positions</a:t>
            </a:r>
            <a:endParaRPr lang="de-DE" sz="2400" smtClean="0">
              <a:solidFill>
                <a:schemeClr val="tx1"/>
              </a:solidFill>
            </a:endParaRPr>
          </a:p>
        </p:txBody>
      </p:sp>
      <p:sp>
        <p:nvSpPr>
          <p:cNvPr id="33795" name="Rectangle 16"/>
          <p:cNvSpPr>
            <a:spLocks noGrp="1" noChangeArrowheads="1"/>
          </p:cNvSpPr>
          <p:nvPr>
            <p:ph type="body" idx="1"/>
          </p:nvPr>
        </p:nvSpPr>
        <p:spPr>
          <a:xfrm>
            <a:off x="600075" y="1538288"/>
            <a:ext cx="7493000" cy="3373437"/>
          </a:xfrm>
        </p:spPr>
        <p:txBody>
          <a:bodyPr/>
          <a:lstStyle/>
          <a:p>
            <a:pPr marL="0" indent="3175" eaLnBrk="1" hangingPunct="1"/>
            <a:r>
              <a:rPr lang="de-DE" smtClean="0"/>
              <a:t>Mounting positions</a:t>
            </a:r>
          </a:p>
        </p:txBody>
      </p:sp>
      <p:pic>
        <p:nvPicPr>
          <p:cNvPr id="392196" name="Picture 4"/>
          <p:cNvPicPr>
            <a:picLocks noChangeAspect="1" noChangeArrowheads="1"/>
          </p:cNvPicPr>
          <p:nvPr/>
        </p:nvPicPr>
        <p:blipFill>
          <a:blip r:embed="rId3" cstate="print"/>
          <a:srcRect/>
          <a:stretch>
            <a:fillRect/>
          </a:stretch>
        </p:blipFill>
        <p:spPr bwMode="auto">
          <a:xfrm>
            <a:off x="690563" y="2506663"/>
            <a:ext cx="7181850" cy="31845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wipe(up)">
                                      <p:cBhvr>
                                        <p:cTn id="7" dur="5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ILO_Master_250405">
  <a:themeElements>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fontScheme name="1_WILO_Master_250405">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WILO_Master_2504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ILO_Master_2504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ILO_Master_2504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ILO_Master_2504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ILO_Master_2504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ILO_Master_2504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8">
        <a:dk1>
          <a:srgbClr val="000000"/>
        </a:dk1>
        <a:lt1>
          <a:srgbClr val="FFFFFF"/>
        </a:lt1>
        <a:dk2>
          <a:srgbClr val="000000"/>
        </a:dk2>
        <a:lt2>
          <a:srgbClr val="808080"/>
        </a:lt2>
        <a:accent1>
          <a:srgbClr val="009C82"/>
        </a:accent1>
        <a:accent2>
          <a:srgbClr val="3333CC"/>
        </a:accent2>
        <a:accent3>
          <a:srgbClr val="FFFFFF"/>
        </a:accent3>
        <a:accent4>
          <a:srgbClr val="000000"/>
        </a:accent4>
        <a:accent5>
          <a:srgbClr val="AACBC1"/>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9">
        <a:dk1>
          <a:srgbClr val="000000"/>
        </a:dk1>
        <a:lt1>
          <a:srgbClr val="FFFFFF"/>
        </a:lt1>
        <a:dk2>
          <a:srgbClr val="000000"/>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0">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1">
        <a:dk1>
          <a:srgbClr val="000000"/>
        </a:dk1>
        <a:lt1>
          <a:srgbClr val="FFFFFF"/>
        </a:lt1>
        <a:dk2>
          <a:srgbClr val="009C82"/>
        </a:dk2>
        <a:lt2>
          <a:srgbClr val="808080"/>
        </a:lt2>
        <a:accent1>
          <a:srgbClr val="009C82"/>
        </a:accent1>
        <a:accent2>
          <a:srgbClr val="4CB9A6"/>
        </a:accent2>
        <a:accent3>
          <a:srgbClr val="FFFFFF"/>
        </a:accent3>
        <a:accent4>
          <a:srgbClr val="000000"/>
        </a:accent4>
        <a:accent5>
          <a:srgbClr val="AACBC1"/>
        </a:accent5>
        <a:accent6>
          <a:srgbClr val="44A796"/>
        </a:accent6>
        <a:hlink>
          <a:srgbClr val="7F7F7F"/>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2">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CB9A6"/>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LO master template">
  <a:themeElements>
    <a:clrScheme name="WILO master template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fontScheme name="WILO master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Verdana" pitchFamily="34"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Verdana" pitchFamily="34" charset="0"/>
            <a:ea typeface="ＭＳ Ｐゴシック" pitchFamily="48" charset="-128"/>
          </a:defRPr>
        </a:defPPr>
      </a:lstStyle>
    </a:lnDef>
  </a:objectDefaults>
  <a:extraClrSchemeLst>
    <a:extraClrScheme>
      <a:clrScheme name="WILO master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ILO master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ILO master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LO master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ILO maste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ILO maste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ILO maste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ILO master template 8">
        <a:dk1>
          <a:srgbClr val="000000"/>
        </a:dk1>
        <a:lt1>
          <a:srgbClr val="FFFFFF"/>
        </a:lt1>
        <a:dk2>
          <a:srgbClr val="000000"/>
        </a:dk2>
        <a:lt2>
          <a:srgbClr val="808080"/>
        </a:lt2>
        <a:accent1>
          <a:srgbClr val="009C82"/>
        </a:accent1>
        <a:accent2>
          <a:srgbClr val="3333CC"/>
        </a:accent2>
        <a:accent3>
          <a:srgbClr val="FFFFFF"/>
        </a:accent3>
        <a:accent4>
          <a:srgbClr val="000000"/>
        </a:accent4>
        <a:accent5>
          <a:srgbClr val="AACBC1"/>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ILO master template 9">
        <a:dk1>
          <a:srgbClr val="000000"/>
        </a:dk1>
        <a:lt1>
          <a:srgbClr val="FFFFFF"/>
        </a:lt1>
        <a:dk2>
          <a:srgbClr val="000000"/>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WILO master template 10">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WILO master template 11">
        <a:dk1>
          <a:srgbClr val="000000"/>
        </a:dk1>
        <a:lt1>
          <a:srgbClr val="FFFFFF"/>
        </a:lt1>
        <a:dk2>
          <a:srgbClr val="009C82"/>
        </a:dk2>
        <a:lt2>
          <a:srgbClr val="808080"/>
        </a:lt2>
        <a:accent1>
          <a:srgbClr val="009C82"/>
        </a:accent1>
        <a:accent2>
          <a:srgbClr val="4CB9A6"/>
        </a:accent2>
        <a:accent3>
          <a:srgbClr val="FFFFFF"/>
        </a:accent3>
        <a:accent4>
          <a:srgbClr val="000000"/>
        </a:accent4>
        <a:accent5>
          <a:srgbClr val="AACBC1"/>
        </a:accent5>
        <a:accent6>
          <a:srgbClr val="44A796"/>
        </a:accent6>
        <a:hlink>
          <a:srgbClr val="7F7F7F"/>
        </a:hlink>
        <a:folHlink>
          <a:srgbClr val="B3B3B3"/>
        </a:folHlink>
      </a:clrScheme>
      <a:clrMap bg1="lt1" tx1="dk1" bg2="lt2" tx2="dk2" accent1="accent1" accent2="accent2" accent3="accent3" accent4="accent4" accent5="accent5" accent6="accent6" hlink="hlink" folHlink="folHlink"/>
    </a:extraClrScheme>
    <a:extraClrScheme>
      <a:clrScheme name="WILO master template 12">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CB9A6"/>
        </a:hlink>
        <a:folHlink>
          <a:srgbClr val="B3B3B3"/>
        </a:folHlink>
      </a:clrScheme>
      <a:clrMap bg1="lt1" tx1="dk1" bg2="lt2" tx2="dk2" accent1="accent1" accent2="accent2" accent3="accent3" accent4="accent4" accent5="accent5" accent6="accent6" hlink="hlink" folHlink="folHlink"/>
    </a:extraClrScheme>
    <a:extraClrScheme>
      <a:clrScheme name="WILO master template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WILO_Master_250405">
  <a:themeElements>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fontScheme name="1_WILO_Master_250405">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WILO_Master_2504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ILO_Master_2504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ILO_Master_2504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ILO_Master_2504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ILO_Master_2504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ILO_Master_2504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8">
        <a:dk1>
          <a:srgbClr val="000000"/>
        </a:dk1>
        <a:lt1>
          <a:srgbClr val="FFFFFF"/>
        </a:lt1>
        <a:dk2>
          <a:srgbClr val="000000"/>
        </a:dk2>
        <a:lt2>
          <a:srgbClr val="808080"/>
        </a:lt2>
        <a:accent1>
          <a:srgbClr val="009C82"/>
        </a:accent1>
        <a:accent2>
          <a:srgbClr val="3333CC"/>
        </a:accent2>
        <a:accent3>
          <a:srgbClr val="FFFFFF"/>
        </a:accent3>
        <a:accent4>
          <a:srgbClr val="000000"/>
        </a:accent4>
        <a:accent5>
          <a:srgbClr val="AACBC1"/>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9">
        <a:dk1>
          <a:srgbClr val="000000"/>
        </a:dk1>
        <a:lt1>
          <a:srgbClr val="FFFFFF"/>
        </a:lt1>
        <a:dk2>
          <a:srgbClr val="000000"/>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0">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1">
        <a:dk1>
          <a:srgbClr val="000000"/>
        </a:dk1>
        <a:lt1>
          <a:srgbClr val="FFFFFF"/>
        </a:lt1>
        <a:dk2>
          <a:srgbClr val="009C82"/>
        </a:dk2>
        <a:lt2>
          <a:srgbClr val="808080"/>
        </a:lt2>
        <a:accent1>
          <a:srgbClr val="009C82"/>
        </a:accent1>
        <a:accent2>
          <a:srgbClr val="4CB9A6"/>
        </a:accent2>
        <a:accent3>
          <a:srgbClr val="FFFFFF"/>
        </a:accent3>
        <a:accent4>
          <a:srgbClr val="000000"/>
        </a:accent4>
        <a:accent5>
          <a:srgbClr val="AACBC1"/>
        </a:accent5>
        <a:accent6>
          <a:srgbClr val="44A796"/>
        </a:accent6>
        <a:hlink>
          <a:srgbClr val="7F7F7F"/>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2">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CB9A6"/>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WILO_Master_250405">
  <a:themeElements>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fontScheme name="1_WILO_Master_250405">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folHlink"/>
        </a:solidFill>
        <a:ln w="25400" cap="flat" cmpd="sng" algn="ctr">
          <a:solidFill>
            <a:srgbClr val="CF142B"/>
          </a:solidFill>
          <a:prstDash val="solid"/>
          <a:round/>
          <a:headEnd type="none" w="med" len="med"/>
          <a:tailEnd type="none" w="med" len="med"/>
        </a:ln>
        <a:effectLst/>
      </a:spPr>
      <a:bodyPr vert="horz" wrap="square" lIns="90488" tIns="44450" rIns="90488" bIns="44450" numCol="1" anchor="ctr" anchorCtr="0" compatLnSpc="1">
        <a:prstTxWarp prst="textNoShape">
          <a:avLst/>
        </a:prstTxWarp>
        <a:spAutoFit/>
      </a:bodyPr>
      <a:lstStyle>
        <a:defPPr marL="0" marR="0" indent="0" algn="l" defTabSz="1042988" rtl="0" eaLnBrk="1" fontAlgn="base" latinLnBrk="0" hangingPunct="1">
          <a:lnSpc>
            <a:spcPct val="100000"/>
          </a:lnSpc>
          <a:spcBef>
            <a:spcPct val="0"/>
          </a:spcBef>
          <a:spcAft>
            <a:spcPct val="0"/>
          </a:spcAft>
          <a:buClrTx/>
          <a:buSzTx/>
          <a:buFontTx/>
          <a:buNone/>
          <a:tabLst/>
          <a:defRPr kumimoji="0" lang="de-DE" sz="27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WILO_Master_2504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ILO_Master_2504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ILO_Master_2504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ILO_Master_2504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ILO_Master_2504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ILO_Master_2504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8">
        <a:dk1>
          <a:srgbClr val="000000"/>
        </a:dk1>
        <a:lt1>
          <a:srgbClr val="FFFFFF"/>
        </a:lt1>
        <a:dk2>
          <a:srgbClr val="000000"/>
        </a:dk2>
        <a:lt2>
          <a:srgbClr val="808080"/>
        </a:lt2>
        <a:accent1>
          <a:srgbClr val="009C82"/>
        </a:accent1>
        <a:accent2>
          <a:srgbClr val="3333CC"/>
        </a:accent2>
        <a:accent3>
          <a:srgbClr val="FFFFFF"/>
        </a:accent3>
        <a:accent4>
          <a:srgbClr val="000000"/>
        </a:accent4>
        <a:accent5>
          <a:srgbClr val="AACBC1"/>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ILO_Master_250405 9">
        <a:dk1>
          <a:srgbClr val="000000"/>
        </a:dk1>
        <a:lt1>
          <a:srgbClr val="FFFFFF"/>
        </a:lt1>
        <a:dk2>
          <a:srgbClr val="000000"/>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0">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B3B3B3"/>
        </a:hlink>
        <a:folHlink>
          <a:srgbClr val="E6E6E6"/>
        </a:folHlink>
      </a:clrScheme>
      <a:clrMap bg1="lt1" tx1="dk1" bg2="lt2" tx2="dk2" accent1="accent1" accent2="accent2" accent3="accent3" accent4="accent4" accent5="accent5" accent6="accent6" hlink="hlink" folHlink="folHlink"/>
    </a:extraClrScheme>
    <a:extraClrScheme>
      <a:clrScheme name="1_WILO_Master_250405 11">
        <a:dk1>
          <a:srgbClr val="000000"/>
        </a:dk1>
        <a:lt1>
          <a:srgbClr val="FFFFFF"/>
        </a:lt1>
        <a:dk2>
          <a:srgbClr val="009C82"/>
        </a:dk2>
        <a:lt2>
          <a:srgbClr val="808080"/>
        </a:lt2>
        <a:accent1>
          <a:srgbClr val="009C82"/>
        </a:accent1>
        <a:accent2>
          <a:srgbClr val="4CB9A6"/>
        </a:accent2>
        <a:accent3>
          <a:srgbClr val="FFFFFF"/>
        </a:accent3>
        <a:accent4>
          <a:srgbClr val="000000"/>
        </a:accent4>
        <a:accent5>
          <a:srgbClr val="AACBC1"/>
        </a:accent5>
        <a:accent6>
          <a:srgbClr val="44A796"/>
        </a:accent6>
        <a:hlink>
          <a:srgbClr val="7F7F7F"/>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2">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CB9A6"/>
        </a:hlink>
        <a:folHlink>
          <a:srgbClr val="B3B3B3"/>
        </a:folHlink>
      </a:clrScheme>
      <a:clrMap bg1="lt1" tx1="dk1" bg2="lt2" tx2="dk2" accent1="accent1" accent2="accent2" accent3="accent3" accent4="accent4" accent5="accent5" accent6="accent6" hlink="hlink" folHlink="folHlink"/>
    </a:extraClrScheme>
    <a:extraClrScheme>
      <a:clrScheme name="1_WILO_Master_250405 13">
        <a:dk1>
          <a:srgbClr val="000000"/>
        </a:dk1>
        <a:lt1>
          <a:srgbClr val="FFFFFF"/>
        </a:lt1>
        <a:dk2>
          <a:srgbClr val="009C82"/>
        </a:dk2>
        <a:lt2>
          <a:srgbClr val="808080"/>
        </a:lt2>
        <a:accent1>
          <a:srgbClr val="009C82"/>
        </a:accent1>
        <a:accent2>
          <a:srgbClr val="7F7F7F"/>
        </a:accent2>
        <a:accent3>
          <a:srgbClr val="FFFFFF"/>
        </a:accent3>
        <a:accent4>
          <a:srgbClr val="000000"/>
        </a:accent4>
        <a:accent5>
          <a:srgbClr val="AACBC1"/>
        </a:accent5>
        <a:accent6>
          <a:srgbClr val="727272"/>
        </a:accent6>
        <a:hlink>
          <a:srgbClr val="4DBAA8"/>
        </a:hlink>
        <a:folHlink>
          <a:srgbClr val="B3B3B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1358</TotalTime>
  <Words>3614</Words>
  <Application>Microsoft Office PowerPoint</Application>
  <PresentationFormat>Overhead</PresentationFormat>
  <Paragraphs>767</Paragraphs>
  <Slides>45</Slides>
  <Notes>45</Notes>
  <HiddenSlides>0</HiddenSlides>
  <MMClips>3</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3</vt:i4>
      </vt:variant>
      <vt:variant>
        <vt:lpstr>Slide Titles</vt:lpstr>
      </vt:variant>
      <vt:variant>
        <vt:i4>45</vt:i4>
      </vt:variant>
    </vt:vector>
  </HeadingPairs>
  <TitlesOfParts>
    <vt:vector size="64" baseType="lpstr">
      <vt:lpstr>Verdana</vt:lpstr>
      <vt:lpstr>Arial</vt:lpstr>
      <vt:lpstr>ＭＳ Ｐゴシック</vt:lpstr>
      <vt:lpstr>WILO Plus-Bold</vt:lpstr>
      <vt:lpstr>WILO Plus-Regular</vt:lpstr>
      <vt:lpstr>WILO Plus TF-Regular</vt:lpstr>
      <vt:lpstr>Symbol</vt:lpstr>
      <vt:lpstr>Wingdings 3</vt:lpstr>
      <vt:lpstr>Wingdings</vt:lpstr>
      <vt:lpstr>Arial Unicode MS</vt:lpstr>
      <vt:lpstr>WILO_SYMBOL</vt:lpstr>
      <vt:lpstr>Times New Roman</vt:lpstr>
      <vt:lpstr>1_WILO_Master_250405</vt:lpstr>
      <vt:lpstr>WILO master template</vt:lpstr>
      <vt:lpstr>2_WILO_Master_250405</vt:lpstr>
      <vt:lpstr>3_WILO_Master_250405</vt:lpstr>
      <vt:lpstr>Image</vt:lpstr>
      <vt:lpstr>Photo Editor Photo</vt:lpstr>
      <vt:lpstr>Acrobat Document</vt:lpstr>
      <vt:lpstr>Slide 1</vt:lpstr>
      <vt:lpstr>WILO Commercial Wet Rotor Circulators ECM “Smart” Automatically Controlled Circulators</vt:lpstr>
      <vt:lpstr>Stratos vs. Stratos ECO</vt:lpstr>
      <vt:lpstr>Slide 4</vt:lpstr>
      <vt:lpstr>Slide 5</vt:lpstr>
      <vt:lpstr>Efficient – Comparrison AC- / EC-Motor</vt:lpstr>
      <vt:lpstr>Improving Hydraulic Efficiency</vt:lpstr>
      <vt:lpstr>Improving Hydraulic Efficiency</vt:lpstr>
      <vt:lpstr>Functional - Variable Mounting Positions</vt:lpstr>
      <vt:lpstr>Functional - Variable Mounting Positions</vt:lpstr>
      <vt:lpstr>Functional - ‘Any Way‘ Positioned Display</vt:lpstr>
      <vt:lpstr>Functional – Electrical Wiring Connections</vt:lpstr>
      <vt:lpstr>Functional – Electrical Wiring Connections</vt:lpstr>
      <vt:lpstr>Slide 14</vt:lpstr>
      <vt:lpstr>Functional – Operating Control Via Red Button and Display</vt:lpstr>
      <vt:lpstr>Functional – Operating Control Via Red Button and Display</vt:lpstr>
      <vt:lpstr>Manual Control Mode</vt:lpstr>
      <vt:lpstr>Speed Control</vt:lpstr>
      <vt:lpstr>Automatic Control Mode</vt:lpstr>
      <vt:lpstr>Slide 20</vt:lpstr>
      <vt:lpstr>Slide 21</vt:lpstr>
      <vt:lpstr>Functional – Inter Face Modules</vt:lpstr>
      <vt:lpstr>Functional – Inter Face Modules</vt:lpstr>
      <vt:lpstr>Functional – Inter Face Modules</vt:lpstr>
      <vt:lpstr>Slide 25</vt:lpstr>
      <vt:lpstr>0 – 10 Vdc Speed Control Mode</vt:lpstr>
      <vt:lpstr>0 – 10 Vdc Speed Control Mode</vt:lpstr>
      <vt:lpstr>IF Module (Inter Face) - Dual</vt:lpstr>
      <vt:lpstr>DDC Speed Control Mode</vt:lpstr>
      <vt:lpstr>Remote Head Setpoint Control Mode</vt:lpstr>
      <vt:lpstr>LON IF Module (Inter Face)</vt:lpstr>
      <vt:lpstr>Functional – Electrical Wiring Connections to Optional Modules</vt:lpstr>
      <vt:lpstr>Application Drawings (Click immage to access „pdf“ drawings)</vt:lpstr>
      <vt:lpstr>Functional – Collective Fault Signaling (FC) FC is a Normally Closed Volt Free Contact for Remote Failure Sensing</vt:lpstr>
      <vt:lpstr>Faults, Causes and Remedial Actions</vt:lpstr>
      <vt:lpstr>Faults, Causes and Remedial Actions</vt:lpstr>
      <vt:lpstr>Faults, Causes and Remedial Actions</vt:lpstr>
      <vt:lpstr>Faults, Causes and Remedial Actions</vt:lpstr>
      <vt:lpstr>Faults, Causes and Remedial Actions</vt:lpstr>
      <vt:lpstr>Faults, Causes and Remedial Actions</vt:lpstr>
      <vt:lpstr>Faults, Causes and Remedial Actions</vt:lpstr>
      <vt:lpstr>Infra-Red Monitor</vt:lpstr>
      <vt:lpstr>Infra-Red Monitor</vt:lpstr>
      <vt:lpstr>Training tools – Stratos Simulator</vt:lpstr>
      <vt:lpstr>Slide 45</vt:lpstr>
    </vt:vector>
  </TitlesOfParts>
  <Company>Wilo NAMex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Stratos Training Module</dc:title>
  <dc:creator>Steve Thompson</dc:creator>
  <dc:description>New March 2007</dc:description>
  <cp:lastModifiedBy>Steve Thompson</cp:lastModifiedBy>
  <cp:revision>442</cp:revision>
  <dcterms:created xsi:type="dcterms:W3CDTF">2004-12-15T13:46:31Z</dcterms:created>
  <dcterms:modified xsi:type="dcterms:W3CDTF">2010-05-04T04:24:20Z</dcterms:modified>
</cp:coreProperties>
</file>