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27.jpg" ContentType="image/jpg"/>
  <Override PartName="/ppt/media/image28.jpg" ContentType="image/jpg"/>
  <Override PartName="/ppt/notesSlides/notesSlide19.xml" ContentType="application/vnd.openxmlformats-officedocument.presentationml.notesSlide+xml"/>
  <Override PartName="/ppt/media/image30.jpg" ContentType="image/jp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41.jpg" ContentType="image/jpg"/>
  <Override PartName="/ppt/notesSlides/notesSlide31.xml" ContentType="application/vnd.openxmlformats-officedocument.presentationml.notesSlide+xml"/>
  <Override PartName="/ppt/media/image42.jpg" ContentType="image/jpg"/>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6" r:id="rId2"/>
    <p:sldId id="283" r:id="rId3"/>
    <p:sldId id="279" r:id="rId4"/>
    <p:sldId id="280" r:id="rId5"/>
    <p:sldId id="386" r:id="rId6"/>
    <p:sldId id="364" r:id="rId7"/>
    <p:sldId id="387" r:id="rId8"/>
    <p:sldId id="365" r:id="rId9"/>
    <p:sldId id="384" r:id="rId10"/>
    <p:sldId id="382" r:id="rId11"/>
    <p:sldId id="383" r:id="rId12"/>
    <p:sldId id="377" r:id="rId13"/>
    <p:sldId id="378" r:id="rId14"/>
    <p:sldId id="379" r:id="rId15"/>
    <p:sldId id="380" r:id="rId16"/>
    <p:sldId id="381" r:id="rId17"/>
    <p:sldId id="397" r:id="rId18"/>
    <p:sldId id="360" r:id="rId19"/>
    <p:sldId id="370" r:id="rId20"/>
    <p:sldId id="371" r:id="rId21"/>
    <p:sldId id="369" r:id="rId22"/>
    <p:sldId id="368" r:id="rId23"/>
    <p:sldId id="363" r:id="rId24"/>
    <p:sldId id="389" r:id="rId25"/>
    <p:sldId id="390" r:id="rId26"/>
    <p:sldId id="411" r:id="rId27"/>
    <p:sldId id="392" r:id="rId28"/>
    <p:sldId id="391" r:id="rId29"/>
    <p:sldId id="394" r:id="rId30"/>
    <p:sldId id="412" r:id="rId31"/>
    <p:sldId id="410" r:id="rId32"/>
    <p:sldId id="413" r:id="rId33"/>
    <p:sldId id="393" r:id="rId34"/>
    <p:sldId id="415" r:id="rId35"/>
    <p:sldId id="395" r:id="rId36"/>
    <p:sldId id="409" r:id="rId37"/>
    <p:sldId id="416" r:id="rId38"/>
    <p:sldId id="417" r:id="rId39"/>
    <p:sldId id="260" r:id="rId40"/>
    <p:sldId id="261" r:id="rId41"/>
    <p:sldId id="396" r:id="rId42"/>
    <p:sldId id="418" r:id="rId43"/>
    <p:sldId id="419" r:id="rId44"/>
    <p:sldId id="420" r:id="rId45"/>
    <p:sldId id="421" r:id="rId46"/>
    <p:sldId id="422" r:id="rId47"/>
    <p:sldId id="423" r:id="rId48"/>
    <p:sldId id="374" r:id="rId49"/>
    <p:sldId id="375" r:id="rId50"/>
    <p:sldId id="398" r:id="rId51"/>
    <p:sldId id="399" r:id="rId52"/>
    <p:sldId id="259" r:id="rId53"/>
    <p:sldId id="257" r:id="rId54"/>
    <p:sldId id="258" r:id="rId55"/>
    <p:sldId id="281" r:id="rId56"/>
    <p:sldId id="263" r:id="rId57"/>
    <p:sldId id="265" r:id="rId58"/>
    <p:sldId id="266" r:id="rId59"/>
    <p:sldId id="267" r:id="rId60"/>
    <p:sldId id="274" r:id="rId61"/>
    <p:sldId id="269" r:id="rId62"/>
    <p:sldId id="284" r:id="rId63"/>
    <p:sldId id="403" r:id="rId64"/>
    <p:sldId id="404" r:id="rId65"/>
    <p:sldId id="405" r:id="rId66"/>
    <p:sldId id="406" r:id="rId67"/>
    <p:sldId id="407" r:id="rId68"/>
    <p:sldId id="408" r:id="rId6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706" autoAdjust="0"/>
  </p:normalViewPr>
  <p:slideViewPr>
    <p:cSldViewPr>
      <p:cViewPr varScale="1">
        <p:scale>
          <a:sx n="65" d="100"/>
          <a:sy n="65" d="100"/>
        </p:scale>
        <p:origin x="726" y="33"/>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11/3/2018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11/3/2018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BAEB989-30FF-4C62-933D-5A9A56350706}"/>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49FA338C-3231-4730-BE4A-28FAD3E224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FF4B722F-87DB-49CA-9F56-59EAEB25C1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8E51F934-7518-488E-B316-98EBC6B68368}" type="slidenum">
              <a:rPr lang="en-CA" altLang="en-US" sz="1300" smtClean="0">
                <a:latin typeface="Arial" panose="020B0604020202020204" pitchFamily="34" charset="0"/>
              </a:rPr>
              <a:pPr/>
              <a:t>5</a:t>
            </a:fld>
            <a:endParaRPr lang="en-CA" altLang="en-US" sz="13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672DC65-B15C-4048-9922-5F05022098B7}"/>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A72F7EF8-C4A0-4DA3-BC48-EF82183275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7652" name="Slide Number Placeholder 3">
            <a:extLst>
              <a:ext uri="{FF2B5EF4-FFF2-40B4-BE49-F238E27FC236}">
                <a16:creationId xmlns:a16="http://schemas.microsoft.com/office/drawing/2014/main" id="{231AB3A6-3DAE-471A-AE89-F8BA7FF26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ADACEFF1-BE91-4350-8BE2-E8A0155BD7B8}" type="slidenum">
              <a:rPr lang="en-CA" altLang="en-US" sz="1300" smtClean="0">
                <a:latin typeface="Arial" panose="020B0604020202020204" pitchFamily="34" charset="0"/>
              </a:rPr>
              <a:pPr/>
              <a:t>14</a:t>
            </a:fld>
            <a:endParaRPr lang="en-CA" altLang="en-US" sz="13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3DFDB98-B8DF-4CE3-A3B3-6C2A71419283}"/>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FD4A2DEA-69B7-495D-8B25-C9DFE1F0FC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9700" name="Slide Number Placeholder 3">
            <a:extLst>
              <a:ext uri="{FF2B5EF4-FFF2-40B4-BE49-F238E27FC236}">
                <a16:creationId xmlns:a16="http://schemas.microsoft.com/office/drawing/2014/main" id="{282013BD-97BA-4019-9C3A-C54A7405FC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CA07F758-B481-4917-A90C-28B4353DE9FB}" type="slidenum">
              <a:rPr lang="en-CA" altLang="en-US" sz="1300" smtClean="0">
                <a:latin typeface="Arial" panose="020B0604020202020204" pitchFamily="34" charset="0"/>
              </a:rPr>
              <a:pPr/>
              <a:t>15</a:t>
            </a:fld>
            <a:endParaRPr lang="en-CA" altLang="en-US" sz="130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6BEC176-8170-4E39-86D6-51556EFDD970}"/>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BB607C35-8D32-4A9B-ADE6-879AD64097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1748" name="Slide Number Placeholder 3">
            <a:extLst>
              <a:ext uri="{FF2B5EF4-FFF2-40B4-BE49-F238E27FC236}">
                <a16:creationId xmlns:a16="http://schemas.microsoft.com/office/drawing/2014/main" id="{4C6D3288-B1D5-43DE-A9C5-79C6343C00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D34022D2-044B-43FB-94AF-078AE8DF0A1D}" type="slidenum">
              <a:rPr lang="en-CA" altLang="en-US" sz="1300" smtClean="0">
                <a:latin typeface="Arial" panose="020B0604020202020204" pitchFamily="34" charset="0"/>
              </a:rPr>
              <a:pPr/>
              <a:t>16</a:t>
            </a:fld>
            <a:endParaRPr lang="en-CA" altLang="en-US" sz="13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0BA9A14F-5742-4B7C-932C-C42312FFAF42}"/>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CB9D5135-9F72-4C2C-B35D-02110BB59C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id="{97ACDEE1-ED4F-4756-B769-C45BC1F451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81036A4D-00C6-499A-935E-0EEA74E77B57}" type="slidenum">
              <a:rPr lang="en-CA" altLang="en-US" sz="1300" smtClean="0">
                <a:latin typeface="Arial" panose="020B0604020202020204" pitchFamily="34" charset="0"/>
              </a:rPr>
              <a:pPr/>
              <a:t>17</a:t>
            </a:fld>
            <a:endParaRPr lang="en-CA" altLang="en-US" sz="130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FF154A0-A0E1-462B-BD79-9BDF1A672750}"/>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B666063C-7FC4-4847-B6C9-CBD8200657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7892" name="Slide Number Placeholder 3">
            <a:extLst>
              <a:ext uri="{FF2B5EF4-FFF2-40B4-BE49-F238E27FC236}">
                <a16:creationId xmlns:a16="http://schemas.microsoft.com/office/drawing/2014/main" id="{C2808D9B-B70F-40A9-A829-D326DA3A26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257F15A-DC59-45FC-94EC-33FB3754B30F}" type="slidenum">
              <a:rPr lang="en-CA" altLang="en-US" sz="1300" smtClean="0"/>
              <a:pPr>
                <a:spcBef>
                  <a:spcPct val="0"/>
                </a:spcBef>
              </a:pPr>
              <a:t>18</a:t>
            </a:fld>
            <a:endParaRPr lang="en-CA"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2041466-231C-45DF-9B16-8232B0686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A65044-B4C3-4F6C-8EAD-A0BCA83A3B82}" type="slidenum">
              <a:rPr lang="en-CA" altLang="en-US" sz="1300" smtClean="0"/>
              <a:pPr>
                <a:spcBef>
                  <a:spcPct val="0"/>
                </a:spcBef>
              </a:pPr>
              <a:t>19</a:t>
            </a:fld>
            <a:endParaRPr lang="en-CA" altLang="en-US" sz="1300"/>
          </a:p>
        </p:txBody>
      </p:sp>
      <p:sp>
        <p:nvSpPr>
          <p:cNvPr id="39939" name="Rectangle 2">
            <a:extLst>
              <a:ext uri="{FF2B5EF4-FFF2-40B4-BE49-F238E27FC236}">
                <a16:creationId xmlns:a16="http://schemas.microsoft.com/office/drawing/2014/main" id="{D8094686-1F20-4A7B-8DF8-101A2BC51B8D}"/>
              </a:ext>
            </a:extLst>
          </p:cNvPr>
          <p:cNvSpPr>
            <a:spLocks noGrp="1" noRot="1" noChangeAspect="1" noChangeArrowheads="1" noTextEdit="1"/>
          </p:cNvSpPr>
          <p:nvPr>
            <p:ph type="sldImg"/>
          </p:nvPr>
        </p:nvSpPr>
        <p:spPr>
          <a:xfrm>
            <a:off x="1257300" y="719138"/>
            <a:ext cx="4802188" cy="3602037"/>
          </a:xfrm>
          <a:ln/>
        </p:spPr>
      </p:sp>
      <p:sp>
        <p:nvSpPr>
          <p:cNvPr id="39940" name="Line 3">
            <a:extLst>
              <a:ext uri="{FF2B5EF4-FFF2-40B4-BE49-F238E27FC236}">
                <a16:creationId xmlns:a16="http://schemas.microsoft.com/office/drawing/2014/main" id="{A14101BF-4988-4B4F-8FF4-0514CC1FD694}"/>
              </a:ext>
            </a:extLst>
          </p:cNvPr>
          <p:cNvSpPr>
            <a:spLocks noChangeShapeType="1"/>
          </p:cNvSpPr>
          <p:nvPr/>
        </p:nvSpPr>
        <p:spPr bwMode="auto">
          <a:xfrm>
            <a:off x="3657600" y="7880350"/>
            <a:ext cx="0" cy="293688"/>
          </a:xfrm>
          <a:prstGeom prst="line">
            <a:avLst/>
          </a:prstGeom>
          <a:noFill/>
          <a:ln w="38100">
            <a:solidFill>
              <a:srgbClr val="00A08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1" name="Line 4">
            <a:extLst>
              <a:ext uri="{FF2B5EF4-FFF2-40B4-BE49-F238E27FC236}">
                <a16:creationId xmlns:a16="http://schemas.microsoft.com/office/drawing/2014/main" id="{D5BC2E27-3E4A-42AE-B2A3-DC6412FA314E}"/>
              </a:ext>
            </a:extLst>
          </p:cNvPr>
          <p:cNvSpPr>
            <a:spLocks noChangeShapeType="1"/>
          </p:cNvSpPr>
          <p:nvPr/>
        </p:nvSpPr>
        <p:spPr bwMode="auto">
          <a:xfrm>
            <a:off x="3649663" y="6365875"/>
            <a:ext cx="0" cy="296863"/>
          </a:xfrm>
          <a:prstGeom prst="line">
            <a:avLst/>
          </a:prstGeom>
          <a:noFill/>
          <a:ln w="38100">
            <a:solidFill>
              <a:srgbClr val="00A082"/>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9942" name="Rectangle 5">
            <a:extLst>
              <a:ext uri="{FF2B5EF4-FFF2-40B4-BE49-F238E27FC236}">
                <a16:creationId xmlns:a16="http://schemas.microsoft.com/office/drawing/2014/main" id="{478BE440-8A8D-4C4D-9F96-53D0CA75A9B9}"/>
              </a:ext>
            </a:extLst>
          </p:cNvPr>
          <p:cNvSpPr>
            <a:spLocks noGrp="1" noChangeArrowheads="1"/>
          </p:cNvSpPr>
          <p:nvPr>
            <p:ph type="body" idx="1"/>
          </p:nvPr>
        </p:nvSpPr>
        <p:spPr>
          <a:xfrm>
            <a:off x="976313" y="4559300"/>
            <a:ext cx="536257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a:latin typeface="Arial" panose="020B0604020202020204" pitchFamily="34" charset="0"/>
              </a:rPr>
              <a:t>Load-controlled pumps - Why?</a:t>
            </a:r>
          </a:p>
          <a:p>
            <a:pPr eaLnBrk="1" hangingPunct="1"/>
            <a:endParaRPr lang="de-DE" altLang="en-US" b="1">
              <a:latin typeface="Arial" panose="020B0604020202020204" pitchFamily="34" charset="0"/>
            </a:endParaRPr>
          </a:p>
          <a:p>
            <a:pPr eaLnBrk="1" hangingPunct="1"/>
            <a:r>
              <a:rPr lang="de-DE" altLang="en-US" b="1">
                <a:latin typeface="Arial" panose="020B0604020202020204" pitchFamily="34" charset="0"/>
              </a:rPr>
              <a:t>Standard pumps </a:t>
            </a:r>
            <a:r>
              <a:rPr lang="de-DE" altLang="en-US">
                <a:latin typeface="Arial" panose="020B0604020202020204" pitchFamily="34" charset="0"/>
              </a:rPr>
              <a:t>must be selected  to meet maximum design load conditions which only occurs during 2-5 % of the total operating time. The normal operating status of the pump thus remains to meet partial and low load requirements. Non controlled pumps are incapable to adjust to such load variations and operate at their relatively high pump performance with the consequence of the thus related excess power consumption.</a:t>
            </a:r>
          </a:p>
          <a:p>
            <a:pPr eaLnBrk="1" hangingPunct="1"/>
            <a:endParaRPr lang="de-DE" altLang="en-US" b="1">
              <a:latin typeface="Arial" panose="020B0604020202020204" pitchFamily="34" charset="0"/>
            </a:endParaRPr>
          </a:p>
          <a:p>
            <a:pPr eaLnBrk="1" hangingPunct="1"/>
            <a:endParaRPr lang="de-DE" altLang="en-US" b="1">
              <a:latin typeface="Arial" panose="020B0604020202020204" pitchFamily="34" charset="0"/>
            </a:endParaRPr>
          </a:p>
          <a:p>
            <a:pPr eaLnBrk="1" hangingPunct="1"/>
            <a:r>
              <a:rPr lang="de-DE" altLang="en-US" b="1">
                <a:latin typeface="Arial" panose="020B0604020202020204" pitchFamily="34" charset="0"/>
              </a:rPr>
              <a:t>	Consquence:</a:t>
            </a:r>
          </a:p>
          <a:p>
            <a:pPr lvl="4" eaLnBrk="1" hangingPunct="1"/>
            <a:r>
              <a:rPr lang="de-DE" altLang="en-US">
                <a:latin typeface="Arial" panose="020B0604020202020204" pitchFamily="34" charset="0"/>
              </a:rPr>
              <a:t>Excess power consumption</a:t>
            </a:r>
          </a:p>
          <a:p>
            <a:pPr lvl="4" eaLnBrk="1" hangingPunct="1"/>
            <a:r>
              <a:rPr lang="de-DE" altLang="en-US">
                <a:latin typeface="Arial" panose="020B0604020202020204" pitchFamily="34" charset="0"/>
              </a:rPr>
              <a:t>Generation of flow noise</a:t>
            </a:r>
          </a:p>
          <a:p>
            <a:pPr lvl="1" eaLnBrk="1" hangingPunct="1"/>
            <a:endParaRPr lang="de-DE" altLang="en-US" b="1">
              <a:latin typeface="Arial" panose="020B0604020202020204" pitchFamily="34" charset="0"/>
            </a:endParaRPr>
          </a:p>
          <a:p>
            <a:pPr lvl="1" eaLnBrk="1" hangingPunct="1"/>
            <a:r>
              <a:rPr lang="de-DE" altLang="en-US" b="1">
                <a:latin typeface="Arial" panose="020B0604020202020204" pitchFamily="34" charset="0"/>
              </a:rPr>
              <a:t>		(continued next page)</a:t>
            </a:r>
          </a:p>
          <a:p>
            <a:pPr lvl="4" eaLnBrk="1" hangingPunct="1"/>
            <a:endParaRPr lang="de-DE" altLang="en-US" b="1">
              <a:latin typeface="Arial" panose="020B0604020202020204" pitchFamily="34" charset="0"/>
            </a:endParaRPr>
          </a:p>
          <a:p>
            <a:pPr eaLnBrk="1" hangingPunct="1"/>
            <a:endParaRPr lang="de-DE" altLang="en-US">
              <a:latin typeface="Arial" panose="020B0604020202020204" pitchFamily="34" charset="0"/>
            </a:endParaRPr>
          </a:p>
          <a:p>
            <a:pPr eaLnBrk="1" hangingPunct="1"/>
            <a:endParaRPr lang="de-DE"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D7E91DC6-10B0-4AF2-80F7-D564ADB3CB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60B5E1-EFAE-4C08-82E1-FE44EB875F11}" type="slidenum">
              <a:rPr lang="en-CA" altLang="en-US" sz="1300" smtClean="0"/>
              <a:pPr>
                <a:spcBef>
                  <a:spcPct val="0"/>
                </a:spcBef>
              </a:pPr>
              <a:t>20</a:t>
            </a:fld>
            <a:endParaRPr lang="en-CA" altLang="en-US" sz="1300"/>
          </a:p>
        </p:txBody>
      </p:sp>
      <p:sp>
        <p:nvSpPr>
          <p:cNvPr id="41987" name="Rectangle 2">
            <a:extLst>
              <a:ext uri="{FF2B5EF4-FFF2-40B4-BE49-F238E27FC236}">
                <a16:creationId xmlns:a16="http://schemas.microsoft.com/office/drawing/2014/main" id="{53D9F252-7D5D-455A-9B8B-9DE7D9AED5B2}"/>
              </a:ext>
            </a:extLst>
          </p:cNvPr>
          <p:cNvSpPr>
            <a:spLocks noGrp="1" noRot="1" noChangeAspect="1" noChangeArrowheads="1" noTextEdit="1"/>
          </p:cNvSpPr>
          <p:nvPr>
            <p:ph type="sldImg"/>
          </p:nvPr>
        </p:nvSpPr>
        <p:spPr>
          <a:xfrm>
            <a:off x="1257300" y="719138"/>
            <a:ext cx="4802188" cy="3602037"/>
          </a:xfrm>
          <a:ln/>
        </p:spPr>
      </p:sp>
      <p:sp>
        <p:nvSpPr>
          <p:cNvPr id="41988" name="Rectangle 3">
            <a:extLst>
              <a:ext uri="{FF2B5EF4-FFF2-40B4-BE49-F238E27FC236}">
                <a16:creationId xmlns:a16="http://schemas.microsoft.com/office/drawing/2014/main" id="{7ACCCA07-7050-477B-8CF3-4322FEFBA3AD}"/>
              </a:ext>
            </a:extLst>
          </p:cNvPr>
          <p:cNvSpPr>
            <a:spLocks noGrp="1" noChangeArrowheads="1"/>
          </p:cNvSpPr>
          <p:nvPr>
            <p:ph type="body" idx="1"/>
          </p:nvPr>
        </p:nvSpPr>
        <p:spPr>
          <a:xfrm>
            <a:off x="974725" y="4594225"/>
            <a:ext cx="53657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b="1">
                <a:latin typeface="Arial" panose="020B0604020202020204" pitchFamily="34" charset="0"/>
              </a:rPr>
              <a:t>Load controlled pumps </a:t>
            </a:r>
            <a:r>
              <a:rPr lang="de-DE" altLang="en-US">
                <a:latin typeface="Arial" panose="020B0604020202020204" pitchFamily="34" charset="0"/>
              </a:rPr>
              <a:t>meet the requirements for increasing or at least constant pumping head. Two kinds of load controlled pumps are at present available .</a:t>
            </a:r>
          </a:p>
          <a:p>
            <a:pPr eaLnBrk="1" hangingPunct="1"/>
            <a:endParaRPr lang="de-DE" altLang="en-US" b="1">
              <a:latin typeface="Arial" panose="020B0604020202020204" pitchFamily="34" charset="0"/>
            </a:endParaRPr>
          </a:p>
          <a:p>
            <a:pPr eaLnBrk="1" hangingPunct="1"/>
            <a:r>
              <a:rPr lang="de-DE" altLang="en-US" b="1">
                <a:latin typeface="Arial" panose="020B0604020202020204" pitchFamily="34" charset="0"/>
              </a:rPr>
              <a:t>Energy saving pumps </a:t>
            </a:r>
            <a:r>
              <a:rPr lang="de-DE" altLang="en-US">
                <a:latin typeface="Arial" panose="020B0604020202020204" pitchFamily="34" charset="0"/>
              </a:rPr>
              <a:t>had been conceived to keep abreast of the steadily further developing mechanical building services technology (thermostatic radiator valves, etc.) and to meet the growing sensibility towards energy conservation.  There are three main reasons for the development and application of control systems for heating circulating pumps. </a:t>
            </a:r>
          </a:p>
          <a:p>
            <a:pPr eaLnBrk="1" hangingPunct="1"/>
            <a:r>
              <a:rPr lang="de-DE" altLang="en-US">
                <a:latin typeface="Arial" panose="020B0604020202020204" pitchFamily="34" charset="0"/>
                <a:sym typeface="Symbol" panose="05050102010706020507" pitchFamily="18" charset="2"/>
              </a:rPr>
              <a:t>    </a:t>
            </a:r>
            <a:r>
              <a:rPr lang="de-DE" altLang="en-US">
                <a:latin typeface="Arial" panose="020B0604020202020204" pitchFamily="34" charset="0"/>
              </a:rPr>
              <a:t>Adapting flow rate/heat flow to the actual load</a:t>
            </a:r>
          </a:p>
          <a:p>
            <a:pPr marL="381000" lvl="1" indent="-190500" eaLnBrk="1" hangingPunct="1"/>
            <a:r>
              <a:rPr lang="de-DE" altLang="en-US">
                <a:latin typeface="Arial" panose="020B0604020202020204" pitchFamily="34" charset="0"/>
                <a:sym typeface="Symbol" panose="05050102010706020507" pitchFamily="18" charset="2"/>
              </a:rPr>
              <a:t></a:t>
            </a:r>
            <a:r>
              <a:rPr lang="de-DE" altLang="en-US">
                <a:latin typeface="Arial" panose="020B0604020202020204" pitchFamily="34" charset="0"/>
              </a:rPr>
              <a:t>  Reducing power consumption and operating costs</a:t>
            </a:r>
          </a:p>
          <a:p>
            <a:pPr marL="381000" lvl="1" indent="-190500" eaLnBrk="1" hangingPunct="1"/>
            <a:r>
              <a:rPr lang="de-DE" altLang="en-US">
                <a:latin typeface="Arial" panose="020B0604020202020204" pitchFamily="34" charset="0"/>
                <a:sym typeface="Symbol" panose="05050102010706020507" pitchFamily="18" charset="2"/>
              </a:rPr>
              <a:t></a:t>
            </a:r>
            <a:r>
              <a:rPr lang="de-DE" altLang="en-US">
                <a:latin typeface="Arial" panose="020B0604020202020204" pitchFamily="34" charset="0"/>
              </a:rPr>
              <a:t>  Avoiding noise generation in the system</a:t>
            </a:r>
          </a:p>
          <a:p>
            <a:pPr marL="381000" lvl="1" indent="-190500" eaLnBrk="1" hangingPunct="1"/>
            <a:endParaRPr lang="de-DE" altLang="en-US">
              <a:latin typeface="Arial" panose="020B0604020202020204" pitchFamily="34" charset="0"/>
            </a:endParaRPr>
          </a:p>
          <a:p>
            <a:pPr eaLnBrk="1" hangingPunct="1"/>
            <a:r>
              <a:rPr lang="de-DE" altLang="en-US" b="1">
                <a:latin typeface="Arial" panose="020B0604020202020204" pitchFamily="34" charset="0"/>
              </a:rPr>
              <a:t>High-efficiency pumps</a:t>
            </a:r>
            <a:r>
              <a:rPr lang="de-DE" altLang="en-US">
                <a:latin typeface="Arial" panose="020B0604020202020204" pitchFamily="34" charset="0"/>
              </a:rPr>
              <a:t> are the latest generation of pumps which, on top of the the benefits of energy-saving pumps, achieve enormous power savings in line with excellent efficiency.  The revolutionary ECM-technology does furthermore provide more  compact housings/motors, quieter operation and extended life expectancies.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BA83DEEE-E0D2-4E44-9F67-D2BFE5D041EE}"/>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C52CE674-04B9-455A-8E78-A04D1A01E9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8132" name="Slide Number Placeholder 3">
            <a:extLst>
              <a:ext uri="{FF2B5EF4-FFF2-40B4-BE49-F238E27FC236}">
                <a16:creationId xmlns:a16="http://schemas.microsoft.com/office/drawing/2014/main" id="{E094639D-CC03-4B66-BD1B-1725DA5E86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spcBef>
                <a:spcPct val="30000"/>
              </a:spcBef>
              <a:defRPr sz="1200">
                <a:solidFill>
                  <a:schemeClr val="tx1"/>
                </a:solidFill>
                <a:latin typeface="Arial" panose="020B0604020202020204" pitchFamily="34" charset="0"/>
              </a:defRPr>
            </a:lvl1pPr>
            <a:lvl2pPr marL="742950" indent="-285750" defTabSz="968375">
              <a:spcBef>
                <a:spcPct val="30000"/>
              </a:spcBef>
              <a:defRPr sz="1200">
                <a:solidFill>
                  <a:schemeClr val="tx1"/>
                </a:solidFill>
                <a:latin typeface="Arial" panose="020B0604020202020204" pitchFamily="34" charset="0"/>
              </a:defRPr>
            </a:lvl2pPr>
            <a:lvl3pPr marL="1143000" indent="-228600" defTabSz="968375">
              <a:spcBef>
                <a:spcPct val="30000"/>
              </a:spcBef>
              <a:defRPr sz="1200">
                <a:solidFill>
                  <a:schemeClr val="tx1"/>
                </a:solidFill>
                <a:latin typeface="Arial" panose="020B0604020202020204" pitchFamily="34" charset="0"/>
              </a:defRPr>
            </a:lvl3pPr>
            <a:lvl4pPr marL="1600200" indent="-228600" defTabSz="968375">
              <a:spcBef>
                <a:spcPct val="30000"/>
              </a:spcBef>
              <a:defRPr sz="1200">
                <a:solidFill>
                  <a:schemeClr val="tx1"/>
                </a:solidFill>
                <a:latin typeface="Arial" panose="020B0604020202020204" pitchFamily="34" charset="0"/>
              </a:defRPr>
            </a:lvl4pPr>
            <a:lvl5pPr marL="2057400" indent="-228600" defTabSz="968375">
              <a:spcBef>
                <a:spcPct val="30000"/>
              </a:spcBef>
              <a:defRPr sz="1200">
                <a:solidFill>
                  <a:schemeClr val="tx1"/>
                </a:solidFill>
                <a:latin typeface="Arial" panose="020B0604020202020204" pitchFamily="34" charset="0"/>
              </a:defRPr>
            </a:lvl5pPr>
            <a:lvl6pPr marL="2514600" indent="-228600" defTabSz="9683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683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683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683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E6EF98-9FC1-4950-AA99-8B1D6F435BFE}" type="slidenum">
              <a:rPr lang="en-CA" altLang="en-US" sz="1300" smtClean="0"/>
              <a:pPr>
                <a:spcBef>
                  <a:spcPct val="0"/>
                </a:spcBef>
              </a:pPr>
              <a:t>23</a:t>
            </a:fld>
            <a:endParaRPr lang="en-CA" alt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10A84D-E019-4A70-B008-EDF0E3FC43C9}"/>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8F2F0228-469E-41ED-ABEA-770A3A91CD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268" name="Slide Number Placeholder 3">
            <a:extLst>
              <a:ext uri="{FF2B5EF4-FFF2-40B4-BE49-F238E27FC236}">
                <a16:creationId xmlns:a16="http://schemas.microsoft.com/office/drawing/2014/main" id="{8573A12A-1B01-4907-94CD-27CAF7EAF5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CE20C45D-B281-48F7-A7A5-BCA792A10D37}" type="slidenum">
              <a:rPr lang="en-CA" altLang="en-US" sz="1300" smtClean="0">
                <a:latin typeface="Arial" panose="020B0604020202020204" pitchFamily="34" charset="0"/>
              </a:rPr>
              <a:pPr/>
              <a:t>6</a:t>
            </a:fld>
            <a:endParaRPr lang="en-CA" altLang="en-US" sz="130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FEFFC42-4539-4337-8D10-9D12A69FE2F7}"/>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2C4CF032-A15F-4988-BF9A-48D8EC99DC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8FDE7A31-7268-4FE8-A8CF-2E9E609FEE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4C73C379-155F-45FE-B8B2-C91668B9687D}" type="slidenum">
              <a:rPr lang="en-CA" altLang="en-US" sz="1300" smtClean="0">
                <a:latin typeface="Arial" panose="020B0604020202020204" pitchFamily="34" charset="0"/>
              </a:rPr>
              <a:pPr/>
              <a:t>7</a:t>
            </a:fld>
            <a:endParaRPr lang="en-CA" altLang="en-US" sz="130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57</a:t>
            </a:fld>
            <a:endParaRPr lang="en-US"/>
          </a:p>
        </p:txBody>
      </p:sp>
    </p:spTree>
    <p:extLst>
      <p:ext uri="{BB962C8B-B14F-4D97-AF65-F5344CB8AC3E}">
        <p14:creationId xmlns:p14="http://schemas.microsoft.com/office/powerpoint/2010/main" val="1699989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A2CC701-D80A-463B-8415-A85485312088}" type="slidenum">
              <a:rPr lang="en-US" smtClean="0"/>
              <a:t>58</a:t>
            </a:fld>
            <a:endParaRPr lang="en-US"/>
          </a:p>
        </p:txBody>
      </p:sp>
    </p:spTree>
    <p:extLst>
      <p:ext uri="{BB962C8B-B14F-4D97-AF65-F5344CB8AC3E}">
        <p14:creationId xmlns:p14="http://schemas.microsoft.com/office/powerpoint/2010/main" val="71130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FD1FEA0-1644-48E9-8239-EFB225519385}"/>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1883BBCE-C201-481B-B03C-7EF8E15D0F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364" name="Slide Number Placeholder 3">
            <a:extLst>
              <a:ext uri="{FF2B5EF4-FFF2-40B4-BE49-F238E27FC236}">
                <a16:creationId xmlns:a16="http://schemas.microsoft.com/office/drawing/2014/main" id="{524856B7-B556-42D7-AF9D-C537217DE9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523B53B2-5D9A-4C8F-B401-A32C1A52FEE8}" type="slidenum">
              <a:rPr lang="en-CA" altLang="en-US" sz="1300" smtClean="0">
                <a:latin typeface="Arial" panose="020B0604020202020204" pitchFamily="34" charset="0"/>
              </a:rPr>
              <a:pPr/>
              <a:t>8</a:t>
            </a:fld>
            <a:endParaRPr lang="en-CA" altLang="en-US" sz="13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4AFFBE28-0639-48F4-80C9-C1D19CFB49BB}"/>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92AAF8A2-18D8-4EBB-BE0B-09BBF0B5AB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12" name="Slide Number Placeholder 3">
            <a:extLst>
              <a:ext uri="{FF2B5EF4-FFF2-40B4-BE49-F238E27FC236}">
                <a16:creationId xmlns:a16="http://schemas.microsoft.com/office/drawing/2014/main" id="{8AC25ECB-FC42-4302-818D-D6D710C51F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F6B6F30A-D478-489D-8F90-0C44561DF373}" type="slidenum">
              <a:rPr lang="en-CA" altLang="en-US" sz="1300" smtClean="0">
                <a:latin typeface="Arial" panose="020B0604020202020204" pitchFamily="34" charset="0"/>
              </a:rPr>
              <a:pPr/>
              <a:t>9</a:t>
            </a:fld>
            <a:endParaRPr lang="en-CA" altLang="en-US" sz="13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0D7F675-720F-4E1C-A9F0-C858D44E699C}"/>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366F0BF1-5EA2-465B-88C8-E7093612D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4027F274-2E09-4EE0-93D3-1B563618C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F63321A3-8048-4F95-83EB-EE9342B51426}" type="slidenum">
              <a:rPr lang="en-CA" altLang="en-US" sz="1300" smtClean="0">
                <a:latin typeface="Arial" panose="020B0604020202020204" pitchFamily="34" charset="0"/>
              </a:rPr>
              <a:pPr/>
              <a:t>10</a:t>
            </a:fld>
            <a:endParaRPr lang="en-CA" altLang="en-US" sz="13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E4CE36AD-9856-4E7F-959B-0587A1E1D245}"/>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C44AA058-74CE-49E6-9200-4BFB31E0E5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508" name="Slide Number Placeholder 3">
            <a:extLst>
              <a:ext uri="{FF2B5EF4-FFF2-40B4-BE49-F238E27FC236}">
                <a16:creationId xmlns:a16="http://schemas.microsoft.com/office/drawing/2014/main" id="{1D06C70A-917E-42D0-9785-F746106009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B645A520-D788-4F47-B141-B63E0BDF3D74}" type="slidenum">
              <a:rPr lang="en-CA" altLang="en-US" sz="1300" smtClean="0">
                <a:latin typeface="Arial" panose="020B0604020202020204" pitchFamily="34" charset="0"/>
              </a:rPr>
              <a:pPr/>
              <a:t>11</a:t>
            </a:fld>
            <a:endParaRPr lang="en-CA" altLang="en-US" sz="13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F7E7595-EA1D-4E38-9452-D488D4EF4116}"/>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6467E117-3173-489D-A189-D1E01DF371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954BB7BE-C570-4168-B804-85633F954E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376E87DA-7AC3-4552-A39D-146E15ED2693}" type="slidenum">
              <a:rPr lang="en-CA" altLang="en-US" sz="1300" smtClean="0">
                <a:latin typeface="Arial" panose="020B0604020202020204" pitchFamily="34" charset="0"/>
              </a:rPr>
              <a:pPr/>
              <a:t>12</a:t>
            </a:fld>
            <a:endParaRPr lang="en-CA" altLang="en-US" sz="13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A515B0A3-7212-48BB-BF2C-FF6615C14515}"/>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0A47C1F5-DBC6-4B78-A0E4-6FBC304D49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5604" name="Slide Number Placeholder 3">
            <a:extLst>
              <a:ext uri="{FF2B5EF4-FFF2-40B4-BE49-F238E27FC236}">
                <a16:creationId xmlns:a16="http://schemas.microsoft.com/office/drawing/2014/main" id="{1D74F246-227A-427A-97E2-FA6AA1F738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sz="3200">
                <a:solidFill>
                  <a:schemeClr val="tx1"/>
                </a:solidFill>
                <a:latin typeface="Verdana" panose="020B0604030504040204" pitchFamily="34" charset="0"/>
                <a:cs typeface="Arial" panose="020B0604020202020204" pitchFamily="34" charset="0"/>
              </a:defRPr>
            </a:lvl1pPr>
            <a:lvl2pPr marL="742950" indent="-285750" defTabSz="968375">
              <a:defRPr sz="3200">
                <a:solidFill>
                  <a:schemeClr val="tx1"/>
                </a:solidFill>
                <a:latin typeface="Verdana" panose="020B0604030504040204" pitchFamily="34" charset="0"/>
                <a:cs typeface="Arial" panose="020B0604020202020204" pitchFamily="34" charset="0"/>
              </a:defRPr>
            </a:lvl2pPr>
            <a:lvl3pPr marL="1143000" indent="-228600" defTabSz="968375">
              <a:defRPr sz="3200">
                <a:solidFill>
                  <a:schemeClr val="tx1"/>
                </a:solidFill>
                <a:latin typeface="Verdana" panose="020B0604030504040204" pitchFamily="34" charset="0"/>
                <a:cs typeface="Arial" panose="020B0604020202020204" pitchFamily="34" charset="0"/>
              </a:defRPr>
            </a:lvl3pPr>
            <a:lvl4pPr marL="1600200" indent="-228600" defTabSz="968375">
              <a:defRPr sz="3200">
                <a:solidFill>
                  <a:schemeClr val="tx1"/>
                </a:solidFill>
                <a:latin typeface="Verdana" panose="020B0604030504040204" pitchFamily="34" charset="0"/>
                <a:cs typeface="Arial" panose="020B0604020202020204" pitchFamily="34" charset="0"/>
              </a:defRPr>
            </a:lvl4pPr>
            <a:lvl5pPr marL="2057400" indent="-228600" defTabSz="968375">
              <a:defRPr sz="3200">
                <a:solidFill>
                  <a:schemeClr val="tx1"/>
                </a:solidFill>
                <a:latin typeface="Verdana" panose="020B0604030504040204" pitchFamily="34" charset="0"/>
                <a:cs typeface="Arial" panose="020B0604020202020204" pitchFamily="34" charset="0"/>
              </a:defRPr>
            </a:lvl5pPr>
            <a:lvl6pPr marL="25146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defTabSz="968375"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fld id="{202FECD5-F582-43F4-A516-393D6BE5D24B}" type="slidenum">
              <a:rPr lang="en-CA" altLang="en-US" sz="1300" smtClean="0">
                <a:latin typeface="Arial" panose="020B0604020202020204" pitchFamily="34" charset="0"/>
              </a:rPr>
              <a:pPr/>
              <a:t>13</a:t>
            </a:fld>
            <a:endParaRPr lang="en-CA" altLang="en-US" sz="130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map" descr="Map of North America"/>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11/3/2018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11/3/2018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11/3/2018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F33987-6305-4E2A-BF18-EF013ECE927B}" type="datetimeFigureOut">
              <a:rPr lang="en-US"/>
              <a:t>11/3/2018</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11/3/2018</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EDF33987-6305-4E2A-BF18-EF013ECE927B}" type="datetimeFigureOut">
              <a:rPr lang="en-US"/>
              <a:t>11/3/2018</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DF33987-6305-4E2A-BF18-EF013ECE927B}" type="datetimeFigureOut">
              <a:rPr lang="en-US"/>
              <a:t>11/3/2018</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t>11/3/2018</a:t>
            </a:fld>
            <a:endParaRPr/>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11/3/2018</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EDF33987-6305-4E2A-BF18-EF013ECE927B}" type="datetimeFigureOut">
              <a:rPr lang="en-US"/>
              <a:t>11/3/2018</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11/3/2018</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wilo-usa.co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hyperlink" Target="http://www.wilo-mexico.com.mx/" TargetMode="External"/><Relationship Id="rId13" Type="http://schemas.openxmlformats.org/officeDocument/2006/relationships/hyperlink" Target="mailto:info@wilo.com.mx" TargetMode="External"/><Relationship Id="rId3" Type="http://schemas.openxmlformats.org/officeDocument/2006/relationships/image" Target="../media/image33.png"/><Relationship Id="rId7" Type="http://schemas.openxmlformats.org/officeDocument/2006/relationships/hyperlink" Target="http://www.wilo-canada.com/" TargetMode="External"/><Relationship Id="rId12" Type="http://schemas.openxmlformats.org/officeDocument/2006/relationships/hyperlink" Target="mailto:o@wilo-canada.com"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www.wilo-usa.com/" TargetMode="External"/><Relationship Id="rId11" Type="http://schemas.openxmlformats.org/officeDocument/2006/relationships/hyperlink" Target="mailto:info@wilo-canada.com" TargetMode="External"/><Relationship Id="rId5" Type="http://schemas.openxmlformats.org/officeDocument/2006/relationships/image" Target="../media/image35.png"/><Relationship Id="rId10" Type="http://schemas.openxmlformats.org/officeDocument/2006/relationships/hyperlink" Target="mailto:o@wilo-usa.com" TargetMode="External"/><Relationship Id="rId4" Type="http://schemas.openxmlformats.org/officeDocument/2006/relationships/image" Target="../media/image34.png"/><Relationship Id="rId9" Type="http://schemas.openxmlformats.org/officeDocument/2006/relationships/hyperlink" Target="mailto:info@wilo-usa.com" TargetMode="External"/><Relationship Id="rId14" Type="http://schemas.openxmlformats.org/officeDocument/2006/relationships/hyperlink" Target="mailto:o@wilo.com.mx"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hyperlink" Target="http://www.wilo-mexico.com.mx/" TargetMode="External"/><Relationship Id="rId13" Type="http://schemas.openxmlformats.org/officeDocument/2006/relationships/hyperlink" Target="mailto:info@wilo.com.mx" TargetMode="External"/><Relationship Id="rId3" Type="http://schemas.openxmlformats.org/officeDocument/2006/relationships/image" Target="../media/image33.png"/><Relationship Id="rId7" Type="http://schemas.openxmlformats.org/officeDocument/2006/relationships/hyperlink" Target="http://www.wilo-canada.com/" TargetMode="External"/><Relationship Id="rId12" Type="http://schemas.openxmlformats.org/officeDocument/2006/relationships/hyperlink" Target="mailto:o@wilo-canada.com"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www.wilo-usa.com/" TargetMode="External"/><Relationship Id="rId11" Type="http://schemas.openxmlformats.org/officeDocument/2006/relationships/hyperlink" Target="mailto:info@wilo-canada.com" TargetMode="External"/><Relationship Id="rId5" Type="http://schemas.openxmlformats.org/officeDocument/2006/relationships/image" Target="../media/image35.png"/><Relationship Id="rId10" Type="http://schemas.openxmlformats.org/officeDocument/2006/relationships/hyperlink" Target="mailto:o@wilo-usa.com" TargetMode="External"/><Relationship Id="rId4" Type="http://schemas.openxmlformats.org/officeDocument/2006/relationships/image" Target="../media/image34.png"/><Relationship Id="rId9" Type="http://schemas.openxmlformats.org/officeDocument/2006/relationships/hyperlink" Target="mailto:info@wilo-usa.com" TargetMode="External"/><Relationship Id="rId14" Type="http://schemas.openxmlformats.org/officeDocument/2006/relationships/hyperlink" Target="mailto:o@wilo.com.mx"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7.emf"/><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7.emf"/><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2018%20New%20ECM.ppt" TargetMode="Externa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47.JPG"/></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b="1" i="1" dirty="0">
                <a:solidFill>
                  <a:schemeClr val="accent5">
                    <a:lumMod val="50000"/>
                  </a:schemeClr>
                </a:solidFill>
                <a:latin typeface="Arial Rounded MT Bold" panose="020F0704030504030204" pitchFamily="34" charset="0"/>
              </a:rPr>
              <a:t>Excitement for an industry that needs real excitement.</a:t>
            </a:r>
          </a:p>
        </p:txBody>
      </p:sp>
      <p:sp>
        <p:nvSpPr>
          <p:cNvPr id="3" name="Subtitle 2"/>
          <p:cNvSpPr>
            <a:spLocks noGrp="1"/>
          </p:cNvSpPr>
          <p:nvPr>
            <p:ph type="subTitle" idx="1"/>
          </p:nvPr>
        </p:nvSpPr>
        <p:spPr/>
        <p:txBody>
          <a:bodyPr/>
          <a:lstStyle/>
          <a:p>
            <a:r>
              <a:rPr lang="en-US" b="1" i="1" dirty="0"/>
              <a:t>2018</a:t>
            </a:r>
          </a:p>
        </p:txBody>
      </p:sp>
      <p:pic>
        <p:nvPicPr>
          <p:cNvPr id="5" name="Picture 4">
            <a:extLst>
              <a:ext uri="{FF2B5EF4-FFF2-40B4-BE49-F238E27FC236}">
                <a16:creationId xmlns:a16="http://schemas.microsoft.com/office/drawing/2014/main" id="{66908976-C32F-4352-9043-04EF041CC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012" y="560830"/>
            <a:ext cx="1919186" cy="2487169"/>
          </a:xfrm>
          <a:prstGeom prst="rect">
            <a:avLst/>
          </a:prstGeom>
        </p:spPr>
      </p:pic>
      <p:sp>
        <p:nvSpPr>
          <p:cNvPr id="4" name="TextBox 3">
            <a:extLst>
              <a:ext uri="{FF2B5EF4-FFF2-40B4-BE49-F238E27FC236}">
                <a16:creationId xmlns:a16="http://schemas.microsoft.com/office/drawing/2014/main" id="{DCB3A17F-DF6D-4526-B992-E15B1381DD5C}"/>
              </a:ext>
            </a:extLst>
          </p:cNvPr>
          <p:cNvSpPr txBox="1"/>
          <p:nvPr/>
        </p:nvSpPr>
        <p:spPr>
          <a:xfrm>
            <a:off x="3198812" y="1258319"/>
            <a:ext cx="8525091" cy="978729"/>
          </a:xfrm>
          <a:prstGeom prst="rect">
            <a:avLst/>
          </a:prstGeom>
          <a:noFill/>
        </p:spPr>
        <p:txBody>
          <a:bodyPr wrap="none" rtlCol="0">
            <a:spAutoFit/>
          </a:bodyPr>
          <a:lstStyle/>
          <a:p>
            <a:pPr>
              <a:lnSpc>
                <a:spcPct val="90000"/>
              </a:lnSpc>
            </a:pPr>
            <a:r>
              <a:rPr lang="en-US" sz="3200" b="1" i="1" dirty="0"/>
              <a:t>Understanding why ECM/DC is mandatory</a:t>
            </a:r>
          </a:p>
          <a:p>
            <a:pPr>
              <a:lnSpc>
                <a:spcPct val="90000"/>
              </a:lnSpc>
            </a:pPr>
            <a:r>
              <a:rPr lang="en-US" sz="3200" b="1" i="1" dirty="0"/>
              <a:t>In the rest of the WORLD today.</a:t>
            </a: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A13929D8-5562-4C4A-B5BF-006C97AF6F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46138"/>
            <a:ext cx="3327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a:extLst>
              <a:ext uri="{FF2B5EF4-FFF2-40B4-BE49-F238E27FC236}">
                <a16:creationId xmlns:a16="http://schemas.microsoft.com/office/drawing/2014/main" id="{FECC3572-63C1-4D45-A26B-7071CF9B40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4051" y="873126"/>
            <a:ext cx="3779837"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 descr="image003">
            <a:extLst>
              <a:ext uri="{FF2B5EF4-FFF2-40B4-BE49-F238E27FC236}">
                <a16:creationId xmlns:a16="http://schemas.microsoft.com/office/drawing/2014/main" id="{6685F0A3-E089-4428-B080-2D0D8D0D8C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1826" y="2330450"/>
            <a:ext cx="410368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a:extLst>
              <a:ext uri="{FF2B5EF4-FFF2-40B4-BE49-F238E27FC236}">
                <a16:creationId xmlns:a16="http://schemas.microsoft.com/office/drawing/2014/main" id="{EBBA61EF-1910-4E13-82E9-B69D8A312C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21401" y="2349500"/>
            <a:ext cx="367982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a:extLst>
              <a:ext uri="{FF2B5EF4-FFF2-40B4-BE49-F238E27FC236}">
                <a16:creationId xmlns:a16="http://schemas.microsoft.com/office/drawing/2014/main" id="{1D3EFBEB-29BE-40CA-8E96-8D288D7AB8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90726" y="4365626"/>
            <a:ext cx="392747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
            <a:extLst>
              <a:ext uri="{FF2B5EF4-FFF2-40B4-BE49-F238E27FC236}">
                <a16:creationId xmlns:a16="http://schemas.microsoft.com/office/drawing/2014/main" id="{126F8D5C-48AE-4A62-85C2-8DCAE31ACD3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08675" y="4292600"/>
            <a:ext cx="429895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E75904FC-B6D3-4E02-971C-C02484A5D2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0725" y="1196976"/>
            <a:ext cx="44958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a:extLst>
              <a:ext uri="{FF2B5EF4-FFF2-40B4-BE49-F238E27FC236}">
                <a16:creationId xmlns:a16="http://schemas.microsoft.com/office/drawing/2014/main" id="{DC855CC3-24F3-4CF3-A1AB-513D6DEBF072}"/>
              </a:ext>
            </a:extLst>
          </p:cNvPr>
          <p:cNvSpPr txBox="1">
            <a:spLocks noChangeArrowheads="1"/>
          </p:cNvSpPr>
          <p:nvPr/>
        </p:nvSpPr>
        <p:spPr bwMode="auto">
          <a:xfrm>
            <a:off x="6958013" y="1628776"/>
            <a:ext cx="31718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1200"/>
              <a:t>ECM or VFD</a:t>
            </a:r>
          </a:p>
          <a:p>
            <a:r>
              <a:rPr lang="en-US" altLang="en-US" sz="1200"/>
              <a:t>Both serve a real purpose but VFD</a:t>
            </a:r>
          </a:p>
          <a:p>
            <a:r>
              <a:rPr lang="en-US" altLang="en-US" sz="1200"/>
              <a:t>Must be properly applied to save</a:t>
            </a:r>
          </a:p>
          <a:p>
            <a:r>
              <a:rPr lang="en-US" altLang="en-US" sz="1200"/>
              <a:t>SYSTEM energy or efficiency.</a:t>
            </a:r>
          </a:p>
          <a:p>
            <a:r>
              <a:rPr lang="en-US" altLang="en-US" sz="1200"/>
              <a:t>ECM can operate with a very large</a:t>
            </a:r>
          </a:p>
          <a:p>
            <a:r>
              <a:rPr lang="en-US" altLang="en-US" sz="1200"/>
              <a:t>Window of SYSTEM Efficiency</a:t>
            </a:r>
          </a:p>
          <a:p>
            <a:r>
              <a:rPr lang="en-US" altLang="en-US" sz="1200"/>
              <a:t>Where VFD has a small window with </a:t>
            </a:r>
          </a:p>
          <a:p>
            <a:r>
              <a:rPr lang="en-US" altLang="en-US" sz="1200"/>
              <a:t>Many associated problems.</a:t>
            </a:r>
          </a:p>
          <a:p>
            <a:r>
              <a:rPr lang="en-US" altLang="en-US" sz="1200"/>
              <a:t>Pressureized seals.</a:t>
            </a:r>
          </a:p>
          <a:p>
            <a:r>
              <a:rPr lang="en-US" altLang="en-US" sz="1200"/>
              <a:t>Minimum speeds.</a:t>
            </a:r>
          </a:p>
          <a:p>
            <a:r>
              <a:rPr lang="en-US" altLang="en-US" sz="1200"/>
              <a:t>Pump VFD cutting odd freq’s.</a:t>
            </a:r>
          </a:p>
          <a:p>
            <a:r>
              <a:rPr lang="en-US" altLang="en-US" sz="1200"/>
              <a:t>And the list goes on, but not with ECM</a:t>
            </a:r>
          </a:p>
          <a:p>
            <a:r>
              <a:rPr lang="en-US" altLang="en-US" sz="1200"/>
              <a:t>Designed for HVAC or boosting app’s.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image005">
            <a:extLst>
              <a:ext uri="{FF2B5EF4-FFF2-40B4-BE49-F238E27FC236}">
                <a16:creationId xmlns:a16="http://schemas.microsoft.com/office/drawing/2014/main" id="{B99E7E79-80E3-430B-B817-9BDECEAF8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062" y="1077914"/>
            <a:ext cx="7272338"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5CB3FB82-665A-46EF-BA5D-DE465EE8B5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6826" y="584200"/>
            <a:ext cx="711517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a:extLst>
              <a:ext uri="{FF2B5EF4-FFF2-40B4-BE49-F238E27FC236}">
                <a16:creationId xmlns:a16="http://schemas.microsoft.com/office/drawing/2014/main" id="{1A839C02-BE4A-4ECF-BD0B-8464A60D9C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36826" y="831850"/>
            <a:ext cx="71151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a:extLst>
              <a:ext uri="{FF2B5EF4-FFF2-40B4-BE49-F238E27FC236}">
                <a16:creationId xmlns:a16="http://schemas.microsoft.com/office/drawing/2014/main" id="{22420D91-2C68-44A9-BC98-FE4894E806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8387" y="0"/>
            <a:ext cx="4972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76408956-4198-421B-91DC-2A7CE86D76B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662"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a:extLst>
              <a:ext uri="{FF2B5EF4-FFF2-40B4-BE49-F238E27FC236}">
                <a16:creationId xmlns:a16="http://schemas.microsoft.com/office/drawing/2014/main" id="{B1B7F47F-3BF4-4238-A874-4F8671948C73}"/>
              </a:ext>
            </a:extLst>
          </p:cNvPr>
          <p:cNvSpPr txBox="1">
            <a:spLocks noChangeArrowheads="1"/>
          </p:cNvSpPr>
          <p:nvPr/>
        </p:nvSpPr>
        <p:spPr bwMode="auto">
          <a:xfrm>
            <a:off x="2493962" y="1052513"/>
            <a:ext cx="7200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a:hlinkClick r:id="rId3"/>
              </a:rPr>
              <a:t>http://www.wilo-usa.com/wilo-usa-llc-home/#.W0ZouvZFzgA</a:t>
            </a:r>
            <a:endParaRPr lang="en-US" altLang="en-US"/>
          </a:p>
        </p:txBody>
      </p:sp>
      <p:pic>
        <p:nvPicPr>
          <p:cNvPr id="34819" name="Picture 2">
            <a:extLst>
              <a:ext uri="{FF2B5EF4-FFF2-40B4-BE49-F238E27FC236}">
                <a16:creationId xmlns:a16="http://schemas.microsoft.com/office/drawing/2014/main" id="{629C5E2E-C044-47A3-9512-0301118662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8425" y="2565400"/>
            <a:ext cx="6227762"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a:extLst>
              <a:ext uri="{FF2B5EF4-FFF2-40B4-BE49-F238E27FC236}">
                <a16:creationId xmlns:a16="http://schemas.microsoft.com/office/drawing/2014/main" id="{F4F461CE-B455-47BD-B5C6-1E810A4F2893}"/>
              </a:ext>
            </a:extLst>
          </p:cNvPr>
          <p:cNvSpPr>
            <a:spLocks noGrp="1"/>
          </p:cNvSpPr>
          <p:nvPr>
            <p:ph idx="1"/>
          </p:nvPr>
        </p:nvSpPr>
        <p:spPr>
          <a:xfrm>
            <a:off x="2022475" y="2214564"/>
            <a:ext cx="8183562" cy="4187825"/>
          </a:xfrm>
        </p:spPr>
        <p:txBody>
          <a:bodyPr>
            <a:normAutofit lnSpcReduction="10000"/>
          </a:bodyPr>
          <a:lstStyle/>
          <a:p>
            <a:pPr eaLnBrk="1" hangingPunct="1"/>
            <a:r>
              <a:rPr lang="en-US" altLang="en-US"/>
              <a:t>Consumption</a:t>
            </a:r>
          </a:p>
          <a:p>
            <a:pPr eaLnBrk="1" hangingPunct="1"/>
            <a:r>
              <a:rPr lang="en-US" altLang="en-US"/>
              <a:t>Production</a:t>
            </a:r>
          </a:p>
          <a:p>
            <a:pPr eaLnBrk="1" hangingPunct="1"/>
            <a:r>
              <a:rPr lang="en-US" altLang="en-US"/>
              <a:t>Distribution</a:t>
            </a:r>
          </a:p>
          <a:p>
            <a:pPr eaLnBrk="1" hangingPunct="1"/>
            <a:r>
              <a:rPr lang="en-US" altLang="en-US"/>
              <a:t>Variable Speed Pumping</a:t>
            </a:r>
          </a:p>
          <a:p>
            <a:pPr eaLnBrk="1" hangingPunct="1"/>
            <a:r>
              <a:rPr lang="en-US" altLang="en-US"/>
              <a:t>Variable Volume Pumping</a:t>
            </a:r>
          </a:p>
          <a:p>
            <a:pPr eaLnBrk="1" hangingPunct="1"/>
            <a:r>
              <a:rPr lang="en-US" altLang="en-US"/>
              <a:t>Cv’s / GPM of Coil or slightly greater 1#</a:t>
            </a:r>
          </a:p>
          <a:p>
            <a:pPr eaLnBrk="1" hangingPunct="1"/>
            <a:r>
              <a:rPr lang="en-US" altLang="en-US"/>
              <a:t>Coils etc / Importance of Flow Limiting </a:t>
            </a:r>
          </a:p>
          <a:p>
            <a:pPr eaLnBrk="1" hangingPunct="1"/>
            <a:r>
              <a:rPr lang="en-US" altLang="en-US"/>
              <a:t>Cv =gpm/delta P square root</a:t>
            </a:r>
          </a:p>
        </p:txBody>
      </p:sp>
      <p:pic>
        <p:nvPicPr>
          <p:cNvPr id="36867" name="Picture 4" descr="train2.gif">
            <a:extLst>
              <a:ext uri="{FF2B5EF4-FFF2-40B4-BE49-F238E27FC236}">
                <a16:creationId xmlns:a16="http://schemas.microsoft.com/office/drawing/2014/main" id="{C2274889-19D9-4C15-9A26-2BC89718E3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1101" y="714376"/>
            <a:ext cx="13811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4">
            <a:extLst>
              <a:ext uri="{FF2B5EF4-FFF2-40B4-BE49-F238E27FC236}">
                <a16:creationId xmlns:a16="http://schemas.microsoft.com/office/drawing/2014/main" id="{EF9615B5-AAF2-46D5-AF19-F33F928F3ED3}"/>
              </a:ext>
            </a:extLst>
          </p:cNvPr>
          <p:cNvSpPr txBox="1">
            <a:spLocks noChangeArrowheads="1"/>
          </p:cNvSpPr>
          <p:nvPr/>
        </p:nvSpPr>
        <p:spPr bwMode="auto">
          <a:xfrm>
            <a:off x="2451101" y="1571626"/>
            <a:ext cx="1824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defRPr>
            </a:lvl4pPr>
            <a:lvl5pPr marL="2057400" indent="-228600">
              <a:spcBef>
                <a:spcPts val="250"/>
              </a:spcBef>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sz="2000">
                <a:solidFill>
                  <a:schemeClr val="tx1"/>
                </a:solidFill>
                <a:latin typeface="Verdana" panose="020B0604030504040204" pitchFamily="34" charset="0"/>
              </a:defRPr>
            </a:lvl9pPr>
          </a:lstStyle>
          <a:p>
            <a:pPr eaLnBrk="1" hangingPunct="1">
              <a:spcBef>
                <a:spcPct val="0"/>
              </a:spcBef>
              <a:buClrTx/>
              <a:buSzTx/>
              <a:buFontTx/>
              <a:buNone/>
            </a:pPr>
            <a:r>
              <a:rPr lang="en-US" altLang="en-US" sz="4800">
                <a:latin typeface="Eras Bold ITC" panose="020B0907030504020204" pitchFamily="34" charset="0"/>
              </a:rPr>
              <a:t>Train</a:t>
            </a:r>
          </a:p>
        </p:txBody>
      </p:sp>
    </p:spTree>
  </p:cSld>
  <p:clrMapOvr>
    <a:masterClrMapping/>
  </p:clrMapOvr>
  <p:transition spd="med">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432178B-F28B-4E0C-A76C-A40011FB0D7A}"/>
              </a:ext>
            </a:extLst>
          </p:cNvPr>
          <p:cNvSpPr>
            <a:spLocks noGrp="1" noChangeArrowheads="1"/>
          </p:cNvSpPr>
          <p:nvPr>
            <p:ph type="title"/>
          </p:nvPr>
        </p:nvSpPr>
        <p:spPr>
          <a:xfrm>
            <a:off x="2025650" y="4983163"/>
            <a:ext cx="8183562" cy="1052512"/>
          </a:xfrm>
        </p:spPr>
        <p:txBody>
          <a:bodyPr/>
          <a:lstStyle/>
          <a:p>
            <a:pPr algn="ctr">
              <a:defRPr/>
            </a:pPr>
            <a:r>
              <a:rPr lang="en-US" dirty="0">
                <a:solidFill>
                  <a:srgbClr val="000000"/>
                </a:solidFill>
                <a:latin typeface="WILO Plus TF-Regular" pitchFamily="2" charset="0"/>
              </a:rPr>
              <a:t>(coldest design day)</a:t>
            </a:r>
          </a:p>
        </p:txBody>
      </p:sp>
      <p:sp>
        <p:nvSpPr>
          <p:cNvPr id="38915" name="Rectangle 3">
            <a:extLst>
              <a:ext uri="{FF2B5EF4-FFF2-40B4-BE49-F238E27FC236}">
                <a16:creationId xmlns:a16="http://schemas.microsoft.com/office/drawing/2014/main" id="{1CA6BA76-F8E6-4A12-A8FC-DC2D26361B98}"/>
              </a:ext>
            </a:extLst>
          </p:cNvPr>
          <p:cNvSpPr>
            <a:spLocks noGrp="1"/>
          </p:cNvSpPr>
          <p:nvPr>
            <p:ph idx="1"/>
          </p:nvPr>
        </p:nvSpPr>
        <p:spPr>
          <a:xfrm>
            <a:off x="2022476" y="642938"/>
            <a:ext cx="8207375" cy="4648200"/>
          </a:xfrm>
        </p:spPr>
        <p:txBody>
          <a:bodyPr/>
          <a:lstStyle/>
          <a:p>
            <a:pPr marL="0" indent="0" algn="ctr">
              <a:buNone/>
            </a:pPr>
            <a:r>
              <a:rPr lang="de-DE" altLang="en-US" sz="1800">
                <a:solidFill>
                  <a:srgbClr val="000000"/>
                </a:solidFill>
              </a:rPr>
              <a:t>For the coldest day of the year </a:t>
            </a:r>
            <a:r>
              <a:rPr lang="de-DE" altLang="en-US" sz="1800">
                <a:solidFill>
                  <a:srgbClr val="CC3300"/>
                </a:solidFill>
              </a:rPr>
              <a:t>~2 %</a:t>
            </a:r>
            <a:r>
              <a:rPr lang="de-DE" altLang="en-US" sz="1800">
                <a:solidFill>
                  <a:srgbClr val="000000"/>
                </a:solidFill>
              </a:rPr>
              <a:t> of the total operating period</a:t>
            </a:r>
          </a:p>
        </p:txBody>
      </p:sp>
      <p:pic>
        <p:nvPicPr>
          <p:cNvPr id="38916" name="Picture 5" descr="Haus_Winter">
            <a:extLst>
              <a:ext uri="{FF2B5EF4-FFF2-40B4-BE49-F238E27FC236}">
                <a16:creationId xmlns:a16="http://schemas.microsoft.com/office/drawing/2014/main" id="{85AFAB8D-E979-4BF9-8629-F26985714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101" y="1428750"/>
            <a:ext cx="4897437" cy="348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logo">
            <a:extLst>
              <a:ext uri="{FF2B5EF4-FFF2-40B4-BE49-F238E27FC236}">
                <a16:creationId xmlns:a16="http://schemas.microsoft.com/office/drawing/2014/main" id="{73AEC4BD-B6DE-4DE8-8220-DDED32ACB5CB}"/>
              </a:ext>
            </a:extLst>
          </p:cNvPr>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9263062" y="6380164"/>
            <a:ext cx="1187450" cy="288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9503-55D5-4255-9EA4-CD7285CF37EC}"/>
              </a:ext>
            </a:extLst>
          </p:cNvPr>
          <p:cNvSpPr>
            <a:spLocks noGrp="1"/>
          </p:cNvSpPr>
          <p:nvPr>
            <p:ph type="title"/>
          </p:nvPr>
        </p:nvSpPr>
        <p:spPr/>
        <p:txBody>
          <a:bodyPr/>
          <a:lstStyle/>
          <a:p>
            <a:pPr algn="ctr"/>
            <a:r>
              <a:rPr lang="en-US" b="1" i="1" dirty="0">
                <a:solidFill>
                  <a:schemeClr val="accent5">
                    <a:lumMod val="50000"/>
                  </a:schemeClr>
                </a:solidFill>
              </a:rPr>
              <a:t>pumping creates </a:t>
            </a:r>
            <a:br>
              <a:rPr lang="en-US" b="1" i="1" dirty="0">
                <a:solidFill>
                  <a:schemeClr val="accent5">
                    <a:lumMod val="50000"/>
                  </a:schemeClr>
                </a:solidFill>
              </a:rPr>
            </a:br>
            <a:r>
              <a:rPr lang="en-US" b="1" i="1" u="sng" dirty="0">
                <a:solidFill>
                  <a:schemeClr val="accent5">
                    <a:lumMod val="50000"/>
                  </a:schemeClr>
                </a:solidFill>
              </a:rPr>
              <a:t>the core of system efficiency</a:t>
            </a:r>
            <a:endParaRPr lang="en-US" dirty="0"/>
          </a:p>
        </p:txBody>
      </p:sp>
      <p:pic>
        <p:nvPicPr>
          <p:cNvPr id="5" name="Picture 4">
            <a:extLst>
              <a:ext uri="{FF2B5EF4-FFF2-40B4-BE49-F238E27FC236}">
                <a16:creationId xmlns:a16="http://schemas.microsoft.com/office/drawing/2014/main" id="{0B653955-4D8D-4385-A88A-8BCB5FA257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2" y="1828800"/>
            <a:ext cx="4673600" cy="3505200"/>
          </a:xfrm>
          <a:prstGeom prst="rect">
            <a:avLst/>
          </a:prstGeom>
        </p:spPr>
      </p:pic>
      <p:pic>
        <p:nvPicPr>
          <p:cNvPr id="7" name="Picture 6">
            <a:extLst>
              <a:ext uri="{FF2B5EF4-FFF2-40B4-BE49-F238E27FC236}">
                <a16:creationId xmlns:a16="http://schemas.microsoft.com/office/drawing/2014/main" id="{5CFB0838-C600-4E1A-9EF5-AD1F425E1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6812" y="3124200"/>
            <a:ext cx="4885277" cy="3302508"/>
          </a:xfrm>
          <a:prstGeom prst="rect">
            <a:avLst/>
          </a:prstGeom>
        </p:spPr>
      </p:pic>
    </p:spTree>
    <p:extLst>
      <p:ext uri="{BB962C8B-B14F-4D97-AF65-F5344CB8AC3E}">
        <p14:creationId xmlns:p14="http://schemas.microsoft.com/office/powerpoint/2010/main" val="143812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46E8358-D154-4F24-80D0-F1902E26236C}"/>
              </a:ext>
            </a:extLst>
          </p:cNvPr>
          <p:cNvSpPr>
            <a:spLocks noGrp="1" noChangeArrowheads="1"/>
          </p:cNvSpPr>
          <p:nvPr>
            <p:ph type="title"/>
          </p:nvPr>
        </p:nvSpPr>
        <p:spPr>
          <a:xfrm>
            <a:off x="2025650" y="4983163"/>
            <a:ext cx="8183562" cy="1052512"/>
          </a:xfrm>
        </p:spPr>
        <p:txBody>
          <a:bodyPr/>
          <a:lstStyle/>
          <a:p>
            <a:pPr algn="ctr">
              <a:defRPr/>
            </a:pPr>
            <a:r>
              <a:rPr lang="en-US">
                <a:solidFill>
                  <a:srgbClr val="000000"/>
                </a:solidFill>
                <a:latin typeface="WILO Plus TF-Regular" pitchFamily="2" charset="0"/>
              </a:rPr>
              <a:t>Transition period</a:t>
            </a:r>
          </a:p>
        </p:txBody>
      </p:sp>
      <p:sp>
        <p:nvSpPr>
          <p:cNvPr id="40963" name="Rectangle 3">
            <a:extLst>
              <a:ext uri="{FF2B5EF4-FFF2-40B4-BE49-F238E27FC236}">
                <a16:creationId xmlns:a16="http://schemas.microsoft.com/office/drawing/2014/main" id="{F19480A8-BB03-4824-B7D1-CD0725F585CD}"/>
              </a:ext>
            </a:extLst>
          </p:cNvPr>
          <p:cNvSpPr>
            <a:spLocks noGrp="1"/>
          </p:cNvSpPr>
          <p:nvPr>
            <p:ph idx="1"/>
          </p:nvPr>
        </p:nvSpPr>
        <p:spPr>
          <a:xfrm>
            <a:off x="1736726" y="428626"/>
            <a:ext cx="8785225" cy="752475"/>
          </a:xfrm>
        </p:spPr>
        <p:txBody>
          <a:bodyPr/>
          <a:lstStyle/>
          <a:p>
            <a:pPr marL="0" indent="0">
              <a:buNone/>
            </a:pPr>
            <a:r>
              <a:rPr lang="de-DE" altLang="en-US" sz="1600">
                <a:solidFill>
                  <a:srgbClr val="000000"/>
                </a:solidFill>
              </a:rPr>
              <a:t>But how is the system working during the remaining </a:t>
            </a:r>
            <a:r>
              <a:rPr lang="de-DE" altLang="en-US" sz="1600">
                <a:solidFill>
                  <a:srgbClr val="CC3300"/>
                </a:solidFill>
              </a:rPr>
              <a:t>98 %</a:t>
            </a:r>
            <a:r>
              <a:rPr lang="de-DE" altLang="en-US" sz="1600">
                <a:solidFill>
                  <a:srgbClr val="000000"/>
                </a:solidFill>
              </a:rPr>
              <a:t> of the operating period?</a:t>
            </a:r>
          </a:p>
        </p:txBody>
      </p:sp>
      <p:pic>
        <p:nvPicPr>
          <p:cNvPr id="40964" name="Picture 4" descr="Haus_Sommer_neu">
            <a:extLst>
              <a:ext uri="{FF2B5EF4-FFF2-40B4-BE49-F238E27FC236}">
                <a16:creationId xmlns:a16="http://schemas.microsoft.com/office/drawing/2014/main" id="{25DB5850-F0DE-4228-A848-A7CE44480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225" y="1214439"/>
            <a:ext cx="4799012"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logo">
            <a:extLst>
              <a:ext uri="{FF2B5EF4-FFF2-40B4-BE49-F238E27FC236}">
                <a16:creationId xmlns:a16="http://schemas.microsoft.com/office/drawing/2014/main" id="{3611FA70-D50F-4934-AF41-4C0062407A03}"/>
              </a:ext>
            </a:extLst>
          </p:cNvPr>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9263062" y="6380164"/>
            <a:ext cx="1187450" cy="288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a:extLst>
              <a:ext uri="{FF2B5EF4-FFF2-40B4-BE49-F238E27FC236}">
                <a16:creationId xmlns:a16="http://schemas.microsoft.com/office/drawing/2014/main" id="{217BAB6C-AD4C-4125-9A8F-7C09FB4276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6713" y="333375"/>
            <a:ext cx="4810125" cy="622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2">
            <a:extLst>
              <a:ext uri="{FF2B5EF4-FFF2-40B4-BE49-F238E27FC236}">
                <a16:creationId xmlns:a16="http://schemas.microsoft.com/office/drawing/2014/main" id="{A1566249-C6D6-4568-BD79-176DFA0A07DF}"/>
              </a:ext>
            </a:extLst>
          </p:cNvPr>
          <p:cNvSpPr txBox="1">
            <a:spLocks noChangeArrowheads="1"/>
          </p:cNvSpPr>
          <p:nvPr/>
        </p:nvSpPr>
        <p:spPr bwMode="auto">
          <a:xfrm>
            <a:off x="1990726" y="620713"/>
            <a:ext cx="3311525"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eaLnBrk="1" hangingPunct="1"/>
            <a:r>
              <a:rPr lang="en-US" altLang="en-US" sz="1100" dirty="0">
                <a:latin typeface="Calibri" panose="020F0502020204030204" pitchFamily="34" charset="0"/>
              </a:rPr>
              <a:t>200 gpm = </a:t>
            </a:r>
            <a:r>
              <a:rPr lang="en-US" altLang="en-US" sz="1100" u="sng" dirty="0">
                <a:latin typeface="Calibri" panose="020F0502020204030204" pitchFamily="34" charset="0"/>
              </a:rPr>
              <a:t>2,000,000 Btu/</a:t>
            </a:r>
            <a:r>
              <a:rPr lang="en-US" altLang="en-US" sz="1100" u="sng" dirty="0" err="1">
                <a:latin typeface="Calibri" panose="020F0502020204030204" pitchFamily="34" charset="0"/>
              </a:rPr>
              <a:t>Hr</a:t>
            </a:r>
            <a:endParaRPr lang="en-US" altLang="en-US" sz="1100" u="sng" dirty="0">
              <a:latin typeface="Calibri" panose="020F0502020204030204" pitchFamily="34" charset="0"/>
            </a:endParaRPr>
          </a:p>
          <a:p>
            <a:pPr eaLnBrk="1" hangingPunct="1"/>
            <a:r>
              <a:rPr lang="en-US" altLang="en-US" sz="1100" dirty="0">
                <a:latin typeface="Calibri" panose="020F0502020204030204" pitchFamily="34" charset="0"/>
              </a:rPr>
              <a:t>                    500 x 20</a:t>
            </a:r>
          </a:p>
          <a:p>
            <a:pPr eaLnBrk="1" hangingPunct="1"/>
            <a:endParaRPr lang="en-US" altLang="en-US" sz="1100" dirty="0">
              <a:latin typeface="Calibri" panose="020F0502020204030204" pitchFamily="34" charset="0"/>
            </a:endParaRPr>
          </a:p>
          <a:p>
            <a:pPr eaLnBrk="1" hangingPunct="1"/>
            <a:r>
              <a:rPr lang="en-US" altLang="en-US" sz="1100" dirty="0">
                <a:latin typeface="Calibri" panose="020F0502020204030204" pitchFamily="34" charset="0"/>
              </a:rPr>
              <a:t>300 gpm = </a:t>
            </a:r>
            <a:r>
              <a:rPr lang="en-US" altLang="en-US" sz="1100" u="sng" dirty="0">
                <a:latin typeface="Calibri" panose="020F0502020204030204" pitchFamily="34" charset="0"/>
              </a:rPr>
              <a:t>2,000,000 Btu/</a:t>
            </a:r>
            <a:r>
              <a:rPr lang="en-US" altLang="en-US" sz="1100" u="sng" dirty="0" err="1">
                <a:latin typeface="Calibri" panose="020F0502020204030204" pitchFamily="34" charset="0"/>
              </a:rPr>
              <a:t>Hr</a:t>
            </a:r>
            <a:endParaRPr lang="en-US" altLang="en-US" sz="1100" u="sng" dirty="0">
              <a:latin typeface="Calibri" panose="020F0502020204030204" pitchFamily="34" charset="0"/>
            </a:endParaRPr>
          </a:p>
          <a:p>
            <a:pPr eaLnBrk="1" hangingPunct="1"/>
            <a:r>
              <a:rPr lang="en-US" altLang="en-US" sz="1100" dirty="0">
                <a:latin typeface="Calibri" panose="020F0502020204030204" pitchFamily="34" charset="0"/>
              </a:rPr>
              <a:t>                    500 x 15</a:t>
            </a:r>
          </a:p>
          <a:p>
            <a:pPr eaLnBrk="1" hangingPunct="1"/>
            <a:endParaRPr lang="en-US" altLang="en-US" sz="1100" dirty="0">
              <a:latin typeface="Calibri" panose="020F0502020204030204" pitchFamily="34" charset="0"/>
            </a:endParaRPr>
          </a:p>
          <a:p>
            <a:pPr eaLnBrk="1" hangingPunct="1"/>
            <a:r>
              <a:rPr lang="en-US" altLang="en-US" sz="1100" dirty="0">
                <a:latin typeface="Calibri" panose="020F0502020204030204" pitchFamily="34" charset="0"/>
              </a:rPr>
              <a:t>400 gpm = </a:t>
            </a:r>
            <a:r>
              <a:rPr lang="en-US" altLang="en-US" sz="1100" u="sng" dirty="0">
                <a:latin typeface="Calibri" panose="020F0502020204030204" pitchFamily="34" charset="0"/>
              </a:rPr>
              <a:t>2,000,000 Btu/</a:t>
            </a:r>
            <a:r>
              <a:rPr lang="en-US" altLang="en-US" sz="1100" u="sng" dirty="0" err="1">
                <a:latin typeface="Calibri" panose="020F0502020204030204" pitchFamily="34" charset="0"/>
              </a:rPr>
              <a:t>H</a:t>
            </a:r>
            <a:r>
              <a:rPr lang="en-US" altLang="en-US" sz="1100" dirty="0" err="1">
                <a:latin typeface="Calibri" panose="020F0502020204030204" pitchFamily="34" charset="0"/>
              </a:rPr>
              <a:t>r</a:t>
            </a:r>
            <a:endParaRPr lang="en-US" altLang="en-US" sz="1100" dirty="0">
              <a:latin typeface="Calibri" panose="020F0502020204030204" pitchFamily="34" charset="0"/>
            </a:endParaRPr>
          </a:p>
          <a:p>
            <a:pPr eaLnBrk="1" hangingPunct="1"/>
            <a:r>
              <a:rPr lang="en-US" altLang="en-US" sz="1100" dirty="0">
                <a:latin typeface="Calibri" panose="020F0502020204030204" pitchFamily="34" charset="0"/>
              </a:rPr>
              <a:t>                    500 x 10</a:t>
            </a:r>
          </a:p>
          <a:p>
            <a:pPr eaLnBrk="1" hangingPunct="1"/>
            <a:endParaRPr lang="en-US" altLang="en-US" sz="1100" dirty="0">
              <a:latin typeface="Calibri" panose="020F0502020204030204" pitchFamily="34" charset="0"/>
            </a:endParaRPr>
          </a:p>
          <a:p>
            <a:pPr eaLnBrk="1" hangingPunct="1"/>
            <a:r>
              <a:rPr lang="en-US" altLang="en-US" sz="1100" dirty="0">
                <a:latin typeface="Calibri" panose="020F0502020204030204" pitchFamily="34" charset="0"/>
              </a:rPr>
              <a:t>Checking the system Delta T can suggest the system Load</a:t>
            </a:r>
          </a:p>
          <a:p>
            <a:pPr eaLnBrk="1" hangingPunct="1"/>
            <a:endParaRPr lang="en-US" altLang="en-US" sz="1100" dirty="0">
              <a:latin typeface="Calibri" panose="020F0502020204030204" pitchFamily="34" charset="0"/>
            </a:endParaRPr>
          </a:p>
          <a:p>
            <a:pPr eaLnBrk="1" hangingPunct="1"/>
            <a:r>
              <a:rPr lang="en-US" altLang="en-US" sz="1100" dirty="0">
                <a:latin typeface="Calibri" panose="020F0502020204030204" pitchFamily="34" charset="0"/>
              </a:rPr>
              <a:t>Checking the Boiler Delta T vs gas consumption gives the real efficiency.</a:t>
            </a:r>
          </a:p>
          <a:p>
            <a:pPr eaLnBrk="1" hangingPunct="1"/>
            <a:endParaRPr lang="en-US" altLang="en-US" sz="1100" dirty="0">
              <a:latin typeface="Calibri" panose="020F0502020204030204" pitchFamily="34" charset="0"/>
            </a:endParaRPr>
          </a:p>
          <a:p>
            <a:pPr eaLnBrk="1" hangingPunct="1"/>
            <a:r>
              <a:rPr lang="en-US" altLang="en-US" sz="1100" dirty="0">
                <a:latin typeface="Calibri" panose="020F0502020204030204" pitchFamily="34" charset="0"/>
              </a:rPr>
              <a:t>System Curve vs the Pump curve.</a:t>
            </a:r>
          </a:p>
          <a:p>
            <a:pPr eaLnBrk="1" hangingPunct="1"/>
            <a:endParaRPr lang="en-US" altLang="en-US" sz="1100" dirty="0">
              <a:latin typeface="Calibri" panose="020F0502020204030204" pitchFamily="34" charset="0"/>
            </a:endParaRPr>
          </a:p>
        </p:txBody>
      </p:sp>
      <p:pic>
        <p:nvPicPr>
          <p:cNvPr id="45060" name="Picture 1">
            <a:extLst>
              <a:ext uri="{FF2B5EF4-FFF2-40B4-BE49-F238E27FC236}">
                <a16:creationId xmlns:a16="http://schemas.microsoft.com/office/drawing/2014/main" id="{57B7BCBD-03B2-4E90-8DBD-FF6D234B74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1301" y="4652964"/>
            <a:ext cx="23907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a:extLst>
              <a:ext uri="{FF2B5EF4-FFF2-40B4-BE49-F238E27FC236}">
                <a16:creationId xmlns:a16="http://schemas.microsoft.com/office/drawing/2014/main" id="{1D094CC9-E8C3-46CF-83EE-96DFC3AC1E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02476" y="476250"/>
            <a:ext cx="3132137"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2">
            <a:extLst>
              <a:ext uri="{FF2B5EF4-FFF2-40B4-BE49-F238E27FC236}">
                <a16:creationId xmlns:a16="http://schemas.microsoft.com/office/drawing/2014/main" id="{2833BAE9-DEEB-429D-B00D-451E2480EA9E}"/>
              </a:ext>
            </a:extLst>
          </p:cNvPr>
          <p:cNvSpPr txBox="1">
            <a:spLocks noChangeArrowheads="1"/>
          </p:cNvSpPr>
          <p:nvPr/>
        </p:nvSpPr>
        <p:spPr bwMode="auto">
          <a:xfrm>
            <a:off x="2133600" y="765176"/>
            <a:ext cx="48244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eaLnBrk="1" hangingPunct="1"/>
            <a:r>
              <a:rPr lang="en-US" altLang="en-US" sz="2400">
                <a:latin typeface="Calibri" panose="020F0502020204030204" pitchFamily="34" charset="0"/>
              </a:rPr>
              <a:t>Pumps save electrical energy by properly applying them, check the HP of 200 gpm @ 45’ vs the HP of 200 gpm @ 12’.</a:t>
            </a:r>
          </a:p>
          <a:p>
            <a:pPr eaLnBrk="1" hangingPunct="1"/>
            <a:endParaRPr lang="en-US" altLang="en-US" sz="2400">
              <a:latin typeface="Calibri" panose="020F0502020204030204" pitchFamily="34" charset="0"/>
            </a:endParaRPr>
          </a:p>
          <a:p>
            <a:pPr eaLnBrk="1" hangingPunct="1"/>
            <a:r>
              <a:rPr lang="en-US" altLang="en-US" sz="2400">
                <a:latin typeface="Calibri" panose="020F0502020204030204" pitchFamily="34" charset="0"/>
              </a:rPr>
              <a:t>This is really nice.</a:t>
            </a:r>
          </a:p>
          <a:p>
            <a:pPr eaLnBrk="1" hangingPunct="1"/>
            <a:endParaRPr lang="en-US" altLang="en-US" sz="2400">
              <a:latin typeface="Calibri" panose="020F0502020204030204" pitchFamily="34" charset="0"/>
            </a:endParaRPr>
          </a:p>
          <a:p>
            <a:pPr eaLnBrk="1" hangingPunct="1"/>
            <a:r>
              <a:rPr lang="en-US" altLang="en-US" sz="2400">
                <a:latin typeface="Calibri" panose="020F0502020204030204" pitchFamily="34" charset="0"/>
              </a:rPr>
              <a:t>Now check out the Boiler operating at 30% vs. the Boiler operating at 85 – 95% Efficient.</a:t>
            </a:r>
          </a:p>
          <a:p>
            <a:pPr eaLnBrk="1" hangingPunct="1"/>
            <a:endParaRPr lang="en-US" altLang="en-US" sz="2400">
              <a:latin typeface="Calibri" panose="020F0502020204030204" pitchFamily="34" charset="0"/>
            </a:endParaRPr>
          </a:p>
          <a:p>
            <a:pPr eaLnBrk="1" hangingPunct="1"/>
            <a:r>
              <a:rPr lang="en-US" altLang="en-US" sz="2400">
                <a:latin typeface="Calibri" panose="020F0502020204030204" pitchFamily="34" charset="0"/>
              </a:rPr>
              <a:t>Really Really REALLY NICE Savings.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E42F7-20B1-4B0C-8CA6-1325C61420BF}"/>
              </a:ext>
            </a:extLst>
          </p:cNvPr>
          <p:cNvSpPr>
            <a:spLocks noGrp="1"/>
          </p:cNvSpPr>
          <p:nvPr>
            <p:ph type="title"/>
          </p:nvPr>
        </p:nvSpPr>
        <p:spPr>
          <a:xfrm>
            <a:off x="2025650" y="4983163"/>
            <a:ext cx="8183562" cy="1052512"/>
          </a:xfrm>
        </p:spPr>
        <p:txBody>
          <a:bodyPr/>
          <a:lstStyle/>
          <a:p>
            <a:pPr>
              <a:defRPr/>
            </a:pPr>
            <a:r>
              <a:rPr lang="en-US" dirty="0"/>
              <a:t>ΔT review</a:t>
            </a:r>
          </a:p>
        </p:txBody>
      </p:sp>
      <p:sp>
        <p:nvSpPr>
          <p:cNvPr id="3" name="Content Placeholder 2">
            <a:extLst>
              <a:ext uri="{FF2B5EF4-FFF2-40B4-BE49-F238E27FC236}">
                <a16:creationId xmlns:a16="http://schemas.microsoft.com/office/drawing/2014/main" id="{22138D70-7372-4ACD-B1D7-A2EDDEA74DA3}"/>
              </a:ext>
            </a:extLst>
          </p:cNvPr>
          <p:cNvSpPr>
            <a:spLocks noGrp="1"/>
          </p:cNvSpPr>
          <p:nvPr>
            <p:ph idx="1"/>
          </p:nvPr>
        </p:nvSpPr>
        <p:spPr>
          <a:xfrm>
            <a:off x="2025650" y="530226"/>
            <a:ext cx="8183562" cy="4613275"/>
          </a:xfrm>
        </p:spPr>
        <p:txBody>
          <a:bodyPr/>
          <a:lstStyle/>
          <a:p>
            <a:pPr>
              <a:defRPr/>
            </a:pPr>
            <a:r>
              <a:rPr lang="en-US" u="sng" dirty="0"/>
              <a:t>Heating fluid standard is 20 degree </a:t>
            </a:r>
            <a:r>
              <a:rPr lang="en-US" b="1" u="sng" dirty="0"/>
              <a:t>ΔT</a:t>
            </a:r>
          </a:p>
          <a:p>
            <a:pPr lvl="1">
              <a:defRPr/>
            </a:pPr>
            <a:r>
              <a:rPr lang="en-US" dirty="0"/>
              <a:t>Today with Energy Conservation this will vary.</a:t>
            </a:r>
          </a:p>
          <a:p>
            <a:pPr lvl="1">
              <a:defRPr/>
            </a:pPr>
            <a:r>
              <a:rPr lang="en-US" dirty="0"/>
              <a:t>Heating systems 20 – 40 is standard, and engineers tend to use boiler efficiency standards where higher </a:t>
            </a:r>
            <a:r>
              <a:rPr lang="en-US" b="1" dirty="0"/>
              <a:t>ΔT </a:t>
            </a:r>
            <a:r>
              <a:rPr lang="en-US" dirty="0"/>
              <a:t>relates to higher efficiency.</a:t>
            </a:r>
          </a:p>
          <a:p>
            <a:pPr lvl="1">
              <a:defRPr/>
            </a:pPr>
            <a:r>
              <a:rPr lang="en-US" dirty="0"/>
              <a:t>Higher </a:t>
            </a:r>
            <a:r>
              <a:rPr lang="en-US" b="1" dirty="0"/>
              <a:t>ΔT</a:t>
            </a:r>
            <a:r>
              <a:rPr lang="en-US" dirty="0"/>
              <a:t> relates to lower flows and lower pumping cost and lower distribution cost.</a:t>
            </a:r>
          </a:p>
          <a:p>
            <a:pPr lvl="1">
              <a:defRPr/>
            </a:pPr>
            <a:endParaRPr lang="en-US" b="1" dirty="0"/>
          </a:p>
          <a:p>
            <a:pPr marL="265113" lvl="1" indent="-265113">
              <a:buFont typeface="Wingdings 2" pitchFamily="18" charset="2"/>
              <a:buChar char=""/>
              <a:defRPr/>
            </a:pPr>
            <a:r>
              <a:rPr lang="en-US" sz="2800" u="sng" dirty="0"/>
              <a:t>Cooling fluid standard is 10 degree </a:t>
            </a:r>
            <a:r>
              <a:rPr lang="en-US" sz="2800" b="1" u="sng" dirty="0"/>
              <a:t>ΔT</a:t>
            </a:r>
          </a:p>
          <a:p>
            <a:pPr marL="503238" lvl="2" indent="-265113">
              <a:buFont typeface="Wingdings 2" panose="05020102010507070707" pitchFamily="18" charset="2"/>
              <a:buChar char=""/>
              <a:defRPr/>
            </a:pPr>
            <a:r>
              <a:rPr lang="en-US" sz="2400" dirty="0"/>
              <a:t>You have to watch for humidification issues.</a:t>
            </a:r>
          </a:p>
          <a:p>
            <a:pPr>
              <a:defRPr/>
            </a:pPr>
            <a:endParaRPr lang="en-US" b="1" dirty="0"/>
          </a:p>
          <a:p>
            <a:pPr lvl="1">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a:extLst>
              <a:ext uri="{FF2B5EF4-FFF2-40B4-BE49-F238E27FC236}">
                <a16:creationId xmlns:a16="http://schemas.microsoft.com/office/drawing/2014/main" id="{3B762750-D81F-47F1-990C-166FDCC29580}"/>
              </a:ext>
            </a:extLst>
          </p:cNvPr>
          <p:cNvSpPr txBox="1">
            <a:spLocks noChangeArrowheads="1"/>
          </p:cNvSpPr>
          <p:nvPr/>
        </p:nvSpPr>
        <p:spPr bwMode="auto">
          <a:xfrm>
            <a:off x="2133600" y="908050"/>
            <a:ext cx="7980362"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algn="ctr"/>
            <a:r>
              <a:rPr lang="en-US" altLang="en-US" sz="1400" b="1"/>
              <a:t>Will Self-Sensing or Temperature control operation of VFD pumping work?</a:t>
            </a:r>
            <a:endParaRPr lang="en-US" altLang="en-US" sz="1400"/>
          </a:p>
          <a:p>
            <a:pPr algn="ctr"/>
            <a:r>
              <a:rPr lang="en-US" altLang="en-US" sz="1400" b="1"/>
              <a:t>Yes with the proper set-up.</a:t>
            </a:r>
            <a:endParaRPr lang="en-US" altLang="en-US" sz="1400"/>
          </a:p>
          <a:p>
            <a:r>
              <a:rPr lang="en-US" altLang="en-US" sz="1400"/>
              <a:t> </a:t>
            </a:r>
          </a:p>
          <a:p>
            <a:r>
              <a:rPr lang="en-US" altLang="en-US" sz="1400"/>
              <a:t>For this example I will use the most common system of HVAC heating for 2,500,000 BTU/HR.</a:t>
            </a:r>
          </a:p>
          <a:p>
            <a:r>
              <a:rPr lang="en-US" altLang="en-US" sz="1400"/>
              <a:t>20F Delta T, with variable outlet temperature the return will by design be 20F cooler.</a:t>
            </a:r>
          </a:p>
          <a:p>
            <a:r>
              <a:rPr lang="en-US" altLang="en-US" sz="1400"/>
              <a:t>(note the same principle applies to chilled water with 10-12F warmer return than supply)</a:t>
            </a:r>
          </a:p>
          <a:p>
            <a:r>
              <a:rPr lang="en-US" altLang="en-US" sz="1400"/>
              <a:t> </a:t>
            </a:r>
          </a:p>
          <a:p>
            <a:r>
              <a:rPr lang="en-US" altLang="en-US" sz="1400"/>
              <a:t>Primary-Secondary with 2-Way control valves.  (again other designs will also have the same principles)</a:t>
            </a:r>
          </a:p>
          <a:p>
            <a:r>
              <a:rPr lang="en-US" altLang="en-US" sz="1400"/>
              <a:t> </a:t>
            </a:r>
          </a:p>
          <a:p>
            <a:r>
              <a:rPr lang="en-US" altLang="en-US" sz="1400"/>
              <a:t>Note that design depends on where your located and how the building will be used.  For this example we are using a School building in Michigan designed for -10F.  In Michigan alone there are thousands of buildings meeting this exact or very close design conditions.</a:t>
            </a:r>
          </a:p>
          <a:p>
            <a:r>
              <a:rPr lang="en-US" altLang="en-US" sz="1400"/>
              <a:t>(there are variables, this is where the research is needed as some systems with condensing boilers may be designed for lower temperatures to bring the return water back cooler so the boilers can condense).</a:t>
            </a:r>
          </a:p>
          <a:p>
            <a:r>
              <a:rPr lang="en-US" altLang="en-US" sz="1400"/>
              <a:t> </a:t>
            </a:r>
          </a:p>
          <a:p>
            <a:r>
              <a:rPr lang="en-US" altLang="en-US" sz="1400"/>
              <a:t> </a:t>
            </a:r>
          </a:p>
          <a:p>
            <a:r>
              <a:rPr lang="en-US" altLang="en-US" sz="1400"/>
              <a:t>250gpm = </a:t>
            </a:r>
            <a:r>
              <a:rPr lang="en-US" altLang="en-US" sz="1400" u="sng"/>
              <a:t>2,500,000Btu/Hr</a:t>
            </a:r>
            <a:endParaRPr lang="en-US" altLang="en-US" sz="1400"/>
          </a:p>
          <a:p>
            <a:r>
              <a:rPr lang="en-US" altLang="en-US" sz="1400"/>
              <a:t>                   500 x 20F                          </a:t>
            </a:r>
          </a:p>
          <a:p>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
            <a:extLst>
              <a:ext uri="{FF2B5EF4-FFF2-40B4-BE49-F238E27FC236}">
                <a16:creationId xmlns:a16="http://schemas.microsoft.com/office/drawing/2014/main" id="{5948B95B-70EB-42D5-B5FE-857EC67E7855}"/>
              </a:ext>
            </a:extLst>
          </p:cNvPr>
          <p:cNvSpPr txBox="1">
            <a:spLocks noChangeArrowheads="1"/>
          </p:cNvSpPr>
          <p:nvPr/>
        </p:nvSpPr>
        <p:spPr bwMode="auto">
          <a:xfrm>
            <a:off x="836612" y="457200"/>
            <a:ext cx="813276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1200" b="1" dirty="0"/>
              <a:t>Existing retrofit</a:t>
            </a:r>
            <a:endParaRPr lang="en-US" altLang="en-US" sz="1200" dirty="0"/>
          </a:p>
          <a:p>
            <a:r>
              <a:rPr lang="en-US" altLang="en-US" sz="1200" dirty="0"/>
              <a:t>The existing system has old fire-tube boilers and we are looking to upgrade to condensing boilers.</a:t>
            </a:r>
          </a:p>
          <a:p>
            <a:r>
              <a:rPr lang="en-US" altLang="en-US" sz="1200" dirty="0"/>
              <a:t> </a:t>
            </a:r>
          </a:p>
          <a:p>
            <a:r>
              <a:rPr lang="en-US" altLang="en-US" sz="1200" dirty="0"/>
              <a:t>First you can get a base line of current operation and System Efficiency.  This confirms if you currently have all the components operating at peak efficiency from design through transition.</a:t>
            </a:r>
          </a:p>
          <a:p>
            <a:r>
              <a:rPr lang="en-US" altLang="en-US" sz="1200" dirty="0"/>
              <a:t> </a:t>
            </a:r>
          </a:p>
          <a:p>
            <a:r>
              <a:rPr lang="en-US" altLang="en-US" sz="1200" dirty="0"/>
              <a:t>So at design we should see outlet water going to the building at 180F and returning to the boiler plant at 160F.  The existing pumps were designed for 250gpm @ 65’TDH.</a:t>
            </a:r>
          </a:p>
          <a:p>
            <a:r>
              <a:rPr lang="en-US" altLang="en-US" sz="1200" dirty="0"/>
              <a:t> </a:t>
            </a:r>
          </a:p>
          <a:p>
            <a:r>
              <a:rPr lang="en-US" altLang="en-US" sz="1200" dirty="0"/>
              <a:t>It is close to a design day so we should see design operation or less due to the mass of the building and all of the safety factors used during design.</a:t>
            </a:r>
          </a:p>
          <a:p>
            <a:r>
              <a:rPr lang="en-US" altLang="en-US" sz="1200" dirty="0"/>
              <a:t> </a:t>
            </a:r>
          </a:p>
          <a:p>
            <a:r>
              <a:rPr lang="en-US" altLang="en-US" sz="1200" dirty="0"/>
              <a:t>Here’s what we see 90% of the time we really look.  </a:t>
            </a:r>
          </a:p>
          <a:p>
            <a:r>
              <a:rPr lang="en-US" altLang="en-US" sz="1200" dirty="0"/>
              <a:t>System delta T of 10F or less and pump differential pressure of 10 – 14#.</a:t>
            </a:r>
          </a:p>
          <a:p>
            <a:endParaRPr lang="en-US" altLang="en-US" sz="1200" dirty="0"/>
          </a:p>
        </p:txBody>
      </p:sp>
      <p:pic>
        <p:nvPicPr>
          <p:cNvPr id="50179" name="Picture 2" descr="giga">
            <a:extLst>
              <a:ext uri="{FF2B5EF4-FFF2-40B4-BE49-F238E27FC236}">
                <a16:creationId xmlns:a16="http://schemas.microsoft.com/office/drawing/2014/main" id="{44D0B92A-5AD3-40CD-B097-301423C0E3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6354" y="3810000"/>
            <a:ext cx="981075"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3">
            <a:extLst>
              <a:ext uri="{FF2B5EF4-FFF2-40B4-BE49-F238E27FC236}">
                <a16:creationId xmlns:a16="http://schemas.microsoft.com/office/drawing/2014/main" id="{F96401DD-209A-4009-84CA-C19FFF4969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3305" y="609600"/>
            <a:ext cx="20748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12C9A23-676E-405D-9233-186CE55099D2}"/>
              </a:ext>
            </a:extLst>
          </p:cNvPr>
          <p:cNvSpPr txBox="1"/>
          <p:nvPr/>
        </p:nvSpPr>
        <p:spPr>
          <a:xfrm>
            <a:off x="1522412" y="3221873"/>
            <a:ext cx="6127255" cy="3871829"/>
          </a:xfrm>
          <a:prstGeom prst="rect">
            <a:avLst/>
          </a:prstGeom>
          <a:noFill/>
        </p:spPr>
        <p:txBody>
          <a:bodyPr wrap="none" rtlCol="0">
            <a:spAutoFit/>
          </a:bodyPr>
          <a:lstStyle/>
          <a:p>
            <a:r>
              <a:rPr lang="en-US" altLang="en-US" sz="1600" dirty="0">
                <a:latin typeface="Calibri" panose="020F0502020204030204" pitchFamily="34" charset="0"/>
              </a:rPr>
              <a:t>250 gpm = </a:t>
            </a:r>
            <a:r>
              <a:rPr lang="en-US" altLang="en-US" sz="1600" u="sng" dirty="0">
                <a:latin typeface="Calibri" panose="020F0502020204030204" pitchFamily="34" charset="0"/>
              </a:rPr>
              <a:t>2,500,000 Btu/</a:t>
            </a:r>
            <a:r>
              <a:rPr lang="en-US" altLang="en-US" sz="1600" u="sng" dirty="0" err="1">
                <a:latin typeface="Calibri" panose="020F0502020204030204" pitchFamily="34" charset="0"/>
              </a:rPr>
              <a:t>Hr</a:t>
            </a:r>
            <a:endParaRPr lang="en-US" altLang="en-US" sz="1600" u="sng" dirty="0">
              <a:latin typeface="Calibri" panose="020F0502020204030204" pitchFamily="34" charset="0"/>
            </a:endParaRPr>
          </a:p>
          <a:p>
            <a:r>
              <a:rPr lang="en-US" altLang="en-US" sz="1600" dirty="0">
                <a:latin typeface="Calibri" panose="020F0502020204030204" pitchFamily="34" charset="0"/>
              </a:rPr>
              <a:t>                    500 x 20</a:t>
            </a:r>
          </a:p>
          <a:p>
            <a:endParaRPr lang="en-US" altLang="en-US" sz="1600" dirty="0">
              <a:latin typeface="Calibri" panose="020F0502020204030204" pitchFamily="34" charset="0"/>
            </a:endParaRPr>
          </a:p>
          <a:p>
            <a:r>
              <a:rPr lang="en-US" altLang="en-US" sz="1600" dirty="0">
                <a:latin typeface="Calibri" panose="020F0502020204030204" pitchFamily="34" charset="0"/>
              </a:rPr>
              <a:t>334 gpm = </a:t>
            </a:r>
            <a:r>
              <a:rPr lang="en-US" altLang="en-US" sz="1600" u="sng" dirty="0">
                <a:latin typeface="Calibri" panose="020F0502020204030204" pitchFamily="34" charset="0"/>
              </a:rPr>
              <a:t>2,500,000 Btu/</a:t>
            </a:r>
            <a:r>
              <a:rPr lang="en-US" altLang="en-US" sz="1600" u="sng" dirty="0" err="1">
                <a:latin typeface="Calibri" panose="020F0502020204030204" pitchFamily="34" charset="0"/>
              </a:rPr>
              <a:t>Hr</a:t>
            </a:r>
            <a:endParaRPr lang="en-US" altLang="en-US" sz="1600" u="sng" dirty="0">
              <a:latin typeface="Calibri" panose="020F0502020204030204" pitchFamily="34" charset="0"/>
            </a:endParaRPr>
          </a:p>
          <a:p>
            <a:r>
              <a:rPr lang="en-US" altLang="en-US" sz="1600" dirty="0">
                <a:latin typeface="Calibri" panose="020F0502020204030204" pitchFamily="34" charset="0"/>
              </a:rPr>
              <a:t>                    500 x 15</a:t>
            </a:r>
          </a:p>
          <a:p>
            <a:endParaRPr lang="en-US" altLang="en-US" sz="1600" dirty="0">
              <a:latin typeface="Calibri" panose="020F0502020204030204" pitchFamily="34" charset="0"/>
            </a:endParaRPr>
          </a:p>
          <a:p>
            <a:r>
              <a:rPr lang="en-US" altLang="en-US" sz="1600" dirty="0">
                <a:latin typeface="Calibri" panose="020F0502020204030204" pitchFamily="34" charset="0"/>
              </a:rPr>
              <a:t>500 gpm = </a:t>
            </a:r>
            <a:r>
              <a:rPr lang="en-US" altLang="en-US" sz="1600" u="sng" dirty="0">
                <a:latin typeface="Calibri" panose="020F0502020204030204" pitchFamily="34" charset="0"/>
              </a:rPr>
              <a:t>2,500,000 Btu/</a:t>
            </a:r>
            <a:r>
              <a:rPr lang="en-US" altLang="en-US" sz="1600" u="sng" dirty="0" err="1">
                <a:latin typeface="Calibri" panose="020F0502020204030204" pitchFamily="34" charset="0"/>
              </a:rPr>
              <a:t>H</a:t>
            </a:r>
            <a:r>
              <a:rPr lang="en-US" altLang="en-US" sz="1600" dirty="0" err="1">
                <a:latin typeface="Calibri" panose="020F0502020204030204" pitchFamily="34" charset="0"/>
              </a:rPr>
              <a:t>r</a:t>
            </a:r>
            <a:endParaRPr lang="en-US" altLang="en-US" sz="1600" dirty="0">
              <a:latin typeface="Calibri" panose="020F0502020204030204" pitchFamily="34" charset="0"/>
            </a:endParaRPr>
          </a:p>
          <a:p>
            <a:r>
              <a:rPr lang="en-US" altLang="en-US" sz="1600" dirty="0">
                <a:latin typeface="Calibri" panose="020F0502020204030204" pitchFamily="34" charset="0"/>
              </a:rPr>
              <a:t>                    500 x 10</a:t>
            </a:r>
          </a:p>
          <a:p>
            <a:endParaRPr lang="en-US" altLang="en-US" sz="1600" dirty="0">
              <a:latin typeface="Calibri" panose="020F0502020204030204" pitchFamily="34" charset="0"/>
            </a:endParaRPr>
          </a:p>
          <a:p>
            <a:r>
              <a:rPr lang="en-US" altLang="en-US" sz="1600" dirty="0">
                <a:latin typeface="Calibri" panose="020F0502020204030204" pitchFamily="34" charset="0"/>
              </a:rPr>
              <a:t>Checking the system Delta T can suggest the system Load</a:t>
            </a:r>
          </a:p>
          <a:p>
            <a:endParaRPr lang="en-US" altLang="en-US" sz="1600" dirty="0">
              <a:latin typeface="Calibri" panose="020F0502020204030204" pitchFamily="34" charset="0"/>
            </a:endParaRPr>
          </a:p>
          <a:p>
            <a:r>
              <a:rPr lang="en-US" altLang="en-US" sz="1600" dirty="0">
                <a:latin typeface="Calibri" panose="020F0502020204030204" pitchFamily="34" charset="0"/>
              </a:rPr>
              <a:t>Checking the Boiler Delta T vs gas consumption gives the real efficiency.</a:t>
            </a:r>
          </a:p>
          <a:p>
            <a:endParaRPr lang="en-US" altLang="en-US" sz="1600" dirty="0">
              <a:latin typeface="Calibri" panose="020F0502020204030204" pitchFamily="34" charset="0"/>
            </a:endParaRPr>
          </a:p>
          <a:p>
            <a:r>
              <a:rPr lang="en-US" altLang="en-US" sz="1600" dirty="0">
                <a:latin typeface="Calibri" panose="020F0502020204030204" pitchFamily="34" charset="0"/>
              </a:rPr>
              <a:t>System Curve vs the Pump curve.</a:t>
            </a:r>
          </a:p>
          <a:p>
            <a:pPr>
              <a:lnSpc>
                <a:spcPct val="90000"/>
              </a:lnSpc>
            </a:pP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69076" y="122612"/>
            <a:ext cx="2452255" cy="76944"/>
          </a:xfrm>
          <a:prstGeom prst="rect">
            <a:avLst/>
          </a:prstGeom>
          <a:solidFill>
            <a:srgbClr val="000000"/>
          </a:solidFill>
        </p:spPr>
        <p:txBody>
          <a:bodyPr vert="horz" wrap="square" lIns="0" tIns="0" rIns="0" bIns="0" rtlCol="0">
            <a:spAutoFit/>
          </a:bodyPr>
          <a:lstStyle/>
          <a:p>
            <a:pPr marL="483164">
              <a:lnSpc>
                <a:spcPts val="624"/>
              </a:lnSpc>
            </a:pPr>
            <a:r>
              <a:rPr sz="545" b="1" spc="-3" dirty="0">
                <a:solidFill>
                  <a:srgbClr val="FFFFFF"/>
                </a:solidFill>
                <a:latin typeface="Arial"/>
                <a:cs typeface="Arial"/>
              </a:rPr>
              <a:t>Pu</a:t>
            </a:r>
            <a:r>
              <a:rPr sz="545" b="1" dirty="0">
                <a:solidFill>
                  <a:srgbClr val="FFFFFF"/>
                </a:solidFill>
                <a:latin typeface="Arial"/>
                <a:cs typeface="Arial"/>
              </a:rPr>
              <a:t>m</a:t>
            </a:r>
            <a:r>
              <a:rPr sz="545" b="1" spc="-3" dirty="0">
                <a:solidFill>
                  <a:srgbClr val="FFFFFF"/>
                </a:solidFill>
                <a:latin typeface="Arial"/>
                <a:cs typeface="Arial"/>
              </a:rPr>
              <a:t>p</a:t>
            </a:r>
            <a:r>
              <a:rPr sz="545" b="1" spc="7" dirty="0">
                <a:solidFill>
                  <a:srgbClr val="FFFFFF"/>
                </a:solidFill>
                <a:latin typeface="Arial"/>
                <a:cs typeface="Arial"/>
              </a:rPr>
              <a:t> </a:t>
            </a:r>
            <a:r>
              <a:rPr sz="545" b="1" spc="-7" dirty="0">
                <a:solidFill>
                  <a:srgbClr val="FFFFFF"/>
                </a:solidFill>
                <a:latin typeface="Arial"/>
                <a:cs typeface="Arial"/>
              </a:rPr>
              <a:t>Dat</a:t>
            </a:r>
            <a:r>
              <a:rPr sz="545" b="1" spc="-3" dirty="0">
                <a:solidFill>
                  <a:srgbClr val="FFFFFF"/>
                </a:solidFill>
                <a:latin typeface="Arial"/>
                <a:cs typeface="Arial"/>
              </a:rPr>
              <a:t>a</a:t>
            </a:r>
            <a:r>
              <a:rPr sz="545" b="1" spc="3" dirty="0">
                <a:solidFill>
                  <a:srgbClr val="FFFFFF"/>
                </a:solidFill>
                <a:latin typeface="Arial"/>
                <a:cs typeface="Arial"/>
              </a:rPr>
              <a:t> </a:t>
            </a:r>
            <a:r>
              <a:rPr sz="545" b="1" spc="-3" dirty="0">
                <a:solidFill>
                  <a:srgbClr val="FFFFFF"/>
                </a:solidFill>
                <a:latin typeface="Arial"/>
                <a:cs typeface="Arial"/>
              </a:rPr>
              <a:t>Sheet</a:t>
            </a:r>
            <a:r>
              <a:rPr sz="545" b="1" dirty="0">
                <a:solidFill>
                  <a:srgbClr val="FFFFFF"/>
                </a:solidFill>
                <a:latin typeface="Arial"/>
                <a:cs typeface="Arial"/>
              </a:rPr>
              <a:t> </a:t>
            </a:r>
            <a:r>
              <a:rPr sz="545" b="1" spc="-3" dirty="0">
                <a:solidFill>
                  <a:srgbClr val="FFFFFF"/>
                </a:solidFill>
                <a:latin typeface="Arial"/>
                <a:cs typeface="Arial"/>
              </a:rPr>
              <a:t>-</a:t>
            </a:r>
            <a:r>
              <a:rPr sz="545" b="1" dirty="0">
                <a:solidFill>
                  <a:srgbClr val="FFFFFF"/>
                </a:solidFill>
                <a:latin typeface="Arial"/>
                <a:cs typeface="Arial"/>
              </a:rPr>
              <a:t> </a:t>
            </a:r>
            <a:r>
              <a:rPr sz="545" b="1" spc="-3" dirty="0">
                <a:solidFill>
                  <a:srgbClr val="FFFFFF"/>
                </a:solidFill>
                <a:latin typeface="Arial"/>
                <a:cs typeface="Arial"/>
              </a:rPr>
              <a:t>Pa</a:t>
            </a:r>
            <a:r>
              <a:rPr sz="545" b="1" spc="-7" dirty="0">
                <a:solidFill>
                  <a:srgbClr val="FFFFFF"/>
                </a:solidFill>
                <a:latin typeface="Arial"/>
                <a:cs typeface="Arial"/>
              </a:rPr>
              <a:t>tt</a:t>
            </a:r>
            <a:r>
              <a:rPr sz="545" b="1" spc="-3" dirty="0">
                <a:solidFill>
                  <a:srgbClr val="FFFFFF"/>
                </a:solidFill>
                <a:latin typeface="Arial"/>
                <a:cs typeface="Arial"/>
              </a:rPr>
              <a:t>erson</a:t>
            </a:r>
            <a:r>
              <a:rPr sz="545" b="1" spc="7" dirty="0">
                <a:solidFill>
                  <a:srgbClr val="FFFFFF"/>
                </a:solidFill>
                <a:latin typeface="Arial"/>
                <a:cs typeface="Arial"/>
              </a:rPr>
              <a:t> </a:t>
            </a:r>
            <a:r>
              <a:rPr sz="545" b="1" spc="-7" dirty="0">
                <a:solidFill>
                  <a:srgbClr val="FFFFFF"/>
                </a:solidFill>
                <a:latin typeface="Arial"/>
                <a:cs typeface="Arial"/>
              </a:rPr>
              <a:t>H</a:t>
            </a:r>
            <a:r>
              <a:rPr sz="545" b="1" spc="-44" dirty="0">
                <a:solidFill>
                  <a:srgbClr val="FFFFFF"/>
                </a:solidFill>
                <a:latin typeface="Arial"/>
                <a:cs typeface="Arial"/>
              </a:rPr>
              <a:t>V</a:t>
            </a:r>
            <a:r>
              <a:rPr sz="545" b="1" spc="-34" dirty="0">
                <a:solidFill>
                  <a:srgbClr val="FFFFFF"/>
                </a:solidFill>
                <a:latin typeface="Arial"/>
                <a:cs typeface="Arial"/>
              </a:rPr>
              <a:t>A</a:t>
            </a:r>
            <a:r>
              <a:rPr sz="545" b="1" spc="-7" dirty="0">
                <a:solidFill>
                  <a:srgbClr val="FFFFFF"/>
                </a:solidFill>
                <a:latin typeface="Arial"/>
                <a:cs typeface="Arial"/>
              </a:rPr>
              <a:t>C</a:t>
            </a:r>
            <a:r>
              <a:rPr sz="545" b="1" spc="3" dirty="0">
                <a:solidFill>
                  <a:srgbClr val="FFFFFF"/>
                </a:solidFill>
                <a:latin typeface="Arial"/>
                <a:cs typeface="Arial"/>
              </a:rPr>
              <a:t> </a:t>
            </a:r>
            <a:r>
              <a:rPr sz="545" b="1" spc="-3" dirty="0">
                <a:solidFill>
                  <a:srgbClr val="FFFFFF"/>
                </a:solidFill>
                <a:latin typeface="Arial"/>
                <a:cs typeface="Arial"/>
              </a:rPr>
              <a:t>Pu</a:t>
            </a:r>
            <a:r>
              <a:rPr sz="545" b="1" dirty="0">
                <a:solidFill>
                  <a:srgbClr val="FFFFFF"/>
                </a:solidFill>
                <a:latin typeface="Arial"/>
                <a:cs typeface="Arial"/>
              </a:rPr>
              <a:t>m</a:t>
            </a:r>
            <a:r>
              <a:rPr sz="545" b="1" spc="-3" dirty="0">
                <a:solidFill>
                  <a:srgbClr val="FFFFFF"/>
                </a:solidFill>
                <a:latin typeface="Arial"/>
                <a:cs typeface="Arial"/>
              </a:rPr>
              <a:t>ps</a:t>
            </a:r>
            <a:endParaRPr sz="545">
              <a:latin typeface="Arial"/>
              <a:cs typeface="Arial"/>
            </a:endParaRPr>
          </a:p>
        </p:txBody>
      </p:sp>
      <p:sp>
        <p:nvSpPr>
          <p:cNvPr id="3" name="object 3"/>
          <p:cNvSpPr txBox="1"/>
          <p:nvPr/>
        </p:nvSpPr>
        <p:spPr>
          <a:xfrm>
            <a:off x="3609599" y="267776"/>
            <a:ext cx="716973" cy="286232"/>
          </a:xfrm>
          <a:prstGeom prst="rect">
            <a:avLst/>
          </a:prstGeom>
        </p:spPr>
        <p:txBody>
          <a:bodyPr vert="horz" wrap="square" lIns="0" tIns="0" rIns="0" bIns="0" rtlCol="0">
            <a:spAutoFit/>
          </a:bodyPr>
          <a:lstStyle/>
          <a:p>
            <a:pPr marL="8659" marR="3464">
              <a:lnSpc>
                <a:spcPct val="112500"/>
              </a:lnSpc>
            </a:pPr>
            <a:r>
              <a:rPr sz="545" spc="-7" dirty="0">
                <a:latin typeface="Arial"/>
                <a:cs typeface="Arial"/>
              </a:rPr>
              <a:t>Co</a:t>
            </a:r>
            <a:r>
              <a:rPr sz="545" dirty="0">
                <a:latin typeface="Arial"/>
                <a:cs typeface="Arial"/>
              </a:rPr>
              <a:t>m</a:t>
            </a:r>
            <a:r>
              <a:rPr sz="545" spc="-3" dirty="0">
                <a:latin typeface="Arial"/>
                <a:cs typeface="Arial"/>
              </a:rPr>
              <a:t>pan</a:t>
            </a:r>
            <a:r>
              <a:rPr sz="545" spc="-7" dirty="0">
                <a:latin typeface="Arial"/>
                <a:cs typeface="Arial"/>
              </a:rPr>
              <a:t>y</a:t>
            </a:r>
            <a:r>
              <a:rPr sz="545" spc="-3" dirty="0">
                <a:latin typeface="Arial"/>
                <a:cs typeface="Arial"/>
              </a:rPr>
              <a:t>:</a:t>
            </a:r>
            <a:r>
              <a:rPr sz="545" spc="7" dirty="0">
                <a:latin typeface="Arial"/>
                <a:cs typeface="Arial"/>
              </a:rPr>
              <a:t> </a:t>
            </a:r>
            <a:r>
              <a:rPr sz="545" spc="-3" dirty="0">
                <a:latin typeface="Arial"/>
                <a:cs typeface="Arial"/>
              </a:rPr>
              <a:t>250a</a:t>
            </a:r>
            <a:r>
              <a:rPr sz="545" dirty="0">
                <a:latin typeface="Arial"/>
                <a:cs typeface="Arial"/>
              </a:rPr>
              <a:t>t</a:t>
            </a:r>
            <a:r>
              <a:rPr sz="545" spc="-3" dirty="0">
                <a:latin typeface="Arial"/>
                <a:cs typeface="Arial"/>
              </a:rPr>
              <a:t>65</a:t>
            </a:r>
            <a:r>
              <a:rPr sz="545" spc="-31" dirty="0">
                <a:latin typeface="Arial"/>
                <a:cs typeface="Arial"/>
              </a:rPr>
              <a:t> </a:t>
            </a:r>
            <a:r>
              <a:rPr sz="545" spc="-3" dirty="0">
                <a:latin typeface="Arial"/>
                <a:cs typeface="Arial"/>
              </a:rPr>
              <a:t>A</a:t>
            </a:r>
            <a:r>
              <a:rPr sz="545" spc="-7" dirty="0">
                <a:latin typeface="Arial"/>
                <a:cs typeface="Arial"/>
              </a:rPr>
              <a:t>C</a:t>
            </a:r>
            <a:r>
              <a:rPr sz="545" spc="-3" dirty="0">
                <a:latin typeface="Arial"/>
                <a:cs typeface="Arial"/>
              </a:rPr>
              <a:t> Na</a:t>
            </a:r>
            <a:r>
              <a:rPr sz="545" dirty="0">
                <a:latin typeface="Arial"/>
                <a:cs typeface="Arial"/>
              </a:rPr>
              <a:t>m</a:t>
            </a:r>
            <a:r>
              <a:rPr sz="545" spc="-3" dirty="0">
                <a:latin typeface="Arial"/>
                <a:cs typeface="Arial"/>
              </a:rPr>
              <a:t>e:</a:t>
            </a:r>
            <a:endParaRPr sz="545">
              <a:latin typeface="Arial"/>
              <a:cs typeface="Arial"/>
            </a:endParaRPr>
          </a:p>
          <a:p>
            <a:pPr marL="8659">
              <a:spcBef>
                <a:spcPts val="123"/>
              </a:spcBef>
            </a:pPr>
            <a:r>
              <a:rPr sz="545" spc="-7" dirty="0">
                <a:latin typeface="Arial"/>
                <a:cs typeface="Arial"/>
              </a:rPr>
              <a:t>Da</a:t>
            </a:r>
            <a:r>
              <a:rPr sz="545" dirty="0">
                <a:latin typeface="Arial"/>
                <a:cs typeface="Arial"/>
              </a:rPr>
              <a:t>t</a:t>
            </a:r>
            <a:r>
              <a:rPr sz="545" spc="-3" dirty="0">
                <a:latin typeface="Arial"/>
                <a:cs typeface="Arial"/>
              </a:rPr>
              <a:t>e:</a:t>
            </a:r>
            <a:r>
              <a:rPr sz="545" spc="55" dirty="0">
                <a:latin typeface="Arial"/>
                <a:cs typeface="Arial"/>
              </a:rPr>
              <a:t> </a:t>
            </a:r>
            <a:r>
              <a:rPr sz="545" spc="-44" dirty="0">
                <a:latin typeface="Arial"/>
                <a:cs typeface="Arial"/>
              </a:rPr>
              <a:t>1</a:t>
            </a:r>
            <a:r>
              <a:rPr sz="545" spc="-3" dirty="0">
                <a:latin typeface="Arial"/>
                <a:cs typeface="Arial"/>
              </a:rPr>
              <a:t>1</a:t>
            </a:r>
            <a:r>
              <a:rPr sz="545" dirty="0">
                <a:latin typeface="Arial"/>
                <a:cs typeface="Arial"/>
              </a:rPr>
              <a:t>/</a:t>
            </a:r>
            <a:r>
              <a:rPr sz="545" spc="-3" dirty="0">
                <a:latin typeface="Arial"/>
                <a:cs typeface="Arial"/>
              </a:rPr>
              <a:t>03</a:t>
            </a:r>
            <a:r>
              <a:rPr sz="545" dirty="0">
                <a:latin typeface="Arial"/>
                <a:cs typeface="Arial"/>
              </a:rPr>
              <a:t>/</a:t>
            </a:r>
            <a:r>
              <a:rPr sz="545" spc="-3" dirty="0">
                <a:latin typeface="Arial"/>
                <a:cs typeface="Arial"/>
              </a:rPr>
              <a:t>2018</a:t>
            </a:r>
            <a:endParaRPr sz="545">
              <a:latin typeface="Arial"/>
              <a:cs typeface="Arial"/>
            </a:endParaRPr>
          </a:p>
        </p:txBody>
      </p:sp>
      <p:sp>
        <p:nvSpPr>
          <p:cNvPr id="4" name="object 4"/>
          <p:cNvSpPr/>
          <p:nvPr/>
        </p:nvSpPr>
        <p:spPr>
          <a:xfrm>
            <a:off x="7301836" y="221326"/>
            <a:ext cx="1226127" cy="613063"/>
          </a:xfrm>
          <a:prstGeom prst="rect">
            <a:avLst/>
          </a:prstGeom>
          <a:blipFill>
            <a:blip r:embed="rId3" cstate="print"/>
            <a:stretch>
              <a:fillRect/>
            </a:stretch>
          </a:blipFill>
        </p:spPr>
        <p:txBody>
          <a:bodyPr wrap="square" lIns="0" tIns="0" rIns="0" bIns="0" rtlCol="0"/>
          <a:lstStyle/>
          <a:p>
            <a:endParaRPr sz="1227"/>
          </a:p>
        </p:txBody>
      </p:sp>
      <p:sp>
        <p:nvSpPr>
          <p:cNvPr id="5" name="object 5"/>
          <p:cNvSpPr txBox="1"/>
          <p:nvPr/>
        </p:nvSpPr>
        <p:spPr>
          <a:xfrm>
            <a:off x="3607868" y="833351"/>
            <a:ext cx="2332758" cy="83869"/>
          </a:xfrm>
          <a:prstGeom prst="rect">
            <a:avLst/>
          </a:prstGeom>
          <a:solidFill>
            <a:srgbClr val="BFBFBF"/>
          </a:solidFill>
        </p:spPr>
        <p:txBody>
          <a:bodyPr vert="horz" wrap="square" lIns="0" tIns="0" rIns="0" bIns="0" rtlCol="0">
            <a:spAutoFit/>
          </a:bodyPr>
          <a:lstStyle/>
          <a:p>
            <a:pPr>
              <a:lnSpc>
                <a:spcPct val="100000"/>
              </a:lnSpc>
            </a:pPr>
            <a:r>
              <a:rPr sz="545" b="1" spc="-3" dirty="0">
                <a:latin typeface="Arial"/>
                <a:cs typeface="Arial"/>
              </a:rPr>
              <a:t>Pu</a:t>
            </a:r>
            <a:r>
              <a:rPr sz="545" b="1" dirty="0">
                <a:latin typeface="Arial"/>
                <a:cs typeface="Arial"/>
              </a:rPr>
              <a:t>m</a:t>
            </a:r>
            <a:r>
              <a:rPr sz="545" b="1" spc="-3" dirty="0">
                <a:latin typeface="Arial"/>
                <a:cs typeface="Arial"/>
              </a:rPr>
              <a:t>p:</a:t>
            </a:r>
            <a:endParaRPr sz="545">
              <a:latin typeface="Arial"/>
              <a:cs typeface="Arial"/>
            </a:endParaRPr>
          </a:p>
        </p:txBody>
      </p:sp>
      <p:sp>
        <p:nvSpPr>
          <p:cNvPr id="6" name="object 6"/>
          <p:cNvSpPr txBox="1"/>
          <p:nvPr/>
        </p:nvSpPr>
        <p:spPr>
          <a:xfrm>
            <a:off x="3682336" y="931755"/>
            <a:ext cx="450273" cy="572016"/>
          </a:xfrm>
          <a:prstGeom prst="rect">
            <a:avLst/>
          </a:prstGeom>
        </p:spPr>
        <p:txBody>
          <a:bodyPr vert="horz" wrap="square" lIns="0" tIns="0" rIns="0" bIns="0" rtlCol="0">
            <a:spAutoFit/>
          </a:bodyPr>
          <a:lstStyle/>
          <a:p>
            <a:pPr marL="8659" marR="228594">
              <a:lnSpc>
                <a:spcPct val="106200"/>
              </a:lnSpc>
            </a:pPr>
            <a:r>
              <a:rPr sz="545" spc="-10" dirty="0">
                <a:latin typeface="Arial"/>
                <a:cs typeface="Arial"/>
              </a:rPr>
              <a:t>M</a:t>
            </a:r>
            <a:r>
              <a:rPr sz="545" spc="-3" dirty="0">
                <a:latin typeface="Arial"/>
                <a:cs typeface="Arial"/>
              </a:rPr>
              <a:t>odel: </a:t>
            </a:r>
            <a:r>
              <a:rPr sz="545" spc="-34" dirty="0">
                <a:latin typeface="Arial"/>
                <a:cs typeface="Arial"/>
              </a:rPr>
              <a:t>T</a:t>
            </a:r>
            <a:r>
              <a:rPr sz="545" spc="-7" dirty="0">
                <a:latin typeface="Arial"/>
                <a:cs typeface="Arial"/>
              </a:rPr>
              <a:t>y</a:t>
            </a:r>
            <a:r>
              <a:rPr sz="545" spc="-3" dirty="0">
                <a:latin typeface="Arial"/>
                <a:cs typeface="Arial"/>
              </a:rPr>
              <a:t>pe:</a:t>
            </a:r>
            <a:endParaRPr sz="545">
              <a:latin typeface="Arial"/>
              <a:cs typeface="Arial"/>
            </a:endParaRPr>
          </a:p>
          <a:p>
            <a:pPr marL="8659" marR="3464">
              <a:lnSpc>
                <a:spcPct val="118800"/>
              </a:lnSpc>
            </a:pPr>
            <a:r>
              <a:rPr sz="545" spc="-3" dirty="0">
                <a:latin typeface="Arial"/>
                <a:cs typeface="Arial"/>
              </a:rPr>
              <a:t>S</a:t>
            </a:r>
            <a:r>
              <a:rPr sz="545" spc="-7" dirty="0">
                <a:latin typeface="Arial"/>
                <a:cs typeface="Arial"/>
              </a:rPr>
              <a:t>y</a:t>
            </a:r>
            <a:r>
              <a:rPr sz="545" spc="-3" dirty="0">
                <a:latin typeface="Arial"/>
                <a:cs typeface="Arial"/>
              </a:rPr>
              <a:t>n</a:t>
            </a:r>
            <a:r>
              <a:rPr sz="545" dirty="0">
                <a:latin typeface="Arial"/>
                <a:cs typeface="Arial"/>
              </a:rPr>
              <a:t>c</a:t>
            </a:r>
            <a:r>
              <a:rPr sz="545" spc="-3" dirty="0">
                <a:latin typeface="Arial"/>
                <a:cs typeface="Arial"/>
              </a:rPr>
              <a:t>h</a:t>
            </a:r>
            <a:r>
              <a:rPr sz="545" spc="3" dirty="0">
                <a:latin typeface="Arial"/>
                <a:cs typeface="Arial"/>
              </a:rPr>
              <a:t> </a:t>
            </a:r>
            <a:r>
              <a:rPr sz="545" spc="-3" dirty="0">
                <a:latin typeface="Arial"/>
                <a:cs typeface="Arial"/>
              </a:rPr>
              <a:t>Speed: Dia:</a:t>
            </a:r>
            <a:endParaRPr sz="545">
              <a:latin typeface="Arial"/>
              <a:cs typeface="Arial"/>
            </a:endParaRPr>
          </a:p>
          <a:p>
            <a:pPr marL="8659" marR="168415">
              <a:lnSpc>
                <a:spcPct val="112500"/>
              </a:lnSpc>
              <a:spcBef>
                <a:spcPts val="82"/>
              </a:spcBef>
            </a:pPr>
            <a:r>
              <a:rPr sz="545" spc="-3" dirty="0">
                <a:latin typeface="Arial"/>
                <a:cs typeface="Arial"/>
              </a:rPr>
              <a:t>Si</a:t>
            </a:r>
            <a:r>
              <a:rPr sz="545" spc="-7" dirty="0">
                <a:latin typeface="Arial"/>
                <a:cs typeface="Arial"/>
              </a:rPr>
              <a:t>z</a:t>
            </a:r>
            <a:r>
              <a:rPr sz="545" spc="-3" dirty="0">
                <a:latin typeface="Arial"/>
                <a:cs typeface="Arial"/>
              </a:rPr>
              <a:t>e: </a:t>
            </a:r>
            <a:r>
              <a:rPr sz="545" dirty="0">
                <a:latin typeface="Arial"/>
                <a:cs typeface="Arial"/>
              </a:rPr>
              <a:t>Im</a:t>
            </a:r>
            <a:r>
              <a:rPr sz="545" spc="-3" dirty="0">
                <a:latin typeface="Arial"/>
                <a:cs typeface="Arial"/>
              </a:rPr>
              <a:t>pelle</a:t>
            </a:r>
            <a:r>
              <a:rPr sz="545" spc="-7" dirty="0">
                <a:latin typeface="Arial"/>
                <a:cs typeface="Arial"/>
              </a:rPr>
              <a:t>r</a:t>
            </a:r>
            <a:r>
              <a:rPr sz="545" spc="-3" dirty="0">
                <a:latin typeface="Arial"/>
                <a:cs typeface="Arial"/>
              </a:rPr>
              <a:t>:</a:t>
            </a:r>
            <a:endParaRPr sz="545">
              <a:latin typeface="Arial"/>
              <a:cs typeface="Arial"/>
            </a:endParaRPr>
          </a:p>
        </p:txBody>
      </p:sp>
      <p:sp>
        <p:nvSpPr>
          <p:cNvPr id="7" name="object 7"/>
          <p:cNvSpPr txBox="1"/>
          <p:nvPr/>
        </p:nvSpPr>
        <p:spPr>
          <a:xfrm>
            <a:off x="4207076" y="931755"/>
            <a:ext cx="603539" cy="565732"/>
          </a:xfrm>
          <a:prstGeom prst="rect">
            <a:avLst/>
          </a:prstGeom>
        </p:spPr>
        <p:txBody>
          <a:bodyPr vert="horz" wrap="square" lIns="0" tIns="0" rIns="0" bIns="0" rtlCol="0">
            <a:spAutoFit/>
          </a:bodyPr>
          <a:lstStyle/>
          <a:p>
            <a:pPr marL="8659" marR="256735">
              <a:lnSpc>
                <a:spcPct val="106200"/>
              </a:lnSpc>
            </a:pPr>
            <a:r>
              <a:rPr sz="545" spc="-3" dirty="0">
                <a:latin typeface="Arial"/>
                <a:cs typeface="Arial"/>
              </a:rPr>
              <a:t>E2</a:t>
            </a:r>
            <a:r>
              <a:rPr sz="545" dirty="0">
                <a:latin typeface="Arial"/>
                <a:cs typeface="Arial"/>
              </a:rPr>
              <a:t>.</a:t>
            </a:r>
            <a:r>
              <a:rPr sz="545" spc="-3" dirty="0">
                <a:latin typeface="Arial"/>
                <a:cs typeface="Arial"/>
              </a:rPr>
              <a:t>5F9A</a:t>
            </a:r>
            <a:r>
              <a:rPr sz="545" spc="-7" dirty="0">
                <a:latin typeface="Arial"/>
                <a:cs typeface="Arial"/>
              </a:rPr>
              <a:t>-</a:t>
            </a:r>
            <a:r>
              <a:rPr sz="545" spc="-3" dirty="0">
                <a:latin typeface="Arial"/>
                <a:cs typeface="Arial"/>
              </a:rPr>
              <a:t>1 HVE</a:t>
            </a:r>
            <a:r>
              <a:rPr sz="545" spc="-7" dirty="0">
                <a:latin typeface="Arial"/>
                <a:cs typeface="Arial"/>
              </a:rPr>
              <a:t>S</a:t>
            </a:r>
            <a:endParaRPr sz="545">
              <a:latin typeface="Arial"/>
              <a:cs typeface="Arial"/>
            </a:endParaRPr>
          </a:p>
          <a:p>
            <a:pPr marL="8659">
              <a:spcBef>
                <a:spcPts val="123"/>
              </a:spcBef>
            </a:pPr>
            <a:r>
              <a:rPr sz="545" spc="-3" dirty="0">
                <a:latin typeface="Arial"/>
                <a:cs typeface="Arial"/>
              </a:rPr>
              <a:t>1800</a:t>
            </a:r>
            <a:r>
              <a:rPr sz="545" spc="3" dirty="0">
                <a:latin typeface="Arial"/>
                <a:cs typeface="Arial"/>
              </a:rPr>
              <a:t> </a:t>
            </a:r>
            <a:r>
              <a:rPr sz="545" spc="-7" dirty="0">
                <a:latin typeface="Arial"/>
                <a:cs typeface="Arial"/>
              </a:rPr>
              <a:t>rpm</a:t>
            </a:r>
            <a:endParaRPr sz="545">
              <a:latin typeface="Arial"/>
              <a:cs typeface="Arial"/>
            </a:endParaRPr>
          </a:p>
          <a:p>
            <a:pPr marL="8659">
              <a:spcBef>
                <a:spcPts val="123"/>
              </a:spcBef>
            </a:pPr>
            <a:r>
              <a:rPr sz="545" spc="-3" dirty="0">
                <a:latin typeface="Arial"/>
                <a:cs typeface="Arial"/>
              </a:rPr>
              <a:t>8</a:t>
            </a:r>
            <a:r>
              <a:rPr sz="545" dirty="0">
                <a:latin typeface="Arial"/>
                <a:cs typeface="Arial"/>
              </a:rPr>
              <a:t>.</a:t>
            </a:r>
            <a:r>
              <a:rPr sz="545" spc="-3" dirty="0">
                <a:latin typeface="Arial"/>
                <a:cs typeface="Arial"/>
              </a:rPr>
              <a:t>5</a:t>
            </a:r>
            <a:r>
              <a:rPr sz="545" spc="3" dirty="0">
                <a:latin typeface="Arial"/>
                <a:cs typeface="Arial"/>
              </a:rPr>
              <a:t> </a:t>
            </a:r>
            <a:r>
              <a:rPr sz="545" spc="-3" dirty="0">
                <a:latin typeface="Arial"/>
                <a:cs typeface="Arial"/>
              </a:rPr>
              <a:t>in</a:t>
            </a:r>
            <a:endParaRPr sz="545">
              <a:latin typeface="Arial"/>
              <a:cs typeface="Arial"/>
            </a:endParaRPr>
          </a:p>
          <a:p>
            <a:pPr marL="252839" marR="3464">
              <a:lnSpc>
                <a:spcPct val="112500"/>
              </a:lnSpc>
              <a:spcBef>
                <a:spcPts val="82"/>
              </a:spcBef>
            </a:pPr>
            <a:r>
              <a:rPr sz="545" spc="-3" dirty="0">
                <a:latin typeface="Arial"/>
                <a:cs typeface="Arial"/>
              </a:rPr>
              <a:t>3</a:t>
            </a:r>
            <a:r>
              <a:rPr sz="545" spc="-14" dirty="0">
                <a:latin typeface="Arial"/>
                <a:cs typeface="Arial"/>
              </a:rPr>
              <a:t>x</a:t>
            </a:r>
            <a:r>
              <a:rPr sz="545" spc="-3" dirty="0">
                <a:latin typeface="Arial"/>
                <a:cs typeface="Arial"/>
              </a:rPr>
              <a:t>2</a:t>
            </a:r>
            <a:r>
              <a:rPr sz="545" dirty="0">
                <a:latin typeface="Arial"/>
                <a:cs typeface="Arial"/>
              </a:rPr>
              <a:t>.</a:t>
            </a:r>
            <a:r>
              <a:rPr sz="545" spc="-3" dirty="0">
                <a:latin typeface="Arial"/>
                <a:cs typeface="Arial"/>
              </a:rPr>
              <a:t>5</a:t>
            </a:r>
            <a:r>
              <a:rPr sz="545" spc="-14" dirty="0">
                <a:latin typeface="Arial"/>
                <a:cs typeface="Arial"/>
              </a:rPr>
              <a:t>x</a:t>
            </a:r>
            <a:r>
              <a:rPr sz="545" spc="-3" dirty="0">
                <a:latin typeface="Arial"/>
                <a:cs typeface="Arial"/>
              </a:rPr>
              <a:t>9</a:t>
            </a:r>
            <a:r>
              <a:rPr sz="545" dirty="0">
                <a:latin typeface="Arial"/>
                <a:cs typeface="Arial"/>
              </a:rPr>
              <a:t>.</a:t>
            </a:r>
            <a:r>
              <a:rPr sz="545" spc="-3" dirty="0">
                <a:latin typeface="Arial"/>
                <a:cs typeface="Arial"/>
              </a:rPr>
              <a:t>5 D05</a:t>
            </a:r>
            <a:r>
              <a:rPr sz="545" spc="-7" dirty="0">
                <a:latin typeface="Arial"/>
                <a:cs typeface="Arial"/>
              </a:rPr>
              <a:t>-</a:t>
            </a:r>
            <a:r>
              <a:rPr sz="545" spc="-3" dirty="0">
                <a:latin typeface="Arial"/>
                <a:cs typeface="Arial"/>
              </a:rPr>
              <a:t>87174</a:t>
            </a:r>
            <a:endParaRPr sz="545">
              <a:latin typeface="Arial"/>
              <a:cs typeface="Arial"/>
            </a:endParaRPr>
          </a:p>
        </p:txBody>
      </p:sp>
      <p:sp>
        <p:nvSpPr>
          <p:cNvPr id="8" name="object 8"/>
          <p:cNvSpPr txBox="1"/>
          <p:nvPr/>
        </p:nvSpPr>
        <p:spPr>
          <a:xfrm>
            <a:off x="3682336" y="1513646"/>
            <a:ext cx="707881" cy="180562"/>
          </a:xfrm>
          <a:prstGeom prst="rect">
            <a:avLst/>
          </a:prstGeom>
        </p:spPr>
        <p:txBody>
          <a:bodyPr vert="horz" wrap="square" lIns="0" tIns="0" rIns="0" bIns="0" rtlCol="0">
            <a:spAutoFit/>
          </a:bodyPr>
          <a:lstStyle/>
          <a:p>
            <a:pPr marR="38532" algn="r"/>
            <a:r>
              <a:rPr sz="545" spc="-3" dirty="0">
                <a:latin typeface="Arial"/>
                <a:cs typeface="Arial"/>
              </a:rPr>
              <a:t>Spe</a:t>
            </a:r>
            <a:r>
              <a:rPr sz="545" dirty="0">
                <a:latin typeface="Arial"/>
                <a:cs typeface="Arial"/>
              </a:rPr>
              <a:t>c</a:t>
            </a:r>
            <a:r>
              <a:rPr sz="545" spc="-3" dirty="0">
                <a:latin typeface="Arial"/>
                <a:cs typeface="Arial"/>
              </a:rPr>
              <a:t>i</a:t>
            </a:r>
            <a:r>
              <a:rPr sz="545" dirty="0">
                <a:latin typeface="Arial"/>
                <a:cs typeface="Arial"/>
              </a:rPr>
              <a:t>f</a:t>
            </a:r>
            <a:r>
              <a:rPr sz="545" spc="-3" dirty="0">
                <a:latin typeface="Arial"/>
                <a:cs typeface="Arial"/>
              </a:rPr>
              <a:t>ic</a:t>
            </a:r>
            <a:r>
              <a:rPr sz="545" spc="7" dirty="0">
                <a:latin typeface="Arial"/>
                <a:cs typeface="Arial"/>
              </a:rPr>
              <a:t> </a:t>
            </a:r>
            <a:r>
              <a:rPr sz="545" spc="-3" dirty="0">
                <a:latin typeface="Arial"/>
                <a:cs typeface="Arial"/>
              </a:rPr>
              <a:t>Speed</a:t>
            </a:r>
            <a:r>
              <a:rPr sz="545" dirty="0">
                <a:latin typeface="Arial"/>
                <a:cs typeface="Arial"/>
              </a:rPr>
              <a:t>s</a:t>
            </a:r>
            <a:r>
              <a:rPr sz="545" spc="-3" dirty="0">
                <a:latin typeface="Arial"/>
                <a:cs typeface="Arial"/>
              </a:rPr>
              <a:t>:</a:t>
            </a:r>
            <a:r>
              <a:rPr sz="545" dirty="0">
                <a:latin typeface="Arial"/>
                <a:cs typeface="Arial"/>
              </a:rPr>
              <a:t> </a:t>
            </a:r>
            <a:r>
              <a:rPr sz="545" spc="-65" dirty="0">
                <a:latin typeface="Arial"/>
                <a:cs typeface="Arial"/>
              </a:rPr>
              <a:t> </a:t>
            </a:r>
            <a:r>
              <a:rPr sz="545" spc="-7" dirty="0">
                <a:latin typeface="Arial"/>
                <a:cs typeface="Arial"/>
              </a:rPr>
              <a:t>N</a:t>
            </a:r>
            <a:r>
              <a:rPr sz="545" dirty="0">
                <a:latin typeface="Arial"/>
                <a:cs typeface="Arial"/>
              </a:rPr>
              <a:t>s</a:t>
            </a:r>
            <a:r>
              <a:rPr sz="545" spc="-3" dirty="0">
                <a:latin typeface="Arial"/>
                <a:cs typeface="Arial"/>
              </a:rPr>
              <a:t>:</a:t>
            </a:r>
            <a:endParaRPr sz="545">
              <a:latin typeface="Arial"/>
              <a:cs typeface="Arial"/>
            </a:endParaRPr>
          </a:p>
          <a:p>
            <a:pPr marR="3464" algn="r">
              <a:spcBef>
                <a:spcPts val="123"/>
              </a:spcBef>
            </a:pPr>
            <a:r>
              <a:rPr sz="545" spc="-7" dirty="0">
                <a:latin typeface="Arial"/>
                <a:cs typeface="Arial"/>
              </a:rPr>
              <a:t>N</a:t>
            </a:r>
            <a:r>
              <a:rPr sz="545" dirty="0">
                <a:latin typeface="Arial"/>
                <a:cs typeface="Arial"/>
              </a:rPr>
              <a:t>ss</a:t>
            </a:r>
            <a:r>
              <a:rPr sz="545" spc="-3" dirty="0">
                <a:latin typeface="Arial"/>
                <a:cs typeface="Arial"/>
              </a:rPr>
              <a:t>:</a:t>
            </a:r>
            <a:endParaRPr sz="545">
              <a:latin typeface="Arial"/>
              <a:cs typeface="Arial"/>
            </a:endParaRPr>
          </a:p>
        </p:txBody>
      </p:sp>
      <p:sp>
        <p:nvSpPr>
          <p:cNvPr id="9" name="object 9"/>
          <p:cNvSpPr txBox="1"/>
          <p:nvPr/>
        </p:nvSpPr>
        <p:spPr>
          <a:xfrm>
            <a:off x="6231571" y="1534737"/>
            <a:ext cx="2337955" cy="83869"/>
          </a:xfrm>
          <a:prstGeom prst="rect">
            <a:avLst/>
          </a:prstGeom>
          <a:solidFill>
            <a:srgbClr val="BFBFBF"/>
          </a:solidFill>
        </p:spPr>
        <p:txBody>
          <a:bodyPr vert="horz" wrap="square" lIns="0" tIns="0" rIns="0" bIns="0" rtlCol="0">
            <a:spAutoFit/>
          </a:bodyPr>
          <a:lstStyle/>
          <a:p>
            <a:pPr marL="10391"/>
            <a:r>
              <a:rPr sz="545" b="1" spc="-3" dirty="0">
                <a:latin typeface="Arial"/>
                <a:cs typeface="Arial"/>
              </a:rPr>
              <a:t>Pu</a:t>
            </a:r>
            <a:r>
              <a:rPr sz="545" b="1" dirty="0">
                <a:latin typeface="Arial"/>
                <a:cs typeface="Arial"/>
              </a:rPr>
              <a:t>m</a:t>
            </a:r>
            <a:r>
              <a:rPr sz="545" b="1" spc="-3" dirty="0">
                <a:latin typeface="Arial"/>
                <a:cs typeface="Arial"/>
              </a:rPr>
              <a:t>p</a:t>
            </a:r>
            <a:r>
              <a:rPr sz="545" b="1" spc="7" dirty="0">
                <a:latin typeface="Arial"/>
                <a:cs typeface="Arial"/>
              </a:rPr>
              <a:t> </a:t>
            </a:r>
            <a:r>
              <a:rPr sz="545" b="1" spc="-3" dirty="0">
                <a:latin typeface="Arial"/>
                <a:cs typeface="Arial"/>
              </a:rPr>
              <a:t>L</a:t>
            </a:r>
            <a:r>
              <a:rPr sz="545" b="1" dirty="0">
                <a:latin typeface="Arial"/>
                <a:cs typeface="Arial"/>
              </a:rPr>
              <a:t>imi</a:t>
            </a:r>
            <a:r>
              <a:rPr sz="545" b="1" spc="-7" dirty="0">
                <a:latin typeface="Arial"/>
                <a:cs typeface="Arial"/>
              </a:rPr>
              <a:t>t</a:t>
            </a:r>
            <a:r>
              <a:rPr sz="545" b="1" spc="-3" dirty="0">
                <a:latin typeface="Arial"/>
                <a:cs typeface="Arial"/>
              </a:rPr>
              <a:t>s:</a:t>
            </a:r>
            <a:endParaRPr sz="545">
              <a:latin typeface="Arial"/>
              <a:cs typeface="Arial"/>
            </a:endParaRPr>
          </a:p>
        </p:txBody>
      </p:sp>
      <p:sp>
        <p:nvSpPr>
          <p:cNvPr id="10" name="object 10"/>
          <p:cNvSpPr txBox="1"/>
          <p:nvPr/>
        </p:nvSpPr>
        <p:spPr>
          <a:xfrm>
            <a:off x="6295649" y="1633142"/>
            <a:ext cx="477116" cy="181781"/>
          </a:xfrm>
          <a:prstGeom prst="rect">
            <a:avLst/>
          </a:prstGeom>
        </p:spPr>
        <p:txBody>
          <a:bodyPr vert="horz" wrap="square" lIns="0" tIns="0" rIns="0" bIns="0" rtlCol="0">
            <a:spAutoFit/>
          </a:bodyPr>
          <a:lstStyle/>
          <a:p>
            <a:pPr marL="8659" marR="3464">
              <a:lnSpc>
                <a:spcPct val="112500"/>
              </a:lnSpc>
            </a:pPr>
            <a:r>
              <a:rPr sz="545" spc="-58" dirty="0">
                <a:latin typeface="Arial"/>
                <a:cs typeface="Arial"/>
              </a:rPr>
              <a:t>T</a:t>
            </a:r>
            <a:r>
              <a:rPr sz="545" spc="-3" dirty="0">
                <a:latin typeface="Arial"/>
                <a:cs typeface="Arial"/>
              </a:rPr>
              <a:t>e</a:t>
            </a:r>
            <a:r>
              <a:rPr sz="545" dirty="0">
                <a:latin typeface="Arial"/>
                <a:cs typeface="Arial"/>
              </a:rPr>
              <a:t>m</a:t>
            </a:r>
            <a:r>
              <a:rPr sz="545" spc="-3" dirty="0">
                <a:latin typeface="Arial"/>
                <a:cs typeface="Arial"/>
              </a:rPr>
              <a:t>pe</a:t>
            </a:r>
            <a:r>
              <a:rPr sz="545" spc="-7" dirty="0">
                <a:latin typeface="Arial"/>
                <a:cs typeface="Arial"/>
              </a:rPr>
              <a:t>r</a:t>
            </a:r>
            <a:r>
              <a:rPr sz="545" spc="-3" dirty="0">
                <a:latin typeface="Arial"/>
                <a:cs typeface="Arial"/>
              </a:rPr>
              <a:t>a</a:t>
            </a:r>
            <a:r>
              <a:rPr sz="545" dirty="0">
                <a:latin typeface="Arial"/>
                <a:cs typeface="Arial"/>
              </a:rPr>
              <a:t>t</a:t>
            </a:r>
            <a:r>
              <a:rPr sz="545" spc="-3" dirty="0">
                <a:latin typeface="Arial"/>
                <a:cs typeface="Arial"/>
              </a:rPr>
              <a:t>u</a:t>
            </a:r>
            <a:r>
              <a:rPr sz="545" spc="-7" dirty="0">
                <a:latin typeface="Arial"/>
                <a:cs typeface="Arial"/>
              </a:rPr>
              <a:t>r</a:t>
            </a:r>
            <a:r>
              <a:rPr sz="545" spc="-3" dirty="0">
                <a:latin typeface="Arial"/>
                <a:cs typeface="Arial"/>
              </a:rPr>
              <a:t>e: </a:t>
            </a:r>
            <a:r>
              <a:rPr sz="545" spc="17" dirty="0">
                <a:latin typeface="Arial"/>
                <a:cs typeface="Arial"/>
              </a:rPr>
              <a:t>W</a:t>
            </a:r>
            <a:r>
              <a:rPr sz="545" dirty="0">
                <a:latin typeface="Arial"/>
                <a:cs typeface="Arial"/>
              </a:rPr>
              <a:t>k</a:t>
            </a:r>
            <a:r>
              <a:rPr sz="545" spc="-3" dirty="0">
                <a:latin typeface="Arial"/>
                <a:cs typeface="Arial"/>
              </a:rPr>
              <a:t>g</a:t>
            </a:r>
            <a:r>
              <a:rPr sz="545" spc="3" dirty="0">
                <a:latin typeface="Arial"/>
                <a:cs typeface="Arial"/>
              </a:rPr>
              <a:t> </a:t>
            </a:r>
            <a:r>
              <a:rPr sz="545" spc="-3" dirty="0">
                <a:latin typeface="Arial"/>
                <a:cs typeface="Arial"/>
              </a:rPr>
              <a:t>P</a:t>
            </a:r>
            <a:r>
              <a:rPr sz="545" spc="-7" dirty="0">
                <a:latin typeface="Arial"/>
                <a:cs typeface="Arial"/>
              </a:rPr>
              <a:t>r</a:t>
            </a:r>
            <a:r>
              <a:rPr sz="545" spc="-3" dirty="0">
                <a:latin typeface="Arial"/>
                <a:cs typeface="Arial"/>
              </a:rPr>
              <a:t>e</a:t>
            </a:r>
            <a:r>
              <a:rPr sz="545" dirty="0">
                <a:latin typeface="Arial"/>
                <a:cs typeface="Arial"/>
              </a:rPr>
              <a:t>ss</a:t>
            </a:r>
            <a:r>
              <a:rPr sz="545" spc="-3" dirty="0">
                <a:latin typeface="Arial"/>
                <a:cs typeface="Arial"/>
              </a:rPr>
              <a:t>u</a:t>
            </a:r>
            <a:r>
              <a:rPr sz="545" spc="-7" dirty="0">
                <a:latin typeface="Arial"/>
                <a:cs typeface="Arial"/>
              </a:rPr>
              <a:t>r</a:t>
            </a:r>
            <a:r>
              <a:rPr sz="545" spc="-3" dirty="0">
                <a:latin typeface="Arial"/>
                <a:cs typeface="Arial"/>
              </a:rPr>
              <a:t>e:</a:t>
            </a:r>
            <a:endParaRPr sz="545">
              <a:latin typeface="Arial"/>
              <a:cs typeface="Arial"/>
            </a:endParaRPr>
          </a:p>
        </p:txBody>
      </p:sp>
      <p:sp>
        <p:nvSpPr>
          <p:cNvPr id="11" name="object 11"/>
          <p:cNvSpPr txBox="1"/>
          <p:nvPr/>
        </p:nvSpPr>
        <p:spPr>
          <a:xfrm>
            <a:off x="6867149" y="1633142"/>
            <a:ext cx="1203180" cy="180562"/>
          </a:xfrm>
          <a:prstGeom prst="rect">
            <a:avLst/>
          </a:prstGeom>
        </p:spPr>
        <p:txBody>
          <a:bodyPr vert="horz" wrap="square" lIns="0" tIns="0" rIns="0" bIns="0" rtlCol="0">
            <a:spAutoFit/>
          </a:bodyPr>
          <a:lstStyle/>
          <a:p>
            <a:pPr marL="8659">
              <a:tabLst>
                <a:tab pos="543343" algn="l"/>
                <a:tab pos="1125218" algn="l"/>
              </a:tabLst>
            </a:pPr>
            <a:r>
              <a:rPr sz="545" spc="-7" dirty="0">
                <a:latin typeface="Arial"/>
                <a:cs typeface="Arial"/>
              </a:rPr>
              <a:t>--</a:t>
            </a:r>
            <a:r>
              <a:rPr sz="545" spc="-3" dirty="0">
                <a:latin typeface="Arial"/>
                <a:cs typeface="Arial"/>
              </a:rPr>
              <a:t>-</a:t>
            </a:r>
            <a:r>
              <a:rPr sz="545" dirty="0">
                <a:latin typeface="Arial"/>
                <a:cs typeface="Arial"/>
              </a:rPr>
              <a:t>	</a:t>
            </a:r>
            <a:r>
              <a:rPr sz="545" spc="-3" dirty="0">
                <a:latin typeface="Arial"/>
                <a:cs typeface="Arial"/>
              </a:rPr>
              <a:t>Sphe</a:t>
            </a:r>
            <a:r>
              <a:rPr sz="545" spc="-7" dirty="0">
                <a:latin typeface="Arial"/>
                <a:cs typeface="Arial"/>
              </a:rPr>
              <a:t>r</a:t>
            </a:r>
            <a:r>
              <a:rPr sz="545" spc="-3" dirty="0">
                <a:latin typeface="Arial"/>
                <a:cs typeface="Arial"/>
              </a:rPr>
              <a:t>e</a:t>
            </a:r>
            <a:r>
              <a:rPr sz="545" spc="3" dirty="0">
                <a:latin typeface="Arial"/>
                <a:cs typeface="Arial"/>
              </a:rPr>
              <a:t> </a:t>
            </a:r>
            <a:r>
              <a:rPr sz="545" spc="-3" dirty="0">
                <a:latin typeface="Arial"/>
                <a:cs typeface="Arial"/>
              </a:rPr>
              <a:t>Si</a:t>
            </a:r>
            <a:r>
              <a:rPr sz="545" spc="-7" dirty="0">
                <a:latin typeface="Arial"/>
                <a:cs typeface="Arial"/>
              </a:rPr>
              <a:t>z</a:t>
            </a:r>
            <a:r>
              <a:rPr sz="545" spc="-3" dirty="0">
                <a:latin typeface="Arial"/>
                <a:cs typeface="Arial"/>
              </a:rPr>
              <a:t>e:</a:t>
            </a:r>
            <a:r>
              <a:rPr sz="545" dirty="0">
                <a:latin typeface="Arial"/>
                <a:cs typeface="Arial"/>
              </a:rPr>
              <a:t>	</a:t>
            </a:r>
            <a:r>
              <a:rPr sz="545" spc="-7" dirty="0">
                <a:latin typeface="Arial"/>
                <a:cs typeface="Arial"/>
              </a:rPr>
              <a:t>--</a:t>
            </a:r>
            <a:r>
              <a:rPr sz="545" spc="-3" dirty="0">
                <a:latin typeface="Arial"/>
                <a:cs typeface="Arial"/>
              </a:rPr>
              <a:t>-</a:t>
            </a:r>
            <a:endParaRPr sz="545">
              <a:latin typeface="Arial"/>
              <a:cs typeface="Arial"/>
            </a:endParaRPr>
          </a:p>
          <a:p>
            <a:pPr marL="8659">
              <a:spcBef>
                <a:spcPts val="82"/>
              </a:spcBef>
            </a:pPr>
            <a:r>
              <a:rPr sz="545" spc="-7" dirty="0">
                <a:latin typeface="Arial"/>
                <a:cs typeface="Arial"/>
              </a:rPr>
              <a:t>--</a:t>
            </a:r>
            <a:r>
              <a:rPr sz="545" spc="-3" dirty="0">
                <a:latin typeface="Arial"/>
                <a:cs typeface="Arial"/>
              </a:rPr>
              <a:t>-</a:t>
            </a:r>
            <a:endParaRPr sz="545">
              <a:latin typeface="Arial"/>
              <a:cs typeface="Arial"/>
            </a:endParaRPr>
          </a:p>
        </p:txBody>
      </p:sp>
      <p:sp>
        <p:nvSpPr>
          <p:cNvPr id="12" name="object 12"/>
          <p:cNvSpPr txBox="1"/>
          <p:nvPr/>
        </p:nvSpPr>
        <p:spPr>
          <a:xfrm>
            <a:off x="3607868" y="1737360"/>
            <a:ext cx="2332758" cy="83869"/>
          </a:xfrm>
          <a:prstGeom prst="rect">
            <a:avLst/>
          </a:prstGeom>
          <a:solidFill>
            <a:srgbClr val="BFBFBF"/>
          </a:solidFill>
        </p:spPr>
        <p:txBody>
          <a:bodyPr vert="horz" wrap="square" lIns="0" tIns="0" rIns="0" bIns="0" rtlCol="0">
            <a:spAutoFit/>
          </a:bodyPr>
          <a:lstStyle/>
          <a:p>
            <a:pPr>
              <a:lnSpc>
                <a:spcPct val="100000"/>
              </a:lnSpc>
            </a:pPr>
            <a:r>
              <a:rPr sz="545" b="1" spc="-3" dirty="0">
                <a:latin typeface="Arial"/>
                <a:cs typeface="Arial"/>
              </a:rPr>
              <a:t>Search</a:t>
            </a:r>
            <a:r>
              <a:rPr sz="545" b="1" spc="7" dirty="0">
                <a:latin typeface="Arial"/>
                <a:cs typeface="Arial"/>
              </a:rPr>
              <a:t> </a:t>
            </a:r>
            <a:r>
              <a:rPr sz="545" b="1" spc="-3" dirty="0">
                <a:latin typeface="Arial"/>
                <a:cs typeface="Arial"/>
              </a:rPr>
              <a:t>Cr</a:t>
            </a:r>
            <a:r>
              <a:rPr sz="545" b="1" dirty="0">
                <a:latin typeface="Arial"/>
                <a:cs typeface="Arial"/>
              </a:rPr>
              <a:t>i</a:t>
            </a:r>
            <a:r>
              <a:rPr sz="545" b="1" spc="-7" dirty="0">
                <a:latin typeface="Arial"/>
                <a:cs typeface="Arial"/>
              </a:rPr>
              <a:t>t</a:t>
            </a:r>
            <a:r>
              <a:rPr sz="545" b="1" spc="-3" dirty="0">
                <a:latin typeface="Arial"/>
                <a:cs typeface="Arial"/>
              </a:rPr>
              <a:t>er</a:t>
            </a:r>
            <a:r>
              <a:rPr sz="545" b="1" dirty="0">
                <a:latin typeface="Arial"/>
                <a:cs typeface="Arial"/>
              </a:rPr>
              <a:t>i</a:t>
            </a:r>
            <a:r>
              <a:rPr sz="545" b="1" spc="-3" dirty="0">
                <a:latin typeface="Arial"/>
                <a:cs typeface="Arial"/>
              </a:rPr>
              <a:t>a:</a:t>
            </a:r>
            <a:endParaRPr sz="545">
              <a:latin typeface="Arial"/>
              <a:cs typeface="Arial"/>
            </a:endParaRPr>
          </a:p>
        </p:txBody>
      </p:sp>
      <p:sp>
        <p:nvSpPr>
          <p:cNvPr id="13" name="object 13"/>
          <p:cNvSpPr txBox="1"/>
          <p:nvPr/>
        </p:nvSpPr>
        <p:spPr>
          <a:xfrm>
            <a:off x="3682336" y="1846155"/>
            <a:ext cx="201757" cy="190630"/>
          </a:xfrm>
          <a:prstGeom prst="rect">
            <a:avLst/>
          </a:prstGeom>
        </p:spPr>
        <p:txBody>
          <a:bodyPr vert="horz" wrap="square" lIns="0" tIns="0" rIns="0" bIns="0" rtlCol="0">
            <a:spAutoFit/>
          </a:bodyPr>
          <a:lstStyle/>
          <a:p>
            <a:pPr marL="8659" marR="3464">
              <a:lnSpc>
                <a:spcPct val="118800"/>
              </a:lnSpc>
            </a:pPr>
            <a:r>
              <a:rPr sz="545" spc="-3" dirty="0">
                <a:latin typeface="Arial"/>
                <a:cs typeface="Arial"/>
              </a:rPr>
              <a:t>Flo</a:t>
            </a:r>
            <a:r>
              <a:rPr sz="545" spc="-17" dirty="0">
                <a:latin typeface="Arial"/>
                <a:cs typeface="Arial"/>
              </a:rPr>
              <a:t>w</a:t>
            </a:r>
            <a:r>
              <a:rPr sz="545" spc="-3" dirty="0">
                <a:latin typeface="Arial"/>
                <a:cs typeface="Arial"/>
              </a:rPr>
              <a:t>: Head:</a:t>
            </a:r>
            <a:endParaRPr sz="545">
              <a:latin typeface="Arial"/>
              <a:cs typeface="Arial"/>
            </a:endParaRPr>
          </a:p>
        </p:txBody>
      </p:sp>
      <p:sp>
        <p:nvSpPr>
          <p:cNvPr id="14" name="object 14"/>
          <p:cNvSpPr txBox="1"/>
          <p:nvPr/>
        </p:nvSpPr>
        <p:spPr>
          <a:xfrm>
            <a:off x="4025235" y="1846155"/>
            <a:ext cx="403514" cy="180562"/>
          </a:xfrm>
          <a:prstGeom prst="rect">
            <a:avLst/>
          </a:prstGeom>
        </p:spPr>
        <p:txBody>
          <a:bodyPr vert="horz" wrap="square" lIns="0" tIns="0" rIns="0" bIns="0" rtlCol="0">
            <a:spAutoFit/>
          </a:bodyPr>
          <a:lstStyle/>
          <a:p>
            <a:pPr marL="8659"/>
            <a:r>
              <a:rPr sz="545" spc="-3" dirty="0">
                <a:latin typeface="Arial"/>
                <a:cs typeface="Arial"/>
              </a:rPr>
              <a:t>250</a:t>
            </a:r>
            <a:r>
              <a:rPr sz="545" spc="3" dirty="0">
                <a:latin typeface="Arial"/>
                <a:cs typeface="Arial"/>
              </a:rPr>
              <a:t> </a:t>
            </a:r>
            <a:r>
              <a:rPr sz="545" spc="-7" dirty="0">
                <a:latin typeface="Arial"/>
                <a:cs typeface="Arial"/>
              </a:rPr>
              <a:t>US</a:t>
            </a:r>
            <a:r>
              <a:rPr sz="545" spc="7" dirty="0">
                <a:latin typeface="Arial"/>
                <a:cs typeface="Arial"/>
              </a:rPr>
              <a:t> </a:t>
            </a:r>
            <a:r>
              <a:rPr sz="545" spc="-7" dirty="0">
                <a:latin typeface="Arial"/>
                <a:cs typeface="Arial"/>
              </a:rPr>
              <a:t>gpm</a:t>
            </a:r>
            <a:endParaRPr sz="545">
              <a:latin typeface="Arial"/>
              <a:cs typeface="Arial"/>
            </a:endParaRPr>
          </a:p>
          <a:p>
            <a:pPr marL="8659">
              <a:spcBef>
                <a:spcPts val="123"/>
              </a:spcBef>
            </a:pPr>
            <a:r>
              <a:rPr sz="545" spc="-3" dirty="0">
                <a:latin typeface="Arial"/>
                <a:cs typeface="Arial"/>
              </a:rPr>
              <a:t>65</a:t>
            </a:r>
            <a:r>
              <a:rPr sz="545" spc="3" dirty="0">
                <a:latin typeface="Arial"/>
                <a:cs typeface="Arial"/>
              </a:rPr>
              <a:t> </a:t>
            </a:r>
            <a:r>
              <a:rPr sz="545" dirty="0">
                <a:latin typeface="Arial"/>
                <a:cs typeface="Arial"/>
              </a:rPr>
              <a:t>f</a:t>
            </a:r>
            <a:r>
              <a:rPr sz="545" spc="-3" dirty="0">
                <a:latin typeface="Arial"/>
                <a:cs typeface="Arial"/>
              </a:rPr>
              <a:t>t</a:t>
            </a:r>
            <a:endParaRPr sz="545">
              <a:latin typeface="Arial"/>
              <a:cs typeface="Arial"/>
            </a:endParaRPr>
          </a:p>
        </p:txBody>
      </p:sp>
      <p:sp>
        <p:nvSpPr>
          <p:cNvPr id="15" name="object 15"/>
          <p:cNvSpPr txBox="1"/>
          <p:nvPr/>
        </p:nvSpPr>
        <p:spPr>
          <a:xfrm>
            <a:off x="6231572" y="833351"/>
            <a:ext cx="2332758" cy="83869"/>
          </a:xfrm>
          <a:prstGeom prst="rect">
            <a:avLst/>
          </a:prstGeom>
          <a:solidFill>
            <a:srgbClr val="BFBFBF"/>
          </a:solidFill>
        </p:spPr>
        <p:txBody>
          <a:bodyPr vert="horz" wrap="square" lIns="0" tIns="0" rIns="0" bIns="0" rtlCol="0">
            <a:spAutoFit/>
          </a:bodyPr>
          <a:lstStyle/>
          <a:p>
            <a:pPr marL="10391"/>
            <a:r>
              <a:rPr sz="545" b="1" spc="-3" dirty="0">
                <a:latin typeface="Arial"/>
                <a:cs typeface="Arial"/>
              </a:rPr>
              <a:t>F</a:t>
            </a:r>
            <a:r>
              <a:rPr sz="545" b="1" dirty="0">
                <a:latin typeface="Arial"/>
                <a:cs typeface="Arial"/>
              </a:rPr>
              <a:t>l</a:t>
            </a:r>
            <a:r>
              <a:rPr sz="545" b="1" spc="-3" dirty="0">
                <a:latin typeface="Arial"/>
                <a:cs typeface="Arial"/>
              </a:rPr>
              <a:t>u</a:t>
            </a:r>
            <a:r>
              <a:rPr sz="545" b="1" dirty="0">
                <a:latin typeface="Arial"/>
                <a:cs typeface="Arial"/>
              </a:rPr>
              <a:t>i</a:t>
            </a:r>
            <a:r>
              <a:rPr sz="545" b="1" spc="-3" dirty="0">
                <a:latin typeface="Arial"/>
                <a:cs typeface="Arial"/>
              </a:rPr>
              <a:t>d:</a:t>
            </a:r>
            <a:endParaRPr sz="545">
              <a:latin typeface="Arial"/>
              <a:cs typeface="Arial"/>
            </a:endParaRPr>
          </a:p>
        </p:txBody>
      </p:sp>
      <p:sp>
        <p:nvSpPr>
          <p:cNvPr id="16" name="object 16"/>
          <p:cNvSpPr txBox="1"/>
          <p:nvPr/>
        </p:nvSpPr>
        <p:spPr>
          <a:xfrm>
            <a:off x="6809999" y="921364"/>
            <a:ext cx="308697" cy="491801"/>
          </a:xfrm>
          <a:prstGeom prst="rect">
            <a:avLst/>
          </a:prstGeom>
        </p:spPr>
        <p:txBody>
          <a:bodyPr vert="horz" wrap="square" lIns="0" tIns="0" rIns="0" bIns="0" rtlCol="0">
            <a:spAutoFit/>
          </a:bodyPr>
          <a:lstStyle/>
          <a:p>
            <a:pPr marL="8659" marR="108236">
              <a:lnSpc>
                <a:spcPct val="118700"/>
              </a:lnSpc>
            </a:pPr>
            <a:r>
              <a:rPr sz="545" dirty="0">
                <a:latin typeface="Arial"/>
                <a:cs typeface="Arial"/>
              </a:rPr>
              <a:t>W</a:t>
            </a:r>
            <a:r>
              <a:rPr sz="545" spc="-3" dirty="0">
                <a:latin typeface="Arial"/>
                <a:cs typeface="Arial"/>
              </a:rPr>
              <a:t>a</a:t>
            </a:r>
            <a:r>
              <a:rPr sz="545" dirty="0">
                <a:latin typeface="Arial"/>
                <a:cs typeface="Arial"/>
              </a:rPr>
              <a:t>t</a:t>
            </a:r>
            <a:r>
              <a:rPr sz="545" spc="-3" dirty="0">
                <a:latin typeface="Arial"/>
                <a:cs typeface="Arial"/>
              </a:rPr>
              <a:t>er 0</a:t>
            </a:r>
            <a:r>
              <a:rPr sz="545" dirty="0">
                <a:latin typeface="Arial"/>
                <a:cs typeface="Arial"/>
              </a:rPr>
              <a:t>.</a:t>
            </a:r>
            <a:r>
              <a:rPr sz="545" spc="-3" dirty="0">
                <a:latin typeface="Arial"/>
                <a:cs typeface="Arial"/>
              </a:rPr>
              <a:t>984</a:t>
            </a:r>
            <a:endParaRPr sz="545">
              <a:latin typeface="Arial"/>
              <a:cs typeface="Arial"/>
            </a:endParaRPr>
          </a:p>
          <a:p>
            <a:pPr marL="8659">
              <a:spcBef>
                <a:spcPts val="123"/>
              </a:spcBef>
            </a:pPr>
            <a:r>
              <a:rPr sz="545" spc="-3" dirty="0">
                <a:latin typeface="Arial"/>
                <a:cs typeface="Arial"/>
              </a:rPr>
              <a:t>61</a:t>
            </a:r>
            <a:r>
              <a:rPr sz="545" dirty="0">
                <a:latin typeface="Arial"/>
                <a:cs typeface="Arial"/>
              </a:rPr>
              <a:t>.</a:t>
            </a:r>
            <a:r>
              <a:rPr sz="545" spc="-3" dirty="0">
                <a:latin typeface="Arial"/>
                <a:cs typeface="Arial"/>
              </a:rPr>
              <a:t>3</a:t>
            </a:r>
            <a:r>
              <a:rPr sz="545" spc="3" dirty="0">
                <a:latin typeface="Arial"/>
                <a:cs typeface="Arial"/>
              </a:rPr>
              <a:t> </a:t>
            </a:r>
            <a:r>
              <a:rPr sz="545" spc="-3" dirty="0">
                <a:latin typeface="Arial"/>
                <a:cs typeface="Arial"/>
              </a:rPr>
              <a:t>lb</a:t>
            </a:r>
            <a:r>
              <a:rPr sz="545" dirty="0">
                <a:latin typeface="Arial"/>
                <a:cs typeface="Arial"/>
              </a:rPr>
              <a:t>/ft</a:t>
            </a:r>
            <a:r>
              <a:rPr sz="545" spc="-3" dirty="0">
                <a:latin typeface="Arial"/>
                <a:cs typeface="Arial"/>
              </a:rPr>
              <a:t>³</a:t>
            </a:r>
            <a:endParaRPr sz="545">
              <a:latin typeface="Arial"/>
              <a:cs typeface="Arial"/>
            </a:endParaRPr>
          </a:p>
          <a:p>
            <a:pPr marL="8659" marR="58014">
              <a:lnSpc>
                <a:spcPts val="818"/>
              </a:lnSpc>
              <a:spcBef>
                <a:spcPts val="14"/>
              </a:spcBef>
            </a:pPr>
            <a:r>
              <a:rPr sz="545" spc="-3" dirty="0">
                <a:latin typeface="Arial"/>
                <a:cs typeface="Arial"/>
              </a:rPr>
              <a:t>0</a:t>
            </a:r>
            <a:r>
              <a:rPr sz="545" dirty="0">
                <a:latin typeface="Arial"/>
                <a:cs typeface="Arial"/>
              </a:rPr>
              <a:t>.</a:t>
            </a:r>
            <a:r>
              <a:rPr sz="545" spc="-3" dirty="0">
                <a:latin typeface="Arial"/>
                <a:cs typeface="Arial"/>
              </a:rPr>
              <a:t>46</a:t>
            </a:r>
            <a:r>
              <a:rPr sz="545" spc="3" dirty="0">
                <a:latin typeface="Arial"/>
                <a:cs typeface="Arial"/>
              </a:rPr>
              <a:t> </a:t>
            </a:r>
            <a:r>
              <a:rPr sz="545" dirty="0">
                <a:latin typeface="Arial"/>
                <a:cs typeface="Arial"/>
              </a:rPr>
              <a:t>c</a:t>
            </a:r>
            <a:r>
              <a:rPr sz="545" spc="-7" dirty="0">
                <a:latin typeface="Arial"/>
                <a:cs typeface="Arial"/>
              </a:rPr>
              <a:t>P</a:t>
            </a:r>
            <a:r>
              <a:rPr sz="545" spc="-3" dirty="0">
                <a:latin typeface="Arial"/>
                <a:cs typeface="Arial"/>
              </a:rPr>
              <a:t> 140</a:t>
            </a:r>
            <a:r>
              <a:rPr sz="545" spc="3" dirty="0">
                <a:latin typeface="Arial"/>
                <a:cs typeface="Arial"/>
              </a:rPr>
              <a:t> </a:t>
            </a:r>
            <a:r>
              <a:rPr sz="545" spc="-3" dirty="0">
                <a:latin typeface="Arial"/>
                <a:cs typeface="Arial"/>
              </a:rPr>
              <a:t>°F</a:t>
            </a:r>
            <a:endParaRPr sz="545">
              <a:latin typeface="Arial"/>
              <a:cs typeface="Arial"/>
            </a:endParaRPr>
          </a:p>
        </p:txBody>
      </p:sp>
      <p:sp>
        <p:nvSpPr>
          <p:cNvPr id="17" name="object 17"/>
          <p:cNvSpPr txBox="1"/>
          <p:nvPr/>
        </p:nvSpPr>
        <p:spPr>
          <a:xfrm>
            <a:off x="6295649" y="921365"/>
            <a:ext cx="427326" cy="508857"/>
          </a:xfrm>
          <a:prstGeom prst="rect">
            <a:avLst/>
          </a:prstGeom>
        </p:spPr>
        <p:txBody>
          <a:bodyPr vert="horz" wrap="square" lIns="0" tIns="0" rIns="0" bIns="0" rtlCol="0">
            <a:spAutoFit/>
          </a:bodyPr>
          <a:lstStyle/>
          <a:p>
            <a:pPr marL="8659" marR="207813">
              <a:lnSpc>
                <a:spcPct val="118700"/>
              </a:lnSpc>
            </a:pPr>
            <a:r>
              <a:rPr sz="545" spc="-7" dirty="0">
                <a:latin typeface="Arial"/>
                <a:cs typeface="Arial"/>
              </a:rPr>
              <a:t>Na</a:t>
            </a:r>
            <a:r>
              <a:rPr sz="545" dirty="0">
                <a:latin typeface="Arial"/>
                <a:cs typeface="Arial"/>
              </a:rPr>
              <a:t>m</a:t>
            </a:r>
            <a:r>
              <a:rPr sz="545" spc="-3" dirty="0">
                <a:latin typeface="Arial"/>
                <a:cs typeface="Arial"/>
              </a:rPr>
              <a:t>e: SG:</a:t>
            </a:r>
            <a:endParaRPr sz="545">
              <a:latin typeface="Arial"/>
              <a:cs typeface="Arial"/>
            </a:endParaRPr>
          </a:p>
          <a:p>
            <a:pPr marL="8659" marR="3464">
              <a:lnSpc>
                <a:spcPct val="118800"/>
              </a:lnSpc>
            </a:pPr>
            <a:r>
              <a:rPr sz="545" spc="-3" dirty="0">
                <a:latin typeface="Arial"/>
                <a:cs typeface="Arial"/>
              </a:rPr>
              <a:t>Den</a:t>
            </a:r>
            <a:r>
              <a:rPr sz="545" dirty="0">
                <a:latin typeface="Arial"/>
                <a:cs typeface="Arial"/>
              </a:rPr>
              <a:t>s</a:t>
            </a:r>
            <a:r>
              <a:rPr sz="545" spc="-3" dirty="0">
                <a:latin typeface="Arial"/>
                <a:cs typeface="Arial"/>
              </a:rPr>
              <a:t>i</a:t>
            </a:r>
            <a:r>
              <a:rPr sz="545" dirty="0">
                <a:latin typeface="Arial"/>
                <a:cs typeface="Arial"/>
              </a:rPr>
              <a:t>t</a:t>
            </a:r>
            <a:r>
              <a:rPr sz="545" spc="-7" dirty="0">
                <a:latin typeface="Arial"/>
                <a:cs typeface="Arial"/>
              </a:rPr>
              <a:t>y</a:t>
            </a:r>
            <a:r>
              <a:rPr sz="545" spc="-3" dirty="0">
                <a:latin typeface="Arial"/>
                <a:cs typeface="Arial"/>
              </a:rPr>
              <a:t>: </a:t>
            </a:r>
            <a:r>
              <a:rPr sz="545" spc="-10" dirty="0">
                <a:latin typeface="Arial"/>
                <a:cs typeface="Arial"/>
              </a:rPr>
              <a:t>V</a:t>
            </a:r>
            <a:r>
              <a:rPr sz="545" spc="-3" dirty="0">
                <a:latin typeface="Arial"/>
                <a:cs typeface="Arial"/>
              </a:rPr>
              <a:t>i</a:t>
            </a:r>
            <a:r>
              <a:rPr sz="545" dirty="0">
                <a:latin typeface="Arial"/>
                <a:cs typeface="Arial"/>
              </a:rPr>
              <a:t>sc</a:t>
            </a:r>
            <a:r>
              <a:rPr sz="545" spc="-3" dirty="0">
                <a:latin typeface="Arial"/>
                <a:cs typeface="Arial"/>
              </a:rPr>
              <a:t>o</a:t>
            </a:r>
            <a:r>
              <a:rPr sz="545" dirty="0">
                <a:latin typeface="Arial"/>
                <a:cs typeface="Arial"/>
              </a:rPr>
              <a:t>s</a:t>
            </a:r>
            <a:r>
              <a:rPr sz="545" spc="-3" dirty="0">
                <a:latin typeface="Arial"/>
                <a:cs typeface="Arial"/>
              </a:rPr>
              <a:t>i</a:t>
            </a:r>
            <a:r>
              <a:rPr sz="545" dirty="0">
                <a:latin typeface="Arial"/>
                <a:cs typeface="Arial"/>
              </a:rPr>
              <a:t>t</a:t>
            </a:r>
            <a:r>
              <a:rPr sz="545" spc="-7" dirty="0">
                <a:latin typeface="Arial"/>
                <a:cs typeface="Arial"/>
              </a:rPr>
              <a:t>y</a:t>
            </a:r>
            <a:r>
              <a:rPr sz="545" spc="-3" dirty="0">
                <a:latin typeface="Arial"/>
                <a:cs typeface="Arial"/>
              </a:rPr>
              <a:t>:</a:t>
            </a:r>
            <a:endParaRPr sz="545">
              <a:latin typeface="Arial"/>
              <a:cs typeface="Arial"/>
            </a:endParaRPr>
          </a:p>
          <a:p>
            <a:pPr marL="8659">
              <a:spcBef>
                <a:spcPts val="164"/>
              </a:spcBef>
            </a:pPr>
            <a:r>
              <a:rPr sz="545" spc="-58" dirty="0">
                <a:latin typeface="Arial"/>
                <a:cs typeface="Arial"/>
              </a:rPr>
              <a:t>T</a:t>
            </a:r>
            <a:r>
              <a:rPr sz="545" spc="-3" dirty="0">
                <a:latin typeface="Arial"/>
                <a:cs typeface="Arial"/>
              </a:rPr>
              <a:t>e</a:t>
            </a:r>
            <a:r>
              <a:rPr sz="545" dirty="0">
                <a:latin typeface="Arial"/>
                <a:cs typeface="Arial"/>
              </a:rPr>
              <a:t>m</a:t>
            </a:r>
            <a:r>
              <a:rPr sz="545" spc="-3" dirty="0">
                <a:latin typeface="Arial"/>
                <a:cs typeface="Arial"/>
              </a:rPr>
              <a:t>pe</a:t>
            </a:r>
            <a:r>
              <a:rPr sz="545" spc="-7" dirty="0">
                <a:latin typeface="Arial"/>
                <a:cs typeface="Arial"/>
              </a:rPr>
              <a:t>r</a:t>
            </a:r>
            <a:r>
              <a:rPr sz="545" spc="-3" dirty="0">
                <a:latin typeface="Arial"/>
                <a:cs typeface="Arial"/>
              </a:rPr>
              <a:t>a</a:t>
            </a:r>
            <a:r>
              <a:rPr sz="545" dirty="0">
                <a:latin typeface="Arial"/>
                <a:cs typeface="Arial"/>
              </a:rPr>
              <a:t>t</a:t>
            </a:r>
            <a:r>
              <a:rPr sz="545" spc="-3" dirty="0">
                <a:latin typeface="Arial"/>
                <a:cs typeface="Arial"/>
              </a:rPr>
              <a:t>u</a:t>
            </a:r>
            <a:r>
              <a:rPr sz="545" spc="-7" dirty="0">
                <a:latin typeface="Arial"/>
                <a:cs typeface="Arial"/>
              </a:rPr>
              <a:t>r</a:t>
            </a:r>
            <a:r>
              <a:rPr sz="545" spc="-3" dirty="0">
                <a:latin typeface="Arial"/>
                <a:cs typeface="Arial"/>
              </a:rPr>
              <a:t>e:</a:t>
            </a:r>
            <a:endParaRPr sz="545">
              <a:latin typeface="Arial"/>
              <a:cs typeface="Arial"/>
            </a:endParaRPr>
          </a:p>
        </p:txBody>
      </p:sp>
      <p:sp>
        <p:nvSpPr>
          <p:cNvPr id="18" name="object 18"/>
          <p:cNvSpPr txBox="1"/>
          <p:nvPr/>
        </p:nvSpPr>
        <p:spPr>
          <a:xfrm>
            <a:off x="7402281" y="1020078"/>
            <a:ext cx="514783" cy="190630"/>
          </a:xfrm>
          <a:prstGeom prst="rect">
            <a:avLst/>
          </a:prstGeom>
        </p:spPr>
        <p:txBody>
          <a:bodyPr vert="horz" wrap="square" lIns="0" tIns="0" rIns="0" bIns="0" rtlCol="0">
            <a:spAutoFit/>
          </a:bodyPr>
          <a:lstStyle/>
          <a:p>
            <a:pPr marL="8659" marR="3464">
              <a:lnSpc>
                <a:spcPct val="118800"/>
              </a:lnSpc>
            </a:pPr>
            <a:r>
              <a:rPr sz="545" spc="-44" dirty="0">
                <a:latin typeface="Arial"/>
                <a:cs typeface="Arial"/>
              </a:rPr>
              <a:t>V</a:t>
            </a:r>
            <a:r>
              <a:rPr sz="545" spc="-3" dirty="0">
                <a:latin typeface="Arial"/>
                <a:cs typeface="Arial"/>
              </a:rPr>
              <a:t>apor</a:t>
            </a:r>
            <a:r>
              <a:rPr sz="545" dirty="0">
                <a:latin typeface="Arial"/>
                <a:cs typeface="Arial"/>
              </a:rPr>
              <a:t> </a:t>
            </a:r>
            <a:r>
              <a:rPr sz="545" spc="-3" dirty="0">
                <a:latin typeface="Arial"/>
                <a:cs typeface="Arial"/>
              </a:rPr>
              <a:t>P</a:t>
            </a:r>
            <a:r>
              <a:rPr sz="545" spc="-7" dirty="0">
                <a:latin typeface="Arial"/>
                <a:cs typeface="Arial"/>
              </a:rPr>
              <a:t>r</a:t>
            </a:r>
            <a:r>
              <a:rPr sz="545" spc="-3" dirty="0">
                <a:latin typeface="Arial"/>
                <a:cs typeface="Arial"/>
              </a:rPr>
              <a:t>e</a:t>
            </a:r>
            <a:r>
              <a:rPr sz="545" dirty="0">
                <a:latin typeface="Arial"/>
                <a:cs typeface="Arial"/>
              </a:rPr>
              <a:t>ss</a:t>
            </a:r>
            <a:r>
              <a:rPr sz="545" spc="-3" dirty="0">
                <a:latin typeface="Arial"/>
                <a:cs typeface="Arial"/>
              </a:rPr>
              <a:t>u</a:t>
            </a:r>
            <a:r>
              <a:rPr sz="545" spc="-7" dirty="0">
                <a:latin typeface="Arial"/>
                <a:cs typeface="Arial"/>
              </a:rPr>
              <a:t>r</a:t>
            </a:r>
            <a:r>
              <a:rPr sz="545" spc="-3" dirty="0">
                <a:latin typeface="Arial"/>
                <a:cs typeface="Arial"/>
              </a:rPr>
              <a:t>e: </a:t>
            </a:r>
            <a:r>
              <a:rPr sz="545" dirty="0">
                <a:latin typeface="Arial"/>
                <a:cs typeface="Arial"/>
              </a:rPr>
              <a:t>At</a:t>
            </a:r>
            <a:r>
              <a:rPr sz="545" spc="-7" dirty="0">
                <a:latin typeface="Arial"/>
                <a:cs typeface="Arial"/>
              </a:rPr>
              <a:t>m</a:t>
            </a:r>
            <a:r>
              <a:rPr sz="545" spc="17" dirty="0">
                <a:latin typeface="Arial"/>
                <a:cs typeface="Arial"/>
              </a:rPr>
              <a:t> </a:t>
            </a:r>
            <a:r>
              <a:rPr sz="545" spc="-3" dirty="0">
                <a:latin typeface="Arial"/>
                <a:cs typeface="Arial"/>
              </a:rPr>
              <a:t>P</a:t>
            </a:r>
            <a:r>
              <a:rPr sz="545" spc="-7" dirty="0">
                <a:latin typeface="Arial"/>
                <a:cs typeface="Arial"/>
              </a:rPr>
              <a:t>r</a:t>
            </a:r>
            <a:r>
              <a:rPr sz="545" spc="-3" dirty="0">
                <a:latin typeface="Arial"/>
                <a:cs typeface="Arial"/>
              </a:rPr>
              <a:t>e</a:t>
            </a:r>
            <a:r>
              <a:rPr sz="545" dirty="0">
                <a:latin typeface="Arial"/>
                <a:cs typeface="Arial"/>
              </a:rPr>
              <a:t>ss</a:t>
            </a:r>
            <a:r>
              <a:rPr sz="545" spc="-3" dirty="0">
                <a:latin typeface="Arial"/>
                <a:cs typeface="Arial"/>
              </a:rPr>
              <a:t>u</a:t>
            </a:r>
            <a:r>
              <a:rPr sz="545" spc="-7" dirty="0">
                <a:latin typeface="Arial"/>
                <a:cs typeface="Arial"/>
              </a:rPr>
              <a:t>r</a:t>
            </a:r>
            <a:r>
              <a:rPr sz="545" spc="-3" dirty="0">
                <a:latin typeface="Arial"/>
                <a:cs typeface="Arial"/>
              </a:rPr>
              <a:t>e:</a:t>
            </a:r>
            <a:endParaRPr sz="545">
              <a:latin typeface="Arial"/>
              <a:cs typeface="Arial"/>
            </a:endParaRPr>
          </a:p>
        </p:txBody>
      </p:sp>
      <p:sp>
        <p:nvSpPr>
          <p:cNvPr id="19" name="object 19"/>
          <p:cNvSpPr txBox="1"/>
          <p:nvPr/>
        </p:nvSpPr>
        <p:spPr>
          <a:xfrm>
            <a:off x="7999758" y="1020078"/>
            <a:ext cx="319953" cy="180562"/>
          </a:xfrm>
          <a:prstGeom prst="rect">
            <a:avLst/>
          </a:prstGeom>
        </p:spPr>
        <p:txBody>
          <a:bodyPr vert="horz" wrap="square" lIns="0" tIns="0" rIns="0" bIns="0" rtlCol="0">
            <a:spAutoFit/>
          </a:bodyPr>
          <a:lstStyle/>
          <a:p>
            <a:pPr marL="8659"/>
            <a:r>
              <a:rPr sz="545" spc="-3" dirty="0">
                <a:latin typeface="Arial"/>
                <a:cs typeface="Arial"/>
              </a:rPr>
              <a:t>2</a:t>
            </a:r>
            <a:r>
              <a:rPr sz="545" dirty="0">
                <a:latin typeface="Arial"/>
                <a:cs typeface="Arial"/>
              </a:rPr>
              <a:t>.</a:t>
            </a:r>
            <a:r>
              <a:rPr sz="545" spc="-3" dirty="0">
                <a:latin typeface="Arial"/>
                <a:cs typeface="Arial"/>
              </a:rPr>
              <a:t>89</a:t>
            </a:r>
            <a:r>
              <a:rPr sz="545" spc="3" dirty="0">
                <a:latin typeface="Arial"/>
                <a:cs typeface="Arial"/>
              </a:rPr>
              <a:t> </a:t>
            </a:r>
            <a:r>
              <a:rPr sz="545" spc="-3" dirty="0">
                <a:latin typeface="Arial"/>
                <a:cs typeface="Arial"/>
              </a:rPr>
              <a:t>p</a:t>
            </a:r>
            <a:r>
              <a:rPr sz="545" dirty="0">
                <a:latin typeface="Arial"/>
                <a:cs typeface="Arial"/>
              </a:rPr>
              <a:t>s</a:t>
            </a:r>
            <a:r>
              <a:rPr sz="545" spc="-3" dirty="0">
                <a:latin typeface="Arial"/>
                <a:cs typeface="Arial"/>
              </a:rPr>
              <a:t>i</a:t>
            </a:r>
            <a:r>
              <a:rPr sz="545" spc="3" dirty="0">
                <a:latin typeface="Arial"/>
                <a:cs typeface="Arial"/>
              </a:rPr>
              <a:t> </a:t>
            </a:r>
            <a:r>
              <a:rPr sz="545" spc="-3" dirty="0">
                <a:latin typeface="Arial"/>
                <a:cs typeface="Arial"/>
              </a:rPr>
              <a:t>a</a:t>
            </a:r>
            <a:endParaRPr sz="545">
              <a:latin typeface="Arial"/>
              <a:cs typeface="Arial"/>
            </a:endParaRPr>
          </a:p>
          <a:p>
            <a:pPr marL="8659">
              <a:spcBef>
                <a:spcPts val="123"/>
              </a:spcBef>
            </a:pPr>
            <a:r>
              <a:rPr sz="545" spc="-3" dirty="0">
                <a:latin typeface="Arial"/>
                <a:cs typeface="Arial"/>
              </a:rPr>
              <a:t>14</a:t>
            </a:r>
            <a:r>
              <a:rPr sz="545" dirty="0">
                <a:latin typeface="Arial"/>
                <a:cs typeface="Arial"/>
              </a:rPr>
              <a:t>.</a:t>
            </a:r>
            <a:r>
              <a:rPr sz="545" spc="-3" dirty="0">
                <a:latin typeface="Arial"/>
                <a:cs typeface="Arial"/>
              </a:rPr>
              <a:t>7</a:t>
            </a:r>
            <a:r>
              <a:rPr sz="545" spc="3" dirty="0">
                <a:latin typeface="Arial"/>
                <a:cs typeface="Arial"/>
              </a:rPr>
              <a:t> </a:t>
            </a:r>
            <a:r>
              <a:rPr sz="545" spc="-3" dirty="0">
                <a:latin typeface="Arial"/>
                <a:cs typeface="Arial"/>
              </a:rPr>
              <a:t>p</a:t>
            </a:r>
            <a:r>
              <a:rPr sz="545" dirty="0">
                <a:latin typeface="Arial"/>
                <a:cs typeface="Arial"/>
              </a:rPr>
              <a:t>s</a:t>
            </a:r>
            <a:r>
              <a:rPr sz="545" spc="-3" dirty="0">
                <a:latin typeface="Arial"/>
                <a:cs typeface="Arial"/>
              </a:rPr>
              <a:t>i</a:t>
            </a:r>
            <a:r>
              <a:rPr sz="545" spc="3" dirty="0">
                <a:latin typeface="Arial"/>
                <a:cs typeface="Arial"/>
              </a:rPr>
              <a:t> </a:t>
            </a:r>
            <a:r>
              <a:rPr sz="545" spc="-3" dirty="0">
                <a:latin typeface="Arial"/>
                <a:cs typeface="Arial"/>
              </a:rPr>
              <a:t>a</a:t>
            </a:r>
            <a:endParaRPr sz="545">
              <a:latin typeface="Arial"/>
              <a:cs typeface="Arial"/>
            </a:endParaRPr>
          </a:p>
        </p:txBody>
      </p:sp>
      <p:sp>
        <p:nvSpPr>
          <p:cNvPr id="20" name="object 20"/>
          <p:cNvSpPr txBox="1"/>
          <p:nvPr/>
        </p:nvSpPr>
        <p:spPr>
          <a:xfrm>
            <a:off x="6231572" y="1856856"/>
            <a:ext cx="2332758" cy="83869"/>
          </a:xfrm>
          <a:prstGeom prst="rect">
            <a:avLst/>
          </a:prstGeom>
          <a:solidFill>
            <a:srgbClr val="BFBFBF"/>
          </a:solidFill>
        </p:spPr>
        <p:txBody>
          <a:bodyPr vert="horz" wrap="square" lIns="0" tIns="0" rIns="0" bIns="0" rtlCol="0">
            <a:spAutoFit/>
          </a:bodyPr>
          <a:lstStyle/>
          <a:p>
            <a:pPr marL="10391"/>
            <a:r>
              <a:rPr sz="545" b="1" dirty="0">
                <a:latin typeface="Arial"/>
                <a:cs typeface="Arial"/>
              </a:rPr>
              <a:t>M</a:t>
            </a:r>
            <a:r>
              <a:rPr sz="545" b="1" spc="-3" dirty="0">
                <a:latin typeface="Arial"/>
                <a:cs typeface="Arial"/>
              </a:rPr>
              <a:t>o</a:t>
            </a:r>
            <a:r>
              <a:rPr sz="545" b="1" spc="-7" dirty="0">
                <a:latin typeface="Arial"/>
                <a:cs typeface="Arial"/>
              </a:rPr>
              <a:t>t</a:t>
            </a:r>
            <a:r>
              <a:rPr sz="545" b="1" spc="-3" dirty="0">
                <a:latin typeface="Arial"/>
                <a:cs typeface="Arial"/>
              </a:rPr>
              <a:t>or:</a:t>
            </a:r>
            <a:endParaRPr sz="545">
              <a:latin typeface="Arial"/>
              <a:cs typeface="Arial"/>
            </a:endParaRPr>
          </a:p>
        </p:txBody>
      </p:sp>
      <p:sp>
        <p:nvSpPr>
          <p:cNvPr id="21" name="object 21"/>
          <p:cNvSpPr txBox="1"/>
          <p:nvPr/>
        </p:nvSpPr>
        <p:spPr>
          <a:xfrm>
            <a:off x="6295649" y="1955260"/>
            <a:ext cx="468890" cy="396199"/>
          </a:xfrm>
          <a:prstGeom prst="rect">
            <a:avLst/>
          </a:prstGeom>
        </p:spPr>
        <p:txBody>
          <a:bodyPr vert="horz" wrap="square" lIns="0" tIns="0" rIns="0" bIns="0" rtlCol="0">
            <a:spAutoFit/>
          </a:bodyPr>
          <a:lstStyle/>
          <a:p>
            <a:pPr marL="8659" marR="125986">
              <a:lnSpc>
                <a:spcPct val="118800"/>
              </a:lnSpc>
            </a:pPr>
            <a:r>
              <a:rPr sz="545" dirty="0">
                <a:latin typeface="Arial"/>
                <a:cs typeface="Arial"/>
              </a:rPr>
              <a:t>St</a:t>
            </a:r>
            <a:r>
              <a:rPr sz="545" spc="-3" dirty="0">
                <a:latin typeface="Arial"/>
                <a:cs typeface="Arial"/>
              </a:rPr>
              <a:t>anda</a:t>
            </a:r>
            <a:r>
              <a:rPr sz="545" spc="-7" dirty="0">
                <a:latin typeface="Arial"/>
                <a:cs typeface="Arial"/>
              </a:rPr>
              <a:t>r</a:t>
            </a:r>
            <a:r>
              <a:rPr sz="545" spc="-3" dirty="0">
                <a:latin typeface="Arial"/>
                <a:cs typeface="Arial"/>
              </a:rPr>
              <a:t>d: En</a:t>
            </a:r>
            <a:r>
              <a:rPr sz="545" dirty="0">
                <a:latin typeface="Arial"/>
                <a:cs typeface="Arial"/>
              </a:rPr>
              <a:t>c</a:t>
            </a:r>
            <a:r>
              <a:rPr sz="545" spc="-3" dirty="0">
                <a:latin typeface="Arial"/>
                <a:cs typeface="Arial"/>
              </a:rPr>
              <a:t>lo</a:t>
            </a:r>
            <a:r>
              <a:rPr sz="545" dirty="0">
                <a:latin typeface="Arial"/>
                <a:cs typeface="Arial"/>
              </a:rPr>
              <a:t>s</a:t>
            </a:r>
            <a:r>
              <a:rPr sz="545" spc="-3" dirty="0">
                <a:latin typeface="Arial"/>
                <a:cs typeface="Arial"/>
              </a:rPr>
              <a:t>u</a:t>
            </a:r>
            <a:r>
              <a:rPr sz="545" spc="-7" dirty="0">
                <a:latin typeface="Arial"/>
                <a:cs typeface="Arial"/>
              </a:rPr>
              <a:t>r</a:t>
            </a:r>
            <a:r>
              <a:rPr sz="545" spc="-3" dirty="0">
                <a:latin typeface="Arial"/>
                <a:cs typeface="Arial"/>
              </a:rPr>
              <a:t>e: F</a:t>
            </a:r>
            <a:r>
              <a:rPr sz="545" spc="-7" dirty="0">
                <a:latin typeface="Arial"/>
                <a:cs typeface="Arial"/>
              </a:rPr>
              <a:t>r</a:t>
            </a:r>
            <a:r>
              <a:rPr sz="545" spc="-3" dirty="0">
                <a:latin typeface="Arial"/>
                <a:cs typeface="Arial"/>
              </a:rPr>
              <a:t>a</a:t>
            </a:r>
            <a:r>
              <a:rPr sz="545" dirty="0">
                <a:latin typeface="Arial"/>
                <a:cs typeface="Arial"/>
              </a:rPr>
              <a:t>m</a:t>
            </a:r>
            <a:r>
              <a:rPr sz="545" spc="-3" dirty="0">
                <a:latin typeface="Arial"/>
                <a:cs typeface="Arial"/>
              </a:rPr>
              <a:t>e:</a:t>
            </a:r>
            <a:endParaRPr sz="545">
              <a:latin typeface="Arial"/>
              <a:cs typeface="Arial"/>
            </a:endParaRPr>
          </a:p>
          <a:p>
            <a:pPr marL="8659">
              <a:spcBef>
                <a:spcPts val="82"/>
              </a:spcBef>
            </a:pPr>
            <a:r>
              <a:rPr sz="545" spc="-3" dirty="0">
                <a:latin typeface="Arial"/>
                <a:cs typeface="Arial"/>
              </a:rPr>
              <a:t>Si</a:t>
            </a:r>
            <a:r>
              <a:rPr sz="545" spc="-7" dirty="0">
                <a:latin typeface="Arial"/>
                <a:cs typeface="Arial"/>
              </a:rPr>
              <a:t>z</a:t>
            </a:r>
            <a:r>
              <a:rPr sz="545" spc="-3" dirty="0">
                <a:latin typeface="Arial"/>
                <a:cs typeface="Arial"/>
              </a:rPr>
              <a:t>ing</a:t>
            </a:r>
            <a:r>
              <a:rPr sz="545" spc="3" dirty="0">
                <a:latin typeface="Arial"/>
                <a:cs typeface="Arial"/>
              </a:rPr>
              <a:t> </a:t>
            </a:r>
            <a:r>
              <a:rPr sz="545" spc="-7" dirty="0">
                <a:latin typeface="Arial"/>
                <a:cs typeface="Arial"/>
              </a:rPr>
              <a:t>Cr</a:t>
            </a:r>
            <a:r>
              <a:rPr sz="545" spc="-3" dirty="0">
                <a:latin typeface="Arial"/>
                <a:cs typeface="Arial"/>
              </a:rPr>
              <a:t>i</a:t>
            </a:r>
            <a:r>
              <a:rPr sz="545" dirty="0">
                <a:latin typeface="Arial"/>
                <a:cs typeface="Arial"/>
              </a:rPr>
              <a:t>t</a:t>
            </a:r>
            <a:r>
              <a:rPr sz="545" spc="-3" dirty="0">
                <a:latin typeface="Arial"/>
                <a:cs typeface="Arial"/>
              </a:rPr>
              <a:t>e</a:t>
            </a:r>
            <a:r>
              <a:rPr sz="545" spc="-7" dirty="0">
                <a:latin typeface="Arial"/>
                <a:cs typeface="Arial"/>
              </a:rPr>
              <a:t>r</a:t>
            </a:r>
            <a:r>
              <a:rPr sz="545" spc="-3" dirty="0">
                <a:latin typeface="Arial"/>
                <a:cs typeface="Arial"/>
              </a:rPr>
              <a:t>ia:</a:t>
            </a:r>
            <a:endParaRPr sz="545">
              <a:latin typeface="Arial"/>
              <a:cs typeface="Arial"/>
            </a:endParaRPr>
          </a:p>
        </p:txBody>
      </p:sp>
      <p:sp>
        <p:nvSpPr>
          <p:cNvPr id="22" name="object 22"/>
          <p:cNvSpPr txBox="1"/>
          <p:nvPr/>
        </p:nvSpPr>
        <p:spPr>
          <a:xfrm>
            <a:off x="6867149" y="1955260"/>
            <a:ext cx="329911" cy="296363"/>
          </a:xfrm>
          <a:prstGeom prst="rect">
            <a:avLst/>
          </a:prstGeom>
        </p:spPr>
        <p:txBody>
          <a:bodyPr vert="horz" wrap="square" lIns="0" tIns="0" rIns="0" bIns="0" rtlCol="0">
            <a:spAutoFit/>
          </a:bodyPr>
          <a:lstStyle/>
          <a:p>
            <a:pPr marL="8659" marR="115596">
              <a:lnSpc>
                <a:spcPct val="118800"/>
              </a:lnSpc>
            </a:pPr>
            <a:r>
              <a:rPr sz="545" spc="-7" dirty="0">
                <a:latin typeface="Arial"/>
                <a:cs typeface="Arial"/>
              </a:rPr>
              <a:t>N</a:t>
            </a:r>
            <a:r>
              <a:rPr sz="545" spc="-3" dirty="0">
                <a:latin typeface="Arial"/>
                <a:cs typeface="Arial"/>
              </a:rPr>
              <a:t>E</a:t>
            </a:r>
            <a:r>
              <a:rPr sz="545" spc="-10" dirty="0">
                <a:latin typeface="Arial"/>
                <a:cs typeface="Arial"/>
              </a:rPr>
              <a:t>M</a:t>
            </a:r>
            <a:r>
              <a:rPr sz="545" spc="-7" dirty="0">
                <a:latin typeface="Arial"/>
                <a:cs typeface="Arial"/>
              </a:rPr>
              <a:t>A</a:t>
            </a:r>
            <a:r>
              <a:rPr sz="545" spc="-3" dirty="0">
                <a:latin typeface="Arial"/>
                <a:cs typeface="Arial"/>
              </a:rPr>
              <a:t> ODP</a:t>
            </a:r>
            <a:endParaRPr sz="545">
              <a:latin typeface="Arial"/>
              <a:cs typeface="Arial"/>
            </a:endParaRPr>
          </a:p>
          <a:p>
            <a:pPr marL="8659">
              <a:spcBef>
                <a:spcPts val="123"/>
              </a:spcBef>
            </a:pPr>
            <a:r>
              <a:rPr sz="545" spc="-3" dirty="0">
                <a:latin typeface="Arial"/>
                <a:cs typeface="Arial"/>
              </a:rPr>
              <a:t>See</a:t>
            </a:r>
            <a:r>
              <a:rPr sz="545" spc="3" dirty="0">
                <a:latin typeface="Arial"/>
                <a:cs typeface="Arial"/>
              </a:rPr>
              <a:t> </a:t>
            </a:r>
            <a:r>
              <a:rPr sz="545" spc="-3" dirty="0">
                <a:latin typeface="Arial"/>
                <a:cs typeface="Arial"/>
              </a:rPr>
              <a:t>Cha</a:t>
            </a:r>
            <a:r>
              <a:rPr sz="545" spc="-7" dirty="0">
                <a:latin typeface="Arial"/>
                <a:cs typeface="Arial"/>
              </a:rPr>
              <a:t>r</a:t>
            </a:r>
            <a:r>
              <a:rPr sz="545" spc="-3" dirty="0">
                <a:latin typeface="Arial"/>
                <a:cs typeface="Arial"/>
              </a:rPr>
              <a:t>t</a:t>
            </a:r>
            <a:endParaRPr sz="545">
              <a:latin typeface="Arial"/>
              <a:cs typeface="Arial"/>
            </a:endParaRPr>
          </a:p>
        </p:txBody>
      </p:sp>
      <p:sp>
        <p:nvSpPr>
          <p:cNvPr id="23" name="object 23"/>
          <p:cNvSpPr txBox="1"/>
          <p:nvPr/>
        </p:nvSpPr>
        <p:spPr>
          <a:xfrm>
            <a:off x="6997035" y="2246206"/>
            <a:ext cx="897515" cy="83869"/>
          </a:xfrm>
          <a:prstGeom prst="rect">
            <a:avLst/>
          </a:prstGeom>
        </p:spPr>
        <p:txBody>
          <a:bodyPr vert="horz" wrap="square" lIns="0" tIns="0" rIns="0" bIns="0" rtlCol="0">
            <a:spAutoFit/>
          </a:bodyPr>
          <a:lstStyle/>
          <a:p>
            <a:pPr marL="8659"/>
            <a:r>
              <a:rPr sz="545" spc="-10" dirty="0">
                <a:latin typeface="Arial"/>
                <a:cs typeface="Arial"/>
              </a:rPr>
              <a:t>M</a:t>
            </a:r>
            <a:r>
              <a:rPr sz="545" spc="-3" dirty="0">
                <a:latin typeface="Arial"/>
                <a:cs typeface="Arial"/>
              </a:rPr>
              <a:t>ax</a:t>
            </a:r>
            <a:r>
              <a:rPr sz="545" spc="-7" dirty="0">
                <a:latin typeface="Arial"/>
                <a:cs typeface="Arial"/>
              </a:rPr>
              <a:t> </a:t>
            </a:r>
            <a:r>
              <a:rPr sz="545" spc="-3" dirty="0">
                <a:latin typeface="Arial"/>
                <a:cs typeface="Arial"/>
              </a:rPr>
              <a:t>Po</a:t>
            </a:r>
            <a:r>
              <a:rPr sz="545" spc="-17" dirty="0">
                <a:latin typeface="Arial"/>
                <a:cs typeface="Arial"/>
              </a:rPr>
              <a:t>w</a:t>
            </a:r>
            <a:r>
              <a:rPr sz="545" spc="-3" dirty="0">
                <a:latin typeface="Arial"/>
                <a:cs typeface="Arial"/>
              </a:rPr>
              <a:t>er</a:t>
            </a:r>
            <a:r>
              <a:rPr sz="545" dirty="0">
                <a:latin typeface="Arial"/>
                <a:cs typeface="Arial"/>
              </a:rPr>
              <a:t> </a:t>
            </a:r>
            <a:r>
              <a:rPr sz="545" spc="-3" dirty="0">
                <a:latin typeface="Arial"/>
                <a:cs typeface="Arial"/>
              </a:rPr>
              <a:t>on</a:t>
            </a:r>
            <a:r>
              <a:rPr sz="545" spc="3" dirty="0">
                <a:latin typeface="Arial"/>
                <a:cs typeface="Arial"/>
              </a:rPr>
              <a:t> </a:t>
            </a:r>
            <a:r>
              <a:rPr sz="545" spc="-7" dirty="0">
                <a:latin typeface="Arial"/>
                <a:cs typeface="Arial"/>
              </a:rPr>
              <a:t>De</a:t>
            </a:r>
            <a:r>
              <a:rPr sz="545" dirty="0">
                <a:latin typeface="Arial"/>
                <a:cs typeface="Arial"/>
              </a:rPr>
              <a:t>s</a:t>
            </a:r>
            <a:r>
              <a:rPr sz="545" spc="-3" dirty="0">
                <a:latin typeface="Arial"/>
                <a:cs typeface="Arial"/>
              </a:rPr>
              <a:t>ign</a:t>
            </a:r>
            <a:r>
              <a:rPr sz="545" spc="3" dirty="0">
                <a:latin typeface="Arial"/>
                <a:cs typeface="Arial"/>
              </a:rPr>
              <a:t> </a:t>
            </a:r>
            <a:r>
              <a:rPr sz="545" spc="-7" dirty="0">
                <a:latin typeface="Arial"/>
                <a:cs typeface="Arial"/>
              </a:rPr>
              <a:t>Curv</a:t>
            </a:r>
            <a:r>
              <a:rPr sz="545" spc="-3" dirty="0">
                <a:latin typeface="Arial"/>
                <a:cs typeface="Arial"/>
              </a:rPr>
              <a:t>e</a:t>
            </a:r>
            <a:endParaRPr sz="545">
              <a:latin typeface="Arial"/>
              <a:cs typeface="Arial"/>
            </a:endParaRPr>
          </a:p>
        </p:txBody>
      </p:sp>
      <p:sp>
        <p:nvSpPr>
          <p:cNvPr id="24" name="object 24"/>
          <p:cNvSpPr txBox="1"/>
          <p:nvPr/>
        </p:nvSpPr>
        <p:spPr>
          <a:xfrm>
            <a:off x="7667249" y="1955260"/>
            <a:ext cx="237259" cy="190630"/>
          </a:xfrm>
          <a:prstGeom prst="rect">
            <a:avLst/>
          </a:prstGeom>
        </p:spPr>
        <p:txBody>
          <a:bodyPr vert="horz" wrap="square" lIns="0" tIns="0" rIns="0" bIns="0" rtlCol="0">
            <a:spAutoFit/>
          </a:bodyPr>
          <a:lstStyle/>
          <a:p>
            <a:pPr marL="8659" marR="3464">
              <a:lnSpc>
                <a:spcPct val="118800"/>
              </a:lnSpc>
            </a:pPr>
            <a:r>
              <a:rPr sz="545" spc="-3" dirty="0">
                <a:latin typeface="Arial"/>
                <a:cs typeface="Arial"/>
              </a:rPr>
              <a:t>Si</a:t>
            </a:r>
            <a:r>
              <a:rPr sz="545" spc="-7" dirty="0">
                <a:latin typeface="Arial"/>
                <a:cs typeface="Arial"/>
              </a:rPr>
              <a:t>z</a:t>
            </a:r>
            <a:r>
              <a:rPr sz="545" spc="-3" dirty="0">
                <a:latin typeface="Arial"/>
                <a:cs typeface="Arial"/>
              </a:rPr>
              <a:t>e: Speed:</a:t>
            </a:r>
            <a:endParaRPr sz="545">
              <a:latin typeface="Arial"/>
              <a:cs typeface="Arial"/>
            </a:endParaRPr>
          </a:p>
        </p:txBody>
      </p:sp>
      <p:sp>
        <p:nvSpPr>
          <p:cNvPr id="25" name="object 25"/>
          <p:cNvSpPr txBox="1"/>
          <p:nvPr/>
        </p:nvSpPr>
        <p:spPr>
          <a:xfrm>
            <a:off x="8036126" y="1955260"/>
            <a:ext cx="309995" cy="190630"/>
          </a:xfrm>
          <a:prstGeom prst="rect">
            <a:avLst/>
          </a:prstGeom>
        </p:spPr>
        <p:txBody>
          <a:bodyPr vert="horz" wrap="square" lIns="0" tIns="0" rIns="0" bIns="0" rtlCol="0">
            <a:spAutoFit/>
          </a:bodyPr>
          <a:lstStyle/>
          <a:p>
            <a:pPr marL="8659" marR="3464">
              <a:lnSpc>
                <a:spcPct val="118800"/>
              </a:lnSpc>
            </a:pPr>
            <a:r>
              <a:rPr sz="545" spc="-3" dirty="0">
                <a:latin typeface="Arial"/>
                <a:cs typeface="Arial"/>
              </a:rPr>
              <a:t>7</a:t>
            </a:r>
            <a:r>
              <a:rPr sz="545" dirty="0">
                <a:latin typeface="Arial"/>
                <a:cs typeface="Arial"/>
              </a:rPr>
              <a:t>.</a:t>
            </a:r>
            <a:r>
              <a:rPr sz="545" spc="-3" dirty="0">
                <a:latin typeface="Arial"/>
                <a:cs typeface="Arial"/>
              </a:rPr>
              <a:t>5</a:t>
            </a:r>
            <a:r>
              <a:rPr sz="545" spc="3" dirty="0">
                <a:latin typeface="Arial"/>
                <a:cs typeface="Arial"/>
              </a:rPr>
              <a:t> </a:t>
            </a:r>
            <a:r>
              <a:rPr sz="545" spc="-3" dirty="0">
                <a:latin typeface="Arial"/>
                <a:cs typeface="Arial"/>
              </a:rPr>
              <a:t>hp 1800</a:t>
            </a:r>
            <a:r>
              <a:rPr sz="545" spc="3" dirty="0">
                <a:latin typeface="Arial"/>
                <a:cs typeface="Arial"/>
              </a:rPr>
              <a:t> </a:t>
            </a:r>
            <a:r>
              <a:rPr sz="545" spc="-7" dirty="0">
                <a:latin typeface="Arial"/>
                <a:cs typeface="Arial"/>
              </a:rPr>
              <a:t>rpm</a:t>
            </a:r>
            <a:endParaRPr sz="545">
              <a:latin typeface="Arial"/>
              <a:cs typeface="Arial"/>
            </a:endParaRPr>
          </a:p>
        </p:txBody>
      </p:sp>
      <p:sp>
        <p:nvSpPr>
          <p:cNvPr id="26" name="object 26"/>
          <p:cNvSpPr txBox="1"/>
          <p:nvPr/>
        </p:nvSpPr>
        <p:spPr>
          <a:xfrm>
            <a:off x="4830531" y="1846155"/>
            <a:ext cx="397452" cy="190630"/>
          </a:xfrm>
          <a:prstGeom prst="rect">
            <a:avLst/>
          </a:prstGeom>
        </p:spPr>
        <p:txBody>
          <a:bodyPr vert="horz" wrap="square" lIns="0" tIns="0" rIns="0" bIns="0" rtlCol="0">
            <a:spAutoFit/>
          </a:bodyPr>
          <a:lstStyle/>
          <a:p>
            <a:pPr marL="8659" marR="3464">
              <a:lnSpc>
                <a:spcPct val="118800"/>
              </a:lnSpc>
            </a:pPr>
            <a:r>
              <a:rPr sz="545" spc="-3" dirty="0">
                <a:latin typeface="Arial"/>
                <a:cs typeface="Arial"/>
              </a:rPr>
              <a:t>Near </a:t>
            </a:r>
            <a:r>
              <a:rPr sz="545" spc="-10" dirty="0">
                <a:latin typeface="Arial"/>
                <a:cs typeface="Arial"/>
              </a:rPr>
              <a:t>M</a:t>
            </a:r>
            <a:r>
              <a:rPr sz="545" spc="-3" dirty="0">
                <a:latin typeface="Arial"/>
                <a:cs typeface="Arial"/>
              </a:rPr>
              <a:t>i</a:t>
            </a:r>
            <a:r>
              <a:rPr sz="545" dirty="0">
                <a:latin typeface="Arial"/>
                <a:cs typeface="Arial"/>
              </a:rPr>
              <a:t>ss</a:t>
            </a:r>
            <a:r>
              <a:rPr sz="545" spc="-3" dirty="0">
                <a:latin typeface="Arial"/>
                <a:cs typeface="Arial"/>
              </a:rPr>
              <a:t>: </a:t>
            </a:r>
            <a:r>
              <a:rPr sz="545" dirty="0">
                <a:latin typeface="Arial"/>
                <a:cs typeface="Arial"/>
              </a:rPr>
              <a:t>St</a:t>
            </a:r>
            <a:r>
              <a:rPr sz="545" spc="-3" dirty="0">
                <a:latin typeface="Arial"/>
                <a:cs typeface="Arial"/>
              </a:rPr>
              <a:t>a</a:t>
            </a:r>
            <a:r>
              <a:rPr sz="545" dirty="0">
                <a:latin typeface="Arial"/>
                <a:cs typeface="Arial"/>
              </a:rPr>
              <a:t>t</a:t>
            </a:r>
            <a:r>
              <a:rPr sz="545" spc="-3" dirty="0">
                <a:latin typeface="Arial"/>
                <a:cs typeface="Arial"/>
              </a:rPr>
              <a:t>ic</a:t>
            </a:r>
            <a:r>
              <a:rPr sz="545" spc="7" dirty="0">
                <a:latin typeface="Arial"/>
                <a:cs typeface="Arial"/>
              </a:rPr>
              <a:t> </a:t>
            </a:r>
            <a:r>
              <a:rPr sz="545" spc="-3" dirty="0">
                <a:latin typeface="Arial"/>
                <a:cs typeface="Arial"/>
              </a:rPr>
              <a:t>Head:</a:t>
            </a:r>
            <a:endParaRPr sz="545">
              <a:latin typeface="Arial"/>
              <a:cs typeface="Arial"/>
            </a:endParaRPr>
          </a:p>
        </p:txBody>
      </p:sp>
      <p:sp>
        <p:nvSpPr>
          <p:cNvPr id="27" name="object 27"/>
          <p:cNvSpPr txBox="1"/>
          <p:nvPr/>
        </p:nvSpPr>
        <p:spPr>
          <a:xfrm>
            <a:off x="5453985" y="1846155"/>
            <a:ext cx="114733" cy="180562"/>
          </a:xfrm>
          <a:prstGeom prst="rect">
            <a:avLst/>
          </a:prstGeom>
        </p:spPr>
        <p:txBody>
          <a:bodyPr vert="horz" wrap="square" lIns="0" tIns="0" rIns="0" bIns="0" rtlCol="0">
            <a:spAutoFit/>
          </a:bodyPr>
          <a:lstStyle/>
          <a:p>
            <a:pPr marL="8659"/>
            <a:r>
              <a:rPr sz="545" spc="-7" dirty="0">
                <a:latin typeface="Arial"/>
                <a:cs typeface="Arial"/>
              </a:rPr>
              <a:t>--</a:t>
            </a:r>
            <a:r>
              <a:rPr sz="545" spc="-3" dirty="0">
                <a:latin typeface="Arial"/>
                <a:cs typeface="Arial"/>
              </a:rPr>
              <a:t>-</a:t>
            </a:r>
            <a:endParaRPr sz="545">
              <a:latin typeface="Arial"/>
              <a:cs typeface="Arial"/>
            </a:endParaRPr>
          </a:p>
          <a:p>
            <a:pPr marL="8659">
              <a:spcBef>
                <a:spcPts val="123"/>
              </a:spcBef>
            </a:pPr>
            <a:r>
              <a:rPr sz="545" spc="-3" dirty="0">
                <a:latin typeface="Arial"/>
                <a:cs typeface="Arial"/>
              </a:rPr>
              <a:t>0</a:t>
            </a:r>
            <a:r>
              <a:rPr sz="545" spc="3" dirty="0">
                <a:latin typeface="Arial"/>
                <a:cs typeface="Arial"/>
              </a:rPr>
              <a:t> </a:t>
            </a:r>
            <a:r>
              <a:rPr sz="545" dirty="0">
                <a:latin typeface="Arial"/>
                <a:cs typeface="Arial"/>
              </a:rPr>
              <a:t>f</a:t>
            </a:r>
            <a:r>
              <a:rPr sz="545" spc="-3" dirty="0">
                <a:latin typeface="Arial"/>
                <a:cs typeface="Arial"/>
              </a:rPr>
              <a:t>t</a:t>
            </a:r>
            <a:endParaRPr sz="545">
              <a:latin typeface="Arial"/>
              <a:cs typeface="Arial"/>
            </a:endParaRPr>
          </a:p>
        </p:txBody>
      </p:sp>
      <p:sp>
        <p:nvSpPr>
          <p:cNvPr id="28" name="object 28"/>
          <p:cNvSpPr txBox="1"/>
          <p:nvPr/>
        </p:nvSpPr>
        <p:spPr>
          <a:xfrm>
            <a:off x="4866899" y="921364"/>
            <a:ext cx="998393" cy="180562"/>
          </a:xfrm>
          <a:prstGeom prst="rect">
            <a:avLst/>
          </a:prstGeom>
        </p:spPr>
        <p:txBody>
          <a:bodyPr vert="horz" wrap="square" lIns="0" tIns="0" rIns="0" bIns="0" rtlCol="0">
            <a:spAutoFit/>
          </a:bodyPr>
          <a:lstStyle/>
          <a:p>
            <a:pPr marL="8659">
              <a:tabLst>
                <a:tab pos="818695" algn="l"/>
              </a:tabLst>
            </a:pPr>
            <a:r>
              <a:rPr sz="545" spc="-3" dirty="0">
                <a:latin typeface="Arial"/>
                <a:cs typeface="Arial"/>
              </a:rPr>
              <a:t>Di</a:t>
            </a:r>
            <a:r>
              <a:rPr sz="545" dirty="0">
                <a:latin typeface="Arial"/>
                <a:cs typeface="Arial"/>
              </a:rPr>
              <a:t>m</a:t>
            </a:r>
            <a:r>
              <a:rPr sz="545" spc="-3" dirty="0">
                <a:latin typeface="Arial"/>
                <a:cs typeface="Arial"/>
              </a:rPr>
              <a:t>en</a:t>
            </a:r>
            <a:r>
              <a:rPr sz="545" dirty="0">
                <a:latin typeface="Arial"/>
                <a:cs typeface="Arial"/>
              </a:rPr>
              <a:t>s</a:t>
            </a:r>
            <a:r>
              <a:rPr sz="545" spc="-3" dirty="0">
                <a:latin typeface="Arial"/>
                <a:cs typeface="Arial"/>
              </a:rPr>
              <a:t>ion</a:t>
            </a:r>
            <a:r>
              <a:rPr sz="545" dirty="0">
                <a:latin typeface="Arial"/>
                <a:cs typeface="Arial"/>
              </a:rPr>
              <a:t>s</a:t>
            </a:r>
            <a:r>
              <a:rPr sz="545" spc="-3" dirty="0">
                <a:latin typeface="Arial"/>
                <a:cs typeface="Arial"/>
              </a:rPr>
              <a:t>:</a:t>
            </a:r>
            <a:r>
              <a:rPr sz="545" dirty="0">
                <a:latin typeface="Arial"/>
                <a:cs typeface="Arial"/>
              </a:rPr>
              <a:t>  </a:t>
            </a:r>
            <a:r>
              <a:rPr sz="545" spc="-3" dirty="0">
                <a:latin typeface="Arial"/>
                <a:cs typeface="Arial"/>
              </a:rPr>
              <a:t> Su</a:t>
            </a:r>
            <a:r>
              <a:rPr sz="545" dirty="0">
                <a:latin typeface="Arial"/>
                <a:cs typeface="Arial"/>
              </a:rPr>
              <a:t>ct</a:t>
            </a:r>
            <a:r>
              <a:rPr sz="545" spc="-3" dirty="0">
                <a:latin typeface="Arial"/>
                <a:cs typeface="Arial"/>
              </a:rPr>
              <a:t>ion:</a:t>
            </a:r>
            <a:r>
              <a:rPr sz="545" dirty="0">
                <a:latin typeface="Arial"/>
                <a:cs typeface="Arial"/>
              </a:rPr>
              <a:t>	</a:t>
            </a:r>
            <a:r>
              <a:rPr sz="545" spc="-3" dirty="0">
                <a:latin typeface="Arial"/>
                <a:cs typeface="Arial"/>
              </a:rPr>
              <a:t>3</a:t>
            </a:r>
            <a:r>
              <a:rPr sz="545" spc="3" dirty="0">
                <a:latin typeface="Arial"/>
                <a:cs typeface="Arial"/>
              </a:rPr>
              <a:t> </a:t>
            </a:r>
            <a:r>
              <a:rPr sz="545" spc="-3" dirty="0">
                <a:latin typeface="Arial"/>
                <a:cs typeface="Arial"/>
              </a:rPr>
              <a:t>in</a:t>
            </a:r>
            <a:endParaRPr sz="545">
              <a:latin typeface="Arial"/>
              <a:cs typeface="Arial"/>
            </a:endParaRPr>
          </a:p>
          <a:p>
            <a:pPr marL="450261">
              <a:spcBef>
                <a:spcPts val="123"/>
              </a:spcBef>
            </a:pPr>
            <a:r>
              <a:rPr sz="545" spc="-3" dirty="0">
                <a:latin typeface="Arial"/>
                <a:cs typeface="Arial"/>
              </a:rPr>
              <a:t>Di</a:t>
            </a:r>
            <a:r>
              <a:rPr sz="545" dirty="0">
                <a:latin typeface="Arial"/>
                <a:cs typeface="Arial"/>
              </a:rPr>
              <a:t>sc</a:t>
            </a:r>
            <a:r>
              <a:rPr sz="545" spc="-3" dirty="0">
                <a:latin typeface="Arial"/>
                <a:cs typeface="Arial"/>
              </a:rPr>
              <a:t>ha</a:t>
            </a:r>
            <a:r>
              <a:rPr sz="545" spc="-7" dirty="0">
                <a:latin typeface="Arial"/>
                <a:cs typeface="Arial"/>
              </a:rPr>
              <a:t>r</a:t>
            </a:r>
            <a:r>
              <a:rPr sz="545" spc="-3" dirty="0">
                <a:latin typeface="Arial"/>
                <a:cs typeface="Arial"/>
              </a:rPr>
              <a:t>ge:</a:t>
            </a:r>
            <a:r>
              <a:rPr sz="545" dirty="0">
                <a:latin typeface="Arial"/>
                <a:cs typeface="Arial"/>
              </a:rPr>
              <a:t> </a:t>
            </a:r>
            <a:r>
              <a:rPr sz="545" spc="-14" dirty="0">
                <a:latin typeface="Arial"/>
                <a:cs typeface="Arial"/>
              </a:rPr>
              <a:t> </a:t>
            </a:r>
            <a:r>
              <a:rPr sz="545" spc="-3" dirty="0">
                <a:latin typeface="Arial"/>
                <a:cs typeface="Arial"/>
              </a:rPr>
              <a:t>2</a:t>
            </a:r>
            <a:r>
              <a:rPr sz="545" dirty="0">
                <a:latin typeface="Arial"/>
                <a:cs typeface="Arial"/>
              </a:rPr>
              <a:t>.</a:t>
            </a:r>
            <a:r>
              <a:rPr sz="545" spc="-3" dirty="0">
                <a:latin typeface="Arial"/>
                <a:cs typeface="Arial"/>
              </a:rPr>
              <a:t>5</a:t>
            </a:r>
            <a:r>
              <a:rPr sz="545" spc="3" dirty="0">
                <a:latin typeface="Arial"/>
                <a:cs typeface="Arial"/>
              </a:rPr>
              <a:t> </a:t>
            </a:r>
            <a:r>
              <a:rPr sz="545" spc="-3" dirty="0">
                <a:latin typeface="Arial"/>
                <a:cs typeface="Arial"/>
              </a:rPr>
              <a:t>in</a:t>
            </a:r>
            <a:endParaRPr sz="545">
              <a:latin typeface="Arial"/>
              <a:cs typeface="Arial"/>
            </a:endParaRPr>
          </a:p>
        </p:txBody>
      </p:sp>
      <p:sp>
        <p:nvSpPr>
          <p:cNvPr id="29" name="object 29"/>
          <p:cNvSpPr txBox="1"/>
          <p:nvPr/>
        </p:nvSpPr>
        <p:spPr>
          <a:xfrm>
            <a:off x="4451262" y="1513646"/>
            <a:ext cx="171450" cy="180562"/>
          </a:xfrm>
          <a:prstGeom prst="rect">
            <a:avLst/>
          </a:prstGeom>
        </p:spPr>
        <p:txBody>
          <a:bodyPr vert="horz" wrap="square" lIns="0" tIns="0" rIns="0" bIns="0" rtlCol="0">
            <a:spAutoFit/>
          </a:bodyPr>
          <a:lstStyle/>
          <a:p>
            <a:pPr marL="8659"/>
            <a:r>
              <a:rPr sz="545" spc="-3" dirty="0">
                <a:latin typeface="Arial"/>
                <a:cs typeface="Arial"/>
              </a:rPr>
              <a:t>1216</a:t>
            </a:r>
            <a:endParaRPr sz="545">
              <a:latin typeface="Arial"/>
              <a:cs typeface="Arial"/>
            </a:endParaRPr>
          </a:p>
          <a:p>
            <a:pPr marL="8659">
              <a:spcBef>
                <a:spcPts val="123"/>
              </a:spcBef>
            </a:pPr>
            <a:r>
              <a:rPr sz="545" spc="-3" dirty="0">
                <a:latin typeface="Arial"/>
                <a:cs typeface="Arial"/>
              </a:rPr>
              <a:t>4996</a:t>
            </a:r>
            <a:endParaRPr sz="545">
              <a:latin typeface="Arial"/>
              <a:cs typeface="Arial"/>
            </a:endParaRPr>
          </a:p>
        </p:txBody>
      </p:sp>
      <p:sp>
        <p:nvSpPr>
          <p:cNvPr id="30" name="object 30"/>
          <p:cNvSpPr txBox="1"/>
          <p:nvPr/>
        </p:nvSpPr>
        <p:spPr>
          <a:xfrm>
            <a:off x="3607867" y="2345228"/>
            <a:ext cx="2337955" cy="83869"/>
          </a:xfrm>
          <a:prstGeom prst="rect">
            <a:avLst/>
          </a:prstGeom>
          <a:solidFill>
            <a:srgbClr val="BFBFBF"/>
          </a:solidFill>
        </p:spPr>
        <p:txBody>
          <a:bodyPr vert="horz" wrap="square" lIns="0" tIns="0" rIns="0" bIns="0" rtlCol="0">
            <a:spAutoFit/>
          </a:bodyPr>
          <a:lstStyle/>
          <a:p>
            <a:pPr>
              <a:lnSpc>
                <a:spcPct val="100000"/>
              </a:lnSpc>
            </a:pPr>
            <a:r>
              <a:rPr sz="545" b="1" spc="-3" dirty="0">
                <a:latin typeface="Arial"/>
                <a:cs typeface="Arial"/>
              </a:rPr>
              <a:t>Pu</a:t>
            </a:r>
            <a:r>
              <a:rPr sz="545" b="1" dirty="0">
                <a:latin typeface="Arial"/>
                <a:cs typeface="Arial"/>
              </a:rPr>
              <a:t>m</a:t>
            </a:r>
            <a:r>
              <a:rPr sz="545" b="1" spc="-3" dirty="0">
                <a:latin typeface="Arial"/>
                <a:cs typeface="Arial"/>
              </a:rPr>
              <a:t>p</a:t>
            </a:r>
            <a:r>
              <a:rPr sz="545" b="1" spc="7" dirty="0">
                <a:latin typeface="Arial"/>
                <a:cs typeface="Arial"/>
              </a:rPr>
              <a:t> </a:t>
            </a:r>
            <a:r>
              <a:rPr sz="545" b="1" spc="-3" dirty="0">
                <a:latin typeface="Arial"/>
                <a:cs typeface="Arial"/>
              </a:rPr>
              <a:t>Se</a:t>
            </a:r>
            <a:r>
              <a:rPr sz="545" b="1" dirty="0">
                <a:latin typeface="Arial"/>
                <a:cs typeface="Arial"/>
              </a:rPr>
              <a:t>l</a:t>
            </a:r>
            <a:r>
              <a:rPr sz="545" b="1" spc="-3" dirty="0">
                <a:latin typeface="Arial"/>
                <a:cs typeface="Arial"/>
              </a:rPr>
              <a:t>ec</a:t>
            </a:r>
            <a:r>
              <a:rPr sz="545" b="1" spc="-7" dirty="0">
                <a:latin typeface="Arial"/>
                <a:cs typeface="Arial"/>
              </a:rPr>
              <a:t>t</a:t>
            </a:r>
            <a:r>
              <a:rPr sz="545" b="1" dirty="0">
                <a:latin typeface="Arial"/>
                <a:cs typeface="Arial"/>
              </a:rPr>
              <a:t>i</a:t>
            </a:r>
            <a:r>
              <a:rPr sz="545" b="1" spc="-3" dirty="0">
                <a:latin typeface="Arial"/>
                <a:cs typeface="Arial"/>
              </a:rPr>
              <a:t>on</a:t>
            </a:r>
            <a:r>
              <a:rPr sz="545" b="1" spc="7" dirty="0">
                <a:latin typeface="Arial"/>
                <a:cs typeface="Arial"/>
              </a:rPr>
              <a:t> </a:t>
            </a:r>
            <a:r>
              <a:rPr sz="545" b="1" spc="-3" dirty="0">
                <a:latin typeface="Arial"/>
                <a:cs typeface="Arial"/>
              </a:rPr>
              <a:t>Warn</a:t>
            </a:r>
            <a:r>
              <a:rPr sz="545" b="1" dirty="0">
                <a:latin typeface="Arial"/>
                <a:cs typeface="Arial"/>
              </a:rPr>
              <a:t>i</a:t>
            </a:r>
            <a:r>
              <a:rPr sz="545" b="1" spc="-3" dirty="0">
                <a:latin typeface="Arial"/>
                <a:cs typeface="Arial"/>
              </a:rPr>
              <a:t>ngs:</a:t>
            </a:r>
            <a:endParaRPr sz="545">
              <a:latin typeface="Arial"/>
              <a:cs typeface="Arial"/>
            </a:endParaRPr>
          </a:p>
        </p:txBody>
      </p:sp>
      <p:sp>
        <p:nvSpPr>
          <p:cNvPr id="31" name="object 31"/>
          <p:cNvSpPr txBox="1"/>
          <p:nvPr/>
        </p:nvSpPr>
        <p:spPr>
          <a:xfrm>
            <a:off x="3729095" y="2442594"/>
            <a:ext cx="182707" cy="83869"/>
          </a:xfrm>
          <a:prstGeom prst="rect">
            <a:avLst/>
          </a:prstGeom>
        </p:spPr>
        <p:txBody>
          <a:bodyPr vert="horz" wrap="square" lIns="0" tIns="0" rIns="0" bIns="0" rtlCol="0">
            <a:spAutoFit/>
          </a:bodyPr>
          <a:lstStyle/>
          <a:p>
            <a:pPr marL="8659"/>
            <a:r>
              <a:rPr sz="545" spc="-3" dirty="0">
                <a:latin typeface="Arial"/>
                <a:cs typeface="Arial"/>
              </a:rPr>
              <a:t>None</a:t>
            </a:r>
            <a:endParaRPr sz="545">
              <a:latin typeface="Arial"/>
              <a:cs typeface="Arial"/>
            </a:endParaRPr>
          </a:p>
        </p:txBody>
      </p:sp>
      <p:sp>
        <p:nvSpPr>
          <p:cNvPr id="32" name="object 32"/>
          <p:cNvSpPr/>
          <p:nvPr/>
        </p:nvSpPr>
        <p:spPr>
          <a:xfrm>
            <a:off x="3561108" y="2668385"/>
            <a:ext cx="1246909" cy="1839191"/>
          </a:xfrm>
          <a:custGeom>
            <a:avLst/>
            <a:gdLst/>
            <a:ahLst/>
            <a:cxnLst/>
            <a:rect l="l" t="t" r="r" b="b"/>
            <a:pathLst>
              <a:path w="1828800" h="2697479">
                <a:moveTo>
                  <a:pt x="0" y="0"/>
                </a:moveTo>
                <a:lnTo>
                  <a:pt x="1828799" y="0"/>
                </a:lnTo>
                <a:lnTo>
                  <a:pt x="1828799" y="2697479"/>
                </a:lnTo>
                <a:lnTo>
                  <a:pt x="0" y="2697479"/>
                </a:lnTo>
                <a:lnTo>
                  <a:pt x="0" y="0"/>
                </a:lnTo>
                <a:close/>
              </a:path>
            </a:pathLst>
          </a:custGeom>
          <a:ln w="18287">
            <a:solidFill>
              <a:srgbClr val="000000"/>
            </a:solidFill>
          </a:ln>
        </p:spPr>
        <p:txBody>
          <a:bodyPr wrap="square" lIns="0" tIns="0" rIns="0" bIns="0" rtlCol="0"/>
          <a:lstStyle/>
          <a:p>
            <a:endParaRPr sz="1227"/>
          </a:p>
        </p:txBody>
      </p:sp>
      <p:sp>
        <p:nvSpPr>
          <p:cNvPr id="33" name="object 33"/>
          <p:cNvSpPr txBox="1"/>
          <p:nvPr/>
        </p:nvSpPr>
        <p:spPr>
          <a:xfrm>
            <a:off x="3576694" y="2735926"/>
            <a:ext cx="1205345" cy="83869"/>
          </a:xfrm>
          <a:prstGeom prst="rect">
            <a:avLst/>
          </a:prstGeom>
          <a:solidFill>
            <a:srgbClr val="BFBFBF"/>
          </a:solidFill>
        </p:spPr>
        <p:txBody>
          <a:bodyPr vert="horz" wrap="square" lIns="0" tIns="0" rIns="0" bIns="0" rtlCol="0">
            <a:spAutoFit/>
          </a:bodyPr>
          <a:lstStyle/>
          <a:p>
            <a:pPr marL="342891"/>
            <a:r>
              <a:rPr sz="545" b="1" spc="-7" dirty="0">
                <a:latin typeface="Arial"/>
                <a:cs typeface="Arial"/>
              </a:rPr>
              <a:t>--</a:t>
            </a:r>
            <a:r>
              <a:rPr sz="545" b="1" spc="-3" dirty="0">
                <a:latin typeface="Arial"/>
                <a:cs typeface="Arial"/>
              </a:rPr>
              <a:t>-</a:t>
            </a:r>
            <a:r>
              <a:rPr sz="545" b="1" dirty="0">
                <a:latin typeface="Arial"/>
                <a:cs typeface="Arial"/>
              </a:rPr>
              <a:t> </a:t>
            </a:r>
            <a:r>
              <a:rPr sz="545" b="1" spc="-7" dirty="0">
                <a:latin typeface="Arial"/>
                <a:cs typeface="Arial"/>
              </a:rPr>
              <a:t>Dut</a:t>
            </a:r>
            <a:r>
              <a:rPr sz="545" b="1" spc="-3" dirty="0">
                <a:latin typeface="Arial"/>
                <a:cs typeface="Arial"/>
              </a:rPr>
              <a:t>y</a:t>
            </a:r>
            <a:r>
              <a:rPr sz="545" b="1" spc="-24" dirty="0">
                <a:latin typeface="Arial"/>
                <a:cs typeface="Arial"/>
              </a:rPr>
              <a:t> </a:t>
            </a:r>
            <a:r>
              <a:rPr sz="545" b="1" spc="-3" dirty="0">
                <a:latin typeface="Arial"/>
                <a:cs typeface="Arial"/>
              </a:rPr>
              <a:t>Po</a:t>
            </a:r>
            <a:r>
              <a:rPr sz="545" b="1" dirty="0">
                <a:latin typeface="Arial"/>
                <a:cs typeface="Arial"/>
              </a:rPr>
              <a:t>i</a:t>
            </a:r>
            <a:r>
              <a:rPr sz="545" b="1" spc="-3" dirty="0">
                <a:latin typeface="Arial"/>
                <a:cs typeface="Arial"/>
              </a:rPr>
              <a:t>nt</a:t>
            </a:r>
            <a:r>
              <a:rPr sz="545" b="1" dirty="0">
                <a:latin typeface="Arial"/>
                <a:cs typeface="Arial"/>
              </a:rPr>
              <a:t> </a:t>
            </a:r>
            <a:r>
              <a:rPr sz="545" b="1" spc="-7" dirty="0">
                <a:latin typeface="Arial"/>
                <a:cs typeface="Arial"/>
              </a:rPr>
              <a:t>--</a:t>
            </a:r>
            <a:r>
              <a:rPr sz="545" b="1" spc="-3" dirty="0">
                <a:latin typeface="Arial"/>
                <a:cs typeface="Arial"/>
              </a:rPr>
              <a:t>-</a:t>
            </a:r>
            <a:endParaRPr sz="545">
              <a:latin typeface="Arial"/>
              <a:cs typeface="Arial"/>
            </a:endParaRPr>
          </a:p>
        </p:txBody>
      </p:sp>
      <p:sp>
        <p:nvSpPr>
          <p:cNvPr id="34" name="object 34"/>
          <p:cNvSpPr txBox="1"/>
          <p:nvPr/>
        </p:nvSpPr>
        <p:spPr>
          <a:xfrm>
            <a:off x="3696190" y="2863772"/>
            <a:ext cx="235527" cy="608693"/>
          </a:xfrm>
          <a:prstGeom prst="rect">
            <a:avLst/>
          </a:prstGeom>
        </p:spPr>
        <p:txBody>
          <a:bodyPr vert="horz" wrap="square" lIns="0" tIns="0" rIns="0" bIns="0" rtlCol="0">
            <a:spAutoFit/>
          </a:bodyPr>
          <a:lstStyle/>
          <a:p>
            <a:pPr>
              <a:lnSpc>
                <a:spcPct val="118800"/>
              </a:lnSpc>
            </a:pPr>
            <a:r>
              <a:rPr sz="545" spc="-3" dirty="0">
                <a:latin typeface="Arial"/>
                <a:cs typeface="Arial"/>
              </a:rPr>
              <a:t>Flo</a:t>
            </a:r>
            <a:r>
              <a:rPr sz="545" spc="-17" dirty="0">
                <a:latin typeface="Arial"/>
                <a:cs typeface="Arial"/>
              </a:rPr>
              <a:t>w</a:t>
            </a:r>
            <a:r>
              <a:rPr sz="545" spc="-3" dirty="0">
                <a:latin typeface="Arial"/>
                <a:cs typeface="Arial"/>
              </a:rPr>
              <a:t>: Head: E</a:t>
            </a:r>
            <a:r>
              <a:rPr sz="545" spc="-10" dirty="0">
                <a:latin typeface="Arial"/>
                <a:cs typeface="Arial"/>
              </a:rPr>
              <a:t>f</a:t>
            </a:r>
            <a:r>
              <a:rPr sz="545" dirty="0">
                <a:latin typeface="Arial"/>
                <a:cs typeface="Arial"/>
              </a:rPr>
              <a:t>f</a:t>
            </a:r>
            <a:r>
              <a:rPr sz="545" spc="-3" dirty="0">
                <a:latin typeface="Arial"/>
                <a:cs typeface="Arial"/>
              </a:rPr>
              <a:t>: Po</a:t>
            </a:r>
            <a:r>
              <a:rPr sz="545" spc="-17" dirty="0">
                <a:latin typeface="Arial"/>
                <a:cs typeface="Arial"/>
              </a:rPr>
              <a:t>w</a:t>
            </a:r>
            <a:r>
              <a:rPr sz="545" spc="-3" dirty="0">
                <a:latin typeface="Arial"/>
                <a:cs typeface="Arial"/>
              </a:rPr>
              <a:t>e</a:t>
            </a:r>
            <a:r>
              <a:rPr sz="545" spc="-7" dirty="0">
                <a:latin typeface="Arial"/>
                <a:cs typeface="Arial"/>
              </a:rPr>
              <a:t>r</a:t>
            </a:r>
            <a:r>
              <a:rPr sz="545" spc="-3" dirty="0">
                <a:latin typeface="Arial"/>
                <a:cs typeface="Arial"/>
              </a:rPr>
              <a:t>: NPS</a:t>
            </a:r>
            <a:r>
              <a:rPr sz="545" spc="-7" dirty="0">
                <a:latin typeface="Arial"/>
                <a:cs typeface="Arial"/>
              </a:rPr>
              <a:t>Hr</a:t>
            </a:r>
            <a:r>
              <a:rPr sz="545" spc="-3" dirty="0">
                <a:latin typeface="Arial"/>
                <a:cs typeface="Arial"/>
              </a:rPr>
              <a:t>:</a:t>
            </a:r>
            <a:endParaRPr sz="545">
              <a:latin typeface="Arial"/>
              <a:cs typeface="Arial"/>
            </a:endParaRPr>
          </a:p>
          <a:p>
            <a:pPr>
              <a:spcBef>
                <a:spcPts val="164"/>
              </a:spcBef>
            </a:pPr>
            <a:r>
              <a:rPr sz="545" spc="-3" dirty="0">
                <a:latin typeface="Arial"/>
                <a:cs typeface="Arial"/>
              </a:rPr>
              <a:t>Speed:</a:t>
            </a:r>
            <a:endParaRPr sz="545">
              <a:latin typeface="Arial"/>
              <a:cs typeface="Arial"/>
            </a:endParaRPr>
          </a:p>
        </p:txBody>
      </p:sp>
      <p:sp>
        <p:nvSpPr>
          <p:cNvPr id="35" name="object 35"/>
          <p:cNvSpPr txBox="1"/>
          <p:nvPr/>
        </p:nvSpPr>
        <p:spPr>
          <a:xfrm>
            <a:off x="4205344" y="2863772"/>
            <a:ext cx="386195" cy="575670"/>
          </a:xfrm>
          <a:prstGeom prst="rect">
            <a:avLst/>
          </a:prstGeom>
        </p:spPr>
        <p:txBody>
          <a:bodyPr vert="horz" wrap="square" lIns="0" tIns="0" rIns="0" bIns="0" rtlCol="0">
            <a:spAutoFit/>
          </a:bodyPr>
          <a:lstStyle/>
          <a:p>
            <a:pPr>
              <a:lnSpc>
                <a:spcPct val="100000"/>
              </a:lnSpc>
            </a:pPr>
            <a:r>
              <a:rPr sz="545" spc="-3" dirty="0">
                <a:latin typeface="Arial"/>
                <a:cs typeface="Arial"/>
              </a:rPr>
              <a:t>251</a:t>
            </a:r>
            <a:r>
              <a:rPr sz="545" spc="3" dirty="0">
                <a:latin typeface="Arial"/>
                <a:cs typeface="Arial"/>
              </a:rPr>
              <a:t> </a:t>
            </a:r>
            <a:r>
              <a:rPr sz="545" spc="-7" dirty="0">
                <a:latin typeface="Arial"/>
                <a:cs typeface="Arial"/>
              </a:rPr>
              <a:t>US</a:t>
            </a:r>
            <a:r>
              <a:rPr sz="545" spc="7" dirty="0">
                <a:latin typeface="Arial"/>
                <a:cs typeface="Arial"/>
              </a:rPr>
              <a:t> </a:t>
            </a:r>
            <a:r>
              <a:rPr sz="545" spc="-7" dirty="0">
                <a:latin typeface="Arial"/>
                <a:cs typeface="Arial"/>
              </a:rPr>
              <a:t>gpm</a:t>
            </a:r>
            <a:endParaRPr sz="545">
              <a:latin typeface="Arial"/>
              <a:cs typeface="Arial"/>
            </a:endParaRPr>
          </a:p>
          <a:p>
            <a:pPr marR="184001">
              <a:lnSpc>
                <a:spcPct val="118800"/>
              </a:lnSpc>
            </a:pPr>
            <a:r>
              <a:rPr sz="545" spc="-3" dirty="0">
                <a:latin typeface="Arial"/>
                <a:cs typeface="Arial"/>
              </a:rPr>
              <a:t>65</a:t>
            </a:r>
            <a:r>
              <a:rPr sz="545" dirty="0">
                <a:latin typeface="Arial"/>
                <a:cs typeface="Arial"/>
              </a:rPr>
              <a:t>.</a:t>
            </a:r>
            <a:r>
              <a:rPr sz="545" spc="-3" dirty="0">
                <a:latin typeface="Arial"/>
                <a:cs typeface="Arial"/>
              </a:rPr>
              <a:t>3</a:t>
            </a:r>
            <a:r>
              <a:rPr sz="545" spc="3" dirty="0">
                <a:latin typeface="Arial"/>
                <a:cs typeface="Arial"/>
              </a:rPr>
              <a:t> </a:t>
            </a:r>
            <a:r>
              <a:rPr sz="545" dirty="0">
                <a:latin typeface="Arial"/>
                <a:cs typeface="Arial"/>
              </a:rPr>
              <a:t>f</a:t>
            </a:r>
            <a:r>
              <a:rPr sz="545" spc="-3" dirty="0">
                <a:latin typeface="Arial"/>
                <a:cs typeface="Arial"/>
              </a:rPr>
              <a:t>t 75</a:t>
            </a:r>
            <a:r>
              <a:rPr sz="545" dirty="0">
                <a:latin typeface="Arial"/>
                <a:cs typeface="Arial"/>
              </a:rPr>
              <a:t>.</a:t>
            </a:r>
            <a:r>
              <a:rPr sz="545" spc="-7" dirty="0">
                <a:latin typeface="Arial"/>
                <a:cs typeface="Arial"/>
              </a:rPr>
              <a:t>3%</a:t>
            </a:r>
            <a:endParaRPr sz="545">
              <a:latin typeface="Arial"/>
              <a:cs typeface="Arial"/>
            </a:endParaRPr>
          </a:p>
          <a:p>
            <a:pPr>
              <a:spcBef>
                <a:spcPts val="123"/>
              </a:spcBef>
            </a:pPr>
            <a:r>
              <a:rPr sz="545" spc="-3" dirty="0">
                <a:latin typeface="Arial"/>
                <a:cs typeface="Arial"/>
              </a:rPr>
              <a:t>5</a:t>
            </a:r>
            <a:r>
              <a:rPr sz="545" dirty="0">
                <a:latin typeface="Arial"/>
                <a:cs typeface="Arial"/>
              </a:rPr>
              <a:t>.</a:t>
            </a:r>
            <a:r>
              <a:rPr sz="545" spc="-3" dirty="0">
                <a:latin typeface="Arial"/>
                <a:cs typeface="Arial"/>
              </a:rPr>
              <a:t>38</a:t>
            </a:r>
            <a:r>
              <a:rPr sz="545" spc="3" dirty="0">
                <a:latin typeface="Arial"/>
                <a:cs typeface="Arial"/>
              </a:rPr>
              <a:t> </a:t>
            </a:r>
            <a:r>
              <a:rPr sz="545" spc="-3" dirty="0">
                <a:latin typeface="Arial"/>
                <a:cs typeface="Arial"/>
              </a:rPr>
              <a:t>hp</a:t>
            </a:r>
            <a:endParaRPr sz="545">
              <a:latin typeface="Arial"/>
              <a:cs typeface="Arial"/>
            </a:endParaRPr>
          </a:p>
          <a:p>
            <a:pPr marR="88753">
              <a:lnSpc>
                <a:spcPts val="818"/>
              </a:lnSpc>
              <a:spcBef>
                <a:spcPts val="14"/>
              </a:spcBef>
            </a:pPr>
            <a:r>
              <a:rPr sz="545" spc="-3" dirty="0">
                <a:latin typeface="Arial"/>
                <a:cs typeface="Arial"/>
              </a:rPr>
              <a:t>8</a:t>
            </a:r>
            <a:r>
              <a:rPr sz="545" dirty="0">
                <a:latin typeface="Arial"/>
                <a:cs typeface="Arial"/>
              </a:rPr>
              <a:t>.</a:t>
            </a:r>
            <a:r>
              <a:rPr sz="545" spc="-3" dirty="0">
                <a:latin typeface="Arial"/>
                <a:cs typeface="Arial"/>
              </a:rPr>
              <a:t>71</a:t>
            </a:r>
            <a:r>
              <a:rPr sz="545" spc="3" dirty="0">
                <a:latin typeface="Arial"/>
                <a:cs typeface="Arial"/>
              </a:rPr>
              <a:t> </a:t>
            </a:r>
            <a:r>
              <a:rPr sz="545" dirty="0">
                <a:latin typeface="Arial"/>
                <a:cs typeface="Arial"/>
              </a:rPr>
              <a:t>f</a:t>
            </a:r>
            <a:r>
              <a:rPr sz="545" spc="-3" dirty="0">
                <a:latin typeface="Arial"/>
                <a:cs typeface="Arial"/>
              </a:rPr>
              <a:t>t 1760</a:t>
            </a:r>
            <a:r>
              <a:rPr sz="545" spc="3" dirty="0">
                <a:latin typeface="Arial"/>
                <a:cs typeface="Arial"/>
              </a:rPr>
              <a:t> </a:t>
            </a:r>
            <a:r>
              <a:rPr sz="545" spc="-7" dirty="0">
                <a:latin typeface="Arial"/>
                <a:cs typeface="Arial"/>
              </a:rPr>
              <a:t>rpm</a:t>
            </a:r>
            <a:endParaRPr sz="545">
              <a:latin typeface="Arial"/>
              <a:cs typeface="Arial"/>
            </a:endParaRPr>
          </a:p>
        </p:txBody>
      </p:sp>
      <p:sp>
        <p:nvSpPr>
          <p:cNvPr id="36" name="object 36"/>
          <p:cNvSpPr txBox="1"/>
          <p:nvPr/>
        </p:nvSpPr>
        <p:spPr>
          <a:xfrm>
            <a:off x="3576694" y="3463290"/>
            <a:ext cx="1205345" cy="83869"/>
          </a:xfrm>
          <a:prstGeom prst="rect">
            <a:avLst/>
          </a:prstGeom>
          <a:solidFill>
            <a:srgbClr val="BFBFBF"/>
          </a:solidFill>
        </p:spPr>
        <p:txBody>
          <a:bodyPr vert="horz" wrap="square" lIns="0" tIns="0" rIns="0" bIns="0" rtlCol="0">
            <a:spAutoFit/>
          </a:bodyPr>
          <a:lstStyle/>
          <a:p>
            <a:pPr marL="285742"/>
            <a:r>
              <a:rPr sz="545" b="1" spc="-7" dirty="0">
                <a:latin typeface="Arial"/>
                <a:cs typeface="Arial"/>
              </a:rPr>
              <a:t>--</a:t>
            </a:r>
            <a:r>
              <a:rPr sz="545" b="1" spc="-3" dirty="0">
                <a:latin typeface="Arial"/>
                <a:cs typeface="Arial"/>
              </a:rPr>
              <a:t>-</a:t>
            </a:r>
            <a:r>
              <a:rPr sz="545" b="1" dirty="0">
                <a:latin typeface="Arial"/>
                <a:cs typeface="Arial"/>
              </a:rPr>
              <a:t> </a:t>
            </a:r>
            <a:r>
              <a:rPr sz="545" b="1" spc="-3" dirty="0">
                <a:latin typeface="Arial"/>
                <a:cs typeface="Arial"/>
              </a:rPr>
              <a:t>Des</a:t>
            </a:r>
            <a:r>
              <a:rPr sz="545" b="1" dirty="0">
                <a:latin typeface="Arial"/>
                <a:cs typeface="Arial"/>
              </a:rPr>
              <a:t>i</a:t>
            </a:r>
            <a:r>
              <a:rPr sz="545" b="1" spc="-3" dirty="0">
                <a:latin typeface="Arial"/>
                <a:cs typeface="Arial"/>
              </a:rPr>
              <a:t>gn</a:t>
            </a:r>
            <a:r>
              <a:rPr sz="545" b="1" spc="7" dirty="0">
                <a:latin typeface="Arial"/>
                <a:cs typeface="Arial"/>
              </a:rPr>
              <a:t> </a:t>
            </a:r>
            <a:r>
              <a:rPr sz="545" b="1" spc="-3" dirty="0">
                <a:latin typeface="Arial"/>
                <a:cs typeface="Arial"/>
              </a:rPr>
              <a:t>Curve</a:t>
            </a:r>
            <a:r>
              <a:rPr sz="545" b="1" spc="3" dirty="0">
                <a:latin typeface="Arial"/>
                <a:cs typeface="Arial"/>
              </a:rPr>
              <a:t> </a:t>
            </a:r>
            <a:r>
              <a:rPr sz="545" b="1" spc="-7" dirty="0">
                <a:latin typeface="Arial"/>
                <a:cs typeface="Arial"/>
              </a:rPr>
              <a:t>--</a:t>
            </a:r>
            <a:r>
              <a:rPr sz="545" b="1" spc="-3" dirty="0">
                <a:latin typeface="Arial"/>
                <a:cs typeface="Arial"/>
              </a:rPr>
              <a:t>-</a:t>
            </a:r>
            <a:endParaRPr sz="545">
              <a:latin typeface="Arial"/>
              <a:cs typeface="Arial"/>
            </a:endParaRPr>
          </a:p>
        </p:txBody>
      </p:sp>
      <p:sp>
        <p:nvSpPr>
          <p:cNvPr id="37" name="object 37"/>
          <p:cNvSpPr txBox="1"/>
          <p:nvPr/>
        </p:nvSpPr>
        <p:spPr>
          <a:xfrm>
            <a:off x="3696191" y="3565158"/>
            <a:ext cx="914833" cy="913968"/>
          </a:xfrm>
          <a:prstGeom prst="rect">
            <a:avLst/>
          </a:prstGeom>
        </p:spPr>
        <p:txBody>
          <a:bodyPr vert="horz" wrap="square" lIns="0" tIns="0" rIns="0" bIns="0" rtlCol="0">
            <a:spAutoFit/>
          </a:bodyPr>
          <a:lstStyle/>
          <a:p>
            <a:pPr marR="156292">
              <a:lnSpc>
                <a:spcPct val="118700"/>
              </a:lnSpc>
              <a:tabLst>
                <a:tab pos="508708" algn="l"/>
              </a:tabLst>
            </a:pPr>
            <a:r>
              <a:rPr sz="545" spc="-3" dirty="0">
                <a:latin typeface="Arial"/>
                <a:cs typeface="Arial"/>
              </a:rPr>
              <a:t>Shu</a:t>
            </a:r>
            <a:r>
              <a:rPr sz="545" dirty="0">
                <a:latin typeface="Arial"/>
                <a:cs typeface="Arial"/>
              </a:rPr>
              <a:t>t</a:t>
            </a:r>
            <a:r>
              <a:rPr sz="545" spc="-3" dirty="0">
                <a:latin typeface="Arial"/>
                <a:cs typeface="Arial"/>
              </a:rPr>
              <a:t>o</a:t>
            </a:r>
            <a:r>
              <a:rPr sz="545" spc="-10" dirty="0">
                <a:latin typeface="Arial"/>
                <a:cs typeface="Arial"/>
              </a:rPr>
              <a:t>f</a:t>
            </a:r>
            <a:r>
              <a:rPr sz="545" spc="-3" dirty="0">
                <a:latin typeface="Arial"/>
                <a:cs typeface="Arial"/>
              </a:rPr>
              <a:t>f</a:t>
            </a:r>
            <a:r>
              <a:rPr sz="545" spc="7" dirty="0">
                <a:latin typeface="Arial"/>
                <a:cs typeface="Arial"/>
              </a:rPr>
              <a:t> </a:t>
            </a:r>
            <a:r>
              <a:rPr sz="545" spc="-3" dirty="0">
                <a:latin typeface="Arial"/>
                <a:cs typeface="Arial"/>
              </a:rPr>
              <a:t>Head:</a:t>
            </a:r>
            <a:r>
              <a:rPr sz="545" dirty="0">
                <a:latin typeface="Arial"/>
                <a:cs typeface="Arial"/>
              </a:rPr>
              <a:t>   </a:t>
            </a:r>
            <a:r>
              <a:rPr sz="545" spc="58" dirty="0">
                <a:latin typeface="Arial"/>
                <a:cs typeface="Arial"/>
              </a:rPr>
              <a:t> </a:t>
            </a:r>
            <a:r>
              <a:rPr sz="545" spc="-3" dirty="0">
                <a:latin typeface="Arial"/>
                <a:cs typeface="Arial"/>
              </a:rPr>
              <a:t>75</a:t>
            </a:r>
            <a:r>
              <a:rPr sz="545" dirty="0">
                <a:latin typeface="Arial"/>
                <a:cs typeface="Arial"/>
              </a:rPr>
              <a:t>.</a:t>
            </a:r>
            <a:r>
              <a:rPr sz="545" spc="-3" dirty="0">
                <a:latin typeface="Arial"/>
                <a:cs typeface="Arial"/>
              </a:rPr>
              <a:t>9</a:t>
            </a:r>
            <a:r>
              <a:rPr sz="545" spc="3" dirty="0">
                <a:latin typeface="Arial"/>
                <a:cs typeface="Arial"/>
              </a:rPr>
              <a:t> </a:t>
            </a:r>
            <a:r>
              <a:rPr sz="545" dirty="0">
                <a:latin typeface="Arial"/>
                <a:cs typeface="Arial"/>
              </a:rPr>
              <a:t>f</a:t>
            </a:r>
            <a:r>
              <a:rPr sz="545" spc="-3" dirty="0">
                <a:latin typeface="Arial"/>
                <a:cs typeface="Arial"/>
              </a:rPr>
              <a:t>t Shu</a:t>
            </a:r>
            <a:r>
              <a:rPr sz="545" dirty="0">
                <a:latin typeface="Arial"/>
                <a:cs typeface="Arial"/>
              </a:rPr>
              <a:t>t</a:t>
            </a:r>
            <a:r>
              <a:rPr sz="545" spc="-3" dirty="0">
                <a:latin typeface="Arial"/>
                <a:cs typeface="Arial"/>
              </a:rPr>
              <a:t>o</a:t>
            </a:r>
            <a:r>
              <a:rPr sz="545" spc="-10" dirty="0">
                <a:latin typeface="Arial"/>
                <a:cs typeface="Arial"/>
              </a:rPr>
              <a:t>f</a:t>
            </a:r>
            <a:r>
              <a:rPr sz="545" spc="-3" dirty="0">
                <a:latin typeface="Arial"/>
                <a:cs typeface="Arial"/>
              </a:rPr>
              <a:t>f</a:t>
            </a:r>
            <a:r>
              <a:rPr sz="545" spc="7" dirty="0">
                <a:latin typeface="Arial"/>
                <a:cs typeface="Arial"/>
              </a:rPr>
              <a:t> </a:t>
            </a:r>
            <a:r>
              <a:rPr sz="545" spc="-3" dirty="0">
                <a:latin typeface="Arial"/>
                <a:cs typeface="Arial"/>
              </a:rPr>
              <a:t>dP:</a:t>
            </a:r>
            <a:r>
              <a:rPr sz="545" dirty="0">
                <a:latin typeface="Arial"/>
                <a:cs typeface="Arial"/>
              </a:rPr>
              <a:t>	</a:t>
            </a:r>
            <a:r>
              <a:rPr sz="545" spc="-3" dirty="0">
                <a:latin typeface="Arial"/>
                <a:cs typeface="Arial"/>
              </a:rPr>
              <a:t>32</a:t>
            </a:r>
            <a:r>
              <a:rPr sz="545" dirty="0">
                <a:latin typeface="Arial"/>
                <a:cs typeface="Arial"/>
              </a:rPr>
              <a:t>.</a:t>
            </a:r>
            <a:r>
              <a:rPr sz="545" spc="-3" dirty="0">
                <a:latin typeface="Arial"/>
                <a:cs typeface="Arial"/>
              </a:rPr>
              <a:t>3</a:t>
            </a:r>
            <a:r>
              <a:rPr sz="545" spc="3" dirty="0">
                <a:latin typeface="Arial"/>
                <a:cs typeface="Arial"/>
              </a:rPr>
              <a:t> </a:t>
            </a:r>
            <a:r>
              <a:rPr sz="545" spc="-3" dirty="0">
                <a:latin typeface="Arial"/>
                <a:cs typeface="Arial"/>
              </a:rPr>
              <a:t>p</a:t>
            </a:r>
            <a:r>
              <a:rPr sz="545" dirty="0">
                <a:latin typeface="Arial"/>
                <a:cs typeface="Arial"/>
              </a:rPr>
              <a:t>s</a:t>
            </a:r>
            <a:r>
              <a:rPr sz="545" spc="-3" dirty="0">
                <a:latin typeface="Arial"/>
                <a:cs typeface="Arial"/>
              </a:rPr>
              <a:t>i</a:t>
            </a:r>
            <a:endParaRPr sz="545">
              <a:latin typeface="Arial"/>
              <a:cs typeface="Arial"/>
            </a:endParaRPr>
          </a:p>
          <a:p>
            <a:pPr>
              <a:lnSpc>
                <a:spcPts val="818"/>
              </a:lnSpc>
              <a:spcBef>
                <a:spcPts val="14"/>
              </a:spcBef>
              <a:tabLst>
                <a:tab pos="508708" algn="l"/>
              </a:tabLst>
            </a:pPr>
            <a:r>
              <a:rPr sz="545" spc="-10" dirty="0">
                <a:latin typeface="Arial"/>
                <a:cs typeface="Arial"/>
              </a:rPr>
              <a:t>M</a:t>
            </a:r>
            <a:r>
              <a:rPr sz="545" spc="-3" dirty="0">
                <a:latin typeface="Arial"/>
                <a:cs typeface="Arial"/>
              </a:rPr>
              <a:t>in</a:t>
            </a:r>
            <a:r>
              <a:rPr sz="545" spc="3" dirty="0">
                <a:latin typeface="Arial"/>
                <a:cs typeface="Arial"/>
              </a:rPr>
              <a:t> </a:t>
            </a:r>
            <a:r>
              <a:rPr sz="545" spc="-3" dirty="0">
                <a:latin typeface="Arial"/>
                <a:cs typeface="Arial"/>
              </a:rPr>
              <a:t>Flo</a:t>
            </a:r>
            <a:r>
              <a:rPr sz="545" spc="-17" dirty="0">
                <a:latin typeface="Arial"/>
                <a:cs typeface="Arial"/>
              </a:rPr>
              <a:t>w</a:t>
            </a:r>
            <a:r>
              <a:rPr sz="545" spc="-3" dirty="0">
                <a:latin typeface="Arial"/>
                <a:cs typeface="Arial"/>
              </a:rPr>
              <a:t>:</a:t>
            </a:r>
            <a:r>
              <a:rPr sz="545" dirty="0">
                <a:latin typeface="Arial"/>
                <a:cs typeface="Arial"/>
              </a:rPr>
              <a:t>	</a:t>
            </a:r>
            <a:r>
              <a:rPr sz="545" spc="-3" dirty="0">
                <a:latin typeface="Arial"/>
                <a:cs typeface="Arial"/>
              </a:rPr>
              <a:t>73</a:t>
            </a:r>
            <a:r>
              <a:rPr sz="545" dirty="0">
                <a:latin typeface="Arial"/>
                <a:cs typeface="Arial"/>
              </a:rPr>
              <a:t>.</a:t>
            </a:r>
            <a:r>
              <a:rPr sz="545" spc="-3" dirty="0">
                <a:latin typeface="Arial"/>
                <a:cs typeface="Arial"/>
              </a:rPr>
              <a:t>1</a:t>
            </a:r>
            <a:r>
              <a:rPr sz="545" spc="3" dirty="0">
                <a:latin typeface="Arial"/>
                <a:cs typeface="Arial"/>
              </a:rPr>
              <a:t> </a:t>
            </a:r>
            <a:r>
              <a:rPr sz="545" spc="-7" dirty="0">
                <a:latin typeface="Arial"/>
                <a:cs typeface="Arial"/>
              </a:rPr>
              <a:t>US</a:t>
            </a:r>
            <a:r>
              <a:rPr sz="545" spc="7" dirty="0">
                <a:latin typeface="Arial"/>
                <a:cs typeface="Arial"/>
              </a:rPr>
              <a:t> </a:t>
            </a:r>
            <a:r>
              <a:rPr sz="545" spc="-7" dirty="0">
                <a:latin typeface="Arial"/>
                <a:cs typeface="Arial"/>
              </a:rPr>
              <a:t>gpm</a:t>
            </a:r>
            <a:r>
              <a:rPr sz="545" spc="-3" dirty="0">
                <a:latin typeface="Arial"/>
                <a:cs typeface="Arial"/>
              </a:rPr>
              <a:t> BEP:</a:t>
            </a:r>
            <a:r>
              <a:rPr sz="545" spc="24" dirty="0">
                <a:latin typeface="Arial"/>
                <a:cs typeface="Arial"/>
              </a:rPr>
              <a:t> </a:t>
            </a:r>
            <a:r>
              <a:rPr sz="545" spc="-3" dirty="0">
                <a:latin typeface="Arial"/>
                <a:cs typeface="Arial"/>
              </a:rPr>
              <a:t>76</a:t>
            </a:r>
            <a:r>
              <a:rPr sz="545" dirty="0">
                <a:latin typeface="Arial"/>
                <a:cs typeface="Arial"/>
              </a:rPr>
              <a:t>.</a:t>
            </a:r>
            <a:r>
              <a:rPr sz="545" spc="-7" dirty="0">
                <a:latin typeface="Arial"/>
                <a:cs typeface="Arial"/>
              </a:rPr>
              <a:t>6%</a:t>
            </a:r>
            <a:r>
              <a:rPr sz="545" spc="10" dirty="0">
                <a:latin typeface="Arial"/>
                <a:cs typeface="Arial"/>
              </a:rPr>
              <a:t> </a:t>
            </a:r>
            <a:r>
              <a:rPr sz="545" spc="-7" dirty="0">
                <a:latin typeface="Arial"/>
                <a:cs typeface="Arial"/>
              </a:rPr>
              <a:t>@</a:t>
            </a:r>
            <a:r>
              <a:rPr sz="545" spc="7" dirty="0">
                <a:latin typeface="Arial"/>
                <a:cs typeface="Arial"/>
              </a:rPr>
              <a:t> </a:t>
            </a:r>
            <a:r>
              <a:rPr sz="545" spc="-3" dirty="0">
                <a:latin typeface="Arial"/>
                <a:cs typeface="Arial"/>
              </a:rPr>
              <a:t>293</a:t>
            </a:r>
            <a:r>
              <a:rPr sz="545" spc="3" dirty="0">
                <a:latin typeface="Arial"/>
                <a:cs typeface="Arial"/>
              </a:rPr>
              <a:t> </a:t>
            </a:r>
            <a:r>
              <a:rPr sz="545" spc="-7" dirty="0">
                <a:latin typeface="Arial"/>
                <a:cs typeface="Arial"/>
              </a:rPr>
              <a:t>US</a:t>
            </a:r>
            <a:r>
              <a:rPr sz="545" spc="7" dirty="0">
                <a:latin typeface="Arial"/>
                <a:cs typeface="Arial"/>
              </a:rPr>
              <a:t> </a:t>
            </a:r>
            <a:r>
              <a:rPr sz="545" spc="-7" dirty="0">
                <a:latin typeface="Arial"/>
                <a:cs typeface="Arial"/>
              </a:rPr>
              <a:t>gpm</a:t>
            </a:r>
            <a:endParaRPr sz="545">
              <a:latin typeface="Arial"/>
              <a:cs typeface="Arial"/>
            </a:endParaRPr>
          </a:p>
          <a:p>
            <a:pPr>
              <a:spcBef>
                <a:spcPts val="27"/>
              </a:spcBef>
            </a:pPr>
            <a:r>
              <a:rPr sz="545" spc="-7" dirty="0">
                <a:latin typeface="Arial"/>
                <a:cs typeface="Arial"/>
              </a:rPr>
              <a:t>NOL</a:t>
            </a:r>
            <a:r>
              <a:rPr sz="545" spc="-14" dirty="0">
                <a:latin typeface="Arial"/>
                <a:cs typeface="Arial"/>
              </a:rPr>
              <a:t> </a:t>
            </a:r>
            <a:r>
              <a:rPr sz="545" spc="-3" dirty="0">
                <a:latin typeface="Arial"/>
                <a:cs typeface="Arial"/>
              </a:rPr>
              <a:t>Po</a:t>
            </a:r>
            <a:r>
              <a:rPr sz="545" spc="-17" dirty="0">
                <a:latin typeface="Arial"/>
                <a:cs typeface="Arial"/>
              </a:rPr>
              <a:t>w</a:t>
            </a:r>
            <a:r>
              <a:rPr sz="545" spc="-3" dirty="0">
                <a:latin typeface="Arial"/>
                <a:cs typeface="Arial"/>
              </a:rPr>
              <a:t>e</a:t>
            </a:r>
            <a:r>
              <a:rPr sz="545" spc="-7" dirty="0">
                <a:latin typeface="Arial"/>
                <a:cs typeface="Arial"/>
              </a:rPr>
              <a:t>r</a:t>
            </a:r>
            <a:r>
              <a:rPr sz="545" spc="-3" dirty="0">
                <a:latin typeface="Arial"/>
                <a:cs typeface="Arial"/>
              </a:rPr>
              <a:t>:</a:t>
            </a:r>
            <a:endParaRPr sz="545">
              <a:latin typeface="Arial"/>
              <a:cs typeface="Arial"/>
            </a:endParaRPr>
          </a:p>
          <a:p>
            <a:pPr indent="181836">
              <a:spcBef>
                <a:spcPts val="123"/>
              </a:spcBef>
            </a:pPr>
            <a:r>
              <a:rPr sz="545" spc="-3" dirty="0">
                <a:latin typeface="Arial"/>
                <a:cs typeface="Arial"/>
              </a:rPr>
              <a:t>6</a:t>
            </a:r>
            <a:r>
              <a:rPr sz="545" dirty="0">
                <a:latin typeface="Arial"/>
                <a:cs typeface="Arial"/>
              </a:rPr>
              <a:t>.</a:t>
            </a:r>
            <a:r>
              <a:rPr sz="545" spc="-3" dirty="0">
                <a:latin typeface="Arial"/>
                <a:cs typeface="Arial"/>
              </a:rPr>
              <a:t>41</a:t>
            </a:r>
            <a:r>
              <a:rPr sz="545" spc="3" dirty="0">
                <a:latin typeface="Arial"/>
                <a:cs typeface="Arial"/>
              </a:rPr>
              <a:t> </a:t>
            </a:r>
            <a:r>
              <a:rPr sz="545" spc="-3" dirty="0">
                <a:latin typeface="Arial"/>
                <a:cs typeface="Arial"/>
              </a:rPr>
              <a:t>hp</a:t>
            </a:r>
            <a:r>
              <a:rPr sz="545" spc="3" dirty="0">
                <a:latin typeface="Arial"/>
                <a:cs typeface="Arial"/>
              </a:rPr>
              <a:t> </a:t>
            </a:r>
            <a:r>
              <a:rPr sz="545" spc="-7" dirty="0">
                <a:latin typeface="Arial"/>
                <a:cs typeface="Arial"/>
              </a:rPr>
              <a:t>@</a:t>
            </a:r>
            <a:r>
              <a:rPr sz="545" spc="7" dirty="0">
                <a:latin typeface="Arial"/>
                <a:cs typeface="Arial"/>
              </a:rPr>
              <a:t> </a:t>
            </a:r>
            <a:r>
              <a:rPr sz="545" spc="-3" dirty="0">
                <a:latin typeface="Arial"/>
                <a:cs typeface="Arial"/>
              </a:rPr>
              <a:t>426</a:t>
            </a:r>
            <a:r>
              <a:rPr sz="545" spc="3" dirty="0">
                <a:latin typeface="Arial"/>
                <a:cs typeface="Arial"/>
              </a:rPr>
              <a:t> </a:t>
            </a:r>
            <a:r>
              <a:rPr sz="545" spc="-7" dirty="0">
                <a:latin typeface="Arial"/>
                <a:cs typeface="Arial"/>
              </a:rPr>
              <a:t>US</a:t>
            </a:r>
            <a:r>
              <a:rPr sz="545" spc="7" dirty="0">
                <a:latin typeface="Arial"/>
                <a:cs typeface="Arial"/>
              </a:rPr>
              <a:t> </a:t>
            </a:r>
            <a:r>
              <a:rPr sz="545" spc="-7" dirty="0">
                <a:latin typeface="Arial"/>
                <a:cs typeface="Arial"/>
              </a:rPr>
              <a:t>gpm</a:t>
            </a:r>
            <a:endParaRPr sz="545">
              <a:latin typeface="Arial"/>
              <a:cs typeface="Arial"/>
            </a:endParaRPr>
          </a:p>
          <a:p>
            <a:pPr>
              <a:lnSpc>
                <a:spcPct val="100000"/>
              </a:lnSpc>
            </a:pPr>
            <a:endParaRPr sz="545">
              <a:latin typeface="Times New Roman"/>
              <a:cs typeface="Times New Roman"/>
            </a:endParaRPr>
          </a:p>
          <a:p>
            <a:pPr>
              <a:spcBef>
                <a:spcPts val="395"/>
              </a:spcBef>
            </a:pPr>
            <a:r>
              <a:rPr sz="545" spc="-10" dirty="0">
                <a:latin typeface="Arial"/>
                <a:cs typeface="Arial"/>
              </a:rPr>
              <a:t>M</a:t>
            </a:r>
            <a:r>
              <a:rPr sz="545" spc="-3" dirty="0">
                <a:latin typeface="Arial"/>
                <a:cs typeface="Arial"/>
              </a:rPr>
              <a:t>ax</a:t>
            </a:r>
            <a:r>
              <a:rPr sz="545" spc="-7" dirty="0">
                <a:latin typeface="Arial"/>
                <a:cs typeface="Arial"/>
              </a:rPr>
              <a:t> </a:t>
            </a:r>
            <a:r>
              <a:rPr sz="545" spc="-3" dirty="0">
                <a:latin typeface="Arial"/>
                <a:cs typeface="Arial"/>
              </a:rPr>
              <a:t>Po</a:t>
            </a:r>
            <a:r>
              <a:rPr sz="545" spc="-17" dirty="0">
                <a:latin typeface="Arial"/>
                <a:cs typeface="Arial"/>
              </a:rPr>
              <a:t>w</a:t>
            </a:r>
            <a:r>
              <a:rPr sz="545" spc="-3" dirty="0">
                <a:latin typeface="Arial"/>
                <a:cs typeface="Arial"/>
              </a:rPr>
              <a:t>e</a:t>
            </a:r>
            <a:r>
              <a:rPr sz="545" spc="-7" dirty="0">
                <a:latin typeface="Arial"/>
                <a:cs typeface="Arial"/>
              </a:rPr>
              <a:t>r</a:t>
            </a:r>
            <a:r>
              <a:rPr sz="545" spc="-3" dirty="0">
                <a:latin typeface="Arial"/>
                <a:cs typeface="Arial"/>
              </a:rPr>
              <a:t>:</a:t>
            </a:r>
            <a:endParaRPr sz="545">
              <a:latin typeface="Arial"/>
              <a:cs typeface="Arial"/>
            </a:endParaRPr>
          </a:p>
          <a:p>
            <a:pPr marL="181836">
              <a:spcBef>
                <a:spcPts val="245"/>
              </a:spcBef>
            </a:pPr>
            <a:r>
              <a:rPr sz="545" spc="-3" dirty="0">
                <a:latin typeface="Arial"/>
                <a:cs typeface="Arial"/>
              </a:rPr>
              <a:t>9</a:t>
            </a:r>
            <a:r>
              <a:rPr sz="545" dirty="0">
                <a:latin typeface="Arial"/>
                <a:cs typeface="Arial"/>
              </a:rPr>
              <a:t>.</a:t>
            </a:r>
            <a:r>
              <a:rPr sz="545" spc="-3" dirty="0">
                <a:latin typeface="Arial"/>
                <a:cs typeface="Arial"/>
              </a:rPr>
              <a:t>49</a:t>
            </a:r>
            <a:r>
              <a:rPr sz="545" spc="3" dirty="0">
                <a:latin typeface="Arial"/>
                <a:cs typeface="Arial"/>
              </a:rPr>
              <a:t> </a:t>
            </a:r>
            <a:r>
              <a:rPr sz="545" spc="-3" dirty="0">
                <a:latin typeface="Arial"/>
                <a:cs typeface="Arial"/>
              </a:rPr>
              <a:t>hp</a:t>
            </a:r>
            <a:r>
              <a:rPr sz="545" spc="3" dirty="0">
                <a:latin typeface="Arial"/>
                <a:cs typeface="Arial"/>
              </a:rPr>
              <a:t> </a:t>
            </a:r>
            <a:r>
              <a:rPr sz="545" spc="-7" dirty="0">
                <a:latin typeface="Arial"/>
                <a:cs typeface="Arial"/>
              </a:rPr>
              <a:t>@</a:t>
            </a:r>
            <a:r>
              <a:rPr sz="545" spc="7" dirty="0">
                <a:latin typeface="Arial"/>
                <a:cs typeface="Arial"/>
              </a:rPr>
              <a:t> </a:t>
            </a:r>
            <a:r>
              <a:rPr sz="545" spc="-3" dirty="0">
                <a:latin typeface="Arial"/>
                <a:cs typeface="Arial"/>
              </a:rPr>
              <a:t>482</a:t>
            </a:r>
            <a:r>
              <a:rPr sz="545" spc="3" dirty="0">
                <a:latin typeface="Arial"/>
                <a:cs typeface="Arial"/>
              </a:rPr>
              <a:t> </a:t>
            </a:r>
            <a:r>
              <a:rPr sz="545" spc="-7" dirty="0">
                <a:latin typeface="Arial"/>
                <a:cs typeface="Arial"/>
              </a:rPr>
              <a:t>US</a:t>
            </a:r>
            <a:r>
              <a:rPr sz="545" spc="7" dirty="0">
                <a:latin typeface="Arial"/>
                <a:cs typeface="Arial"/>
              </a:rPr>
              <a:t> </a:t>
            </a:r>
            <a:r>
              <a:rPr sz="545" spc="-7" dirty="0">
                <a:latin typeface="Arial"/>
                <a:cs typeface="Arial"/>
              </a:rPr>
              <a:t>gpm</a:t>
            </a:r>
            <a:endParaRPr sz="545">
              <a:latin typeface="Arial"/>
              <a:cs typeface="Arial"/>
            </a:endParaRPr>
          </a:p>
        </p:txBody>
      </p:sp>
      <p:sp>
        <p:nvSpPr>
          <p:cNvPr id="38" name="object 38"/>
          <p:cNvSpPr txBox="1"/>
          <p:nvPr/>
        </p:nvSpPr>
        <p:spPr>
          <a:xfrm>
            <a:off x="3576694" y="4164676"/>
            <a:ext cx="1205345" cy="83869"/>
          </a:xfrm>
          <a:prstGeom prst="rect">
            <a:avLst/>
          </a:prstGeom>
          <a:solidFill>
            <a:srgbClr val="BFBFBF"/>
          </a:solidFill>
        </p:spPr>
        <p:txBody>
          <a:bodyPr vert="horz" wrap="square" lIns="0" tIns="0" rIns="0" bIns="0" rtlCol="0">
            <a:spAutoFit/>
          </a:bodyPr>
          <a:lstStyle/>
          <a:p>
            <a:pPr marL="296133"/>
            <a:r>
              <a:rPr sz="545" b="1" spc="-7" dirty="0">
                <a:latin typeface="Arial"/>
                <a:cs typeface="Arial"/>
              </a:rPr>
              <a:t>--</a:t>
            </a:r>
            <a:r>
              <a:rPr sz="545" b="1" spc="-3" dirty="0">
                <a:latin typeface="Arial"/>
                <a:cs typeface="Arial"/>
              </a:rPr>
              <a:t>-</a:t>
            </a:r>
            <a:r>
              <a:rPr sz="545" b="1" dirty="0">
                <a:latin typeface="Arial"/>
                <a:cs typeface="Arial"/>
              </a:rPr>
              <a:t> M</a:t>
            </a:r>
            <a:r>
              <a:rPr sz="545" b="1" spc="-3" dirty="0">
                <a:latin typeface="Arial"/>
                <a:cs typeface="Arial"/>
              </a:rPr>
              <a:t>ax</a:t>
            </a:r>
            <a:r>
              <a:rPr sz="545" b="1" spc="3" dirty="0">
                <a:latin typeface="Arial"/>
                <a:cs typeface="Arial"/>
              </a:rPr>
              <a:t> </a:t>
            </a:r>
            <a:r>
              <a:rPr sz="545" b="1" spc="-3" dirty="0">
                <a:latin typeface="Arial"/>
                <a:cs typeface="Arial"/>
              </a:rPr>
              <a:t>Curve</a:t>
            </a:r>
            <a:r>
              <a:rPr sz="545" b="1" spc="3" dirty="0">
                <a:latin typeface="Arial"/>
                <a:cs typeface="Arial"/>
              </a:rPr>
              <a:t> </a:t>
            </a:r>
            <a:r>
              <a:rPr sz="545" b="1" spc="-7" dirty="0">
                <a:latin typeface="Arial"/>
                <a:cs typeface="Arial"/>
              </a:rPr>
              <a:t>--</a:t>
            </a:r>
            <a:r>
              <a:rPr sz="545" b="1" spc="-3" dirty="0">
                <a:latin typeface="Arial"/>
                <a:cs typeface="Arial"/>
              </a:rPr>
              <a:t>-</a:t>
            </a:r>
            <a:endParaRPr sz="545">
              <a:latin typeface="Arial"/>
              <a:cs typeface="Arial"/>
            </a:endParaRPr>
          </a:p>
        </p:txBody>
      </p:sp>
      <p:sp>
        <p:nvSpPr>
          <p:cNvPr id="39" name="object 39"/>
          <p:cNvSpPr/>
          <p:nvPr/>
        </p:nvSpPr>
        <p:spPr>
          <a:xfrm>
            <a:off x="5052204" y="2683971"/>
            <a:ext cx="3485110" cy="2379518"/>
          </a:xfrm>
          <a:prstGeom prst="rect">
            <a:avLst/>
          </a:prstGeom>
          <a:blipFill>
            <a:blip r:embed="rId4" cstate="print"/>
            <a:stretch>
              <a:fillRect/>
            </a:stretch>
          </a:blipFill>
        </p:spPr>
        <p:txBody>
          <a:bodyPr wrap="square" lIns="0" tIns="0" rIns="0" bIns="0" rtlCol="0"/>
          <a:lstStyle/>
          <a:p>
            <a:endParaRPr sz="1227"/>
          </a:p>
        </p:txBody>
      </p:sp>
      <p:sp>
        <p:nvSpPr>
          <p:cNvPr id="40" name="object 40"/>
          <p:cNvSpPr txBox="1"/>
          <p:nvPr/>
        </p:nvSpPr>
        <p:spPr>
          <a:xfrm>
            <a:off x="3755072" y="5075650"/>
            <a:ext cx="3639416" cy="190630"/>
          </a:xfrm>
          <a:prstGeom prst="rect">
            <a:avLst/>
          </a:prstGeom>
        </p:spPr>
        <p:txBody>
          <a:bodyPr vert="horz" wrap="square" lIns="0" tIns="0" rIns="0" bIns="0" rtlCol="0">
            <a:spAutoFit/>
          </a:bodyPr>
          <a:lstStyle/>
          <a:p>
            <a:pPr marL="8659" marR="3464">
              <a:lnSpc>
                <a:spcPct val="118800"/>
              </a:lnSpc>
            </a:pPr>
            <a:r>
              <a:rPr sz="545" b="1" spc="-7" dirty="0">
                <a:latin typeface="Arial"/>
                <a:cs typeface="Arial"/>
              </a:rPr>
              <a:t>Ref</a:t>
            </a:r>
            <a:r>
              <a:rPr sz="545" b="1" spc="-3" dirty="0">
                <a:latin typeface="Arial"/>
                <a:cs typeface="Arial"/>
              </a:rPr>
              <a:t>er</a:t>
            </a:r>
            <a:r>
              <a:rPr sz="545" b="1" spc="3" dirty="0">
                <a:latin typeface="Arial"/>
                <a:cs typeface="Arial"/>
              </a:rPr>
              <a:t> </a:t>
            </a:r>
            <a:r>
              <a:rPr sz="545" b="1" spc="-7" dirty="0">
                <a:latin typeface="Arial"/>
                <a:cs typeface="Arial"/>
              </a:rPr>
              <a:t>t</a:t>
            </a:r>
            <a:r>
              <a:rPr sz="545" b="1" spc="-3" dirty="0">
                <a:latin typeface="Arial"/>
                <a:cs typeface="Arial"/>
              </a:rPr>
              <a:t>o</a:t>
            </a:r>
            <a:r>
              <a:rPr sz="545" b="1" spc="7" dirty="0">
                <a:latin typeface="Arial"/>
                <a:cs typeface="Arial"/>
              </a:rPr>
              <a:t> </a:t>
            </a:r>
            <a:r>
              <a:rPr sz="545" b="1" dirty="0">
                <a:latin typeface="Arial"/>
                <a:cs typeface="Arial"/>
              </a:rPr>
              <a:t>W</a:t>
            </a:r>
            <a:r>
              <a:rPr sz="545" b="1" spc="-3" dirty="0">
                <a:latin typeface="Arial"/>
                <a:cs typeface="Arial"/>
              </a:rPr>
              <a:t>ork</a:t>
            </a:r>
            <a:r>
              <a:rPr sz="545" b="1" dirty="0">
                <a:latin typeface="Arial"/>
                <a:cs typeface="Arial"/>
              </a:rPr>
              <a:t>i</a:t>
            </a:r>
            <a:r>
              <a:rPr sz="545" b="1" spc="-3" dirty="0">
                <a:latin typeface="Arial"/>
                <a:cs typeface="Arial"/>
              </a:rPr>
              <a:t>ng</a:t>
            </a:r>
            <a:r>
              <a:rPr sz="545" b="1" spc="7" dirty="0">
                <a:latin typeface="Arial"/>
                <a:cs typeface="Arial"/>
              </a:rPr>
              <a:t> </a:t>
            </a:r>
            <a:r>
              <a:rPr sz="545" b="1" spc="-3" dirty="0">
                <a:latin typeface="Arial"/>
                <a:cs typeface="Arial"/>
              </a:rPr>
              <a:t>Pressure</a:t>
            </a:r>
            <a:r>
              <a:rPr sz="545" b="1" spc="3" dirty="0">
                <a:latin typeface="Arial"/>
                <a:cs typeface="Arial"/>
              </a:rPr>
              <a:t> </a:t>
            </a:r>
            <a:r>
              <a:rPr sz="545" b="1" spc="-3" dirty="0">
                <a:latin typeface="Arial"/>
                <a:cs typeface="Arial"/>
              </a:rPr>
              <a:t>vs.</a:t>
            </a:r>
            <a:r>
              <a:rPr sz="545" b="1" spc="7" dirty="0">
                <a:latin typeface="Arial"/>
                <a:cs typeface="Arial"/>
              </a:rPr>
              <a:t> </a:t>
            </a:r>
            <a:r>
              <a:rPr sz="545" b="1" spc="-51" dirty="0">
                <a:latin typeface="Arial"/>
                <a:cs typeface="Arial"/>
              </a:rPr>
              <a:t>T</a:t>
            </a:r>
            <a:r>
              <a:rPr sz="545" b="1" spc="-3" dirty="0">
                <a:latin typeface="Arial"/>
                <a:cs typeface="Arial"/>
              </a:rPr>
              <a:t>e</a:t>
            </a:r>
            <a:r>
              <a:rPr sz="545" b="1" dirty="0">
                <a:latin typeface="Arial"/>
                <a:cs typeface="Arial"/>
              </a:rPr>
              <a:t>m</a:t>
            </a:r>
            <a:r>
              <a:rPr sz="545" b="1" spc="-3" dirty="0">
                <a:latin typeface="Arial"/>
                <a:cs typeface="Arial"/>
              </a:rPr>
              <a:t>pera</a:t>
            </a:r>
            <a:r>
              <a:rPr sz="545" b="1" spc="-7" dirty="0">
                <a:latin typeface="Arial"/>
                <a:cs typeface="Arial"/>
              </a:rPr>
              <a:t>t</a:t>
            </a:r>
            <a:r>
              <a:rPr sz="545" b="1" spc="-3" dirty="0">
                <a:latin typeface="Arial"/>
                <a:cs typeface="Arial"/>
              </a:rPr>
              <a:t>ure</a:t>
            </a:r>
            <a:r>
              <a:rPr sz="545" b="1" spc="3" dirty="0">
                <a:latin typeface="Arial"/>
                <a:cs typeface="Arial"/>
              </a:rPr>
              <a:t> </a:t>
            </a:r>
            <a:r>
              <a:rPr sz="545" b="1" spc="-3" dirty="0">
                <a:latin typeface="Arial"/>
                <a:cs typeface="Arial"/>
              </a:rPr>
              <a:t>chart</a:t>
            </a:r>
            <a:r>
              <a:rPr sz="545" b="1" dirty="0">
                <a:latin typeface="Arial"/>
                <a:cs typeface="Arial"/>
              </a:rPr>
              <a:t> </a:t>
            </a:r>
            <a:r>
              <a:rPr sz="545" b="1" spc="-7" dirty="0">
                <a:latin typeface="Arial"/>
                <a:cs typeface="Arial"/>
              </a:rPr>
              <a:t>f</a:t>
            </a:r>
            <a:r>
              <a:rPr sz="545" b="1" spc="-3" dirty="0">
                <a:latin typeface="Arial"/>
                <a:cs typeface="Arial"/>
              </a:rPr>
              <a:t>or</a:t>
            </a:r>
            <a:r>
              <a:rPr sz="545" b="1" spc="3" dirty="0">
                <a:latin typeface="Arial"/>
                <a:cs typeface="Arial"/>
              </a:rPr>
              <a:t> </a:t>
            </a:r>
            <a:r>
              <a:rPr sz="545" b="1" dirty="0">
                <a:latin typeface="Arial"/>
                <a:cs typeface="Arial"/>
              </a:rPr>
              <a:t>m</a:t>
            </a:r>
            <a:r>
              <a:rPr sz="545" b="1" spc="-3" dirty="0">
                <a:latin typeface="Arial"/>
                <a:cs typeface="Arial"/>
              </a:rPr>
              <a:t>ax</a:t>
            </a:r>
            <a:r>
              <a:rPr sz="545" b="1" dirty="0">
                <a:latin typeface="Arial"/>
                <a:cs typeface="Arial"/>
              </a:rPr>
              <a:t>im</a:t>
            </a:r>
            <a:r>
              <a:rPr sz="545" b="1" spc="-7" dirty="0">
                <a:latin typeface="Arial"/>
                <a:cs typeface="Arial"/>
              </a:rPr>
              <a:t>um</a:t>
            </a:r>
            <a:r>
              <a:rPr sz="545" b="1" spc="10" dirty="0">
                <a:latin typeface="Arial"/>
                <a:cs typeface="Arial"/>
              </a:rPr>
              <a:t> </a:t>
            </a:r>
            <a:r>
              <a:rPr sz="545" b="1" spc="-3" dirty="0">
                <a:latin typeface="Arial"/>
                <a:cs typeface="Arial"/>
              </a:rPr>
              <a:t>ra</a:t>
            </a:r>
            <a:r>
              <a:rPr sz="545" b="1" spc="-7" dirty="0">
                <a:latin typeface="Arial"/>
                <a:cs typeface="Arial"/>
              </a:rPr>
              <a:t>t</a:t>
            </a:r>
            <a:r>
              <a:rPr sz="545" b="1" spc="-3" dirty="0">
                <a:latin typeface="Arial"/>
                <a:cs typeface="Arial"/>
              </a:rPr>
              <a:t>ed</a:t>
            </a:r>
            <a:r>
              <a:rPr sz="545" b="1" spc="7" dirty="0">
                <a:latin typeface="Arial"/>
                <a:cs typeface="Arial"/>
              </a:rPr>
              <a:t> </a:t>
            </a:r>
            <a:r>
              <a:rPr sz="545" b="1" dirty="0">
                <a:latin typeface="Arial"/>
                <a:cs typeface="Arial"/>
              </a:rPr>
              <a:t>w</a:t>
            </a:r>
            <a:r>
              <a:rPr sz="545" b="1" spc="-3" dirty="0">
                <a:latin typeface="Arial"/>
                <a:cs typeface="Arial"/>
              </a:rPr>
              <a:t>ork</a:t>
            </a:r>
            <a:r>
              <a:rPr sz="545" b="1" dirty="0">
                <a:latin typeface="Arial"/>
                <a:cs typeface="Arial"/>
              </a:rPr>
              <a:t>i</a:t>
            </a:r>
            <a:r>
              <a:rPr sz="545" b="1" spc="-3" dirty="0">
                <a:latin typeface="Arial"/>
                <a:cs typeface="Arial"/>
              </a:rPr>
              <a:t>ng</a:t>
            </a:r>
            <a:r>
              <a:rPr sz="545" b="1" spc="7" dirty="0">
                <a:latin typeface="Arial"/>
                <a:cs typeface="Arial"/>
              </a:rPr>
              <a:t> </a:t>
            </a:r>
            <a:r>
              <a:rPr sz="545" b="1" spc="-3" dirty="0">
                <a:latin typeface="Arial"/>
                <a:cs typeface="Arial"/>
              </a:rPr>
              <a:t>pressure.</a:t>
            </a:r>
            <a:r>
              <a:rPr sz="545" b="1" spc="-10" dirty="0">
                <a:latin typeface="Arial"/>
                <a:cs typeface="Arial"/>
              </a:rPr>
              <a:t> </a:t>
            </a:r>
            <a:r>
              <a:rPr sz="545" b="1" spc="-34" dirty="0">
                <a:latin typeface="Arial"/>
                <a:cs typeface="Arial"/>
              </a:rPr>
              <a:t>A</a:t>
            </a:r>
            <a:r>
              <a:rPr sz="545" b="1" dirty="0">
                <a:latin typeface="Arial"/>
                <a:cs typeface="Arial"/>
              </a:rPr>
              <a:t>l</a:t>
            </a:r>
            <a:r>
              <a:rPr sz="545" b="1" spc="-3" dirty="0">
                <a:latin typeface="Arial"/>
                <a:cs typeface="Arial"/>
              </a:rPr>
              <a:t>l</a:t>
            </a:r>
            <a:r>
              <a:rPr sz="545" b="1" spc="7" dirty="0">
                <a:latin typeface="Arial"/>
                <a:cs typeface="Arial"/>
              </a:rPr>
              <a:t> </a:t>
            </a:r>
            <a:r>
              <a:rPr sz="545" b="1" spc="-3" dirty="0">
                <a:latin typeface="Arial"/>
                <a:cs typeface="Arial"/>
              </a:rPr>
              <a:t>da</a:t>
            </a:r>
            <a:r>
              <a:rPr sz="545" b="1" spc="-7" dirty="0">
                <a:latin typeface="Arial"/>
                <a:cs typeface="Arial"/>
              </a:rPr>
              <a:t>t</a:t>
            </a:r>
            <a:r>
              <a:rPr sz="545" b="1" spc="-3" dirty="0">
                <a:latin typeface="Arial"/>
                <a:cs typeface="Arial"/>
              </a:rPr>
              <a:t>a</a:t>
            </a:r>
            <a:r>
              <a:rPr sz="545" b="1" spc="3" dirty="0">
                <a:latin typeface="Arial"/>
                <a:cs typeface="Arial"/>
              </a:rPr>
              <a:t> </a:t>
            </a:r>
            <a:r>
              <a:rPr sz="545" b="1" spc="-3" dirty="0">
                <a:latin typeface="Arial"/>
                <a:cs typeface="Arial"/>
              </a:rPr>
              <a:t>are</a:t>
            </a:r>
            <a:r>
              <a:rPr sz="545" b="1" spc="3" dirty="0">
                <a:latin typeface="Arial"/>
                <a:cs typeface="Arial"/>
              </a:rPr>
              <a:t> </a:t>
            </a:r>
            <a:r>
              <a:rPr sz="545" b="1" spc="-3" dirty="0">
                <a:latin typeface="Arial"/>
                <a:cs typeface="Arial"/>
              </a:rPr>
              <a:t>sub</a:t>
            </a:r>
            <a:r>
              <a:rPr sz="545" b="1" spc="-10" dirty="0">
                <a:latin typeface="Arial"/>
                <a:cs typeface="Arial"/>
              </a:rPr>
              <a:t>j</a:t>
            </a:r>
            <a:r>
              <a:rPr sz="545" b="1" spc="-3" dirty="0">
                <a:latin typeface="Arial"/>
                <a:cs typeface="Arial"/>
              </a:rPr>
              <a:t>ect</a:t>
            </a:r>
            <a:r>
              <a:rPr sz="545" b="1" dirty="0">
                <a:latin typeface="Arial"/>
                <a:cs typeface="Arial"/>
              </a:rPr>
              <a:t> </a:t>
            </a:r>
            <a:r>
              <a:rPr sz="545" b="1" spc="-7" dirty="0">
                <a:latin typeface="Arial"/>
                <a:cs typeface="Arial"/>
              </a:rPr>
              <a:t>t</a:t>
            </a:r>
            <a:r>
              <a:rPr sz="545" b="1" spc="-3" dirty="0">
                <a:latin typeface="Arial"/>
                <a:cs typeface="Arial"/>
              </a:rPr>
              <a:t>o change.</a:t>
            </a:r>
            <a:r>
              <a:rPr sz="545" b="1" spc="7" dirty="0">
                <a:latin typeface="Arial"/>
                <a:cs typeface="Arial"/>
              </a:rPr>
              <a:t> </a:t>
            </a:r>
            <a:r>
              <a:rPr sz="545" b="1" spc="-7" dirty="0">
                <a:latin typeface="Arial"/>
                <a:cs typeface="Arial"/>
              </a:rPr>
              <a:t>Cont</a:t>
            </a:r>
            <a:r>
              <a:rPr sz="545" b="1" spc="-3" dirty="0">
                <a:latin typeface="Arial"/>
                <a:cs typeface="Arial"/>
              </a:rPr>
              <a:t>act</a:t>
            </a:r>
            <a:r>
              <a:rPr sz="545" b="1" dirty="0">
                <a:latin typeface="Arial"/>
                <a:cs typeface="Arial"/>
              </a:rPr>
              <a:t> </a:t>
            </a:r>
            <a:r>
              <a:rPr sz="545" b="1" spc="-7" dirty="0">
                <a:latin typeface="Arial"/>
                <a:cs typeface="Arial"/>
              </a:rPr>
              <a:t>f</a:t>
            </a:r>
            <a:r>
              <a:rPr sz="545" b="1" spc="-3" dirty="0">
                <a:latin typeface="Arial"/>
                <a:cs typeface="Arial"/>
              </a:rPr>
              <a:t>ac</a:t>
            </a:r>
            <a:r>
              <a:rPr sz="545" b="1" spc="-7" dirty="0">
                <a:latin typeface="Arial"/>
                <a:cs typeface="Arial"/>
              </a:rPr>
              <a:t>t</a:t>
            </a:r>
            <a:r>
              <a:rPr sz="545" b="1" spc="-3" dirty="0">
                <a:latin typeface="Arial"/>
                <a:cs typeface="Arial"/>
              </a:rPr>
              <a:t>ory</a:t>
            </a:r>
            <a:r>
              <a:rPr sz="545" b="1" spc="-24" dirty="0">
                <a:latin typeface="Arial"/>
                <a:cs typeface="Arial"/>
              </a:rPr>
              <a:t> </a:t>
            </a:r>
            <a:r>
              <a:rPr sz="545" b="1" spc="-7" dirty="0">
                <a:latin typeface="Arial"/>
                <a:cs typeface="Arial"/>
              </a:rPr>
              <a:t>f</a:t>
            </a:r>
            <a:r>
              <a:rPr sz="545" b="1" spc="-3" dirty="0">
                <a:latin typeface="Arial"/>
                <a:cs typeface="Arial"/>
              </a:rPr>
              <a:t>or</a:t>
            </a:r>
            <a:r>
              <a:rPr sz="545" b="1" spc="3" dirty="0">
                <a:latin typeface="Arial"/>
                <a:cs typeface="Arial"/>
              </a:rPr>
              <a:t> </a:t>
            </a:r>
            <a:r>
              <a:rPr sz="545" b="1" spc="-3" dirty="0">
                <a:latin typeface="Arial"/>
                <a:cs typeface="Arial"/>
              </a:rPr>
              <a:t>cer</a:t>
            </a:r>
            <a:r>
              <a:rPr sz="545" b="1" spc="-7" dirty="0">
                <a:latin typeface="Arial"/>
                <a:cs typeface="Arial"/>
              </a:rPr>
              <a:t>t</a:t>
            </a:r>
            <a:r>
              <a:rPr sz="545" b="1" dirty="0">
                <a:latin typeface="Arial"/>
                <a:cs typeface="Arial"/>
              </a:rPr>
              <a:t>i</a:t>
            </a:r>
            <a:r>
              <a:rPr sz="545" b="1" spc="-7" dirty="0">
                <a:latin typeface="Arial"/>
                <a:cs typeface="Arial"/>
              </a:rPr>
              <a:t>f</a:t>
            </a:r>
            <a:r>
              <a:rPr sz="545" b="1" dirty="0">
                <a:latin typeface="Arial"/>
                <a:cs typeface="Arial"/>
              </a:rPr>
              <a:t>i</a:t>
            </a:r>
            <a:r>
              <a:rPr sz="545" b="1" spc="-3" dirty="0">
                <a:latin typeface="Arial"/>
                <a:cs typeface="Arial"/>
              </a:rPr>
              <a:t>ed</a:t>
            </a:r>
            <a:r>
              <a:rPr sz="545" b="1" spc="7" dirty="0">
                <a:latin typeface="Arial"/>
                <a:cs typeface="Arial"/>
              </a:rPr>
              <a:t> </a:t>
            </a:r>
            <a:r>
              <a:rPr sz="545" b="1" spc="-3" dirty="0">
                <a:latin typeface="Arial"/>
                <a:cs typeface="Arial"/>
              </a:rPr>
              <a:t>da</a:t>
            </a:r>
            <a:r>
              <a:rPr sz="545" b="1" spc="-7" dirty="0">
                <a:latin typeface="Arial"/>
                <a:cs typeface="Arial"/>
              </a:rPr>
              <a:t>t</a:t>
            </a:r>
            <a:r>
              <a:rPr sz="545" b="1" spc="-3" dirty="0">
                <a:latin typeface="Arial"/>
                <a:cs typeface="Arial"/>
              </a:rPr>
              <a:t>a.</a:t>
            </a:r>
            <a:endParaRPr sz="545">
              <a:latin typeface="Arial"/>
              <a:cs typeface="Arial"/>
            </a:endParaRPr>
          </a:p>
        </p:txBody>
      </p:sp>
      <p:sp>
        <p:nvSpPr>
          <p:cNvPr id="41" name="object 41"/>
          <p:cNvSpPr txBox="1"/>
          <p:nvPr/>
        </p:nvSpPr>
        <p:spPr>
          <a:xfrm>
            <a:off x="3607867" y="5297286"/>
            <a:ext cx="4909705" cy="83869"/>
          </a:xfrm>
          <a:prstGeom prst="rect">
            <a:avLst/>
          </a:prstGeom>
          <a:solidFill>
            <a:srgbClr val="BFBFBF"/>
          </a:solidFill>
        </p:spPr>
        <p:txBody>
          <a:bodyPr vert="horz" wrap="square" lIns="0" tIns="0" rIns="0" bIns="0" rtlCol="0">
            <a:spAutoFit/>
          </a:bodyPr>
          <a:lstStyle/>
          <a:p>
            <a:pPr>
              <a:lnSpc>
                <a:spcPct val="100000"/>
              </a:lnSpc>
            </a:pPr>
            <a:r>
              <a:rPr sz="545" b="1" spc="-3" dirty="0">
                <a:latin typeface="Arial"/>
                <a:cs typeface="Arial"/>
              </a:rPr>
              <a:t>Per</a:t>
            </a:r>
            <a:r>
              <a:rPr sz="545" b="1" spc="-7" dirty="0">
                <a:latin typeface="Arial"/>
                <a:cs typeface="Arial"/>
              </a:rPr>
              <a:t>f</a:t>
            </a:r>
            <a:r>
              <a:rPr sz="545" b="1" spc="-3" dirty="0">
                <a:latin typeface="Arial"/>
                <a:cs typeface="Arial"/>
              </a:rPr>
              <a:t>or</a:t>
            </a:r>
            <a:r>
              <a:rPr sz="545" b="1" dirty="0">
                <a:latin typeface="Arial"/>
                <a:cs typeface="Arial"/>
              </a:rPr>
              <a:t>m</a:t>
            </a:r>
            <a:r>
              <a:rPr sz="545" b="1" spc="-3" dirty="0">
                <a:latin typeface="Arial"/>
                <a:cs typeface="Arial"/>
              </a:rPr>
              <a:t>ance</a:t>
            </a:r>
            <a:r>
              <a:rPr sz="545" b="1" spc="3" dirty="0">
                <a:latin typeface="Arial"/>
                <a:cs typeface="Arial"/>
              </a:rPr>
              <a:t> </a:t>
            </a:r>
            <a:r>
              <a:rPr sz="545" b="1" spc="-3" dirty="0">
                <a:latin typeface="Arial"/>
                <a:cs typeface="Arial"/>
              </a:rPr>
              <a:t>Eva</a:t>
            </a:r>
            <a:r>
              <a:rPr sz="545" b="1" dirty="0">
                <a:latin typeface="Arial"/>
                <a:cs typeface="Arial"/>
              </a:rPr>
              <a:t>l</a:t>
            </a:r>
            <a:r>
              <a:rPr sz="545" b="1" spc="-3" dirty="0">
                <a:latin typeface="Arial"/>
                <a:cs typeface="Arial"/>
              </a:rPr>
              <a:t>ua</a:t>
            </a:r>
            <a:r>
              <a:rPr sz="545" b="1" spc="-7" dirty="0">
                <a:latin typeface="Arial"/>
                <a:cs typeface="Arial"/>
              </a:rPr>
              <a:t>t</a:t>
            </a:r>
            <a:r>
              <a:rPr sz="545" b="1" dirty="0">
                <a:latin typeface="Arial"/>
                <a:cs typeface="Arial"/>
              </a:rPr>
              <a:t>i</a:t>
            </a:r>
            <a:r>
              <a:rPr sz="545" b="1" spc="-3" dirty="0">
                <a:latin typeface="Arial"/>
                <a:cs typeface="Arial"/>
              </a:rPr>
              <a:t>on:</a:t>
            </a:r>
            <a:endParaRPr sz="545">
              <a:latin typeface="Arial"/>
              <a:cs typeface="Arial"/>
            </a:endParaRPr>
          </a:p>
        </p:txBody>
      </p:sp>
      <p:sp>
        <p:nvSpPr>
          <p:cNvPr id="43" name="object 43"/>
          <p:cNvSpPr txBox="1"/>
          <p:nvPr/>
        </p:nvSpPr>
        <p:spPr>
          <a:xfrm>
            <a:off x="6723754" y="6652991"/>
            <a:ext cx="1688523" cy="83869"/>
          </a:xfrm>
          <a:prstGeom prst="rect">
            <a:avLst/>
          </a:prstGeom>
        </p:spPr>
        <p:txBody>
          <a:bodyPr vert="horz" wrap="square" lIns="0" tIns="0" rIns="0" bIns="0" rtlCol="0">
            <a:spAutoFit/>
          </a:bodyPr>
          <a:lstStyle/>
          <a:p>
            <a:pPr marL="8659"/>
            <a:r>
              <a:rPr sz="545" spc="-3" dirty="0">
                <a:latin typeface="Arial"/>
                <a:cs typeface="Arial"/>
              </a:rPr>
              <a:t>Sele</a:t>
            </a:r>
            <a:r>
              <a:rPr sz="545" dirty="0">
                <a:latin typeface="Arial"/>
                <a:cs typeface="Arial"/>
              </a:rPr>
              <a:t>ct</a:t>
            </a:r>
            <a:r>
              <a:rPr sz="545" spc="-3" dirty="0">
                <a:latin typeface="Arial"/>
                <a:cs typeface="Arial"/>
              </a:rPr>
              <a:t>ed</a:t>
            </a:r>
            <a:r>
              <a:rPr sz="545" spc="3" dirty="0">
                <a:latin typeface="Arial"/>
                <a:cs typeface="Arial"/>
              </a:rPr>
              <a:t> </a:t>
            </a:r>
            <a:r>
              <a:rPr sz="545" dirty="0">
                <a:latin typeface="Arial"/>
                <a:cs typeface="Arial"/>
              </a:rPr>
              <a:t>f</a:t>
            </a:r>
            <a:r>
              <a:rPr sz="545" spc="-7" dirty="0">
                <a:latin typeface="Arial"/>
                <a:cs typeface="Arial"/>
              </a:rPr>
              <a:t>rom</a:t>
            </a:r>
            <a:r>
              <a:rPr sz="545" spc="17" dirty="0">
                <a:latin typeface="Arial"/>
                <a:cs typeface="Arial"/>
              </a:rPr>
              <a:t> </a:t>
            </a:r>
            <a:r>
              <a:rPr sz="545" dirty="0">
                <a:latin typeface="Arial"/>
                <a:cs typeface="Arial"/>
              </a:rPr>
              <a:t>c</a:t>
            </a:r>
            <a:r>
              <a:rPr sz="545" spc="-3" dirty="0">
                <a:latin typeface="Arial"/>
                <a:cs typeface="Arial"/>
              </a:rPr>
              <a:t>a</a:t>
            </a:r>
            <a:r>
              <a:rPr sz="545" dirty="0">
                <a:latin typeface="Arial"/>
                <a:cs typeface="Arial"/>
              </a:rPr>
              <a:t>t</a:t>
            </a:r>
            <a:r>
              <a:rPr sz="545" spc="-3" dirty="0">
                <a:latin typeface="Arial"/>
                <a:cs typeface="Arial"/>
              </a:rPr>
              <a:t>alog:</a:t>
            </a:r>
            <a:r>
              <a:rPr sz="545" spc="7" dirty="0">
                <a:latin typeface="Arial"/>
                <a:cs typeface="Arial"/>
              </a:rPr>
              <a:t> </a:t>
            </a:r>
            <a:r>
              <a:rPr sz="545" spc="-3" dirty="0">
                <a:latin typeface="Arial"/>
                <a:cs typeface="Arial"/>
              </a:rPr>
              <a:t>Pa</a:t>
            </a:r>
            <a:r>
              <a:rPr sz="545" dirty="0">
                <a:latin typeface="Arial"/>
                <a:cs typeface="Arial"/>
              </a:rPr>
              <a:t>tt</a:t>
            </a:r>
            <a:r>
              <a:rPr sz="545" spc="-3" dirty="0">
                <a:latin typeface="Arial"/>
                <a:cs typeface="Arial"/>
              </a:rPr>
              <a:t>e</a:t>
            </a:r>
            <a:r>
              <a:rPr sz="545" spc="-7" dirty="0">
                <a:latin typeface="Arial"/>
                <a:cs typeface="Arial"/>
              </a:rPr>
              <a:t>r</a:t>
            </a:r>
            <a:r>
              <a:rPr sz="545" dirty="0">
                <a:latin typeface="Arial"/>
                <a:cs typeface="Arial"/>
              </a:rPr>
              <a:t>s</a:t>
            </a:r>
            <a:r>
              <a:rPr sz="545" spc="-3" dirty="0">
                <a:latin typeface="Arial"/>
                <a:cs typeface="Arial"/>
              </a:rPr>
              <a:t>on</a:t>
            </a:r>
            <a:r>
              <a:rPr sz="545" spc="3" dirty="0">
                <a:latin typeface="Arial"/>
                <a:cs typeface="Arial"/>
              </a:rPr>
              <a:t> </a:t>
            </a:r>
            <a:r>
              <a:rPr sz="545" spc="-7" dirty="0">
                <a:latin typeface="Arial"/>
                <a:cs typeface="Arial"/>
              </a:rPr>
              <a:t>H</a:t>
            </a:r>
            <a:r>
              <a:rPr sz="545" spc="-44" dirty="0">
                <a:latin typeface="Arial"/>
                <a:cs typeface="Arial"/>
              </a:rPr>
              <a:t>V</a:t>
            </a:r>
            <a:r>
              <a:rPr sz="545" spc="-3" dirty="0">
                <a:latin typeface="Arial"/>
                <a:cs typeface="Arial"/>
              </a:rPr>
              <a:t>A</a:t>
            </a:r>
            <a:r>
              <a:rPr sz="545" spc="-7" dirty="0">
                <a:latin typeface="Arial"/>
                <a:cs typeface="Arial"/>
              </a:rPr>
              <a:t>C</a:t>
            </a:r>
            <a:r>
              <a:rPr sz="545" dirty="0">
                <a:latin typeface="Arial"/>
                <a:cs typeface="Arial"/>
              </a:rPr>
              <a:t>.</a:t>
            </a:r>
            <a:r>
              <a:rPr sz="545" spc="-3" dirty="0">
                <a:latin typeface="Arial"/>
                <a:cs typeface="Arial"/>
              </a:rPr>
              <a:t>60,</a:t>
            </a:r>
            <a:r>
              <a:rPr sz="545" spc="7" dirty="0">
                <a:latin typeface="Arial"/>
                <a:cs typeface="Arial"/>
              </a:rPr>
              <a:t> </a:t>
            </a:r>
            <a:r>
              <a:rPr sz="545" spc="-37" dirty="0">
                <a:latin typeface="Arial"/>
                <a:cs typeface="Arial"/>
              </a:rPr>
              <a:t>V</a:t>
            </a:r>
            <a:r>
              <a:rPr sz="545" spc="-3" dirty="0">
                <a:latin typeface="Arial"/>
                <a:cs typeface="Arial"/>
              </a:rPr>
              <a:t>e</a:t>
            </a:r>
            <a:r>
              <a:rPr sz="545" spc="-7" dirty="0">
                <a:latin typeface="Arial"/>
                <a:cs typeface="Arial"/>
              </a:rPr>
              <a:t>r</a:t>
            </a:r>
            <a:r>
              <a:rPr sz="545" spc="-3" dirty="0">
                <a:latin typeface="Arial"/>
                <a:cs typeface="Arial"/>
              </a:rPr>
              <a:t>s</a:t>
            </a:r>
            <a:r>
              <a:rPr sz="545" spc="7" dirty="0">
                <a:latin typeface="Arial"/>
                <a:cs typeface="Arial"/>
              </a:rPr>
              <a:t> </a:t>
            </a:r>
            <a:r>
              <a:rPr sz="545" spc="-3" dirty="0">
                <a:latin typeface="Arial"/>
                <a:cs typeface="Arial"/>
              </a:rPr>
              <a:t>1</a:t>
            </a:r>
            <a:r>
              <a:rPr sz="545" dirty="0">
                <a:latin typeface="Arial"/>
                <a:cs typeface="Arial"/>
              </a:rPr>
              <a:t>.</a:t>
            </a:r>
            <a:r>
              <a:rPr sz="545" spc="-3" dirty="0">
                <a:latin typeface="Arial"/>
                <a:cs typeface="Arial"/>
              </a:rPr>
              <a:t>4</a:t>
            </a:r>
            <a:r>
              <a:rPr sz="545" dirty="0">
                <a:latin typeface="Arial"/>
                <a:cs typeface="Arial"/>
              </a:rPr>
              <a:t>.</a:t>
            </a:r>
            <a:r>
              <a:rPr sz="545" spc="-3" dirty="0">
                <a:latin typeface="Arial"/>
                <a:cs typeface="Arial"/>
              </a:rPr>
              <a:t>1</a:t>
            </a:r>
            <a:endParaRPr sz="545">
              <a:latin typeface="Arial"/>
              <a:cs typeface="Arial"/>
            </a:endParaRPr>
          </a:p>
        </p:txBody>
      </p:sp>
      <p:graphicFrame>
        <p:nvGraphicFramePr>
          <p:cNvPr id="42" name="object 42"/>
          <p:cNvGraphicFramePr>
            <a:graphicFrameLocks noGrp="1"/>
          </p:cNvGraphicFramePr>
          <p:nvPr/>
        </p:nvGraphicFramePr>
        <p:xfrm>
          <a:off x="3711343" y="5394651"/>
          <a:ext cx="4454336" cy="657742"/>
        </p:xfrm>
        <a:graphic>
          <a:graphicData uri="http://schemas.openxmlformats.org/drawingml/2006/table">
            <a:tbl>
              <a:tblPr firstRow="1" bandRow="1">
                <a:tableStyleId>{2D5ABB26-0587-4C30-8999-92F81FD0307C}</a:tableStyleId>
              </a:tblPr>
              <a:tblGrid>
                <a:gridCol w="642768">
                  <a:extLst>
                    <a:ext uri="{9D8B030D-6E8A-4147-A177-3AD203B41FA5}">
                      <a16:colId xmlns:a16="http://schemas.microsoft.com/office/drawing/2014/main" val="20000"/>
                    </a:ext>
                  </a:extLst>
                </a:gridCol>
                <a:gridCol w="713990">
                  <a:extLst>
                    <a:ext uri="{9D8B030D-6E8A-4147-A177-3AD203B41FA5}">
                      <a16:colId xmlns:a16="http://schemas.microsoft.com/office/drawing/2014/main" val="20001"/>
                    </a:ext>
                  </a:extLst>
                </a:gridCol>
                <a:gridCol w="718012">
                  <a:extLst>
                    <a:ext uri="{9D8B030D-6E8A-4147-A177-3AD203B41FA5}">
                      <a16:colId xmlns:a16="http://schemas.microsoft.com/office/drawing/2014/main" val="20002"/>
                    </a:ext>
                  </a:extLst>
                </a:gridCol>
                <a:gridCol w="817443">
                  <a:extLst>
                    <a:ext uri="{9D8B030D-6E8A-4147-A177-3AD203B41FA5}">
                      <a16:colId xmlns:a16="http://schemas.microsoft.com/office/drawing/2014/main" val="20003"/>
                    </a:ext>
                  </a:extLst>
                </a:gridCol>
                <a:gridCol w="678463">
                  <a:extLst>
                    <a:ext uri="{9D8B030D-6E8A-4147-A177-3AD203B41FA5}">
                      <a16:colId xmlns:a16="http://schemas.microsoft.com/office/drawing/2014/main" val="20004"/>
                    </a:ext>
                  </a:extLst>
                </a:gridCol>
                <a:gridCol w="883660">
                  <a:extLst>
                    <a:ext uri="{9D8B030D-6E8A-4147-A177-3AD203B41FA5}">
                      <a16:colId xmlns:a16="http://schemas.microsoft.com/office/drawing/2014/main" val="20005"/>
                    </a:ext>
                  </a:extLst>
                </a:gridCol>
              </a:tblGrid>
              <a:tr h="118283">
                <a:tc>
                  <a:txBody>
                    <a:bodyPr/>
                    <a:lstStyle/>
                    <a:p>
                      <a:pPr marL="221615">
                        <a:lnSpc>
                          <a:spcPct val="100000"/>
                        </a:lnSpc>
                      </a:pPr>
                      <a:r>
                        <a:rPr sz="500" b="1" dirty="0">
                          <a:latin typeface="Arial"/>
                          <a:cs typeface="Arial"/>
                        </a:rPr>
                        <a:t>F</a:t>
                      </a:r>
                      <a:r>
                        <a:rPr sz="500" b="1" spc="5" dirty="0">
                          <a:latin typeface="Arial"/>
                          <a:cs typeface="Arial"/>
                        </a:rPr>
                        <a:t>l</a:t>
                      </a:r>
                      <a:r>
                        <a:rPr sz="500" b="1" dirty="0">
                          <a:latin typeface="Arial"/>
                          <a:cs typeface="Arial"/>
                        </a:rPr>
                        <a:t>ow</a:t>
                      </a:r>
                      <a:endParaRPr sz="500">
                        <a:latin typeface="Arial"/>
                        <a:cs typeface="Arial"/>
                      </a:endParaRPr>
                    </a:p>
                  </a:txBody>
                  <a:tcPr marL="0" marR="0" marT="0" marB="0"/>
                </a:tc>
                <a:tc>
                  <a:txBody>
                    <a:bodyPr/>
                    <a:lstStyle/>
                    <a:p>
                      <a:pPr marR="26670" algn="ctr">
                        <a:lnSpc>
                          <a:spcPct val="100000"/>
                        </a:lnSpc>
                      </a:pPr>
                      <a:r>
                        <a:rPr sz="500" b="1" spc="5" dirty="0">
                          <a:latin typeface="Arial"/>
                          <a:cs typeface="Arial"/>
                        </a:rPr>
                        <a:t>S</a:t>
                      </a:r>
                      <a:r>
                        <a:rPr sz="500" b="1" dirty="0">
                          <a:latin typeface="Arial"/>
                          <a:cs typeface="Arial"/>
                        </a:rPr>
                        <a:t>peed</a:t>
                      </a:r>
                      <a:endParaRPr sz="500">
                        <a:latin typeface="Arial"/>
                        <a:cs typeface="Arial"/>
                      </a:endParaRPr>
                    </a:p>
                  </a:txBody>
                  <a:tcPr marL="0" marR="0" marT="0" marB="0"/>
                </a:tc>
                <a:tc>
                  <a:txBody>
                    <a:bodyPr/>
                    <a:lstStyle/>
                    <a:p>
                      <a:pPr marR="20955" algn="ctr">
                        <a:lnSpc>
                          <a:spcPct val="100000"/>
                        </a:lnSpc>
                      </a:pPr>
                      <a:r>
                        <a:rPr sz="500" b="1" dirty="0">
                          <a:latin typeface="Arial"/>
                          <a:cs typeface="Arial"/>
                        </a:rPr>
                        <a:t>Head</a:t>
                      </a:r>
                      <a:endParaRPr sz="500">
                        <a:latin typeface="Arial"/>
                        <a:cs typeface="Arial"/>
                      </a:endParaRPr>
                    </a:p>
                  </a:txBody>
                  <a:tcPr marL="0" marR="0" marT="0" marB="0"/>
                </a:tc>
                <a:tc>
                  <a:txBody>
                    <a:bodyPr/>
                    <a:lstStyle/>
                    <a:p>
                      <a:pPr marL="416559">
                        <a:lnSpc>
                          <a:spcPct val="100000"/>
                        </a:lnSpc>
                      </a:pPr>
                      <a:r>
                        <a:rPr sz="500" b="1" spc="5" dirty="0">
                          <a:latin typeface="Arial"/>
                          <a:cs typeface="Arial"/>
                        </a:rPr>
                        <a:t>E</a:t>
                      </a:r>
                      <a:r>
                        <a:rPr sz="500" b="1" spc="-5" dirty="0">
                          <a:latin typeface="Arial"/>
                          <a:cs typeface="Arial"/>
                        </a:rPr>
                        <a:t>ff</a:t>
                      </a:r>
                      <a:r>
                        <a:rPr sz="500" b="1" spc="5" dirty="0">
                          <a:latin typeface="Arial"/>
                          <a:cs typeface="Arial"/>
                        </a:rPr>
                        <a:t>i</a:t>
                      </a:r>
                      <a:r>
                        <a:rPr sz="500" b="1" dirty="0">
                          <a:latin typeface="Arial"/>
                          <a:cs typeface="Arial"/>
                        </a:rPr>
                        <a:t>c</a:t>
                      </a:r>
                      <a:r>
                        <a:rPr sz="500" b="1" spc="5" dirty="0">
                          <a:latin typeface="Arial"/>
                          <a:cs typeface="Arial"/>
                        </a:rPr>
                        <a:t>i</a:t>
                      </a:r>
                      <a:r>
                        <a:rPr sz="500" b="1" dirty="0">
                          <a:latin typeface="Arial"/>
                          <a:cs typeface="Arial"/>
                        </a:rPr>
                        <a:t>ency</a:t>
                      </a:r>
                      <a:endParaRPr sz="500">
                        <a:latin typeface="Arial"/>
                        <a:cs typeface="Arial"/>
                      </a:endParaRPr>
                    </a:p>
                  </a:txBody>
                  <a:tcPr marL="0" marR="0" marT="0" marB="0"/>
                </a:tc>
                <a:tc>
                  <a:txBody>
                    <a:bodyPr/>
                    <a:lstStyle/>
                    <a:p>
                      <a:pPr marL="299720">
                        <a:lnSpc>
                          <a:spcPct val="100000"/>
                        </a:lnSpc>
                      </a:pPr>
                      <a:r>
                        <a:rPr sz="500" b="1" spc="5" dirty="0">
                          <a:latin typeface="Arial"/>
                          <a:cs typeface="Arial"/>
                        </a:rPr>
                        <a:t>P</a:t>
                      </a:r>
                      <a:r>
                        <a:rPr sz="500" b="1" dirty="0">
                          <a:latin typeface="Arial"/>
                          <a:cs typeface="Arial"/>
                        </a:rPr>
                        <a:t>o</a:t>
                      </a:r>
                      <a:r>
                        <a:rPr sz="500" b="1" spc="15" dirty="0">
                          <a:latin typeface="Arial"/>
                          <a:cs typeface="Arial"/>
                        </a:rPr>
                        <a:t>w</a:t>
                      </a:r>
                      <a:r>
                        <a:rPr sz="500" b="1" dirty="0">
                          <a:latin typeface="Arial"/>
                          <a:cs typeface="Arial"/>
                        </a:rPr>
                        <a:t>er</a:t>
                      </a:r>
                      <a:endParaRPr sz="500">
                        <a:latin typeface="Arial"/>
                        <a:cs typeface="Arial"/>
                      </a:endParaRPr>
                    </a:p>
                  </a:txBody>
                  <a:tcPr marL="0" marR="0" marT="0" marB="0"/>
                </a:tc>
                <a:tc>
                  <a:txBody>
                    <a:bodyPr/>
                    <a:lstStyle/>
                    <a:p>
                      <a:pPr marL="386715">
                        <a:lnSpc>
                          <a:spcPct val="100000"/>
                        </a:lnSpc>
                      </a:pPr>
                      <a:r>
                        <a:rPr sz="500" b="1" dirty="0">
                          <a:latin typeface="Arial"/>
                          <a:cs typeface="Arial"/>
                        </a:rPr>
                        <a:t>N</a:t>
                      </a:r>
                      <a:r>
                        <a:rPr sz="500" b="1" spc="5" dirty="0">
                          <a:latin typeface="Arial"/>
                          <a:cs typeface="Arial"/>
                        </a:rPr>
                        <a:t>PS</a:t>
                      </a:r>
                      <a:r>
                        <a:rPr sz="500" b="1" dirty="0">
                          <a:latin typeface="Arial"/>
                          <a:cs typeface="Arial"/>
                        </a:rPr>
                        <a:t>Hr</a:t>
                      </a:r>
                      <a:endParaRPr sz="500">
                        <a:latin typeface="Arial"/>
                        <a:cs typeface="Arial"/>
                      </a:endParaRPr>
                    </a:p>
                  </a:txBody>
                  <a:tcPr marL="0" marR="0" marT="0" marB="0"/>
                </a:tc>
                <a:extLst>
                  <a:ext uri="{0D108BD9-81ED-4DB2-BD59-A6C34878D82A}">
                    <a16:rowId xmlns:a16="http://schemas.microsoft.com/office/drawing/2014/main" val="10000"/>
                  </a:ext>
                </a:extLst>
              </a:tr>
              <a:tr h="92479">
                <a:tc>
                  <a:txBody>
                    <a:bodyPr/>
                    <a:lstStyle/>
                    <a:p>
                      <a:pPr marL="221615">
                        <a:lnSpc>
                          <a:spcPct val="100000"/>
                        </a:lnSpc>
                      </a:pPr>
                      <a:r>
                        <a:rPr sz="500" dirty="0">
                          <a:latin typeface="Arial"/>
                          <a:cs typeface="Arial"/>
                        </a:rPr>
                        <a:t>US</a:t>
                      </a:r>
                      <a:r>
                        <a:rPr sz="500" spc="10" dirty="0">
                          <a:latin typeface="Arial"/>
                          <a:cs typeface="Arial"/>
                        </a:rPr>
                        <a:t> </a:t>
                      </a:r>
                      <a:r>
                        <a:rPr sz="500" dirty="0">
                          <a:latin typeface="Arial"/>
                          <a:cs typeface="Arial"/>
                        </a:rPr>
                        <a:t>gpm</a:t>
                      </a:r>
                      <a:endParaRPr sz="500">
                        <a:latin typeface="Arial"/>
                        <a:cs typeface="Arial"/>
                      </a:endParaRPr>
                    </a:p>
                  </a:txBody>
                  <a:tcPr marL="0" marR="0" marT="0" marB="0"/>
                </a:tc>
                <a:tc>
                  <a:txBody>
                    <a:bodyPr/>
                    <a:lstStyle/>
                    <a:p>
                      <a:pPr marR="158115" algn="ctr">
                        <a:lnSpc>
                          <a:spcPct val="100000"/>
                        </a:lnSpc>
                      </a:pPr>
                      <a:r>
                        <a:rPr sz="500" spc="-5" dirty="0">
                          <a:latin typeface="Arial"/>
                          <a:cs typeface="Arial"/>
                        </a:rPr>
                        <a:t>r</a:t>
                      </a:r>
                      <a:r>
                        <a:rPr sz="500" dirty="0">
                          <a:latin typeface="Arial"/>
                          <a:cs typeface="Arial"/>
                        </a:rPr>
                        <a:t>pm</a:t>
                      </a:r>
                      <a:endParaRPr sz="500">
                        <a:latin typeface="Arial"/>
                        <a:cs typeface="Arial"/>
                      </a:endParaRPr>
                    </a:p>
                  </a:txBody>
                  <a:tcPr marL="0" marR="0" marT="0" marB="0"/>
                </a:tc>
                <a:tc>
                  <a:txBody>
                    <a:bodyPr/>
                    <a:lstStyle/>
                    <a:p>
                      <a:pPr marR="211454" algn="ctr">
                        <a:lnSpc>
                          <a:spcPct val="100000"/>
                        </a:lnSpc>
                      </a:pPr>
                      <a:r>
                        <a:rPr sz="500" spc="5" dirty="0">
                          <a:latin typeface="Arial"/>
                          <a:cs typeface="Arial"/>
                        </a:rPr>
                        <a:t>f</a:t>
                      </a:r>
                      <a:r>
                        <a:rPr sz="500" dirty="0">
                          <a:latin typeface="Arial"/>
                          <a:cs typeface="Arial"/>
                        </a:rPr>
                        <a:t>t</a:t>
                      </a:r>
                      <a:endParaRPr sz="500">
                        <a:latin typeface="Arial"/>
                        <a:cs typeface="Arial"/>
                      </a:endParaRPr>
                    </a:p>
                  </a:txBody>
                  <a:tcPr marL="0" marR="0" marT="0" marB="0"/>
                </a:tc>
                <a:tc>
                  <a:txBody>
                    <a:bodyPr/>
                    <a:lstStyle/>
                    <a:p>
                      <a:pPr marR="266700" algn="ctr">
                        <a:lnSpc>
                          <a:spcPct val="100000"/>
                        </a:lnSpc>
                      </a:pPr>
                      <a:r>
                        <a:rPr sz="500" b="1" dirty="0">
                          <a:latin typeface="Arial"/>
                          <a:cs typeface="Arial"/>
                        </a:rPr>
                        <a:t>%</a:t>
                      </a:r>
                      <a:endParaRPr sz="500">
                        <a:latin typeface="Arial"/>
                        <a:cs typeface="Arial"/>
                      </a:endParaRPr>
                    </a:p>
                  </a:txBody>
                  <a:tcPr marL="0" marR="0" marT="0" marB="0"/>
                </a:tc>
                <a:tc>
                  <a:txBody>
                    <a:bodyPr/>
                    <a:lstStyle/>
                    <a:p>
                      <a:pPr marL="299720">
                        <a:lnSpc>
                          <a:spcPct val="100000"/>
                        </a:lnSpc>
                      </a:pPr>
                      <a:r>
                        <a:rPr sz="500" dirty="0">
                          <a:latin typeface="Arial"/>
                          <a:cs typeface="Arial"/>
                        </a:rPr>
                        <a:t>hp</a:t>
                      </a:r>
                      <a:endParaRPr sz="500">
                        <a:latin typeface="Arial"/>
                        <a:cs typeface="Arial"/>
                      </a:endParaRPr>
                    </a:p>
                  </a:txBody>
                  <a:tcPr marL="0" marR="0" marT="0" marB="0"/>
                </a:tc>
                <a:tc>
                  <a:txBody>
                    <a:bodyPr/>
                    <a:lstStyle/>
                    <a:p>
                      <a:pPr marL="386715">
                        <a:lnSpc>
                          <a:spcPct val="100000"/>
                        </a:lnSpc>
                      </a:pPr>
                      <a:r>
                        <a:rPr sz="500" spc="5" dirty="0">
                          <a:latin typeface="Arial"/>
                          <a:cs typeface="Arial"/>
                        </a:rPr>
                        <a:t>f</a:t>
                      </a:r>
                      <a:r>
                        <a:rPr sz="500" dirty="0">
                          <a:latin typeface="Arial"/>
                          <a:cs typeface="Arial"/>
                        </a:rPr>
                        <a:t>t</a:t>
                      </a:r>
                      <a:endParaRPr sz="500">
                        <a:latin typeface="Arial"/>
                        <a:cs typeface="Arial"/>
                      </a:endParaRPr>
                    </a:p>
                  </a:txBody>
                  <a:tcPr marL="0" marR="0" marT="0" marB="0"/>
                </a:tc>
                <a:extLst>
                  <a:ext uri="{0D108BD9-81ED-4DB2-BD59-A6C34878D82A}">
                    <a16:rowId xmlns:a16="http://schemas.microsoft.com/office/drawing/2014/main" val="10001"/>
                  </a:ext>
                </a:extLst>
              </a:tr>
              <a:tr h="83127">
                <a:tc>
                  <a:txBody>
                    <a:bodyPr/>
                    <a:lstStyle/>
                    <a:p>
                      <a:pPr marL="221615">
                        <a:lnSpc>
                          <a:spcPct val="100000"/>
                        </a:lnSpc>
                      </a:pPr>
                      <a:r>
                        <a:rPr sz="500" dirty="0">
                          <a:latin typeface="Arial"/>
                          <a:cs typeface="Arial"/>
                        </a:rPr>
                        <a:t>300</a:t>
                      </a:r>
                      <a:endParaRPr sz="500">
                        <a:latin typeface="Arial"/>
                        <a:cs typeface="Arial"/>
                      </a:endParaRPr>
                    </a:p>
                  </a:txBody>
                  <a:tcPr marL="0" marR="0" marT="0" marB="0"/>
                </a:tc>
                <a:tc>
                  <a:txBody>
                    <a:bodyPr/>
                    <a:lstStyle/>
                    <a:p>
                      <a:pPr marR="107314" algn="ctr">
                        <a:lnSpc>
                          <a:spcPct val="100000"/>
                        </a:lnSpc>
                      </a:pPr>
                      <a:r>
                        <a:rPr sz="500" dirty="0">
                          <a:latin typeface="Arial"/>
                          <a:cs typeface="Arial"/>
                        </a:rPr>
                        <a:t>1760</a:t>
                      </a:r>
                      <a:endParaRPr sz="500">
                        <a:latin typeface="Arial"/>
                        <a:cs typeface="Arial"/>
                      </a:endParaRPr>
                    </a:p>
                  </a:txBody>
                  <a:tcPr marL="0" marR="0" marT="0" marB="0"/>
                </a:tc>
                <a:tc>
                  <a:txBody>
                    <a:bodyPr/>
                    <a:lstStyle/>
                    <a:p>
                      <a:pPr marR="70485" algn="ctr">
                        <a:lnSpc>
                          <a:spcPct val="100000"/>
                        </a:lnSpc>
                      </a:pPr>
                      <a:r>
                        <a:rPr sz="500" dirty="0">
                          <a:latin typeface="Arial"/>
                          <a:cs typeface="Arial"/>
                        </a:rPr>
                        <a:t>60</a:t>
                      </a:r>
                      <a:r>
                        <a:rPr sz="500" spc="5" dirty="0">
                          <a:latin typeface="Arial"/>
                          <a:cs typeface="Arial"/>
                        </a:rPr>
                        <a:t>.</a:t>
                      </a:r>
                      <a:r>
                        <a:rPr sz="500" dirty="0">
                          <a:latin typeface="Arial"/>
                          <a:cs typeface="Arial"/>
                        </a:rPr>
                        <a:t>2</a:t>
                      </a:r>
                      <a:endParaRPr sz="500">
                        <a:latin typeface="Arial"/>
                        <a:cs typeface="Arial"/>
                      </a:endParaRPr>
                    </a:p>
                  </a:txBody>
                  <a:tcPr marL="0" marR="0" marT="0" marB="0"/>
                </a:tc>
                <a:tc>
                  <a:txBody>
                    <a:bodyPr/>
                    <a:lstStyle/>
                    <a:p>
                      <a:pPr marR="158750" algn="ctr">
                        <a:lnSpc>
                          <a:spcPct val="100000"/>
                        </a:lnSpc>
                      </a:pPr>
                      <a:r>
                        <a:rPr sz="500" dirty="0">
                          <a:latin typeface="Arial"/>
                          <a:cs typeface="Arial"/>
                        </a:rPr>
                        <a:t>76</a:t>
                      </a:r>
                      <a:r>
                        <a:rPr sz="500" spc="5" dirty="0">
                          <a:latin typeface="Arial"/>
                          <a:cs typeface="Arial"/>
                        </a:rPr>
                        <a:t>.</a:t>
                      </a:r>
                      <a:r>
                        <a:rPr sz="500" dirty="0">
                          <a:latin typeface="Arial"/>
                          <a:cs typeface="Arial"/>
                        </a:rPr>
                        <a:t>4</a:t>
                      </a:r>
                      <a:endParaRPr sz="500">
                        <a:latin typeface="Arial"/>
                        <a:cs typeface="Arial"/>
                      </a:endParaRPr>
                    </a:p>
                  </a:txBody>
                  <a:tcPr marL="0" marR="0" marT="0" marB="0"/>
                </a:tc>
                <a:tc>
                  <a:txBody>
                    <a:bodyPr/>
                    <a:lstStyle/>
                    <a:p>
                      <a:pPr marL="299720">
                        <a:lnSpc>
                          <a:spcPct val="100000"/>
                        </a:lnSpc>
                      </a:pPr>
                      <a:r>
                        <a:rPr sz="500" dirty="0">
                          <a:latin typeface="Arial"/>
                          <a:cs typeface="Arial"/>
                        </a:rPr>
                        <a:t>5</a:t>
                      </a:r>
                      <a:r>
                        <a:rPr sz="500" spc="5" dirty="0">
                          <a:latin typeface="Arial"/>
                          <a:cs typeface="Arial"/>
                        </a:rPr>
                        <a:t>.</a:t>
                      </a:r>
                      <a:r>
                        <a:rPr sz="500" dirty="0">
                          <a:latin typeface="Arial"/>
                          <a:cs typeface="Arial"/>
                        </a:rPr>
                        <a:t>86</a:t>
                      </a:r>
                      <a:endParaRPr sz="500">
                        <a:latin typeface="Arial"/>
                        <a:cs typeface="Arial"/>
                      </a:endParaRPr>
                    </a:p>
                  </a:txBody>
                  <a:tcPr marL="0" marR="0" marT="0" marB="0"/>
                </a:tc>
                <a:tc>
                  <a:txBody>
                    <a:bodyPr/>
                    <a:lstStyle/>
                    <a:p>
                      <a:pPr marL="386715">
                        <a:lnSpc>
                          <a:spcPct val="100000"/>
                        </a:lnSpc>
                      </a:pPr>
                      <a:r>
                        <a:rPr sz="500" dirty="0">
                          <a:latin typeface="Arial"/>
                          <a:cs typeface="Arial"/>
                        </a:rPr>
                        <a:t>10</a:t>
                      </a:r>
                      <a:r>
                        <a:rPr sz="500" spc="5" dirty="0">
                          <a:latin typeface="Arial"/>
                          <a:cs typeface="Arial"/>
                        </a:rPr>
                        <a:t>.</a:t>
                      </a:r>
                      <a:r>
                        <a:rPr sz="500" dirty="0">
                          <a:latin typeface="Arial"/>
                          <a:cs typeface="Arial"/>
                        </a:rPr>
                        <a:t>8</a:t>
                      </a:r>
                      <a:endParaRPr sz="500">
                        <a:latin typeface="Arial"/>
                        <a:cs typeface="Arial"/>
                      </a:endParaRPr>
                    </a:p>
                  </a:txBody>
                  <a:tcPr marL="0" marR="0" marT="0" marB="0"/>
                </a:tc>
                <a:extLst>
                  <a:ext uri="{0D108BD9-81ED-4DB2-BD59-A6C34878D82A}">
                    <a16:rowId xmlns:a16="http://schemas.microsoft.com/office/drawing/2014/main" val="10002"/>
                  </a:ext>
                </a:extLst>
              </a:tr>
              <a:tr h="83127">
                <a:tc>
                  <a:txBody>
                    <a:bodyPr/>
                    <a:lstStyle/>
                    <a:p>
                      <a:pPr marL="221615">
                        <a:lnSpc>
                          <a:spcPct val="100000"/>
                        </a:lnSpc>
                      </a:pPr>
                      <a:r>
                        <a:rPr sz="500" dirty="0">
                          <a:latin typeface="Arial"/>
                          <a:cs typeface="Arial"/>
                        </a:rPr>
                        <a:t>250</a:t>
                      </a:r>
                      <a:endParaRPr sz="500">
                        <a:latin typeface="Arial"/>
                        <a:cs typeface="Arial"/>
                      </a:endParaRPr>
                    </a:p>
                  </a:txBody>
                  <a:tcPr marL="0" marR="0" marT="0" marB="0"/>
                </a:tc>
                <a:tc>
                  <a:txBody>
                    <a:bodyPr/>
                    <a:lstStyle/>
                    <a:p>
                      <a:pPr marR="107314" algn="ctr">
                        <a:lnSpc>
                          <a:spcPct val="100000"/>
                        </a:lnSpc>
                      </a:pPr>
                      <a:r>
                        <a:rPr sz="500" dirty="0">
                          <a:latin typeface="Arial"/>
                          <a:cs typeface="Arial"/>
                        </a:rPr>
                        <a:t>1760</a:t>
                      </a:r>
                      <a:endParaRPr sz="500">
                        <a:latin typeface="Arial"/>
                        <a:cs typeface="Arial"/>
                      </a:endParaRPr>
                    </a:p>
                  </a:txBody>
                  <a:tcPr marL="0" marR="0" marT="0" marB="0"/>
                </a:tc>
                <a:tc>
                  <a:txBody>
                    <a:bodyPr/>
                    <a:lstStyle/>
                    <a:p>
                      <a:pPr marR="70485" algn="ctr">
                        <a:lnSpc>
                          <a:spcPct val="100000"/>
                        </a:lnSpc>
                      </a:pPr>
                      <a:r>
                        <a:rPr sz="500" dirty="0">
                          <a:latin typeface="Arial"/>
                          <a:cs typeface="Arial"/>
                        </a:rPr>
                        <a:t>65</a:t>
                      </a:r>
                      <a:r>
                        <a:rPr sz="500" spc="5" dirty="0">
                          <a:latin typeface="Arial"/>
                          <a:cs typeface="Arial"/>
                        </a:rPr>
                        <a:t>.</a:t>
                      </a:r>
                      <a:r>
                        <a:rPr sz="500" dirty="0">
                          <a:latin typeface="Arial"/>
                          <a:cs typeface="Arial"/>
                        </a:rPr>
                        <a:t>4</a:t>
                      </a:r>
                      <a:endParaRPr sz="500">
                        <a:latin typeface="Arial"/>
                        <a:cs typeface="Arial"/>
                      </a:endParaRPr>
                    </a:p>
                  </a:txBody>
                  <a:tcPr marL="0" marR="0" marT="0" marB="0"/>
                </a:tc>
                <a:tc>
                  <a:txBody>
                    <a:bodyPr/>
                    <a:lstStyle/>
                    <a:p>
                      <a:pPr marR="158750" algn="ctr">
                        <a:lnSpc>
                          <a:spcPct val="100000"/>
                        </a:lnSpc>
                      </a:pPr>
                      <a:r>
                        <a:rPr sz="500" dirty="0">
                          <a:latin typeface="Arial"/>
                          <a:cs typeface="Arial"/>
                        </a:rPr>
                        <a:t>75</a:t>
                      </a:r>
                      <a:r>
                        <a:rPr sz="500" spc="5" dirty="0">
                          <a:latin typeface="Arial"/>
                          <a:cs typeface="Arial"/>
                        </a:rPr>
                        <a:t>.</a:t>
                      </a:r>
                      <a:r>
                        <a:rPr sz="500" dirty="0">
                          <a:latin typeface="Arial"/>
                          <a:cs typeface="Arial"/>
                        </a:rPr>
                        <a:t>3</a:t>
                      </a:r>
                      <a:endParaRPr sz="500">
                        <a:latin typeface="Arial"/>
                        <a:cs typeface="Arial"/>
                      </a:endParaRPr>
                    </a:p>
                  </a:txBody>
                  <a:tcPr marL="0" marR="0" marT="0" marB="0"/>
                </a:tc>
                <a:tc>
                  <a:txBody>
                    <a:bodyPr/>
                    <a:lstStyle/>
                    <a:p>
                      <a:pPr marL="299720">
                        <a:lnSpc>
                          <a:spcPct val="100000"/>
                        </a:lnSpc>
                      </a:pPr>
                      <a:r>
                        <a:rPr sz="500" dirty="0">
                          <a:latin typeface="Arial"/>
                          <a:cs typeface="Arial"/>
                        </a:rPr>
                        <a:t>5</a:t>
                      </a:r>
                      <a:r>
                        <a:rPr sz="500" spc="5" dirty="0">
                          <a:latin typeface="Arial"/>
                          <a:cs typeface="Arial"/>
                        </a:rPr>
                        <a:t>.</a:t>
                      </a:r>
                      <a:r>
                        <a:rPr sz="500" dirty="0">
                          <a:latin typeface="Arial"/>
                          <a:cs typeface="Arial"/>
                        </a:rPr>
                        <a:t>38</a:t>
                      </a:r>
                      <a:endParaRPr sz="500">
                        <a:latin typeface="Arial"/>
                        <a:cs typeface="Arial"/>
                      </a:endParaRPr>
                    </a:p>
                  </a:txBody>
                  <a:tcPr marL="0" marR="0" marT="0" marB="0"/>
                </a:tc>
                <a:tc>
                  <a:txBody>
                    <a:bodyPr/>
                    <a:lstStyle/>
                    <a:p>
                      <a:pPr marL="386715">
                        <a:lnSpc>
                          <a:spcPct val="100000"/>
                        </a:lnSpc>
                      </a:pPr>
                      <a:r>
                        <a:rPr sz="500" dirty="0">
                          <a:latin typeface="Arial"/>
                          <a:cs typeface="Arial"/>
                        </a:rPr>
                        <a:t>8</a:t>
                      </a:r>
                      <a:r>
                        <a:rPr sz="500" spc="5" dirty="0">
                          <a:latin typeface="Arial"/>
                          <a:cs typeface="Arial"/>
                        </a:rPr>
                        <a:t>.</a:t>
                      </a:r>
                      <a:r>
                        <a:rPr sz="500" dirty="0">
                          <a:latin typeface="Arial"/>
                          <a:cs typeface="Arial"/>
                        </a:rPr>
                        <a:t>68</a:t>
                      </a:r>
                      <a:endParaRPr sz="500">
                        <a:latin typeface="Arial"/>
                        <a:cs typeface="Arial"/>
                      </a:endParaRPr>
                    </a:p>
                  </a:txBody>
                  <a:tcPr marL="0" marR="0" marT="0" marB="0"/>
                </a:tc>
                <a:extLst>
                  <a:ext uri="{0D108BD9-81ED-4DB2-BD59-A6C34878D82A}">
                    <a16:rowId xmlns:a16="http://schemas.microsoft.com/office/drawing/2014/main" val="10003"/>
                  </a:ext>
                </a:extLst>
              </a:tr>
              <a:tr h="83127">
                <a:tc>
                  <a:txBody>
                    <a:bodyPr/>
                    <a:lstStyle/>
                    <a:p>
                      <a:pPr marL="221615">
                        <a:lnSpc>
                          <a:spcPct val="100000"/>
                        </a:lnSpc>
                      </a:pPr>
                      <a:r>
                        <a:rPr sz="500" dirty="0">
                          <a:latin typeface="Arial"/>
                          <a:cs typeface="Arial"/>
                        </a:rPr>
                        <a:t>200</a:t>
                      </a:r>
                      <a:endParaRPr sz="500">
                        <a:latin typeface="Arial"/>
                        <a:cs typeface="Arial"/>
                      </a:endParaRPr>
                    </a:p>
                  </a:txBody>
                  <a:tcPr marL="0" marR="0" marT="0" marB="0"/>
                </a:tc>
                <a:tc>
                  <a:txBody>
                    <a:bodyPr/>
                    <a:lstStyle/>
                    <a:p>
                      <a:pPr marR="107314" algn="ctr">
                        <a:lnSpc>
                          <a:spcPct val="100000"/>
                        </a:lnSpc>
                      </a:pPr>
                      <a:r>
                        <a:rPr sz="500" dirty="0">
                          <a:latin typeface="Arial"/>
                          <a:cs typeface="Arial"/>
                        </a:rPr>
                        <a:t>1760</a:t>
                      </a:r>
                      <a:endParaRPr sz="500">
                        <a:latin typeface="Arial"/>
                        <a:cs typeface="Arial"/>
                      </a:endParaRPr>
                    </a:p>
                  </a:txBody>
                  <a:tcPr marL="0" marR="0" marT="0" marB="0"/>
                </a:tc>
                <a:tc>
                  <a:txBody>
                    <a:bodyPr/>
                    <a:lstStyle/>
                    <a:p>
                      <a:pPr marR="70485" algn="ctr">
                        <a:lnSpc>
                          <a:spcPct val="100000"/>
                        </a:lnSpc>
                      </a:pPr>
                      <a:r>
                        <a:rPr sz="500" dirty="0">
                          <a:latin typeface="Arial"/>
                          <a:cs typeface="Arial"/>
                        </a:rPr>
                        <a:t>69</a:t>
                      </a:r>
                      <a:r>
                        <a:rPr sz="500" spc="5" dirty="0">
                          <a:latin typeface="Arial"/>
                          <a:cs typeface="Arial"/>
                        </a:rPr>
                        <a:t>.</a:t>
                      </a:r>
                      <a:r>
                        <a:rPr sz="500" dirty="0">
                          <a:latin typeface="Arial"/>
                          <a:cs typeface="Arial"/>
                        </a:rPr>
                        <a:t>3</a:t>
                      </a:r>
                      <a:endParaRPr sz="500">
                        <a:latin typeface="Arial"/>
                        <a:cs typeface="Arial"/>
                      </a:endParaRPr>
                    </a:p>
                  </a:txBody>
                  <a:tcPr marL="0" marR="0" marT="0" marB="0"/>
                </a:tc>
                <a:tc>
                  <a:txBody>
                    <a:bodyPr/>
                    <a:lstStyle/>
                    <a:p>
                      <a:pPr marR="158750" algn="ctr">
                        <a:lnSpc>
                          <a:spcPct val="100000"/>
                        </a:lnSpc>
                      </a:pPr>
                      <a:r>
                        <a:rPr sz="500" dirty="0">
                          <a:latin typeface="Arial"/>
                          <a:cs typeface="Arial"/>
                        </a:rPr>
                        <a:t>71</a:t>
                      </a:r>
                      <a:r>
                        <a:rPr sz="500" spc="5" dirty="0">
                          <a:latin typeface="Arial"/>
                          <a:cs typeface="Arial"/>
                        </a:rPr>
                        <a:t>.</a:t>
                      </a:r>
                      <a:r>
                        <a:rPr sz="500" dirty="0">
                          <a:latin typeface="Arial"/>
                          <a:cs typeface="Arial"/>
                        </a:rPr>
                        <a:t>2</a:t>
                      </a:r>
                      <a:endParaRPr sz="500">
                        <a:latin typeface="Arial"/>
                        <a:cs typeface="Arial"/>
                      </a:endParaRPr>
                    </a:p>
                  </a:txBody>
                  <a:tcPr marL="0" marR="0" marT="0" marB="0"/>
                </a:tc>
                <a:tc>
                  <a:txBody>
                    <a:bodyPr/>
                    <a:lstStyle/>
                    <a:p>
                      <a:pPr marL="299720">
                        <a:lnSpc>
                          <a:spcPct val="100000"/>
                        </a:lnSpc>
                      </a:pPr>
                      <a:r>
                        <a:rPr sz="500" dirty="0">
                          <a:latin typeface="Arial"/>
                          <a:cs typeface="Arial"/>
                        </a:rPr>
                        <a:t>4</a:t>
                      </a:r>
                      <a:r>
                        <a:rPr sz="500" spc="5" dirty="0">
                          <a:latin typeface="Arial"/>
                          <a:cs typeface="Arial"/>
                        </a:rPr>
                        <a:t>.</a:t>
                      </a:r>
                      <a:r>
                        <a:rPr sz="500" dirty="0">
                          <a:latin typeface="Arial"/>
                          <a:cs typeface="Arial"/>
                        </a:rPr>
                        <a:t>82</a:t>
                      </a:r>
                      <a:endParaRPr sz="500">
                        <a:latin typeface="Arial"/>
                        <a:cs typeface="Arial"/>
                      </a:endParaRPr>
                    </a:p>
                  </a:txBody>
                  <a:tcPr marL="0" marR="0" marT="0" marB="0"/>
                </a:tc>
                <a:tc>
                  <a:txBody>
                    <a:bodyPr/>
                    <a:lstStyle/>
                    <a:p>
                      <a:pPr marL="386715">
                        <a:lnSpc>
                          <a:spcPct val="100000"/>
                        </a:lnSpc>
                      </a:pPr>
                      <a:r>
                        <a:rPr sz="500" dirty="0">
                          <a:latin typeface="Arial"/>
                          <a:cs typeface="Arial"/>
                        </a:rPr>
                        <a:t>7</a:t>
                      </a:r>
                      <a:r>
                        <a:rPr sz="500" spc="5" dirty="0">
                          <a:latin typeface="Arial"/>
                          <a:cs typeface="Arial"/>
                        </a:rPr>
                        <a:t>.</a:t>
                      </a:r>
                      <a:r>
                        <a:rPr sz="500" dirty="0">
                          <a:latin typeface="Arial"/>
                          <a:cs typeface="Arial"/>
                        </a:rPr>
                        <a:t>02</a:t>
                      </a:r>
                      <a:endParaRPr sz="500">
                        <a:latin typeface="Arial"/>
                        <a:cs typeface="Arial"/>
                      </a:endParaRPr>
                    </a:p>
                  </a:txBody>
                  <a:tcPr marL="0" marR="0" marT="0" marB="0"/>
                </a:tc>
                <a:extLst>
                  <a:ext uri="{0D108BD9-81ED-4DB2-BD59-A6C34878D82A}">
                    <a16:rowId xmlns:a16="http://schemas.microsoft.com/office/drawing/2014/main" val="10004"/>
                  </a:ext>
                </a:extLst>
              </a:tr>
              <a:tr h="83127">
                <a:tc>
                  <a:txBody>
                    <a:bodyPr/>
                    <a:lstStyle/>
                    <a:p>
                      <a:pPr marL="221615">
                        <a:lnSpc>
                          <a:spcPct val="100000"/>
                        </a:lnSpc>
                      </a:pPr>
                      <a:r>
                        <a:rPr sz="500" dirty="0">
                          <a:latin typeface="Arial"/>
                          <a:cs typeface="Arial"/>
                        </a:rPr>
                        <a:t>150</a:t>
                      </a:r>
                      <a:endParaRPr sz="500">
                        <a:latin typeface="Arial"/>
                        <a:cs typeface="Arial"/>
                      </a:endParaRPr>
                    </a:p>
                  </a:txBody>
                  <a:tcPr marL="0" marR="0" marT="0" marB="0"/>
                </a:tc>
                <a:tc>
                  <a:txBody>
                    <a:bodyPr/>
                    <a:lstStyle/>
                    <a:p>
                      <a:pPr marR="107314" algn="ctr">
                        <a:lnSpc>
                          <a:spcPct val="100000"/>
                        </a:lnSpc>
                      </a:pPr>
                      <a:r>
                        <a:rPr sz="500" dirty="0">
                          <a:latin typeface="Arial"/>
                          <a:cs typeface="Arial"/>
                        </a:rPr>
                        <a:t>1760</a:t>
                      </a:r>
                      <a:endParaRPr sz="500">
                        <a:latin typeface="Arial"/>
                        <a:cs typeface="Arial"/>
                      </a:endParaRPr>
                    </a:p>
                  </a:txBody>
                  <a:tcPr marL="0" marR="0" marT="0" marB="0"/>
                </a:tc>
                <a:tc>
                  <a:txBody>
                    <a:bodyPr/>
                    <a:lstStyle/>
                    <a:p>
                      <a:pPr marR="70485" algn="ctr">
                        <a:lnSpc>
                          <a:spcPct val="100000"/>
                        </a:lnSpc>
                      </a:pPr>
                      <a:r>
                        <a:rPr sz="500" dirty="0">
                          <a:latin typeface="Arial"/>
                          <a:cs typeface="Arial"/>
                        </a:rPr>
                        <a:t>72</a:t>
                      </a:r>
                      <a:r>
                        <a:rPr sz="500" spc="5" dirty="0">
                          <a:latin typeface="Arial"/>
                          <a:cs typeface="Arial"/>
                        </a:rPr>
                        <a:t>.</a:t>
                      </a:r>
                      <a:r>
                        <a:rPr sz="500" dirty="0">
                          <a:latin typeface="Arial"/>
                          <a:cs typeface="Arial"/>
                        </a:rPr>
                        <a:t>3</a:t>
                      </a:r>
                      <a:endParaRPr sz="500">
                        <a:latin typeface="Arial"/>
                        <a:cs typeface="Arial"/>
                      </a:endParaRPr>
                    </a:p>
                  </a:txBody>
                  <a:tcPr marL="0" marR="0" marT="0" marB="0"/>
                </a:tc>
                <a:tc>
                  <a:txBody>
                    <a:bodyPr/>
                    <a:lstStyle/>
                    <a:p>
                      <a:pPr marR="158750" algn="ctr">
                        <a:lnSpc>
                          <a:spcPct val="100000"/>
                        </a:lnSpc>
                      </a:pPr>
                      <a:r>
                        <a:rPr sz="500" dirty="0">
                          <a:latin typeface="Arial"/>
                          <a:cs typeface="Arial"/>
                        </a:rPr>
                        <a:t>60</a:t>
                      </a:r>
                      <a:r>
                        <a:rPr sz="500" spc="5" dirty="0">
                          <a:latin typeface="Arial"/>
                          <a:cs typeface="Arial"/>
                        </a:rPr>
                        <a:t>.</a:t>
                      </a:r>
                      <a:r>
                        <a:rPr sz="500" dirty="0">
                          <a:latin typeface="Arial"/>
                          <a:cs typeface="Arial"/>
                        </a:rPr>
                        <a:t>2</a:t>
                      </a:r>
                      <a:endParaRPr sz="500">
                        <a:latin typeface="Arial"/>
                        <a:cs typeface="Arial"/>
                      </a:endParaRPr>
                    </a:p>
                  </a:txBody>
                  <a:tcPr marL="0" marR="0" marT="0" marB="0"/>
                </a:tc>
                <a:tc>
                  <a:txBody>
                    <a:bodyPr/>
                    <a:lstStyle/>
                    <a:p>
                      <a:pPr marL="299720">
                        <a:lnSpc>
                          <a:spcPct val="100000"/>
                        </a:lnSpc>
                      </a:pPr>
                      <a:r>
                        <a:rPr sz="500" dirty="0">
                          <a:latin typeface="Arial"/>
                          <a:cs typeface="Arial"/>
                        </a:rPr>
                        <a:t>4</a:t>
                      </a:r>
                      <a:r>
                        <a:rPr sz="500" spc="5" dirty="0">
                          <a:latin typeface="Arial"/>
                          <a:cs typeface="Arial"/>
                        </a:rPr>
                        <a:t>.</a:t>
                      </a:r>
                      <a:r>
                        <a:rPr sz="500" dirty="0">
                          <a:latin typeface="Arial"/>
                          <a:cs typeface="Arial"/>
                        </a:rPr>
                        <a:t>47</a:t>
                      </a:r>
                      <a:endParaRPr sz="500">
                        <a:latin typeface="Arial"/>
                        <a:cs typeface="Arial"/>
                      </a:endParaRPr>
                    </a:p>
                  </a:txBody>
                  <a:tcPr marL="0" marR="0" marT="0" marB="0"/>
                </a:tc>
                <a:tc>
                  <a:txBody>
                    <a:bodyPr/>
                    <a:lstStyle/>
                    <a:p>
                      <a:pPr marL="386715">
                        <a:lnSpc>
                          <a:spcPct val="100000"/>
                        </a:lnSpc>
                      </a:pPr>
                      <a:r>
                        <a:rPr sz="500" dirty="0">
                          <a:latin typeface="Arial"/>
                          <a:cs typeface="Arial"/>
                        </a:rPr>
                        <a:t>5</a:t>
                      </a:r>
                      <a:r>
                        <a:rPr sz="500" spc="5" dirty="0">
                          <a:latin typeface="Arial"/>
                          <a:cs typeface="Arial"/>
                        </a:rPr>
                        <a:t>.</a:t>
                      </a:r>
                      <a:r>
                        <a:rPr sz="500" dirty="0">
                          <a:latin typeface="Arial"/>
                          <a:cs typeface="Arial"/>
                        </a:rPr>
                        <a:t>75</a:t>
                      </a:r>
                      <a:endParaRPr sz="500">
                        <a:latin typeface="Arial"/>
                        <a:cs typeface="Arial"/>
                      </a:endParaRPr>
                    </a:p>
                  </a:txBody>
                  <a:tcPr marL="0" marR="0" marT="0" marB="0"/>
                </a:tc>
                <a:extLst>
                  <a:ext uri="{0D108BD9-81ED-4DB2-BD59-A6C34878D82A}">
                    <a16:rowId xmlns:a16="http://schemas.microsoft.com/office/drawing/2014/main" val="10005"/>
                  </a:ext>
                </a:extLst>
              </a:tr>
              <a:tr h="114472">
                <a:tc>
                  <a:txBody>
                    <a:bodyPr/>
                    <a:lstStyle/>
                    <a:p>
                      <a:pPr marL="221615">
                        <a:lnSpc>
                          <a:spcPct val="100000"/>
                        </a:lnSpc>
                      </a:pPr>
                      <a:r>
                        <a:rPr sz="500" dirty="0">
                          <a:latin typeface="Arial"/>
                          <a:cs typeface="Arial"/>
                        </a:rPr>
                        <a:t>100</a:t>
                      </a:r>
                      <a:endParaRPr sz="500">
                        <a:latin typeface="Arial"/>
                        <a:cs typeface="Arial"/>
                      </a:endParaRPr>
                    </a:p>
                  </a:txBody>
                  <a:tcPr marL="0" marR="0" marT="0" marB="0"/>
                </a:tc>
                <a:tc>
                  <a:txBody>
                    <a:bodyPr/>
                    <a:lstStyle/>
                    <a:p>
                      <a:pPr marR="107314" algn="ctr">
                        <a:lnSpc>
                          <a:spcPct val="100000"/>
                        </a:lnSpc>
                      </a:pPr>
                      <a:r>
                        <a:rPr sz="500" dirty="0">
                          <a:latin typeface="Arial"/>
                          <a:cs typeface="Arial"/>
                        </a:rPr>
                        <a:t>1760</a:t>
                      </a:r>
                      <a:endParaRPr sz="500">
                        <a:latin typeface="Arial"/>
                        <a:cs typeface="Arial"/>
                      </a:endParaRPr>
                    </a:p>
                  </a:txBody>
                  <a:tcPr marL="0" marR="0" marT="0" marB="0"/>
                </a:tc>
                <a:tc>
                  <a:txBody>
                    <a:bodyPr/>
                    <a:lstStyle/>
                    <a:p>
                      <a:pPr marR="70485" algn="ctr">
                        <a:lnSpc>
                          <a:spcPct val="100000"/>
                        </a:lnSpc>
                      </a:pPr>
                      <a:r>
                        <a:rPr sz="500" dirty="0">
                          <a:latin typeface="Arial"/>
                          <a:cs typeface="Arial"/>
                        </a:rPr>
                        <a:t>73</a:t>
                      </a:r>
                      <a:r>
                        <a:rPr sz="500" spc="5" dirty="0">
                          <a:latin typeface="Arial"/>
                          <a:cs typeface="Arial"/>
                        </a:rPr>
                        <a:t>.</a:t>
                      </a:r>
                      <a:r>
                        <a:rPr sz="500" dirty="0">
                          <a:latin typeface="Arial"/>
                          <a:cs typeface="Arial"/>
                        </a:rPr>
                        <a:t>9</a:t>
                      </a:r>
                      <a:endParaRPr sz="500">
                        <a:latin typeface="Arial"/>
                        <a:cs typeface="Arial"/>
                      </a:endParaRPr>
                    </a:p>
                  </a:txBody>
                  <a:tcPr marL="0" marR="0" marT="0" marB="0"/>
                </a:tc>
                <a:tc>
                  <a:txBody>
                    <a:bodyPr/>
                    <a:lstStyle/>
                    <a:p>
                      <a:pPr marR="158750" algn="ctr">
                        <a:lnSpc>
                          <a:spcPct val="100000"/>
                        </a:lnSpc>
                      </a:pPr>
                      <a:r>
                        <a:rPr sz="500" dirty="0">
                          <a:latin typeface="Arial"/>
                          <a:cs typeface="Arial"/>
                        </a:rPr>
                        <a:t>49</a:t>
                      </a:r>
                      <a:r>
                        <a:rPr sz="500" spc="5" dirty="0">
                          <a:latin typeface="Arial"/>
                          <a:cs typeface="Arial"/>
                        </a:rPr>
                        <a:t>.</a:t>
                      </a:r>
                      <a:r>
                        <a:rPr sz="500" dirty="0">
                          <a:latin typeface="Arial"/>
                          <a:cs typeface="Arial"/>
                        </a:rPr>
                        <a:t>9</a:t>
                      </a:r>
                      <a:endParaRPr sz="500">
                        <a:latin typeface="Arial"/>
                        <a:cs typeface="Arial"/>
                      </a:endParaRPr>
                    </a:p>
                  </a:txBody>
                  <a:tcPr marL="0" marR="0" marT="0" marB="0"/>
                </a:tc>
                <a:tc>
                  <a:txBody>
                    <a:bodyPr/>
                    <a:lstStyle/>
                    <a:p>
                      <a:pPr marL="299720">
                        <a:lnSpc>
                          <a:spcPct val="100000"/>
                        </a:lnSpc>
                      </a:pPr>
                      <a:r>
                        <a:rPr sz="500" dirty="0">
                          <a:latin typeface="Arial"/>
                          <a:cs typeface="Arial"/>
                        </a:rPr>
                        <a:t>3</a:t>
                      </a:r>
                      <a:r>
                        <a:rPr sz="500" spc="5" dirty="0">
                          <a:latin typeface="Arial"/>
                          <a:cs typeface="Arial"/>
                        </a:rPr>
                        <a:t>.</a:t>
                      </a:r>
                      <a:r>
                        <a:rPr sz="500" dirty="0">
                          <a:latin typeface="Arial"/>
                          <a:cs typeface="Arial"/>
                        </a:rPr>
                        <a:t>8</a:t>
                      </a:r>
                      <a:endParaRPr sz="500">
                        <a:latin typeface="Arial"/>
                        <a:cs typeface="Arial"/>
                      </a:endParaRPr>
                    </a:p>
                  </a:txBody>
                  <a:tcPr marL="0" marR="0" marT="0" marB="0"/>
                </a:tc>
                <a:tc>
                  <a:txBody>
                    <a:bodyPr/>
                    <a:lstStyle/>
                    <a:p>
                      <a:pPr marL="386715">
                        <a:lnSpc>
                          <a:spcPct val="100000"/>
                        </a:lnSpc>
                      </a:pPr>
                      <a:r>
                        <a:rPr sz="500" dirty="0">
                          <a:latin typeface="Arial"/>
                          <a:cs typeface="Arial"/>
                        </a:rPr>
                        <a:t>5</a:t>
                      </a:r>
                      <a:r>
                        <a:rPr sz="500" spc="5" dirty="0">
                          <a:latin typeface="Arial"/>
                          <a:cs typeface="Arial"/>
                        </a:rPr>
                        <a:t>.</a:t>
                      </a:r>
                      <a:r>
                        <a:rPr sz="500" dirty="0">
                          <a:latin typeface="Arial"/>
                          <a:cs typeface="Arial"/>
                        </a:rPr>
                        <a:t>37</a:t>
                      </a:r>
                      <a:endParaRPr sz="500">
                        <a:latin typeface="Arial"/>
                        <a:cs typeface="Arial"/>
                      </a:endParaRPr>
                    </a:p>
                  </a:txBody>
                  <a:tcPr marL="0" marR="0" marT="0" marB="0"/>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a:extLst>
              <a:ext uri="{FF2B5EF4-FFF2-40B4-BE49-F238E27FC236}">
                <a16:creationId xmlns:a16="http://schemas.microsoft.com/office/drawing/2014/main" id="{A788E570-BA5F-441D-927C-ED9D769B2F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4762" y="976314"/>
            <a:ext cx="70993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a:extLst>
              <a:ext uri="{FF2B5EF4-FFF2-40B4-BE49-F238E27FC236}">
                <a16:creationId xmlns:a16="http://schemas.microsoft.com/office/drawing/2014/main" id="{4D7B05AE-30C9-4626-8081-A31DE23F8614}"/>
              </a:ext>
            </a:extLst>
          </p:cNvPr>
          <p:cNvSpPr txBox="1">
            <a:spLocks noChangeArrowheads="1"/>
          </p:cNvSpPr>
          <p:nvPr/>
        </p:nvSpPr>
        <p:spPr bwMode="auto">
          <a:xfrm>
            <a:off x="2565400" y="908051"/>
            <a:ext cx="67754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1600"/>
              <a:t>Existing Pump </a:t>
            </a:r>
          </a:p>
          <a:p>
            <a:r>
              <a:rPr lang="en-US" altLang="en-US" sz="1600"/>
              <a:t>12 x 2.31 = 27.72’TDH </a:t>
            </a:r>
          </a:p>
          <a:p>
            <a:endParaRPr lang="en-US" altLang="en-US" sz="1600"/>
          </a:p>
          <a:p>
            <a:r>
              <a:rPr lang="en-US" altLang="en-US" sz="1600"/>
              <a:t>You can see by the curve and temperatures we are not operating at design.</a:t>
            </a:r>
          </a:p>
          <a:p>
            <a:r>
              <a:rPr lang="en-US" altLang="en-US" sz="1600"/>
              <a:t>First would be to contact the Boiler Manufacture and find out what efficiency it’s operating at with over 400gpm and 170F return water.  </a:t>
            </a:r>
          </a:p>
          <a:p>
            <a:endParaRPr lang="en-US" altLang="en-US" sz="1600"/>
          </a:p>
          <a:p>
            <a:r>
              <a:rPr lang="en-US" altLang="en-US" sz="1600"/>
              <a:t>This can be amazing, just look at the stack temperature.</a:t>
            </a:r>
          </a:p>
          <a:p>
            <a:endParaRPr lang="en-US" altLang="en-US" sz="1600"/>
          </a:p>
          <a:p>
            <a:r>
              <a:rPr lang="en-US" altLang="en-US" sz="1600"/>
              <a:t>30% efficiency can be expected with a system output of 750,000btu/hr vs design of 2,500,000.</a:t>
            </a:r>
          </a:p>
          <a:p>
            <a:endParaRPr lang="en-US" altLang="en-US" sz="1600"/>
          </a:p>
          <a:p>
            <a:r>
              <a:rPr lang="en-US" altLang="en-US" sz="1600"/>
              <a:t>Yet the system still works.</a:t>
            </a:r>
          </a:p>
          <a:p>
            <a:r>
              <a:rPr lang="en-US" altLang="en-US" sz="1600"/>
              <a:t> </a:t>
            </a:r>
          </a:p>
          <a:p>
            <a:r>
              <a:rPr lang="en-US" altLang="en-US" sz="1600"/>
              <a:t>With such a high flow can the temperature control valves work?</a:t>
            </a:r>
          </a:p>
          <a:p>
            <a:endParaRPr lang="en-US" altLang="en-US" sz="1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1">
            <a:extLst>
              <a:ext uri="{FF2B5EF4-FFF2-40B4-BE49-F238E27FC236}">
                <a16:creationId xmlns:a16="http://schemas.microsoft.com/office/drawing/2014/main" id="{A0E10CC3-2328-42E2-9840-D6C33A23C76C}"/>
              </a:ext>
            </a:extLst>
          </p:cNvPr>
          <p:cNvSpPr txBox="1">
            <a:spLocks noChangeArrowheads="1"/>
          </p:cNvSpPr>
          <p:nvPr/>
        </p:nvSpPr>
        <p:spPr bwMode="auto">
          <a:xfrm>
            <a:off x="2206626" y="908051"/>
            <a:ext cx="7869237"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2000"/>
              <a:t>If your actual system curve is right of design and off the </a:t>
            </a:r>
          </a:p>
          <a:p>
            <a:r>
              <a:rPr lang="en-US" altLang="en-US" sz="2000"/>
              <a:t>right side of the pump operational curve as determined</a:t>
            </a:r>
          </a:p>
          <a:p>
            <a:r>
              <a:rPr lang="en-US" altLang="en-US" sz="2000"/>
              <a:t>at 60hz and pressure readings.  Confirm with Delta T.</a:t>
            </a:r>
          </a:p>
          <a:p>
            <a:endParaRPr lang="en-US" altLang="en-US" sz="2000"/>
          </a:p>
          <a:p>
            <a:r>
              <a:rPr lang="en-US" altLang="en-US" sz="2000"/>
              <a:t>How can a VFD bring it back to the designed and scheduled</a:t>
            </a:r>
          </a:p>
          <a:p>
            <a:r>
              <a:rPr lang="en-US" altLang="en-US" sz="2000"/>
              <a:t>system curve?</a:t>
            </a:r>
          </a:p>
          <a:p>
            <a:endParaRPr lang="en-US" altLang="en-US" sz="2000"/>
          </a:p>
          <a:p>
            <a:r>
              <a:rPr lang="en-US" altLang="en-US" sz="2000"/>
              <a:t>It can’t and only ECM has the ability to track the actual</a:t>
            </a:r>
          </a:p>
          <a:p>
            <a:r>
              <a:rPr lang="en-US" altLang="en-US" sz="2000"/>
              <a:t>SYSTEM CURVE.</a:t>
            </a:r>
          </a:p>
        </p:txBody>
      </p:sp>
      <p:sp>
        <p:nvSpPr>
          <p:cNvPr id="3" name="TextBox 2">
            <a:extLst>
              <a:ext uri="{FF2B5EF4-FFF2-40B4-BE49-F238E27FC236}">
                <a16:creationId xmlns:a16="http://schemas.microsoft.com/office/drawing/2014/main" id="{A116F3D3-9EFC-4ECC-BCFE-CD10B33FE8D9}"/>
              </a:ext>
            </a:extLst>
          </p:cNvPr>
          <p:cNvSpPr txBox="1"/>
          <p:nvPr/>
        </p:nvSpPr>
        <p:spPr>
          <a:xfrm>
            <a:off x="2061964" y="4149080"/>
            <a:ext cx="8185254" cy="1261884"/>
          </a:xfrm>
          <a:prstGeom prst="rect">
            <a:avLst/>
          </a:prstGeom>
          <a:noFill/>
        </p:spPr>
        <p:txBody>
          <a:bodyPr wrap="none">
            <a:spAutoFit/>
          </a:bodyPr>
          <a:lstStyle/>
          <a:p>
            <a:pPr marL="514350" indent="-514350">
              <a:buFontTx/>
              <a:buAutoNum type="alphaUcParenR"/>
              <a:defRPr/>
            </a:pPr>
            <a:r>
              <a:rPr lang="en-US" dirty="0"/>
              <a:t> Scheduled System Curve</a:t>
            </a:r>
          </a:p>
          <a:p>
            <a:pPr marL="971550" lvl="1" indent="-514350">
              <a:buFontTx/>
              <a:buAutoNum type="alphaUcParenR"/>
              <a:defRPr/>
            </a:pPr>
            <a:r>
              <a:rPr lang="en-US" sz="2000" dirty="0" err="1">
                <a:highlight>
                  <a:srgbClr val="FFFF00"/>
                </a:highlight>
              </a:rPr>
              <a:t>Artifical</a:t>
            </a:r>
            <a:r>
              <a:rPr lang="en-US" sz="2000" dirty="0">
                <a:highlight>
                  <a:srgbClr val="FFFF00"/>
                </a:highlight>
              </a:rPr>
              <a:t> pressure drop needed to get back on the curve</a:t>
            </a:r>
            <a:r>
              <a:rPr lang="en-US" dirty="0"/>
              <a:t>.</a:t>
            </a:r>
          </a:p>
          <a:p>
            <a:pPr marL="514350" indent="-514350">
              <a:buFontTx/>
              <a:buAutoNum type="alphaUcParenR"/>
              <a:defRPr/>
            </a:pPr>
            <a:r>
              <a:rPr lang="en-US" dirty="0"/>
              <a:t> Actual System Curve</a:t>
            </a:r>
          </a:p>
          <a:p>
            <a:pPr marL="971550" lvl="1" indent="-514350">
              <a:buFontTx/>
              <a:buAutoNum type="alphaUcParenR"/>
              <a:defRPr/>
            </a:pPr>
            <a:r>
              <a:rPr lang="en-US" sz="2000" dirty="0">
                <a:highlight>
                  <a:srgbClr val="FFFF00"/>
                </a:highlight>
              </a:rPr>
              <a:t>Note the low head required and still off the curve</a:t>
            </a:r>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D787F-2AC8-4DD3-9234-ABC181481430}"/>
              </a:ext>
            </a:extLst>
          </p:cNvPr>
          <p:cNvSpPr>
            <a:spLocks noGrp="1"/>
          </p:cNvSpPr>
          <p:nvPr>
            <p:ph type="title"/>
          </p:nvPr>
        </p:nvSpPr>
        <p:spPr>
          <a:xfrm>
            <a:off x="1004678" y="304800"/>
            <a:ext cx="9753600" cy="2514600"/>
          </a:xfrm>
        </p:spPr>
        <p:txBody>
          <a:bodyPr>
            <a:normAutofit/>
          </a:bodyPr>
          <a:lstStyle/>
          <a:p>
            <a:pPr algn="ctr"/>
            <a:r>
              <a:rPr lang="en-US" b="1" dirty="0">
                <a:solidFill>
                  <a:srgbClr val="C00000"/>
                </a:solidFill>
              </a:rPr>
              <a:t>KISS</a:t>
            </a:r>
            <a:br>
              <a:rPr lang="en-US" dirty="0"/>
            </a:br>
            <a:r>
              <a:rPr lang="en-US" dirty="0"/>
              <a:t>WILO starts the new era of </a:t>
            </a:r>
            <a:br>
              <a:rPr lang="en-US" dirty="0"/>
            </a:br>
            <a:r>
              <a:rPr lang="en-US" b="1" i="1" u="sng" dirty="0">
                <a:solidFill>
                  <a:schemeClr val="accent5">
                    <a:lumMod val="50000"/>
                  </a:schemeClr>
                </a:solidFill>
              </a:rPr>
              <a:t>pumping creates </a:t>
            </a:r>
            <a:br>
              <a:rPr lang="en-US" b="1" i="1" dirty="0">
                <a:solidFill>
                  <a:schemeClr val="accent5">
                    <a:lumMod val="50000"/>
                  </a:schemeClr>
                </a:solidFill>
              </a:rPr>
            </a:br>
            <a:r>
              <a:rPr lang="en-US" b="1" i="1" u="sng" dirty="0">
                <a:solidFill>
                  <a:schemeClr val="accent5">
                    <a:lumMod val="50000"/>
                  </a:schemeClr>
                </a:solidFill>
              </a:rPr>
              <a:t>the core of system efficiency</a:t>
            </a:r>
          </a:p>
        </p:txBody>
      </p:sp>
      <p:sp>
        <p:nvSpPr>
          <p:cNvPr id="3" name="Content Placeholder 2">
            <a:extLst>
              <a:ext uri="{FF2B5EF4-FFF2-40B4-BE49-F238E27FC236}">
                <a16:creationId xmlns:a16="http://schemas.microsoft.com/office/drawing/2014/main" id="{261B1F33-877C-487B-83B5-30047BC93254}"/>
              </a:ext>
            </a:extLst>
          </p:cNvPr>
          <p:cNvSpPr>
            <a:spLocks noGrp="1"/>
          </p:cNvSpPr>
          <p:nvPr>
            <p:ph sz="half" idx="1"/>
          </p:nvPr>
        </p:nvSpPr>
        <p:spPr>
          <a:xfrm>
            <a:off x="1217614" y="2743200"/>
            <a:ext cx="9966533" cy="4343400"/>
          </a:xfrm>
        </p:spPr>
        <p:txBody>
          <a:bodyPr/>
          <a:lstStyle/>
          <a:p>
            <a:endParaRPr lang="en-US" dirty="0"/>
          </a:p>
          <a:p>
            <a:r>
              <a:rPr lang="en-US" dirty="0"/>
              <a:t>And let’s be the one to talk about CORE SYSTEM EFFICIENCY getting all the components to work together through the entire transition range.</a:t>
            </a:r>
          </a:p>
          <a:p>
            <a:r>
              <a:rPr lang="en-US" dirty="0"/>
              <a:t>Let’s talk about the water quality issues that affect/effect all the components of a system.</a:t>
            </a:r>
          </a:p>
          <a:p>
            <a:r>
              <a:rPr lang="en-US" dirty="0"/>
              <a:t>Let’s talk about the required safety factor put on engineers to make sure the systems function and how WILO GIGA can make that SYSTEM WORK.  (no one else can).</a:t>
            </a:r>
          </a:p>
          <a:p>
            <a:endParaRPr lang="en-US" dirty="0"/>
          </a:p>
        </p:txBody>
      </p:sp>
    </p:spTree>
    <p:extLst>
      <p:ext uri="{BB962C8B-B14F-4D97-AF65-F5344CB8AC3E}">
        <p14:creationId xmlns:p14="http://schemas.microsoft.com/office/powerpoint/2010/main" val="256768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6">
            <a:extLst>
              <a:ext uri="{FF2B5EF4-FFF2-40B4-BE49-F238E27FC236}">
                <a16:creationId xmlns:a16="http://schemas.microsoft.com/office/drawing/2014/main" id="{A788E570-BA5F-441D-927C-ED9D769B2F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4762" y="976314"/>
            <a:ext cx="70993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377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ACE845-6C27-4800-99E2-E6925C89383B}"/>
              </a:ext>
            </a:extLst>
          </p:cNvPr>
          <p:cNvSpPr txBox="1"/>
          <p:nvPr/>
        </p:nvSpPr>
        <p:spPr>
          <a:xfrm>
            <a:off x="765068" y="2438400"/>
            <a:ext cx="10658687" cy="1163395"/>
          </a:xfrm>
          <a:prstGeom prst="rect">
            <a:avLst/>
          </a:prstGeom>
          <a:noFill/>
        </p:spPr>
        <p:txBody>
          <a:bodyPr wrap="none" rtlCol="0">
            <a:spAutoFit/>
          </a:bodyPr>
          <a:lstStyle/>
          <a:p>
            <a:r>
              <a:rPr lang="en-US" altLang="en-US" sz="2400" dirty="0"/>
              <a:t>Here’s what we see 90% of the time we really look.  </a:t>
            </a:r>
          </a:p>
          <a:p>
            <a:r>
              <a:rPr lang="en-US" altLang="en-US" sz="2400" dirty="0"/>
              <a:t>System delta T of 10F or less and pump differential pressure of 10 – 14#.</a:t>
            </a:r>
          </a:p>
          <a:p>
            <a:pPr>
              <a:lnSpc>
                <a:spcPct val="90000"/>
              </a:lnSpc>
            </a:pPr>
            <a:r>
              <a:rPr lang="en-US" sz="2400" dirty="0"/>
              <a:t>12# x 2.31 = 27.72’TDH</a:t>
            </a:r>
          </a:p>
        </p:txBody>
      </p:sp>
    </p:spTree>
    <p:extLst>
      <p:ext uri="{BB962C8B-B14F-4D97-AF65-F5344CB8AC3E}">
        <p14:creationId xmlns:p14="http://schemas.microsoft.com/office/powerpoint/2010/main" val="20737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37969" y="5495137"/>
            <a:ext cx="6631640" cy="205184"/>
          </a:xfrm>
          <a:prstGeom prst="rect">
            <a:avLst/>
          </a:prstGeom>
        </p:spPr>
        <p:txBody>
          <a:bodyPr vert="horz" wrap="square" lIns="0" tIns="0" rIns="0" bIns="0" rtlCol="0">
            <a:spAutoFit/>
          </a:bodyPr>
          <a:lstStyle/>
          <a:p>
            <a:pPr marL="11206" marR="4483">
              <a:lnSpc>
                <a:spcPts val="847"/>
              </a:lnSpc>
            </a:pPr>
            <a:r>
              <a:rPr sz="794" b="1" spc="-9" dirty="0">
                <a:latin typeface="Arial"/>
                <a:cs typeface="Arial"/>
              </a:rPr>
              <a:t>R</a:t>
            </a:r>
            <a:r>
              <a:rPr sz="794" b="1" dirty="0">
                <a:latin typeface="Arial"/>
                <a:cs typeface="Arial"/>
              </a:rPr>
              <a:t>e</a:t>
            </a:r>
            <a:r>
              <a:rPr sz="794" b="1" spc="-4" dirty="0">
                <a:latin typeface="Arial"/>
                <a:cs typeface="Arial"/>
              </a:rPr>
              <a:t>f</a:t>
            </a:r>
            <a:r>
              <a:rPr sz="794" b="1" dirty="0">
                <a:latin typeface="Arial"/>
                <a:cs typeface="Arial"/>
              </a:rPr>
              <a:t>e</a:t>
            </a:r>
            <a:r>
              <a:rPr sz="794" b="1" spc="-4" dirty="0">
                <a:latin typeface="Arial"/>
                <a:cs typeface="Arial"/>
              </a:rPr>
              <a:t>r</a:t>
            </a:r>
            <a:r>
              <a:rPr sz="794" b="1" dirty="0">
                <a:latin typeface="Arial"/>
                <a:cs typeface="Arial"/>
              </a:rPr>
              <a:t> </a:t>
            </a:r>
            <a:r>
              <a:rPr sz="794" b="1" spc="-4" dirty="0">
                <a:latin typeface="Arial"/>
                <a:cs typeface="Arial"/>
              </a:rPr>
              <a:t>to</a:t>
            </a:r>
            <a:r>
              <a:rPr sz="794" b="1" spc="4" dirty="0">
                <a:latin typeface="Arial"/>
                <a:cs typeface="Arial"/>
              </a:rPr>
              <a:t> </a:t>
            </a:r>
            <a:r>
              <a:rPr sz="794" b="1" spc="-13" dirty="0">
                <a:latin typeface="Arial"/>
                <a:cs typeface="Arial"/>
              </a:rPr>
              <a:t>W</a:t>
            </a:r>
            <a:r>
              <a:rPr sz="794" b="1" spc="-4" dirty="0">
                <a:latin typeface="Arial"/>
                <a:cs typeface="Arial"/>
              </a:rPr>
              <a:t>or</a:t>
            </a:r>
            <a:r>
              <a:rPr sz="794" b="1" dirty="0">
                <a:latin typeface="Arial"/>
                <a:cs typeface="Arial"/>
              </a:rPr>
              <a:t>k</a:t>
            </a:r>
            <a:r>
              <a:rPr sz="794" b="1" spc="-4" dirty="0">
                <a:latin typeface="Arial"/>
                <a:cs typeface="Arial"/>
              </a:rPr>
              <a:t>in</a:t>
            </a:r>
            <a:r>
              <a:rPr sz="794" b="1" spc="-9" dirty="0">
                <a:latin typeface="Arial"/>
                <a:cs typeface="Arial"/>
              </a:rPr>
              <a:t>g</a:t>
            </a:r>
            <a:r>
              <a:rPr sz="794" b="1" spc="4" dirty="0">
                <a:latin typeface="Arial"/>
                <a:cs typeface="Arial"/>
              </a:rPr>
              <a:t> </a:t>
            </a:r>
            <a:r>
              <a:rPr sz="794" b="1" spc="-4" dirty="0">
                <a:latin typeface="Arial"/>
                <a:cs typeface="Arial"/>
              </a:rPr>
              <a:t>Pressure</a:t>
            </a:r>
            <a:r>
              <a:rPr sz="794" b="1" spc="4" dirty="0">
                <a:latin typeface="Arial"/>
                <a:cs typeface="Arial"/>
              </a:rPr>
              <a:t> </a:t>
            </a:r>
            <a:r>
              <a:rPr sz="794" b="1" spc="-9" dirty="0">
                <a:latin typeface="Arial"/>
                <a:cs typeface="Arial"/>
              </a:rPr>
              <a:t>v</a:t>
            </a:r>
            <a:r>
              <a:rPr sz="794" b="1" dirty="0">
                <a:latin typeface="Arial"/>
                <a:cs typeface="Arial"/>
              </a:rPr>
              <a:t>s</a:t>
            </a:r>
            <a:r>
              <a:rPr sz="794" b="1" spc="-4" dirty="0">
                <a:latin typeface="Arial"/>
                <a:cs typeface="Arial"/>
              </a:rPr>
              <a:t>.</a:t>
            </a:r>
            <a:r>
              <a:rPr sz="794" b="1" spc="4" dirty="0">
                <a:latin typeface="Arial"/>
                <a:cs typeface="Arial"/>
              </a:rPr>
              <a:t> </a:t>
            </a:r>
            <a:r>
              <a:rPr sz="794" b="1" spc="-71" dirty="0">
                <a:latin typeface="Arial"/>
                <a:cs typeface="Arial"/>
              </a:rPr>
              <a:t>T</a:t>
            </a:r>
            <a:r>
              <a:rPr sz="794" b="1" dirty="0">
                <a:latin typeface="Arial"/>
                <a:cs typeface="Arial"/>
              </a:rPr>
              <a:t>em</a:t>
            </a:r>
            <a:r>
              <a:rPr sz="794" b="1" spc="-4" dirty="0">
                <a:latin typeface="Arial"/>
                <a:cs typeface="Arial"/>
              </a:rPr>
              <a:t>per</a:t>
            </a:r>
            <a:r>
              <a:rPr sz="794" b="1" dirty="0">
                <a:latin typeface="Arial"/>
                <a:cs typeface="Arial"/>
              </a:rPr>
              <a:t>a</a:t>
            </a:r>
            <a:r>
              <a:rPr sz="794" b="1" spc="-4" dirty="0">
                <a:latin typeface="Arial"/>
                <a:cs typeface="Arial"/>
              </a:rPr>
              <a:t>ture</a:t>
            </a:r>
            <a:r>
              <a:rPr sz="794" b="1" spc="4" dirty="0">
                <a:latin typeface="Arial"/>
                <a:cs typeface="Arial"/>
              </a:rPr>
              <a:t> </a:t>
            </a:r>
            <a:r>
              <a:rPr sz="794" b="1" spc="-4" dirty="0">
                <a:latin typeface="Arial"/>
                <a:cs typeface="Arial"/>
              </a:rPr>
              <a:t>chart</a:t>
            </a:r>
            <a:r>
              <a:rPr sz="794" b="1" dirty="0">
                <a:latin typeface="Arial"/>
                <a:cs typeface="Arial"/>
              </a:rPr>
              <a:t> </a:t>
            </a:r>
            <a:r>
              <a:rPr sz="794" b="1" spc="-4" dirty="0">
                <a:latin typeface="Arial"/>
                <a:cs typeface="Arial"/>
              </a:rPr>
              <a:t>for</a:t>
            </a:r>
            <a:r>
              <a:rPr sz="794" b="1" dirty="0">
                <a:latin typeface="Arial"/>
                <a:cs typeface="Arial"/>
              </a:rPr>
              <a:t> max</a:t>
            </a:r>
            <a:r>
              <a:rPr sz="794" b="1" spc="-4" dirty="0">
                <a:latin typeface="Arial"/>
                <a:cs typeface="Arial"/>
              </a:rPr>
              <a:t>i</a:t>
            </a:r>
            <a:r>
              <a:rPr sz="794" b="1" dirty="0">
                <a:latin typeface="Arial"/>
                <a:cs typeface="Arial"/>
              </a:rPr>
              <a:t>m</a:t>
            </a:r>
            <a:r>
              <a:rPr sz="794" b="1" spc="-4" dirty="0">
                <a:latin typeface="Arial"/>
                <a:cs typeface="Arial"/>
              </a:rPr>
              <a:t>u</a:t>
            </a:r>
            <a:r>
              <a:rPr sz="794" b="1" spc="-9" dirty="0">
                <a:latin typeface="Arial"/>
                <a:cs typeface="Arial"/>
              </a:rPr>
              <a:t>m</a:t>
            </a:r>
            <a:r>
              <a:rPr sz="794" b="1" spc="9" dirty="0">
                <a:latin typeface="Arial"/>
                <a:cs typeface="Arial"/>
              </a:rPr>
              <a:t> </a:t>
            </a:r>
            <a:r>
              <a:rPr sz="794" b="1" spc="-4" dirty="0">
                <a:latin typeface="Arial"/>
                <a:cs typeface="Arial"/>
              </a:rPr>
              <a:t>r</a:t>
            </a:r>
            <a:r>
              <a:rPr sz="794" b="1" dirty="0">
                <a:latin typeface="Arial"/>
                <a:cs typeface="Arial"/>
              </a:rPr>
              <a:t>a</a:t>
            </a:r>
            <a:r>
              <a:rPr sz="794" b="1" spc="-4" dirty="0">
                <a:latin typeface="Arial"/>
                <a:cs typeface="Arial"/>
              </a:rPr>
              <a:t>t</a:t>
            </a:r>
            <a:r>
              <a:rPr sz="794" b="1" dirty="0">
                <a:latin typeface="Arial"/>
                <a:cs typeface="Arial"/>
              </a:rPr>
              <a:t>e</a:t>
            </a:r>
            <a:r>
              <a:rPr sz="794" b="1" spc="-9" dirty="0">
                <a:latin typeface="Arial"/>
                <a:cs typeface="Arial"/>
              </a:rPr>
              <a:t>d</a:t>
            </a:r>
            <a:r>
              <a:rPr sz="794" b="1" spc="4" dirty="0">
                <a:latin typeface="Arial"/>
                <a:cs typeface="Arial"/>
              </a:rPr>
              <a:t> </a:t>
            </a:r>
            <a:r>
              <a:rPr sz="794" b="1" spc="13" dirty="0">
                <a:latin typeface="Arial"/>
                <a:cs typeface="Arial"/>
              </a:rPr>
              <a:t>w</a:t>
            </a:r>
            <a:r>
              <a:rPr sz="794" b="1" spc="-4" dirty="0">
                <a:latin typeface="Arial"/>
                <a:cs typeface="Arial"/>
              </a:rPr>
              <a:t>or</a:t>
            </a:r>
            <a:r>
              <a:rPr sz="794" b="1" dirty="0">
                <a:latin typeface="Arial"/>
                <a:cs typeface="Arial"/>
              </a:rPr>
              <a:t>k</a:t>
            </a:r>
            <a:r>
              <a:rPr sz="794" b="1" spc="-4" dirty="0">
                <a:latin typeface="Arial"/>
                <a:cs typeface="Arial"/>
              </a:rPr>
              <a:t>in</a:t>
            </a:r>
            <a:r>
              <a:rPr sz="794" b="1" spc="-9" dirty="0">
                <a:latin typeface="Arial"/>
                <a:cs typeface="Arial"/>
              </a:rPr>
              <a:t>g</a:t>
            </a:r>
            <a:r>
              <a:rPr sz="794" b="1" spc="4" dirty="0">
                <a:latin typeface="Arial"/>
                <a:cs typeface="Arial"/>
              </a:rPr>
              <a:t> </a:t>
            </a:r>
            <a:r>
              <a:rPr sz="794" b="1" spc="-4" dirty="0">
                <a:latin typeface="Arial"/>
                <a:cs typeface="Arial"/>
              </a:rPr>
              <a:t>pressur</a:t>
            </a:r>
            <a:r>
              <a:rPr sz="794" b="1" dirty="0">
                <a:latin typeface="Arial"/>
                <a:cs typeface="Arial"/>
              </a:rPr>
              <a:t>e</a:t>
            </a:r>
            <a:r>
              <a:rPr sz="794" b="1" spc="-4" dirty="0">
                <a:latin typeface="Arial"/>
                <a:cs typeface="Arial"/>
              </a:rPr>
              <a:t>.</a:t>
            </a:r>
            <a:r>
              <a:rPr sz="794" b="1" spc="-31" dirty="0">
                <a:latin typeface="Arial"/>
                <a:cs typeface="Arial"/>
              </a:rPr>
              <a:t> </a:t>
            </a:r>
            <a:r>
              <a:rPr sz="794" b="1" spc="-18" dirty="0">
                <a:latin typeface="Arial"/>
                <a:cs typeface="Arial"/>
              </a:rPr>
              <a:t>A</a:t>
            </a:r>
            <a:r>
              <a:rPr sz="794" b="1" spc="-4" dirty="0">
                <a:latin typeface="Arial"/>
                <a:cs typeface="Arial"/>
              </a:rPr>
              <a:t>ll</a:t>
            </a:r>
            <a:r>
              <a:rPr sz="794" b="1" spc="4" dirty="0">
                <a:latin typeface="Arial"/>
                <a:cs typeface="Arial"/>
              </a:rPr>
              <a:t> </a:t>
            </a:r>
            <a:r>
              <a:rPr sz="794" b="1" spc="-4" dirty="0">
                <a:latin typeface="Arial"/>
                <a:cs typeface="Arial"/>
              </a:rPr>
              <a:t>data</a:t>
            </a:r>
            <a:r>
              <a:rPr sz="794" b="1" spc="4" dirty="0">
                <a:latin typeface="Arial"/>
                <a:cs typeface="Arial"/>
              </a:rPr>
              <a:t> </a:t>
            </a:r>
            <a:r>
              <a:rPr sz="794" b="1" dirty="0">
                <a:latin typeface="Arial"/>
                <a:cs typeface="Arial"/>
              </a:rPr>
              <a:t>a</a:t>
            </a:r>
            <a:r>
              <a:rPr sz="794" b="1" spc="-4" dirty="0">
                <a:latin typeface="Arial"/>
                <a:cs typeface="Arial"/>
              </a:rPr>
              <a:t>re</a:t>
            </a:r>
            <a:r>
              <a:rPr sz="794" b="1" spc="4" dirty="0">
                <a:latin typeface="Arial"/>
                <a:cs typeface="Arial"/>
              </a:rPr>
              <a:t> </a:t>
            </a:r>
            <a:r>
              <a:rPr sz="794" b="1" spc="-4" dirty="0">
                <a:latin typeface="Arial"/>
                <a:cs typeface="Arial"/>
              </a:rPr>
              <a:t>subj</a:t>
            </a:r>
            <a:r>
              <a:rPr sz="794" b="1" dirty="0">
                <a:latin typeface="Arial"/>
                <a:cs typeface="Arial"/>
              </a:rPr>
              <a:t>ec</a:t>
            </a:r>
            <a:r>
              <a:rPr sz="794" b="1" spc="-4" dirty="0">
                <a:latin typeface="Arial"/>
                <a:cs typeface="Arial"/>
              </a:rPr>
              <a:t>t</a:t>
            </a:r>
            <a:r>
              <a:rPr sz="794" b="1" dirty="0">
                <a:latin typeface="Arial"/>
                <a:cs typeface="Arial"/>
              </a:rPr>
              <a:t> </a:t>
            </a:r>
            <a:r>
              <a:rPr sz="794" b="1" spc="-4" dirty="0">
                <a:latin typeface="Arial"/>
                <a:cs typeface="Arial"/>
              </a:rPr>
              <a:t>to</a:t>
            </a:r>
            <a:r>
              <a:rPr sz="794" b="1" spc="4" dirty="0">
                <a:latin typeface="Arial"/>
                <a:cs typeface="Arial"/>
              </a:rPr>
              <a:t> </a:t>
            </a:r>
            <a:r>
              <a:rPr sz="794" b="1" spc="-4" dirty="0">
                <a:latin typeface="Arial"/>
                <a:cs typeface="Arial"/>
              </a:rPr>
              <a:t>change.</a:t>
            </a:r>
            <a:r>
              <a:rPr sz="794" b="1" spc="4" dirty="0">
                <a:latin typeface="Arial"/>
                <a:cs typeface="Arial"/>
              </a:rPr>
              <a:t> </a:t>
            </a:r>
            <a:r>
              <a:rPr sz="794" b="1" spc="-9" dirty="0">
                <a:latin typeface="Arial"/>
                <a:cs typeface="Arial"/>
              </a:rPr>
              <a:t>C</a:t>
            </a:r>
            <a:r>
              <a:rPr sz="794" b="1" spc="-4" dirty="0">
                <a:latin typeface="Arial"/>
                <a:cs typeface="Arial"/>
              </a:rPr>
              <a:t>ont</a:t>
            </a:r>
            <a:r>
              <a:rPr sz="794" b="1" dirty="0">
                <a:latin typeface="Arial"/>
                <a:cs typeface="Arial"/>
              </a:rPr>
              <a:t>ac</a:t>
            </a:r>
            <a:r>
              <a:rPr sz="794" b="1" spc="-4" dirty="0">
                <a:latin typeface="Arial"/>
                <a:cs typeface="Arial"/>
              </a:rPr>
              <a:t>t</a:t>
            </a:r>
            <a:r>
              <a:rPr sz="794" b="1" dirty="0">
                <a:latin typeface="Arial"/>
                <a:cs typeface="Arial"/>
              </a:rPr>
              <a:t> </a:t>
            </a:r>
            <a:r>
              <a:rPr sz="794" b="1" spc="-4" dirty="0">
                <a:latin typeface="Arial"/>
                <a:cs typeface="Arial"/>
              </a:rPr>
              <a:t>f</a:t>
            </a:r>
            <a:r>
              <a:rPr sz="794" b="1" dirty="0">
                <a:latin typeface="Arial"/>
                <a:cs typeface="Arial"/>
              </a:rPr>
              <a:t>ac</a:t>
            </a:r>
            <a:r>
              <a:rPr sz="794" b="1" spc="-4" dirty="0">
                <a:latin typeface="Arial"/>
                <a:cs typeface="Arial"/>
              </a:rPr>
              <a:t>tory</a:t>
            </a:r>
            <a:r>
              <a:rPr sz="794" b="1" spc="-35" dirty="0">
                <a:latin typeface="Arial"/>
                <a:cs typeface="Arial"/>
              </a:rPr>
              <a:t> </a:t>
            </a:r>
            <a:r>
              <a:rPr sz="794" b="1" spc="-4" dirty="0">
                <a:latin typeface="Arial"/>
                <a:cs typeface="Arial"/>
              </a:rPr>
              <a:t>for </a:t>
            </a:r>
            <a:r>
              <a:rPr sz="794" b="1" dirty="0">
                <a:latin typeface="Arial"/>
                <a:cs typeface="Arial"/>
              </a:rPr>
              <a:t>ce</a:t>
            </a:r>
            <a:r>
              <a:rPr sz="794" b="1" spc="-4" dirty="0">
                <a:latin typeface="Arial"/>
                <a:cs typeface="Arial"/>
              </a:rPr>
              <a:t>rtifi</a:t>
            </a:r>
            <a:r>
              <a:rPr sz="794" b="1" dirty="0">
                <a:latin typeface="Arial"/>
                <a:cs typeface="Arial"/>
              </a:rPr>
              <a:t>e</a:t>
            </a:r>
            <a:r>
              <a:rPr sz="794" b="1" spc="-9" dirty="0">
                <a:latin typeface="Arial"/>
                <a:cs typeface="Arial"/>
              </a:rPr>
              <a:t>d</a:t>
            </a:r>
            <a:r>
              <a:rPr sz="794" b="1" spc="4" dirty="0">
                <a:latin typeface="Arial"/>
                <a:cs typeface="Arial"/>
              </a:rPr>
              <a:t> </a:t>
            </a:r>
            <a:r>
              <a:rPr sz="794" b="1" spc="-4" dirty="0">
                <a:latin typeface="Arial"/>
                <a:cs typeface="Arial"/>
              </a:rPr>
              <a:t>dat</a:t>
            </a:r>
            <a:r>
              <a:rPr sz="794" b="1" dirty="0">
                <a:latin typeface="Arial"/>
                <a:cs typeface="Arial"/>
              </a:rPr>
              <a:t>a</a:t>
            </a:r>
            <a:r>
              <a:rPr sz="794" b="1" spc="-4" dirty="0">
                <a:latin typeface="Arial"/>
                <a:cs typeface="Arial"/>
              </a:rPr>
              <a:t>.</a:t>
            </a:r>
            <a:endParaRPr sz="794" dirty="0">
              <a:latin typeface="Arial"/>
              <a:cs typeface="Arial"/>
            </a:endParaRPr>
          </a:p>
        </p:txBody>
      </p:sp>
      <p:sp>
        <p:nvSpPr>
          <p:cNvPr id="3" name="object 3"/>
          <p:cNvSpPr txBox="1"/>
          <p:nvPr/>
        </p:nvSpPr>
        <p:spPr>
          <a:xfrm>
            <a:off x="1837969" y="6035709"/>
            <a:ext cx="1135156" cy="379463"/>
          </a:xfrm>
          <a:prstGeom prst="rect">
            <a:avLst/>
          </a:prstGeom>
        </p:spPr>
        <p:txBody>
          <a:bodyPr vert="horz" wrap="square" lIns="0" tIns="0" rIns="0" bIns="0" rtlCol="0">
            <a:spAutoFit/>
          </a:bodyPr>
          <a:lstStyle/>
          <a:p>
            <a:pPr marL="11206" marR="4483"/>
            <a:r>
              <a:rPr sz="794" spc="-9" dirty="0">
                <a:latin typeface="Arial"/>
                <a:cs typeface="Arial"/>
              </a:rPr>
              <a:t>C</a:t>
            </a:r>
            <a:r>
              <a:rPr sz="794" dirty="0">
                <a:latin typeface="Arial"/>
                <a:cs typeface="Arial"/>
              </a:rPr>
              <a:t>ompan</a:t>
            </a:r>
            <a:r>
              <a:rPr sz="794" spc="-9" dirty="0">
                <a:latin typeface="Arial"/>
                <a:cs typeface="Arial"/>
              </a:rPr>
              <a:t>y</a:t>
            </a:r>
            <a:r>
              <a:rPr sz="794" spc="-4" dirty="0">
                <a:latin typeface="Arial"/>
                <a:cs typeface="Arial"/>
              </a:rPr>
              <a:t>:</a:t>
            </a:r>
            <a:r>
              <a:rPr sz="794" dirty="0">
                <a:latin typeface="Arial"/>
                <a:cs typeface="Arial"/>
              </a:rPr>
              <a:t>  </a:t>
            </a:r>
            <a:r>
              <a:rPr sz="794" spc="-110" dirty="0">
                <a:latin typeface="Arial"/>
                <a:cs typeface="Arial"/>
              </a:rPr>
              <a:t> </a:t>
            </a:r>
            <a:r>
              <a:rPr sz="794" dirty="0">
                <a:latin typeface="Arial"/>
                <a:cs typeface="Arial"/>
              </a:rPr>
              <a:t>250a</a:t>
            </a:r>
            <a:r>
              <a:rPr sz="794" spc="-4" dirty="0">
                <a:latin typeface="Arial"/>
                <a:cs typeface="Arial"/>
              </a:rPr>
              <a:t>t</a:t>
            </a:r>
            <a:r>
              <a:rPr sz="794" dirty="0">
                <a:latin typeface="Arial"/>
                <a:cs typeface="Arial"/>
              </a:rPr>
              <a:t>65mul</a:t>
            </a:r>
            <a:r>
              <a:rPr sz="794" spc="-4" dirty="0">
                <a:latin typeface="Arial"/>
                <a:cs typeface="Arial"/>
              </a:rPr>
              <a:t>ti N</a:t>
            </a:r>
            <a:r>
              <a:rPr sz="794" dirty="0">
                <a:latin typeface="Arial"/>
                <a:cs typeface="Arial"/>
              </a:rPr>
              <a:t>ame</a:t>
            </a:r>
            <a:r>
              <a:rPr sz="794" spc="-4" dirty="0">
                <a:latin typeface="Arial"/>
                <a:cs typeface="Arial"/>
              </a:rPr>
              <a:t>:</a:t>
            </a:r>
            <a:endParaRPr sz="794">
              <a:latin typeface="Arial"/>
              <a:cs typeface="Arial"/>
            </a:endParaRPr>
          </a:p>
          <a:p>
            <a:pPr marL="11206">
              <a:spcBef>
                <a:spcPts val="53"/>
              </a:spcBef>
              <a:tabLst>
                <a:tab pos="541833" algn="l"/>
              </a:tabLst>
            </a:pPr>
            <a:r>
              <a:rPr sz="794" spc="-9" dirty="0">
                <a:latin typeface="Arial"/>
                <a:cs typeface="Arial"/>
              </a:rPr>
              <a:t>D</a:t>
            </a:r>
            <a:r>
              <a:rPr sz="794" dirty="0">
                <a:latin typeface="Arial"/>
                <a:cs typeface="Arial"/>
              </a:rPr>
              <a:t>a</a:t>
            </a:r>
            <a:r>
              <a:rPr sz="794" spc="-4" dirty="0">
                <a:latin typeface="Arial"/>
                <a:cs typeface="Arial"/>
              </a:rPr>
              <a:t>t</a:t>
            </a:r>
            <a:r>
              <a:rPr sz="794" dirty="0">
                <a:latin typeface="Arial"/>
                <a:cs typeface="Arial"/>
              </a:rPr>
              <a:t>e</a:t>
            </a:r>
            <a:r>
              <a:rPr sz="794" spc="-4" dirty="0">
                <a:latin typeface="Arial"/>
                <a:cs typeface="Arial"/>
              </a:rPr>
              <a:t>:</a:t>
            </a:r>
            <a:r>
              <a:rPr sz="794" dirty="0">
                <a:latin typeface="Arial"/>
                <a:cs typeface="Arial"/>
              </a:rPr>
              <a:t>	</a:t>
            </a:r>
            <a:r>
              <a:rPr sz="794" spc="-62" dirty="0">
                <a:latin typeface="Arial"/>
                <a:cs typeface="Arial"/>
              </a:rPr>
              <a:t>1</a:t>
            </a:r>
            <a:r>
              <a:rPr sz="794" dirty="0">
                <a:latin typeface="Arial"/>
                <a:cs typeface="Arial"/>
              </a:rPr>
              <a:t>1</a:t>
            </a:r>
            <a:r>
              <a:rPr sz="794" spc="-4" dirty="0">
                <a:latin typeface="Arial"/>
                <a:cs typeface="Arial"/>
              </a:rPr>
              <a:t>/</a:t>
            </a:r>
            <a:r>
              <a:rPr sz="794" dirty="0">
                <a:latin typeface="Arial"/>
                <a:cs typeface="Arial"/>
              </a:rPr>
              <a:t>03</a:t>
            </a:r>
            <a:r>
              <a:rPr sz="794" spc="-4" dirty="0">
                <a:latin typeface="Arial"/>
                <a:cs typeface="Arial"/>
              </a:rPr>
              <a:t>/</a:t>
            </a:r>
            <a:r>
              <a:rPr sz="794" dirty="0">
                <a:latin typeface="Arial"/>
                <a:cs typeface="Arial"/>
              </a:rPr>
              <a:t>201</a:t>
            </a:r>
            <a:r>
              <a:rPr sz="794" spc="-4" dirty="0">
                <a:latin typeface="Arial"/>
                <a:cs typeface="Arial"/>
              </a:rPr>
              <a:t>8</a:t>
            </a:r>
            <a:endParaRPr sz="794">
              <a:latin typeface="Arial"/>
              <a:cs typeface="Arial"/>
            </a:endParaRPr>
          </a:p>
        </p:txBody>
      </p:sp>
      <p:sp>
        <p:nvSpPr>
          <p:cNvPr id="4" name="object 4"/>
          <p:cNvSpPr txBox="1"/>
          <p:nvPr/>
        </p:nvSpPr>
        <p:spPr>
          <a:xfrm>
            <a:off x="3781069" y="6035709"/>
            <a:ext cx="1817034" cy="642163"/>
          </a:xfrm>
          <a:prstGeom prst="rect">
            <a:avLst/>
          </a:prstGeom>
        </p:spPr>
        <p:txBody>
          <a:bodyPr vert="horz" wrap="square" lIns="0" tIns="0" rIns="0" bIns="0" rtlCol="0">
            <a:spAutoFit/>
          </a:bodyPr>
          <a:lstStyle/>
          <a:p>
            <a:pPr marL="11206"/>
            <a:r>
              <a:rPr sz="794" spc="-9" dirty="0">
                <a:latin typeface="Arial"/>
                <a:cs typeface="Arial"/>
              </a:rPr>
              <a:t>P</a:t>
            </a:r>
            <a:r>
              <a:rPr sz="794" dirty="0">
                <a:latin typeface="Arial"/>
                <a:cs typeface="Arial"/>
              </a:rPr>
              <a:t>a</a:t>
            </a:r>
            <a:r>
              <a:rPr sz="794" spc="-4" dirty="0">
                <a:latin typeface="Arial"/>
                <a:cs typeface="Arial"/>
              </a:rPr>
              <a:t>tt</a:t>
            </a:r>
            <a:r>
              <a:rPr sz="794" dirty="0">
                <a:latin typeface="Arial"/>
                <a:cs typeface="Arial"/>
              </a:rPr>
              <a:t>e</a:t>
            </a:r>
            <a:r>
              <a:rPr sz="794" spc="-4" dirty="0">
                <a:latin typeface="Arial"/>
                <a:cs typeface="Arial"/>
              </a:rPr>
              <a:t>r</a:t>
            </a:r>
            <a:r>
              <a:rPr sz="794" dirty="0">
                <a:latin typeface="Arial"/>
                <a:cs typeface="Arial"/>
              </a:rPr>
              <a:t>so</a:t>
            </a:r>
            <a:r>
              <a:rPr sz="794" spc="-4" dirty="0">
                <a:latin typeface="Arial"/>
                <a:cs typeface="Arial"/>
              </a:rPr>
              <a:t>n</a:t>
            </a:r>
            <a:r>
              <a:rPr sz="794" spc="4" dirty="0">
                <a:latin typeface="Arial"/>
                <a:cs typeface="Arial"/>
              </a:rPr>
              <a:t> </a:t>
            </a:r>
            <a:r>
              <a:rPr sz="794" spc="-9" dirty="0">
                <a:latin typeface="Arial"/>
                <a:cs typeface="Arial"/>
              </a:rPr>
              <a:t>H</a:t>
            </a:r>
            <a:r>
              <a:rPr sz="794" spc="-71" dirty="0">
                <a:latin typeface="Arial"/>
                <a:cs typeface="Arial"/>
              </a:rPr>
              <a:t>V</a:t>
            </a:r>
            <a:r>
              <a:rPr sz="794" spc="-9" dirty="0">
                <a:latin typeface="Arial"/>
                <a:cs typeface="Arial"/>
              </a:rPr>
              <a:t>AC</a:t>
            </a:r>
            <a:r>
              <a:rPr sz="794" spc="4" dirty="0">
                <a:latin typeface="Arial"/>
                <a:cs typeface="Arial"/>
              </a:rPr>
              <a:t> </a:t>
            </a:r>
            <a:r>
              <a:rPr sz="794" spc="-9" dirty="0">
                <a:latin typeface="Arial"/>
                <a:cs typeface="Arial"/>
              </a:rPr>
              <a:t>P</a:t>
            </a:r>
            <a:r>
              <a:rPr sz="794" dirty="0">
                <a:latin typeface="Arial"/>
                <a:cs typeface="Arial"/>
              </a:rPr>
              <a:t>ump</a:t>
            </a:r>
            <a:r>
              <a:rPr sz="794" spc="-4" dirty="0">
                <a:latin typeface="Arial"/>
                <a:cs typeface="Arial"/>
              </a:rPr>
              <a:t>s</a:t>
            </a:r>
            <a:endParaRPr sz="794">
              <a:latin typeface="Arial"/>
              <a:cs typeface="Arial"/>
            </a:endParaRPr>
          </a:p>
          <a:p>
            <a:pPr marL="11206"/>
            <a:r>
              <a:rPr sz="794" spc="-9" dirty="0">
                <a:latin typeface="Arial"/>
                <a:cs typeface="Arial"/>
              </a:rPr>
              <a:t>C</a:t>
            </a:r>
            <a:r>
              <a:rPr sz="794" dirty="0">
                <a:latin typeface="Arial"/>
                <a:cs typeface="Arial"/>
              </a:rPr>
              <a:t>a</a:t>
            </a:r>
            <a:r>
              <a:rPr sz="794" spc="-4" dirty="0">
                <a:latin typeface="Arial"/>
                <a:cs typeface="Arial"/>
              </a:rPr>
              <a:t>t</a:t>
            </a:r>
            <a:r>
              <a:rPr sz="794" dirty="0">
                <a:latin typeface="Arial"/>
                <a:cs typeface="Arial"/>
              </a:rPr>
              <a:t>alog</a:t>
            </a:r>
            <a:r>
              <a:rPr sz="794" spc="-4" dirty="0">
                <a:latin typeface="Arial"/>
                <a:cs typeface="Arial"/>
              </a:rPr>
              <a:t>:</a:t>
            </a:r>
            <a:r>
              <a:rPr sz="794" spc="4" dirty="0">
                <a:latin typeface="Arial"/>
                <a:cs typeface="Arial"/>
              </a:rPr>
              <a:t> </a:t>
            </a:r>
            <a:r>
              <a:rPr sz="794" spc="-9" dirty="0">
                <a:latin typeface="Arial"/>
                <a:cs typeface="Arial"/>
              </a:rPr>
              <a:t>P</a:t>
            </a:r>
            <a:r>
              <a:rPr sz="794" dirty="0">
                <a:latin typeface="Arial"/>
                <a:cs typeface="Arial"/>
              </a:rPr>
              <a:t>a</a:t>
            </a:r>
            <a:r>
              <a:rPr sz="794" spc="-4" dirty="0">
                <a:latin typeface="Arial"/>
                <a:cs typeface="Arial"/>
              </a:rPr>
              <a:t>tt</a:t>
            </a:r>
            <a:r>
              <a:rPr sz="794" dirty="0">
                <a:latin typeface="Arial"/>
                <a:cs typeface="Arial"/>
              </a:rPr>
              <a:t>e</a:t>
            </a:r>
            <a:r>
              <a:rPr sz="794" spc="-4" dirty="0">
                <a:latin typeface="Arial"/>
                <a:cs typeface="Arial"/>
              </a:rPr>
              <a:t>r</a:t>
            </a:r>
            <a:r>
              <a:rPr sz="794" dirty="0">
                <a:latin typeface="Arial"/>
                <a:cs typeface="Arial"/>
              </a:rPr>
              <a:t>so</a:t>
            </a:r>
            <a:r>
              <a:rPr sz="794" spc="-4" dirty="0">
                <a:latin typeface="Arial"/>
                <a:cs typeface="Arial"/>
              </a:rPr>
              <a:t>n</a:t>
            </a:r>
            <a:r>
              <a:rPr sz="794" spc="4" dirty="0">
                <a:latin typeface="Arial"/>
                <a:cs typeface="Arial"/>
              </a:rPr>
              <a:t> </a:t>
            </a:r>
            <a:r>
              <a:rPr sz="794" spc="-9" dirty="0">
                <a:latin typeface="Arial"/>
                <a:cs typeface="Arial"/>
              </a:rPr>
              <a:t>H</a:t>
            </a:r>
            <a:r>
              <a:rPr sz="794" spc="-71" dirty="0">
                <a:latin typeface="Arial"/>
                <a:cs typeface="Arial"/>
              </a:rPr>
              <a:t>V</a:t>
            </a:r>
            <a:r>
              <a:rPr sz="794" spc="-4" dirty="0">
                <a:latin typeface="Arial"/>
                <a:cs typeface="Arial"/>
              </a:rPr>
              <a:t>AC.</a:t>
            </a:r>
            <a:r>
              <a:rPr sz="794" dirty="0">
                <a:latin typeface="Arial"/>
                <a:cs typeface="Arial"/>
              </a:rPr>
              <a:t>60</a:t>
            </a:r>
            <a:r>
              <a:rPr sz="794" spc="-4" dirty="0">
                <a:latin typeface="Arial"/>
                <a:cs typeface="Arial"/>
              </a:rPr>
              <a:t>,</a:t>
            </a:r>
            <a:r>
              <a:rPr sz="794" spc="4" dirty="0">
                <a:latin typeface="Arial"/>
                <a:cs typeface="Arial"/>
              </a:rPr>
              <a:t> </a:t>
            </a:r>
            <a:r>
              <a:rPr sz="794" spc="-49" dirty="0">
                <a:latin typeface="Arial"/>
                <a:cs typeface="Arial"/>
              </a:rPr>
              <a:t>V</a:t>
            </a:r>
            <a:r>
              <a:rPr sz="794" dirty="0">
                <a:latin typeface="Arial"/>
                <a:cs typeface="Arial"/>
              </a:rPr>
              <a:t>e</a:t>
            </a:r>
            <a:r>
              <a:rPr sz="794" spc="-4" dirty="0">
                <a:latin typeface="Arial"/>
                <a:cs typeface="Arial"/>
              </a:rPr>
              <a:t>rs</a:t>
            </a:r>
            <a:r>
              <a:rPr sz="794" spc="9" dirty="0">
                <a:latin typeface="Arial"/>
                <a:cs typeface="Arial"/>
              </a:rPr>
              <a:t> </a:t>
            </a:r>
            <a:r>
              <a:rPr sz="794" dirty="0">
                <a:latin typeface="Arial"/>
                <a:cs typeface="Arial"/>
              </a:rPr>
              <a:t>1</a:t>
            </a:r>
            <a:r>
              <a:rPr sz="794" spc="-4" dirty="0">
                <a:latin typeface="Arial"/>
                <a:cs typeface="Arial"/>
              </a:rPr>
              <a:t>.</a:t>
            </a:r>
            <a:r>
              <a:rPr sz="794" dirty="0">
                <a:latin typeface="Arial"/>
                <a:cs typeface="Arial"/>
              </a:rPr>
              <a:t>4</a:t>
            </a:r>
            <a:r>
              <a:rPr sz="794" spc="-4" dirty="0">
                <a:latin typeface="Arial"/>
                <a:cs typeface="Arial"/>
              </a:rPr>
              <a:t>.1</a:t>
            </a:r>
            <a:endParaRPr sz="794">
              <a:latin typeface="Arial"/>
              <a:cs typeface="Arial"/>
            </a:endParaRPr>
          </a:p>
          <a:p>
            <a:pPr marL="11206">
              <a:spcBef>
                <a:spcPts val="53"/>
              </a:spcBef>
            </a:pPr>
            <a:r>
              <a:rPr sz="794" spc="-9" dirty="0">
                <a:latin typeface="Arial"/>
                <a:cs typeface="Arial"/>
              </a:rPr>
              <a:t>HVES</a:t>
            </a:r>
            <a:r>
              <a:rPr sz="794" spc="4" dirty="0">
                <a:latin typeface="Arial"/>
                <a:cs typeface="Arial"/>
              </a:rPr>
              <a:t> </a:t>
            </a:r>
            <a:r>
              <a:rPr sz="794" spc="-4" dirty="0">
                <a:latin typeface="Arial"/>
                <a:cs typeface="Arial"/>
              </a:rPr>
              <a:t>-</a:t>
            </a:r>
            <a:r>
              <a:rPr sz="794" dirty="0">
                <a:latin typeface="Arial"/>
                <a:cs typeface="Arial"/>
              </a:rPr>
              <a:t> 180</a:t>
            </a:r>
            <a:r>
              <a:rPr sz="794" spc="-4" dirty="0">
                <a:latin typeface="Arial"/>
                <a:cs typeface="Arial"/>
              </a:rPr>
              <a:t>0</a:t>
            </a:r>
            <a:r>
              <a:rPr sz="794" spc="4" dirty="0">
                <a:latin typeface="Arial"/>
                <a:cs typeface="Arial"/>
              </a:rPr>
              <a:t> </a:t>
            </a:r>
            <a:r>
              <a:rPr sz="794" spc="-4" dirty="0">
                <a:latin typeface="Arial"/>
                <a:cs typeface="Arial"/>
              </a:rPr>
              <a:t>r</a:t>
            </a:r>
            <a:r>
              <a:rPr sz="794" dirty="0">
                <a:latin typeface="Arial"/>
                <a:cs typeface="Arial"/>
              </a:rPr>
              <a:t>p</a:t>
            </a:r>
            <a:r>
              <a:rPr sz="794" spc="-9" dirty="0">
                <a:latin typeface="Arial"/>
                <a:cs typeface="Arial"/>
              </a:rPr>
              <a:t>m</a:t>
            </a:r>
            <a:endParaRPr sz="794">
              <a:latin typeface="Arial"/>
              <a:cs typeface="Arial"/>
            </a:endParaRPr>
          </a:p>
          <a:p>
            <a:pPr marL="11206" marR="322747">
              <a:lnSpc>
                <a:spcPct val="105600"/>
              </a:lnSpc>
              <a:spcBef>
                <a:spcPts val="53"/>
              </a:spcBef>
            </a:pPr>
            <a:r>
              <a:rPr sz="794" spc="-9" dirty="0">
                <a:latin typeface="Arial"/>
                <a:cs typeface="Arial"/>
              </a:rPr>
              <a:t>D</a:t>
            </a:r>
            <a:r>
              <a:rPr sz="794" dirty="0">
                <a:latin typeface="Arial"/>
                <a:cs typeface="Arial"/>
              </a:rPr>
              <a:t>esig</a:t>
            </a:r>
            <a:r>
              <a:rPr sz="794" spc="-4" dirty="0">
                <a:latin typeface="Arial"/>
                <a:cs typeface="Arial"/>
              </a:rPr>
              <a:t>n</a:t>
            </a:r>
            <a:r>
              <a:rPr sz="794" spc="4" dirty="0">
                <a:latin typeface="Arial"/>
                <a:cs typeface="Arial"/>
              </a:rPr>
              <a:t> </a:t>
            </a:r>
            <a:r>
              <a:rPr sz="794" spc="-9" dirty="0">
                <a:latin typeface="Arial"/>
                <a:cs typeface="Arial"/>
              </a:rPr>
              <a:t>P</a:t>
            </a:r>
            <a:r>
              <a:rPr sz="794" dirty="0">
                <a:latin typeface="Arial"/>
                <a:cs typeface="Arial"/>
              </a:rPr>
              <a:t>oin</a:t>
            </a:r>
            <a:r>
              <a:rPr sz="794" spc="-4" dirty="0">
                <a:latin typeface="Arial"/>
                <a:cs typeface="Arial"/>
              </a:rPr>
              <a:t>t:</a:t>
            </a:r>
            <a:r>
              <a:rPr sz="794" dirty="0">
                <a:latin typeface="Arial"/>
                <a:cs typeface="Arial"/>
              </a:rPr>
              <a:t> </a:t>
            </a:r>
            <a:r>
              <a:rPr sz="794" spc="-4" dirty="0">
                <a:latin typeface="Arial"/>
                <a:cs typeface="Arial"/>
              </a:rPr>
              <a:t> </a:t>
            </a:r>
            <a:r>
              <a:rPr sz="794" dirty="0">
                <a:latin typeface="Arial"/>
                <a:cs typeface="Arial"/>
              </a:rPr>
              <a:t>25</a:t>
            </a:r>
            <a:r>
              <a:rPr sz="794" spc="-4" dirty="0">
                <a:latin typeface="Arial"/>
                <a:cs typeface="Arial"/>
              </a:rPr>
              <a:t>0</a:t>
            </a:r>
            <a:r>
              <a:rPr sz="794" spc="4" dirty="0">
                <a:latin typeface="Arial"/>
                <a:cs typeface="Arial"/>
              </a:rPr>
              <a:t> </a:t>
            </a:r>
            <a:r>
              <a:rPr sz="794" spc="-9" dirty="0">
                <a:latin typeface="Arial"/>
                <a:cs typeface="Arial"/>
              </a:rPr>
              <a:t>US</a:t>
            </a:r>
            <a:r>
              <a:rPr sz="794" spc="4" dirty="0">
                <a:latin typeface="Arial"/>
                <a:cs typeface="Arial"/>
              </a:rPr>
              <a:t> </a:t>
            </a:r>
            <a:r>
              <a:rPr sz="794" dirty="0">
                <a:latin typeface="Arial"/>
                <a:cs typeface="Arial"/>
              </a:rPr>
              <a:t>gpm</a:t>
            </a:r>
            <a:r>
              <a:rPr sz="794" spc="-4" dirty="0">
                <a:latin typeface="Arial"/>
                <a:cs typeface="Arial"/>
              </a:rPr>
              <a:t>,</a:t>
            </a:r>
            <a:r>
              <a:rPr sz="794" spc="4" dirty="0">
                <a:latin typeface="Arial"/>
                <a:cs typeface="Arial"/>
              </a:rPr>
              <a:t> </a:t>
            </a:r>
            <a:r>
              <a:rPr sz="794" dirty="0">
                <a:latin typeface="Arial"/>
                <a:cs typeface="Arial"/>
              </a:rPr>
              <a:t>6</a:t>
            </a:r>
            <a:r>
              <a:rPr sz="794" spc="-4" dirty="0">
                <a:latin typeface="Arial"/>
                <a:cs typeface="Arial"/>
              </a:rPr>
              <a:t>5</a:t>
            </a:r>
            <a:r>
              <a:rPr sz="794" spc="4" dirty="0">
                <a:latin typeface="Arial"/>
                <a:cs typeface="Arial"/>
              </a:rPr>
              <a:t> </a:t>
            </a:r>
            <a:r>
              <a:rPr sz="794" spc="-4" dirty="0">
                <a:latin typeface="Arial"/>
                <a:cs typeface="Arial"/>
              </a:rPr>
              <a:t>ft St</a:t>
            </a:r>
            <a:r>
              <a:rPr sz="794" dirty="0">
                <a:latin typeface="Arial"/>
                <a:cs typeface="Arial"/>
              </a:rPr>
              <a:t>a</a:t>
            </a:r>
            <a:r>
              <a:rPr sz="794" spc="-4" dirty="0">
                <a:latin typeface="Arial"/>
                <a:cs typeface="Arial"/>
              </a:rPr>
              <a:t>t</a:t>
            </a:r>
            <a:r>
              <a:rPr sz="794" dirty="0">
                <a:latin typeface="Arial"/>
                <a:cs typeface="Arial"/>
              </a:rPr>
              <a:t>i</a:t>
            </a:r>
            <a:r>
              <a:rPr sz="794" spc="-4" dirty="0">
                <a:latin typeface="Arial"/>
                <a:cs typeface="Arial"/>
              </a:rPr>
              <a:t>c</a:t>
            </a:r>
            <a:r>
              <a:rPr sz="794" spc="9" dirty="0">
                <a:latin typeface="Arial"/>
                <a:cs typeface="Arial"/>
              </a:rPr>
              <a:t> </a:t>
            </a:r>
            <a:r>
              <a:rPr sz="794" spc="-9" dirty="0">
                <a:latin typeface="Arial"/>
                <a:cs typeface="Arial"/>
              </a:rPr>
              <a:t>H</a:t>
            </a:r>
            <a:r>
              <a:rPr sz="794" dirty="0">
                <a:latin typeface="Arial"/>
                <a:cs typeface="Arial"/>
              </a:rPr>
              <a:t>ead</a:t>
            </a:r>
            <a:r>
              <a:rPr sz="794" spc="-4" dirty="0">
                <a:latin typeface="Arial"/>
                <a:cs typeface="Arial"/>
              </a:rPr>
              <a:t>:</a:t>
            </a:r>
            <a:r>
              <a:rPr sz="794" dirty="0">
                <a:latin typeface="Arial"/>
                <a:cs typeface="Arial"/>
              </a:rPr>
              <a:t>   </a:t>
            </a:r>
            <a:r>
              <a:rPr sz="794" spc="-44" dirty="0">
                <a:latin typeface="Arial"/>
                <a:cs typeface="Arial"/>
              </a:rPr>
              <a:t> </a:t>
            </a:r>
            <a:r>
              <a:rPr sz="794" spc="-4" dirty="0">
                <a:latin typeface="Arial"/>
                <a:cs typeface="Arial"/>
              </a:rPr>
              <a:t>0</a:t>
            </a:r>
            <a:r>
              <a:rPr sz="794" spc="4" dirty="0">
                <a:latin typeface="Arial"/>
                <a:cs typeface="Arial"/>
              </a:rPr>
              <a:t> </a:t>
            </a:r>
            <a:r>
              <a:rPr sz="794" spc="-4" dirty="0">
                <a:latin typeface="Arial"/>
                <a:cs typeface="Arial"/>
              </a:rPr>
              <a:t>ft</a:t>
            </a:r>
            <a:endParaRPr sz="794">
              <a:latin typeface="Arial"/>
              <a:cs typeface="Arial"/>
            </a:endParaRPr>
          </a:p>
        </p:txBody>
      </p:sp>
      <p:sp>
        <p:nvSpPr>
          <p:cNvPr id="5" name="object 5"/>
          <p:cNvSpPr txBox="1"/>
          <p:nvPr/>
        </p:nvSpPr>
        <p:spPr>
          <a:xfrm>
            <a:off x="6409970" y="6035709"/>
            <a:ext cx="412376" cy="638445"/>
          </a:xfrm>
          <a:prstGeom prst="rect">
            <a:avLst/>
          </a:prstGeom>
        </p:spPr>
        <p:txBody>
          <a:bodyPr vert="horz" wrap="square" lIns="0" tIns="0" rIns="0" bIns="0" rtlCol="0">
            <a:spAutoFit/>
          </a:bodyPr>
          <a:lstStyle/>
          <a:p>
            <a:pPr marL="11206" marR="4483">
              <a:lnSpc>
                <a:spcPct val="105600"/>
              </a:lnSpc>
            </a:pPr>
            <a:r>
              <a:rPr sz="794" spc="-22" dirty="0">
                <a:latin typeface="Arial"/>
                <a:cs typeface="Arial"/>
              </a:rPr>
              <a:t>M</a:t>
            </a:r>
            <a:r>
              <a:rPr sz="794" dirty="0">
                <a:latin typeface="Arial"/>
                <a:cs typeface="Arial"/>
              </a:rPr>
              <a:t>odel</a:t>
            </a:r>
            <a:r>
              <a:rPr sz="794" spc="-4" dirty="0">
                <a:latin typeface="Arial"/>
                <a:cs typeface="Arial"/>
              </a:rPr>
              <a:t>: S</a:t>
            </a:r>
            <a:r>
              <a:rPr sz="794" dirty="0">
                <a:latin typeface="Arial"/>
                <a:cs typeface="Arial"/>
              </a:rPr>
              <a:t>peed</a:t>
            </a:r>
            <a:r>
              <a:rPr sz="794" spc="-4" dirty="0">
                <a:latin typeface="Arial"/>
                <a:cs typeface="Arial"/>
              </a:rPr>
              <a:t>: D</a:t>
            </a:r>
            <a:r>
              <a:rPr sz="794" dirty="0">
                <a:latin typeface="Arial"/>
                <a:cs typeface="Arial"/>
              </a:rPr>
              <a:t>ia</a:t>
            </a:r>
            <a:r>
              <a:rPr sz="794" spc="-4" dirty="0">
                <a:latin typeface="Arial"/>
                <a:cs typeface="Arial"/>
              </a:rPr>
              <a:t>: S</a:t>
            </a:r>
            <a:r>
              <a:rPr sz="794" dirty="0">
                <a:latin typeface="Arial"/>
                <a:cs typeface="Arial"/>
              </a:rPr>
              <a:t>i</a:t>
            </a:r>
            <a:r>
              <a:rPr sz="794" spc="-9" dirty="0">
                <a:latin typeface="Arial"/>
                <a:cs typeface="Arial"/>
              </a:rPr>
              <a:t>z</a:t>
            </a:r>
            <a:r>
              <a:rPr sz="794" dirty="0">
                <a:latin typeface="Arial"/>
                <a:cs typeface="Arial"/>
              </a:rPr>
              <a:t>e</a:t>
            </a:r>
            <a:r>
              <a:rPr sz="794" spc="-4" dirty="0">
                <a:latin typeface="Arial"/>
                <a:cs typeface="Arial"/>
              </a:rPr>
              <a:t>: I</a:t>
            </a:r>
            <a:r>
              <a:rPr sz="794" dirty="0">
                <a:latin typeface="Arial"/>
                <a:cs typeface="Arial"/>
              </a:rPr>
              <a:t>mpelle</a:t>
            </a:r>
            <a:r>
              <a:rPr sz="794" spc="-4" dirty="0">
                <a:latin typeface="Arial"/>
                <a:cs typeface="Arial"/>
              </a:rPr>
              <a:t>r:</a:t>
            </a:r>
            <a:endParaRPr sz="794">
              <a:latin typeface="Arial"/>
              <a:cs typeface="Arial"/>
            </a:endParaRPr>
          </a:p>
        </p:txBody>
      </p:sp>
      <p:sp>
        <p:nvSpPr>
          <p:cNvPr id="6" name="object 6"/>
          <p:cNvSpPr txBox="1"/>
          <p:nvPr/>
        </p:nvSpPr>
        <p:spPr>
          <a:xfrm>
            <a:off x="7539522" y="6035709"/>
            <a:ext cx="523315" cy="642163"/>
          </a:xfrm>
          <a:prstGeom prst="rect">
            <a:avLst/>
          </a:prstGeom>
        </p:spPr>
        <p:txBody>
          <a:bodyPr vert="horz" wrap="square" lIns="0" tIns="0" rIns="0" bIns="0" rtlCol="0">
            <a:spAutoFit/>
          </a:bodyPr>
          <a:lstStyle/>
          <a:p>
            <a:pPr marL="11206"/>
            <a:r>
              <a:rPr sz="794" spc="-9" dirty="0">
                <a:latin typeface="Arial"/>
                <a:cs typeface="Arial"/>
              </a:rPr>
              <a:t>E</a:t>
            </a:r>
            <a:r>
              <a:rPr sz="794" dirty="0">
                <a:latin typeface="Arial"/>
                <a:cs typeface="Arial"/>
              </a:rPr>
              <a:t>2</a:t>
            </a:r>
            <a:r>
              <a:rPr sz="794" spc="-4" dirty="0">
                <a:latin typeface="Arial"/>
                <a:cs typeface="Arial"/>
              </a:rPr>
              <a:t>.5F9A-1</a:t>
            </a:r>
            <a:endParaRPr sz="794">
              <a:latin typeface="Arial"/>
              <a:cs typeface="Arial"/>
            </a:endParaRPr>
          </a:p>
          <a:p>
            <a:pPr marL="11206"/>
            <a:r>
              <a:rPr sz="794" dirty="0">
                <a:latin typeface="Arial"/>
                <a:cs typeface="Arial"/>
              </a:rPr>
              <a:t>176</a:t>
            </a:r>
            <a:r>
              <a:rPr sz="794" spc="-4" dirty="0">
                <a:latin typeface="Arial"/>
                <a:cs typeface="Arial"/>
              </a:rPr>
              <a:t>0</a:t>
            </a:r>
            <a:r>
              <a:rPr sz="794" spc="4" dirty="0">
                <a:latin typeface="Arial"/>
                <a:cs typeface="Arial"/>
              </a:rPr>
              <a:t> </a:t>
            </a:r>
            <a:r>
              <a:rPr sz="794" spc="-4" dirty="0">
                <a:latin typeface="Arial"/>
                <a:cs typeface="Arial"/>
              </a:rPr>
              <a:t>r</a:t>
            </a:r>
            <a:r>
              <a:rPr sz="794" dirty="0">
                <a:latin typeface="Arial"/>
                <a:cs typeface="Arial"/>
              </a:rPr>
              <a:t>p</a:t>
            </a:r>
            <a:r>
              <a:rPr sz="794" spc="-9" dirty="0">
                <a:latin typeface="Arial"/>
                <a:cs typeface="Arial"/>
              </a:rPr>
              <a:t>m</a:t>
            </a:r>
            <a:endParaRPr sz="794">
              <a:latin typeface="Arial"/>
              <a:cs typeface="Arial"/>
            </a:endParaRPr>
          </a:p>
          <a:p>
            <a:pPr marL="11206">
              <a:spcBef>
                <a:spcPts val="53"/>
              </a:spcBef>
            </a:pPr>
            <a:r>
              <a:rPr sz="794" dirty="0">
                <a:latin typeface="Arial"/>
                <a:cs typeface="Arial"/>
              </a:rPr>
              <a:t>8</a:t>
            </a:r>
            <a:r>
              <a:rPr sz="794" spc="-4" dirty="0">
                <a:latin typeface="Arial"/>
                <a:cs typeface="Arial"/>
              </a:rPr>
              <a:t>.5</a:t>
            </a:r>
            <a:r>
              <a:rPr sz="794" spc="4" dirty="0">
                <a:latin typeface="Arial"/>
                <a:cs typeface="Arial"/>
              </a:rPr>
              <a:t> </a:t>
            </a:r>
            <a:r>
              <a:rPr sz="794" dirty="0">
                <a:latin typeface="Arial"/>
                <a:cs typeface="Arial"/>
              </a:rPr>
              <a:t>i</a:t>
            </a:r>
            <a:r>
              <a:rPr sz="794" spc="-4" dirty="0">
                <a:latin typeface="Arial"/>
                <a:cs typeface="Arial"/>
              </a:rPr>
              <a:t>n</a:t>
            </a:r>
            <a:endParaRPr sz="794">
              <a:latin typeface="Arial"/>
              <a:cs typeface="Arial"/>
            </a:endParaRPr>
          </a:p>
          <a:p>
            <a:pPr marL="11206" marR="4483">
              <a:lnSpc>
                <a:spcPct val="105600"/>
              </a:lnSpc>
              <a:spcBef>
                <a:spcPts val="53"/>
              </a:spcBef>
            </a:pPr>
            <a:r>
              <a:rPr sz="794" dirty="0">
                <a:latin typeface="Arial"/>
                <a:cs typeface="Arial"/>
              </a:rPr>
              <a:t>3</a:t>
            </a:r>
            <a:r>
              <a:rPr sz="794" spc="-18" dirty="0">
                <a:latin typeface="Arial"/>
                <a:cs typeface="Arial"/>
              </a:rPr>
              <a:t>x</a:t>
            </a:r>
            <a:r>
              <a:rPr sz="794" dirty="0">
                <a:latin typeface="Arial"/>
                <a:cs typeface="Arial"/>
              </a:rPr>
              <a:t>2</a:t>
            </a:r>
            <a:r>
              <a:rPr sz="794" spc="-4" dirty="0">
                <a:latin typeface="Arial"/>
                <a:cs typeface="Arial"/>
              </a:rPr>
              <a:t>.</a:t>
            </a:r>
            <a:r>
              <a:rPr sz="794" dirty="0">
                <a:latin typeface="Arial"/>
                <a:cs typeface="Arial"/>
              </a:rPr>
              <a:t>5</a:t>
            </a:r>
            <a:r>
              <a:rPr sz="794" spc="-18" dirty="0">
                <a:latin typeface="Arial"/>
                <a:cs typeface="Arial"/>
              </a:rPr>
              <a:t>x</a:t>
            </a:r>
            <a:r>
              <a:rPr sz="794" dirty="0">
                <a:latin typeface="Arial"/>
                <a:cs typeface="Arial"/>
              </a:rPr>
              <a:t>9</a:t>
            </a:r>
            <a:r>
              <a:rPr sz="794" spc="-4" dirty="0">
                <a:latin typeface="Arial"/>
                <a:cs typeface="Arial"/>
              </a:rPr>
              <a:t>.5 D</a:t>
            </a:r>
            <a:r>
              <a:rPr sz="794" dirty="0">
                <a:latin typeface="Arial"/>
                <a:cs typeface="Arial"/>
              </a:rPr>
              <a:t>05</a:t>
            </a:r>
            <a:r>
              <a:rPr sz="794" spc="-4" dirty="0">
                <a:latin typeface="Arial"/>
                <a:cs typeface="Arial"/>
              </a:rPr>
              <a:t>-</a:t>
            </a:r>
            <a:r>
              <a:rPr sz="794" dirty="0">
                <a:latin typeface="Arial"/>
                <a:cs typeface="Arial"/>
              </a:rPr>
              <a:t>8717</a:t>
            </a:r>
            <a:r>
              <a:rPr sz="794" spc="-4" dirty="0">
                <a:latin typeface="Arial"/>
                <a:cs typeface="Arial"/>
              </a:rPr>
              <a:t>4</a:t>
            </a:r>
            <a:endParaRPr sz="794">
              <a:latin typeface="Arial"/>
              <a:cs typeface="Arial"/>
            </a:endParaRPr>
          </a:p>
        </p:txBody>
      </p:sp>
      <p:sp>
        <p:nvSpPr>
          <p:cNvPr id="7" name="object 7"/>
          <p:cNvSpPr/>
          <p:nvPr/>
        </p:nvSpPr>
        <p:spPr>
          <a:xfrm>
            <a:off x="8707175" y="5940910"/>
            <a:ext cx="1586752" cy="793376"/>
          </a:xfrm>
          <a:prstGeom prst="rect">
            <a:avLst/>
          </a:prstGeom>
          <a:blipFill>
            <a:blip r:embed="rId3" cstate="print"/>
            <a:stretch>
              <a:fillRect/>
            </a:stretch>
          </a:blipFill>
        </p:spPr>
        <p:txBody>
          <a:bodyPr wrap="square" lIns="0" tIns="0" rIns="0" bIns="0" rtlCol="0"/>
          <a:lstStyle/>
          <a:p>
            <a:endParaRPr sz="1588"/>
          </a:p>
        </p:txBody>
      </p:sp>
      <p:sp>
        <p:nvSpPr>
          <p:cNvPr id="8" name="object 8"/>
          <p:cNvSpPr/>
          <p:nvPr/>
        </p:nvSpPr>
        <p:spPr>
          <a:xfrm>
            <a:off x="1849175" y="192293"/>
            <a:ext cx="8511988" cy="5271246"/>
          </a:xfrm>
          <a:prstGeom prst="rect">
            <a:avLst/>
          </a:prstGeom>
          <a:blipFill>
            <a:blip r:embed="rId4" cstate="print"/>
            <a:stretch>
              <a:fillRect/>
            </a:stretch>
          </a:blipFill>
        </p:spPr>
        <p:txBody>
          <a:bodyPr wrap="square" lIns="0" tIns="0" rIns="0" bIns="0" rtlCol="0"/>
          <a:lstStyle/>
          <a:p>
            <a:endParaRPr sz="1588"/>
          </a:p>
        </p:txBody>
      </p:sp>
      <p:sp>
        <p:nvSpPr>
          <p:cNvPr id="9" name="object 9"/>
          <p:cNvSpPr/>
          <p:nvPr/>
        </p:nvSpPr>
        <p:spPr>
          <a:xfrm>
            <a:off x="1815557" y="158674"/>
            <a:ext cx="8545606" cy="0"/>
          </a:xfrm>
          <a:custGeom>
            <a:avLst/>
            <a:gdLst/>
            <a:ahLst/>
            <a:cxnLst/>
            <a:rect l="l" t="t" r="r" b="b"/>
            <a:pathLst>
              <a:path w="9685020">
                <a:moveTo>
                  <a:pt x="0" y="0"/>
                </a:moveTo>
                <a:lnTo>
                  <a:pt x="9685019" y="0"/>
                </a:lnTo>
              </a:path>
            </a:pathLst>
          </a:custGeom>
          <a:ln w="3175">
            <a:solidFill>
              <a:srgbClr val="000000"/>
            </a:solidFill>
          </a:ln>
        </p:spPr>
        <p:txBody>
          <a:bodyPr wrap="square" lIns="0" tIns="0" rIns="0" bIns="0" rtlCol="0"/>
          <a:lstStyle/>
          <a:p>
            <a:endParaRPr sz="1588"/>
          </a:p>
        </p:txBody>
      </p:sp>
      <p:sp>
        <p:nvSpPr>
          <p:cNvPr id="10" name="object 10"/>
          <p:cNvSpPr/>
          <p:nvPr/>
        </p:nvSpPr>
        <p:spPr>
          <a:xfrm>
            <a:off x="1815557" y="6707392"/>
            <a:ext cx="8545606" cy="0"/>
          </a:xfrm>
          <a:custGeom>
            <a:avLst/>
            <a:gdLst/>
            <a:ahLst/>
            <a:cxnLst/>
            <a:rect l="l" t="t" r="r" b="b"/>
            <a:pathLst>
              <a:path w="9685020">
                <a:moveTo>
                  <a:pt x="0" y="0"/>
                </a:moveTo>
                <a:lnTo>
                  <a:pt x="9685019" y="0"/>
                </a:lnTo>
              </a:path>
            </a:pathLst>
          </a:custGeom>
          <a:ln w="3175">
            <a:solidFill>
              <a:srgbClr val="000000"/>
            </a:solidFill>
          </a:ln>
        </p:spPr>
        <p:txBody>
          <a:bodyPr wrap="square" lIns="0" tIns="0" rIns="0" bIns="0" rtlCol="0"/>
          <a:lstStyle/>
          <a:p>
            <a:endParaRPr sz="1588"/>
          </a:p>
        </p:txBody>
      </p:sp>
      <p:sp>
        <p:nvSpPr>
          <p:cNvPr id="11" name="object 11"/>
          <p:cNvSpPr/>
          <p:nvPr/>
        </p:nvSpPr>
        <p:spPr>
          <a:xfrm>
            <a:off x="1815557" y="158674"/>
            <a:ext cx="0" cy="6548718"/>
          </a:xfrm>
          <a:custGeom>
            <a:avLst/>
            <a:gdLst/>
            <a:ahLst/>
            <a:cxnLst/>
            <a:rect l="l" t="t" r="r" b="b"/>
            <a:pathLst>
              <a:path h="7421880">
                <a:moveTo>
                  <a:pt x="0" y="0"/>
                </a:moveTo>
                <a:lnTo>
                  <a:pt x="0" y="7421879"/>
                </a:lnTo>
              </a:path>
            </a:pathLst>
          </a:custGeom>
          <a:ln w="3175">
            <a:solidFill>
              <a:srgbClr val="000000"/>
            </a:solidFill>
          </a:ln>
        </p:spPr>
        <p:txBody>
          <a:bodyPr wrap="square" lIns="0" tIns="0" rIns="0" bIns="0" rtlCol="0"/>
          <a:lstStyle/>
          <a:p>
            <a:endParaRPr sz="1588"/>
          </a:p>
        </p:txBody>
      </p:sp>
      <p:sp>
        <p:nvSpPr>
          <p:cNvPr id="12" name="object 12"/>
          <p:cNvSpPr/>
          <p:nvPr/>
        </p:nvSpPr>
        <p:spPr>
          <a:xfrm>
            <a:off x="10361164" y="158674"/>
            <a:ext cx="0" cy="6548718"/>
          </a:xfrm>
          <a:custGeom>
            <a:avLst/>
            <a:gdLst/>
            <a:ahLst/>
            <a:cxnLst/>
            <a:rect l="l" t="t" r="r" b="b"/>
            <a:pathLst>
              <a:path h="7421880">
                <a:moveTo>
                  <a:pt x="0" y="0"/>
                </a:moveTo>
                <a:lnTo>
                  <a:pt x="0" y="7421879"/>
                </a:lnTo>
              </a:path>
            </a:pathLst>
          </a:custGeom>
          <a:ln w="3175">
            <a:solidFill>
              <a:srgbClr val="000000"/>
            </a:solidFill>
          </a:ln>
        </p:spPr>
        <p:txBody>
          <a:bodyPr wrap="square" lIns="0" tIns="0" rIns="0" bIns="0" rtlCol="0"/>
          <a:lstStyle/>
          <a:p>
            <a:endParaRPr sz="1588"/>
          </a:p>
        </p:txBody>
      </p:sp>
      <p:sp>
        <p:nvSpPr>
          <p:cNvPr id="13" name="object 13"/>
          <p:cNvSpPr/>
          <p:nvPr/>
        </p:nvSpPr>
        <p:spPr>
          <a:xfrm>
            <a:off x="1815557" y="5974527"/>
            <a:ext cx="8545606" cy="0"/>
          </a:xfrm>
          <a:custGeom>
            <a:avLst/>
            <a:gdLst/>
            <a:ahLst/>
            <a:cxnLst/>
            <a:rect l="l" t="t" r="r" b="b"/>
            <a:pathLst>
              <a:path w="9685020">
                <a:moveTo>
                  <a:pt x="0" y="0"/>
                </a:moveTo>
                <a:lnTo>
                  <a:pt x="9685019" y="0"/>
                </a:lnTo>
              </a:path>
            </a:pathLst>
          </a:custGeom>
          <a:ln w="3175">
            <a:solidFill>
              <a:srgbClr val="000000"/>
            </a:solidFill>
          </a:ln>
        </p:spPr>
        <p:txBody>
          <a:bodyPr wrap="square" lIns="0" tIns="0" rIns="0" bIns="0" rtlCol="0"/>
          <a:lstStyle/>
          <a:p>
            <a:endParaRPr sz="1588"/>
          </a:p>
        </p:txBody>
      </p:sp>
      <p:sp>
        <p:nvSpPr>
          <p:cNvPr id="14" name="object 14"/>
          <p:cNvSpPr txBox="1"/>
          <p:nvPr/>
        </p:nvSpPr>
        <p:spPr>
          <a:xfrm>
            <a:off x="7018348" y="960248"/>
            <a:ext cx="1058956" cy="162993"/>
          </a:xfrm>
          <a:prstGeom prst="rect">
            <a:avLst/>
          </a:prstGeom>
        </p:spPr>
        <p:txBody>
          <a:bodyPr vert="horz" wrap="square" lIns="0" tIns="0" rIns="0" bIns="0" rtlCol="0">
            <a:spAutoFit/>
          </a:bodyPr>
          <a:lstStyle/>
          <a:p>
            <a:pPr marL="11206"/>
            <a:r>
              <a:rPr sz="1059" spc="-57" dirty="0">
                <a:latin typeface="Palatino Linotype"/>
                <a:cs typeface="Palatino Linotype"/>
              </a:rPr>
              <a:t>250gpm</a:t>
            </a:r>
            <a:r>
              <a:rPr sz="1059" spc="-26" dirty="0">
                <a:latin typeface="Palatino Linotype"/>
                <a:cs typeface="Palatino Linotype"/>
              </a:rPr>
              <a:t> </a:t>
            </a:r>
            <a:r>
              <a:rPr sz="1059" spc="71" dirty="0">
                <a:latin typeface="Palatino Linotype"/>
                <a:cs typeface="Palatino Linotype"/>
              </a:rPr>
              <a:t>@</a:t>
            </a:r>
            <a:r>
              <a:rPr sz="1059" spc="-26" dirty="0">
                <a:latin typeface="Palatino Linotype"/>
                <a:cs typeface="Palatino Linotype"/>
              </a:rPr>
              <a:t> </a:t>
            </a:r>
            <a:r>
              <a:rPr sz="1059" spc="-40" dirty="0">
                <a:latin typeface="Palatino Linotype"/>
                <a:cs typeface="Palatino Linotype"/>
              </a:rPr>
              <a:t>65'TDH</a:t>
            </a:r>
            <a:endParaRPr sz="1059">
              <a:latin typeface="Palatino Linotype"/>
              <a:cs typeface="Palatino Linotype"/>
            </a:endParaRPr>
          </a:p>
        </p:txBody>
      </p:sp>
      <p:sp>
        <p:nvSpPr>
          <p:cNvPr id="15" name="object 15"/>
          <p:cNvSpPr txBox="1"/>
          <p:nvPr/>
        </p:nvSpPr>
        <p:spPr>
          <a:xfrm>
            <a:off x="9688957" y="3669427"/>
            <a:ext cx="619125" cy="162993"/>
          </a:xfrm>
          <a:prstGeom prst="rect">
            <a:avLst/>
          </a:prstGeom>
        </p:spPr>
        <p:txBody>
          <a:bodyPr vert="horz" wrap="square" lIns="0" tIns="0" rIns="0" bIns="0" rtlCol="0">
            <a:spAutoFit/>
          </a:bodyPr>
          <a:lstStyle/>
          <a:p>
            <a:pPr marL="11206"/>
            <a:r>
              <a:rPr sz="1059" spc="-35" dirty="0">
                <a:latin typeface="Palatino Linotype"/>
                <a:cs typeface="Palatino Linotype"/>
              </a:rPr>
              <a:t>27.72'TDH</a:t>
            </a:r>
            <a:endParaRPr sz="1059">
              <a:latin typeface="Palatino Linotype"/>
              <a:cs typeface="Palatino Linotype"/>
            </a:endParaRPr>
          </a:p>
        </p:txBody>
      </p:sp>
      <p:sp>
        <p:nvSpPr>
          <p:cNvPr id="16" name="object 16"/>
          <p:cNvSpPr txBox="1"/>
          <p:nvPr/>
        </p:nvSpPr>
        <p:spPr>
          <a:xfrm>
            <a:off x="3941938" y="4987130"/>
            <a:ext cx="5815853" cy="186398"/>
          </a:xfrm>
          <a:prstGeom prst="rect">
            <a:avLst/>
          </a:prstGeom>
          <a:ln w="25400">
            <a:solidFill>
              <a:srgbClr val="FF0000"/>
            </a:solidFill>
          </a:ln>
        </p:spPr>
        <p:txBody>
          <a:bodyPr vert="horz" wrap="square" lIns="0" tIns="0" rIns="0" bIns="0" rtlCol="0">
            <a:spAutoFit/>
          </a:bodyPr>
          <a:lstStyle/>
          <a:p>
            <a:pPr marL="140081">
              <a:lnSpc>
                <a:spcPts val="1468"/>
              </a:lnSpc>
            </a:pPr>
            <a:r>
              <a:rPr sz="1235" b="1" spc="-75" dirty="0">
                <a:latin typeface="Palatino Linotype"/>
                <a:cs typeface="Palatino Linotype"/>
              </a:rPr>
              <a:t>REMEMBER</a:t>
            </a:r>
            <a:r>
              <a:rPr sz="1235" b="1" spc="-44" dirty="0">
                <a:latin typeface="Palatino Linotype"/>
                <a:cs typeface="Palatino Linotype"/>
              </a:rPr>
              <a:t> </a:t>
            </a:r>
            <a:r>
              <a:rPr sz="1235" b="1" spc="-57" dirty="0">
                <a:latin typeface="Palatino Linotype"/>
                <a:cs typeface="Palatino Linotype"/>
              </a:rPr>
              <a:t>CUT</a:t>
            </a:r>
            <a:r>
              <a:rPr sz="1235" b="1" spc="-44" dirty="0">
                <a:latin typeface="Palatino Linotype"/>
                <a:cs typeface="Palatino Linotype"/>
              </a:rPr>
              <a:t> THE </a:t>
            </a:r>
            <a:r>
              <a:rPr sz="1235" b="1" spc="-49" dirty="0">
                <a:latin typeface="Palatino Linotype"/>
                <a:cs typeface="Palatino Linotype"/>
              </a:rPr>
              <a:t>FLOW</a:t>
            </a:r>
            <a:r>
              <a:rPr sz="1235" b="1" spc="-44" dirty="0">
                <a:latin typeface="Palatino Linotype"/>
                <a:cs typeface="Palatino Linotype"/>
              </a:rPr>
              <a:t> </a:t>
            </a:r>
            <a:r>
              <a:rPr sz="1235" b="1" spc="-71" dirty="0">
                <a:latin typeface="Palatino Linotype"/>
                <a:cs typeface="Palatino Linotype"/>
              </a:rPr>
              <a:t>IN</a:t>
            </a:r>
            <a:r>
              <a:rPr sz="1235" b="1" spc="-44" dirty="0">
                <a:latin typeface="Palatino Linotype"/>
                <a:cs typeface="Palatino Linotype"/>
              </a:rPr>
              <a:t> </a:t>
            </a:r>
            <a:r>
              <a:rPr sz="1235" b="1" spc="-62" dirty="0">
                <a:latin typeface="Palatino Linotype"/>
                <a:cs typeface="Palatino Linotype"/>
              </a:rPr>
              <a:t>HALF</a:t>
            </a:r>
            <a:r>
              <a:rPr sz="1235" b="1" spc="-44" dirty="0">
                <a:latin typeface="Palatino Linotype"/>
                <a:cs typeface="Palatino Linotype"/>
              </a:rPr>
              <a:t> </a:t>
            </a:r>
            <a:r>
              <a:rPr sz="1235" b="1" spc="-62" dirty="0">
                <a:latin typeface="Palatino Linotype"/>
                <a:cs typeface="Palatino Linotype"/>
              </a:rPr>
              <a:t>REDUCE</a:t>
            </a:r>
            <a:r>
              <a:rPr sz="1235" b="1" spc="-44" dirty="0">
                <a:latin typeface="Palatino Linotype"/>
                <a:cs typeface="Palatino Linotype"/>
              </a:rPr>
              <a:t> THE </a:t>
            </a:r>
            <a:r>
              <a:rPr sz="1235" b="1" spc="-79" dirty="0">
                <a:latin typeface="Palatino Linotype"/>
                <a:cs typeface="Palatino Linotype"/>
              </a:rPr>
              <a:t>HEAD</a:t>
            </a:r>
            <a:r>
              <a:rPr sz="1235" b="1" spc="-44" dirty="0">
                <a:latin typeface="Palatino Linotype"/>
                <a:cs typeface="Palatino Linotype"/>
              </a:rPr>
              <a:t> </a:t>
            </a:r>
            <a:r>
              <a:rPr sz="1235" b="1" spc="-26" dirty="0">
                <a:latin typeface="Palatino Linotype"/>
                <a:cs typeface="Palatino Linotype"/>
              </a:rPr>
              <a:t>BY</a:t>
            </a:r>
            <a:r>
              <a:rPr sz="1235" b="1" spc="-44" dirty="0">
                <a:latin typeface="Palatino Linotype"/>
                <a:cs typeface="Palatino Linotype"/>
              </a:rPr>
              <a:t> </a:t>
            </a:r>
            <a:r>
              <a:rPr sz="1235" b="1" spc="-97" dirty="0">
                <a:latin typeface="Palatino Linotype"/>
                <a:cs typeface="Palatino Linotype"/>
              </a:rPr>
              <a:t>A</a:t>
            </a:r>
            <a:r>
              <a:rPr sz="1235" b="1" spc="-44" dirty="0">
                <a:latin typeface="Palatino Linotype"/>
                <a:cs typeface="Palatino Linotype"/>
              </a:rPr>
              <a:t> </a:t>
            </a:r>
            <a:r>
              <a:rPr sz="1235" b="1" spc="-62" dirty="0">
                <a:latin typeface="Palatino Linotype"/>
                <a:cs typeface="Palatino Linotype"/>
              </a:rPr>
              <a:t>FACTOR</a:t>
            </a:r>
            <a:r>
              <a:rPr sz="1235" b="1" spc="-44" dirty="0">
                <a:latin typeface="Palatino Linotype"/>
                <a:cs typeface="Palatino Linotype"/>
              </a:rPr>
              <a:t> </a:t>
            </a:r>
            <a:r>
              <a:rPr sz="1235" b="1" spc="-53" dirty="0">
                <a:latin typeface="Palatino Linotype"/>
                <a:cs typeface="Palatino Linotype"/>
              </a:rPr>
              <a:t>OF</a:t>
            </a:r>
            <a:r>
              <a:rPr sz="1235" b="1" spc="-44" dirty="0">
                <a:latin typeface="Palatino Linotype"/>
                <a:cs typeface="Palatino Linotype"/>
              </a:rPr>
              <a:t> </a:t>
            </a:r>
            <a:r>
              <a:rPr sz="1235" b="1" dirty="0">
                <a:latin typeface="Palatino Linotype"/>
                <a:cs typeface="Palatino Linotype"/>
              </a:rPr>
              <a:t>4</a:t>
            </a:r>
            <a:endParaRPr sz="1235">
              <a:latin typeface="Palatino Linotype"/>
              <a:cs typeface="Palatino Linotype"/>
            </a:endParaRPr>
          </a:p>
        </p:txBody>
      </p:sp>
      <p:sp>
        <p:nvSpPr>
          <p:cNvPr id="17" name="object 17"/>
          <p:cNvSpPr/>
          <p:nvPr/>
        </p:nvSpPr>
        <p:spPr>
          <a:xfrm>
            <a:off x="6608312" y="1026186"/>
            <a:ext cx="177053" cy="168649"/>
          </a:xfrm>
          <a:custGeom>
            <a:avLst/>
            <a:gdLst/>
            <a:ahLst/>
            <a:cxnLst/>
            <a:rect l="l" t="t" r="r" b="b"/>
            <a:pathLst>
              <a:path w="200660" h="191134">
                <a:moveTo>
                  <a:pt x="100351" y="0"/>
                </a:moveTo>
                <a:lnTo>
                  <a:pt x="143180" y="8942"/>
                </a:lnTo>
                <a:lnTo>
                  <a:pt x="176789" y="33134"/>
                </a:lnTo>
                <a:lnTo>
                  <a:pt x="197011" y="68622"/>
                </a:lnTo>
                <a:lnTo>
                  <a:pt x="200057" y="82278"/>
                </a:lnTo>
                <a:lnTo>
                  <a:pt x="199324" y="98728"/>
                </a:lnTo>
                <a:lnTo>
                  <a:pt x="186444" y="141127"/>
                </a:lnTo>
                <a:lnTo>
                  <a:pt x="160240" y="171647"/>
                </a:lnTo>
                <a:lnTo>
                  <a:pt x="124182" y="188421"/>
                </a:lnTo>
                <a:lnTo>
                  <a:pt x="110572" y="190636"/>
                </a:lnTo>
                <a:lnTo>
                  <a:pt x="93889" y="189816"/>
                </a:lnTo>
                <a:lnTo>
                  <a:pt x="50526" y="177024"/>
                </a:lnTo>
                <a:lnTo>
                  <a:pt x="19098" y="151379"/>
                </a:lnTo>
                <a:lnTo>
                  <a:pt x="2058" y="116280"/>
                </a:lnTo>
                <a:lnTo>
                  <a:pt x="0" y="103067"/>
                </a:lnTo>
                <a:lnTo>
                  <a:pt x="944" y="87503"/>
                </a:lnTo>
                <a:lnTo>
                  <a:pt x="14954" y="46862"/>
                </a:lnTo>
                <a:lnTo>
                  <a:pt x="42821" y="17392"/>
                </a:lnTo>
                <a:lnTo>
                  <a:pt x="80805" y="1784"/>
                </a:lnTo>
                <a:lnTo>
                  <a:pt x="100351" y="0"/>
                </a:lnTo>
                <a:close/>
              </a:path>
            </a:pathLst>
          </a:custGeom>
          <a:ln w="25399">
            <a:solidFill>
              <a:srgbClr val="FF0000"/>
            </a:solidFill>
          </a:ln>
        </p:spPr>
        <p:txBody>
          <a:bodyPr wrap="square" lIns="0" tIns="0" rIns="0" bIns="0" rtlCol="0"/>
          <a:lstStyle/>
          <a:p>
            <a:endParaRPr sz="1588"/>
          </a:p>
        </p:txBody>
      </p:sp>
      <p:sp>
        <p:nvSpPr>
          <p:cNvPr id="18" name="object 18"/>
          <p:cNvSpPr/>
          <p:nvPr/>
        </p:nvSpPr>
        <p:spPr>
          <a:xfrm>
            <a:off x="2079503" y="3506851"/>
            <a:ext cx="8196543" cy="18490"/>
          </a:xfrm>
          <a:custGeom>
            <a:avLst/>
            <a:gdLst/>
            <a:ahLst/>
            <a:cxnLst/>
            <a:rect l="l" t="t" r="r" b="b"/>
            <a:pathLst>
              <a:path w="9289415" h="20954">
                <a:moveTo>
                  <a:pt x="0" y="0"/>
                </a:moveTo>
                <a:lnTo>
                  <a:pt x="9288960" y="20380"/>
                </a:lnTo>
              </a:path>
            </a:pathLst>
          </a:custGeom>
          <a:ln w="25400">
            <a:solidFill>
              <a:srgbClr val="FF0000"/>
            </a:solidFill>
          </a:ln>
        </p:spPr>
        <p:txBody>
          <a:bodyPr wrap="square" lIns="0" tIns="0" rIns="0" bIns="0" rtlCol="0"/>
          <a:lstStyle/>
          <a:p>
            <a:endParaRPr sz="1588"/>
          </a:p>
        </p:txBody>
      </p:sp>
      <p:sp>
        <p:nvSpPr>
          <p:cNvPr id="19" name="object 19"/>
          <p:cNvSpPr/>
          <p:nvPr/>
        </p:nvSpPr>
        <p:spPr>
          <a:xfrm>
            <a:off x="10146848" y="3422535"/>
            <a:ext cx="203947" cy="196103"/>
          </a:xfrm>
          <a:custGeom>
            <a:avLst/>
            <a:gdLst/>
            <a:ahLst/>
            <a:cxnLst/>
            <a:rect l="l" t="t" r="r" b="b"/>
            <a:pathLst>
              <a:path w="231140" h="222250">
                <a:moveTo>
                  <a:pt x="115396" y="0"/>
                </a:moveTo>
                <a:lnTo>
                  <a:pt x="158596" y="7843"/>
                </a:lnTo>
                <a:lnTo>
                  <a:pt x="194327" y="29392"/>
                </a:lnTo>
                <a:lnTo>
                  <a:pt x="219483" y="61677"/>
                </a:lnTo>
                <a:lnTo>
                  <a:pt x="230955" y="101725"/>
                </a:lnTo>
                <a:lnTo>
                  <a:pt x="230160" y="117462"/>
                </a:lnTo>
                <a:lnTo>
                  <a:pt x="218005" y="159481"/>
                </a:lnTo>
                <a:lnTo>
                  <a:pt x="193360" y="192175"/>
                </a:lnTo>
                <a:lnTo>
                  <a:pt x="159000" y="213564"/>
                </a:lnTo>
                <a:lnTo>
                  <a:pt x="117700" y="221668"/>
                </a:lnTo>
                <a:lnTo>
                  <a:pt x="102315" y="220783"/>
                </a:lnTo>
                <a:lnTo>
                  <a:pt x="60566" y="208303"/>
                </a:lnTo>
                <a:lnTo>
                  <a:pt x="27628" y="183326"/>
                </a:lnTo>
                <a:lnTo>
                  <a:pt x="6331" y="148732"/>
                </a:lnTo>
                <a:lnTo>
                  <a:pt x="0" y="121749"/>
                </a:lnTo>
                <a:lnTo>
                  <a:pt x="747" y="105766"/>
                </a:lnTo>
                <a:lnTo>
                  <a:pt x="12632" y="63235"/>
                </a:lnTo>
                <a:lnTo>
                  <a:pt x="36868" y="30236"/>
                </a:lnTo>
                <a:lnTo>
                  <a:pt x="70734" y="8575"/>
                </a:lnTo>
                <a:lnTo>
                  <a:pt x="111514" y="59"/>
                </a:lnTo>
                <a:lnTo>
                  <a:pt x="115396" y="0"/>
                </a:lnTo>
                <a:close/>
              </a:path>
            </a:pathLst>
          </a:custGeom>
          <a:ln w="25400">
            <a:solidFill>
              <a:srgbClr val="FF0000"/>
            </a:solidFill>
          </a:ln>
        </p:spPr>
        <p:txBody>
          <a:bodyPr wrap="square" lIns="0" tIns="0" rIns="0" bIns="0" rtlCol="0"/>
          <a:lstStyle/>
          <a:p>
            <a:endParaRPr sz="1588"/>
          </a:p>
        </p:txBody>
      </p:sp>
      <p:sp>
        <p:nvSpPr>
          <p:cNvPr id="20" name="object 20"/>
          <p:cNvSpPr/>
          <p:nvPr/>
        </p:nvSpPr>
        <p:spPr>
          <a:xfrm>
            <a:off x="9983407" y="5314229"/>
            <a:ext cx="202826" cy="247650"/>
          </a:xfrm>
          <a:custGeom>
            <a:avLst/>
            <a:gdLst/>
            <a:ahLst/>
            <a:cxnLst/>
            <a:rect l="l" t="t" r="r" b="b"/>
            <a:pathLst>
              <a:path w="229870" h="280670">
                <a:moveTo>
                  <a:pt x="229294" y="0"/>
                </a:moveTo>
                <a:lnTo>
                  <a:pt x="0" y="280248"/>
                </a:lnTo>
              </a:path>
            </a:pathLst>
          </a:custGeom>
          <a:ln w="25400">
            <a:solidFill>
              <a:srgbClr val="FF0000"/>
            </a:solidFill>
          </a:ln>
        </p:spPr>
        <p:txBody>
          <a:bodyPr wrap="square" lIns="0" tIns="0" rIns="0" bIns="0" rtlCol="0"/>
          <a:lstStyle/>
          <a:p>
            <a:endParaRPr sz="1588"/>
          </a:p>
        </p:txBody>
      </p:sp>
      <p:sp>
        <p:nvSpPr>
          <p:cNvPr id="21" name="object 21"/>
          <p:cNvSpPr/>
          <p:nvPr/>
        </p:nvSpPr>
        <p:spPr>
          <a:xfrm>
            <a:off x="10084294" y="5322902"/>
            <a:ext cx="94689" cy="99732"/>
          </a:xfrm>
          <a:custGeom>
            <a:avLst/>
            <a:gdLst/>
            <a:ahLst/>
            <a:cxnLst/>
            <a:rect l="l" t="t" r="r" b="b"/>
            <a:pathLst>
              <a:path w="107315" h="113029">
                <a:moveTo>
                  <a:pt x="0" y="40421"/>
                </a:moveTo>
                <a:lnTo>
                  <a:pt x="106913" y="0"/>
                </a:lnTo>
                <a:lnTo>
                  <a:pt x="88463" y="112801"/>
                </a:lnTo>
              </a:path>
            </a:pathLst>
          </a:custGeom>
          <a:ln w="25400">
            <a:solidFill>
              <a:srgbClr val="FF0000"/>
            </a:solidFill>
          </a:ln>
        </p:spPr>
        <p:txBody>
          <a:bodyPr wrap="square" lIns="0" tIns="0" rIns="0" bIns="0" rtlCol="0"/>
          <a:lstStyle/>
          <a:p>
            <a:endParaRPr sz="1588"/>
          </a:p>
        </p:txBody>
      </p:sp>
      <p:sp>
        <p:nvSpPr>
          <p:cNvPr id="22" name="object 22"/>
          <p:cNvSpPr/>
          <p:nvPr/>
        </p:nvSpPr>
        <p:spPr>
          <a:xfrm>
            <a:off x="6374835" y="5345701"/>
            <a:ext cx="470647" cy="152960"/>
          </a:xfrm>
          <a:custGeom>
            <a:avLst/>
            <a:gdLst/>
            <a:ahLst/>
            <a:cxnLst/>
            <a:rect l="l" t="t" r="r" b="b"/>
            <a:pathLst>
              <a:path w="533400" h="173354">
                <a:moveTo>
                  <a:pt x="0" y="0"/>
                </a:moveTo>
                <a:lnTo>
                  <a:pt x="533106" y="173244"/>
                </a:lnTo>
              </a:path>
            </a:pathLst>
          </a:custGeom>
          <a:ln w="25400">
            <a:solidFill>
              <a:srgbClr val="FF0000"/>
            </a:solidFill>
          </a:ln>
        </p:spPr>
        <p:txBody>
          <a:bodyPr wrap="square" lIns="0" tIns="0" rIns="0" bIns="0" rtlCol="0"/>
          <a:lstStyle/>
          <a:p>
            <a:endParaRPr sz="1588"/>
          </a:p>
        </p:txBody>
      </p:sp>
      <p:sp>
        <p:nvSpPr>
          <p:cNvPr id="23" name="object 23"/>
          <p:cNvSpPr/>
          <p:nvPr/>
        </p:nvSpPr>
        <p:spPr>
          <a:xfrm>
            <a:off x="6385493" y="5328199"/>
            <a:ext cx="99172" cy="96371"/>
          </a:xfrm>
          <a:custGeom>
            <a:avLst/>
            <a:gdLst/>
            <a:ahLst/>
            <a:cxnLst/>
            <a:rect l="l" t="t" r="r" b="b"/>
            <a:pathLst>
              <a:path w="112395" h="109220">
                <a:moveTo>
                  <a:pt x="76478" y="108704"/>
                </a:moveTo>
                <a:lnTo>
                  <a:pt x="0" y="23759"/>
                </a:lnTo>
                <a:lnTo>
                  <a:pt x="111803" y="0"/>
                </a:lnTo>
              </a:path>
            </a:pathLst>
          </a:custGeom>
          <a:ln w="25400">
            <a:solidFill>
              <a:srgbClr val="FF0000"/>
            </a:solidFill>
          </a:ln>
        </p:spPr>
        <p:txBody>
          <a:bodyPr wrap="square" lIns="0" tIns="0" rIns="0" bIns="0" rtlCol="0"/>
          <a:lstStyle/>
          <a:p>
            <a:endParaRPr sz="1588"/>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a:extLst>
              <a:ext uri="{FF2B5EF4-FFF2-40B4-BE49-F238E27FC236}">
                <a16:creationId xmlns:a16="http://schemas.microsoft.com/office/drawing/2014/main" id="{3EA6493D-6E60-41C6-A39C-FF21821B05BE}"/>
              </a:ext>
            </a:extLst>
          </p:cNvPr>
          <p:cNvSpPr txBox="1">
            <a:spLocks noChangeArrowheads="1"/>
          </p:cNvSpPr>
          <p:nvPr/>
        </p:nvSpPr>
        <p:spPr bwMode="auto">
          <a:xfrm>
            <a:off x="1917701" y="188913"/>
            <a:ext cx="8302625"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a:defRPr/>
            </a:pPr>
            <a:endParaRPr lang="en-US" altLang="en-US" sz="1600" dirty="0"/>
          </a:p>
          <a:p>
            <a:pPr>
              <a:defRPr/>
            </a:pPr>
            <a:endParaRPr lang="en-US" altLang="en-US" sz="1600" dirty="0"/>
          </a:p>
          <a:p>
            <a:pPr>
              <a:defRPr/>
            </a:pPr>
            <a:r>
              <a:rPr lang="en-US" altLang="en-US" sz="1600" dirty="0"/>
              <a:t>Now if this is maximum design day and we need to get the pump back to 250gpm we need to slow the pump down or create artificial pressure drop with a main balance valve.  </a:t>
            </a:r>
          </a:p>
          <a:p>
            <a:pPr>
              <a:defRPr/>
            </a:pPr>
            <a:r>
              <a:rPr lang="en-US" altLang="en-US" sz="1600" dirty="0">
                <a:highlight>
                  <a:srgbClr val="FFFF00"/>
                </a:highlight>
              </a:rPr>
              <a:t>If you reduce the flow by ½ you reduce the head by a factor of 4.</a:t>
            </a:r>
          </a:p>
          <a:p>
            <a:pPr>
              <a:defRPr/>
            </a:pPr>
            <a:r>
              <a:rPr lang="en-US" altLang="en-US" sz="1600" dirty="0"/>
              <a:t> </a:t>
            </a:r>
          </a:p>
          <a:p>
            <a:pPr>
              <a:defRPr/>
            </a:pPr>
            <a:r>
              <a:rPr lang="en-US" altLang="en-US" sz="1600" dirty="0"/>
              <a:t>Guessing (since we’re off the curve) we need to get from 450 back to 250 so we’re </a:t>
            </a:r>
            <a:r>
              <a:rPr lang="en-US" altLang="en-US" sz="1600" dirty="0" err="1"/>
              <a:t>currenty</a:t>
            </a:r>
            <a:r>
              <a:rPr lang="en-US" altLang="en-US" sz="1600" dirty="0"/>
              <a:t> at 28’; we only need 250gpm @ 18’TDH.  This means 65 – 47 = 18’, we have to waist 47’TDH just to get to the max design what about </a:t>
            </a:r>
            <a:r>
              <a:rPr lang="en-US" altLang="en-US" sz="1600" dirty="0">
                <a:highlight>
                  <a:srgbClr val="FFFF00"/>
                </a:highlight>
              </a:rPr>
              <a:t>lower</a:t>
            </a:r>
            <a:r>
              <a:rPr lang="en-US" altLang="en-US" sz="1600" dirty="0"/>
              <a:t> say 100gpm?</a:t>
            </a:r>
          </a:p>
          <a:p>
            <a:pPr>
              <a:defRPr/>
            </a:pPr>
            <a:r>
              <a:rPr lang="en-US" altLang="en-US" sz="1600" dirty="0"/>
              <a:t> </a:t>
            </a:r>
          </a:p>
          <a:p>
            <a:pPr>
              <a:defRPr/>
            </a:pPr>
            <a:r>
              <a:rPr lang="en-US" altLang="en-US" sz="1600" dirty="0"/>
              <a:t>We should see max design no more than 2% of the operational season with the remainder operation at transition.</a:t>
            </a:r>
          </a:p>
          <a:p>
            <a:pPr>
              <a:defRPr/>
            </a:pPr>
            <a:r>
              <a:rPr lang="en-US" altLang="en-US" sz="1600" dirty="0"/>
              <a:t> </a:t>
            </a:r>
          </a:p>
          <a:p>
            <a:pPr>
              <a:defRPr/>
            </a:pPr>
            <a:r>
              <a:rPr lang="en-US" altLang="en-US" sz="1600" dirty="0"/>
              <a:t>Now how slow can we operate the VFD?  Are we limited to 50% or 30hz?  If we use the max capacity of the VFD turndown for getting back to design do we have enough left for transition?  Would transition be the self-sensing or Temperature controls operations control point?</a:t>
            </a:r>
          </a:p>
          <a:p>
            <a:pPr>
              <a:defRPr/>
            </a:pPr>
            <a:r>
              <a:rPr lang="en-US" altLang="en-US" sz="1600" dirty="0"/>
              <a:t> </a:t>
            </a:r>
          </a:p>
          <a:p>
            <a:pPr>
              <a:defRPr/>
            </a:pPr>
            <a:r>
              <a:rPr lang="en-US" altLang="en-US" sz="1600" dirty="0"/>
              <a:t>We’re seeing pumping systems over 100’TDH because the engineer has to add safety because he knows the BTU’s should cover a building but don’t so he thinks the pumps are too small.  That the poor operational efficiency of the boiler is the cause not under pumping.</a:t>
            </a:r>
          </a:p>
          <a:p>
            <a:pPr>
              <a:defRPr/>
            </a:pPr>
            <a:r>
              <a:rPr lang="en-US" altLang="en-US" sz="1600" dirty="0"/>
              <a:t>Beware the self-sensing over-sized pump.</a:t>
            </a:r>
          </a:p>
          <a:p>
            <a:pPr>
              <a:defRPr/>
            </a:pPr>
            <a:endParaRPr lang="en-US" altLang="en-US" sz="1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30773" y="275734"/>
            <a:ext cx="510428" cy="244426"/>
          </a:xfrm>
          <a:prstGeom prst="rect">
            <a:avLst/>
          </a:prstGeom>
        </p:spPr>
        <p:txBody>
          <a:bodyPr vert="horz" wrap="square" lIns="0" tIns="0" rIns="0" bIns="0" rtlCol="0">
            <a:spAutoFit/>
          </a:bodyPr>
          <a:lstStyle/>
          <a:p>
            <a:pPr marL="11206" marR="4483"/>
            <a:r>
              <a:rPr sz="794" b="1" dirty="0">
                <a:solidFill>
                  <a:srgbClr val="231F20"/>
                </a:solidFill>
                <a:latin typeface="Arial"/>
                <a:cs typeface="Arial"/>
              </a:rPr>
              <a:t>Customer Reference</a:t>
            </a:r>
            <a:endParaRPr sz="794">
              <a:latin typeface="Arial"/>
              <a:cs typeface="Arial"/>
            </a:endParaRPr>
          </a:p>
        </p:txBody>
      </p:sp>
      <p:sp>
        <p:nvSpPr>
          <p:cNvPr id="3" name="object 3"/>
          <p:cNvSpPr txBox="1"/>
          <p:nvPr/>
        </p:nvSpPr>
        <p:spPr>
          <a:xfrm>
            <a:off x="5227043" y="275734"/>
            <a:ext cx="50987" cy="244426"/>
          </a:xfrm>
          <a:prstGeom prst="rect">
            <a:avLst/>
          </a:prstGeom>
        </p:spPr>
        <p:txBody>
          <a:bodyPr vert="horz" wrap="square" lIns="0" tIns="0" rIns="0" bIns="0" rtlCol="0">
            <a:spAutoFit/>
          </a:bodyPr>
          <a:lstStyle/>
          <a:p>
            <a:pPr marL="11206"/>
            <a:r>
              <a:rPr sz="794" dirty="0">
                <a:solidFill>
                  <a:srgbClr val="231F20"/>
                </a:solidFill>
                <a:latin typeface="Arial"/>
                <a:cs typeface="Arial"/>
              </a:rPr>
              <a:t>:</a:t>
            </a:r>
            <a:endParaRPr sz="794">
              <a:latin typeface="Arial"/>
              <a:cs typeface="Arial"/>
            </a:endParaRPr>
          </a:p>
          <a:p>
            <a:pPr marL="11206"/>
            <a:r>
              <a:rPr sz="794" dirty="0">
                <a:solidFill>
                  <a:srgbClr val="231F20"/>
                </a:solidFill>
                <a:latin typeface="Arial"/>
                <a:cs typeface="Arial"/>
              </a:rPr>
              <a:t>:</a:t>
            </a:r>
            <a:endParaRPr sz="794">
              <a:latin typeface="Arial"/>
              <a:cs typeface="Arial"/>
            </a:endParaRPr>
          </a:p>
        </p:txBody>
      </p:sp>
      <p:sp>
        <p:nvSpPr>
          <p:cNvPr id="4" name="object 4"/>
          <p:cNvSpPr txBox="1"/>
          <p:nvPr/>
        </p:nvSpPr>
        <p:spPr>
          <a:xfrm>
            <a:off x="8534769" y="277004"/>
            <a:ext cx="1605243" cy="264111"/>
          </a:xfrm>
          <a:prstGeom prst="rect">
            <a:avLst/>
          </a:prstGeom>
        </p:spPr>
        <p:txBody>
          <a:bodyPr vert="horz" wrap="square" lIns="0" tIns="0" rIns="0" bIns="0" rtlCol="0">
            <a:spAutoFit/>
          </a:bodyPr>
          <a:lstStyle/>
          <a:p>
            <a:pPr marL="11206"/>
            <a:r>
              <a:rPr sz="1015" b="1" spc="-4" dirty="0">
                <a:solidFill>
                  <a:srgbClr val="231F20"/>
                </a:solidFill>
                <a:latin typeface="Arial"/>
                <a:cs typeface="Arial"/>
              </a:rPr>
              <a:t>Pum</a:t>
            </a:r>
            <a:r>
              <a:rPr sz="1015" b="1" dirty="0">
                <a:solidFill>
                  <a:srgbClr val="231F20"/>
                </a:solidFill>
                <a:latin typeface="Arial"/>
                <a:cs typeface="Arial"/>
              </a:rPr>
              <a:t>p</a:t>
            </a:r>
            <a:r>
              <a:rPr sz="1015" b="1" spc="-4" dirty="0">
                <a:solidFill>
                  <a:srgbClr val="231F20"/>
                </a:solidFill>
                <a:latin typeface="Arial"/>
                <a:cs typeface="Arial"/>
              </a:rPr>
              <a:t> Performanc</a:t>
            </a:r>
            <a:r>
              <a:rPr sz="1015" b="1" dirty="0">
                <a:solidFill>
                  <a:srgbClr val="231F20"/>
                </a:solidFill>
                <a:latin typeface="Arial"/>
                <a:cs typeface="Arial"/>
              </a:rPr>
              <a:t>e</a:t>
            </a:r>
            <a:r>
              <a:rPr sz="1015" b="1" spc="-4" dirty="0">
                <a:solidFill>
                  <a:srgbClr val="231F20"/>
                </a:solidFill>
                <a:latin typeface="Arial"/>
                <a:cs typeface="Arial"/>
              </a:rPr>
              <a:t> Curve</a:t>
            </a:r>
            <a:endParaRPr sz="1015">
              <a:latin typeface="Arial"/>
              <a:cs typeface="Arial"/>
            </a:endParaRPr>
          </a:p>
          <a:p>
            <a:pPr marL="490284">
              <a:spcBef>
                <a:spcPts val="57"/>
              </a:spcBef>
            </a:pPr>
            <a:r>
              <a:rPr sz="618" dirty="0">
                <a:solidFill>
                  <a:srgbClr val="231F20"/>
                </a:solidFill>
                <a:latin typeface="Arial"/>
                <a:cs typeface="Arial"/>
              </a:rPr>
              <a:t>Wilo Quotation System 18.4.5.0</a:t>
            </a:r>
            <a:endParaRPr sz="618">
              <a:latin typeface="Arial"/>
              <a:cs typeface="Arial"/>
            </a:endParaRPr>
          </a:p>
        </p:txBody>
      </p:sp>
      <p:sp>
        <p:nvSpPr>
          <p:cNvPr id="5" name="object 5"/>
          <p:cNvSpPr/>
          <p:nvPr/>
        </p:nvSpPr>
        <p:spPr>
          <a:xfrm>
            <a:off x="2758454" y="1178119"/>
            <a:ext cx="6649571" cy="0"/>
          </a:xfrm>
          <a:custGeom>
            <a:avLst/>
            <a:gdLst/>
            <a:ahLst/>
            <a:cxnLst/>
            <a:rect l="l" t="t" r="r" b="b"/>
            <a:pathLst>
              <a:path w="7536180">
                <a:moveTo>
                  <a:pt x="7535887" y="0"/>
                </a:moveTo>
                <a:lnTo>
                  <a:pt x="0" y="0"/>
                </a:lnTo>
              </a:path>
            </a:pathLst>
          </a:custGeom>
          <a:ln w="8534">
            <a:solidFill>
              <a:srgbClr val="949699"/>
            </a:solidFill>
          </a:ln>
        </p:spPr>
        <p:txBody>
          <a:bodyPr wrap="square" lIns="0" tIns="0" rIns="0" bIns="0" rtlCol="0"/>
          <a:lstStyle/>
          <a:p>
            <a:endParaRPr sz="1588"/>
          </a:p>
        </p:txBody>
      </p:sp>
      <p:sp>
        <p:nvSpPr>
          <p:cNvPr id="6" name="object 6"/>
          <p:cNvSpPr/>
          <p:nvPr/>
        </p:nvSpPr>
        <p:spPr>
          <a:xfrm>
            <a:off x="2758454" y="1404029"/>
            <a:ext cx="6649571" cy="0"/>
          </a:xfrm>
          <a:custGeom>
            <a:avLst/>
            <a:gdLst/>
            <a:ahLst/>
            <a:cxnLst/>
            <a:rect l="l" t="t" r="r" b="b"/>
            <a:pathLst>
              <a:path w="7536180">
                <a:moveTo>
                  <a:pt x="7535887" y="0"/>
                </a:moveTo>
                <a:lnTo>
                  <a:pt x="0" y="0"/>
                </a:lnTo>
              </a:path>
            </a:pathLst>
          </a:custGeom>
          <a:ln w="8534">
            <a:solidFill>
              <a:srgbClr val="949699"/>
            </a:solidFill>
          </a:ln>
        </p:spPr>
        <p:txBody>
          <a:bodyPr wrap="square" lIns="0" tIns="0" rIns="0" bIns="0" rtlCol="0"/>
          <a:lstStyle/>
          <a:p>
            <a:endParaRPr sz="1588"/>
          </a:p>
        </p:txBody>
      </p:sp>
      <p:sp>
        <p:nvSpPr>
          <p:cNvPr id="7" name="object 7"/>
          <p:cNvSpPr/>
          <p:nvPr/>
        </p:nvSpPr>
        <p:spPr>
          <a:xfrm>
            <a:off x="2758454" y="1629940"/>
            <a:ext cx="6649571" cy="0"/>
          </a:xfrm>
          <a:custGeom>
            <a:avLst/>
            <a:gdLst/>
            <a:ahLst/>
            <a:cxnLst/>
            <a:rect l="l" t="t" r="r" b="b"/>
            <a:pathLst>
              <a:path w="7536180">
                <a:moveTo>
                  <a:pt x="7535887" y="0"/>
                </a:moveTo>
                <a:lnTo>
                  <a:pt x="0" y="0"/>
                </a:lnTo>
              </a:path>
            </a:pathLst>
          </a:custGeom>
          <a:ln w="8534">
            <a:solidFill>
              <a:srgbClr val="949699"/>
            </a:solidFill>
          </a:ln>
        </p:spPr>
        <p:txBody>
          <a:bodyPr wrap="square" lIns="0" tIns="0" rIns="0" bIns="0" rtlCol="0"/>
          <a:lstStyle/>
          <a:p>
            <a:endParaRPr sz="1588"/>
          </a:p>
        </p:txBody>
      </p:sp>
      <p:sp>
        <p:nvSpPr>
          <p:cNvPr id="8" name="object 8"/>
          <p:cNvSpPr/>
          <p:nvPr/>
        </p:nvSpPr>
        <p:spPr>
          <a:xfrm>
            <a:off x="2758454" y="952208"/>
            <a:ext cx="22971" cy="0"/>
          </a:xfrm>
          <a:custGeom>
            <a:avLst/>
            <a:gdLst/>
            <a:ahLst/>
            <a:cxnLst/>
            <a:rect l="l" t="t" r="r" b="b"/>
            <a:pathLst>
              <a:path w="26034">
                <a:moveTo>
                  <a:pt x="0" y="0"/>
                </a:moveTo>
                <a:lnTo>
                  <a:pt x="25603" y="0"/>
                </a:lnTo>
              </a:path>
            </a:pathLst>
          </a:custGeom>
          <a:ln w="8534">
            <a:solidFill>
              <a:srgbClr val="949699"/>
            </a:solidFill>
          </a:ln>
        </p:spPr>
        <p:txBody>
          <a:bodyPr wrap="square" lIns="0" tIns="0" rIns="0" bIns="0" rtlCol="0"/>
          <a:lstStyle/>
          <a:p>
            <a:endParaRPr sz="1588"/>
          </a:p>
        </p:txBody>
      </p:sp>
      <p:sp>
        <p:nvSpPr>
          <p:cNvPr id="9" name="object 9"/>
          <p:cNvSpPr/>
          <p:nvPr/>
        </p:nvSpPr>
        <p:spPr>
          <a:xfrm>
            <a:off x="2758454" y="1855850"/>
            <a:ext cx="22971" cy="0"/>
          </a:xfrm>
          <a:custGeom>
            <a:avLst/>
            <a:gdLst/>
            <a:ahLst/>
            <a:cxnLst/>
            <a:rect l="l" t="t" r="r" b="b"/>
            <a:pathLst>
              <a:path w="26034">
                <a:moveTo>
                  <a:pt x="0" y="0"/>
                </a:moveTo>
                <a:lnTo>
                  <a:pt x="25603" y="0"/>
                </a:lnTo>
              </a:path>
            </a:pathLst>
          </a:custGeom>
          <a:ln w="8534">
            <a:solidFill>
              <a:srgbClr val="949699"/>
            </a:solidFill>
          </a:ln>
        </p:spPr>
        <p:txBody>
          <a:bodyPr wrap="square" lIns="0" tIns="0" rIns="0" bIns="0" rtlCol="0"/>
          <a:lstStyle/>
          <a:p>
            <a:endParaRPr sz="1588"/>
          </a:p>
        </p:txBody>
      </p:sp>
      <p:sp>
        <p:nvSpPr>
          <p:cNvPr id="10" name="object 10"/>
          <p:cNvSpPr txBox="1"/>
          <p:nvPr/>
        </p:nvSpPr>
        <p:spPr>
          <a:xfrm>
            <a:off x="2671082" y="1588786"/>
            <a:ext cx="64994" cy="319255"/>
          </a:xfrm>
          <a:prstGeom prst="rect">
            <a:avLst/>
          </a:prstGeom>
        </p:spPr>
        <p:txBody>
          <a:bodyPr vert="horz" wrap="square" lIns="0" tIns="0" rIns="0" bIns="0" rtlCol="0">
            <a:spAutoFit/>
          </a:bodyPr>
          <a:lstStyle/>
          <a:p>
            <a:pPr marL="11206"/>
            <a:r>
              <a:rPr sz="574" spc="9" dirty="0">
                <a:solidFill>
                  <a:srgbClr val="231F20"/>
                </a:solidFill>
                <a:latin typeface="Arial"/>
                <a:cs typeface="Arial"/>
              </a:rPr>
              <a:t>2</a:t>
            </a:r>
            <a:endParaRPr sz="574">
              <a:latin typeface="Arial"/>
              <a:cs typeface="Arial"/>
            </a:endParaRPr>
          </a:p>
          <a:p>
            <a:pPr>
              <a:lnSpc>
                <a:spcPct val="100000"/>
              </a:lnSpc>
            </a:pPr>
            <a:endParaRPr sz="529">
              <a:latin typeface="Times New Roman"/>
              <a:cs typeface="Times New Roman"/>
            </a:endParaRPr>
          </a:p>
          <a:p>
            <a:pPr>
              <a:spcBef>
                <a:spcPts val="25"/>
              </a:spcBef>
            </a:pPr>
            <a:endParaRPr sz="397">
              <a:latin typeface="Times New Roman"/>
              <a:cs typeface="Times New Roman"/>
            </a:endParaRPr>
          </a:p>
          <a:p>
            <a:pPr marL="11206"/>
            <a:r>
              <a:rPr sz="574" spc="9" dirty="0">
                <a:solidFill>
                  <a:srgbClr val="231F20"/>
                </a:solidFill>
                <a:latin typeface="Arial"/>
                <a:cs typeface="Arial"/>
              </a:rPr>
              <a:t>0</a:t>
            </a:r>
            <a:endParaRPr sz="574">
              <a:latin typeface="Arial"/>
              <a:cs typeface="Arial"/>
            </a:endParaRPr>
          </a:p>
        </p:txBody>
      </p:sp>
      <p:sp>
        <p:nvSpPr>
          <p:cNvPr id="11" name="object 11"/>
          <p:cNvSpPr txBox="1"/>
          <p:nvPr/>
        </p:nvSpPr>
        <p:spPr>
          <a:xfrm>
            <a:off x="2671202" y="1362875"/>
            <a:ext cx="64434"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4</a:t>
            </a:r>
            <a:endParaRPr sz="574">
              <a:latin typeface="Arial"/>
              <a:cs typeface="Arial"/>
            </a:endParaRPr>
          </a:p>
        </p:txBody>
      </p:sp>
      <p:sp>
        <p:nvSpPr>
          <p:cNvPr id="12" name="object 12"/>
          <p:cNvSpPr txBox="1"/>
          <p:nvPr/>
        </p:nvSpPr>
        <p:spPr>
          <a:xfrm>
            <a:off x="2670856" y="911054"/>
            <a:ext cx="64434" cy="319255"/>
          </a:xfrm>
          <a:prstGeom prst="rect">
            <a:avLst/>
          </a:prstGeom>
        </p:spPr>
        <p:txBody>
          <a:bodyPr vert="horz" wrap="square" lIns="0" tIns="0" rIns="0" bIns="0" rtlCol="0">
            <a:spAutoFit/>
          </a:bodyPr>
          <a:lstStyle/>
          <a:p>
            <a:pPr marL="11206"/>
            <a:r>
              <a:rPr sz="574" spc="9" dirty="0">
                <a:solidFill>
                  <a:srgbClr val="231F20"/>
                </a:solidFill>
                <a:latin typeface="Arial"/>
                <a:cs typeface="Arial"/>
              </a:rPr>
              <a:t>8</a:t>
            </a:r>
            <a:endParaRPr sz="574">
              <a:latin typeface="Arial"/>
              <a:cs typeface="Arial"/>
            </a:endParaRPr>
          </a:p>
          <a:p>
            <a:pPr>
              <a:lnSpc>
                <a:spcPct val="100000"/>
              </a:lnSpc>
            </a:pPr>
            <a:endParaRPr sz="529">
              <a:latin typeface="Times New Roman"/>
              <a:cs typeface="Times New Roman"/>
            </a:endParaRPr>
          </a:p>
          <a:p>
            <a:pPr>
              <a:spcBef>
                <a:spcPts val="25"/>
              </a:spcBef>
            </a:pPr>
            <a:endParaRPr sz="397">
              <a:latin typeface="Times New Roman"/>
              <a:cs typeface="Times New Roman"/>
            </a:endParaRPr>
          </a:p>
          <a:p>
            <a:pPr marL="11206"/>
            <a:r>
              <a:rPr sz="574" spc="9" dirty="0">
                <a:solidFill>
                  <a:srgbClr val="231F20"/>
                </a:solidFill>
                <a:latin typeface="Arial"/>
                <a:cs typeface="Arial"/>
              </a:rPr>
              <a:t>6</a:t>
            </a:r>
            <a:endParaRPr sz="574">
              <a:latin typeface="Arial"/>
              <a:cs typeface="Arial"/>
            </a:endParaRPr>
          </a:p>
        </p:txBody>
      </p:sp>
      <p:sp>
        <p:nvSpPr>
          <p:cNvPr id="13" name="object 13"/>
          <p:cNvSpPr/>
          <p:nvPr/>
        </p:nvSpPr>
        <p:spPr>
          <a:xfrm>
            <a:off x="3517350" y="952209"/>
            <a:ext cx="0" cy="903754"/>
          </a:xfrm>
          <a:custGeom>
            <a:avLst/>
            <a:gdLst/>
            <a:ahLst/>
            <a:cxnLst/>
            <a:rect l="l" t="t" r="r" b="b"/>
            <a:pathLst>
              <a:path h="1024255">
                <a:moveTo>
                  <a:pt x="0" y="0"/>
                </a:moveTo>
                <a:lnTo>
                  <a:pt x="0" y="1024128"/>
                </a:lnTo>
              </a:path>
            </a:pathLst>
          </a:custGeom>
          <a:ln w="8534">
            <a:solidFill>
              <a:srgbClr val="949699"/>
            </a:solidFill>
          </a:ln>
        </p:spPr>
        <p:txBody>
          <a:bodyPr wrap="square" lIns="0" tIns="0" rIns="0" bIns="0" rtlCol="0"/>
          <a:lstStyle/>
          <a:p>
            <a:endParaRPr sz="1588"/>
          </a:p>
        </p:txBody>
      </p:sp>
      <p:sp>
        <p:nvSpPr>
          <p:cNvPr id="14" name="object 14"/>
          <p:cNvSpPr/>
          <p:nvPr/>
        </p:nvSpPr>
        <p:spPr>
          <a:xfrm>
            <a:off x="4253644" y="952209"/>
            <a:ext cx="0" cy="903754"/>
          </a:xfrm>
          <a:custGeom>
            <a:avLst/>
            <a:gdLst/>
            <a:ahLst/>
            <a:cxnLst/>
            <a:rect l="l" t="t" r="r" b="b"/>
            <a:pathLst>
              <a:path h="1024255">
                <a:moveTo>
                  <a:pt x="0" y="0"/>
                </a:moveTo>
                <a:lnTo>
                  <a:pt x="0" y="1024128"/>
                </a:lnTo>
              </a:path>
            </a:pathLst>
          </a:custGeom>
          <a:ln w="8534">
            <a:solidFill>
              <a:srgbClr val="949699"/>
            </a:solidFill>
          </a:ln>
        </p:spPr>
        <p:txBody>
          <a:bodyPr wrap="square" lIns="0" tIns="0" rIns="0" bIns="0" rtlCol="0"/>
          <a:lstStyle/>
          <a:p>
            <a:endParaRPr sz="1588"/>
          </a:p>
        </p:txBody>
      </p:sp>
      <p:sp>
        <p:nvSpPr>
          <p:cNvPr id="15" name="object 15"/>
          <p:cNvSpPr/>
          <p:nvPr/>
        </p:nvSpPr>
        <p:spPr>
          <a:xfrm>
            <a:off x="4989949" y="952209"/>
            <a:ext cx="0" cy="903754"/>
          </a:xfrm>
          <a:custGeom>
            <a:avLst/>
            <a:gdLst/>
            <a:ahLst/>
            <a:cxnLst/>
            <a:rect l="l" t="t" r="r" b="b"/>
            <a:pathLst>
              <a:path h="1024255">
                <a:moveTo>
                  <a:pt x="0" y="0"/>
                </a:moveTo>
                <a:lnTo>
                  <a:pt x="0" y="1024128"/>
                </a:lnTo>
              </a:path>
            </a:pathLst>
          </a:custGeom>
          <a:ln w="8534">
            <a:solidFill>
              <a:srgbClr val="949699"/>
            </a:solidFill>
          </a:ln>
        </p:spPr>
        <p:txBody>
          <a:bodyPr wrap="square" lIns="0" tIns="0" rIns="0" bIns="0" rtlCol="0"/>
          <a:lstStyle/>
          <a:p>
            <a:endParaRPr sz="1588"/>
          </a:p>
        </p:txBody>
      </p:sp>
      <p:sp>
        <p:nvSpPr>
          <p:cNvPr id="16" name="object 16"/>
          <p:cNvSpPr/>
          <p:nvPr/>
        </p:nvSpPr>
        <p:spPr>
          <a:xfrm>
            <a:off x="5726254" y="952209"/>
            <a:ext cx="0" cy="903754"/>
          </a:xfrm>
          <a:custGeom>
            <a:avLst/>
            <a:gdLst/>
            <a:ahLst/>
            <a:cxnLst/>
            <a:rect l="l" t="t" r="r" b="b"/>
            <a:pathLst>
              <a:path h="1024255">
                <a:moveTo>
                  <a:pt x="0" y="0"/>
                </a:moveTo>
                <a:lnTo>
                  <a:pt x="0" y="1024128"/>
                </a:lnTo>
              </a:path>
            </a:pathLst>
          </a:custGeom>
          <a:ln w="8534">
            <a:solidFill>
              <a:srgbClr val="949699"/>
            </a:solidFill>
          </a:ln>
        </p:spPr>
        <p:txBody>
          <a:bodyPr wrap="square" lIns="0" tIns="0" rIns="0" bIns="0" rtlCol="0"/>
          <a:lstStyle/>
          <a:p>
            <a:endParaRPr sz="1588"/>
          </a:p>
        </p:txBody>
      </p:sp>
      <p:sp>
        <p:nvSpPr>
          <p:cNvPr id="17" name="object 17"/>
          <p:cNvSpPr/>
          <p:nvPr/>
        </p:nvSpPr>
        <p:spPr>
          <a:xfrm>
            <a:off x="6462547" y="952209"/>
            <a:ext cx="0" cy="903754"/>
          </a:xfrm>
          <a:custGeom>
            <a:avLst/>
            <a:gdLst/>
            <a:ahLst/>
            <a:cxnLst/>
            <a:rect l="l" t="t" r="r" b="b"/>
            <a:pathLst>
              <a:path h="1024255">
                <a:moveTo>
                  <a:pt x="0" y="0"/>
                </a:moveTo>
                <a:lnTo>
                  <a:pt x="0" y="1024128"/>
                </a:lnTo>
              </a:path>
            </a:pathLst>
          </a:custGeom>
          <a:ln w="8534">
            <a:solidFill>
              <a:srgbClr val="949699"/>
            </a:solidFill>
          </a:ln>
        </p:spPr>
        <p:txBody>
          <a:bodyPr wrap="square" lIns="0" tIns="0" rIns="0" bIns="0" rtlCol="0"/>
          <a:lstStyle/>
          <a:p>
            <a:endParaRPr sz="1588"/>
          </a:p>
        </p:txBody>
      </p:sp>
      <p:sp>
        <p:nvSpPr>
          <p:cNvPr id="18" name="object 18"/>
          <p:cNvSpPr/>
          <p:nvPr/>
        </p:nvSpPr>
        <p:spPr>
          <a:xfrm>
            <a:off x="7198852" y="952209"/>
            <a:ext cx="0" cy="903754"/>
          </a:xfrm>
          <a:custGeom>
            <a:avLst/>
            <a:gdLst/>
            <a:ahLst/>
            <a:cxnLst/>
            <a:rect l="l" t="t" r="r" b="b"/>
            <a:pathLst>
              <a:path h="1024255">
                <a:moveTo>
                  <a:pt x="0" y="0"/>
                </a:moveTo>
                <a:lnTo>
                  <a:pt x="0" y="1024128"/>
                </a:lnTo>
              </a:path>
            </a:pathLst>
          </a:custGeom>
          <a:ln w="8534">
            <a:solidFill>
              <a:srgbClr val="949699"/>
            </a:solidFill>
          </a:ln>
        </p:spPr>
        <p:txBody>
          <a:bodyPr wrap="square" lIns="0" tIns="0" rIns="0" bIns="0" rtlCol="0"/>
          <a:lstStyle/>
          <a:p>
            <a:endParaRPr sz="1588"/>
          </a:p>
        </p:txBody>
      </p:sp>
      <p:sp>
        <p:nvSpPr>
          <p:cNvPr id="19" name="object 19"/>
          <p:cNvSpPr/>
          <p:nvPr/>
        </p:nvSpPr>
        <p:spPr>
          <a:xfrm>
            <a:off x="7935157" y="952209"/>
            <a:ext cx="0" cy="903754"/>
          </a:xfrm>
          <a:custGeom>
            <a:avLst/>
            <a:gdLst/>
            <a:ahLst/>
            <a:cxnLst/>
            <a:rect l="l" t="t" r="r" b="b"/>
            <a:pathLst>
              <a:path h="1024255">
                <a:moveTo>
                  <a:pt x="0" y="0"/>
                </a:moveTo>
                <a:lnTo>
                  <a:pt x="0" y="1024128"/>
                </a:lnTo>
              </a:path>
            </a:pathLst>
          </a:custGeom>
          <a:ln w="8534">
            <a:solidFill>
              <a:srgbClr val="949699"/>
            </a:solidFill>
          </a:ln>
        </p:spPr>
        <p:txBody>
          <a:bodyPr wrap="square" lIns="0" tIns="0" rIns="0" bIns="0" rtlCol="0"/>
          <a:lstStyle/>
          <a:p>
            <a:endParaRPr sz="1588"/>
          </a:p>
        </p:txBody>
      </p:sp>
      <p:sp>
        <p:nvSpPr>
          <p:cNvPr id="20" name="object 20"/>
          <p:cNvSpPr/>
          <p:nvPr/>
        </p:nvSpPr>
        <p:spPr>
          <a:xfrm>
            <a:off x="8671451" y="952209"/>
            <a:ext cx="0" cy="903754"/>
          </a:xfrm>
          <a:custGeom>
            <a:avLst/>
            <a:gdLst/>
            <a:ahLst/>
            <a:cxnLst/>
            <a:rect l="l" t="t" r="r" b="b"/>
            <a:pathLst>
              <a:path h="1024255">
                <a:moveTo>
                  <a:pt x="0" y="0"/>
                </a:moveTo>
                <a:lnTo>
                  <a:pt x="0" y="1024128"/>
                </a:lnTo>
              </a:path>
            </a:pathLst>
          </a:custGeom>
          <a:ln w="8534">
            <a:solidFill>
              <a:srgbClr val="949699"/>
            </a:solidFill>
          </a:ln>
        </p:spPr>
        <p:txBody>
          <a:bodyPr wrap="square" lIns="0" tIns="0" rIns="0" bIns="0" rtlCol="0"/>
          <a:lstStyle/>
          <a:p>
            <a:endParaRPr sz="1588"/>
          </a:p>
        </p:txBody>
      </p:sp>
      <p:sp>
        <p:nvSpPr>
          <p:cNvPr id="21" name="object 21"/>
          <p:cNvSpPr txBox="1"/>
          <p:nvPr/>
        </p:nvSpPr>
        <p:spPr>
          <a:xfrm>
            <a:off x="2477929" y="1099290"/>
            <a:ext cx="142668" cy="605118"/>
          </a:xfrm>
          <a:prstGeom prst="rect">
            <a:avLst/>
          </a:prstGeom>
        </p:spPr>
        <p:txBody>
          <a:bodyPr vert="vert270" wrap="square" lIns="0" tIns="0" rIns="0" bIns="0" rtlCol="0">
            <a:spAutoFit/>
          </a:bodyPr>
          <a:lstStyle/>
          <a:p>
            <a:pPr marL="11206"/>
            <a:r>
              <a:rPr sz="927" dirty="0">
                <a:solidFill>
                  <a:srgbClr val="231F20"/>
                </a:solidFill>
                <a:latin typeface="Arial"/>
                <a:cs typeface="Arial"/>
              </a:rPr>
              <a:t>Power</a:t>
            </a:r>
            <a:r>
              <a:rPr sz="927" spc="4" dirty="0">
                <a:solidFill>
                  <a:srgbClr val="231F20"/>
                </a:solidFill>
                <a:latin typeface="Arial"/>
                <a:cs typeface="Arial"/>
              </a:rPr>
              <a:t> </a:t>
            </a:r>
            <a:r>
              <a:rPr sz="927" dirty="0">
                <a:solidFill>
                  <a:srgbClr val="231F20"/>
                </a:solidFill>
                <a:latin typeface="Arial"/>
                <a:cs typeface="Arial"/>
              </a:rPr>
              <a:t>-</a:t>
            </a:r>
            <a:r>
              <a:rPr sz="927" spc="4" dirty="0">
                <a:solidFill>
                  <a:srgbClr val="231F20"/>
                </a:solidFill>
                <a:latin typeface="Arial"/>
                <a:cs typeface="Arial"/>
              </a:rPr>
              <a:t> </a:t>
            </a:r>
            <a:r>
              <a:rPr sz="927" dirty="0">
                <a:solidFill>
                  <a:srgbClr val="231F20"/>
                </a:solidFill>
                <a:latin typeface="Arial"/>
                <a:cs typeface="Arial"/>
              </a:rPr>
              <a:t>hp</a:t>
            </a:r>
            <a:endParaRPr sz="927">
              <a:latin typeface="Arial"/>
              <a:cs typeface="Arial"/>
            </a:endParaRPr>
          </a:p>
        </p:txBody>
      </p:sp>
      <p:sp>
        <p:nvSpPr>
          <p:cNvPr id="22" name="object 22"/>
          <p:cNvSpPr/>
          <p:nvPr/>
        </p:nvSpPr>
        <p:spPr>
          <a:xfrm>
            <a:off x="2781045" y="952208"/>
            <a:ext cx="6627159" cy="0"/>
          </a:xfrm>
          <a:custGeom>
            <a:avLst/>
            <a:gdLst/>
            <a:ahLst/>
            <a:cxnLst/>
            <a:rect l="l" t="t" r="r" b="b"/>
            <a:pathLst>
              <a:path w="7510780">
                <a:moveTo>
                  <a:pt x="0" y="0"/>
                </a:moveTo>
                <a:lnTo>
                  <a:pt x="7510284" y="0"/>
                </a:lnTo>
              </a:path>
            </a:pathLst>
          </a:custGeom>
          <a:ln w="8534">
            <a:solidFill>
              <a:srgbClr val="231F20"/>
            </a:solidFill>
          </a:ln>
        </p:spPr>
        <p:txBody>
          <a:bodyPr wrap="square" lIns="0" tIns="0" rIns="0" bIns="0" rtlCol="0"/>
          <a:lstStyle/>
          <a:p>
            <a:endParaRPr sz="1588"/>
          </a:p>
        </p:txBody>
      </p:sp>
      <p:sp>
        <p:nvSpPr>
          <p:cNvPr id="23" name="object 23"/>
          <p:cNvSpPr/>
          <p:nvPr/>
        </p:nvSpPr>
        <p:spPr>
          <a:xfrm>
            <a:off x="2781045" y="1855850"/>
            <a:ext cx="6627159" cy="0"/>
          </a:xfrm>
          <a:custGeom>
            <a:avLst/>
            <a:gdLst/>
            <a:ahLst/>
            <a:cxnLst/>
            <a:rect l="l" t="t" r="r" b="b"/>
            <a:pathLst>
              <a:path w="7510780">
                <a:moveTo>
                  <a:pt x="0" y="0"/>
                </a:moveTo>
                <a:lnTo>
                  <a:pt x="7510284" y="0"/>
                </a:lnTo>
              </a:path>
            </a:pathLst>
          </a:custGeom>
          <a:ln w="8534">
            <a:solidFill>
              <a:srgbClr val="231F20"/>
            </a:solidFill>
          </a:ln>
        </p:spPr>
        <p:txBody>
          <a:bodyPr wrap="square" lIns="0" tIns="0" rIns="0" bIns="0" rtlCol="0"/>
          <a:lstStyle/>
          <a:p>
            <a:endParaRPr sz="1588"/>
          </a:p>
        </p:txBody>
      </p:sp>
      <p:sp>
        <p:nvSpPr>
          <p:cNvPr id="24" name="object 24"/>
          <p:cNvSpPr/>
          <p:nvPr/>
        </p:nvSpPr>
        <p:spPr>
          <a:xfrm>
            <a:off x="2781045" y="952209"/>
            <a:ext cx="0" cy="903754"/>
          </a:xfrm>
          <a:custGeom>
            <a:avLst/>
            <a:gdLst/>
            <a:ahLst/>
            <a:cxnLst/>
            <a:rect l="l" t="t" r="r" b="b"/>
            <a:pathLst>
              <a:path h="1024255">
                <a:moveTo>
                  <a:pt x="0" y="0"/>
                </a:moveTo>
                <a:lnTo>
                  <a:pt x="0" y="1024128"/>
                </a:lnTo>
              </a:path>
            </a:pathLst>
          </a:custGeom>
          <a:ln w="8534">
            <a:solidFill>
              <a:srgbClr val="231F20"/>
            </a:solidFill>
          </a:ln>
        </p:spPr>
        <p:txBody>
          <a:bodyPr wrap="square" lIns="0" tIns="0" rIns="0" bIns="0" rtlCol="0"/>
          <a:lstStyle/>
          <a:p>
            <a:endParaRPr sz="1588"/>
          </a:p>
        </p:txBody>
      </p:sp>
      <p:sp>
        <p:nvSpPr>
          <p:cNvPr id="25" name="object 25"/>
          <p:cNvSpPr/>
          <p:nvPr/>
        </p:nvSpPr>
        <p:spPr>
          <a:xfrm>
            <a:off x="9407766" y="952209"/>
            <a:ext cx="0" cy="903754"/>
          </a:xfrm>
          <a:custGeom>
            <a:avLst/>
            <a:gdLst/>
            <a:ahLst/>
            <a:cxnLst/>
            <a:rect l="l" t="t" r="r" b="b"/>
            <a:pathLst>
              <a:path h="1024255">
                <a:moveTo>
                  <a:pt x="0" y="0"/>
                </a:moveTo>
                <a:lnTo>
                  <a:pt x="0" y="1024128"/>
                </a:lnTo>
              </a:path>
            </a:pathLst>
          </a:custGeom>
          <a:ln w="8534">
            <a:solidFill>
              <a:srgbClr val="231F20"/>
            </a:solidFill>
          </a:ln>
        </p:spPr>
        <p:txBody>
          <a:bodyPr wrap="square" lIns="0" tIns="0" rIns="0" bIns="0" rtlCol="0"/>
          <a:lstStyle/>
          <a:p>
            <a:endParaRPr sz="1588"/>
          </a:p>
        </p:txBody>
      </p:sp>
      <p:sp>
        <p:nvSpPr>
          <p:cNvPr id="26" name="object 26"/>
          <p:cNvSpPr/>
          <p:nvPr/>
        </p:nvSpPr>
        <p:spPr>
          <a:xfrm>
            <a:off x="2781046" y="1232336"/>
            <a:ext cx="5824817" cy="290793"/>
          </a:xfrm>
          <a:custGeom>
            <a:avLst/>
            <a:gdLst/>
            <a:ahLst/>
            <a:cxnLst/>
            <a:rect l="l" t="t" r="r" b="b"/>
            <a:pathLst>
              <a:path w="6601459" h="329564">
                <a:moveTo>
                  <a:pt x="0" y="329549"/>
                </a:moveTo>
                <a:lnTo>
                  <a:pt x="134721" y="316785"/>
                </a:lnTo>
                <a:lnTo>
                  <a:pt x="269430" y="303933"/>
                </a:lnTo>
                <a:lnTo>
                  <a:pt x="410767" y="290446"/>
                </a:lnTo>
                <a:lnTo>
                  <a:pt x="552103" y="276838"/>
                </a:lnTo>
                <a:lnTo>
                  <a:pt x="693441" y="263146"/>
                </a:lnTo>
                <a:lnTo>
                  <a:pt x="834783" y="249409"/>
                </a:lnTo>
                <a:lnTo>
                  <a:pt x="976131" y="235664"/>
                </a:lnTo>
                <a:lnTo>
                  <a:pt x="1117486" y="221951"/>
                </a:lnTo>
                <a:lnTo>
                  <a:pt x="1258852" y="208306"/>
                </a:lnTo>
                <a:lnTo>
                  <a:pt x="1400229" y="194769"/>
                </a:lnTo>
                <a:lnTo>
                  <a:pt x="1541621" y="181377"/>
                </a:lnTo>
                <a:lnTo>
                  <a:pt x="1683029" y="168168"/>
                </a:lnTo>
                <a:lnTo>
                  <a:pt x="1824455" y="155181"/>
                </a:lnTo>
                <a:lnTo>
                  <a:pt x="1965902" y="142454"/>
                </a:lnTo>
                <a:lnTo>
                  <a:pt x="2107371" y="130025"/>
                </a:lnTo>
                <a:lnTo>
                  <a:pt x="2248864" y="117932"/>
                </a:lnTo>
                <a:lnTo>
                  <a:pt x="2390384" y="106214"/>
                </a:lnTo>
                <a:lnTo>
                  <a:pt x="2531933" y="94907"/>
                </a:lnTo>
                <a:lnTo>
                  <a:pt x="2673513" y="84051"/>
                </a:lnTo>
                <a:lnTo>
                  <a:pt x="2815125" y="73684"/>
                </a:lnTo>
                <a:lnTo>
                  <a:pt x="2956772" y="63844"/>
                </a:lnTo>
                <a:lnTo>
                  <a:pt x="3098457" y="54568"/>
                </a:lnTo>
                <a:lnTo>
                  <a:pt x="3233178" y="46377"/>
                </a:lnTo>
                <a:lnTo>
                  <a:pt x="3367900" y="38782"/>
                </a:lnTo>
                <a:lnTo>
                  <a:pt x="3515391" y="31343"/>
                </a:lnTo>
                <a:lnTo>
                  <a:pt x="3663123" y="24618"/>
                </a:lnTo>
                <a:lnTo>
                  <a:pt x="3811069" y="18636"/>
                </a:lnTo>
                <a:lnTo>
                  <a:pt x="3959200" y="13426"/>
                </a:lnTo>
                <a:lnTo>
                  <a:pt x="4107488" y="9018"/>
                </a:lnTo>
                <a:lnTo>
                  <a:pt x="4255905" y="5442"/>
                </a:lnTo>
                <a:lnTo>
                  <a:pt x="4404424" y="2727"/>
                </a:lnTo>
                <a:lnTo>
                  <a:pt x="4553016" y="903"/>
                </a:lnTo>
                <a:lnTo>
                  <a:pt x="4701653" y="0"/>
                </a:lnTo>
                <a:lnTo>
                  <a:pt x="4850307" y="46"/>
                </a:lnTo>
                <a:lnTo>
                  <a:pt x="4998951" y="1071"/>
                </a:lnTo>
                <a:lnTo>
                  <a:pt x="5147556" y="3106"/>
                </a:lnTo>
                <a:lnTo>
                  <a:pt x="5296095" y="6179"/>
                </a:lnTo>
                <a:lnTo>
                  <a:pt x="5444539" y="10321"/>
                </a:lnTo>
                <a:lnTo>
                  <a:pt x="5592860" y="15560"/>
                </a:lnTo>
                <a:lnTo>
                  <a:pt x="5741031" y="21926"/>
                </a:lnTo>
                <a:lnTo>
                  <a:pt x="5889023" y="29449"/>
                </a:lnTo>
                <a:lnTo>
                  <a:pt x="6036808" y="38159"/>
                </a:lnTo>
                <a:lnTo>
                  <a:pt x="6184359" y="48084"/>
                </a:lnTo>
                <a:lnTo>
                  <a:pt x="6331648" y="59255"/>
                </a:lnTo>
                <a:lnTo>
                  <a:pt x="6466357" y="71866"/>
                </a:lnTo>
                <a:lnTo>
                  <a:pt x="6601079" y="86687"/>
                </a:lnTo>
              </a:path>
            </a:pathLst>
          </a:custGeom>
          <a:ln w="17068">
            <a:solidFill>
              <a:srgbClr val="2B2F85"/>
            </a:solidFill>
          </a:ln>
        </p:spPr>
        <p:txBody>
          <a:bodyPr wrap="square" lIns="0" tIns="0" rIns="0" bIns="0" rtlCol="0"/>
          <a:lstStyle/>
          <a:p>
            <a:endParaRPr sz="1588"/>
          </a:p>
        </p:txBody>
      </p:sp>
      <p:sp>
        <p:nvSpPr>
          <p:cNvPr id="27" name="object 27"/>
          <p:cNvSpPr txBox="1"/>
          <p:nvPr/>
        </p:nvSpPr>
        <p:spPr>
          <a:xfrm>
            <a:off x="8658583" y="1278603"/>
            <a:ext cx="321609" cy="128946"/>
          </a:xfrm>
          <a:prstGeom prst="rect">
            <a:avLst/>
          </a:prstGeom>
        </p:spPr>
        <p:txBody>
          <a:bodyPr vert="horz" wrap="square" lIns="0" tIns="0" rIns="0" bIns="0" rtlCol="0">
            <a:spAutoFit/>
          </a:bodyPr>
          <a:lstStyle/>
          <a:p>
            <a:pPr marL="11206"/>
            <a:r>
              <a:rPr sz="838" spc="-9" dirty="0">
                <a:solidFill>
                  <a:srgbClr val="2B2F85"/>
                </a:solidFill>
                <a:latin typeface="Arial"/>
                <a:cs typeface="Arial"/>
              </a:rPr>
              <a:t>Power</a:t>
            </a:r>
            <a:endParaRPr sz="838">
              <a:latin typeface="Arial"/>
              <a:cs typeface="Arial"/>
            </a:endParaRPr>
          </a:p>
        </p:txBody>
      </p:sp>
      <p:sp>
        <p:nvSpPr>
          <p:cNvPr id="28" name="object 28"/>
          <p:cNvSpPr/>
          <p:nvPr/>
        </p:nvSpPr>
        <p:spPr>
          <a:xfrm>
            <a:off x="2758455" y="2277551"/>
            <a:ext cx="6671982" cy="0"/>
          </a:xfrm>
          <a:custGeom>
            <a:avLst/>
            <a:gdLst/>
            <a:ahLst/>
            <a:cxnLst/>
            <a:rect l="l" t="t" r="r" b="b"/>
            <a:pathLst>
              <a:path w="7561580">
                <a:moveTo>
                  <a:pt x="7561491" y="0"/>
                </a:moveTo>
                <a:lnTo>
                  <a:pt x="0" y="0"/>
                </a:lnTo>
              </a:path>
            </a:pathLst>
          </a:custGeom>
          <a:ln w="8534">
            <a:solidFill>
              <a:srgbClr val="949699"/>
            </a:solidFill>
          </a:ln>
        </p:spPr>
        <p:txBody>
          <a:bodyPr wrap="square" lIns="0" tIns="0" rIns="0" bIns="0" rtlCol="0"/>
          <a:lstStyle/>
          <a:p>
            <a:endParaRPr sz="1588"/>
          </a:p>
        </p:txBody>
      </p:sp>
      <p:sp>
        <p:nvSpPr>
          <p:cNvPr id="29" name="object 29"/>
          <p:cNvSpPr/>
          <p:nvPr/>
        </p:nvSpPr>
        <p:spPr>
          <a:xfrm>
            <a:off x="2758455" y="2503461"/>
            <a:ext cx="6671982" cy="0"/>
          </a:xfrm>
          <a:custGeom>
            <a:avLst/>
            <a:gdLst/>
            <a:ahLst/>
            <a:cxnLst/>
            <a:rect l="l" t="t" r="r" b="b"/>
            <a:pathLst>
              <a:path w="7561580">
                <a:moveTo>
                  <a:pt x="7561491" y="0"/>
                </a:moveTo>
                <a:lnTo>
                  <a:pt x="0" y="0"/>
                </a:lnTo>
              </a:path>
            </a:pathLst>
          </a:custGeom>
          <a:ln w="8534">
            <a:solidFill>
              <a:srgbClr val="949699"/>
            </a:solidFill>
          </a:ln>
        </p:spPr>
        <p:txBody>
          <a:bodyPr wrap="square" lIns="0" tIns="0" rIns="0" bIns="0" rtlCol="0"/>
          <a:lstStyle/>
          <a:p>
            <a:endParaRPr sz="1588"/>
          </a:p>
        </p:txBody>
      </p:sp>
      <p:sp>
        <p:nvSpPr>
          <p:cNvPr id="30" name="object 30"/>
          <p:cNvSpPr/>
          <p:nvPr/>
        </p:nvSpPr>
        <p:spPr>
          <a:xfrm>
            <a:off x="2758455" y="2729371"/>
            <a:ext cx="6671982" cy="0"/>
          </a:xfrm>
          <a:custGeom>
            <a:avLst/>
            <a:gdLst/>
            <a:ahLst/>
            <a:cxnLst/>
            <a:rect l="l" t="t" r="r" b="b"/>
            <a:pathLst>
              <a:path w="7561580">
                <a:moveTo>
                  <a:pt x="7561491" y="0"/>
                </a:moveTo>
                <a:lnTo>
                  <a:pt x="0" y="0"/>
                </a:lnTo>
              </a:path>
            </a:pathLst>
          </a:custGeom>
          <a:ln w="8534">
            <a:solidFill>
              <a:srgbClr val="949699"/>
            </a:solidFill>
          </a:ln>
        </p:spPr>
        <p:txBody>
          <a:bodyPr wrap="square" lIns="0" tIns="0" rIns="0" bIns="0" rtlCol="0"/>
          <a:lstStyle/>
          <a:p>
            <a:endParaRPr sz="1588"/>
          </a:p>
        </p:txBody>
      </p:sp>
      <p:sp>
        <p:nvSpPr>
          <p:cNvPr id="31" name="object 31"/>
          <p:cNvSpPr/>
          <p:nvPr/>
        </p:nvSpPr>
        <p:spPr>
          <a:xfrm>
            <a:off x="2758455" y="2955271"/>
            <a:ext cx="6671982" cy="0"/>
          </a:xfrm>
          <a:custGeom>
            <a:avLst/>
            <a:gdLst/>
            <a:ahLst/>
            <a:cxnLst/>
            <a:rect l="l" t="t" r="r" b="b"/>
            <a:pathLst>
              <a:path w="7561580">
                <a:moveTo>
                  <a:pt x="7561491" y="0"/>
                </a:moveTo>
                <a:lnTo>
                  <a:pt x="0" y="0"/>
                </a:lnTo>
              </a:path>
            </a:pathLst>
          </a:custGeom>
          <a:ln w="8534">
            <a:solidFill>
              <a:srgbClr val="949699"/>
            </a:solidFill>
          </a:ln>
        </p:spPr>
        <p:txBody>
          <a:bodyPr wrap="square" lIns="0" tIns="0" rIns="0" bIns="0" rtlCol="0"/>
          <a:lstStyle/>
          <a:p>
            <a:endParaRPr sz="1588"/>
          </a:p>
        </p:txBody>
      </p:sp>
      <p:sp>
        <p:nvSpPr>
          <p:cNvPr id="32" name="object 32"/>
          <p:cNvSpPr/>
          <p:nvPr/>
        </p:nvSpPr>
        <p:spPr>
          <a:xfrm>
            <a:off x="2758455" y="3181181"/>
            <a:ext cx="6671982" cy="0"/>
          </a:xfrm>
          <a:custGeom>
            <a:avLst/>
            <a:gdLst/>
            <a:ahLst/>
            <a:cxnLst/>
            <a:rect l="l" t="t" r="r" b="b"/>
            <a:pathLst>
              <a:path w="7561580">
                <a:moveTo>
                  <a:pt x="7561491" y="0"/>
                </a:moveTo>
                <a:lnTo>
                  <a:pt x="0" y="0"/>
                </a:lnTo>
              </a:path>
            </a:pathLst>
          </a:custGeom>
          <a:ln w="8534">
            <a:solidFill>
              <a:srgbClr val="949699"/>
            </a:solidFill>
          </a:ln>
        </p:spPr>
        <p:txBody>
          <a:bodyPr wrap="square" lIns="0" tIns="0" rIns="0" bIns="0" rtlCol="0"/>
          <a:lstStyle/>
          <a:p>
            <a:endParaRPr sz="1588"/>
          </a:p>
        </p:txBody>
      </p:sp>
      <p:sp>
        <p:nvSpPr>
          <p:cNvPr id="33" name="object 33"/>
          <p:cNvSpPr/>
          <p:nvPr/>
        </p:nvSpPr>
        <p:spPr>
          <a:xfrm>
            <a:off x="2758455" y="3407092"/>
            <a:ext cx="6671982" cy="0"/>
          </a:xfrm>
          <a:custGeom>
            <a:avLst/>
            <a:gdLst/>
            <a:ahLst/>
            <a:cxnLst/>
            <a:rect l="l" t="t" r="r" b="b"/>
            <a:pathLst>
              <a:path w="7561580">
                <a:moveTo>
                  <a:pt x="7561491" y="0"/>
                </a:moveTo>
                <a:lnTo>
                  <a:pt x="0" y="0"/>
                </a:lnTo>
              </a:path>
            </a:pathLst>
          </a:custGeom>
          <a:ln w="8534">
            <a:solidFill>
              <a:srgbClr val="949699"/>
            </a:solidFill>
          </a:ln>
        </p:spPr>
        <p:txBody>
          <a:bodyPr wrap="square" lIns="0" tIns="0" rIns="0" bIns="0" rtlCol="0"/>
          <a:lstStyle/>
          <a:p>
            <a:endParaRPr sz="1588"/>
          </a:p>
        </p:txBody>
      </p:sp>
      <p:sp>
        <p:nvSpPr>
          <p:cNvPr id="34" name="object 34"/>
          <p:cNvSpPr/>
          <p:nvPr/>
        </p:nvSpPr>
        <p:spPr>
          <a:xfrm>
            <a:off x="2758455" y="3633003"/>
            <a:ext cx="6671982" cy="0"/>
          </a:xfrm>
          <a:custGeom>
            <a:avLst/>
            <a:gdLst/>
            <a:ahLst/>
            <a:cxnLst/>
            <a:rect l="l" t="t" r="r" b="b"/>
            <a:pathLst>
              <a:path w="7561580">
                <a:moveTo>
                  <a:pt x="7561491" y="0"/>
                </a:moveTo>
                <a:lnTo>
                  <a:pt x="0" y="0"/>
                </a:lnTo>
              </a:path>
            </a:pathLst>
          </a:custGeom>
          <a:ln w="8534">
            <a:solidFill>
              <a:srgbClr val="949699"/>
            </a:solidFill>
          </a:ln>
        </p:spPr>
        <p:txBody>
          <a:bodyPr wrap="square" lIns="0" tIns="0" rIns="0" bIns="0" rtlCol="0"/>
          <a:lstStyle/>
          <a:p>
            <a:endParaRPr sz="1588"/>
          </a:p>
        </p:txBody>
      </p:sp>
      <p:sp>
        <p:nvSpPr>
          <p:cNvPr id="35" name="object 35"/>
          <p:cNvSpPr/>
          <p:nvPr/>
        </p:nvSpPr>
        <p:spPr>
          <a:xfrm>
            <a:off x="2758455" y="3858913"/>
            <a:ext cx="6671982" cy="0"/>
          </a:xfrm>
          <a:custGeom>
            <a:avLst/>
            <a:gdLst/>
            <a:ahLst/>
            <a:cxnLst/>
            <a:rect l="l" t="t" r="r" b="b"/>
            <a:pathLst>
              <a:path w="7561580">
                <a:moveTo>
                  <a:pt x="7561491" y="0"/>
                </a:moveTo>
                <a:lnTo>
                  <a:pt x="0" y="0"/>
                </a:lnTo>
              </a:path>
            </a:pathLst>
          </a:custGeom>
          <a:ln w="8534">
            <a:solidFill>
              <a:srgbClr val="949699"/>
            </a:solidFill>
          </a:ln>
        </p:spPr>
        <p:txBody>
          <a:bodyPr wrap="square" lIns="0" tIns="0" rIns="0" bIns="0" rtlCol="0"/>
          <a:lstStyle/>
          <a:p>
            <a:endParaRPr sz="1588"/>
          </a:p>
        </p:txBody>
      </p:sp>
      <p:sp>
        <p:nvSpPr>
          <p:cNvPr id="36" name="object 36"/>
          <p:cNvSpPr/>
          <p:nvPr/>
        </p:nvSpPr>
        <p:spPr>
          <a:xfrm>
            <a:off x="2758455" y="4084824"/>
            <a:ext cx="6671982" cy="0"/>
          </a:xfrm>
          <a:custGeom>
            <a:avLst/>
            <a:gdLst/>
            <a:ahLst/>
            <a:cxnLst/>
            <a:rect l="l" t="t" r="r" b="b"/>
            <a:pathLst>
              <a:path w="7561580">
                <a:moveTo>
                  <a:pt x="7561491" y="0"/>
                </a:moveTo>
                <a:lnTo>
                  <a:pt x="0" y="0"/>
                </a:lnTo>
              </a:path>
            </a:pathLst>
          </a:custGeom>
          <a:ln w="8534">
            <a:solidFill>
              <a:srgbClr val="949699"/>
            </a:solidFill>
          </a:ln>
        </p:spPr>
        <p:txBody>
          <a:bodyPr wrap="square" lIns="0" tIns="0" rIns="0" bIns="0" rtlCol="0"/>
          <a:lstStyle/>
          <a:p>
            <a:endParaRPr sz="1588"/>
          </a:p>
        </p:txBody>
      </p:sp>
      <p:sp>
        <p:nvSpPr>
          <p:cNvPr id="37" name="object 37"/>
          <p:cNvSpPr/>
          <p:nvPr/>
        </p:nvSpPr>
        <p:spPr>
          <a:xfrm>
            <a:off x="2758454" y="2051640"/>
            <a:ext cx="22971" cy="0"/>
          </a:xfrm>
          <a:custGeom>
            <a:avLst/>
            <a:gdLst/>
            <a:ahLst/>
            <a:cxnLst/>
            <a:rect l="l" t="t" r="r" b="b"/>
            <a:pathLst>
              <a:path w="26034">
                <a:moveTo>
                  <a:pt x="0" y="0"/>
                </a:moveTo>
                <a:lnTo>
                  <a:pt x="25603" y="0"/>
                </a:lnTo>
              </a:path>
            </a:pathLst>
          </a:custGeom>
          <a:ln w="8534">
            <a:solidFill>
              <a:srgbClr val="949699"/>
            </a:solidFill>
          </a:ln>
        </p:spPr>
        <p:txBody>
          <a:bodyPr wrap="square" lIns="0" tIns="0" rIns="0" bIns="0" rtlCol="0"/>
          <a:lstStyle/>
          <a:p>
            <a:endParaRPr sz="1588"/>
          </a:p>
        </p:txBody>
      </p:sp>
      <p:sp>
        <p:nvSpPr>
          <p:cNvPr id="38" name="object 38"/>
          <p:cNvSpPr/>
          <p:nvPr/>
        </p:nvSpPr>
        <p:spPr>
          <a:xfrm>
            <a:off x="2758454" y="4310734"/>
            <a:ext cx="22971" cy="0"/>
          </a:xfrm>
          <a:custGeom>
            <a:avLst/>
            <a:gdLst/>
            <a:ahLst/>
            <a:cxnLst/>
            <a:rect l="l" t="t" r="r" b="b"/>
            <a:pathLst>
              <a:path w="26034">
                <a:moveTo>
                  <a:pt x="0" y="0"/>
                </a:moveTo>
                <a:lnTo>
                  <a:pt x="25603" y="0"/>
                </a:lnTo>
              </a:path>
            </a:pathLst>
          </a:custGeom>
          <a:ln w="8534">
            <a:solidFill>
              <a:srgbClr val="949699"/>
            </a:solidFill>
          </a:ln>
        </p:spPr>
        <p:txBody>
          <a:bodyPr wrap="square" lIns="0" tIns="0" rIns="0" bIns="0" rtlCol="0"/>
          <a:lstStyle/>
          <a:p>
            <a:endParaRPr sz="1588"/>
          </a:p>
        </p:txBody>
      </p:sp>
      <p:sp>
        <p:nvSpPr>
          <p:cNvPr id="39" name="object 39"/>
          <p:cNvSpPr txBox="1"/>
          <p:nvPr/>
        </p:nvSpPr>
        <p:spPr>
          <a:xfrm>
            <a:off x="2671082" y="4269585"/>
            <a:ext cx="64434"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0</a:t>
            </a:r>
            <a:endParaRPr sz="574">
              <a:latin typeface="Arial"/>
              <a:cs typeface="Arial"/>
            </a:endParaRPr>
          </a:p>
        </p:txBody>
      </p:sp>
      <p:sp>
        <p:nvSpPr>
          <p:cNvPr id="40" name="object 40"/>
          <p:cNvSpPr txBox="1"/>
          <p:nvPr/>
        </p:nvSpPr>
        <p:spPr>
          <a:xfrm>
            <a:off x="2628837" y="4043674"/>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15</a:t>
            </a:r>
            <a:endParaRPr sz="574">
              <a:latin typeface="Arial"/>
              <a:cs typeface="Arial"/>
            </a:endParaRPr>
          </a:p>
        </p:txBody>
      </p:sp>
      <p:sp>
        <p:nvSpPr>
          <p:cNvPr id="41" name="object 41"/>
          <p:cNvSpPr txBox="1"/>
          <p:nvPr/>
        </p:nvSpPr>
        <p:spPr>
          <a:xfrm>
            <a:off x="2629205" y="3817764"/>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30</a:t>
            </a:r>
            <a:endParaRPr sz="574">
              <a:latin typeface="Arial"/>
              <a:cs typeface="Arial"/>
            </a:endParaRPr>
          </a:p>
        </p:txBody>
      </p:sp>
      <p:sp>
        <p:nvSpPr>
          <p:cNvPr id="42" name="object 42"/>
          <p:cNvSpPr txBox="1"/>
          <p:nvPr/>
        </p:nvSpPr>
        <p:spPr>
          <a:xfrm>
            <a:off x="2628837" y="3591853"/>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45</a:t>
            </a:r>
            <a:endParaRPr sz="574">
              <a:latin typeface="Arial"/>
              <a:cs typeface="Arial"/>
            </a:endParaRPr>
          </a:p>
        </p:txBody>
      </p:sp>
      <p:sp>
        <p:nvSpPr>
          <p:cNvPr id="43" name="object 43"/>
          <p:cNvSpPr txBox="1"/>
          <p:nvPr/>
        </p:nvSpPr>
        <p:spPr>
          <a:xfrm>
            <a:off x="2629205" y="3365943"/>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60</a:t>
            </a:r>
            <a:endParaRPr sz="574">
              <a:latin typeface="Arial"/>
              <a:cs typeface="Arial"/>
            </a:endParaRPr>
          </a:p>
        </p:txBody>
      </p:sp>
      <p:sp>
        <p:nvSpPr>
          <p:cNvPr id="44" name="object 44"/>
          <p:cNvSpPr txBox="1"/>
          <p:nvPr/>
        </p:nvSpPr>
        <p:spPr>
          <a:xfrm>
            <a:off x="2628837" y="3140032"/>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75</a:t>
            </a:r>
            <a:endParaRPr sz="574">
              <a:latin typeface="Arial"/>
              <a:cs typeface="Arial"/>
            </a:endParaRPr>
          </a:p>
        </p:txBody>
      </p:sp>
      <p:sp>
        <p:nvSpPr>
          <p:cNvPr id="45" name="object 45"/>
          <p:cNvSpPr txBox="1"/>
          <p:nvPr/>
        </p:nvSpPr>
        <p:spPr>
          <a:xfrm>
            <a:off x="2629205" y="2914121"/>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90</a:t>
            </a:r>
            <a:endParaRPr sz="574">
              <a:latin typeface="Arial"/>
              <a:cs typeface="Arial"/>
            </a:endParaRPr>
          </a:p>
        </p:txBody>
      </p:sp>
      <p:sp>
        <p:nvSpPr>
          <p:cNvPr id="46" name="object 46"/>
          <p:cNvSpPr txBox="1"/>
          <p:nvPr/>
        </p:nvSpPr>
        <p:spPr>
          <a:xfrm>
            <a:off x="2586961" y="2688219"/>
            <a:ext cx="148478"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105</a:t>
            </a:r>
            <a:endParaRPr sz="574">
              <a:latin typeface="Arial"/>
              <a:cs typeface="Arial"/>
            </a:endParaRPr>
          </a:p>
        </p:txBody>
      </p:sp>
      <p:sp>
        <p:nvSpPr>
          <p:cNvPr id="47" name="object 47"/>
          <p:cNvSpPr txBox="1"/>
          <p:nvPr/>
        </p:nvSpPr>
        <p:spPr>
          <a:xfrm>
            <a:off x="2587329" y="2462308"/>
            <a:ext cx="148478"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120</a:t>
            </a:r>
            <a:endParaRPr sz="574">
              <a:latin typeface="Arial"/>
              <a:cs typeface="Arial"/>
            </a:endParaRPr>
          </a:p>
        </p:txBody>
      </p:sp>
      <p:sp>
        <p:nvSpPr>
          <p:cNvPr id="48" name="object 48"/>
          <p:cNvSpPr txBox="1"/>
          <p:nvPr/>
        </p:nvSpPr>
        <p:spPr>
          <a:xfrm>
            <a:off x="2586961" y="2236398"/>
            <a:ext cx="148478"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135</a:t>
            </a:r>
            <a:endParaRPr sz="574">
              <a:latin typeface="Arial"/>
              <a:cs typeface="Arial"/>
            </a:endParaRPr>
          </a:p>
        </p:txBody>
      </p:sp>
      <p:sp>
        <p:nvSpPr>
          <p:cNvPr id="49" name="object 49"/>
          <p:cNvSpPr txBox="1"/>
          <p:nvPr/>
        </p:nvSpPr>
        <p:spPr>
          <a:xfrm>
            <a:off x="2587329" y="2010487"/>
            <a:ext cx="148478"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150</a:t>
            </a:r>
            <a:endParaRPr sz="574">
              <a:latin typeface="Arial"/>
              <a:cs typeface="Arial"/>
            </a:endParaRPr>
          </a:p>
        </p:txBody>
      </p:sp>
      <p:sp>
        <p:nvSpPr>
          <p:cNvPr id="50" name="object 50"/>
          <p:cNvSpPr/>
          <p:nvPr/>
        </p:nvSpPr>
        <p:spPr>
          <a:xfrm>
            <a:off x="9407767" y="2051640"/>
            <a:ext cx="22971" cy="0"/>
          </a:xfrm>
          <a:custGeom>
            <a:avLst/>
            <a:gdLst/>
            <a:ahLst/>
            <a:cxnLst/>
            <a:rect l="l" t="t" r="r" b="b"/>
            <a:pathLst>
              <a:path w="26034">
                <a:moveTo>
                  <a:pt x="0" y="0"/>
                </a:moveTo>
                <a:lnTo>
                  <a:pt x="25603" y="0"/>
                </a:lnTo>
              </a:path>
            </a:pathLst>
          </a:custGeom>
          <a:ln w="8534">
            <a:solidFill>
              <a:srgbClr val="949699"/>
            </a:solidFill>
          </a:ln>
        </p:spPr>
        <p:txBody>
          <a:bodyPr wrap="square" lIns="0" tIns="0" rIns="0" bIns="0" rtlCol="0"/>
          <a:lstStyle/>
          <a:p>
            <a:endParaRPr sz="1588"/>
          </a:p>
        </p:txBody>
      </p:sp>
      <p:sp>
        <p:nvSpPr>
          <p:cNvPr id="51" name="object 51"/>
          <p:cNvSpPr/>
          <p:nvPr/>
        </p:nvSpPr>
        <p:spPr>
          <a:xfrm>
            <a:off x="9407767" y="4310734"/>
            <a:ext cx="22971" cy="0"/>
          </a:xfrm>
          <a:custGeom>
            <a:avLst/>
            <a:gdLst/>
            <a:ahLst/>
            <a:cxnLst/>
            <a:rect l="l" t="t" r="r" b="b"/>
            <a:pathLst>
              <a:path w="26034">
                <a:moveTo>
                  <a:pt x="0" y="0"/>
                </a:moveTo>
                <a:lnTo>
                  <a:pt x="25603" y="0"/>
                </a:lnTo>
              </a:path>
            </a:pathLst>
          </a:custGeom>
          <a:ln w="8534">
            <a:solidFill>
              <a:srgbClr val="949699"/>
            </a:solidFill>
          </a:ln>
        </p:spPr>
        <p:txBody>
          <a:bodyPr wrap="square" lIns="0" tIns="0" rIns="0" bIns="0" rtlCol="0"/>
          <a:lstStyle/>
          <a:p>
            <a:endParaRPr sz="1588"/>
          </a:p>
        </p:txBody>
      </p:sp>
      <p:sp>
        <p:nvSpPr>
          <p:cNvPr id="52" name="object 52"/>
          <p:cNvSpPr txBox="1"/>
          <p:nvPr/>
        </p:nvSpPr>
        <p:spPr>
          <a:xfrm>
            <a:off x="9456804" y="4269585"/>
            <a:ext cx="64434"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0</a:t>
            </a:r>
            <a:endParaRPr sz="574">
              <a:latin typeface="Arial"/>
              <a:cs typeface="Arial"/>
            </a:endParaRPr>
          </a:p>
        </p:txBody>
      </p:sp>
      <p:sp>
        <p:nvSpPr>
          <p:cNvPr id="53" name="object 53"/>
          <p:cNvSpPr txBox="1"/>
          <p:nvPr/>
        </p:nvSpPr>
        <p:spPr>
          <a:xfrm>
            <a:off x="9456803" y="4043674"/>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10</a:t>
            </a:r>
            <a:endParaRPr sz="574">
              <a:latin typeface="Arial"/>
              <a:cs typeface="Arial"/>
            </a:endParaRPr>
          </a:p>
        </p:txBody>
      </p:sp>
      <p:sp>
        <p:nvSpPr>
          <p:cNvPr id="54" name="object 54"/>
          <p:cNvSpPr txBox="1"/>
          <p:nvPr/>
        </p:nvSpPr>
        <p:spPr>
          <a:xfrm>
            <a:off x="9456803" y="3817764"/>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20</a:t>
            </a:r>
            <a:endParaRPr sz="574">
              <a:latin typeface="Arial"/>
              <a:cs typeface="Arial"/>
            </a:endParaRPr>
          </a:p>
        </p:txBody>
      </p:sp>
      <p:sp>
        <p:nvSpPr>
          <p:cNvPr id="55" name="object 55"/>
          <p:cNvSpPr txBox="1"/>
          <p:nvPr/>
        </p:nvSpPr>
        <p:spPr>
          <a:xfrm>
            <a:off x="9456803" y="3591853"/>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30</a:t>
            </a:r>
            <a:endParaRPr sz="574">
              <a:latin typeface="Arial"/>
              <a:cs typeface="Arial"/>
            </a:endParaRPr>
          </a:p>
        </p:txBody>
      </p:sp>
      <p:sp>
        <p:nvSpPr>
          <p:cNvPr id="56" name="object 56"/>
          <p:cNvSpPr txBox="1"/>
          <p:nvPr/>
        </p:nvSpPr>
        <p:spPr>
          <a:xfrm>
            <a:off x="9456803" y="3365943"/>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40</a:t>
            </a:r>
            <a:endParaRPr sz="574">
              <a:latin typeface="Arial"/>
              <a:cs typeface="Arial"/>
            </a:endParaRPr>
          </a:p>
        </p:txBody>
      </p:sp>
      <p:sp>
        <p:nvSpPr>
          <p:cNvPr id="57" name="object 57"/>
          <p:cNvSpPr txBox="1"/>
          <p:nvPr/>
        </p:nvSpPr>
        <p:spPr>
          <a:xfrm>
            <a:off x="9456803" y="3140032"/>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50</a:t>
            </a:r>
            <a:endParaRPr sz="574">
              <a:latin typeface="Arial"/>
              <a:cs typeface="Arial"/>
            </a:endParaRPr>
          </a:p>
        </p:txBody>
      </p:sp>
      <p:sp>
        <p:nvSpPr>
          <p:cNvPr id="58" name="object 58"/>
          <p:cNvSpPr txBox="1"/>
          <p:nvPr/>
        </p:nvSpPr>
        <p:spPr>
          <a:xfrm>
            <a:off x="9456803" y="2914121"/>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60</a:t>
            </a:r>
            <a:endParaRPr sz="574">
              <a:latin typeface="Arial"/>
              <a:cs typeface="Arial"/>
            </a:endParaRPr>
          </a:p>
        </p:txBody>
      </p:sp>
      <p:sp>
        <p:nvSpPr>
          <p:cNvPr id="59" name="object 59"/>
          <p:cNvSpPr txBox="1"/>
          <p:nvPr/>
        </p:nvSpPr>
        <p:spPr>
          <a:xfrm>
            <a:off x="9456803" y="2688219"/>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70</a:t>
            </a:r>
            <a:endParaRPr sz="574">
              <a:latin typeface="Arial"/>
              <a:cs typeface="Arial"/>
            </a:endParaRPr>
          </a:p>
        </p:txBody>
      </p:sp>
      <p:sp>
        <p:nvSpPr>
          <p:cNvPr id="60" name="object 60"/>
          <p:cNvSpPr txBox="1"/>
          <p:nvPr/>
        </p:nvSpPr>
        <p:spPr>
          <a:xfrm>
            <a:off x="9456803" y="2462308"/>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80</a:t>
            </a:r>
            <a:endParaRPr sz="574">
              <a:latin typeface="Arial"/>
              <a:cs typeface="Arial"/>
            </a:endParaRPr>
          </a:p>
        </p:txBody>
      </p:sp>
      <p:sp>
        <p:nvSpPr>
          <p:cNvPr id="61" name="object 61"/>
          <p:cNvSpPr txBox="1"/>
          <p:nvPr/>
        </p:nvSpPr>
        <p:spPr>
          <a:xfrm>
            <a:off x="9456803" y="2236398"/>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90</a:t>
            </a:r>
            <a:endParaRPr sz="574">
              <a:latin typeface="Arial"/>
              <a:cs typeface="Arial"/>
            </a:endParaRPr>
          </a:p>
        </p:txBody>
      </p:sp>
      <p:sp>
        <p:nvSpPr>
          <p:cNvPr id="62" name="object 62"/>
          <p:cNvSpPr txBox="1"/>
          <p:nvPr/>
        </p:nvSpPr>
        <p:spPr>
          <a:xfrm>
            <a:off x="9456804" y="2010487"/>
            <a:ext cx="148478"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100</a:t>
            </a:r>
            <a:endParaRPr sz="574">
              <a:latin typeface="Arial"/>
              <a:cs typeface="Arial"/>
            </a:endParaRPr>
          </a:p>
        </p:txBody>
      </p:sp>
      <p:sp>
        <p:nvSpPr>
          <p:cNvPr id="63" name="object 63"/>
          <p:cNvSpPr/>
          <p:nvPr/>
        </p:nvSpPr>
        <p:spPr>
          <a:xfrm>
            <a:off x="3517350" y="2051640"/>
            <a:ext cx="0" cy="2259106"/>
          </a:xfrm>
          <a:custGeom>
            <a:avLst/>
            <a:gdLst/>
            <a:ahLst/>
            <a:cxnLst/>
            <a:rect l="l" t="t" r="r" b="b"/>
            <a:pathLst>
              <a:path h="2560320">
                <a:moveTo>
                  <a:pt x="0" y="0"/>
                </a:moveTo>
                <a:lnTo>
                  <a:pt x="0" y="2560307"/>
                </a:lnTo>
              </a:path>
            </a:pathLst>
          </a:custGeom>
          <a:ln w="8534">
            <a:solidFill>
              <a:srgbClr val="949699"/>
            </a:solidFill>
          </a:ln>
        </p:spPr>
        <p:txBody>
          <a:bodyPr wrap="square" lIns="0" tIns="0" rIns="0" bIns="0" rtlCol="0"/>
          <a:lstStyle/>
          <a:p>
            <a:endParaRPr sz="1588"/>
          </a:p>
        </p:txBody>
      </p:sp>
      <p:sp>
        <p:nvSpPr>
          <p:cNvPr id="64" name="object 64"/>
          <p:cNvSpPr/>
          <p:nvPr/>
        </p:nvSpPr>
        <p:spPr>
          <a:xfrm>
            <a:off x="4253644" y="2051640"/>
            <a:ext cx="0" cy="2259106"/>
          </a:xfrm>
          <a:custGeom>
            <a:avLst/>
            <a:gdLst/>
            <a:ahLst/>
            <a:cxnLst/>
            <a:rect l="l" t="t" r="r" b="b"/>
            <a:pathLst>
              <a:path h="2560320">
                <a:moveTo>
                  <a:pt x="0" y="0"/>
                </a:moveTo>
                <a:lnTo>
                  <a:pt x="0" y="2560307"/>
                </a:lnTo>
              </a:path>
            </a:pathLst>
          </a:custGeom>
          <a:ln w="8534">
            <a:solidFill>
              <a:srgbClr val="949699"/>
            </a:solidFill>
          </a:ln>
        </p:spPr>
        <p:txBody>
          <a:bodyPr wrap="square" lIns="0" tIns="0" rIns="0" bIns="0" rtlCol="0"/>
          <a:lstStyle/>
          <a:p>
            <a:endParaRPr sz="1588"/>
          </a:p>
        </p:txBody>
      </p:sp>
      <p:sp>
        <p:nvSpPr>
          <p:cNvPr id="65" name="object 65"/>
          <p:cNvSpPr/>
          <p:nvPr/>
        </p:nvSpPr>
        <p:spPr>
          <a:xfrm>
            <a:off x="4989949" y="2051640"/>
            <a:ext cx="0" cy="2259106"/>
          </a:xfrm>
          <a:custGeom>
            <a:avLst/>
            <a:gdLst/>
            <a:ahLst/>
            <a:cxnLst/>
            <a:rect l="l" t="t" r="r" b="b"/>
            <a:pathLst>
              <a:path h="2560320">
                <a:moveTo>
                  <a:pt x="0" y="0"/>
                </a:moveTo>
                <a:lnTo>
                  <a:pt x="0" y="2560307"/>
                </a:lnTo>
              </a:path>
            </a:pathLst>
          </a:custGeom>
          <a:ln w="8534">
            <a:solidFill>
              <a:srgbClr val="949699"/>
            </a:solidFill>
          </a:ln>
        </p:spPr>
        <p:txBody>
          <a:bodyPr wrap="square" lIns="0" tIns="0" rIns="0" bIns="0" rtlCol="0"/>
          <a:lstStyle/>
          <a:p>
            <a:endParaRPr sz="1588"/>
          </a:p>
        </p:txBody>
      </p:sp>
      <p:sp>
        <p:nvSpPr>
          <p:cNvPr id="66" name="object 66"/>
          <p:cNvSpPr/>
          <p:nvPr/>
        </p:nvSpPr>
        <p:spPr>
          <a:xfrm>
            <a:off x="5726254" y="2051640"/>
            <a:ext cx="0" cy="2259106"/>
          </a:xfrm>
          <a:custGeom>
            <a:avLst/>
            <a:gdLst/>
            <a:ahLst/>
            <a:cxnLst/>
            <a:rect l="l" t="t" r="r" b="b"/>
            <a:pathLst>
              <a:path h="2560320">
                <a:moveTo>
                  <a:pt x="0" y="0"/>
                </a:moveTo>
                <a:lnTo>
                  <a:pt x="0" y="2560307"/>
                </a:lnTo>
              </a:path>
            </a:pathLst>
          </a:custGeom>
          <a:ln w="8534">
            <a:solidFill>
              <a:srgbClr val="949699"/>
            </a:solidFill>
          </a:ln>
        </p:spPr>
        <p:txBody>
          <a:bodyPr wrap="square" lIns="0" tIns="0" rIns="0" bIns="0" rtlCol="0"/>
          <a:lstStyle/>
          <a:p>
            <a:endParaRPr sz="1588"/>
          </a:p>
        </p:txBody>
      </p:sp>
      <p:sp>
        <p:nvSpPr>
          <p:cNvPr id="67" name="object 67"/>
          <p:cNvSpPr/>
          <p:nvPr/>
        </p:nvSpPr>
        <p:spPr>
          <a:xfrm>
            <a:off x="6462547" y="2051640"/>
            <a:ext cx="0" cy="2259106"/>
          </a:xfrm>
          <a:custGeom>
            <a:avLst/>
            <a:gdLst/>
            <a:ahLst/>
            <a:cxnLst/>
            <a:rect l="l" t="t" r="r" b="b"/>
            <a:pathLst>
              <a:path h="2560320">
                <a:moveTo>
                  <a:pt x="0" y="0"/>
                </a:moveTo>
                <a:lnTo>
                  <a:pt x="0" y="2560307"/>
                </a:lnTo>
              </a:path>
            </a:pathLst>
          </a:custGeom>
          <a:ln w="8534">
            <a:solidFill>
              <a:srgbClr val="949699"/>
            </a:solidFill>
          </a:ln>
        </p:spPr>
        <p:txBody>
          <a:bodyPr wrap="square" lIns="0" tIns="0" rIns="0" bIns="0" rtlCol="0"/>
          <a:lstStyle/>
          <a:p>
            <a:endParaRPr sz="1588"/>
          </a:p>
        </p:txBody>
      </p:sp>
      <p:sp>
        <p:nvSpPr>
          <p:cNvPr id="68" name="object 68"/>
          <p:cNvSpPr/>
          <p:nvPr/>
        </p:nvSpPr>
        <p:spPr>
          <a:xfrm>
            <a:off x="7198852" y="2051640"/>
            <a:ext cx="0" cy="2259106"/>
          </a:xfrm>
          <a:custGeom>
            <a:avLst/>
            <a:gdLst/>
            <a:ahLst/>
            <a:cxnLst/>
            <a:rect l="l" t="t" r="r" b="b"/>
            <a:pathLst>
              <a:path h="2560320">
                <a:moveTo>
                  <a:pt x="0" y="0"/>
                </a:moveTo>
                <a:lnTo>
                  <a:pt x="0" y="2560307"/>
                </a:lnTo>
              </a:path>
            </a:pathLst>
          </a:custGeom>
          <a:ln w="8534">
            <a:solidFill>
              <a:srgbClr val="949699"/>
            </a:solidFill>
          </a:ln>
        </p:spPr>
        <p:txBody>
          <a:bodyPr wrap="square" lIns="0" tIns="0" rIns="0" bIns="0" rtlCol="0"/>
          <a:lstStyle/>
          <a:p>
            <a:endParaRPr sz="1588"/>
          </a:p>
        </p:txBody>
      </p:sp>
      <p:sp>
        <p:nvSpPr>
          <p:cNvPr id="69" name="object 69"/>
          <p:cNvSpPr/>
          <p:nvPr/>
        </p:nvSpPr>
        <p:spPr>
          <a:xfrm>
            <a:off x="7935157" y="2209777"/>
            <a:ext cx="0" cy="2101103"/>
          </a:xfrm>
          <a:custGeom>
            <a:avLst/>
            <a:gdLst/>
            <a:ahLst/>
            <a:cxnLst/>
            <a:rect l="l" t="t" r="r" b="b"/>
            <a:pathLst>
              <a:path h="2381250">
                <a:moveTo>
                  <a:pt x="0" y="0"/>
                </a:moveTo>
                <a:lnTo>
                  <a:pt x="0" y="2381084"/>
                </a:lnTo>
              </a:path>
            </a:pathLst>
          </a:custGeom>
          <a:ln w="8534">
            <a:solidFill>
              <a:srgbClr val="949699"/>
            </a:solidFill>
          </a:ln>
        </p:spPr>
        <p:txBody>
          <a:bodyPr wrap="square" lIns="0" tIns="0" rIns="0" bIns="0" rtlCol="0"/>
          <a:lstStyle/>
          <a:p>
            <a:endParaRPr sz="1588"/>
          </a:p>
        </p:txBody>
      </p:sp>
      <p:sp>
        <p:nvSpPr>
          <p:cNvPr id="70" name="object 70"/>
          <p:cNvSpPr/>
          <p:nvPr/>
        </p:nvSpPr>
        <p:spPr>
          <a:xfrm>
            <a:off x="8671451" y="2209777"/>
            <a:ext cx="0" cy="2101103"/>
          </a:xfrm>
          <a:custGeom>
            <a:avLst/>
            <a:gdLst/>
            <a:ahLst/>
            <a:cxnLst/>
            <a:rect l="l" t="t" r="r" b="b"/>
            <a:pathLst>
              <a:path h="2381250">
                <a:moveTo>
                  <a:pt x="0" y="0"/>
                </a:moveTo>
                <a:lnTo>
                  <a:pt x="0" y="2381084"/>
                </a:lnTo>
              </a:path>
            </a:pathLst>
          </a:custGeom>
          <a:ln w="8534">
            <a:solidFill>
              <a:srgbClr val="949699"/>
            </a:solidFill>
          </a:ln>
        </p:spPr>
        <p:txBody>
          <a:bodyPr wrap="square" lIns="0" tIns="0" rIns="0" bIns="0" rtlCol="0"/>
          <a:lstStyle/>
          <a:p>
            <a:endParaRPr sz="1588"/>
          </a:p>
        </p:txBody>
      </p:sp>
      <p:sp>
        <p:nvSpPr>
          <p:cNvPr id="71" name="object 71"/>
          <p:cNvSpPr txBox="1"/>
          <p:nvPr/>
        </p:nvSpPr>
        <p:spPr>
          <a:xfrm>
            <a:off x="2387565" y="2938437"/>
            <a:ext cx="142668" cy="484654"/>
          </a:xfrm>
          <a:prstGeom prst="rect">
            <a:avLst/>
          </a:prstGeom>
        </p:spPr>
        <p:txBody>
          <a:bodyPr vert="vert270" wrap="square" lIns="0" tIns="0" rIns="0" bIns="0" rtlCol="0">
            <a:spAutoFit/>
          </a:bodyPr>
          <a:lstStyle/>
          <a:p>
            <a:pPr marL="11206"/>
            <a:r>
              <a:rPr sz="927" dirty="0">
                <a:solidFill>
                  <a:srgbClr val="231F20"/>
                </a:solidFill>
                <a:latin typeface="Arial"/>
                <a:cs typeface="Arial"/>
              </a:rPr>
              <a:t>Head</a:t>
            </a:r>
            <a:r>
              <a:rPr sz="927" spc="4" dirty="0">
                <a:solidFill>
                  <a:srgbClr val="231F20"/>
                </a:solidFill>
                <a:latin typeface="Arial"/>
                <a:cs typeface="Arial"/>
              </a:rPr>
              <a:t> </a:t>
            </a:r>
            <a:r>
              <a:rPr sz="927" dirty="0">
                <a:solidFill>
                  <a:srgbClr val="231F20"/>
                </a:solidFill>
                <a:latin typeface="Arial"/>
                <a:cs typeface="Arial"/>
              </a:rPr>
              <a:t>-</a:t>
            </a:r>
            <a:r>
              <a:rPr sz="927" spc="4" dirty="0">
                <a:solidFill>
                  <a:srgbClr val="231F20"/>
                </a:solidFill>
                <a:latin typeface="Arial"/>
                <a:cs typeface="Arial"/>
              </a:rPr>
              <a:t> </a:t>
            </a:r>
            <a:r>
              <a:rPr sz="927" dirty="0">
                <a:solidFill>
                  <a:srgbClr val="231F20"/>
                </a:solidFill>
                <a:latin typeface="Arial"/>
                <a:cs typeface="Arial"/>
              </a:rPr>
              <a:t>ft</a:t>
            </a:r>
            <a:endParaRPr sz="927">
              <a:latin typeface="Arial"/>
              <a:cs typeface="Arial"/>
            </a:endParaRPr>
          </a:p>
        </p:txBody>
      </p:sp>
      <p:sp>
        <p:nvSpPr>
          <p:cNvPr id="72" name="object 72"/>
          <p:cNvSpPr txBox="1"/>
          <p:nvPr/>
        </p:nvSpPr>
        <p:spPr>
          <a:xfrm>
            <a:off x="9616704" y="2800878"/>
            <a:ext cx="142668" cy="752475"/>
          </a:xfrm>
          <a:prstGeom prst="rect">
            <a:avLst/>
          </a:prstGeom>
        </p:spPr>
        <p:txBody>
          <a:bodyPr vert="vert270" wrap="square" lIns="0" tIns="0" rIns="0" bIns="0" rtlCol="0">
            <a:spAutoFit/>
          </a:bodyPr>
          <a:lstStyle/>
          <a:p>
            <a:pPr marL="11206"/>
            <a:r>
              <a:rPr sz="927" dirty="0">
                <a:solidFill>
                  <a:srgbClr val="231F20"/>
                </a:solidFill>
                <a:latin typeface="Arial"/>
                <a:cs typeface="Arial"/>
              </a:rPr>
              <a:t>Efficiency</a:t>
            </a:r>
            <a:r>
              <a:rPr sz="927" spc="4" dirty="0">
                <a:solidFill>
                  <a:srgbClr val="231F20"/>
                </a:solidFill>
                <a:latin typeface="Arial"/>
                <a:cs typeface="Arial"/>
              </a:rPr>
              <a:t> </a:t>
            </a:r>
            <a:r>
              <a:rPr sz="927" dirty="0">
                <a:solidFill>
                  <a:srgbClr val="231F20"/>
                </a:solidFill>
                <a:latin typeface="Arial"/>
                <a:cs typeface="Arial"/>
              </a:rPr>
              <a:t>-</a:t>
            </a:r>
            <a:r>
              <a:rPr sz="927" spc="4" dirty="0">
                <a:solidFill>
                  <a:srgbClr val="231F20"/>
                </a:solidFill>
                <a:latin typeface="Arial"/>
                <a:cs typeface="Arial"/>
              </a:rPr>
              <a:t> </a:t>
            </a:r>
            <a:r>
              <a:rPr sz="927" dirty="0">
                <a:solidFill>
                  <a:srgbClr val="231F20"/>
                </a:solidFill>
                <a:latin typeface="Arial"/>
                <a:cs typeface="Arial"/>
              </a:rPr>
              <a:t>%</a:t>
            </a:r>
            <a:endParaRPr sz="927">
              <a:latin typeface="Arial"/>
              <a:cs typeface="Arial"/>
            </a:endParaRPr>
          </a:p>
        </p:txBody>
      </p:sp>
      <p:sp>
        <p:nvSpPr>
          <p:cNvPr id="73" name="object 73"/>
          <p:cNvSpPr/>
          <p:nvPr/>
        </p:nvSpPr>
        <p:spPr>
          <a:xfrm>
            <a:off x="2781045" y="2051640"/>
            <a:ext cx="6627159" cy="0"/>
          </a:xfrm>
          <a:custGeom>
            <a:avLst/>
            <a:gdLst/>
            <a:ahLst/>
            <a:cxnLst/>
            <a:rect l="l" t="t" r="r" b="b"/>
            <a:pathLst>
              <a:path w="7510780">
                <a:moveTo>
                  <a:pt x="0" y="0"/>
                </a:moveTo>
                <a:lnTo>
                  <a:pt x="7510284" y="0"/>
                </a:lnTo>
              </a:path>
            </a:pathLst>
          </a:custGeom>
          <a:ln w="8534">
            <a:solidFill>
              <a:srgbClr val="231F20"/>
            </a:solidFill>
          </a:ln>
        </p:spPr>
        <p:txBody>
          <a:bodyPr wrap="square" lIns="0" tIns="0" rIns="0" bIns="0" rtlCol="0"/>
          <a:lstStyle/>
          <a:p>
            <a:endParaRPr sz="1588"/>
          </a:p>
        </p:txBody>
      </p:sp>
      <p:sp>
        <p:nvSpPr>
          <p:cNvPr id="74" name="object 74"/>
          <p:cNvSpPr/>
          <p:nvPr/>
        </p:nvSpPr>
        <p:spPr>
          <a:xfrm>
            <a:off x="2781045" y="4310734"/>
            <a:ext cx="6627159" cy="0"/>
          </a:xfrm>
          <a:custGeom>
            <a:avLst/>
            <a:gdLst/>
            <a:ahLst/>
            <a:cxnLst/>
            <a:rect l="l" t="t" r="r" b="b"/>
            <a:pathLst>
              <a:path w="7510780">
                <a:moveTo>
                  <a:pt x="0" y="0"/>
                </a:moveTo>
                <a:lnTo>
                  <a:pt x="7510284" y="0"/>
                </a:lnTo>
              </a:path>
            </a:pathLst>
          </a:custGeom>
          <a:ln w="8534">
            <a:solidFill>
              <a:srgbClr val="231F20"/>
            </a:solidFill>
          </a:ln>
        </p:spPr>
        <p:txBody>
          <a:bodyPr wrap="square" lIns="0" tIns="0" rIns="0" bIns="0" rtlCol="0"/>
          <a:lstStyle/>
          <a:p>
            <a:endParaRPr sz="1588"/>
          </a:p>
        </p:txBody>
      </p:sp>
      <p:sp>
        <p:nvSpPr>
          <p:cNvPr id="75" name="object 75"/>
          <p:cNvSpPr/>
          <p:nvPr/>
        </p:nvSpPr>
        <p:spPr>
          <a:xfrm>
            <a:off x="2781045" y="2051640"/>
            <a:ext cx="0" cy="2259106"/>
          </a:xfrm>
          <a:custGeom>
            <a:avLst/>
            <a:gdLst/>
            <a:ahLst/>
            <a:cxnLst/>
            <a:rect l="l" t="t" r="r" b="b"/>
            <a:pathLst>
              <a:path h="2560320">
                <a:moveTo>
                  <a:pt x="0" y="0"/>
                </a:moveTo>
                <a:lnTo>
                  <a:pt x="0" y="2560307"/>
                </a:lnTo>
              </a:path>
            </a:pathLst>
          </a:custGeom>
          <a:ln w="8534">
            <a:solidFill>
              <a:srgbClr val="231F20"/>
            </a:solidFill>
          </a:ln>
        </p:spPr>
        <p:txBody>
          <a:bodyPr wrap="square" lIns="0" tIns="0" rIns="0" bIns="0" rtlCol="0"/>
          <a:lstStyle/>
          <a:p>
            <a:endParaRPr sz="1588"/>
          </a:p>
        </p:txBody>
      </p:sp>
      <p:sp>
        <p:nvSpPr>
          <p:cNvPr id="76" name="object 76"/>
          <p:cNvSpPr/>
          <p:nvPr/>
        </p:nvSpPr>
        <p:spPr>
          <a:xfrm>
            <a:off x="9407766" y="2051640"/>
            <a:ext cx="0" cy="2259106"/>
          </a:xfrm>
          <a:custGeom>
            <a:avLst/>
            <a:gdLst/>
            <a:ahLst/>
            <a:cxnLst/>
            <a:rect l="l" t="t" r="r" b="b"/>
            <a:pathLst>
              <a:path h="2560320">
                <a:moveTo>
                  <a:pt x="0" y="0"/>
                </a:moveTo>
                <a:lnTo>
                  <a:pt x="0" y="2560307"/>
                </a:lnTo>
              </a:path>
            </a:pathLst>
          </a:custGeom>
          <a:ln w="8534">
            <a:solidFill>
              <a:srgbClr val="231F20"/>
            </a:solidFill>
          </a:ln>
        </p:spPr>
        <p:txBody>
          <a:bodyPr wrap="square" lIns="0" tIns="0" rIns="0" bIns="0" rtlCol="0"/>
          <a:lstStyle/>
          <a:p>
            <a:endParaRPr sz="1588"/>
          </a:p>
        </p:txBody>
      </p:sp>
      <p:sp>
        <p:nvSpPr>
          <p:cNvPr id="77" name="object 77"/>
          <p:cNvSpPr/>
          <p:nvPr/>
        </p:nvSpPr>
        <p:spPr>
          <a:xfrm>
            <a:off x="2781046" y="2715039"/>
            <a:ext cx="5824817" cy="1206313"/>
          </a:xfrm>
          <a:custGeom>
            <a:avLst/>
            <a:gdLst/>
            <a:ahLst/>
            <a:cxnLst/>
            <a:rect l="l" t="t" r="r" b="b"/>
            <a:pathLst>
              <a:path w="6601459" h="1367154">
                <a:moveTo>
                  <a:pt x="0" y="0"/>
                </a:moveTo>
                <a:lnTo>
                  <a:pt x="134721" y="9766"/>
                </a:lnTo>
                <a:lnTo>
                  <a:pt x="269430" y="20929"/>
                </a:lnTo>
                <a:lnTo>
                  <a:pt x="411778" y="34379"/>
                </a:lnTo>
                <a:lnTo>
                  <a:pt x="554076" y="49074"/>
                </a:lnTo>
                <a:lnTo>
                  <a:pt x="696316" y="64962"/>
                </a:lnTo>
                <a:lnTo>
                  <a:pt x="838492" y="81990"/>
                </a:lnTo>
                <a:lnTo>
                  <a:pt x="980595" y="100106"/>
                </a:lnTo>
                <a:lnTo>
                  <a:pt x="1122620" y="119257"/>
                </a:lnTo>
                <a:lnTo>
                  <a:pt x="1264557" y="139391"/>
                </a:lnTo>
                <a:lnTo>
                  <a:pt x="1406400" y="160455"/>
                </a:lnTo>
                <a:lnTo>
                  <a:pt x="1548141" y="182397"/>
                </a:lnTo>
                <a:lnTo>
                  <a:pt x="1689773" y="205163"/>
                </a:lnTo>
                <a:lnTo>
                  <a:pt x="1831288" y="228702"/>
                </a:lnTo>
                <a:lnTo>
                  <a:pt x="1972679" y="252961"/>
                </a:lnTo>
                <a:lnTo>
                  <a:pt x="2113939" y="277887"/>
                </a:lnTo>
                <a:lnTo>
                  <a:pt x="2255060" y="303427"/>
                </a:lnTo>
                <a:lnTo>
                  <a:pt x="2396035" y="329530"/>
                </a:lnTo>
                <a:lnTo>
                  <a:pt x="2536856" y="356142"/>
                </a:lnTo>
                <a:lnTo>
                  <a:pt x="2677516" y="383212"/>
                </a:lnTo>
                <a:lnTo>
                  <a:pt x="2818008" y="410685"/>
                </a:lnTo>
                <a:lnTo>
                  <a:pt x="2958324" y="438511"/>
                </a:lnTo>
                <a:lnTo>
                  <a:pt x="3098457" y="466636"/>
                </a:lnTo>
                <a:lnTo>
                  <a:pt x="3233178" y="494322"/>
                </a:lnTo>
                <a:lnTo>
                  <a:pt x="3367900" y="522414"/>
                </a:lnTo>
                <a:lnTo>
                  <a:pt x="3517234" y="554262"/>
                </a:lnTo>
                <a:lnTo>
                  <a:pt x="3666591" y="586492"/>
                </a:lnTo>
                <a:lnTo>
                  <a:pt x="3815948" y="619143"/>
                </a:lnTo>
                <a:lnTo>
                  <a:pt x="3965281" y="652256"/>
                </a:lnTo>
                <a:lnTo>
                  <a:pt x="4114566" y="685871"/>
                </a:lnTo>
                <a:lnTo>
                  <a:pt x="4263777" y="720026"/>
                </a:lnTo>
                <a:lnTo>
                  <a:pt x="4412893" y="754763"/>
                </a:lnTo>
                <a:lnTo>
                  <a:pt x="4561887" y="790122"/>
                </a:lnTo>
                <a:lnTo>
                  <a:pt x="4710737" y="826141"/>
                </a:lnTo>
                <a:lnTo>
                  <a:pt x="4859418" y="862861"/>
                </a:lnTo>
                <a:lnTo>
                  <a:pt x="5007906" y="900323"/>
                </a:lnTo>
                <a:lnTo>
                  <a:pt x="5156177" y="938565"/>
                </a:lnTo>
                <a:lnTo>
                  <a:pt x="5304207" y="977628"/>
                </a:lnTo>
                <a:lnTo>
                  <a:pt x="5451972" y="1017551"/>
                </a:lnTo>
                <a:lnTo>
                  <a:pt x="5599448" y="1058376"/>
                </a:lnTo>
                <a:lnTo>
                  <a:pt x="5746611" y="1100140"/>
                </a:lnTo>
                <a:lnTo>
                  <a:pt x="5893436" y="1142886"/>
                </a:lnTo>
                <a:lnTo>
                  <a:pt x="6039900" y="1186651"/>
                </a:lnTo>
                <a:lnTo>
                  <a:pt x="6185979" y="1231477"/>
                </a:lnTo>
                <a:lnTo>
                  <a:pt x="6331648" y="1277404"/>
                </a:lnTo>
                <a:lnTo>
                  <a:pt x="6466357" y="1321346"/>
                </a:lnTo>
                <a:lnTo>
                  <a:pt x="6601079" y="1366583"/>
                </a:lnTo>
              </a:path>
            </a:pathLst>
          </a:custGeom>
          <a:ln w="17068">
            <a:solidFill>
              <a:srgbClr val="2B2F85"/>
            </a:solidFill>
          </a:ln>
        </p:spPr>
        <p:txBody>
          <a:bodyPr wrap="square" lIns="0" tIns="0" rIns="0" bIns="0" rtlCol="0"/>
          <a:lstStyle/>
          <a:p>
            <a:endParaRPr sz="1588"/>
          </a:p>
        </p:txBody>
      </p:sp>
      <p:sp>
        <p:nvSpPr>
          <p:cNvPr id="78" name="object 78"/>
          <p:cNvSpPr/>
          <p:nvPr/>
        </p:nvSpPr>
        <p:spPr>
          <a:xfrm>
            <a:off x="2781046" y="2614540"/>
            <a:ext cx="5824817" cy="1696571"/>
          </a:xfrm>
          <a:custGeom>
            <a:avLst/>
            <a:gdLst/>
            <a:ahLst/>
            <a:cxnLst/>
            <a:rect l="l" t="t" r="r" b="b"/>
            <a:pathLst>
              <a:path w="6601459" h="1922779">
                <a:moveTo>
                  <a:pt x="0" y="1922353"/>
                </a:moveTo>
                <a:lnTo>
                  <a:pt x="134721" y="1741810"/>
                </a:lnTo>
                <a:lnTo>
                  <a:pt x="269430" y="1574970"/>
                </a:lnTo>
                <a:lnTo>
                  <a:pt x="385453" y="1441352"/>
                </a:lnTo>
                <a:lnTo>
                  <a:pt x="503520" y="1314840"/>
                </a:lnTo>
                <a:lnTo>
                  <a:pt x="623738" y="1195272"/>
                </a:lnTo>
                <a:lnTo>
                  <a:pt x="746211" y="1082488"/>
                </a:lnTo>
                <a:lnTo>
                  <a:pt x="871044" y="976331"/>
                </a:lnTo>
                <a:lnTo>
                  <a:pt x="998344" y="876638"/>
                </a:lnTo>
                <a:lnTo>
                  <a:pt x="1128215" y="783251"/>
                </a:lnTo>
                <a:lnTo>
                  <a:pt x="1260763" y="696010"/>
                </a:lnTo>
                <a:lnTo>
                  <a:pt x="1396093" y="614755"/>
                </a:lnTo>
                <a:lnTo>
                  <a:pt x="1534310" y="539326"/>
                </a:lnTo>
                <a:lnTo>
                  <a:pt x="1675520" y="469563"/>
                </a:lnTo>
                <a:lnTo>
                  <a:pt x="1819828" y="405308"/>
                </a:lnTo>
                <a:lnTo>
                  <a:pt x="1967339" y="346399"/>
                </a:lnTo>
                <a:lnTo>
                  <a:pt x="2118159" y="292677"/>
                </a:lnTo>
                <a:lnTo>
                  <a:pt x="2272393" y="243982"/>
                </a:lnTo>
                <a:lnTo>
                  <a:pt x="2430146" y="200155"/>
                </a:lnTo>
                <a:lnTo>
                  <a:pt x="2591523" y="161035"/>
                </a:lnTo>
                <a:lnTo>
                  <a:pt x="2756631" y="126463"/>
                </a:lnTo>
                <a:lnTo>
                  <a:pt x="2925573" y="96280"/>
                </a:lnTo>
                <a:lnTo>
                  <a:pt x="3098457" y="70325"/>
                </a:lnTo>
                <a:lnTo>
                  <a:pt x="3233178" y="53154"/>
                </a:lnTo>
                <a:lnTo>
                  <a:pt x="3367900" y="38562"/>
                </a:lnTo>
                <a:lnTo>
                  <a:pt x="3502621" y="26433"/>
                </a:lnTo>
                <a:lnTo>
                  <a:pt x="3563016" y="21820"/>
                </a:lnTo>
                <a:lnTo>
                  <a:pt x="3623478" y="17637"/>
                </a:lnTo>
                <a:lnTo>
                  <a:pt x="3684000" y="13888"/>
                </a:lnTo>
                <a:lnTo>
                  <a:pt x="3744576" y="10577"/>
                </a:lnTo>
                <a:lnTo>
                  <a:pt x="3805198" y="7708"/>
                </a:lnTo>
                <a:lnTo>
                  <a:pt x="3865858" y="5285"/>
                </a:lnTo>
                <a:lnTo>
                  <a:pt x="3926549" y="3313"/>
                </a:lnTo>
                <a:lnTo>
                  <a:pt x="3987264" y="1794"/>
                </a:lnTo>
                <a:lnTo>
                  <a:pt x="4047996" y="733"/>
                </a:lnTo>
                <a:lnTo>
                  <a:pt x="4108737" y="133"/>
                </a:lnTo>
                <a:lnTo>
                  <a:pt x="4169480" y="0"/>
                </a:lnTo>
                <a:lnTo>
                  <a:pt x="4230218" y="335"/>
                </a:lnTo>
                <a:lnTo>
                  <a:pt x="4290943" y="1145"/>
                </a:lnTo>
                <a:lnTo>
                  <a:pt x="4351648" y="2432"/>
                </a:lnTo>
                <a:lnTo>
                  <a:pt x="4412326" y="4200"/>
                </a:lnTo>
                <a:lnTo>
                  <a:pt x="4472970" y="6454"/>
                </a:lnTo>
                <a:lnTo>
                  <a:pt x="4533571" y="9197"/>
                </a:lnTo>
                <a:lnTo>
                  <a:pt x="4594124" y="12433"/>
                </a:lnTo>
                <a:lnTo>
                  <a:pt x="4654620" y="16166"/>
                </a:lnTo>
                <a:lnTo>
                  <a:pt x="4715052" y="20401"/>
                </a:lnTo>
                <a:lnTo>
                  <a:pt x="4849774" y="31945"/>
                </a:lnTo>
                <a:lnTo>
                  <a:pt x="4984496" y="46423"/>
                </a:lnTo>
                <a:lnTo>
                  <a:pt x="5046802" y="54146"/>
                </a:lnTo>
                <a:lnTo>
                  <a:pt x="5109019" y="62555"/>
                </a:lnTo>
                <a:lnTo>
                  <a:pt x="5171132" y="71671"/>
                </a:lnTo>
                <a:lnTo>
                  <a:pt x="5233125" y="81511"/>
                </a:lnTo>
                <a:lnTo>
                  <a:pt x="5294985" y="92097"/>
                </a:lnTo>
                <a:lnTo>
                  <a:pt x="5356697" y="103446"/>
                </a:lnTo>
                <a:lnTo>
                  <a:pt x="5418246" y="115578"/>
                </a:lnTo>
                <a:lnTo>
                  <a:pt x="5479617" y="128513"/>
                </a:lnTo>
                <a:lnTo>
                  <a:pt x="5540797" y="142270"/>
                </a:lnTo>
                <a:lnTo>
                  <a:pt x="5601769" y="156867"/>
                </a:lnTo>
                <a:lnTo>
                  <a:pt x="5662521" y="172325"/>
                </a:lnTo>
                <a:lnTo>
                  <a:pt x="5723037" y="188662"/>
                </a:lnTo>
                <a:lnTo>
                  <a:pt x="5783303" y="205897"/>
                </a:lnTo>
                <a:lnTo>
                  <a:pt x="5843303" y="224051"/>
                </a:lnTo>
                <a:lnTo>
                  <a:pt x="5903025" y="243142"/>
                </a:lnTo>
                <a:lnTo>
                  <a:pt x="5962452" y="263190"/>
                </a:lnTo>
                <a:lnTo>
                  <a:pt x="6021570" y="284213"/>
                </a:lnTo>
                <a:lnTo>
                  <a:pt x="6080365" y="306232"/>
                </a:lnTo>
                <a:lnTo>
                  <a:pt x="6138822" y="329265"/>
                </a:lnTo>
                <a:lnTo>
                  <a:pt x="6196926" y="353331"/>
                </a:lnTo>
                <a:lnTo>
                  <a:pt x="6331648" y="413720"/>
                </a:lnTo>
                <a:lnTo>
                  <a:pt x="6466357" y="481004"/>
                </a:lnTo>
                <a:lnTo>
                  <a:pt x="6601079" y="555731"/>
                </a:lnTo>
              </a:path>
            </a:pathLst>
          </a:custGeom>
          <a:ln w="17068">
            <a:solidFill>
              <a:srgbClr val="2B2F85"/>
            </a:solidFill>
          </a:ln>
        </p:spPr>
        <p:txBody>
          <a:bodyPr wrap="square" lIns="0" tIns="0" rIns="0" bIns="0" rtlCol="0"/>
          <a:lstStyle/>
          <a:p>
            <a:endParaRPr sz="1588"/>
          </a:p>
        </p:txBody>
      </p:sp>
      <p:sp>
        <p:nvSpPr>
          <p:cNvPr id="79" name="object 79"/>
          <p:cNvSpPr/>
          <p:nvPr/>
        </p:nvSpPr>
        <p:spPr>
          <a:xfrm>
            <a:off x="2781045" y="2623689"/>
            <a:ext cx="5989544" cy="1275790"/>
          </a:xfrm>
          <a:custGeom>
            <a:avLst/>
            <a:gdLst/>
            <a:ahLst/>
            <a:cxnLst/>
            <a:rect l="l" t="t" r="r" b="b"/>
            <a:pathLst>
              <a:path w="6788150" h="1445895">
                <a:moveTo>
                  <a:pt x="0" y="0"/>
                </a:moveTo>
                <a:lnTo>
                  <a:pt x="138518" y="10502"/>
                </a:lnTo>
                <a:lnTo>
                  <a:pt x="277050" y="22453"/>
                </a:lnTo>
                <a:lnTo>
                  <a:pt x="423471" y="36790"/>
                </a:lnTo>
                <a:lnTo>
                  <a:pt x="569837" y="52417"/>
                </a:lnTo>
                <a:lnTo>
                  <a:pt x="716139" y="69281"/>
                </a:lnTo>
                <a:lnTo>
                  <a:pt x="862369" y="87329"/>
                </a:lnTo>
                <a:lnTo>
                  <a:pt x="1008521" y="106505"/>
                </a:lnTo>
                <a:lnTo>
                  <a:pt x="1154585" y="126758"/>
                </a:lnTo>
                <a:lnTo>
                  <a:pt x="1300555" y="148033"/>
                </a:lnTo>
                <a:lnTo>
                  <a:pt x="1446422" y="170277"/>
                </a:lnTo>
                <a:lnTo>
                  <a:pt x="1592179" y="193437"/>
                </a:lnTo>
                <a:lnTo>
                  <a:pt x="1737818" y="217458"/>
                </a:lnTo>
                <a:lnTo>
                  <a:pt x="1883332" y="242288"/>
                </a:lnTo>
                <a:lnTo>
                  <a:pt x="2028712" y="267873"/>
                </a:lnTo>
                <a:lnTo>
                  <a:pt x="2173951" y="294158"/>
                </a:lnTo>
                <a:lnTo>
                  <a:pt x="2319041" y="321091"/>
                </a:lnTo>
                <a:lnTo>
                  <a:pt x="2463975" y="348619"/>
                </a:lnTo>
                <a:lnTo>
                  <a:pt x="2608744" y="376687"/>
                </a:lnTo>
                <a:lnTo>
                  <a:pt x="2753342" y="405242"/>
                </a:lnTo>
                <a:lnTo>
                  <a:pt x="2897759" y="434230"/>
                </a:lnTo>
                <a:lnTo>
                  <a:pt x="3041989" y="463598"/>
                </a:lnTo>
                <a:lnTo>
                  <a:pt x="3186023" y="493293"/>
                </a:lnTo>
                <a:lnTo>
                  <a:pt x="3324555" y="522541"/>
                </a:lnTo>
                <a:lnTo>
                  <a:pt x="3463086" y="552221"/>
                </a:lnTo>
                <a:lnTo>
                  <a:pt x="3616734" y="585897"/>
                </a:lnTo>
                <a:lnTo>
                  <a:pt x="3770399" y="619993"/>
                </a:lnTo>
                <a:lnTo>
                  <a:pt x="3924056" y="654547"/>
                </a:lnTo>
                <a:lnTo>
                  <a:pt x="4077680" y="689602"/>
                </a:lnTo>
                <a:lnTo>
                  <a:pt x="4231245" y="725197"/>
                </a:lnTo>
                <a:lnTo>
                  <a:pt x="4384727" y="761372"/>
                </a:lnTo>
                <a:lnTo>
                  <a:pt x="4538100" y="798169"/>
                </a:lnTo>
                <a:lnTo>
                  <a:pt x="4691339" y="835627"/>
                </a:lnTo>
                <a:lnTo>
                  <a:pt x="4844419" y="873787"/>
                </a:lnTo>
                <a:lnTo>
                  <a:pt x="4997315" y="912690"/>
                </a:lnTo>
                <a:lnTo>
                  <a:pt x="5150000" y="952375"/>
                </a:lnTo>
                <a:lnTo>
                  <a:pt x="5302451" y="992884"/>
                </a:lnTo>
                <a:lnTo>
                  <a:pt x="5454642" y="1034256"/>
                </a:lnTo>
                <a:lnTo>
                  <a:pt x="5606548" y="1076533"/>
                </a:lnTo>
                <a:lnTo>
                  <a:pt x="5758143" y="1119754"/>
                </a:lnTo>
                <a:lnTo>
                  <a:pt x="5909402" y="1163961"/>
                </a:lnTo>
                <a:lnTo>
                  <a:pt x="6060301" y="1209192"/>
                </a:lnTo>
                <a:lnTo>
                  <a:pt x="6210813" y="1255490"/>
                </a:lnTo>
                <a:lnTo>
                  <a:pt x="6360914" y="1302894"/>
                </a:lnTo>
                <a:lnTo>
                  <a:pt x="6510578" y="1351445"/>
                </a:lnTo>
                <a:lnTo>
                  <a:pt x="6649110" y="1397901"/>
                </a:lnTo>
                <a:lnTo>
                  <a:pt x="6787629" y="1445717"/>
                </a:lnTo>
              </a:path>
            </a:pathLst>
          </a:custGeom>
          <a:ln w="17068">
            <a:solidFill>
              <a:srgbClr val="231F20"/>
            </a:solidFill>
          </a:ln>
        </p:spPr>
        <p:txBody>
          <a:bodyPr wrap="square" lIns="0" tIns="0" rIns="0" bIns="0" rtlCol="0"/>
          <a:lstStyle/>
          <a:p>
            <a:endParaRPr sz="1588"/>
          </a:p>
        </p:txBody>
      </p:sp>
      <p:sp>
        <p:nvSpPr>
          <p:cNvPr id="80" name="object 80"/>
          <p:cNvSpPr/>
          <p:nvPr/>
        </p:nvSpPr>
        <p:spPr>
          <a:xfrm>
            <a:off x="2781045" y="4283650"/>
            <a:ext cx="773206" cy="20171"/>
          </a:xfrm>
          <a:custGeom>
            <a:avLst/>
            <a:gdLst/>
            <a:ahLst/>
            <a:cxnLst/>
            <a:rect l="l" t="t" r="r" b="b"/>
            <a:pathLst>
              <a:path w="876300" h="22860">
                <a:moveTo>
                  <a:pt x="0" y="0"/>
                </a:moveTo>
                <a:lnTo>
                  <a:pt x="59899" y="264"/>
                </a:lnTo>
                <a:lnTo>
                  <a:pt x="101922" y="601"/>
                </a:lnTo>
                <a:lnTo>
                  <a:pt x="143940" y="1065"/>
                </a:lnTo>
                <a:lnTo>
                  <a:pt x="185952" y="1651"/>
                </a:lnTo>
                <a:lnTo>
                  <a:pt x="227958" y="2351"/>
                </a:lnTo>
                <a:lnTo>
                  <a:pt x="269961" y="3158"/>
                </a:lnTo>
                <a:lnTo>
                  <a:pt x="311959" y="4067"/>
                </a:lnTo>
                <a:lnTo>
                  <a:pt x="353954" y="5068"/>
                </a:lnTo>
                <a:lnTo>
                  <a:pt x="395946" y="6157"/>
                </a:lnTo>
                <a:lnTo>
                  <a:pt x="437935" y="7326"/>
                </a:lnTo>
                <a:lnTo>
                  <a:pt x="479923" y="8568"/>
                </a:lnTo>
                <a:lnTo>
                  <a:pt x="521909" y="9875"/>
                </a:lnTo>
                <a:lnTo>
                  <a:pt x="563895" y="11243"/>
                </a:lnTo>
                <a:lnTo>
                  <a:pt x="605881" y="12662"/>
                </a:lnTo>
                <a:lnTo>
                  <a:pt x="647867" y="14127"/>
                </a:lnTo>
                <a:lnTo>
                  <a:pt x="689854" y="15631"/>
                </a:lnTo>
                <a:lnTo>
                  <a:pt x="731842" y="17166"/>
                </a:lnTo>
                <a:lnTo>
                  <a:pt x="773832" y="18727"/>
                </a:lnTo>
                <a:lnTo>
                  <a:pt x="815825" y="20305"/>
                </a:lnTo>
                <a:lnTo>
                  <a:pt x="857821" y="21894"/>
                </a:lnTo>
                <a:lnTo>
                  <a:pt x="875703" y="22555"/>
                </a:lnTo>
              </a:path>
            </a:pathLst>
          </a:custGeom>
          <a:ln w="17068">
            <a:solidFill>
              <a:srgbClr val="231F20"/>
            </a:solidFill>
          </a:ln>
        </p:spPr>
        <p:txBody>
          <a:bodyPr wrap="square" lIns="0" tIns="0" rIns="0" bIns="0" rtlCol="0"/>
          <a:lstStyle/>
          <a:p>
            <a:endParaRPr sz="1588"/>
          </a:p>
        </p:txBody>
      </p:sp>
      <p:sp>
        <p:nvSpPr>
          <p:cNvPr id="81" name="object 81"/>
          <p:cNvSpPr/>
          <p:nvPr/>
        </p:nvSpPr>
        <p:spPr>
          <a:xfrm>
            <a:off x="2860281" y="2680637"/>
            <a:ext cx="519953" cy="1603562"/>
          </a:xfrm>
          <a:custGeom>
            <a:avLst/>
            <a:gdLst/>
            <a:ahLst/>
            <a:cxnLst/>
            <a:rect l="l" t="t" r="r" b="b"/>
            <a:pathLst>
              <a:path w="589280" h="1817370">
                <a:moveTo>
                  <a:pt x="0" y="1817293"/>
                </a:moveTo>
                <a:lnTo>
                  <a:pt x="36068" y="1786356"/>
                </a:lnTo>
                <a:lnTo>
                  <a:pt x="72123" y="1744954"/>
                </a:lnTo>
                <a:lnTo>
                  <a:pt x="96164" y="1711528"/>
                </a:lnTo>
                <a:lnTo>
                  <a:pt x="120205" y="1673440"/>
                </a:lnTo>
                <a:lnTo>
                  <a:pt x="144233" y="1630692"/>
                </a:lnTo>
                <a:lnTo>
                  <a:pt x="168275" y="1583296"/>
                </a:lnTo>
                <a:lnTo>
                  <a:pt x="192316" y="1531239"/>
                </a:lnTo>
                <a:lnTo>
                  <a:pt x="216357" y="1474533"/>
                </a:lnTo>
                <a:lnTo>
                  <a:pt x="240398" y="1413167"/>
                </a:lnTo>
                <a:lnTo>
                  <a:pt x="264439" y="1347139"/>
                </a:lnTo>
                <a:lnTo>
                  <a:pt x="288467" y="1276451"/>
                </a:lnTo>
                <a:lnTo>
                  <a:pt x="300494" y="1239367"/>
                </a:lnTo>
                <a:lnTo>
                  <a:pt x="312508" y="1201115"/>
                </a:lnTo>
                <a:lnTo>
                  <a:pt x="324535" y="1161707"/>
                </a:lnTo>
                <a:lnTo>
                  <a:pt x="336549" y="1121117"/>
                </a:lnTo>
                <a:lnTo>
                  <a:pt x="348564" y="1079373"/>
                </a:lnTo>
                <a:lnTo>
                  <a:pt x="360591" y="1036472"/>
                </a:lnTo>
                <a:lnTo>
                  <a:pt x="372605" y="992403"/>
                </a:lnTo>
                <a:lnTo>
                  <a:pt x="384632" y="947166"/>
                </a:lnTo>
                <a:lnTo>
                  <a:pt x="396646" y="900760"/>
                </a:lnTo>
                <a:lnTo>
                  <a:pt x="408673" y="853198"/>
                </a:lnTo>
                <a:lnTo>
                  <a:pt x="420687" y="804468"/>
                </a:lnTo>
                <a:lnTo>
                  <a:pt x="432701" y="754570"/>
                </a:lnTo>
                <a:lnTo>
                  <a:pt x="444728" y="703516"/>
                </a:lnTo>
                <a:lnTo>
                  <a:pt x="456742" y="651294"/>
                </a:lnTo>
                <a:lnTo>
                  <a:pt x="468769" y="597903"/>
                </a:lnTo>
                <a:lnTo>
                  <a:pt x="480783" y="543356"/>
                </a:lnTo>
                <a:lnTo>
                  <a:pt x="492798" y="487641"/>
                </a:lnTo>
                <a:lnTo>
                  <a:pt x="504824" y="430758"/>
                </a:lnTo>
                <a:lnTo>
                  <a:pt x="516839" y="372719"/>
                </a:lnTo>
                <a:lnTo>
                  <a:pt x="528866" y="313499"/>
                </a:lnTo>
                <a:lnTo>
                  <a:pt x="540880" y="253123"/>
                </a:lnTo>
                <a:lnTo>
                  <a:pt x="552907" y="191592"/>
                </a:lnTo>
                <a:lnTo>
                  <a:pt x="564921" y="128892"/>
                </a:lnTo>
                <a:lnTo>
                  <a:pt x="576935" y="65024"/>
                </a:lnTo>
                <a:lnTo>
                  <a:pt x="588962" y="0"/>
                </a:lnTo>
              </a:path>
            </a:pathLst>
          </a:custGeom>
          <a:ln w="17068">
            <a:solidFill>
              <a:srgbClr val="ED2024"/>
            </a:solidFill>
            <a:prstDash val="lgDash"/>
          </a:ln>
        </p:spPr>
        <p:txBody>
          <a:bodyPr wrap="square" lIns="0" tIns="0" rIns="0" bIns="0" rtlCol="0"/>
          <a:lstStyle/>
          <a:p>
            <a:endParaRPr sz="1588"/>
          </a:p>
        </p:txBody>
      </p:sp>
      <p:sp>
        <p:nvSpPr>
          <p:cNvPr id="82" name="object 82"/>
          <p:cNvSpPr/>
          <p:nvPr/>
        </p:nvSpPr>
        <p:spPr>
          <a:xfrm>
            <a:off x="3553725" y="3899333"/>
            <a:ext cx="5216899" cy="404532"/>
          </a:xfrm>
          <a:custGeom>
            <a:avLst/>
            <a:gdLst/>
            <a:ahLst/>
            <a:cxnLst/>
            <a:rect l="l" t="t" r="r" b="b"/>
            <a:pathLst>
              <a:path w="5912484" h="458470">
                <a:moveTo>
                  <a:pt x="0" y="458127"/>
                </a:moveTo>
                <a:lnTo>
                  <a:pt x="120650" y="455498"/>
                </a:lnTo>
                <a:lnTo>
                  <a:pt x="241300" y="452589"/>
                </a:lnTo>
                <a:lnTo>
                  <a:pt x="361950" y="449402"/>
                </a:lnTo>
                <a:lnTo>
                  <a:pt x="482600" y="445935"/>
                </a:lnTo>
                <a:lnTo>
                  <a:pt x="603250" y="442188"/>
                </a:lnTo>
                <a:lnTo>
                  <a:pt x="723900" y="438162"/>
                </a:lnTo>
                <a:lnTo>
                  <a:pt x="844550" y="433844"/>
                </a:lnTo>
                <a:lnTo>
                  <a:pt x="965200" y="429260"/>
                </a:lnTo>
                <a:lnTo>
                  <a:pt x="1085862" y="424395"/>
                </a:lnTo>
                <a:lnTo>
                  <a:pt x="1206512" y="419239"/>
                </a:lnTo>
                <a:lnTo>
                  <a:pt x="1327162" y="413816"/>
                </a:lnTo>
                <a:lnTo>
                  <a:pt x="1447812" y="408101"/>
                </a:lnTo>
                <a:lnTo>
                  <a:pt x="1568462" y="402120"/>
                </a:lnTo>
                <a:lnTo>
                  <a:pt x="1689112" y="395846"/>
                </a:lnTo>
                <a:lnTo>
                  <a:pt x="1809762" y="389293"/>
                </a:lnTo>
                <a:lnTo>
                  <a:pt x="1930412" y="382473"/>
                </a:lnTo>
                <a:lnTo>
                  <a:pt x="2051062" y="375361"/>
                </a:lnTo>
                <a:lnTo>
                  <a:pt x="2171725" y="367969"/>
                </a:lnTo>
                <a:lnTo>
                  <a:pt x="2292375" y="360299"/>
                </a:lnTo>
                <a:lnTo>
                  <a:pt x="2413025" y="352348"/>
                </a:lnTo>
                <a:lnTo>
                  <a:pt x="2533675" y="344119"/>
                </a:lnTo>
                <a:lnTo>
                  <a:pt x="2654325" y="335610"/>
                </a:lnTo>
                <a:lnTo>
                  <a:pt x="2774975" y="326821"/>
                </a:lnTo>
                <a:lnTo>
                  <a:pt x="2895625" y="317754"/>
                </a:lnTo>
                <a:lnTo>
                  <a:pt x="3016275" y="308406"/>
                </a:lnTo>
                <a:lnTo>
                  <a:pt x="3136925" y="298780"/>
                </a:lnTo>
                <a:lnTo>
                  <a:pt x="3257588" y="288861"/>
                </a:lnTo>
                <a:lnTo>
                  <a:pt x="3378238" y="278676"/>
                </a:lnTo>
                <a:lnTo>
                  <a:pt x="3498888" y="268211"/>
                </a:lnTo>
                <a:lnTo>
                  <a:pt x="3619538" y="257454"/>
                </a:lnTo>
                <a:lnTo>
                  <a:pt x="3740188" y="246430"/>
                </a:lnTo>
                <a:lnTo>
                  <a:pt x="3860838" y="235115"/>
                </a:lnTo>
                <a:lnTo>
                  <a:pt x="3981488" y="223532"/>
                </a:lnTo>
                <a:lnTo>
                  <a:pt x="4102138" y="211658"/>
                </a:lnTo>
                <a:lnTo>
                  <a:pt x="4222788" y="199504"/>
                </a:lnTo>
                <a:lnTo>
                  <a:pt x="4343438" y="187071"/>
                </a:lnTo>
                <a:lnTo>
                  <a:pt x="4464100" y="174371"/>
                </a:lnTo>
                <a:lnTo>
                  <a:pt x="4584750" y="161378"/>
                </a:lnTo>
                <a:lnTo>
                  <a:pt x="4705400" y="148107"/>
                </a:lnTo>
                <a:lnTo>
                  <a:pt x="4826050" y="134556"/>
                </a:lnTo>
                <a:lnTo>
                  <a:pt x="4946713" y="120726"/>
                </a:lnTo>
                <a:lnTo>
                  <a:pt x="5067363" y="106616"/>
                </a:lnTo>
                <a:lnTo>
                  <a:pt x="5188013" y="92227"/>
                </a:lnTo>
                <a:lnTo>
                  <a:pt x="5308663" y="77558"/>
                </a:lnTo>
                <a:lnTo>
                  <a:pt x="5429326" y="62598"/>
                </a:lnTo>
                <a:lnTo>
                  <a:pt x="5549976" y="47371"/>
                </a:lnTo>
                <a:lnTo>
                  <a:pt x="5670626" y="31864"/>
                </a:lnTo>
                <a:lnTo>
                  <a:pt x="5791276" y="16065"/>
                </a:lnTo>
                <a:lnTo>
                  <a:pt x="5911926" y="0"/>
                </a:lnTo>
              </a:path>
            </a:pathLst>
          </a:custGeom>
          <a:ln w="17068">
            <a:solidFill>
              <a:srgbClr val="ED2024"/>
            </a:solidFill>
            <a:prstDash val="lgDash"/>
          </a:ln>
        </p:spPr>
        <p:txBody>
          <a:bodyPr wrap="square" lIns="0" tIns="0" rIns="0" bIns="0" rtlCol="0"/>
          <a:lstStyle/>
          <a:p>
            <a:endParaRPr sz="1588"/>
          </a:p>
        </p:txBody>
      </p:sp>
      <p:sp>
        <p:nvSpPr>
          <p:cNvPr id="83" name="object 83"/>
          <p:cNvSpPr/>
          <p:nvPr/>
        </p:nvSpPr>
        <p:spPr>
          <a:xfrm>
            <a:off x="6251698" y="3331800"/>
            <a:ext cx="211231" cy="211231"/>
          </a:xfrm>
          <a:custGeom>
            <a:avLst/>
            <a:gdLst/>
            <a:ahLst/>
            <a:cxnLst/>
            <a:rect l="l" t="t" r="r" b="b"/>
            <a:pathLst>
              <a:path w="239395" h="239395">
                <a:moveTo>
                  <a:pt x="238963" y="0"/>
                </a:moveTo>
                <a:lnTo>
                  <a:pt x="0" y="0"/>
                </a:lnTo>
                <a:lnTo>
                  <a:pt x="238963" y="238963"/>
                </a:lnTo>
                <a:lnTo>
                  <a:pt x="238963" y="0"/>
                </a:lnTo>
                <a:close/>
              </a:path>
            </a:pathLst>
          </a:custGeom>
          <a:ln w="17068">
            <a:solidFill>
              <a:srgbClr val="3953A4"/>
            </a:solidFill>
          </a:ln>
        </p:spPr>
        <p:txBody>
          <a:bodyPr wrap="square" lIns="0" tIns="0" rIns="0" bIns="0" rtlCol="0"/>
          <a:lstStyle/>
          <a:p>
            <a:endParaRPr sz="1588"/>
          </a:p>
        </p:txBody>
      </p:sp>
      <p:sp>
        <p:nvSpPr>
          <p:cNvPr id="84" name="object 84"/>
          <p:cNvSpPr/>
          <p:nvPr/>
        </p:nvSpPr>
        <p:spPr>
          <a:xfrm>
            <a:off x="6357122" y="3331800"/>
            <a:ext cx="105895" cy="105895"/>
          </a:xfrm>
          <a:custGeom>
            <a:avLst/>
            <a:gdLst/>
            <a:ahLst/>
            <a:cxnLst/>
            <a:rect l="l" t="t" r="r" b="b"/>
            <a:pathLst>
              <a:path w="120014" h="120014">
                <a:moveTo>
                  <a:pt x="119481" y="0"/>
                </a:moveTo>
                <a:lnTo>
                  <a:pt x="0" y="119481"/>
                </a:lnTo>
              </a:path>
            </a:pathLst>
          </a:custGeom>
          <a:ln w="17068">
            <a:solidFill>
              <a:srgbClr val="3953A4"/>
            </a:solidFill>
          </a:ln>
        </p:spPr>
        <p:txBody>
          <a:bodyPr wrap="square" lIns="0" tIns="0" rIns="0" bIns="0" rtlCol="0"/>
          <a:lstStyle/>
          <a:p>
            <a:endParaRPr sz="1588"/>
          </a:p>
        </p:txBody>
      </p:sp>
      <p:sp>
        <p:nvSpPr>
          <p:cNvPr id="85" name="object 85"/>
          <p:cNvSpPr/>
          <p:nvPr/>
        </p:nvSpPr>
        <p:spPr>
          <a:xfrm>
            <a:off x="6304410" y="3331800"/>
            <a:ext cx="53228" cy="53228"/>
          </a:xfrm>
          <a:custGeom>
            <a:avLst/>
            <a:gdLst/>
            <a:ahLst/>
            <a:cxnLst/>
            <a:rect l="l" t="t" r="r" b="b"/>
            <a:pathLst>
              <a:path w="60325" h="60325">
                <a:moveTo>
                  <a:pt x="59740" y="0"/>
                </a:moveTo>
                <a:lnTo>
                  <a:pt x="0" y="59740"/>
                </a:lnTo>
              </a:path>
            </a:pathLst>
          </a:custGeom>
          <a:ln w="17068">
            <a:solidFill>
              <a:srgbClr val="3953A4"/>
            </a:solidFill>
          </a:ln>
        </p:spPr>
        <p:txBody>
          <a:bodyPr wrap="square" lIns="0" tIns="0" rIns="0" bIns="0" rtlCol="0"/>
          <a:lstStyle/>
          <a:p>
            <a:endParaRPr sz="1588"/>
          </a:p>
        </p:txBody>
      </p:sp>
      <p:sp>
        <p:nvSpPr>
          <p:cNvPr id="86" name="object 86"/>
          <p:cNvSpPr/>
          <p:nvPr/>
        </p:nvSpPr>
        <p:spPr>
          <a:xfrm>
            <a:off x="6409835" y="3437225"/>
            <a:ext cx="53228" cy="53228"/>
          </a:xfrm>
          <a:custGeom>
            <a:avLst/>
            <a:gdLst/>
            <a:ahLst/>
            <a:cxnLst/>
            <a:rect l="l" t="t" r="r" b="b"/>
            <a:pathLst>
              <a:path w="60325" h="60325">
                <a:moveTo>
                  <a:pt x="59740" y="0"/>
                </a:moveTo>
                <a:lnTo>
                  <a:pt x="0" y="59740"/>
                </a:lnTo>
              </a:path>
            </a:pathLst>
          </a:custGeom>
          <a:ln w="17068">
            <a:solidFill>
              <a:srgbClr val="3953A4"/>
            </a:solidFill>
          </a:ln>
        </p:spPr>
        <p:txBody>
          <a:bodyPr wrap="square" lIns="0" tIns="0" rIns="0" bIns="0" rtlCol="0"/>
          <a:lstStyle/>
          <a:p>
            <a:endParaRPr sz="1588"/>
          </a:p>
        </p:txBody>
      </p:sp>
      <p:sp>
        <p:nvSpPr>
          <p:cNvPr id="87" name="object 87"/>
          <p:cNvSpPr txBox="1"/>
          <p:nvPr/>
        </p:nvSpPr>
        <p:spPr>
          <a:xfrm>
            <a:off x="2807488" y="2822317"/>
            <a:ext cx="467846" cy="128946"/>
          </a:xfrm>
          <a:prstGeom prst="rect">
            <a:avLst/>
          </a:prstGeom>
        </p:spPr>
        <p:txBody>
          <a:bodyPr vert="horz" wrap="square" lIns="0" tIns="0" rIns="0" bIns="0" rtlCol="0">
            <a:spAutoFit/>
          </a:bodyPr>
          <a:lstStyle/>
          <a:p>
            <a:pPr marL="11206"/>
            <a:r>
              <a:rPr sz="838" spc="-9" dirty="0">
                <a:solidFill>
                  <a:srgbClr val="2B2F85"/>
                </a:solidFill>
                <a:latin typeface="Arial"/>
                <a:cs typeface="Arial"/>
              </a:rPr>
              <a:t>3674</a:t>
            </a:r>
            <a:r>
              <a:rPr sz="838" spc="-4" dirty="0">
                <a:solidFill>
                  <a:srgbClr val="2B2F85"/>
                </a:solidFill>
                <a:latin typeface="Arial"/>
                <a:cs typeface="Arial"/>
              </a:rPr>
              <a:t> </a:t>
            </a:r>
            <a:r>
              <a:rPr sz="838" spc="-9" dirty="0">
                <a:solidFill>
                  <a:srgbClr val="2B2F85"/>
                </a:solidFill>
                <a:latin typeface="Arial"/>
                <a:cs typeface="Arial"/>
              </a:rPr>
              <a:t>rpm</a:t>
            </a:r>
            <a:endParaRPr sz="838">
              <a:latin typeface="Arial"/>
              <a:cs typeface="Arial"/>
            </a:endParaRPr>
          </a:p>
        </p:txBody>
      </p:sp>
      <p:sp>
        <p:nvSpPr>
          <p:cNvPr id="88" name="object 88"/>
          <p:cNvSpPr txBox="1"/>
          <p:nvPr/>
        </p:nvSpPr>
        <p:spPr>
          <a:xfrm>
            <a:off x="8658572" y="3078352"/>
            <a:ext cx="474009" cy="128946"/>
          </a:xfrm>
          <a:prstGeom prst="rect">
            <a:avLst/>
          </a:prstGeom>
        </p:spPr>
        <p:txBody>
          <a:bodyPr vert="horz" wrap="square" lIns="0" tIns="0" rIns="0" bIns="0" rtlCol="0">
            <a:spAutoFit/>
          </a:bodyPr>
          <a:lstStyle/>
          <a:p>
            <a:pPr marL="11206"/>
            <a:r>
              <a:rPr sz="838" spc="-4" dirty="0">
                <a:solidFill>
                  <a:srgbClr val="2B2F85"/>
                </a:solidFill>
                <a:latin typeface="Arial"/>
                <a:cs typeface="Arial"/>
              </a:rPr>
              <a:t>Efficiency</a:t>
            </a:r>
            <a:endParaRPr sz="838">
              <a:latin typeface="Arial"/>
              <a:cs typeface="Arial"/>
            </a:endParaRPr>
          </a:p>
        </p:txBody>
      </p:sp>
      <p:sp>
        <p:nvSpPr>
          <p:cNvPr id="89" name="object 89"/>
          <p:cNvSpPr txBox="1"/>
          <p:nvPr/>
        </p:nvSpPr>
        <p:spPr>
          <a:xfrm>
            <a:off x="2807488" y="2460867"/>
            <a:ext cx="467846" cy="128946"/>
          </a:xfrm>
          <a:prstGeom prst="rect">
            <a:avLst/>
          </a:prstGeom>
        </p:spPr>
        <p:txBody>
          <a:bodyPr vert="horz" wrap="square" lIns="0" tIns="0" rIns="0" bIns="0" rtlCol="0">
            <a:spAutoFit/>
          </a:bodyPr>
          <a:lstStyle/>
          <a:p>
            <a:pPr marL="11206"/>
            <a:r>
              <a:rPr sz="838" spc="-9" dirty="0">
                <a:solidFill>
                  <a:srgbClr val="231F20"/>
                </a:solidFill>
                <a:latin typeface="Arial"/>
                <a:cs typeface="Arial"/>
              </a:rPr>
              <a:t>3779</a:t>
            </a:r>
            <a:r>
              <a:rPr sz="838" spc="-4" dirty="0">
                <a:solidFill>
                  <a:srgbClr val="231F20"/>
                </a:solidFill>
                <a:latin typeface="Arial"/>
                <a:cs typeface="Arial"/>
              </a:rPr>
              <a:t> </a:t>
            </a:r>
            <a:r>
              <a:rPr sz="838" spc="-9" dirty="0">
                <a:solidFill>
                  <a:srgbClr val="231F20"/>
                </a:solidFill>
                <a:latin typeface="Arial"/>
                <a:cs typeface="Arial"/>
              </a:rPr>
              <a:t>rpm</a:t>
            </a:r>
            <a:endParaRPr sz="838">
              <a:latin typeface="Arial"/>
              <a:cs typeface="Arial"/>
            </a:endParaRPr>
          </a:p>
        </p:txBody>
      </p:sp>
      <p:sp>
        <p:nvSpPr>
          <p:cNvPr id="90" name="object 90"/>
          <p:cNvSpPr/>
          <p:nvPr/>
        </p:nvSpPr>
        <p:spPr>
          <a:xfrm>
            <a:off x="7841453" y="2051641"/>
            <a:ext cx="1566582" cy="158563"/>
          </a:xfrm>
          <a:custGeom>
            <a:avLst/>
            <a:gdLst/>
            <a:ahLst/>
            <a:cxnLst/>
            <a:rect l="l" t="t" r="r" b="b"/>
            <a:pathLst>
              <a:path w="1775459" h="179705">
                <a:moveTo>
                  <a:pt x="0" y="179222"/>
                </a:moveTo>
                <a:lnTo>
                  <a:pt x="0" y="0"/>
                </a:lnTo>
                <a:lnTo>
                  <a:pt x="1775155" y="0"/>
                </a:lnTo>
                <a:lnTo>
                  <a:pt x="1775155" y="179222"/>
                </a:lnTo>
                <a:lnTo>
                  <a:pt x="0" y="179222"/>
                </a:lnTo>
                <a:close/>
              </a:path>
            </a:pathLst>
          </a:custGeom>
          <a:ln w="8534">
            <a:solidFill>
              <a:srgbClr val="231F20"/>
            </a:solidFill>
          </a:ln>
        </p:spPr>
        <p:txBody>
          <a:bodyPr wrap="square" lIns="0" tIns="0" rIns="0" bIns="0" rtlCol="0"/>
          <a:lstStyle/>
          <a:p>
            <a:endParaRPr sz="1588"/>
          </a:p>
        </p:txBody>
      </p:sp>
      <p:sp>
        <p:nvSpPr>
          <p:cNvPr id="91" name="object 91"/>
          <p:cNvSpPr txBox="1"/>
          <p:nvPr/>
        </p:nvSpPr>
        <p:spPr>
          <a:xfrm>
            <a:off x="7852838" y="2083621"/>
            <a:ext cx="1467971" cy="128946"/>
          </a:xfrm>
          <a:prstGeom prst="rect">
            <a:avLst/>
          </a:prstGeom>
        </p:spPr>
        <p:txBody>
          <a:bodyPr vert="horz" wrap="square" lIns="0" tIns="0" rIns="0" bIns="0" rtlCol="0">
            <a:spAutoFit/>
          </a:bodyPr>
          <a:lstStyle/>
          <a:p>
            <a:pPr marL="11206">
              <a:tabLst>
                <a:tab pos="214044" algn="l"/>
              </a:tabLst>
            </a:pPr>
            <a:r>
              <a:rPr sz="838" spc="-4" dirty="0">
                <a:solidFill>
                  <a:srgbClr val="231F20"/>
                </a:solidFill>
                <a:latin typeface="Times New Roman"/>
                <a:cs typeface="Times New Roman"/>
              </a:rPr>
              <a:t> 	</a:t>
            </a:r>
            <a:r>
              <a:rPr sz="838" spc="-4" dirty="0">
                <a:solidFill>
                  <a:srgbClr val="231F20"/>
                </a:solidFill>
                <a:latin typeface="Arial"/>
                <a:cs typeface="Arial"/>
              </a:rPr>
              <a:t>Allowable operating region</a:t>
            </a:r>
            <a:endParaRPr sz="838">
              <a:latin typeface="Arial"/>
              <a:cs typeface="Arial"/>
            </a:endParaRPr>
          </a:p>
        </p:txBody>
      </p:sp>
      <p:sp>
        <p:nvSpPr>
          <p:cNvPr id="92" name="object 92"/>
          <p:cNvSpPr/>
          <p:nvPr/>
        </p:nvSpPr>
        <p:spPr>
          <a:xfrm>
            <a:off x="7864044" y="2134474"/>
            <a:ext cx="180974" cy="0"/>
          </a:xfrm>
          <a:custGeom>
            <a:avLst/>
            <a:gdLst/>
            <a:ahLst/>
            <a:cxnLst/>
            <a:rect l="l" t="t" r="r" b="b"/>
            <a:pathLst>
              <a:path w="205104">
                <a:moveTo>
                  <a:pt x="0" y="0"/>
                </a:moveTo>
                <a:lnTo>
                  <a:pt x="204825" y="0"/>
                </a:lnTo>
              </a:path>
            </a:pathLst>
          </a:custGeom>
          <a:ln w="17068">
            <a:solidFill>
              <a:srgbClr val="ED2024"/>
            </a:solidFill>
            <a:prstDash val="lgDash"/>
          </a:ln>
        </p:spPr>
        <p:txBody>
          <a:bodyPr wrap="square" lIns="0" tIns="0" rIns="0" bIns="0" rtlCol="0"/>
          <a:lstStyle/>
          <a:p>
            <a:endParaRPr sz="1588"/>
          </a:p>
        </p:txBody>
      </p:sp>
      <p:sp>
        <p:nvSpPr>
          <p:cNvPr id="93" name="object 93"/>
          <p:cNvSpPr/>
          <p:nvPr/>
        </p:nvSpPr>
        <p:spPr>
          <a:xfrm>
            <a:off x="2758454" y="4732445"/>
            <a:ext cx="6649571" cy="0"/>
          </a:xfrm>
          <a:custGeom>
            <a:avLst/>
            <a:gdLst/>
            <a:ahLst/>
            <a:cxnLst/>
            <a:rect l="l" t="t" r="r" b="b"/>
            <a:pathLst>
              <a:path w="7536180">
                <a:moveTo>
                  <a:pt x="7535887" y="0"/>
                </a:moveTo>
                <a:lnTo>
                  <a:pt x="0" y="0"/>
                </a:lnTo>
              </a:path>
            </a:pathLst>
          </a:custGeom>
          <a:ln w="8534">
            <a:solidFill>
              <a:srgbClr val="949699"/>
            </a:solidFill>
          </a:ln>
        </p:spPr>
        <p:txBody>
          <a:bodyPr wrap="square" lIns="0" tIns="0" rIns="0" bIns="0" rtlCol="0"/>
          <a:lstStyle/>
          <a:p>
            <a:endParaRPr sz="1588"/>
          </a:p>
        </p:txBody>
      </p:sp>
      <p:sp>
        <p:nvSpPr>
          <p:cNvPr id="94" name="object 94"/>
          <p:cNvSpPr/>
          <p:nvPr/>
        </p:nvSpPr>
        <p:spPr>
          <a:xfrm>
            <a:off x="2758454" y="4506535"/>
            <a:ext cx="22971" cy="0"/>
          </a:xfrm>
          <a:custGeom>
            <a:avLst/>
            <a:gdLst/>
            <a:ahLst/>
            <a:cxnLst/>
            <a:rect l="l" t="t" r="r" b="b"/>
            <a:pathLst>
              <a:path w="26034">
                <a:moveTo>
                  <a:pt x="0" y="0"/>
                </a:moveTo>
                <a:lnTo>
                  <a:pt x="25603" y="0"/>
                </a:lnTo>
              </a:path>
            </a:pathLst>
          </a:custGeom>
          <a:ln w="8534">
            <a:solidFill>
              <a:srgbClr val="949699"/>
            </a:solidFill>
          </a:ln>
        </p:spPr>
        <p:txBody>
          <a:bodyPr wrap="square" lIns="0" tIns="0" rIns="0" bIns="0" rtlCol="0"/>
          <a:lstStyle/>
          <a:p>
            <a:endParaRPr sz="1588"/>
          </a:p>
        </p:txBody>
      </p:sp>
      <p:sp>
        <p:nvSpPr>
          <p:cNvPr id="95" name="object 95"/>
          <p:cNvSpPr/>
          <p:nvPr/>
        </p:nvSpPr>
        <p:spPr>
          <a:xfrm>
            <a:off x="2758454" y="4958356"/>
            <a:ext cx="22971" cy="0"/>
          </a:xfrm>
          <a:custGeom>
            <a:avLst/>
            <a:gdLst/>
            <a:ahLst/>
            <a:cxnLst/>
            <a:rect l="l" t="t" r="r" b="b"/>
            <a:pathLst>
              <a:path w="26034">
                <a:moveTo>
                  <a:pt x="0" y="0"/>
                </a:moveTo>
                <a:lnTo>
                  <a:pt x="25603" y="0"/>
                </a:lnTo>
              </a:path>
            </a:pathLst>
          </a:custGeom>
          <a:ln w="8534">
            <a:solidFill>
              <a:srgbClr val="949699"/>
            </a:solidFill>
          </a:ln>
        </p:spPr>
        <p:txBody>
          <a:bodyPr wrap="square" lIns="0" tIns="0" rIns="0" bIns="0" rtlCol="0"/>
          <a:lstStyle/>
          <a:p>
            <a:endParaRPr sz="1588"/>
          </a:p>
        </p:txBody>
      </p:sp>
      <p:sp>
        <p:nvSpPr>
          <p:cNvPr id="96" name="object 96"/>
          <p:cNvSpPr txBox="1"/>
          <p:nvPr/>
        </p:nvSpPr>
        <p:spPr>
          <a:xfrm>
            <a:off x="2671082" y="4917198"/>
            <a:ext cx="64434"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0</a:t>
            </a:r>
            <a:endParaRPr sz="574">
              <a:latin typeface="Arial"/>
              <a:cs typeface="Arial"/>
            </a:endParaRPr>
          </a:p>
        </p:txBody>
      </p:sp>
      <p:sp>
        <p:nvSpPr>
          <p:cNvPr id="97" name="object 97"/>
          <p:cNvSpPr/>
          <p:nvPr/>
        </p:nvSpPr>
        <p:spPr>
          <a:xfrm>
            <a:off x="3517344" y="4506535"/>
            <a:ext cx="0" cy="474569"/>
          </a:xfrm>
          <a:custGeom>
            <a:avLst/>
            <a:gdLst/>
            <a:ahLst/>
            <a:cxnLst/>
            <a:rect l="l" t="t" r="r" b="b"/>
            <a:pathLst>
              <a:path h="537845">
                <a:moveTo>
                  <a:pt x="0" y="0"/>
                </a:moveTo>
                <a:lnTo>
                  <a:pt x="0" y="537667"/>
                </a:lnTo>
              </a:path>
            </a:pathLst>
          </a:custGeom>
          <a:ln w="8547">
            <a:solidFill>
              <a:srgbClr val="949699"/>
            </a:solidFill>
          </a:ln>
        </p:spPr>
        <p:txBody>
          <a:bodyPr wrap="square" lIns="0" tIns="0" rIns="0" bIns="0" rtlCol="0"/>
          <a:lstStyle/>
          <a:p>
            <a:endParaRPr sz="1588"/>
          </a:p>
        </p:txBody>
      </p:sp>
      <p:sp>
        <p:nvSpPr>
          <p:cNvPr id="98" name="object 98"/>
          <p:cNvSpPr/>
          <p:nvPr/>
        </p:nvSpPr>
        <p:spPr>
          <a:xfrm>
            <a:off x="4253638" y="4506535"/>
            <a:ext cx="0" cy="474569"/>
          </a:xfrm>
          <a:custGeom>
            <a:avLst/>
            <a:gdLst/>
            <a:ahLst/>
            <a:cxnLst/>
            <a:rect l="l" t="t" r="r" b="b"/>
            <a:pathLst>
              <a:path h="537845">
                <a:moveTo>
                  <a:pt x="0" y="0"/>
                </a:moveTo>
                <a:lnTo>
                  <a:pt x="0" y="537667"/>
                </a:lnTo>
              </a:path>
            </a:pathLst>
          </a:custGeom>
          <a:ln w="8547">
            <a:solidFill>
              <a:srgbClr val="949699"/>
            </a:solidFill>
          </a:ln>
        </p:spPr>
        <p:txBody>
          <a:bodyPr wrap="square" lIns="0" tIns="0" rIns="0" bIns="0" rtlCol="0"/>
          <a:lstStyle/>
          <a:p>
            <a:endParaRPr sz="1588"/>
          </a:p>
        </p:txBody>
      </p:sp>
      <p:sp>
        <p:nvSpPr>
          <p:cNvPr id="99" name="object 99"/>
          <p:cNvSpPr/>
          <p:nvPr/>
        </p:nvSpPr>
        <p:spPr>
          <a:xfrm>
            <a:off x="4989943" y="4506535"/>
            <a:ext cx="0" cy="474569"/>
          </a:xfrm>
          <a:custGeom>
            <a:avLst/>
            <a:gdLst/>
            <a:ahLst/>
            <a:cxnLst/>
            <a:rect l="l" t="t" r="r" b="b"/>
            <a:pathLst>
              <a:path h="537845">
                <a:moveTo>
                  <a:pt x="0" y="0"/>
                </a:moveTo>
                <a:lnTo>
                  <a:pt x="0" y="537667"/>
                </a:lnTo>
              </a:path>
            </a:pathLst>
          </a:custGeom>
          <a:ln w="8547">
            <a:solidFill>
              <a:srgbClr val="949699"/>
            </a:solidFill>
          </a:ln>
        </p:spPr>
        <p:txBody>
          <a:bodyPr wrap="square" lIns="0" tIns="0" rIns="0" bIns="0" rtlCol="0"/>
          <a:lstStyle/>
          <a:p>
            <a:endParaRPr sz="1588"/>
          </a:p>
        </p:txBody>
      </p:sp>
      <p:sp>
        <p:nvSpPr>
          <p:cNvPr id="100" name="object 100"/>
          <p:cNvSpPr/>
          <p:nvPr/>
        </p:nvSpPr>
        <p:spPr>
          <a:xfrm>
            <a:off x="5726248" y="4506535"/>
            <a:ext cx="0" cy="474569"/>
          </a:xfrm>
          <a:custGeom>
            <a:avLst/>
            <a:gdLst/>
            <a:ahLst/>
            <a:cxnLst/>
            <a:rect l="l" t="t" r="r" b="b"/>
            <a:pathLst>
              <a:path h="537845">
                <a:moveTo>
                  <a:pt x="0" y="0"/>
                </a:moveTo>
                <a:lnTo>
                  <a:pt x="0" y="537667"/>
                </a:lnTo>
              </a:path>
            </a:pathLst>
          </a:custGeom>
          <a:ln w="8547">
            <a:solidFill>
              <a:srgbClr val="949699"/>
            </a:solidFill>
          </a:ln>
        </p:spPr>
        <p:txBody>
          <a:bodyPr wrap="square" lIns="0" tIns="0" rIns="0" bIns="0" rtlCol="0"/>
          <a:lstStyle/>
          <a:p>
            <a:endParaRPr sz="1588"/>
          </a:p>
        </p:txBody>
      </p:sp>
      <p:sp>
        <p:nvSpPr>
          <p:cNvPr id="101" name="object 101"/>
          <p:cNvSpPr/>
          <p:nvPr/>
        </p:nvSpPr>
        <p:spPr>
          <a:xfrm>
            <a:off x="6462542" y="4506535"/>
            <a:ext cx="0" cy="474569"/>
          </a:xfrm>
          <a:custGeom>
            <a:avLst/>
            <a:gdLst/>
            <a:ahLst/>
            <a:cxnLst/>
            <a:rect l="l" t="t" r="r" b="b"/>
            <a:pathLst>
              <a:path h="537845">
                <a:moveTo>
                  <a:pt x="0" y="0"/>
                </a:moveTo>
                <a:lnTo>
                  <a:pt x="0" y="537667"/>
                </a:lnTo>
              </a:path>
            </a:pathLst>
          </a:custGeom>
          <a:ln w="8547">
            <a:solidFill>
              <a:srgbClr val="949699"/>
            </a:solidFill>
          </a:ln>
        </p:spPr>
        <p:txBody>
          <a:bodyPr wrap="square" lIns="0" tIns="0" rIns="0" bIns="0" rtlCol="0"/>
          <a:lstStyle/>
          <a:p>
            <a:endParaRPr sz="1588"/>
          </a:p>
        </p:txBody>
      </p:sp>
      <p:sp>
        <p:nvSpPr>
          <p:cNvPr id="102" name="object 102"/>
          <p:cNvSpPr/>
          <p:nvPr/>
        </p:nvSpPr>
        <p:spPr>
          <a:xfrm>
            <a:off x="7198846" y="4506535"/>
            <a:ext cx="0" cy="474569"/>
          </a:xfrm>
          <a:custGeom>
            <a:avLst/>
            <a:gdLst/>
            <a:ahLst/>
            <a:cxnLst/>
            <a:rect l="l" t="t" r="r" b="b"/>
            <a:pathLst>
              <a:path h="537845">
                <a:moveTo>
                  <a:pt x="0" y="0"/>
                </a:moveTo>
                <a:lnTo>
                  <a:pt x="0" y="537667"/>
                </a:lnTo>
              </a:path>
            </a:pathLst>
          </a:custGeom>
          <a:ln w="8547">
            <a:solidFill>
              <a:srgbClr val="949699"/>
            </a:solidFill>
          </a:ln>
        </p:spPr>
        <p:txBody>
          <a:bodyPr wrap="square" lIns="0" tIns="0" rIns="0" bIns="0" rtlCol="0"/>
          <a:lstStyle/>
          <a:p>
            <a:endParaRPr sz="1588"/>
          </a:p>
        </p:txBody>
      </p:sp>
      <p:sp>
        <p:nvSpPr>
          <p:cNvPr id="103" name="object 103"/>
          <p:cNvSpPr/>
          <p:nvPr/>
        </p:nvSpPr>
        <p:spPr>
          <a:xfrm>
            <a:off x="7935151" y="4506535"/>
            <a:ext cx="0" cy="474569"/>
          </a:xfrm>
          <a:custGeom>
            <a:avLst/>
            <a:gdLst/>
            <a:ahLst/>
            <a:cxnLst/>
            <a:rect l="l" t="t" r="r" b="b"/>
            <a:pathLst>
              <a:path h="537845">
                <a:moveTo>
                  <a:pt x="0" y="0"/>
                </a:moveTo>
                <a:lnTo>
                  <a:pt x="0" y="537667"/>
                </a:lnTo>
              </a:path>
            </a:pathLst>
          </a:custGeom>
          <a:ln w="8547">
            <a:solidFill>
              <a:srgbClr val="949699"/>
            </a:solidFill>
          </a:ln>
        </p:spPr>
        <p:txBody>
          <a:bodyPr wrap="square" lIns="0" tIns="0" rIns="0" bIns="0" rtlCol="0"/>
          <a:lstStyle/>
          <a:p>
            <a:endParaRPr sz="1588"/>
          </a:p>
        </p:txBody>
      </p:sp>
      <p:sp>
        <p:nvSpPr>
          <p:cNvPr id="104" name="object 104"/>
          <p:cNvSpPr/>
          <p:nvPr/>
        </p:nvSpPr>
        <p:spPr>
          <a:xfrm>
            <a:off x="8671446" y="4506535"/>
            <a:ext cx="0" cy="474569"/>
          </a:xfrm>
          <a:custGeom>
            <a:avLst/>
            <a:gdLst/>
            <a:ahLst/>
            <a:cxnLst/>
            <a:rect l="l" t="t" r="r" b="b"/>
            <a:pathLst>
              <a:path h="537845">
                <a:moveTo>
                  <a:pt x="0" y="0"/>
                </a:moveTo>
                <a:lnTo>
                  <a:pt x="0" y="537667"/>
                </a:lnTo>
              </a:path>
            </a:pathLst>
          </a:custGeom>
          <a:ln w="8547">
            <a:solidFill>
              <a:srgbClr val="949699"/>
            </a:solidFill>
          </a:ln>
        </p:spPr>
        <p:txBody>
          <a:bodyPr wrap="square" lIns="0" tIns="0" rIns="0" bIns="0" rtlCol="0"/>
          <a:lstStyle/>
          <a:p>
            <a:endParaRPr sz="1588"/>
          </a:p>
        </p:txBody>
      </p:sp>
      <p:sp>
        <p:nvSpPr>
          <p:cNvPr id="105" name="object 105"/>
          <p:cNvSpPr/>
          <p:nvPr/>
        </p:nvSpPr>
        <p:spPr>
          <a:xfrm>
            <a:off x="2781034" y="4958356"/>
            <a:ext cx="0" cy="22971"/>
          </a:xfrm>
          <a:custGeom>
            <a:avLst/>
            <a:gdLst/>
            <a:ahLst/>
            <a:cxnLst/>
            <a:rect l="l" t="t" r="r" b="b"/>
            <a:pathLst>
              <a:path h="26035">
                <a:moveTo>
                  <a:pt x="0" y="0"/>
                </a:moveTo>
                <a:lnTo>
                  <a:pt x="0" y="25603"/>
                </a:lnTo>
              </a:path>
            </a:pathLst>
          </a:custGeom>
          <a:ln w="8534">
            <a:solidFill>
              <a:srgbClr val="949699"/>
            </a:solidFill>
          </a:ln>
        </p:spPr>
        <p:txBody>
          <a:bodyPr wrap="square" lIns="0" tIns="0" rIns="0" bIns="0" rtlCol="0"/>
          <a:lstStyle/>
          <a:p>
            <a:endParaRPr sz="1588"/>
          </a:p>
        </p:txBody>
      </p:sp>
      <p:sp>
        <p:nvSpPr>
          <p:cNvPr id="106" name="object 106"/>
          <p:cNvSpPr/>
          <p:nvPr/>
        </p:nvSpPr>
        <p:spPr>
          <a:xfrm>
            <a:off x="9407744" y="4958356"/>
            <a:ext cx="0" cy="22971"/>
          </a:xfrm>
          <a:custGeom>
            <a:avLst/>
            <a:gdLst/>
            <a:ahLst/>
            <a:cxnLst/>
            <a:rect l="l" t="t" r="r" b="b"/>
            <a:pathLst>
              <a:path h="26035">
                <a:moveTo>
                  <a:pt x="0" y="0"/>
                </a:moveTo>
                <a:lnTo>
                  <a:pt x="0" y="25603"/>
                </a:lnTo>
              </a:path>
            </a:pathLst>
          </a:custGeom>
          <a:ln w="8534">
            <a:solidFill>
              <a:srgbClr val="949699"/>
            </a:solidFill>
          </a:ln>
        </p:spPr>
        <p:txBody>
          <a:bodyPr wrap="square" lIns="0" tIns="0" rIns="0" bIns="0" rtlCol="0"/>
          <a:lstStyle/>
          <a:p>
            <a:endParaRPr sz="1588"/>
          </a:p>
        </p:txBody>
      </p:sp>
      <p:sp>
        <p:nvSpPr>
          <p:cNvPr id="107" name="object 107"/>
          <p:cNvSpPr/>
          <p:nvPr/>
        </p:nvSpPr>
        <p:spPr>
          <a:xfrm>
            <a:off x="2781045" y="4506535"/>
            <a:ext cx="6627159" cy="0"/>
          </a:xfrm>
          <a:custGeom>
            <a:avLst/>
            <a:gdLst/>
            <a:ahLst/>
            <a:cxnLst/>
            <a:rect l="l" t="t" r="r" b="b"/>
            <a:pathLst>
              <a:path w="7510780">
                <a:moveTo>
                  <a:pt x="0" y="0"/>
                </a:moveTo>
                <a:lnTo>
                  <a:pt x="7510284" y="0"/>
                </a:lnTo>
              </a:path>
            </a:pathLst>
          </a:custGeom>
          <a:ln w="8534">
            <a:solidFill>
              <a:srgbClr val="231F20"/>
            </a:solidFill>
          </a:ln>
        </p:spPr>
        <p:txBody>
          <a:bodyPr wrap="square" lIns="0" tIns="0" rIns="0" bIns="0" rtlCol="0"/>
          <a:lstStyle/>
          <a:p>
            <a:endParaRPr sz="1588"/>
          </a:p>
        </p:txBody>
      </p:sp>
      <p:sp>
        <p:nvSpPr>
          <p:cNvPr id="108" name="object 108"/>
          <p:cNvSpPr/>
          <p:nvPr/>
        </p:nvSpPr>
        <p:spPr>
          <a:xfrm>
            <a:off x="2781045" y="4958356"/>
            <a:ext cx="6627159" cy="0"/>
          </a:xfrm>
          <a:custGeom>
            <a:avLst/>
            <a:gdLst/>
            <a:ahLst/>
            <a:cxnLst/>
            <a:rect l="l" t="t" r="r" b="b"/>
            <a:pathLst>
              <a:path w="7510780">
                <a:moveTo>
                  <a:pt x="0" y="0"/>
                </a:moveTo>
                <a:lnTo>
                  <a:pt x="7510284" y="0"/>
                </a:lnTo>
              </a:path>
            </a:pathLst>
          </a:custGeom>
          <a:ln w="8534">
            <a:solidFill>
              <a:srgbClr val="231F20"/>
            </a:solidFill>
          </a:ln>
        </p:spPr>
        <p:txBody>
          <a:bodyPr wrap="square" lIns="0" tIns="0" rIns="0" bIns="0" rtlCol="0"/>
          <a:lstStyle/>
          <a:p>
            <a:endParaRPr sz="1588"/>
          </a:p>
        </p:txBody>
      </p:sp>
      <p:sp>
        <p:nvSpPr>
          <p:cNvPr id="109" name="object 109"/>
          <p:cNvSpPr/>
          <p:nvPr/>
        </p:nvSpPr>
        <p:spPr>
          <a:xfrm>
            <a:off x="2781045" y="4506535"/>
            <a:ext cx="0" cy="452157"/>
          </a:xfrm>
          <a:custGeom>
            <a:avLst/>
            <a:gdLst/>
            <a:ahLst/>
            <a:cxnLst/>
            <a:rect l="l" t="t" r="r" b="b"/>
            <a:pathLst>
              <a:path h="512445">
                <a:moveTo>
                  <a:pt x="0" y="0"/>
                </a:moveTo>
                <a:lnTo>
                  <a:pt x="0" y="512064"/>
                </a:lnTo>
              </a:path>
            </a:pathLst>
          </a:custGeom>
          <a:ln w="8534">
            <a:solidFill>
              <a:srgbClr val="231F20"/>
            </a:solidFill>
          </a:ln>
        </p:spPr>
        <p:txBody>
          <a:bodyPr wrap="square" lIns="0" tIns="0" rIns="0" bIns="0" rtlCol="0"/>
          <a:lstStyle/>
          <a:p>
            <a:endParaRPr sz="1588"/>
          </a:p>
        </p:txBody>
      </p:sp>
      <p:sp>
        <p:nvSpPr>
          <p:cNvPr id="110" name="object 110"/>
          <p:cNvSpPr/>
          <p:nvPr/>
        </p:nvSpPr>
        <p:spPr>
          <a:xfrm>
            <a:off x="9407766" y="4506535"/>
            <a:ext cx="0" cy="452157"/>
          </a:xfrm>
          <a:custGeom>
            <a:avLst/>
            <a:gdLst/>
            <a:ahLst/>
            <a:cxnLst/>
            <a:rect l="l" t="t" r="r" b="b"/>
            <a:pathLst>
              <a:path h="512445">
                <a:moveTo>
                  <a:pt x="0" y="0"/>
                </a:moveTo>
                <a:lnTo>
                  <a:pt x="0" y="512063"/>
                </a:lnTo>
              </a:path>
            </a:pathLst>
          </a:custGeom>
          <a:ln w="8534">
            <a:solidFill>
              <a:srgbClr val="231F20"/>
            </a:solidFill>
          </a:ln>
        </p:spPr>
        <p:txBody>
          <a:bodyPr wrap="square" lIns="0" tIns="0" rIns="0" bIns="0" rtlCol="0"/>
          <a:lstStyle/>
          <a:p>
            <a:endParaRPr sz="1588"/>
          </a:p>
        </p:txBody>
      </p:sp>
      <p:sp>
        <p:nvSpPr>
          <p:cNvPr id="111" name="object 111"/>
          <p:cNvSpPr/>
          <p:nvPr/>
        </p:nvSpPr>
        <p:spPr>
          <a:xfrm>
            <a:off x="3415152" y="4634652"/>
            <a:ext cx="5190565" cy="293594"/>
          </a:xfrm>
          <a:custGeom>
            <a:avLst/>
            <a:gdLst/>
            <a:ahLst/>
            <a:cxnLst/>
            <a:rect l="l" t="t" r="r" b="b"/>
            <a:pathLst>
              <a:path w="5882640" h="332739">
                <a:moveTo>
                  <a:pt x="0" y="286981"/>
                </a:moveTo>
                <a:lnTo>
                  <a:pt x="120040" y="295986"/>
                </a:lnTo>
                <a:lnTo>
                  <a:pt x="240093" y="303657"/>
                </a:lnTo>
                <a:lnTo>
                  <a:pt x="365631" y="309953"/>
                </a:lnTo>
                <a:lnTo>
                  <a:pt x="491313" y="315340"/>
                </a:lnTo>
                <a:lnTo>
                  <a:pt x="617123" y="319873"/>
                </a:lnTo>
                <a:lnTo>
                  <a:pt x="743046" y="323608"/>
                </a:lnTo>
                <a:lnTo>
                  <a:pt x="869069" y="326603"/>
                </a:lnTo>
                <a:lnTo>
                  <a:pt x="995175" y="328914"/>
                </a:lnTo>
                <a:lnTo>
                  <a:pt x="1121350" y="330597"/>
                </a:lnTo>
                <a:lnTo>
                  <a:pt x="1247580" y="331708"/>
                </a:lnTo>
                <a:lnTo>
                  <a:pt x="1373848" y="332304"/>
                </a:lnTo>
                <a:lnTo>
                  <a:pt x="1500141" y="332441"/>
                </a:lnTo>
                <a:lnTo>
                  <a:pt x="1626443" y="332176"/>
                </a:lnTo>
                <a:lnTo>
                  <a:pt x="1752740" y="331565"/>
                </a:lnTo>
                <a:lnTo>
                  <a:pt x="1879017" y="330664"/>
                </a:lnTo>
                <a:lnTo>
                  <a:pt x="2005258" y="329531"/>
                </a:lnTo>
                <a:lnTo>
                  <a:pt x="2131449" y="328220"/>
                </a:lnTo>
                <a:lnTo>
                  <a:pt x="2257575" y="326790"/>
                </a:lnTo>
                <a:lnTo>
                  <a:pt x="2383621" y="325295"/>
                </a:lnTo>
                <a:lnTo>
                  <a:pt x="2509573" y="323793"/>
                </a:lnTo>
                <a:lnTo>
                  <a:pt x="2635415" y="322340"/>
                </a:lnTo>
                <a:lnTo>
                  <a:pt x="2761132" y="320992"/>
                </a:lnTo>
                <a:lnTo>
                  <a:pt x="2881172" y="319087"/>
                </a:lnTo>
                <a:lnTo>
                  <a:pt x="3001225" y="316979"/>
                </a:lnTo>
                <a:lnTo>
                  <a:pt x="3132955" y="314001"/>
                </a:lnTo>
                <a:lnTo>
                  <a:pt x="3265123" y="310907"/>
                </a:lnTo>
                <a:lnTo>
                  <a:pt x="3397660" y="307550"/>
                </a:lnTo>
                <a:lnTo>
                  <a:pt x="3530501" y="303781"/>
                </a:lnTo>
                <a:lnTo>
                  <a:pt x="3663577" y="299452"/>
                </a:lnTo>
                <a:lnTo>
                  <a:pt x="3796822" y="294415"/>
                </a:lnTo>
                <a:lnTo>
                  <a:pt x="3930169" y="288521"/>
                </a:lnTo>
                <a:lnTo>
                  <a:pt x="4063549" y="281623"/>
                </a:lnTo>
                <a:lnTo>
                  <a:pt x="4196897" y="273573"/>
                </a:lnTo>
                <a:lnTo>
                  <a:pt x="4330144" y="264221"/>
                </a:lnTo>
                <a:lnTo>
                  <a:pt x="4463224" y="253421"/>
                </a:lnTo>
                <a:lnTo>
                  <a:pt x="4596069" y="241023"/>
                </a:lnTo>
                <a:lnTo>
                  <a:pt x="4728612" y="226880"/>
                </a:lnTo>
                <a:lnTo>
                  <a:pt x="4860786" y="210843"/>
                </a:lnTo>
                <a:lnTo>
                  <a:pt x="4992524" y="192765"/>
                </a:lnTo>
                <a:lnTo>
                  <a:pt x="5123759" y="172497"/>
                </a:lnTo>
                <a:lnTo>
                  <a:pt x="5254422" y="149890"/>
                </a:lnTo>
                <a:lnTo>
                  <a:pt x="5384448" y="124797"/>
                </a:lnTo>
                <a:lnTo>
                  <a:pt x="5513769" y="97070"/>
                </a:lnTo>
                <a:lnTo>
                  <a:pt x="5642317" y="66560"/>
                </a:lnTo>
                <a:lnTo>
                  <a:pt x="5762371" y="34823"/>
                </a:lnTo>
                <a:lnTo>
                  <a:pt x="5882424" y="0"/>
                </a:lnTo>
              </a:path>
            </a:pathLst>
          </a:custGeom>
          <a:ln w="17068">
            <a:solidFill>
              <a:srgbClr val="2B2F85"/>
            </a:solidFill>
          </a:ln>
        </p:spPr>
        <p:txBody>
          <a:bodyPr wrap="square" lIns="0" tIns="0" rIns="0" bIns="0" rtlCol="0"/>
          <a:lstStyle/>
          <a:p>
            <a:endParaRPr sz="1588"/>
          </a:p>
        </p:txBody>
      </p:sp>
      <p:sp>
        <p:nvSpPr>
          <p:cNvPr id="112" name="object 112"/>
          <p:cNvSpPr txBox="1"/>
          <p:nvPr/>
        </p:nvSpPr>
        <p:spPr>
          <a:xfrm>
            <a:off x="2629206" y="4539241"/>
            <a:ext cx="6380069" cy="255776"/>
          </a:xfrm>
          <a:prstGeom prst="rect">
            <a:avLst/>
          </a:prstGeom>
        </p:spPr>
        <p:txBody>
          <a:bodyPr vert="horz" wrap="square" lIns="0" tIns="0" rIns="0" bIns="0" rtlCol="0">
            <a:spAutoFit/>
          </a:bodyPr>
          <a:lstStyle/>
          <a:p>
            <a:pPr marR="4483" algn="r"/>
            <a:r>
              <a:rPr sz="838" spc="-9" dirty="0">
                <a:solidFill>
                  <a:srgbClr val="2B2F85"/>
                </a:solidFill>
                <a:latin typeface="Arial"/>
                <a:cs typeface="Arial"/>
              </a:rPr>
              <a:t>NPSHr</a:t>
            </a:r>
            <a:endParaRPr sz="838">
              <a:latin typeface="Arial"/>
              <a:cs typeface="Arial"/>
            </a:endParaRPr>
          </a:p>
          <a:p>
            <a:pPr marL="11206">
              <a:spcBef>
                <a:spcPts val="265"/>
              </a:spcBef>
            </a:pPr>
            <a:r>
              <a:rPr sz="574" spc="9" dirty="0">
                <a:solidFill>
                  <a:srgbClr val="231F20"/>
                </a:solidFill>
                <a:latin typeface="Arial"/>
                <a:cs typeface="Arial"/>
              </a:rPr>
              <a:t>50</a:t>
            </a:r>
            <a:endParaRPr sz="574">
              <a:latin typeface="Arial"/>
              <a:cs typeface="Arial"/>
            </a:endParaRPr>
          </a:p>
        </p:txBody>
      </p:sp>
      <p:sp>
        <p:nvSpPr>
          <p:cNvPr id="113" name="object 113"/>
          <p:cNvSpPr txBox="1"/>
          <p:nvPr/>
        </p:nvSpPr>
        <p:spPr>
          <a:xfrm>
            <a:off x="2750580" y="4984971"/>
            <a:ext cx="64434"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0</a:t>
            </a:r>
            <a:endParaRPr sz="574">
              <a:latin typeface="Arial"/>
              <a:cs typeface="Arial"/>
            </a:endParaRPr>
          </a:p>
        </p:txBody>
      </p:sp>
      <p:sp>
        <p:nvSpPr>
          <p:cNvPr id="114" name="object 114"/>
          <p:cNvSpPr txBox="1"/>
          <p:nvPr/>
        </p:nvSpPr>
        <p:spPr>
          <a:xfrm>
            <a:off x="3460074" y="4984971"/>
            <a:ext cx="106456"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50</a:t>
            </a:r>
            <a:endParaRPr sz="574">
              <a:latin typeface="Arial"/>
              <a:cs typeface="Arial"/>
            </a:endParaRPr>
          </a:p>
        </p:txBody>
      </p:sp>
      <p:sp>
        <p:nvSpPr>
          <p:cNvPr id="115" name="object 115"/>
          <p:cNvSpPr txBox="1"/>
          <p:nvPr/>
        </p:nvSpPr>
        <p:spPr>
          <a:xfrm>
            <a:off x="4177085" y="4984971"/>
            <a:ext cx="148478"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100</a:t>
            </a:r>
            <a:endParaRPr sz="574">
              <a:latin typeface="Arial"/>
              <a:cs typeface="Arial"/>
            </a:endParaRPr>
          </a:p>
        </p:txBody>
      </p:sp>
      <p:sp>
        <p:nvSpPr>
          <p:cNvPr id="116" name="object 116"/>
          <p:cNvSpPr txBox="1"/>
          <p:nvPr/>
        </p:nvSpPr>
        <p:spPr>
          <a:xfrm>
            <a:off x="4915022" y="4984971"/>
            <a:ext cx="148478"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150</a:t>
            </a:r>
            <a:endParaRPr sz="574">
              <a:latin typeface="Arial"/>
              <a:cs typeface="Arial"/>
            </a:endParaRPr>
          </a:p>
        </p:txBody>
      </p:sp>
      <p:sp>
        <p:nvSpPr>
          <p:cNvPr id="117" name="object 117"/>
          <p:cNvSpPr txBox="1"/>
          <p:nvPr/>
        </p:nvSpPr>
        <p:spPr>
          <a:xfrm>
            <a:off x="5652959" y="4984972"/>
            <a:ext cx="878541" cy="243849"/>
          </a:xfrm>
          <a:prstGeom prst="rect">
            <a:avLst/>
          </a:prstGeom>
        </p:spPr>
        <p:txBody>
          <a:bodyPr vert="horz" wrap="square" lIns="0" tIns="0" rIns="0" bIns="0" rtlCol="0">
            <a:spAutoFit/>
          </a:bodyPr>
          <a:lstStyle/>
          <a:p>
            <a:pPr marL="11206">
              <a:tabLst>
                <a:tab pos="741309" algn="l"/>
              </a:tabLst>
            </a:pPr>
            <a:r>
              <a:rPr sz="574" spc="9" dirty="0">
                <a:solidFill>
                  <a:srgbClr val="231F20"/>
                </a:solidFill>
                <a:latin typeface="Arial"/>
                <a:cs typeface="Arial"/>
              </a:rPr>
              <a:t>200	250</a:t>
            </a:r>
            <a:endParaRPr sz="574">
              <a:latin typeface="Arial"/>
              <a:cs typeface="Arial"/>
            </a:endParaRPr>
          </a:p>
          <a:p>
            <a:pPr marL="63317">
              <a:spcBef>
                <a:spcPts val="146"/>
              </a:spcBef>
            </a:pPr>
            <a:r>
              <a:rPr sz="927" spc="9" dirty="0">
                <a:solidFill>
                  <a:srgbClr val="231F20"/>
                </a:solidFill>
                <a:latin typeface="Arial"/>
                <a:cs typeface="Arial"/>
              </a:rPr>
              <a:t>Flow</a:t>
            </a:r>
            <a:r>
              <a:rPr sz="927" spc="4" dirty="0">
                <a:solidFill>
                  <a:srgbClr val="231F20"/>
                </a:solidFill>
                <a:latin typeface="Arial"/>
                <a:cs typeface="Arial"/>
              </a:rPr>
              <a:t> - </a:t>
            </a:r>
            <a:r>
              <a:rPr sz="927" spc="9" dirty="0">
                <a:solidFill>
                  <a:srgbClr val="231F20"/>
                </a:solidFill>
                <a:latin typeface="Arial"/>
                <a:cs typeface="Arial"/>
              </a:rPr>
              <a:t>USgpm</a:t>
            </a:r>
            <a:endParaRPr sz="927">
              <a:latin typeface="Arial"/>
              <a:cs typeface="Arial"/>
            </a:endParaRPr>
          </a:p>
        </p:txBody>
      </p:sp>
      <p:sp>
        <p:nvSpPr>
          <p:cNvPr id="118" name="object 118"/>
          <p:cNvSpPr txBox="1"/>
          <p:nvPr/>
        </p:nvSpPr>
        <p:spPr>
          <a:xfrm>
            <a:off x="7121303" y="4984971"/>
            <a:ext cx="148478"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300</a:t>
            </a:r>
            <a:endParaRPr sz="574">
              <a:latin typeface="Arial"/>
              <a:cs typeface="Arial"/>
            </a:endParaRPr>
          </a:p>
        </p:txBody>
      </p:sp>
      <p:sp>
        <p:nvSpPr>
          <p:cNvPr id="119" name="object 119"/>
          <p:cNvSpPr txBox="1"/>
          <p:nvPr/>
        </p:nvSpPr>
        <p:spPr>
          <a:xfrm>
            <a:off x="7859239" y="4984971"/>
            <a:ext cx="148478"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350</a:t>
            </a:r>
            <a:endParaRPr sz="574">
              <a:latin typeface="Arial"/>
              <a:cs typeface="Arial"/>
            </a:endParaRPr>
          </a:p>
        </p:txBody>
      </p:sp>
      <p:sp>
        <p:nvSpPr>
          <p:cNvPr id="120" name="object 120"/>
          <p:cNvSpPr txBox="1"/>
          <p:nvPr/>
        </p:nvSpPr>
        <p:spPr>
          <a:xfrm>
            <a:off x="8597177" y="4984971"/>
            <a:ext cx="148478"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400</a:t>
            </a:r>
            <a:endParaRPr sz="574">
              <a:latin typeface="Arial"/>
              <a:cs typeface="Arial"/>
            </a:endParaRPr>
          </a:p>
        </p:txBody>
      </p:sp>
      <p:sp>
        <p:nvSpPr>
          <p:cNvPr id="121" name="object 121"/>
          <p:cNvSpPr txBox="1"/>
          <p:nvPr/>
        </p:nvSpPr>
        <p:spPr>
          <a:xfrm>
            <a:off x="9335113" y="4984971"/>
            <a:ext cx="148478" cy="88358"/>
          </a:xfrm>
          <a:prstGeom prst="rect">
            <a:avLst/>
          </a:prstGeom>
        </p:spPr>
        <p:txBody>
          <a:bodyPr vert="horz" wrap="square" lIns="0" tIns="0" rIns="0" bIns="0" rtlCol="0">
            <a:spAutoFit/>
          </a:bodyPr>
          <a:lstStyle/>
          <a:p>
            <a:pPr marL="11206"/>
            <a:r>
              <a:rPr sz="574" spc="9" dirty="0">
                <a:solidFill>
                  <a:srgbClr val="231F20"/>
                </a:solidFill>
                <a:latin typeface="Arial"/>
                <a:cs typeface="Arial"/>
              </a:rPr>
              <a:t>450</a:t>
            </a:r>
            <a:endParaRPr sz="574">
              <a:latin typeface="Arial"/>
              <a:cs typeface="Arial"/>
            </a:endParaRPr>
          </a:p>
        </p:txBody>
      </p:sp>
      <p:sp>
        <p:nvSpPr>
          <p:cNvPr id="122" name="object 122"/>
          <p:cNvSpPr txBox="1"/>
          <p:nvPr/>
        </p:nvSpPr>
        <p:spPr>
          <a:xfrm>
            <a:off x="2387565" y="4446232"/>
            <a:ext cx="142668" cy="571500"/>
          </a:xfrm>
          <a:prstGeom prst="rect">
            <a:avLst/>
          </a:prstGeom>
        </p:spPr>
        <p:txBody>
          <a:bodyPr vert="vert270" wrap="square" lIns="0" tIns="0" rIns="0" bIns="0" rtlCol="0">
            <a:spAutoFit/>
          </a:bodyPr>
          <a:lstStyle/>
          <a:p>
            <a:pPr marL="11206"/>
            <a:r>
              <a:rPr sz="927" dirty="0">
                <a:solidFill>
                  <a:srgbClr val="231F20"/>
                </a:solidFill>
                <a:latin typeface="Arial"/>
                <a:cs typeface="Arial"/>
              </a:rPr>
              <a:t>NPSHr</a:t>
            </a:r>
            <a:r>
              <a:rPr sz="927" spc="4" dirty="0">
                <a:solidFill>
                  <a:srgbClr val="231F20"/>
                </a:solidFill>
                <a:latin typeface="Arial"/>
                <a:cs typeface="Arial"/>
              </a:rPr>
              <a:t> </a:t>
            </a:r>
            <a:r>
              <a:rPr sz="927" dirty="0">
                <a:solidFill>
                  <a:srgbClr val="231F20"/>
                </a:solidFill>
                <a:latin typeface="Arial"/>
                <a:cs typeface="Arial"/>
              </a:rPr>
              <a:t>-</a:t>
            </a:r>
            <a:r>
              <a:rPr sz="927" spc="4" dirty="0">
                <a:solidFill>
                  <a:srgbClr val="231F20"/>
                </a:solidFill>
                <a:latin typeface="Arial"/>
                <a:cs typeface="Arial"/>
              </a:rPr>
              <a:t> </a:t>
            </a:r>
            <a:r>
              <a:rPr sz="927" dirty="0">
                <a:solidFill>
                  <a:srgbClr val="231F20"/>
                </a:solidFill>
                <a:latin typeface="Arial"/>
                <a:cs typeface="Arial"/>
              </a:rPr>
              <a:t>ft</a:t>
            </a:r>
            <a:endParaRPr sz="927">
              <a:latin typeface="Arial"/>
              <a:cs typeface="Arial"/>
            </a:endParaRPr>
          </a:p>
        </p:txBody>
      </p:sp>
      <p:sp>
        <p:nvSpPr>
          <p:cNvPr id="123" name="object 123"/>
          <p:cNvSpPr/>
          <p:nvPr/>
        </p:nvSpPr>
        <p:spPr>
          <a:xfrm>
            <a:off x="2060283" y="5302668"/>
            <a:ext cx="8068235" cy="889186"/>
          </a:xfrm>
          <a:custGeom>
            <a:avLst/>
            <a:gdLst/>
            <a:ahLst/>
            <a:cxnLst/>
            <a:rect l="l" t="t" r="r" b="b"/>
            <a:pathLst>
              <a:path w="9144000" h="1007745">
                <a:moveTo>
                  <a:pt x="0" y="0"/>
                </a:moveTo>
                <a:lnTo>
                  <a:pt x="0" y="1007668"/>
                </a:lnTo>
                <a:lnTo>
                  <a:pt x="9144012" y="1007668"/>
                </a:lnTo>
                <a:lnTo>
                  <a:pt x="9144012" y="0"/>
                </a:lnTo>
                <a:lnTo>
                  <a:pt x="0" y="0"/>
                </a:lnTo>
                <a:close/>
              </a:path>
            </a:pathLst>
          </a:custGeom>
          <a:solidFill>
            <a:srgbClr val="EDEEEF"/>
          </a:solidFill>
        </p:spPr>
        <p:txBody>
          <a:bodyPr wrap="square" lIns="0" tIns="0" rIns="0" bIns="0" rtlCol="0"/>
          <a:lstStyle/>
          <a:p>
            <a:endParaRPr sz="1588"/>
          </a:p>
        </p:txBody>
      </p:sp>
      <p:graphicFrame>
        <p:nvGraphicFramePr>
          <p:cNvPr id="124" name="object 124"/>
          <p:cNvGraphicFramePr>
            <a:graphicFrameLocks noGrp="1"/>
          </p:cNvGraphicFramePr>
          <p:nvPr/>
        </p:nvGraphicFramePr>
        <p:xfrm>
          <a:off x="2060283" y="5302668"/>
          <a:ext cx="8068244" cy="897604"/>
        </p:xfrm>
        <a:graphic>
          <a:graphicData uri="http://schemas.openxmlformats.org/drawingml/2006/table">
            <a:tbl>
              <a:tblPr firstRow="1" bandRow="1">
                <a:tableStyleId>{2D5ABB26-0587-4C30-8999-92F81FD0307C}</a:tableStyleId>
              </a:tblPr>
              <a:tblGrid>
                <a:gridCol w="878689">
                  <a:extLst>
                    <a:ext uri="{9D8B030D-6E8A-4147-A177-3AD203B41FA5}">
                      <a16:colId xmlns:a16="http://schemas.microsoft.com/office/drawing/2014/main" val="20000"/>
                    </a:ext>
                  </a:extLst>
                </a:gridCol>
                <a:gridCol w="1480834">
                  <a:extLst>
                    <a:ext uri="{9D8B030D-6E8A-4147-A177-3AD203B41FA5}">
                      <a16:colId xmlns:a16="http://schemas.microsoft.com/office/drawing/2014/main" val="20001"/>
                    </a:ext>
                  </a:extLst>
                </a:gridCol>
                <a:gridCol w="1523959">
                  <a:extLst>
                    <a:ext uri="{9D8B030D-6E8A-4147-A177-3AD203B41FA5}">
                      <a16:colId xmlns:a16="http://schemas.microsoft.com/office/drawing/2014/main" val="20002"/>
                    </a:ext>
                  </a:extLst>
                </a:gridCol>
                <a:gridCol w="1296409">
                  <a:extLst>
                    <a:ext uri="{9D8B030D-6E8A-4147-A177-3AD203B41FA5}">
                      <a16:colId xmlns:a16="http://schemas.microsoft.com/office/drawing/2014/main" val="20003"/>
                    </a:ext>
                  </a:extLst>
                </a:gridCol>
                <a:gridCol w="1677157">
                  <a:extLst>
                    <a:ext uri="{9D8B030D-6E8A-4147-A177-3AD203B41FA5}">
                      <a16:colId xmlns:a16="http://schemas.microsoft.com/office/drawing/2014/main" val="20004"/>
                    </a:ext>
                  </a:extLst>
                </a:gridCol>
                <a:gridCol w="1211196">
                  <a:extLst>
                    <a:ext uri="{9D8B030D-6E8A-4147-A177-3AD203B41FA5}">
                      <a16:colId xmlns:a16="http://schemas.microsoft.com/office/drawing/2014/main" val="20005"/>
                    </a:ext>
                  </a:extLst>
                </a:gridCol>
              </a:tblGrid>
              <a:tr h="199076">
                <a:tc>
                  <a:txBody>
                    <a:bodyPr/>
                    <a:lstStyle/>
                    <a:p>
                      <a:pPr marL="113664">
                        <a:lnSpc>
                          <a:spcPct val="100000"/>
                        </a:lnSpc>
                      </a:pPr>
                      <a:r>
                        <a:rPr sz="700" dirty="0">
                          <a:solidFill>
                            <a:srgbClr val="231F20"/>
                          </a:solidFill>
                          <a:latin typeface="Arial"/>
                          <a:cs typeface="Arial"/>
                        </a:rPr>
                        <a:t>Item number</a:t>
                      </a:r>
                      <a:endParaRPr sz="700">
                        <a:latin typeface="Arial"/>
                        <a:cs typeface="Arial"/>
                      </a:endParaRPr>
                    </a:p>
                  </a:txBody>
                  <a:tcPr marL="0" marR="0" marT="0" marB="0">
                    <a:solidFill>
                      <a:srgbClr val="EDEEEF"/>
                    </a:solidFill>
                  </a:tcPr>
                </a:tc>
                <a:tc>
                  <a:txBody>
                    <a:bodyPr/>
                    <a:lstStyle/>
                    <a:p>
                      <a:pPr marL="180975">
                        <a:lnSpc>
                          <a:spcPct val="100000"/>
                        </a:lnSpc>
                      </a:pPr>
                      <a:r>
                        <a:rPr sz="700" dirty="0">
                          <a:solidFill>
                            <a:srgbClr val="231F20"/>
                          </a:solidFill>
                          <a:latin typeface="Arial"/>
                          <a:cs typeface="Arial"/>
                        </a:rPr>
                        <a:t>: 001</a:t>
                      </a:r>
                      <a:endParaRPr sz="700">
                        <a:latin typeface="Arial"/>
                        <a:cs typeface="Arial"/>
                      </a:endParaRPr>
                    </a:p>
                  </a:txBody>
                  <a:tcPr marL="0" marR="0" marT="0" marB="0">
                    <a:solidFill>
                      <a:srgbClr val="EDEEEF"/>
                    </a:solidFill>
                  </a:tcPr>
                </a:tc>
                <a:tc>
                  <a:txBody>
                    <a:bodyPr/>
                    <a:lstStyle/>
                    <a:p>
                      <a:pPr marL="457200">
                        <a:lnSpc>
                          <a:spcPct val="100000"/>
                        </a:lnSpc>
                      </a:pPr>
                      <a:r>
                        <a:rPr sz="700" dirty="0">
                          <a:solidFill>
                            <a:srgbClr val="231F20"/>
                          </a:solidFill>
                          <a:latin typeface="Arial"/>
                          <a:cs typeface="Arial"/>
                        </a:rPr>
                        <a:t>Size</a:t>
                      </a:r>
                      <a:endParaRPr sz="700">
                        <a:latin typeface="Arial"/>
                        <a:cs typeface="Arial"/>
                      </a:endParaRPr>
                    </a:p>
                  </a:txBody>
                  <a:tcPr marL="0" marR="0" marT="0" marB="0">
                    <a:solidFill>
                      <a:srgbClr val="EDEEEF"/>
                    </a:solidFill>
                  </a:tcPr>
                </a:tc>
                <a:tc>
                  <a:txBody>
                    <a:bodyPr/>
                    <a:lstStyle/>
                    <a:p>
                      <a:pPr marL="190500">
                        <a:lnSpc>
                          <a:spcPct val="100000"/>
                        </a:lnSpc>
                      </a:pPr>
                      <a:r>
                        <a:rPr sz="700" dirty="0">
                          <a:solidFill>
                            <a:srgbClr val="231F20"/>
                          </a:solidFill>
                          <a:latin typeface="Arial"/>
                          <a:cs typeface="Arial"/>
                        </a:rPr>
                        <a:t>: GIGA 3 3-105</a:t>
                      </a:r>
                      <a:endParaRPr sz="700">
                        <a:latin typeface="Arial"/>
                        <a:cs typeface="Arial"/>
                      </a:endParaRPr>
                    </a:p>
                  </a:txBody>
                  <a:tcPr marL="0" marR="0" marT="0" marB="0">
                    <a:solidFill>
                      <a:srgbClr val="EDEEEF"/>
                    </a:solidFill>
                  </a:tcPr>
                </a:tc>
                <a:tc>
                  <a:txBody>
                    <a:bodyPr/>
                    <a:lstStyle/>
                    <a:p>
                      <a:pPr marL="278765">
                        <a:lnSpc>
                          <a:spcPct val="100000"/>
                        </a:lnSpc>
                      </a:pPr>
                      <a:r>
                        <a:rPr sz="700" dirty="0">
                          <a:solidFill>
                            <a:srgbClr val="231F20"/>
                          </a:solidFill>
                          <a:latin typeface="Arial"/>
                          <a:cs typeface="Arial"/>
                        </a:rPr>
                        <a:t>Flow, rated</a:t>
                      </a:r>
                      <a:endParaRPr sz="700">
                        <a:latin typeface="Arial"/>
                        <a:cs typeface="Arial"/>
                      </a:endParaRPr>
                    </a:p>
                  </a:txBody>
                  <a:tcPr marL="0" marR="0" marT="0" marB="0">
                    <a:solidFill>
                      <a:srgbClr val="EDEEEF"/>
                    </a:solidFill>
                  </a:tcPr>
                </a:tc>
                <a:tc>
                  <a:txBody>
                    <a:bodyPr/>
                    <a:lstStyle/>
                    <a:p>
                      <a:pPr marL="23495">
                        <a:lnSpc>
                          <a:spcPct val="100000"/>
                        </a:lnSpc>
                      </a:pPr>
                      <a:r>
                        <a:rPr sz="700" dirty="0">
                          <a:solidFill>
                            <a:srgbClr val="231F20"/>
                          </a:solidFill>
                          <a:latin typeface="Arial"/>
                          <a:cs typeface="Arial"/>
                        </a:rPr>
                        <a:t>: 250.0 USgpm</a:t>
                      </a:r>
                      <a:endParaRPr sz="700">
                        <a:latin typeface="Arial"/>
                        <a:cs typeface="Arial"/>
                      </a:endParaRPr>
                    </a:p>
                  </a:txBody>
                  <a:tcPr marL="0" marR="0" marT="0" marB="0">
                    <a:solidFill>
                      <a:srgbClr val="EDEEEF"/>
                    </a:solidFill>
                  </a:tcPr>
                </a:tc>
                <a:extLst>
                  <a:ext uri="{0D108BD9-81ED-4DB2-BD59-A6C34878D82A}">
                    <a16:rowId xmlns:a16="http://schemas.microsoft.com/office/drawing/2014/main" val="10000"/>
                  </a:ext>
                </a:extLst>
              </a:tr>
              <a:tr h="121292">
                <a:tc>
                  <a:txBody>
                    <a:bodyPr/>
                    <a:lstStyle/>
                    <a:p>
                      <a:pPr marL="113664">
                        <a:lnSpc>
                          <a:spcPct val="100000"/>
                        </a:lnSpc>
                      </a:pPr>
                      <a:r>
                        <a:rPr sz="700" dirty="0">
                          <a:solidFill>
                            <a:srgbClr val="231F20"/>
                          </a:solidFill>
                          <a:latin typeface="Arial"/>
                          <a:cs typeface="Arial"/>
                        </a:rPr>
                        <a:t>Service</a:t>
                      </a:r>
                      <a:endParaRPr sz="700">
                        <a:latin typeface="Arial"/>
                        <a:cs typeface="Arial"/>
                      </a:endParaRPr>
                    </a:p>
                  </a:txBody>
                  <a:tcPr marL="0" marR="0" marT="0" marB="0">
                    <a:solidFill>
                      <a:srgbClr val="EDEEEF"/>
                    </a:solidFill>
                  </a:tcPr>
                </a:tc>
                <a:tc>
                  <a:txBody>
                    <a:bodyPr/>
                    <a:lstStyle/>
                    <a:p>
                      <a:pPr marL="180975">
                        <a:lnSpc>
                          <a:spcPct val="100000"/>
                        </a:lnSpc>
                      </a:pPr>
                      <a:r>
                        <a:rPr sz="700" dirty="0">
                          <a:solidFill>
                            <a:srgbClr val="231F20"/>
                          </a:solidFill>
                          <a:latin typeface="Arial"/>
                          <a:cs typeface="Arial"/>
                        </a:rPr>
                        <a:t>:</a:t>
                      </a:r>
                      <a:endParaRPr sz="700">
                        <a:latin typeface="Arial"/>
                        <a:cs typeface="Arial"/>
                      </a:endParaRPr>
                    </a:p>
                  </a:txBody>
                  <a:tcPr marL="0" marR="0" marT="0" marB="0">
                    <a:solidFill>
                      <a:srgbClr val="EDEEEF"/>
                    </a:solidFill>
                  </a:tcPr>
                </a:tc>
                <a:tc>
                  <a:txBody>
                    <a:bodyPr/>
                    <a:lstStyle/>
                    <a:p>
                      <a:pPr marL="457200">
                        <a:lnSpc>
                          <a:spcPct val="100000"/>
                        </a:lnSpc>
                      </a:pPr>
                      <a:r>
                        <a:rPr sz="700" dirty="0">
                          <a:solidFill>
                            <a:srgbClr val="231F20"/>
                          </a:solidFill>
                          <a:latin typeface="Arial"/>
                          <a:cs typeface="Arial"/>
                        </a:rPr>
                        <a:t>Stages</a:t>
                      </a:r>
                      <a:endParaRPr sz="700">
                        <a:latin typeface="Arial"/>
                        <a:cs typeface="Arial"/>
                      </a:endParaRPr>
                    </a:p>
                  </a:txBody>
                  <a:tcPr marL="0" marR="0" marT="0" marB="0">
                    <a:solidFill>
                      <a:srgbClr val="EDEEEF"/>
                    </a:solidFill>
                  </a:tcPr>
                </a:tc>
                <a:tc>
                  <a:txBody>
                    <a:bodyPr/>
                    <a:lstStyle/>
                    <a:p>
                      <a:pPr marL="190500">
                        <a:lnSpc>
                          <a:spcPct val="100000"/>
                        </a:lnSpc>
                      </a:pPr>
                      <a:r>
                        <a:rPr sz="700" dirty="0">
                          <a:solidFill>
                            <a:srgbClr val="231F20"/>
                          </a:solidFill>
                          <a:latin typeface="Arial"/>
                          <a:cs typeface="Arial"/>
                        </a:rPr>
                        <a:t>: 1</a:t>
                      </a:r>
                      <a:endParaRPr sz="700">
                        <a:latin typeface="Arial"/>
                        <a:cs typeface="Arial"/>
                      </a:endParaRPr>
                    </a:p>
                  </a:txBody>
                  <a:tcPr marL="0" marR="0" marT="0" marB="0">
                    <a:solidFill>
                      <a:srgbClr val="EDEEEF"/>
                    </a:solidFill>
                  </a:tcPr>
                </a:tc>
                <a:tc>
                  <a:txBody>
                    <a:bodyPr/>
                    <a:lstStyle/>
                    <a:p>
                      <a:pPr marL="278765">
                        <a:lnSpc>
                          <a:spcPct val="100000"/>
                        </a:lnSpc>
                      </a:pPr>
                      <a:r>
                        <a:rPr sz="700" dirty="0">
                          <a:solidFill>
                            <a:srgbClr val="231F20"/>
                          </a:solidFill>
                          <a:latin typeface="Arial"/>
                          <a:cs typeface="Arial"/>
                        </a:rPr>
                        <a:t>Head, rated</a:t>
                      </a:r>
                      <a:endParaRPr sz="700">
                        <a:latin typeface="Arial"/>
                        <a:cs typeface="Arial"/>
                      </a:endParaRPr>
                    </a:p>
                  </a:txBody>
                  <a:tcPr marL="0" marR="0" marT="0" marB="0">
                    <a:solidFill>
                      <a:srgbClr val="EDEEEF"/>
                    </a:solidFill>
                  </a:tcPr>
                </a:tc>
                <a:tc>
                  <a:txBody>
                    <a:bodyPr/>
                    <a:lstStyle/>
                    <a:p>
                      <a:pPr marL="23495">
                        <a:lnSpc>
                          <a:spcPct val="100000"/>
                        </a:lnSpc>
                      </a:pPr>
                      <a:r>
                        <a:rPr sz="700" dirty="0">
                          <a:solidFill>
                            <a:srgbClr val="231F20"/>
                          </a:solidFill>
                          <a:latin typeface="Arial"/>
                          <a:cs typeface="Arial"/>
                        </a:rPr>
                        <a:t>: 65.00 ft</a:t>
                      </a:r>
                      <a:endParaRPr sz="700">
                        <a:latin typeface="Arial"/>
                        <a:cs typeface="Arial"/>
                      </a:endParaRPr>
                    </a:p>
                  </a:txBody>
                  <a:tcPr marL="0" marR="0" marT="0" marB="0">
                    <a:solidFill>
                      <a:srgbClr val="EDEEEF"/>
                    </a:solidFill>
                  </a:tcPr>
                </a:tc>
                <a:extLst>
                  <a:ext uri="{0D108BD9-81ED-4DB2-BD59-A6C34878D82A}">
                    <a16:rowId xmlns:a16="http://schemas.microsoft.com/office/drawing/2014/main" val="10001"/>
                  </a:ext>
                </a:extLst>
              </a:tr>
              <a:tr h="121292">
                <a:tc>
                  <a:txBody>
                    <a:bodyPr/>
                    <a:lstStyle/>
                    <a:p>
                      <a:pPr marL="113664">
                        <a:lnSpc>
                          <a:spcPct val="100000"/>
                        </a:lnSpc>
                      </a:pPr>
                      <a:r>
                        <a:rPr sz="700" dirty="0">
                          <a:solidFill>
                            <a:srgbClr val="231F20"/>
                          </a:solidFill>
                          <a:latin typeface="Arial"/>
                          <a:cs typeface="Arial"/>
                        </a:rPr>
                        <a:t>Quantity</a:t>
                      </a:r>
                      <a:endParaRPr sz="700">
                        <a:latin typeface="Arial"/>
                        <a:cs typeface="Arial"/>
                      </a:endParaRPr>
                    </a:p>
                  </a:txBody>
                  <a:tcPr marL="0" marR="0" marT="0" marB="0">
                    <a:solidFill>
                      <a:srgbClr val="EDEEEF"/>
                    </a:solidFill>
                  </a:tcPr>
                </a:tc>
                <a:tc>
                  <a:txBody>
                    <a:bodyPr/>
                    <a:lstStyle/>
                    <a:p>
                      <a:pPr marL="180975">
                        <a:lnSpc>
                          <a:spcPct val="100000"/>
                        </a:lnSpc>
                      </a:pPr>
                      <a:r>
                        <a:rPr sz="700" dirty="0">
                          <a:solidFill>
                            <a:srgbClr val="231F20"/>
                          </a:solidFill>
                          <a:latin typeface="Arial"/>
                          <a:cs typeface="Arial"/>
                        </a:rPr>
                        <a:t>: 1</a:t>
                      </a:r>
                      <a:endParaRPr sz="700">
                        <a:latin typeface="Arial"/>
                        <a:cs typeface="Arial"/>
                      </a:endParaRPr>
                    </a:p>
                  </a:txBody>
                  <a:tcPr marL="0" marR="0" marT="0" marB="0">
                    <a:solidFill>
                      <a:srgbClr val="EDEEEF"/>
                    </a:solidFill>
                  </a:tcPr>
                </a:tc>
                <a:tc>
                  <a:txBody>
                    <a:bodyPr/>
                    <a:lstStyle/>
                    <a:p>
                      <a:pPr marL="457200">
                        <a:lnSpc>
                          <a:spcPct val="100000"/>
                        </a:lnSpc>
                      </a:pPr>
                      <a:r>
                        <a:rPr sz="700" dirty="0">
                          <a:solidFill>
                            <a:srgbClr val="231F20"/>
                          </a:solidFill>
                          <a:latin typeface="Arial"/>
                          <a:cs typeface="Arial"/>
                        </a:rPr>
                        <a:t>Speed</a:t>
                      </a:r>
                      <a:endParaRPr sz="700">
                        <a:latin typeface="Arial"/>
                        <a:cs typeface="Arial"/>
                      </a:endParaRPr>
                    </a:p>
                  </a:txBody>
                  <a:tcPr marL="0" marR="0" marT="0" marB="0">
                    <a:solidFill>
                      <a:srgbClr val="EDEEEF"/>
                    </a:solidFill>
                  </a:tcPr>
                </a:tc>
                <a:tc>
                  <a:txBody>
                    <a:bodyPr/>
                    <a:lstStyle/>
                    <a:p>
                      <a:pPr marL="190500">
                        <a:lnSpc>
                          <a:spcPct val="100000"/>
                        </a:lnSpc>
                      </a:pPr>
                      <a:r>
                        <a:rPr sz="700" dirty="0">
                          <a:solidFill>
                            <a:srgbClr val="231F20"/>
                          </a:solidFill>
                          <a:latin typeface="Arial"/>
                          <a:cs typeface="Arial"/>
                        </a:rPr>
                        <a:t>:</a:t>
                      </a:r>
                      <a:r>
                        <a:rPr sz="700" spc="-5" dirty="0">
                          <a:solidFill>
                            <a:srgbClr val="231F20"/>
                          </a:solidFill>
                          <a:latin typeface="Arial"/>
                          <a:cs typeface="Arial"/>
                        </a:rPr>
                        <a:t> </a:t>
                      </a:r>
                      <a:r>
                        <a:rPr sz="700" dirty="0">
                          <a:solidFill>
                            <a:srgbClr val="231F20"/>
                          </a:solidFill>
                          <a:latin typeface="Arial"/>
                          <a:cs typeface="Arial"/>
                        </a:rPr>
                        <a:t>3674</a:t>
                      </a:r>
                      <a:r>
                        <a:rPr sz="700" spc="-5" dirty="0">
                          <a:solidFill>
                            <a:srgbClr val="231F20"/>
                          </a:solidFill>
                          <a:latin typeface="Arial"/>
                          <a:cs typeface="Arial"/>
                        </a:rPr>
                        <a:t> </a:t>
                      </a:r>
                      <a:r>
                        <a:rPr sz="700" dirty="0">
                          <a:solidFill>
                            <a:srgbClr val="231F20"/>
                          </a:solidFill>
                          <a:latin typeface="Arial"/>
                          <a:cs typeface="Arial"/>
                        </a:rPr>
                        <a:t>rpm</a:t>
                      </a:r>
                      <a:endParaRPr sz="700">
                        <a:latin typeface="Arial"/>
                        <a:cs typeface="Arial"/>
                      </a:endParaRPr>
                    </a:p>
                  </a:txBody>
                  <a:tcPr marL="0" marR="0" marT="0" marB="0">
                    <a:solidFill>
                      <a:srgbClr val="EDEEEF"/>
                    </a:solidFill>
                  </a:tcPr>
                </a:tc>
                <a:tc>
                  <a:txBody>
                    <a:bodyPr/>
                    <a:lstStyle/>
                    <a:p>
                      <a:pPr marL="278765">
                        <a:lnSpc>
                          <a:spcPct val="100000"/>
                        </a:lnSpc>
                      </a:pPr>
                      <a:r>
                        <a:rPr sz="700" dirty="0">
                          <a:solidFill>
                            <a:srgbClr val="231F20"/>
                          </a:solidFill>
                          <a:latin typeface="Arial"/>
                          <a:cs typeface="Arial"/>
                        </a:rPr>
                        <a:t>NPSH required</a:t>
                      </a:r>
                      <a:endParaRPr sz="700">
                        <a:latin typeface="Arial"/>
                        <a:cs typeface="Arial"/>
                      </a:endParaRPr>
                    </a:p>
                  </a:txBody>
                  <a:tcPr marL="0" marR="0" marT="0" marB="0">
                    <a:solidFill>
                      <a:srgbClr val="EDEEEF"/>
                    </a:solidFill>
                  </a:tcPr>
                </a:tc>
                <a:tc>
                  <a:txBody>
                    <a:bodyPr/>
                    <a:lstStyle/>
                    <a:p>
                      <a:pPr marL="23495">
                        <a:lnSpc>
                          <a:spcPct val="100000"/>
                        </a:lnSpc>
                      </a:pPr>
                      <a:r>
                        <a:rPr sz="700" dirty="0">
                          <a:solidFill>
                            <a:srgbClr val="231F20"/>
                          </a:solidFill>
                          <a:latin typeface="Arial"/>
                          <a:cs typeface="Arial"/>
                        </a:rPr>
                        <a:t>: 11.79 ft</a:t>
                      </a:r>
                      <a:endParaRPr sz="700">
                        <a:latin typeface="Arial"/>
                        <a:cs typeface="Arial"/>
                      </a:endParaRPr>
                    </a:p>
                  </a:txBody>
                  <a:tcPr marL="0" marR="0" marT="0" marB="0">
                    <a:solidFill>
                      <a:srgbClr val="EDEEEF"/>
                    </a:solidFill>
                  </a:tcPr>
                </a:tc>
                <a:extLst>
                  <a:ext uri="{0D108BD9-81ED-4DB2-BD59-A6C34878D82A}">
                    <a16:rowId xmlns:a16="http://schemas.microsoft.com/office/drawing/2014/main" val="10002"/>
                  </a:ext>
                </a:extLst>
              </a:tr>
              <a:tr h="121292">
                <a:tc>
                  <a:txBody>
                    <a:bodyPr/>
                    <a:lstStyle/>
                    <a:p>
                      <a:pPr marL="113664">
                        <a:lnSpc>
                          <a:spcPct val="100000"/>
                        </a:lnSpc>
                      </a:pPr>
                      <a:r>
                        <a:rPr sz="700" dirty="0">
                          <a:solidFill>
                            <a:srgbClr val="231F20"/>
                          </a:solidFill>
                          <a:latin typeface="Arial"/>
                          <a:cs typeface="Arial"/>
                        </a:rPr>
                        <a:t>Quote</a:t>
                      </a:r>
                      <a:r>
                        <a:rPr sz="700" spc="-5" dirty="0">
                          <a:solidFill>
                            <a:srgbClr val="231F20"/>
                          </a:solidFill>
                          <a:latin typeface="Arial"/>
                          <a:cs typeface="Arial"/>
                        </a:rPr>
                        <a:t> </a:t>
                      </a:r>
                      <a:r>
                        <a:rPr sz="700" dirty="0">
                          <a:solidFill>
                            <a:srgbClr val="231F20"/>
                          </a:solidFill>
                          <a:latin typeface="Arial"/>
                          <a:cs typeface="Arial"/>
                        </a:rPr>
                        <a:t>number</a:t>
                      </a:r>
                      <a:endParaRPr sz="700">
                        <a:latin typeface="Arial"/>
                        <a:cs typeface="Arial"/>
                      </a:endParaRPr>
                    </a:p>
                  </a:txBody>
                  <a:tcPr marL="0" marR="0" marT="0" marB="0">
                    <a:solidFill>
                      <a:srgbClr val="EDEEEF"/>
                    </a:solidFill>
                  </a:tcPr>
                </a:tc>
                <a:tc>
                  <a:txBody>
                    <a:bodyPr/>
                    <a:lstStyle/>
                    <a:p>
                      <a:pPr marL="180975">
                        <a:lnSpc>
                          <a:spcPct val="100000"/>
                        </a:lnSpc>
                      </a:pPr>
                      <a:r>
                        <a:rPr sz="700" dirty="0">
                          <a:solidFill>
                            <a:srgbClr val="231F20"/>
                          </a:solidFill>
                          <a:latin typeface="Arial"/>
                          <a:cs typeface="Arial"/>
                        </a:rPr>
                        <a:t>:</a:t>
                      </a:r>
                      <a:r>
                        <a:rPr sz="700" spc="-5" dirty="0">
                          <a:solidFill>
                            <a:srgbClr val="231F20"/>
                          </a:solidFill>
                          <a:latin typeface="Arial"/>
                          <a:cs typeface="Arial"/>
                        </a:rPr>
                        <a:t> </a:t>
                      </a:r>
                      <a:r>
                        <a:rPr sz="700" dirty="0">
                          <a:solidFill>
                            <a:srgbClr val="231F20"/>
                          </a:solidFill>
                          <a:latin typeface="Arial"/>
                          <a:cs typeface="Arial"/>
                        </a:rPr>
                        <a:t>790310</a:t>
                      </a:r>
                      <a:endParaRPr sz="700">
                        <a:latin typeface="Arial"/>
                        <a:cs typeface="Arial"/>
                      </a:endParaRPr>
                    </a:p>
                  </a:txBody>
                  <a:tcPr marL="0" marR="0" marT="0" marB="0">
                    <a:solidFill>
                      <a:srgbClr val="EDEEEF"/>
                    </a:solidFill>
                  </a:tcPr>
                </a:tc>
                <a:tc>
                  <a:txBody>
                    <a:bodyPr/>
                    <a:lstStyle/>
                    <a:p>
                      <a:pPr marL="457200">
                        <a:lnSpc>
                          <a:spcPct val="100000"/>
                        </a:lnSpc>
                      </a:pPr>
                      <a:r>
                        <a:rPr sz="700" dirty="0">
                          <a:solidFill>
                            <a:srgbClr val="231F20"/>
                          </a:solidFill>
                          <a:latin typeface="Arial"/>
                          <a:cs typeface="Arial"/>
                        </a:rPr>
                        <a:t>Based on curve number</a:t>
                      </a:r>
                      <a:endParaRPr sz="700">
                        <a:latin typeface="Arial"/>
                        <a:cs typeface="Arial"/>
                      </a:endParaRPr>
                    </a:p>
                  </a:txBody>
                  <a:tcPr marL="0" marR="0" marT="0" marB="0">
                    <a:solidFill>
                      <a:srgbClr val="EDEEEF"/>
                    </a:solidFill>
                  </a:tcPr>
                </a:tc>
                <a:tc>
                  <a:txBody>
                    <a:bodyPr/>
                    <a:lstStyle/>
                    <a:p>
                      <a:pPr marL="190500">
                        <a:lnSpc>
                          <a:spcPct val="100000"/>
                        </a:lnSpc>
                      </a:pPr>
                      <a:r>
                        <a:rPr sz="700" dirty="0">
                          <a:solidFill>
                            <a:srgbClr val="231F20"/>
                          </a:solidFill>
                          <a:latin typeface="Arial"/>
                          <a:cs typeface="Arial"/>
                        </a:rPr>
                        <a:t>: GIGA 3 3-105 Rev O</a:t>
                      </a:r>
                      <a:endParaRPr sz="700">
                        <a:latin typeface="Arial"/>
                        <a:cs typeface="Arial"/>
                      </a:endParaRPr>
                    </a:p>
                  </a:txBody>
                  <a:tcPr marL="0" marR="0" marT="0" marB="0">
                    <a:solidFill>
                      <a:srgbClr val="EDEEEF"/>
                    </a:solidFill>
                  </a:tcPr>
                </a:tc>
                <a:tc>
                  <a:txBody>
                    <a:bodyPr/>
                    <a:lstStyle/>
                    <a:p>
                      <a:pPr marL="278765">
                        <a:lnSpc>
                          <a:spcPct val="100000"/>
                        </a:lnSpc>
                      </a:pPr>
                      <a:r>
                        <a:rPr sz="700" dirty="0">
                          <a:solidFill>
                            <a:srgbClr val="231F20"/>
                          </a:solidFill>
                          <a:latin typeface="Arial"/>
                          <a:cs typeface="Arial"/>
                        </a:rPr>
                        <a:t>Fluid density</a:t>
                      </a:r>
                      <a:endParaRPr sz="700">
                        <a:latin typeface="Arial"/>
                        <a:cs typeface="Arial"/>
                      </a:endParaRPr>
                    </a:p>
                  </a:txBody>
                  <a:tcPr marL="0" marR="0" marT="0" marB="0">
                    <a:solidFill>
                      <a:srgbClr val="EDEEEF"/>
                    </a:solidFill>
                  </a:tcPr>
                </a:tc>
                <a:tc>
                  <a:txBody>
                    <a:bodyPr/>
                    <a:lstStyle/>
                    <a:p>
                      <a:pPr marL="23495">
                        <a:lnSpc>
                          <a:spcPct val="100000"/>
                        </a:lnSpc>
                      </a:pPr>
                      <a:r>
                        <a:rPr sz="700" dirty="0">
                          <a:solidFill>
                            <a:srgbClr val="231F20"/>
                          </a:solidFill>
                          <a:latin typeface="Arial"/>
                          <a:cs typeface="Arial"/>
                        </a:rPr>
                        <a:t>: 1.000 / 1.000 SG</a:t>
                      </a:r>
                      <a:endParaRPr sz="700">
                        <a:latin typeface="Arial"/>
                        <a:cs typeface="Arial"/>
                      </a:endParaRPr>
                    </a:p>
                  </a:txBody>
                  <a:tcPr marL="0" marR="0" marT="0" marB="0">
                    <a:solidFill>
                      <a:srgbClr val="EDEEEF"/>
                    </a:solidFill>
                  </a:tcPr>
                </a:tc>
                <a:extLst>
                  <a:ext uri="{0D108BD9-81ED-4DB2-BD59-A6C34878D82A}">
                    <a16:rowId xmlns:a16="http://schemas.microsoft.com/office/drawing/2014/main" val="10003"/>
                  </a:ext>
                </a:extLst>
              </a:tr>
              <a:tr h="121292">
                <a:tc>
                  <a:txBody>
                    <a:bodyPr/>
                    <a:lstStyle/>
                    <a:p>
                      <a:pPr marL="113664">
                        <a:lnSpc>
                          <a:spcPct val="100000"/>
                        </a:lnSpc>
                      </a:pPr>
                      <a:r>
                        <a:rPr sz="700" dirty="0">
                          <a:solidFill>
                            <a:srgbClr val="231F20"/>
                          </a:solidFill>
                          <a:latin typeface="Arial"/>
                          <a:cs typeface="Arial"/>
                        </a:rPr>
                        <a:t>Date last saved</a:t>
                      </a:r>
                      <a:endParaRPr sz="700">
                        <a:latin typeface="Arial"/>
                        <a:cs typeface="Arial"/>
                      </a:endParaRPr>
                    </a:p>
                  </a:txBody>
                  <a:tcPr marL="0" marR="0" marT="0" marB="0">
                    <a:solidFill>
                      <a:srgbClr val="EDEEEF"/>
                    </a:solidFill>
                  </a:tcPr>
                </a:tc>
                <a:tc>
                  <a:txBody>
                    <a:bodyPr/>
                    <a:lstStyle/>
                    <a:p>
                      <a:pPr marL="180975">
                        <a:lnSpc>
                          <a:spcPct val="100000"/>
                        </a:lnSpc>
                      </a:pPr>
                      <a:r>
                        <a:rPr sz="700" dirty="0">
                          <a:solidFill>
                            <a:srgbClr val="231F20"/>
                          </a:solidFill>
                          <a:latin typeface="Arial"/>
                          <a:cs typeface="Arial"/>
                        </a:rPr>
                        <a:t>: 03 Nov 2018 7:41 AM</a:t>
                      </a:r>
                      <a:endParaRPr sz="700">
                        <a:latin typeface="Arial"/>
                        <a:cs typeface="Arial"/>
                      </a:endParaRPr>
                    </a:p>
                  </a:txBody>
                  <a:tcPr marL="0" marR="0" marT="0" marB="0">
                    <a:solidFill>
                      <a:srgbClr val="EDEEEF"/>
                    </a:solidFill>
                  </a:tcPr>
                </a:tc>
                <a:tc>
                  <a:txBody>
                    <a:bodyPr/>
                    <a:lstStyle/>
                    <a:p>
                      <a:pPr marL="457200">
                        <a:lnSpc>
                          <a:spcPct val="100000"/>
                        </a:lnSpc>
                      </a:pPr>
                      <a:r>
                        <a:rPr sz="700" dirty="0">
                          <a:solidFill>
                            <a:srgbClr val="231F20"/>
                          </a:solidFill>
                          <a:latin typeface="Arial"/>
                          <a:cs typeface="Arial"/>
                        </a:rPr>
                        <a:t>Efficiency</a:t>
                      </a:r>
                      <a:endParaRPr sz="700">
                        <a:latin typeface="Arial"/>
                        <a:cs typeface="Arial"/>
                      </a:endParaRPr>
                    </a:p>
                  </a:txBody>
                  <a:tcPr marL="0" marR="0" marT="0" marB="0">
                    <a:solidFill>
                      <a:srgbClr val="EDEEEF"/>
                    </a:solidFill>
                  </a:tcPr>
                </a:tc>
                <a:tc>
                  <a:txBody>
                    <a:bodyPr/>
                    <a:lstStyle/>
                    <a:p>
                      <a:pPr marL="190500">
                        <a:lnSpc>
                          <a:spcPct val="100000"/>
                        </a:lnSpc>
                      </a:pPr>
                      <a:r>
                        <a:rPr sz="700" dirty="0">
                          <a:solidFill>
                            <a:srgbClr val="231F20"/>
                          </a:solidFill>
                          <a:latin typeface="Arial"/>
                          <a:cs typeface="Arial"/>
                        </a:rPr>
                        <a:t>: 75.08 %</a:t>
                      </a:r>
                      <a:endParaRPr sz="700">
                        <a:latin typeface="Arial"/>
                        <a:cs typeface="Arial"/>
                      </a:endParaRPr>
                    </a:p>
                  </a:txBody>
                  <a:tcPr marL="0" marR="0" marT="0" marB="0">
                    <a:solidFill>
                      <a:srgbClr val="EDEEEF"/>
                    </a:solidFill>
                  </a:tcPr>
                </a:tc>
                <a:tc>
                  <a:txBody>
                    <a:bodyPr/>
                    <a:lstStyle/>
                    <a:p>
                      <a:pPr marL="278765">
                        <a:lnSpc>
                          <a:spcPct val="100000"/>
                        </a:lnSpc>
                      </a:pPr>
                      <a:r>
                        <a:rPr sz="700" dirty="0">
                          <a:solidFill>
                            <a:srgbClr val="231F20"/>
                          </a:solidFill>
                          <a:latin typeface="Arial"/>
                          <a:cs typeface="Arial"/>
                        </a:rPr>
                        <a:t>Viscosity</a:t>
                      </a:r>
                      <a:endParaRPr sz="700">
                        <a:latin typeface="Arial"/>
                        <a:cs typeface="Arial"/>
                      </a:endParaRPr>
                    </a:p>
                  </a:txBody>
                  <a:tcPr marL="0" marR="0" marT="0" marB="0">
                    <a:solidFill>
                      <a:srgbClr val="EDEEEF"/>
                    </a:solidFill>
                  </a:tcPr>
                </a:tc>
                <a:tc>
                  <a:txBody>
                    <a:bodyPr/>
                    <a:lstStyle/>
                    <a:p>
                      <a:pPr marL="23495">
                        <a:lnSpc>
                          <a:spcPct val="100000"/>
                        </a:lnSpc>
                      </a:pPr>
                      <a:r>
                        <a:rPr sz="700" dirty="0">
                          <a:solidFill>
                            <a:srgbClr val="231F20"/>
                          </a:solidFill>
                          <a:latin typeface="Arial"/>
                          <a:cs typeface="Arial"/>
                        </a:rPr>
                        <a:t>: 1.00 cP</a:t>
                      </a:r>
                      <a:endParaRPr sz="700">
                        <a:latin typeface="Arial"/>
                        <a:cs typeface="Arial"/>
                      </a:endParaRPr>
                    </a:p>
                  </a:txBody>
                  <a:tcPr marL="0" marR="0" marT="0" marB="0">
                    <a:solidFill>
                      <a:srgbClr val="EDEEEF"/>
                    </a:solidFill>
                  </a:tcPr>
                </a:tc>
                <a:extLst>
                  <a:ext uri="{0D108BD9-81ED-4DB2-BD59-A6C34878D82A}">
                    <a16:rowId xmlns:a16="http://schemas.microsoft.com/office/drawing/2014/main" val="10004"/>
                  </a:ext>
                </a:extLst>
              </a:tr>
              <a:tr h="161499">
                <a:tc>
                  <a:txBody>
                    <a:bodyPr/>
                    <a:lstStyle/>
                    <a:p>
                      <a:endParaRPr sz="700">
                        <a:latin typeface="Arial"/>
                        <a:cs typeface="Arial"/>
                      </a:endParaRPr>
                    </a:p>
                  </a:txBody>
                  <a:tcPr marL="0" marR="0" marT="0" marB="0">
                    <a:solidFill>
                      <a:srgbClr val="EDEEEF"/>
                    </a:solidFill>
                  </a:tcPr>
                </a:tc>
                <a:tc>
                  <a:txBody>
                    <a:bodyPr/>
                    <a:lstStyle/>
                    <a:p>
                      <a:endParaRPr sz="700">
                        <a:latin typeface="Arial"/>
                        <a:cs typeface="Arial"/>
                      </a:endParaRPr>
                    </a:p>
                  </a:txBody>
                  <a:tcPr marL="0" marR="0" marT="0" marB="0">
                    <a:solidFill>
                      <a:srgbClr val="EDEEEF"/>
                    </a:solidFill>
                  </a:tcPr>
                </a:tc>
                <a:tc>
                  <a:txBody>
                    <a:bodyPr/>
                    <a:lstStyle/>
                    <a:p>
                      <a:pPr marL="457200">
                        <a:lnSpc>
                          <a:spcPct val="100000"/>
                        </a:lnSpc>
                      </a:pPr>
                      <a:r>
                        <a:rPr sz="700" dirty="0">
                          <a:solidFill>
                            <a:srgbClr val="231F20"/>
                          </a:solidFill>
                          <a:latin typeface="Arial"/>
                          <a:cs typeface="Arial"/>
                        </a:rPr>
                        <a:t>Power, rated</a:t>
                      </a:r>
                      <a:endParaRPr sz="700">
                        <a:latin typeface="Arial"/>
                        <a:cs typeface="Arial"/>
                      </a:endParaRPr>
                    </a:p>
                  </a:txBody>
                  <a:tcPr marL="0" marR="0" marT="0" marB="0">
                    <a:solidFill>
                      <a:srgbClr val="EDEEEF"/>
                    </a:solidFill>
                  </a:tcPr>
                </a:tc>
                <a:tc>
                  <a:txBody>
                    <a:bodyPr/>
                    <a:lstStyle/>
                    <a:p>
                      <a:pPr marL="190500">
                        <a:lnSpc>
                          <a:spcPct val="100000"/>
                        </a:lnSpc>
                      </a:pPr>
                      <a:r>
                        <a:rPr sz="700" dirty="0">
                          <a:solidFill>
                            <a:srgbClr val="231F20"/>
                          </a:solidFill>
                          <a:latin typeface="Arial"/>
                          <a:cs typeface="Arial"/>
                        </a:rPr>
                        <a:t>: 5.46 hp</a:t>
                      </a:r>
                      <a:endParaRPr sz="700">
                        <a:latin typeface="Arial"/>
                        <a:cs typeface="Arial"/>
                      </a:endParaRPr>
                    </a:p>
                  </a:txBody>
                  <a:tcPr marL="0" marR="0" marT="0" marB="0">
                    <a:solidFill>
                      <a:srgbClr val="EDEEEF"/>
                    </a:solidFill>
                  </a:tcPr>
                </a:tc>
                <a:tc>
                  <a:txBody>
                    <a:bodyPr/>
                    <a:lstStyle/>
                    <a:p>
                      <a:pPr marL="278765">
                        <a:lnSpc>
                          <a:spcPct val="100000"/>
                        </a:lnSpc>
                      </a:pPr>
                      <a:r>
                        <a:rPr sz="700" dirty="0">
                          <a:solidFill>
                            <a:srgbClr val="231F20"/>
                          </a:solidFill>
                          <a:latin typeface="Arial"/>
                          <a:cs typeface="Arial"/>
                        </a:rPr>
                        <a:t>Cq/Ch/Ce/Cn  [ANSI/HI 9.6.7-2010]</a:t>
                      </a:r>
                      <a:endParaRPr sz="700">
                        <a:latin typeface="Arial"/>
                        <a:cs typeface="Arial"/>
                      </a:endParaRPr>
                    </a:p>
                  </a:txBody>
                  <a:tcPr marL="0" marR="0" marT="0" marB="0">
                    <a:solidFill>
                      <a:srgbClr val="EDEEEF"/>
                    </a:solidFill>
                  </a:tcPr>
                </a:tc>
                <a:tc>
                  <a:txBody>
                    <a:bodyPr/>
                    <a:lstStyle/>
                    <a:p>
                      <a:pPr marL="23495">
                        <a:lnSpc>
                          <a:spcPct val="100000"/>
                        </a:lnSpc>
                      </a:pPr>
                      <a:r>
                        <a:rPr sz="700" dirty="0">
                          <a:solidFill>
                            <a:srgbClr val="231F20"/>
                          </a:solidFill>
                          <a:latin typeface="Arial"/>
                          <a:cs typeface="Arial"/>
                        </a:rPr>
                        <a:t>: 1.00 / 1.00 / 1.00 / 1.00</a:t>
                      </a:r>
                      <a:endParaRPr sz="700">
                        <a:latin typeface="Arial"/>
                        <a:cs typeface="Arial"/>
                      </a:endParaRPr>
                    </a:p>
                  </a:txBody>
                  <a:tcPr marL="0" marR="0" marT="0" marB="0">
                    <a:solidFill>
                      <a:srgbClr val="EDEEEF"/>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1">
            <a:extLst>
              <a:ext uri="{FF2B5EF4-FFF2-40B4-BE49-F238E27FC236}">
                <a16:creationId xmlns:a16="http://schemas.microsoft.com/office/drawing/2014/main" id="{6082B36F-08C0-4A25-94BF-02AAB7F7F0BF}"/>
              </a:ext>
            </a:extLst>
          </p:cNvPr>
          <p:cNvSpPr txBox="1">
            <a:spLocks noChangeArrowheads="1"/>
          </p:cNvSpPr>
          <p:nvPr/>
        </p:nvSpPr>
        <p:spPr bwMode="auto">
          <a:xfrm>
            <a:off x="2133601" y="692150"/>
            <a:ext cx="8181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2000"/>
              <a:t>With ECM even if you want the safety of higher head pressure</a:t>
            </a:r>
          </a:p>
          <a:p>
            <a:r>
              <a:rPr lang="en-US" altLang="en-US" sz="2000"/>
              <a:t>for scheduling you can operate on a curve that can operate</a:t>
            </a:r>
          </a:p>
          <a:p>
            <a:r>
              <a:rPr lang="en-US" altLang="en-US" sz="2000"/>
              <a:t>within the System needs.</a:t>
            </a:r>
          </a:p>
        </p:txBody>
      </p:sp>
      <p:pic>
        <p:nvPicPr>
          <p:cNvPr id="55299" name="Picture 3">
            <a:extLst>
              <a:ext uri="{FF2B5EF4-FFF2-40B4-BE49-F238E27FC236}">
                <a16:creationId xmlns:a16="http://schemas.microsoft.com/office/drawing/2014/main" id="{205C18D4-173D-499F-B7E0-63CE4ADD03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0" y="1628775"/>
            <a:ext cx="676910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778B27-C91E-4C99-8712-668BE8FC197C}"/>
              </a:ext>
            </a:extLst>
          </p:cNvPr>
          <p:cNvSpPr txBox="1"/>
          <p:nvPr/>
        </p:nvSpPr>
        <p:spPr>
          <a:xfrm>
            <a:off x="608012" y="914400"/>
            <a:ext cx="10896600" cy="5133713"/>
          </a:xfrm>
          <a:prstGeom prst="rect">
            <a:avLst/>
          </a:prstGeom>
          <a:noFill/>
        </p:spPr>
        <p:txBody>
          <a:bodyPr wrap="square" rtlCol="0">
            <a:spAutoFit/>
          </a:bodyPr>
          <a:lstStyle/>
          <a:p>
            <a:pPr>
              <a:lnSpc>
                <a:spcPct val="90000"/>
              </a:lnSpc>
            </a:pPr>
            <a:r>
              <a:rPr lang="en-US" sz="2800" b="1" dirty="0"/>
              <a:t>Don’t forget as licensed engineers they have to cover all possibilities due to air entrapment, many more elbows than planned and other possibilities.</a:t>
            </a:r>
          </a:p>
          <a:p>
            <a:pPr>
              <a:lnSpc>
                <a:spcPct val="90000"/>
              </a:lnSpc>
            </a:pPr>
            <a:endParaRPr lang="en-US" sz="2800" b="1" dirty="0"/>
          </a:p>
          <a:p>
            <a:pPr>
              <a:lnSpc>
                <a:spcPct val="90000"/>
              </a:lnSpc>
            </a:pPr>
            <a:r>
              <a:rPr lang="en-US" sz="2800" b="1" dirty="0"/>
              <a:t>So the rest of the world has looked to ECM/DC pumps to cover the possibilities at worse case and still be able to work into the real world of transitional flows to keep the SYSTEM at peak efficiency at all times possible.</a:t>
            </a:r>
          </a:p>
          <a:p>
            <a:pPr>
              <a:lnSpc>
                <a:spcPct val="90000"/>
              </a:lnSpc>
            </a:pPr>
            <a:endParaRPr lang="en-US" sz="2800" b="1" dirty="0"/>
          </a:p>
          <a:p>
            <a:pPr>
              <a:lnSpc>
                <a:spcPct val="90000"/>
              </a:lnSpc>
            </a:pPr>
            <a:r>
              <a:rPr lang="en-US" sz="2800" b="1" dirty="0"/>
              <a:t>The part often overlooked is the 92% of the time SYSTEMS operate at transition.</a:t>
            </a:r>
          </a:p>
          <a:p>
            <a:pPr>
              <a:lnSpc>
                <a:spcPct val="90000"/>
              </a:lnSpc>
            </a:pPr>
            <a:endParaRPr lang="en-US" sz="2800" b="1" dirty="0"/>
          </a:p>
          <a:p>
            <a:pPr algn="ctr">
              <a:lnSpc>
                <a:spcPct val="90000"/>
              </a:lnSpc>
            </a:pPr>
            <a:r>
              <a:rPr lang="en-US" sz="2800" b="1" dirty="0">
                <a:solidFill>
                  <a:srgbClr val="00B050"/>
                </a:solidFill>
              </a:rPr>
              <a:t>What is your delta T	???????</a:t>
            </a:r>
          </a:p>
        </p:txBody>
      </p:sp>
    </p:spTree>
    <p:extLst>
      <p:ext uri="{BB962C8B-B14F-4D97-AF65-F5344CB8AC3E}">
        <p14:creationId xmlns:p14="http://schemas.microsoft.com/office/powerpoint/2010/main" val="154450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98620" y="213067"/>
            <a:ext cx="394422" cy="189026"/>
          </a:xfrm>
          <a:prstGeom prst="rect">
            <a:avLst/>
          </a:prstGeom>
        </p:spPr>
        <p:txBody>
          <a:bodyPr vert="horz" wrap="square" lIns="0" tIns="0" rIns="0" bIns="0" rtlCol="0">
            <a:spAutoFit/>
          </a:bodyPr>
          <a:lstStyle/>
          <a:p>
            <a:pPr marL="8659" marR="3464"/>
            <a:r>
              <a:rPr sz="614" b="1" dirty="0">
                <a:latin typeface="Arial"/>
                <a:cs typeface="Arial"/>
              </a:rPr>
              <a:t>Customer Reference</a:t>
            </a:r>
            <a:endParaRPr sz="614">
              <a:latin typeface="Arial"/>
              <a:cs typeface="Arial"/>
            </a:endParaRPr>
          </a:p>
        </p:txBody>
      </p:sp>
      <p:sp>
        <p:nvSpPr>
          <p:cNvPr id="3" name="object 3"/>
          <p:cNvSpPr txBox="1"/>
          <p:nvPr/>
        </p:nvSpPr>
        <p:spPr>
          <a:xfrm>
            <a:off x="4818053" y="213067"/>
            <a:ext cx="39399" cy="189026"/>
          </a:xfrm>
          <a:prstGeom prst="rect">
            <a:avLst/>
          </a:prstGeom>
        </p:spPr>
        <p:txBody>
          <a:bodyPr vert="horz" wrap="square" lIns="0" tIns="0" rIns="0" bIns="0" rtlCol="0">
            <a:spAutoFit/>
          </a:bodyPr>
          <a:lstStyle/>
          <a:p>
            <a:pPr marL="8659"/>
            <a:r>
              <a:rPr sz="614" dirty="0">
                <a:latin typeface="Arial"/>
                <a:cs typeface="Arial"/>
              </a:rPr>
              <a:t>:</a:t>
            </a:r>
            <a:endParaRPr sz="614">
              <a:latin typeface="Arial"/>
              <a:cs typeface="Arial"/>
            </a:endParaRPr>
          </a:p>
          <a:p>
            <a:pPr marL="8659"/>
            <a:r>
              <a:rPr sz="614" dirty="0">
                <a:latin typeface="Arial"/>
                <a:cs typeface="Arial"/>
              </a:rPr>
              <a:t>:</a:t>
            </a:r>
            <a:endParaRPr sz="614">
              <a:latin typeface="Arial"/>
              <a:cs typeface="Arial"/>
            </a:endParaRPr>
          </a:p>
        </p:txBody>
      </p:sp>
      <p:sp>
        <p:nvSpPr>
          <p:cNvPr id="4" name="object 4"/>
          <p:cNvSpPr txBox="1"/>
          <p:nvPr/>
        </p:nvSpPr>
        <p:spPr>
          <a:xfrm>
            <a:off x="6227831" y="214048"/>
            <a:ext cx="1433945" cy="194092"/>
          </a:xfrm>
          <a:prstGeom prst="rect">
            <a:avLst/>
          </a:prstGeom>
        </p:spPr>
        <p:txBody>
          <a:bodyPr vert="horz" wrap="square" lIns="0" tIns="0" rIns="0" bIns="0" rtlCol="0">
            <a:spAutoFit/>
          </a:bodyPr>
          <a:lstStyle/>
          <a:p>
            <a:pPr marL="8659"/>
            <a:r>
              <a:rPr sz="784" b="1" dirty="0">
                <a:latin typeface="Arial"/>
                <a:cs typeface="Arial"/>
              </a:rPr>
              <a:t>Pump Performance Datasheet</a:t>
            </a:r>
            <a:endParaRPr sz="784">
              <a:latin typeface="Arial"/>
              <a:cs typeface="Arial"/>
            </a:endParaRPr>
          </a:p>
          <a:p>
            <a:pPr marL="572784">
              <a:spcBef>
                <a:spcPts val="44"/>
              </a:spcBef>
            </a:pPr>
            <a:r>
              <a:rPr sz="477" dirty="0">
                <a:latin typeface="Arial"/>
                <a:cs typeface="Arial"/>
              </a:rPr>
              <a:t>Wilo Quotation System 18.4.5.0</a:t>
            </a:r>
            <a:endParaRPr sz="477">
              <a:latin typeface="Arial"/>
              <a:cs typeface="Arial"/>
            </a:endParaRPr>
          </a:p>
        </p:txBody>
      </p:sp>
      <p:sp>
        <p:nvSpPr>
          <p:cNvPr id="5" name="object 5"/>
          <p:cNvSpPr/>
          <p:nvPr/>
        </p:nvSpPr>
        <p:spPr>
          <a:xfrm>
            <a:off x="2977139" y="654627"/>
            <a:ext cx="4675909" cy="593581"/>
          </a:xfrm>
          <a:custGeom>
            <a:avLst/>
            <a:gdLst/>
            <a:ahLst/>
            <a:cxnLst/>
            <a:rect l="l" t="t" r="r" b="b"/>
            <a:pathLst>
              <a:path w="6858000" h="870585">
                <a:moveTo>
                  <a:pt x="0" y="0"/>
                </a:moveTo>
                <a:lnTo>
                  <a:pt x="6858000" y="0"/>
                </a:lnTo>
                <a:lnTo>
                  <a:pt x="6858000" y="870203"/>
                </a:lnTo>
                <a:lnTo>
                  <a:pt x="0" y="870203"/>
                </a:lnTo>
                <a:lnTo>
                  <a:pt x="0" y="0"/>
                </a:lnTo>
                <a:close/>
              </a:path>
            </a:pathLst>
          </a:custGeom>
          <a:solidFill>
            <a:srgbClr val="EDEDED"/>
          </a:solidFill>
        </p:spPr>
        <p:txBody>
          <a:bodyPr wrap="square" lIns="0" tIns="0" rIns="0" bIns="0" rtlCol="0"/>
          <a:lstStyle/>
          <a:p>
            <a:endParaRPr sz="1227"/>
          </a:p>
        </p:txBody>
      </p:sp>
      <p:sp>
        <p:nvSpPr>
          <p:cNvPr id="6" name="object 6"/>
          <p:cNvSpPr txBox="1"/>
          <p:nvPr/>
        </p:nvSpPr>
        <p:spPr>
          <a:xfrm>
            <a:off x="3055071" y="726961"/>
            <a:ext cx="442913" cy="371320"/>
          </a:xfrm>
          <a:prstGeom prst="rect">
            <a:avLst/>
          </a:prstGeom>
        </p:spPr>
        <p:txBody>
          <a:bodyPr vert="horz" wrap="square" lIns="0" tIns="0" rIns="0" bIns="0" rtlCol="0">
            <a:spAutoFit/>
          </a:bodyPr>
          <a:lstStyle/>
          <a:p>
            <a:pPr>
              <a:lnSpc>
                <a:spcPct val="112799"/>
              </a:lnSpc>
            </a:pPr>
            <a:r>
              <a:rPr sz="545" dirty="0">
                <a:latin typeface="Arial"/>
                <a:cs typeface="Arial"/>
              </a:rPr>
              <a:t>Item number Service Quantity Quote number</a:t>
            </a:r>
            <a:endParaRPr sz="545">
              <a:latin typeface="Arial"/>
              <a:cs typeface="Arial"/>
            </a:endParaRPr>
          </a:p>
        </p:txBody>
      </p:sp>
      <p:sp>
        <p:nvSpPr>
          <p:cNvPr id="7" name="object 7"/>
          <p:cNvSpPr txBox="1"/>
          <p:nvPr/>
        </p:nvSpPr>
        <p:spPr>
          <a:xfrm>
            <a:off x="4335101" y="726961"/>
            <a:ext cx="269731" cy="367024"/>
          </a:xfrm>
          <a:prstGeom prst="rect">
            <a:avLst/>
          </a:prstGeom>
        </p:spPr>
        <p:txBody>
          <a:bodyPr vert="horz" wrap="square" lIns="0" tIns="0" rIns="0" bIns="0" rtlCol="0">
            <a:spAutoFit/>
          </a:bodyPr>
          <a:lstStyle/>
          <a:p>
            <a:pPr>
              <a:lnSpc>
                <a:spcPct val="100000"/>
              </a:lnSpc>
            </a:pPr>
            <a:r>
              <a:rPr sz="545" dirty="0">
                <a:latin typeface="Arial"/>
                <a:cs typeface="Arial"/>
              </a:rPr>
              <a:t>: 001</a:t>
            </a:r>
            <a:endParaRPr sz="545">
              <a:latin typeface="Arial"/>
              <a:cs typeface="Arial"/>
            </a:endParaRPr>
          </a:p>
          <a:p>
            <a:pPr>
              <a:spcBef>
                <a:spcPts val="82"/>
              </a:spcBef>
            </a:pPr>
            <a:r>
              <a:rPr sz="545" dirty="0">
                <a:latin typeface="Arial"/>
                <a:cs typeface="Arial"/>
              </a:rPr>
              <a:t>:</a:t>
            </a:r>
            <a:endParaRPr sz="545">
              <a:latin typeface="Arial"/>
              <a:cs typeface="Arial"/>
            </a:endParaRPr>
          </a:p>
          <a:p>
            <a:pPr>
              <a:spcBef>
                <a:spcPts val="82"/>
              </a:spcBef>
            </a:pPr>
            <a:r>
              <a:rPr sz="545" dirty="0">
                <a:latin typeface="Arial"/>
                <a:cs typeface="Arial"/>
              </a:rPr>
              <a:t>: 1</a:t>
            </a:r>
            <a:endParaRPr sz="545">
              <a:latin typeface="Arial"/>
              <a:cs typeface="Arial"/>
            </a:endParaRPr>
          </a:p>
          <a:p>
            <a:pPr>
              <a:lnSpc>
                <a:spcPts val="648"/>
              </a:lnSpc>
              <a:spcBef>
                <a:spcPts val="82"/>
              </a:spcBef>
            </a:pPr>
            <a:r>
              <a:rPr sz="545" dirty="0">
                <a:latin typeface="Arial"/>
                <a:cs typeface="Arial"/>
              </a:rPr>
              <a:t>: 790310</a:t>
            </a:r>
            <a:endParaRPr sz="545">
              <a:latin typeface="Arial"/>
              <a:cs typeface="Arial"/>
            </a:endParaRPr>
          </a:p>
        </p:txBody>
      </p:sp>
      <p:sp>
        <p:nvSpPr>
          <p:cNvPr id="8" name="object 8"/>
          <p:cNvSpPr txBox="1"/>
          <p:nvPr/>
        </p:nvSpPr>
        <p:spPr>
          <a:xfrm>
            <a:off x="5330680" y="726961"/>
            <a:ext cx="735590" cy="468846"/>
          </a:xfrm>
          <a:prstGeom prst="rect">
            <a:avLst/>
          </a:prstGeom>
        </p:spPr>
        <p:txBody>
          <a:bodyPr vert="horz" wrap="square" lIns="0" tIns="0" rIns="0" bIns="0" rtlCol="0">
            <a:spAutoFit/>
          </a:bodyPr>
          <a:lstStyle/>
          <a:p>
            <a:pPr marR="514336">
              <a:lnSpc>
                <a:spcPct val="112799"/>
              </a:lnSpc>
            </a:pPr>
            <a:r>
              <a:rPr sz="545" dirty="0">
                <a:latin typeface="Arial"/>
                <a:cs typeface="Arial"/>
              </a:rPr>
              <a:t>Size Stages</a:t>
            </a:r>
            <a:endParaRPr sz="545">
              <a:latin typeface="Arial"/>
              <a:cs typeface="Arial"/>
            </a:endParaRPr>
          </a:p>
          <a:p>
            <a:pPr>
              <a:lnSpc>
                <a:spcPct val="112799"/>
              </a:lnSpc>
            </a:pPr>
            <a:r>
              <a:rPr sz="545" dirty="0">
                <a:latin typeface="Arial"/>
                <a:cs typeface="Arial"/>
              </a:rPr>
              <a:t>Based on curve number Article Number</a:t>
            </a:r>
            <a:endParaRPr sz="545">
              <a:latin typeface="Arial"/>
              <a:cs typeface="Arial"/>
            </a:endParaRPr>
          </a:p>
          <a:p>
            <a:pPr>
              <a:lnSpc>
                <a:spcPts val="648"/>
              </a:lnSpc>
              <a:spcBef>
                <a:spcPts val="82"/>
              </a:spcBef>
            </a:pPr>
            <a:r>
              <a:rPr sz="545" dirty="0">
                <a:latin typeface="Arial"/>
                <a:cs typeface="Arial"/>
              </a:rPr>
              <a:t>Date last saved</a:t>
            </a:r>
            <a:endParaRPr sz="545">
              <a:latin typeface="Arial"/>
              <a:cs typeface="Arial"/>
            </a:endParaRPr>
          </a:p>
        </p:txBody>
      </p:sp>
      <p:sp>
        <p:nvSpPr>
          <p:cNvPr id="9" name="object 9"/>
          <p:cNvSpPr txBox="1"/>
          <p:nvPr/>
        </p:nvSpPr>
        <p:spPr>
          <a:xfrm>
            <a:off x="6405221" y="726961"/>
            <a:ext cx="708746" cy="463717"/>
          </a:xfrm>
          <a:prstGeom prst="rect">
            <a:avLst/>
          </a:prstGeom>
        </p:spPr>
        <p:txBody>
          <a:bodyPr vert="horz" wrap="square" lIns="0" tIns="0" rIns="0" bIns="0" rtlCol="0">
            <a:spAutoFit/>
          </a:bodyPr>
          <a:lstStyle/>
          <a:p>
            <a:pPr>
              <a:lnSpc>
                <a:spcPct val="100000"/>
              </a:lnSpc>
            </a:pPr>
            <a:r>
              <a:rPr sz="545" dirty="0">
                <a:latin typeface="Arial"/>
                <a:cs typeface="Arial"/>
              </a:rPr>
              <a:t>: GIGA 3 3-105</a:t>
            </a:r>
            <a:endParaRPr sz="545">
              <a:latin typeface="Arial"/>
              <a:cs typeface="Arial"/>
            </a:endParaRPr>
          </a:p>
          <a:p>
            <a:pPr>
              <a:spcBef>
                <a:spcPts val="82"/>
              </a:spcBef>
            </a:pPr>
            <a:r>
              <a:rPr sz="545" dirty="0">
                <a:latin typeface="Arial"/>
                <a:cs typeface="Arial"/>
              </a:rPr>
              <a:t>: 1</a:t>
            </a:r>
            <a:endParaRPr sz="545">
              <a:latin typeface="Arial"/>
              <a:cs typeface="Arial"/>
            </a:endParaRPr>
          </a:p>
          <a:p>
            <a:pPr>
              <a:spcBef>
                <a:spcPts val="82"/>
              </a:spcBef>
            </a:pPr>
            <a:r>
              <a:rPr sz="545" dirty="0">
                <a:latin typeface="Arial"/>
                <a:cs typeface="Arial"/>
              </a:rPr>
              <a:t>: GIGA 3 3-105 Rev O</a:t>
            </a:r>
            <a:endParaRPr sz="545">
              <a:latin typeface="Arial"/>
              <a:cs typeface="Arial"/>
            </a:endParaRPr>
          </a:p>
          <a:p>
            <a:pPr>
              <a:spcBef>
                <a:spcPts val="82"/>
              </a:spcBef>
            </a:pPr>
            <a:r>
              <a:rPr sz="545" dirty="0">
                <a:latin typeface="Arial"/>
                <a:cs typeface="Arial"/>
              </a:rPr>
              <a:t>: 2124503</a:t>
            </a:r>
            <a:endParaRPr sz="545">
              <a:latin typeface="Arial"/>
              <a:cs typeface="Arial"/>
            </a:endParaRPr>
          </a:p>
          <a:p>
            <a:pPr>
              <a:lnSpc>
                <a:spcPts val="648"/>
              </a:lnSpc>
              <a:spcBef>
                <a:spcPts val="82"/>
              </a:spcBef>
            </a:pPr>
            <a:r>
              <a:rPr sz="545" dirty="0">
                <a:latin typeface="Arial"/>
                <a:cs typeface="Arial"/>
              </a:rPr>
              <a:t>: 03 Nov 2018 7:41 AM</a:t>
            </a:r>
            <a:endParaRPr sz="545">
              <a:latin typeface="Arial"/>
              <a:cs typeface="Arial"/>
            </a:endParaRPr>
          </a:p>
        </p:txBody>
      </p:sp>
      <p:sp>
        <p:nvSpPr>
          <p:cNvPr id="10" name="object 10"/>
          <p:cNvSpPr/>
          <p:nvPr/>
        </p:nvSpPr>
        <p:spPr>
          <a:xfrm>
            <a:off x="3039485" y="1351311"/>
            <a:ext cx="4551218" cy="0"/>
          </a:xfrm>
          <a:custGeom>
            <a:avLst/>
            <a:gdLst/>
            <a:ahLst/>
            <a:cxnLst/>
            <a:rect l="l" t="t" r="r" b="b"/>
            <a:pathLst>
              <a:path w="6675120">
                <a:moveTo>
                  <a:pt x="0" y="0"/>
                </a:moveTo>
                <a:lnTo>
                  <a:pt x="6675081" y="0"/>
                </a:lnTo>
              </a:path>
            </a:pathLst>
          </a:custGeom>
          <a:ln w="4495">
            <a:solidFill>
              <a:srgbClr val="C3C3C3"/>
            </a:solidFill>
          </a:ln>
        </p:spPr>
        <p:txBody>
          <a:bodyPr wrap="square" lIns="0" tIns="0" rIns="0" bIns="0" rtlCol="0"/>
          <a:lstStyle/>
          <a:p>
            <a:endParaRPr sz="1227"/>
          </a:p>
        </p:txBody>
      </p:sp>
      <p:sp>
        <p:nvSpPr>
          <p:cNvPr id="11" name="object 11"/>
          <p:cNvSpPr txBox="1"/>
          <p:nvPr/>
        </p:nvSpPr>
        <p:spPr>
          <a:xfrm>
            <a:off x="3046412" y="1254888"/>
            <a:ext cx="725632" cy="83869"/>
          </a:xfrm>
          <a:prstGeom prst="rect">
            <a:avLst/>
          </a:prstGeom>
        </p:spPr>
        <p:txBody>
          <a:bodyPr vert="horz" wrap="square" lIns="0" tIns="0" rIns="0" bIns="0" rtlCol="0">
            <a:spAutoFit/>
          </a:bodyPr>
          <a:lstStyle/>
          <a:p>
            <a:pPr marL="8659"/>
            <a:r>
              <a:rPr sz="545" b="1" dirty="0">
                <a:latin typeface="Arial"/>
                <a:cs typeface="Arial"/>
              </a:rPr>
              <a:t>Operating Conditions</a:t>
            </a:r>
            <a:endParaRPr sz="545">
              <a:latin typeface="Arial"/>
              <a:cs typeface="Arial"/>
            </a:endParaRPr>
          </a:p>
        </p:txBody>
      </p:sp>
      <p:sp>
        <p:nvSpPr>
          <p:cNvPr id="12" name="object 12"/>
          <p:cNvSpPr/>
          <p:nvPr/>
        </p:nvSpPr>
        <p:spPr>
          <a:xfrm>
            <a:off x="3039485" y="1352078"/>
            <a:ext cx="2275609" cy="0"/>
          </a:xfrm>
          <a:custGeom>
            <a:avLst/>
            <a:gdLst/>
            <a:ahLst/>
            <a:cxnLst/>
            <a:rect l="l" t="t" r="r" b="b"/>
            <a:pathLst>
              <a:path w="3337560">
                <a:moveTo>
                  <a:pt x="0" y="0"/>
                </a:moveTo>
                <a:lnTo>
                  <a:pt x="3337534" y="0"/>
                </a:lnTo>
              </a:path>
            </a:pathLst>
          </a:custGeom>
          <a:ln w="3175">
            <a:solidFill>
              <a:srgbClr val="C3C3C3"/>
            </a:solidFill>
          </a:ln>
        </p:spPr>
        <p:txBody>
          <a:bodyPr wrap="square" lIns="0" tIns="0" rIns="0" bIns="0" rtlCol="0"/>
          <a:lstStyle/>
          <a:p>
            <a:endParaRPr sz="1227"/>
          </a:p>
        </p:txBody>
      </p:sp>
      <p:sp>
        <p:nvSpPr>
          <p:cNvPr id="13" name="object 13"/>
          <p:cNvSpPr/>
          <p:nvPr/>
        </p:nvSpPr>
        <p:spPr>
          <a:xfrm>
            <a:off x="3039485" y="2017797"/>
            <a:ext cx="2275609" cy="0"/>
          </a:xfrm>
          <a:custGeom>
            <a:avLst/>
            <a:gdLst/>
            <a:ahLst/>
            <a:cxnLst/>
            <a:rect l="l" t="t" r="r" b="b"/>
            <a:pathLst>
              <a:path w="3337560">
                <a:moveTo>
                  <a:pt x="0" y="0"/>
                </a:moveTo>
                <a:lnTo>
                  <a:pt x="3337534" y="0"/>
                </a:lnTo>
              </a:path>
            </a:pathLst>
          </a:custGeom>
          <a:ln w="3175">
            <a:solidFill>
              <a:srgbClr val="C3C3C3"/>
            </a:solidFill>
          </a:ln>
        </p:spPr>
        <p:txBody>
          <a:bodyPr wrap="square" lIns="0" tIns="0" rIns="0" bIns="0" rtlCol="0"/>
          <a:lstStyle/>
          <a:p>
            <a:endParaRPr sz="1227"/>
          </a:p>
        </p:txBody>
      </p:sp>
      <p:sp>
        <p:nvSpPr>
          <p:cNvPr id="14" name="object 14"/>
          <p:cNvSpPr txBox="1"/>
          <p:nvPr/>
        </p:nvSpPr>
        <p:spPr>
          <a:xfrm>
            <a:off x="3046412" y="1354174"/>
            <a:ext cx="922193" cy="656334"/>
          </a:xfrm>
          <a:prstGeom prst="rect">
            <a:avLst/>
          </a:prstGeom>
        </p:spPr>
        <p:txBody>
          <a:bodyPr vert="horz" wrap="square" lIns="0" tIns="0" rIns="0" bIns="0" rtlCol="0">
            <a:spAutoFit/>
          </a:bodyPr>
          <a:lstStyle/>
          <a:p>
            <a:pPr marL="8659"/>
            <a:r>
              <a:rPr sz="545" dirty="0">
                <a:latin typeface="Arial"/>
                <a:cs typeface="Arial"/>
              </a:rPr>
              <a:t>Flow, rated</a:t>
            </a:r>
            <a:endParaRPr sz="545">
              <a:latin typeface="Arial"/>
              <a:cs typeface="Arial"/>
            </a:endParaRPr>
          </a:p>
          <a:p>
            <a:pPr marL="8659" marR="172744">
              <a:lnSpc>
                <a:spcPct val="112799"/>
              </a:lnSpc>
            </a:pPr>
            <a:r>
              <a:rPr sz="545" dirty="0">
                <a:latin typeface="Arial"/>
                <a:cs typeface="Arial"/>
              </a:rPr>
              <a:t>Head, rated (requested) Head, rated (actual)</a:t>
            </a:r>
            <a:endParaRPr sz="545">
              <a:latin typeface="Arial"/>
              <a:cs typeface="Arial"/>
            </a:endParaRPr>
          </a:p>
          <a:p>
            <a:pPr marL="8659" marR="3464">
              <a:lnSpc>
                <a:spcPct val="112799"/>
              </a:lnSpc>
            </a:pPr>
            <a:r>
              <a:rPr sz="545" dirty="0">
                <a:latin typeface="Arial"/>
                <a:cs typeface="Arial"/>
              </a:rPr>
              <a:t>Suction pressure, rated / max NPSH available</a:t>
            </a:r>
            <a:endParaRPr sz="545">
              <a:latin typeface="Arial"/>
              <a:cs typeface="Arial"/>
            </a:endParaRPr>
          </a:p>
          <a:p>
            <a:pPr marL="8659">
              <a:spcBef>
                <a:spcPts val="82"/>
              </a:spcBef>
            </a:pPr>
            <a:r>
              <a:rPr sz="545" dirty="0">
                <a:latin typeface="Arial"/>
                <a:cs typeface="Arial"/>
              </a:rPr>
              <a:t>Frequency</a:t>
            </a:r>
            <a:endParaRPr sz="545">
              <a:latin typeface="Arial"/>
              <a:cs typeface="Arial"/>
            </a:endParaRPr>
          </a:p>
          <a:p>
            <a:pPr marL="8659">
              <a:spcBef>
                <a:spcPts val="126"/>
              </a:spcBef>
            </a:pPr>
            <a:r>
              <a:rPr sz="545" b="1" dirty="0">
                <a:latin typeface="Arial"/>
                <a:cs typeface="Arial"/>
              </a:rPr>
              <a:t>Performance</a:t>
            </a:r>
            <a:endParaRPr sz="545">
              <a:latin typeface="Arial"/>
              <a:cs typeface="Arial"/>
            </a:endParaRPr>
          </a:p>
        </p:txBody>
      </p:sp>
      <p:sp>
        <p:nvSpPr>
          <p:cNvPr id="15" name="object 15"/>
          <p:cNvSpPr txBox="1"/>
          <p:nvPr/>
        </p:nvSpPr>
        <p:spPr>
          <a:xfrm>
            <a:off x="4500291" y="1354174"/>
            <a:ext cx="548986" cy="567335"/>
          </a:xfrm>
          <a:prstGeom prst="rect">
            <a:avLst/>
          </a:prstGeom>
        </p:spPr>
        <p:txBody>
          <a:bodyPr vert="horz" wrap="square" lIns="0" tIns="0" rIns="0" bIns="0" rtlCol="0">
            <a:spAutoFit/>
          </a:bodyPr>
          <a:lstStyle/>
          <a:p>
            <a:pPr marL="8659"/>
            <a:r>
              <a:rPr sz="545" dirty="0">
                <a:latin typeface="Arial"/>
                <a:cs typeface="Arial"/>
              </a:rPr>
              <a:t>: 250.0 USgpm</a:t>
            </a:r>
            <a:endParaRPr sz="545">
              <a:latin typeface="Arial"/>
              <a:cs typeface="Arial"/>
            </a:endParaRPr>
          </a:p>
          <a:p>
            <a:pPr marL="8659">
              <a:spcBef>
                <a:spcPts val="82"/>
              </a:spcBef>
            </a:pPr>
            <a:r>
              <a:rPr sz="545" dirty="0">
                <a:latin typeface="Arial"/>
                <a:cs typeface="Arial"/>
              </a:rPr>
              <a:t>: 65.00 ft</a:t>
            </a:r>
            <a:endParaRPr sz="545">
              <a:latin typeface="Arial"/>
              <a:cs typeface="Arial"/>
            </a:endParaRPr>
          </a:p>
          <a:p>
            <a:pPr marL="8659">
              <a:spcBef>
                <a:spcPts val="82"/>
              </a:spcBef>
            </a:pPr>
            <a:r>
              <a:rPr sz="545" dirty="0">
                <a:latin typeface="Arial"/>
                <a:cs typeface="Arial"/>
              </a:rPr>
              <a:t>: 65.00 ft</a:t>
            </a:r>
            <a:endParaRPr sz="545">
              <a:latin typeface="Arial"/>
              <a:cs typeface="Arial"/>
            </a:endParaRPr>
          </a:p>
          <a:p>
            <a:pPr marL="8659">
              <a:spcBef>
                <a:spcPts val="82"/>
              </a:spcBef>
            </a:pPr>
            <a:r>
              <a:rPr sz="545" dirty="0">
                <a:latin typeface="Arial"/>
                <a:cs typeface="Arial"/>
              </a:rPr>
              <a:t>: 0.00 / 0.00 psi.g</a:t>
            </a:r>
            <a:endParaRPr sz="545">
              <a:latin typeface="Arial"/>
              <a:cs typeface="Arial"/>
            </a:endParaRPr>
          </a:p>
          <a:p>
            <a:pPr marL="8659">
              <a:spcBef>
                <a:spcPts val="82"/>
              </a:spcBef>
            </a:pPr>
            <a:r>
              <a:rPr sz="545" dirty="0">
                <a:latin typeface="Arial"/>
                <a:cs typeface="Arial"/>
              </a:rPr>
              <a:t>: Ample</a:t>
            </a:r>
            <a:endParaRPr sz="545">
              <a:latin typeface="Arial"/>
              <a:cs typeface="Arial"/>
            </a:endParaRPr>
          </a:p>
          <a:p>
            <a:pPr marL="8659">
              <a:spcBef>
                <a:spcPts val="82"/>
              </a:spcBef>
            </a:pPr>
            <a:r>
              <a:rPr sz="545" dirty="0">
                <a:latin typeface="Arial"/>
                <a:cs typeface="Arial"/>
              </a:rPr>
              <a:t>: 60 Hz</a:t>
            </a:r>
            <a:endParaRPr sz="545">
              <a:latin typeface="Arial"/>
              <a:cs typeface="Arial"/>
            </a:endParaRPr>
          </a:p>
        </p:txBody>
      </p:sp>
      <p:sp>
        <p:nvSpPr>
          <p:cNvPr id="16" name="object 16"/>
          <p:cNvSpPr/>
          <p:nvPr/>
        </p:nvSpPr>
        <p:spPr>
          <a:xfrm>
            <a:off x="3039485" y="2019330"/>
            <a:ext cx="2275609" cy="0"/>
          </a:xfrm>
          <a:custGeom>
            <a:avLst/>
            <a:gdLst/>
            <a:ahLst/>
            <a:cxnLst/>
            <a:rect l="l" t="t" r="r" b="b"/>
            <a:pathLst>
              <a:path w="3337560">
                <a:moveTo>
                  <a:pt x="0" y="0"/>
                </a:moveTo>
                <a:lnTo>
                  <a:pt x="3337534" y="0"/>
                </a:lnTo>
              </a:path>
            </a:pathLst>
          </a:custGeom>
          <a:ln w="3175">
            <a:solidFill>
              <a:srgbClr val="C3C3C3"/>
            </a:solidFill>
          </a:ln>
        </p:spPr>
        <p:txBody>
          <a:bodyPr wrap="square" lIns="0" tIns="0" rIns="0" bIns="0" rtlCol="0"/>
          <a:lstStyle/>
          <a:p>
            <a:endParaRPr sz="1227"/>
          </a:p>
        </p:txBody>
      </p:sp>
      <p:sp>
        <p:nvSpPr>
          <p:cNvPr id="17" name="object 17"/>
          <p:cNvSpPr txBox="1"/>
          <p:nvPr/>
        </p:nvSpPr>
        <p:spPr>
          <a:xfrm>
            <a:off x="3046413" y="2021425"/>
            <a:ext cx="1218333" cy="1416413"/>
          </a:xfrm>
          <a:prstGeom prst="rect">
            <a:avLst/>
          </a:prstGeom>
        </p:spPr>
        <p:txBody>
          <a:bodyPr vert="horz" wrap="square" lIns="0" tIns="0" rIns="0" bIns="0" rtlCol="0">
            <a:spAutoFit/>
          </a:bodyPr>
          <a:lstStyle/>
          <a:p>
            <a:pPr marL="8659" algn="just"/>
            <a:r>
              <a:rPr sz="545" dirty="0">
                <a:latin typeface="Arial"/>
                <a:cs typeface="Arial"/>
              </a:rPr>
              <a:t>Speed</a:t>
            </a:r>
            <a:endParaRPr sz="545">
              <a:latin typeface="Arial"/>
              <a:cs typeface="Arial"/>
            </a:endParaRPr>
          </a:p>
          <a:p>
            <a:pPr marL="8659" marR="665000" algn="just">
              <a:lnSpc>
                <a:spcPct val="112799"/>
              </a:lnSpc>
            </a:pPr>
            <a:r>
              <a:rPr sz="545" dirty="0">
                <a:latin typeface="Arial"/>
                <a:cs typeface="Arial"/>
              </a:rPr>
              <a:t>Speed, maximum Speed, minimum Efficiency</a:t>
            </a:r>
            <a:endParaRPr sz="545">
              <a:latin typeface="Arial"/>
              <a:cs typeface="Arial"/>
            </a:endParaRPr>
          </a:p>
          <a:p>
            <a:pPr marL="8659" algn="just">
              <a:spcBef>
                <a:spcPts val="82"/>
              </a:spcBef>
            </a:pPr>
            <a:r>
              <a:rPr sz="545" dirty="0">
                <a:latin typeface="Arial"/>
                <a:cs typeface="Arial"/>
              </a:rPr>
              <a:t>NPSH required / margin required</a:t>
            </a:r>
            <a:endParaRPr sz="545">
              <a:latin typeface="Arial"/>
              <a:cs typeface="Arial"/>
            </a:endParaRPr>
          </a:p>
          <a:p>
            <a:pPr marL="8659" marR="3464">
              <a:lnSpc>
                <a:spcPct val="112799"/>
              </a:lnSpc>
            </a:pPr>
            <a:r>
              <a:rPr sz="545" dirty="0">
                <a:latin typeface="Arial"/>
                <a:cs typeface="Arial"/>
              </a:rPr>
              <a:t>Ns (imp. eye flow) / Nss (imp. eye flow) MCSF</a:t>
            </a:r>
            <a:endParaRPr sz="545">
              <a:latin typeface="Arial"/>
              <a:cs typeface="Arial"/>
            </a:endParaRPr>
          </a:p>
          <a:p>
            <a:pPr marL="8659" marR="314750">
              <a:lnSpc>
                <a:spcPct val="112700"/>
              </a:lnSpc>
            </a:pPr>
            <a:r>
              <a:rPr sz="545" dirty="0">
                <a:latin typeface="Arial"/>
                <a:cs typeface="Arial"/>
              </a:rPr>
              <a:t>Head maximum, rated speed Head rise to shutoff</a:t>
            </a:r>
            <a:endParaRPr sz="545">
              <a:latin typeface="Arial"/>
              <a:cs typeface="Arial"/>
            </a:endParaRPr>
          </a:p>
          <a:p>
            <a:pPr marL="8659" marR="511306">
              <a:lnSpc>
                <a:spcPct val="112799"/>
              </a:lnSpc>
            </a:pPr>
            <a:r>
              <a:rPr sz="545" dirty="0">
                <a:latin typeface="Arial"/>
                <a:cs typeface="Arial"/>
              </a:rPr>
              <a:t>Flow, best eff. point Flow ratio, rated / BEP</a:t>
            </a:r>
            <a:endParaRPr sz="545">
              <a:latin typeface="Arial"/>
              <a:cs typeface="Arial"/>
            </a:endParaRPr>
          </a:p>
          <a:p>
            <a:pPr marL="8659" algn="just">
              <a:spcBef>
                <a:spcPts val="82"/>
              </a:spcBef>
            </a:pPr>
            <a:r>
              <a:rPr sz="545" dirty="0">
                <a:latin typeface="Arial"/>
                <a:cs typeface="Arial"/>
              </a:rPr>
              <a:t>Speed ratio (rated / max)</a:t>
            </a:r>
            <a:endParaRPr sz="545">
              <a:latin typeface="Arial"/>
              <a:cs typeface="Arial"/>
            </a:endParaRPr>
          </a:p>
          <a:p>
            <a:pPr marL="8659" marR="56716">
              <a:lnSpc>
                <a:spcPct val="112799"/>
              </a:lnSpc>
            </a:pPr>
            <a:r>
              <a:rPr sz="545" dirty="0">
                <a:latin typeface="Arial"/>
                <a:cs typeface="Arial"/>
              </a:rPr>
              <a:t>Head ratio (rated speed / max speed) Cq/Ch/Ce/Cn  [ANSI/HI 9.6.7-2010]</a:t>
            </a:r>
            <a:endParaRPr sz="545">
              <a:latin typeface="Arial"/>
              <a:cs typeface="Arial"/>
            </a:endParaRPr>
          </a:p>
          <a:p>
            <a:pPr marL="8659" algn="just">
              <a:spcBef>
                <a:spcPts val="82"/>
              </a:spcBef>
            </a:pPr>
            <a:r>
              <a:rPr sz="545" dirty="0">
                <a:latin typeface="Arial"/>
                <a:cs typeface="Arial"/>
              </a:rPr>
              <a:t>Selection status</a:t>
            </a:r>
            <a:endParaRPr sz="545">
              <a:latin typeface="Arial"/>
              <a:cs typeface="Arial"/>
            </a:endParaRPr>
          </a:p>
        </p:txBody>
      </p:sp>
      <p:sp>
        <p:nvSpPr>
          <p:cNvPr id="18" name="object 18"/>
          <p:cNvSpPr txBox="1"/>
          <p:nvPr/>
        </p:nvSpPr>
        <p:spPr>
          <a:xfrm>
            <a:off x="4500291" y="2021426"/>
            <a:ext cx="768494" cy="1437573"/>
          </a:xfrm>
          <a:prstGeom prst="rect">
            <a:avLst/>
          </a:prstGeom>
        </p:spPr>
        <p:txBody>
          <a:bodyPr vert="horz" wrap="square" lIns="0" tIns="0" rIns="0" bIns="0" rtlCol="0">
            <a:spAutoFit/>
          </a:bodyPr>
          <a:lstStyle/>
          <a:p>
            <a:pPr marL="8659"/>
            <a:r>
              <a:rPr sz="545" dirty="0">
                <a:latin typeface="Arial"/>
                <a:cs typeface="Arial"/>
              </a:rPr>
              <a:t>: 3674 rpm</a:t>
            </a:r>
            <a:endParaRPr sz="545">
              <a:latin typeface="Arial"/>
              <a:cs typeface="Arial"/>
            </a:endParaRPr>
          </a:p>
          <a:p>
            <a:pPr marL="8659">
              <a:spcBef>
                <a:spcPts val="82"/>
              </a:spcBef>
            </a:pPr>
            <a:r>
              <a:rPr sz="545" dirty="0">
                <a:latin typeface="Arial"/>
                <a:cs typeface="Arial"/>
              </a:rPr>
              <a:t>: 3779 rpm</a:t>
            </a:r>
            <a:endParaRPr sz="545">
              <a:latin typeface="Arial"/>
              <a:cs typeface="Arial"/>
            </a:endParaRPr>
          </a:p>
          <a:p>
            <a:pPr marL="8659">
              <a:spcBef>
                <a:spcPts val="82"/>
              </a:spcBef>
            </a:pPr>
            <a:r>
              <a:rPr sz="545" dirty="0">
                <a:latin typeface="Arial"/>
                <a:cs typeface="Arial"/>
              </a:rPr>
              <a:t>: 500 rpm</a:t>
            </a:r>
            <a:endParaRPr sz="545">
              <a:latin typeface="Arial"/>
              <a:cs typeface="Arial"/>
            </a:endParaRPr>
          </a:p>
          <a:p>
            <a:pPr marL="8659">
              <a:spcBef>
                <a:spcPts val="82"/>
              </a:spcBef>
            </a:pPr>
            <a:r>
              <a:rPr sz="545" dirty="0">
                <a:latin typeface="Arial"/>
                <a:cs typeface="Arial"/>
              </a:rPr>
              <a:t>: 75.08 %</a:t>
            </a:r>
            <a:endParaRPr sz="545">
              <a:latin typeface="Arial"/>
              <a:cs typeface="Arial"/>
            </a:endParaRPr>
          </a:p>
          <a:p>
            <a:pPr marL="8659">
              <a:spcBef>
                <a:spcPts val="82"/>
              </a:spcBef>
            </a:pPr>
            <a:r>
              <a:rPr sz="545" dirty="0">
                <a:latin typeface="Arial"/>
                <a:cs typeface="Arial"/>
              </a:rPr>
              <a:t>: 11.79 / 0.00 ft</a:t>
            </a:r>
            <a:endParaRPr sz="545">
              <a:latin typeface="Arial"/>
              <a:cs typeface="Arial"/>
            </a:endParaRPr>
          </a:p>
          <a:p>
            <a:pPr marL="8659">
              <a:spcBef>
                <a:spcPts val="82"/>
              </a:spcBef>
            </a:pPr>
            <a:r>
              <a:rPr sz="545" dirty="0">
                <a:latin typeface="Arial"/>
                <a:cs typeface="Arial"/>
              </a:rPr>
              <a:t>: 2,521 / 9,213 US Units</a:t>
            </a:r>
            <a:endParaRPr sz="545">
              <a:latin typeface="Arial"/>
              <a:cs typeface="Arial"/>
            </a:endParaRPr>
          </a:p>
          <a:p>
            <a:pPr marL="8659">
              <a:spcBef>
                <a:spcPts val="82"/>
              </a:spcBef>
            </a:pPr>
            <a:r>
              <a:rPr sz="545" dirty="0">
                <a:latin typeface="Arial"/>
                <a:cs typeface="Arial"/>
              </a:rPr>
              <a:t>: 39.54 USgpm</a:t>
            </a:r>
            <a:endParaRPr sz="545">
              <a:latin typeface="Arial"/>
              <a:cs typeface="Arial"/>
            </a:endParaRPr>
          </a:p>
          <a:p>
            <a:pPr marL="8659">
              <a:spcBef>
                <a:spcPts val="82"/>
              </a:spcBef>
            </a:pPr>
            <a:r>
              <a:rPr sz="545" dirty="0">
                <a:latin typeface="Arial"/>
                <a:cs typeface="Arial"/>
              </a:rPr>
              <a:t>: 106.0 ft</a:t>
            </a:r>
            <a:endParaRPr sz="545">
              <a:latin typeface="Arial"/>
              <a:cs typeface="Arial"/>
            </a:endParaRPr>
          </a:p>
          <a:p>
            <a:pPr marL="8659">
              <a:spcBef>
                <a:spcPts val="82"/>
              </a:spcBef>
            </a:pPr>
            <a:r>
              <a:rPr sz="545" dirty="0">
                <a:latin typeface="Arial"/>
                <a:cs typeface="Arial"/>
              </a:rPr>
              <a:t>: 63.00 %</a:t>
            </a:r>
            <a:endParaRPr sz="545">
              <a:latin typeface="Arial"/>
              <a:cs typeface="Arial"/>
            </a:endParaRPr>
          </a:p>
          <a:p>
            <a:pPr marL="8659">
              <a:spcBef>
                <a:spcPts val="82"/>
              </a:spcBef>
            </a:pPr>
            <a:r>
              <a:rPr sz="545" dirty="0">
                <a:latin typeface="Arial"/>
                <a:cs typeface="Arial"/>
              </a:rPr>
              <a:t>: 249.1 USgpm</a:t>
            </a:r>
            <a:endParaRPr sz="545">
              <a:latin typeface="Arial"/>
              <a:cs typeface="Arial"/>
            </a:endParaRPr>
          </a:p>
          <a:p>
            <a:pPr marL="8659">
              <a:spcBef>
                <a:spcPts val="82"/>
              </a:spcBef>
            </a:pPr>
            <a:r>
              <a:rPr sz="545" dirty="0">
                <a:latin typeface="Arial"/>
                <a:cs typeface="Arial"/>
              </a:rPr>
              <a:t>: 100.36 %</a:t>
            </a:r>
            <a:endParaRPr sz="545">
              <a:latin typeface="Arial"/>
              <a:cs typeface="Arial"/>
            </a:endParaRPr>
          </a:p>
          <a:p>
            <a:pPr marL="8659">
              <a:spcBef>
                <a:spcPts val="82"/>
              </a:spcBef>
            </a:pPr>
            <a:r>
              <a:rPr sz="545" dirty="0">
                <a:latin typeface="Arial"/>
                <a:cs typeface="Arial"/>
              </a:rPr>
              <a:t>: 97.22 %</a:t>
            </a:r>
            <a:endParaRPr sz="545">
              <a:latin typeface="Arial"/>
              <a:cs typeface="Arial"/>
            </a:endParaRPr>
          </a:p>
          <a:p>
            <a:pPr marL="8659">
              <a:spcBef>
                <a:spcPts val="82"/>
              </a:spcBef>
            </a:pPr>
            <a:r>
              <a:rPr sz="545" dirty="0">
                <a:latin typeface="Arial"/>
                <a:cs typeface="Arial"/>
              </a:rPr>
              <a:t>: 92.41 %</a:t>
            </a:r>
            <a:endParaRPr sz="545">
              <a:latin typeface="Arial"/>
              <a:cs typeface="Arial"/>
            </a:endParaRPr>
          </a:p>
          <a:p>
            <a:pPr marL="8659">
              <a:spcBef>
                <a:spcPts val="82"/>
              </a:spcBef>
            </a:pPr>
            <a:r>
              <a:rPr sz="545" dirty="0">
                <a:latin typeface="Arial"/>
                <a:cs typeface="Arial"/>
              </a:rPr>
              <a:t>: 1.00 / 1.00 / 1.00 / 1.00</a:t>
            </a:r>
            <a:endParaRPr sz="545">
              <a:latin typeface="Arial"/>
              <a:cs typeface="Arial"/>
            </a:endParaRPr>
          </a:p>
          <a:p>
            <a:pPr marL="8659">
              <a:spcBef>
                <a:spcPts val="82"/>
              </a:spcBef>
            </a:pPr>
            <a:r>
              <a:rPr sz="545" dirty="0">
                <a:latin typeface="Arial"/>
                <a:cs typeface="Arial"/>
              </a:rPr>
              <a:t>: Acceptable</a:t>
            </a:r>
            <a:endParaRPr sz="545">
              <a:latin typeface="Arial"/>
              <a:cs typeface="Arial"/>
            </a:endParaRPr>
          </a:p>
        </p:txBody>
      </p:sp>
      <p:sp>
        <p:nvSpPr>
          <p:cNvPr id="19" name="object 19"/>
          <p:cNvSpPr txBox="1"/>
          <p:nvPr/>
        </p:nvSpPr>
        <p:spPr>
          <a:xfrm>
            <a:off x="5322012" y="1254888"/>
            <a:ext cx="225136" cy="83869"/>
          </a:xfrm>
          <a:prstGeom prst="rect">
            <a:avLst/>
          </a:prstGeom>
        </p:spPr>
        <p:txBody>
          <a:bodyPr vert="horz" wrap="square" lIns="0" tIns="0" rIns="0" bIns="0" rtlCol="0">
            <a:spAutoFit/>
          </a:bodyPr>
          <a:lstStyle/>
          <a:p>
            <a:pPr marL="8659"/>
            <a:r>
              <a:rPr sz="545" b="1" dirty="0">
                <a:latin typeface="Arial"/>
                <a:cs typeface="Arial"/>
              </a:rPr>
              <a:t>Liquid</a:t>
            </a:r>
            <a:endParaRPr sz="545">
              <a:latin typeface="Arial"/>
              <a:cs typeface="Arial"/>
            </a:endParaRPr>
          </a:p>
        </p:txBody>
      </p:sp>
      <p:sp>
        <p:nvSpPr>
          <p:cNvPr id="20" name="object 20"/>
          <p:cNvSpPr/>
          <p:nvPr/>
        </p:nvSpPr>
        <p:spPr>
          <a:xfrm>
            <a:off x="5315085" y="2206016"/>
            <a:ext cx="2275609" cy="0"/>
          </a:xfrm>
          <a:custGeom>
            <a:avLst/>
            <a:gdLst/>
            <a:ahLst/>
            <a:cxnLst/>
            <a:rect l="l" t="t" r="r" b="b"/>
            <a:pathLst>
              <a:path w="3337559">
                <a:moveTo>
                  <a:pt x="0" y="0"/>
                </a:moveTo>
                <a:lnTo>
                  <a:pt x="3337534" y="0"/>
                </a:lnTo>
              </a:path>
            </a:pathLst>
          </a:custGeom>
          <a:ln w="4495">
            <a:solidFill>
              <a:srgbClr val="C3C3C3"/>
            </a:solidFill>
          </a:ln>
        </p:spPr>
        <p:txBody>
          <a:bodyPr wrap="square" lIns="0" tIns="0" rIns="0" bIns="0" rtlCol="0"/>
          <a:lstStyle/>
          <a:p>
            <a:endParaRPr sz="1227"/>
          </a:p>
        </p:txBody>
      </p:sp>
      <p:sp>
        <p:nvSpPr>
          <p:cNvPr id="21" name="object 21"/>
          <p:cNvSpPr txBox="1"/>
          <p:nvPr/>
        </p:nvSpPr>
        <p:spPr>
          <a:xfrm>
            <a:off x="5322012" y="1354174"/>
            <a:ext cx="995363" cy="845873"/>
          </a:xfrm>
          <a:prstGeom prst="rect">
            <a:avLst/>
          </a:prstGeom>
        </p:spPr>
        <p:txBody>
          <a:bodyPr vert="horz" wrap="square" lIns="0" tIns="0" rIns="0" bIns="0" rtlCol="0">
            <a:spAutoFit/>
          </a:bodyPr>
          <a:lstStyle/>
          <a:p>
            <a:pPr marL="8659"/>
            <a:r>
              <a:rPr sz="545" dirty="0">
                <a:latin typeface="Arial"/>
                <a:cs typeface="Arial"/>
              </a:rPr>
              <a:t>Liquid type</a:t>
            </a:r>
            <a:endParaRPr sz="545">
              <a:latin typeface="Arial"/>
              <a:cs typeface="Arial"/>
            </a:endParaRPr>
          </a:p>
          <a:p>
            <a:pPr marL="8659" marR="142005">
              <a:lnSpc>
                <a:spcPct val="112799"/>
              </a:lnSpc>
            </a:pPr>
            <a:r>
              <a:rPr sz="545" dirty="0">
                <a:latin typeface="Arial"/>
                <a:cs typeface="Arial"/>
              </a:rPr>
              <a:t>Additional liquid description Solids diameter, max</a:t>
            </a:r>
            <a:endParaRPr sz="545">
              <a:latin typeface="Arial"/>
              <a:cs typeface="Arial"/>
            </a:endParaRPr>
          </a:p>
          <a:p>
            <a:pPr marL="8659" marR="3464">
              <a:lnSpc>
                <a:spcPct val="112799"/>
              </a:lnSpc>
            </a:pPr>
            <a:r>
              <a:rPr sz="545" dirty="0">
                <a:latin typeface="Arial"/>
                <a:cs typeface="Arial"/>
              </a:rPr>
              <a:t>Solids concentration, by volume Temperature</a:t>
            </a:r>
            <a:endParaRPr sz="545">
              <a:latin typeface="Arial"/>
              <a:cs typeface="Arial"/>
            </a:endParaRPr>
          </a:p>
          <a:p>
            <a:pPr marL="8659" marR="592266">
              <a:lnSpc>
                <a:spcPct val="112799"/>
              </a:lnSpc>
            </a:pPr>
            <a:r>
              <a:rPr sz="545" dirty="0">
                <a:latin typeface="Arial"/>
                <a:cs typeface="Arial"/>
              </a:rPr>
              <a:t>Fluid density Viscosity</a:t>
            </a:r>
            <a:endParaRPr sz="545">
              <a:latin typeface="Arial"/>
              <a:cs typeface="Arial"/>
            </a:endParaRPr>
          </a:p>
          <a:p>
            <a:pPr marL="8659">
              <a:spcBef>
                <a:spcPts val="82"/>
              </a:spcBef>
            </a:pPr>
            <a:r>
              <a:rPr sz="545" dirty="0">
                <a:latin typeface="Arial"/>
                <a:cs typeface="Arial"/>
              </a:rPr>
              <a:t>Vapor pressure, rated</a:t>
            </a:r>
            <a:endParaRPr sz="545">
              <a:latin typeface="Arial"/>
              <a:cs typeface="Arial"/>
            </a:endParaRPr>
          </a:p>
          <a:p>
            <a:pPr marL="8659">
              <a:spcBef>
                <a:spcPts val="126"/>
              </a:spcBef>
            </a:pPr>
            <a:r>
              <a:rPr sz="545" b="1" dirty="0">
                <a:latin typeface="Arial"/>
                <a:cs typeface="Arial"/>
              </a:rPr>
              <a:t>Material</a:t>
            </a:r>
            <a:endParaRPr sz="545">
              <a:latin typeface="Arial"/>
              <a:cs typeface="Arial"/>
            </a:endParaRPr>
          </a:p>
        </p:txBody>
      </p:sp>
      <p:sp>
        <p:nvSpPr>
          <p:cNvPr id="22" name="object 22"/>
          <p:cNvSpPr txBox="1"/>
          <p:nvPr/>
        </p:nvSpPr>
        <p:spPr>
          <a:xfrm>
            <a:off x="6586335" y="1354174"/>
            <a:ext cx="579726" cy="760721"/>
          </a:xfrm>
          <a:prstGeom prst="rect">
            <a:avLst/>
          </a:prstGeom>
        </p:spPr>
        <p:txBody>
          <a:bodyPr vert="horz" wrap="square" lIns="0" tIns="0" rIns="0" bIns="0" rtlCol="0">
            <a:spAutoFit/>
          </a:bodyPr>
          <a:lstStyle/>
          <a:p>
            <a:pPr marL="8659"/>
            <a:r>
              <a:rPr sz="545" dirty="0">
                <a:latin typeface="Arial"/>
                <a:cs typeface="Arial"/>
              </a:rPr>
              <a:t>: Water</a:t>
            </a:r>
            <a:endParaRPr sz="545">
              <a:latin typeface="Arial"/>
              <a:cs typeface="Arial"/>
            </a:endParaRPr>
          </a:p>
          <a:p>
            <a:pPr marL="8659">
              <a:spcBef>
                <a:spcPts val="82"/>
              </a:spcBef>
            </a:pPr>
            <a:r>
              <a:rPr sz="545" dirty="0">
                <a:latin typeface="Arial"/>
                <a:cs typeface="Arial"/>
              </a:rPr>
              <a:t>:</a:t>
            </a:r>
            <a:endParaRPr sz="545">
              <a:latin typeface="Arial"/>
              <a:cs typeface="Arial"/>
            </a:endParaRPr>
          </a:p>
          <a:p>
            <a:pPr marL="8659">
              <a:spcBef>
                <a:spcPts val="82"/>
              </a:spcBef>
            </a:pPr>
            <a:r>
              <a:rPr sz="545" dirty="0">
                <a:latin typeface="Arial"/>
                <a:cs typeface="Arial"/>
              </a:rPr>
              <a:t>: 0.00 in</a:t>
            </a:r>
            <a:endParaRPr sz="545">
              <a:latin typeface="Arial"/>
              <a:cs typeface="Arial"/>
            </a:endParaRPr>
          </a:p>
          <a:p>
            <a:pPr marL="8659">
              <a:spcBef>
                <a:spcPts val="82"/>
              </a:spcBef>
            </a:pPr>
            <a:r>
              <a:rPr sz="545" dirty="0">
                <a:latin typeface="Arial"/>
                <a:cs typeface="Arial"/>
              </a:rPr>
              <a:t>: 0.00 %</a:t>
            </a:r>
            <a:endParaRPr sz="545">
              <a:latin typeface="Arial"/>
              <a:cs typeface="Arial"/>
            </a:endParaRPr>
          </a:p>
          <a:p>
            <a:pPr marL="8659">
              <a:spcBef>
                <a:spcPts val="82"/>
              </a:spcBef>
            </a:pPr>
            <a:r>
              <a:rPr sz="545" dirty="0">
                <a:latin typeface="Arial"/>
                <a:cs typeface="Arial"/>
              </a:rPr>
              <a:t>: 68.00 deg F</a:t>
            </a:r>
            <a:endParaRPr sz="545">
              <a:latin typeface="Arial"/>
              <a:cs typeface="Arial"/>
            </a:endParaRPr>
          </a:p>
          <a:p>
            <a:pPr marL="8659">
              <a:spcBef>
                <a:spcPts val="82"/>
              </a:spcBef>
            </a:pPr>
            <a:r>
              <a:rPr sz="545" dirty="0">
                <a:latin typeface="Arial"/>
                <a:cs typeface="Arial"/>
              </a:rPr>
              <a:t>: 1.000 / 1.000 SG</a:t>
            </a:r>
            <a:endParaRPr sz="545">
              <a:latin typeface="Arial"/>
              <a:cs typeface="Arial"/>
            </a:endParaRPr>
          </a:p>
          <a:p>
            <a:pPr marL="8659">
              <a:spcBef>
                <a:spcPts val="82"/>
              </a:spcBef>
            </a:pPr>
            <a:r>
              <a:rPr sz="545" dirty="0">
                <a:latin typeface="Arial"/>
                <a:cs typeface="Arial"/>
              </a:rPr>
              <a:t>: 1.00 cP</a:t>
            </a:r>
            <a:endParaRPr sz="545">
              <a:latin typeface="Arial"/>
              <a:cs typeface="Arial"/>
            </a:endParaRPr>
          </a:p>
          <a:p>
            <a:pPr marL="8659">
              <a:spcBef>
                <a:spcPts val="82"/>
              </a:spcBef>
            </a:pPr>
            <a:r>
              <a:rPr sz="545" dirty="0">
                <a:latin typeface="Arial"/>
                <a:cs typeface="Arial"/>
              </a:rPr>
              <a:t>: 0.34 psi.a</a:t>
            </a:r>
            <a:endParaRPr sz="545">
              <a:latin typeface="Arial"/>
              <a:cs typeface="Arial"/>
            </a:endParaRPr>
          </a:p>
        </p:txBody>
      </p:sp>
      <p:sp>
        <p:nvSpPr>
          <p:cNvPr id="23" name="object 23"/>
          <p:cNvSpPr/>
          <p:nvPr/>
        </p:nvSpPr>
        <p:spPr>
          <a:xfrm>
            <a:off x="5315085" y="2404638"/>
            <a:ext cx="2275609" cy="0"/>
          </a:xfrm>
          <a:custGeom>
            <a:avLst/>
            <a:gdLst/>
            <a:ahLst/>
            <a:cxnLst/>
            <a:rect l="l" t="t" r="r" b="b"/>
            <a:pathLst>
              <a:path w="3337559">
                <a:moveTo>
                  <a:pt x="0" y="0"/>
                </a:moveTo>
                <a:lnTo>
                  <a:pt x="3337534" y="0"/>
                </a:lnTo>
              </a:path>
            </a:pathLst>
          </a:custGeom>
          <a:ln w="4495">
            <a:solidFill>
              <a:srgbClr val="C3C3C3"/>
            </a:solidFill>
          </a:ln>
        </p:spPr>
        <p:txBody>
          <a:bodyPr wrap="square" lIns="0" tIns="0" rIns="0" bIns="0" rtlCol="0"/>
          <a:lstStyle/>
          <a:p>
            <a:endParaRPr sz="1227"/>
          </a:p>
        </p:txBody>
      </p:sp>
      <p:sp>
        <p:nvSpPr>
          <p:cNvPr id="24" name="object 24"/>
          <p:cNvSpPr txBox="1"/>
          <p:nvPr/>
        </p:nvSpPr>
        <p:spPr>
          <a:xfrm>
            <a:off x="5322012" y="2208878"/>
            <a:ext cx="541193" cy="180562"/>
          </a:xfrm>
          <a:prstGeom prst="rect">
            <a:avLst/>
          </a:prstGeom>
        </p:spPr>
        <p:txBody>
          <a:bodyPr vert="horz" wrap="square" lIns="0" tIns="0" rIns="0" bIns="0" rtlCol="0">
            <a:spAutoFit/>
          </a:bodyPr>
          <a:lstStyle/>
          <a:p>
            <a:pPr marL="8659"/>
            <a:r>
              <a:rPr sz="545" dirty="0">
                <a:latin typeface="Arial"/>
                <a:cs typeface="Arial"/>
              </a:rPr>
              <a:t>Material selected</a:t>
            </a:r>
            <a:endParaRPr sz="545">
              <a:latin typeface="Arial"/>
              <a:cs typeface="Arial"/>
            </a:endParaRPr>
          </a:p>
          <a:p>
            <a:pPr marL="8659">
              <a:spcBef>
                <a:spcPts val="126"/>
              </a:spcBef>
            </a:pPr>
            <a:r>
              <a:rPr sz="545" b="1" dirty="0">
                <a:latin typeface="Arial"/>
                <a:cs typeface="Arial"/>
              </a:rPr>
              <a:t>Pressure Data</a:t>
            </a:r>
            <a:endParaRPr sz="545">
              <a:latin typeface="Arial"/>
              <a:cs typeface="Arial"/>
            </a:endParaRPr>
          </a:p>
        </p:txBody>
      </p:sp>
      <p:sp>
        <p:nvSpPr>
          <p:cNvPr id="25" name="object 25"/>
          <p:cNvSpPr txBox="1"/>
          <p:nvPr/>
        </p:nvSpPr>
        <p:spPr>
          <a:xfrm>
            <a:off x="6586334" y="2208878"/>
            <a:ext cx="337272" cy="83869"/>
          </a:xfrm>
          <a:prstGeom prst="rect">
            <a:avLst/>
          </a:prstGeom>
        </p:spPr>
        <p:txBody>
          <a:bodyPr vert="horz" wrap="square" lIns="0" tIns="0" rIns="0" bIns="0" rtlCol="0">
            <a:spAutoFit/>
          </a:bodyPr>
          <a:lstStyle/>
          <a:p>
            <a:pPr marL="8659"/>
            <a:r>
              <a:rPr sz="545" dirty="0">
                <a:latin typeface="Arial"/>
                <a:cs typeface="Arial"/>
              </a:rPr>
              <a:t>: Standard</a:t>
            </a:r>
            <a:endParaRPr sz="545">
              <a:latin typeface="Arial"/>
              <a:cs typeface="Arial"/>
            </a:endParaRPr>
          </a:p>
        </p:txBody>
      </p:sp>
      <p:sp>
        <p:nvSpPr>
          <p:cNvPr id="26" name="object 26"/>
          <p:cNvSpPr/>
          <p:nvPr/>
        </p:nvSpPr>
        <p:spPr>
          <a:xfrm>
            <a:off x="5315085" y="2884438"/>
            <a:ext cx="2275609" cy="0"/>
          </a:xfrm>
          <a:custGeom>
            <a:avLst/>
            <a:gdLst/>
            <a:ahLst/>
            <a:cxnLst/>
            <a:rect l="l" t="t" r="r" b="b"/>
            <a:pathLst>
              <a:path w="3337559">
                <a:moveTo>
                  <a:pt x="0" y="0"/>
                </a:moveTo>
                <a:lnTo>
                  <a:pt x="3337534" y="0"/>
                </a:lnTo>
              </a:path>
            </a:pathLst>
          </a:custGeom>
          <a:ln w="4495">
            <a:solidFill>
              <a:srgbClr val="C3C3C3"/>
            </a:solidFill>
          </a:ln>
        </p:spPr>
        <p:txBody>
          <a:bodyPr wrap="square" lIns="0" tIns="0" rIns="0" bIns="0" rtlCol="0"/>
          <a:lstStyle/>
          <a:p>
            <a:endParaRPr sz="1227"/>
          </a:p>
        </p:txBody>
      </p:sp>
      <p:sp>
        <p:nvSpPr>
          <p:cNvPr id="27" name="object 27"/>
          <p:cNvSpPr txBox="1"/>
          <p:nvPr/>
        </p:nvSpPr>
        <p:spPr>
          <a:xfrm>
            <a:off x="5322012" y="2407499"/>
            <a:ext cx="1213139" cy="475771"/>
          </a:xfrm>
          <a:prstGeom prst="rect">
            <a:avLst/>
          </a:prstGeom>
        </p:spPr>
        <p:txBody>
          <a:bodyPr vert="horz" wrap="square" lIns="0" tIns="0" rIns="0" bIns="0" rtlCol="0">
            <a:spAutoFit/>
          </a:bodyPr>
          <a:lstStyle/>
          <a:p>
            <a:pPr marL="8659" marR="43727">
              <a:lnSpc>
                <a:spcPct val="112700"/>
              </a:lnSpc>
            </a:pPr>
            <a:r>
              <a:rPr sz="545" dirty="0">
                <a:latin typeface="Arial"/>
                <a:cs typeface="Arial"/>
              </a:rPr>
              <a:t>Maximum working pressure Maximum allowable working pressure Maximum allowable suction pressure Hydrostatic test pressure</a:t>
            </a:r>
            <a:endParaRPr sz="545">
              <a:latin typeface="Arial"/>
              <a:cs typeface="Arial"/>
            </a:endParaRPr>
          </a:p>
          <a:p>
            <a:pPr marL="8659">
              <a:spcBef>
                <a:spcPts val="126"/>
              </a:spcBef>
            </a:pPr>
            <a:r>
              <a:rPr sz="545" b="1" dirty="0">
                <a:latin typeface="Arial"/>
                <a:cs typeface="Arial"/>
              </a:rPr>
              <a:t>Driver &amp; Power Data (@Max density)</a:t>
            </a:r>
            <a:endParaRPr sz="545">
              <a:latin typeface="Arial"/>
              <a:cs typeface="Arial"/>
            </a:endParaRPr>
          </a:p>
        </p:txBody>
      </p:sp>
      <p:sp>
        <p:nvSpPr>
          <p:cNvPr id="28" name="object 28"/>
          <p:cNvSpPr txBox="1"/>
          <p:nvPr/>
        </p:nvSpPr>
        <p:spPr>
          <a:xfrm>
            <a:off x="6586334" y="2407500"/>
            <a:ext cx="394855" cy="373949"/>
          </a:xfrm>
          <a:prstGeom prst="rect">
            <a:avLst/>
          </a:prstGeom>
        </p:spPr>
        <p:txBody>
          <a:bodyPr vert="horz" wrap="square" lIns="0" tIns="0" rIns="0" bIns="0" rtlCol="0">
            <a:spAutoFit/>
          </a:bodyPr>
          <a:lstStyle/>
          <a:p>
            <a:pPr marL="8659"/>
            <a:r>
              <a:rPr sz="545" dirty="0">
                <a:latin typeface="Arial"/>
                <a:cs typeface="Arial"/>
              </a:rPr>
              <a:t>: 45.85 psi.g</a:t>
            </a:r>
            <a:endParaRPr sz="545">
              <a:latin typeface="Arial"/>
              <a:cs typeface="Arial"/>
            </a:endParaRPr>
          </a:p>
          <a:p>
            <a:pPr marL="8659">
              <a:spcBef>
                <a:spcPts val="82"/>
              </a:spcBef>
            </a:pPr>
            <a:r>
              <a:rPr sz="545" dirty="0">
                <a:latin typeface="Arial"/>
                <a:cs typeface="Arial"/>
              </a:rPr>
              <a:t>: 232.0 psi.g</a:t>
            </a:r>
            <a:endParaRPr sz="545">
              <a:latin typeface="Arial"/>
              <a:cs typeface="Arial"/>
            </a:endParaRPr>
          </a:p>
          <a:p>
            <a:pPr marL="8659">
              <a:spcBef>
                <a:spcPts val="82"/>
              </a:spcBef>
            </a:pPr>
            <a:r>
              <a:rPr sz="545" dirty="0">
                <a:latin typeface="Arial"/>
                <a:cs typeface="Arial"/>
              </a:rPr>
              <a:t>: N/A</a:t>
            </a:r>
            <a:endParaRPr sz="545">
              <a:latin typeface="Arial"/>
              <a:cs typeface="Arial"/>
            </a:endParaRPr>
          </a:p>
          <a:p>
            <a:pPr marL="8659">
              <a:spcBef>
                <a:spcPts val="82"/>
              </a:spcBef>
            </a:pPr>
            <a:r>
              <a:rPr sz="545" dirty="0">
                <a:latin typeface="Arial"/>
                <a:cs typeface="Arial"/>
              </a:rPr>
              <a:t>: N/A</a:t>
            </a:r>
            <a:endParaRPr sz="545">
              <a:latin typeface="Arial"/>
              <a:cs typeface="Arial"/>
            </a:endParaRPr>
          </a:p>
        </p:txBody>
      </p:sp>
      <p:sp>
        <p:nvSpPr>
          <p:cNvPr id="29" name="object 29"/>
          <p:cNvSpPr txBox="1"/>
          <p:nvPr/>
        </p:nvSpPr>
        <p:spPr>
          <a:xfrm>
            <a:off x="5322012" y="2887300"/>
            <a:ext cx="1133907" cy="655629"/>
          </a:xfrm>
          <a:prstGeom prst="rect">
            <a:avLst/>
          </a:prstGeom>
        </p:spPr>
        <p:txBody>
          <a:bodyPr vert="horz" wrap="square" lIns="0" tIns="0" rIns="0" bIns="0" rtlCol="0">
            <a:spAutoFit/>
          </a:bodyPr>
          <a:lstStyle/>
          <a:p>
            <a:pPr marL="8659" marR="338128" algn="just">
              <a:lnSpc>
                <a:spcPct val="112700"/>
              </a:lnSpc>
            </a:pPr>
            <a:r>
              <a:rPr sz="545" dirty="0">
                <a:latin typeface="Arial"/>
                <a:cs typeface="Arial"/>
              </a:rPr>
              <a:t>Driver sizing specification Margin over specification Service factor</a:t>
            </a:r>
            <a:endParaRPr sz="545">
              <a:latin typeface="Arial"/>
              <a:cs typeface="Arial"/>
            </a:endParaRPr>
          </a:p>
          <a:p>
            <a:pPr marL="8659" marR="607419">
              <a:lnSpc>
                <a:spcPct val="112799"/>
              </a:lnSpc>
            </a:pPr>
            <a:r>
              <a:rPr sz="545" dirty="0">
                <a:latin typeface="Arial"/>
                <a:cs typeface="Arial"/>
              </a:rPr>
              <a:t>Power, hydraulic Power, rated</a:t>
            </a:r>
            <a:endParaRPr sz="545">
              <a:latin typeface="Arial"/>
              <a:cs typeface="Arial"/>
            </a:endParaRPr>
          </a:p>
          <a:p>
            <a:pPr marL="8659" marR="3464">
              <a:lnSpc>
                <a:spcPct val="112799"/>
              </a:lnSpc>
            </a:pPr>
            <a:r>
              <a:rPr sz="545" dirty="0">
                <a:latin typeface="Arial"/>
                <a:cs typeface="Arial"/>
              </a:rPr>
              <a:t>Power, maximum (at relief pressure) Motor rating</a:t>
            </a:r>
            <a:endParaRPr sz="545">
              <a:latin typeface="Arial"/>
              <a:cs typeface="Arial"/>
            </a:endParaRPr>
          </a:p>
        </p:txBody>
      </p:sp>
      <p:sp>
        <p:nvSpPr>
          <p:cNvPr id="30" name="object 30"/>
          <p:cNvSpPr txBox="1"/>
          <p:nvPr/>
        </p:nvSpPr>
        <p:spPr>
          <a:xfrm>
            <a:off x="6586335" y="2887300"/>
            <a:ext cx="833870" cy="664028"/>
          </a:xfrm>
          <a:prstGeom prst="rect">
            <a:avLst/>
          </a:prstGeom>
        </p:spPr>
        <p:txBody>
          <a:bodyPr vert="horz" wrap="square" lIns="0" tIns="0" rIns="0" bIns="0" rtlCol="0">
            <a:spAutoFit/>
          </a:bodyPr>
          <a:lstStyle/>
          <a:p>
            <a:pPr marL="8659"/>
            <a:r>
              <a:rPr sz="545" dirty="0">
                <a:latin typeface="Arial"/>
                <a:cs typeface="Arial"/>
              </a:rPr>
              <a:t>: Rated power</a:t>
            </a:r>
            <a:endParaRPr sz="545">
              <a:latin typeface="Arial"/>
              <a:cs typeface="Arial"/>
            </a:endParaRPr>
          </a:p>
          <a:p>
            <a:pPr marL="8659">
              <a:spcBef>
                <a:spcPts val="82"/>
              </a:spcBef>
            </a:pPr>
            <a:r>
              <a:rPr sz="545" dirty="0">
                <a:latin typeface="Arial"/>
                <a:cs typeface="Arial"/>
              </a:rPr>
              <a:t>: 0.00 %</a:t>
            </a:r>
            <a:endParaRPr sz="545">
              <a:latin typeface="Arial"/>
              <a:cs typeface="Arial"/>
            </a:endParaRPr>
          </a:p>
          <a:p>
            <a:pPr marL="8659">
              <a:spcBef>
                <a:spcPts val="82"/>
              </a:spcBef>
            </a:pPr>
            <a:r>
              <a:rPr sz="545" dirty="0">
                <a:latin typeface="Arial"/>
                <a:cs typeface="Arial"/>
              </a:rPr>
              <a:t>: 1.00</a:t>
            </a:r>
            <a:endParaRPr sz="545">
              <a:latin typeface="Arial"/>
              <a:cs typeface="Arial"/>
            </a:endParaRPr>
          </a:p>
          <a:p>
            <a:pPr marL="8659">
              <a:spcBef>
                <a:spcPts val="82"/>
              </a:spcBef>
            </a:pPr>
            <a:r>
              <a:rPr sz="545" dirty="0">
                <a:latin typeface="Arial"/>
                <a:cs typeface="Arial"/>
              </a:rPr>
              <a:t>: 4.10 hp</a:t>
            </a:r>
            <a:endParaRPr sz="545">
              <a:latin typeface="Arial"/>
              <a:cs typeface="Arial"/>
            </a:endParaRPr>
          </a:p>
          <a:p>
            <a:pPr marL="8659">
              <a:spcBef>
                <a:spcPts val="82"/>
              </a:spcBef>
            </a:pPr>
            <a:r>
              <a:rPr sz="545" dirty="0">
                <a:latin typeface="Arial"/>
                <a:cs typeface="Arial"/>
              </a:rPr>
              <a:t>: 5.46 hp</a:t>
            </a:r>
            <a:endParaRPr sz="545">
              <a:latin typeface="Arial"/>
              <a:cs typeface="Arial"/>
            </a:endParaRPr>
          </a:p>
          <a:p>
            <a:pPr marL="8659">
              <a:spcBef>
                <a:spcPts val="82"/>
              </a:spcBef>
            </a:pPr>
            <a:r>
              <a:rPr sz="545" dirty="0">
                <a:latin typeface="Arial"/>
                <a:cs typeface="Arial"/>
              </a:rPr>
              <a:t>: 5.52 hp</a:t>
            </a:r>
            <a:endParaRPr sz="545">
              <a:latin typeface="Arial"/>
              <a:cs typeface="Arial"/>
            </a:endParaRPr>
          </a:p>
          <a:p>
            <a:pPr marL="8659">
              <a:spcBef>
                <a:spcPts val="82"/>
              </a:spcBef>
            </a:pPr>
            <a:r>
              <a:rPr sz="545" dirty="0">
                <a:latin typeface="Arial"/>
                <a:cs typeface="Arial"/>
              </a:rPr>
              <a:t>: 6.00 hp / 4.47 kW (Fixed)</a:t>
            </a:r>
            <a:endParaRPr sz="545">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31610" y="213067"/>
            <a:ext cx="394422" cy="189026"/>
          </a:xfrm>
          <a:prstGeom prst="rect">
            <a:avLst/>
          </a:prstGeom>
        </p:spPr>
        <p:txBody>
          <a:bodyPr vert="horz" wrap="square" lIns="0" tIns="0" rIns="0" bIns="0" rtlCol="0">
            <a:spAutoFit/>
          </a:bodyPr>
          <a:lstStyle/>
          <a:p>
            <a:pPr marL="8659" marR="3464"/>
            <a:r>
              <a:rPr sz="614" b="1" dirty="0">
                <a:latin typeface="Arial"/>
                <a:cs typeface="Arial"/>
              </a:rPr>
              <a:t>Customer Reference</a:t>
            </a:r>
            <a:endParaRPr sz="614">
              <a:latin typeface="Arial"/>
              <a:cs typeface="Arial"/>
            </a:endParaRPr>
          </a:p>
        </p:txBody>
      </p:sp>
      <p:sp>
        <p:nvSpPr>
          <p:cNvPr id="3" name="object 3"/>
          <p:cNvSpPr txBox="1"/>
          <p:nvPr/>
        </p:nvSpPr>
        <p:spPr>
          <a:xfrm>
            <a:off x="5424181" y="213067"/>
            <a:ext cx="39399" cy="189026"/>
          </a:xfrm>
          <a:prstGeom prst="rect">
            <a:avLst/>
          </a:prstGeom>
        </p:spPr>
        <p:txBody>
          <a:bodyPr vert="horz" wrap="square" lIns="0" tIns="0" rIns="0" bIns="0" rtlCol="0">
            <a:spAutoFit/>
          </a:bodyPr>
          <a:lstStyle/>
          <a:p>
            <a:pPr marL="8659"/>
            <a:r>
              <a:rPr sz="614" dirty="0">
                <a:latin typeface="Arial"/>
                <a:cs typeface="Arial"/>
              </a:rPr>
              <a:t>:</a:t>
            </a:r>
            <a:endParaRPr sz="614">
              <a:latin typeface="Arial"/>
              <a:cs typeface="Arial"/>
            </a:endParaRPr>
          </a:p>
          <a:p>
            <a:pPr marL="8659"/>
            <a:r>
              <a:rPr sz="614" dirty="0">
                <a:latin typeface="Arial"/>
                <a:cs typeface="Arial"/>
              </a:rPr>
              <a:t>:</a:t>
            </a:r>
            <a:endParaRPr sz="614">
              <a:latin typeface="Arial"/>
              <a:cs typeface="Arial"/>
            </a:endParaRPr>
          </a:p>
        </p:txBody>
      </p:sp>
      <p:sp>
        <p:nvSpPr>
          <p:cNvPr id="4" name="object 4"/>
          <p:cNvSpPr txBox="1"/>
          <p:nvPr/>
        </p:nvSpPr>
        <p:spPr>
          <a:xfrm>
            <a:off x="7692472" y="214048"/>
            <a:ext cx="1528330" cy="194092"/>
          </a:xfrm>
          <a:prstGeom prst="rect">
            <a:avLst/>
          </a:prstGeom>
        </p:spPr>
        <p:txBody>
          <a:bodyPr vert="horz" wrap="square" lIns="0" tIns="0" rIns="0" bIns="0" rtlCol="0">
            <a:spAutoFit/>
          </a:bodyPr>
          <a:lstStyle/>
          <a:p>
            <a:pPr marL="8659"/>
            <a:r>
              <a:rPr sz="784" b="1" dirty="0">
                <a:latin typeface="Arial"/>
                <a:cs typeface="Arial"/>
              </a:rPr>
              <a:t>Multi-Speed Performance Curve</a:t>
            </a:r>
            <a:endParaRPr sz="784">
              <a:latin typeface="Arial"/>
              <a:cs typeface="Arial"/>
            </a:endParaRPr>
          </a:p>
          <a:p>
            <a:pPr marL="666732">
              <a:spcBef>
                <a:spcPts val="44"/>
              </a:spcBef>
            </a:pPr>
            <a:r>
              <a:rPr sz="477" dirty="0">
                <a:latin typeface="Arial"/>
                <a:cs typeface="Arial"/>
              </a:rPr>
              <a:t>Wilo Quotation System 18.4.5.0</a:t>
            </a:r>
            <a:endParaRPr sz="477">
              <a:latin typeface="Arial"/>
              <a:cs typeface="Arial"/>
            </a:endParaRPr>
          </a:p>
        </p:txBody>
      </p:sp>
      <p:sp>
        <p:nvSpPr>
          <p:cNvPr id="5" name="object 5"/>
          <p:cNvSpPr/>
          <p:nvPr/>
        </p:nvSpPr>
        <p:spPr>
          <a:xfrm>
            <a:off x="3525362" y="940913"/>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6" name="object 6"/>
          <p:cNvSpPr/>
          <p:nvPr/>
        </p:nvSpPr>
        <p:spPr>
          <a:xfrm>
            <a:off x="3525362" y="1146029"/>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7" name="object 7"/>
          <p:cNvSpPr/>
          <p:nvPr/>
        </p:nvSpPr>
        <p:spPr>
          <a:xfrm>
            <a:off x="3525362" y="1351145"/>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8" name="object 8"/>
          <p:cNvSpPr/>
          <p:nvPr/>
        </p:nvSpPr>
        <p:spPr>
          <a:xfrm>
            <a:off x="3525363" y="735797"/>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9" name="object 9"/>
          <p:cNvSpPr/>
          <p:nvPr/>
        </p:nvSpPr>
        <p:spPr>
          <a:xfrm>
            <a:off x="3525363" y="1556261"/>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10" name="object 10"/>
          <p:cNvSpPr txBox="1"/>
          <p:nvPr/>
        </p:nvSpPr>
        <p:spPr>
          <a:xfrm>
            <a:off x="3457852" y="1524458"/>
            <a:ext cx="49790" cy="68160"/>
          </a:xfrm>
          <a:prstGeom prst="rect">
            <a:avLst/>
          </a:prstGeom>
        </p:spPr>
        <p:txBody>
          <a:bodyPr vert="horz" wrap="square" lIns="0" tIns="0" rIns="0" bIns="0" rtlCol="0">
            <a:spAutoFit/>
          </a:bodyPr>
          <a:lstStyle/>
          <a:p>
            <a:pPr marL="8659"/>
            <a:r>
              <a:rPr sz="443" spc="7" dirty="0">
                <a:latin typeface="Arial"/>
                <a:cs typeface="Arial"/>
              </a:rPr>
              <a:t>0</a:t>
            </a:r>
            <a:endParaRPr sz="443">
              <a:latin typeface="Arial"/>
              <a:cs typeface="Arial"/>
            </a:endParaRPr>
          </a:p>
        </p:txBody>
      </p:sp>
      <p:sp>
        <p:nvSpPr>
          <p:cNvPr id="11" name="object 11"/>
          <p:cNvSpPr txBox="1"/>
          <p:nvPr/>
        </p:nvSpPr>
        <p:spPr>
          <a:xfrm>
            <a:off x="3458231" y="1314978"/>
            <a:ext cx="49790" cy="68160"/>
          </a:xfrm>
          <a:prstGeom prst="rect">
            <a:avLst/>
          </a:prstGeom>
        </p:spPr>
        <p:txBody>
          <a:bodyPr vert="horz" wrap="square" lIns="0" tIns="0" rIns="0" bIns="0" rtlCol="0">
            <a:spAutoFit/>
          </a:bodyPr>
          <a:lstStyle/>
          <a:p>
            <a:pPr marL="8659"/>
            <a:r>
              <a:rPr sz="443" spc="7" dirty="0">
                <a:latin typeface="Arial"/>
                <a:cs typeface="Arial"/>
              </a:rPr>
              <a:t>2</a:t>
            </a:r>
            <a:endParaRPr sz="443">
              <a:latin typeface="Arial"/>
              <a:cs typeface="Arial"/>
            </a:endParaRPr>
          </a:p>
        </p:txBody>
      </p:sp>
      <p:sp>
        <p:nvSpPr>
          <p:cNvPr id="12" name="object 12"/>
          <p:cNvSpPr txBox="1"/>
          <p:nvPr/>
        </p:nvSpPr>
        <p:spPr>
          <a:xfrm>
            <a:off x="3457947" y="1111316"/>
            <a:ext cx="49790" cy="68160"/>
          </a:xfrm>
          <a:prstGeom prst="rect">
            <a:avLst/>
          </a:prstGeom>
        </p:spPr>
        <p:txBody>
          <a:bodyPr vert="horz" wrap="square" lIns="0" tIns="0" rIns="0" bIns="0" rtlCol="0">
            <a:spAutoFit/>
          </a:bodyPr>
          <a:lstStyle/>
          <a:p>
            <a:pPr marL="8659"/>
            <a:r>
              <a:rPr sz="443" spc="7" dirty="0">
                <a:latin typeface="Arial"/>
                <a:cs typeface="Arial"/>
              </a:rPr>
              <a:t>4</a:t>
            </a:r>
            <a:endParaRPr sz="443">
              <a:latin typeface="Arial"/>
              <a:cs typeface="Arial"/>
            </a:endParaRPr>
          </a:p>
        </p:txBody>
      </p:sp>
      <p:sp>
        <p:nvSpPr>
          <p:cNvPr id="13" name="object 13"/>
          <p:cNvSpPr txBox="1"/>
          <p:nvPr/>
        </p:nvSpPr>
        <p:spPr>
          <a:xfrm>
            <a:off x="3457682" y="703994"/>
            <a:ext cx="49790" cy="277897"/>
          </a:xfrm>
          <a:prstGeom prst="rect">
            <a:avLst/>
          </a:prstGeom>
        </p:spPr>
        <p:txBody>
          <a:bodyPr vert="horz" wrap="square" lIns="0" tIns="0" rIns="0" bIns="0" rtlCol="0">
            <a:spAutoFit/>
          </a:bodyPr>
          <a:lstStyle/>
          <a:p>
            <a:pPr marL="8659"/>
            <a:r>
              <a:rPr sz="443" spc="7" dirty="0">
                <a:latin typeface="Arial"/>
                <a:cs typeface="Arial"/>
              </a:rPr>
              <a:t>8</a:t>
            </a:r>
            <a:endParaRPr sz="443">
              <a:latin typeface="Arial"/>
              <a:cs typeface="Arial"/>
            </a:endParaRPr>
          </a:p>
          <a:p>
            <a:pPr>
              <a:lnSpc>
                <a:spcPct val="100000"/>
              </a:lnSpc>
            </a:pPr>
            <a:endParaRPr sz="409">
              <a:latin typeface="Times New Roman"/>
              <a:cs typeface="Times New Roman"/>
            </a:endParaRPr>
          </a:p>
          <a:p>
            <a:pPr>
              <a:spcBef>
                <a:spcPts val="13"/>
              </a:spcBef>
            </a:pPr>
            <a:endParaRPr sz="511">
              <a:latin typeface="Times New Roman"/>
              <a:cs typeface="Times New Roman"/>
            </a:endParaRPr>
          </a:p>
          <a:p>
            <a:pPr marL="8659"/>
            <a:r>
              <a:rPr sz="443" spc="7" dirty="0">
                <a:latin typeface="Arial"/>
                <a:cs typeface="Arial"/>
              </a:rPr>
              <a:t>6</a:t>
            </a:r>
            <a:endParaRPr sz="443">
              <a:latin typeface="Arial"/>
              <a:cs typeface="Arial"/>
            </a:endParaRPr>
          </a:p>
        </p:txBody>
      </p:sp>
      <p:sp>
        <p:nvSpPr>
          <p:cNvPr id="14" name="object 14"/>
          <p:cNvSpPr/>
          <p:nvPr/>
        </p:nvSpPr>
        <p:spPr>
          <a:xfrm>
            <a:off x="4111779"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15" name="object 15"/>
          <p:cNvSpPr/>
          <p:nvPr/>
        </p:nvSpPr>
        <p:spPr>
          <a:xfrm>
            <a:off x="4680738"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16" name="object 16"/>
          <p:cNvSpPr/>
          <p:nvPr/>
        </p:nvSpPr>
        <p:spPr>
          <a:xfrm>
            <a:off x="5249697"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17" name="object 17"/>
          <p:cNvSpPr/>
          <p:nvPr/>
        </p:nvSpPr>
        <p:spPr>
          <a:xfrm>
            <a:off x="5818656"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18" name="object 18"/>
          <p:cNvSpPr/>
          <p:nvPr/>
        </p:nvSpPr>
        <p:spPr>
          <a:xfrm>
            <a:off x="6387615"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19" name="object 19"/>
          <p:cNvSpPr/>
          <p:nvPr/>
        </p:nvSpPr>
        <p:spPr>
          <a:xfrm>
            <a:off x="6956575"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20" name="object 20"/>
          <p:cNvSpPr/>
          <p:nvPr/>
        </p:nvSpPr>
        <p:spPr>
          <a:xfrm>
            <a:off x="7525533"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21" name="object 21"/>
          <p:cNvSpPr/>
          <p:nvPr/>
        </p:nvSpPr>
        <p:spPr>
          <a:xfrm>
            <a:off x="8094492"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22" name="object 22"/>
          <p:cNvSpPr txBox="1"/>
          <p:nvPr/>
        </p:nvSpPr>
        <p:spPr>
          <a:xfrm>
            <a:off x="3308598" y="907614"/>
            <a:ext cx="110158" cy="467591"/>
          </a:xfrm>
          <a:prstGeom prst="rect">
            <a:avLst/>
          </a:prstGeom>
        </p:spPr>
        <p:txBody>
          <a:bodyPr vert="vert270" wrap="square" lIns="0" tIns="0" rIns="0" bIns="0" rtlCol="0">
            <a:spAutoFit/>
          </a:bodyPr>
          <a:lstStyle/>
          <a:p>
            <a:pPr marL="8659"/>
            <a:r>
              <a:rPr sz="716" dirty="0">
                <a:latin typeface="Arial"/>
                <a:cs typeface="Arial"/>
              </a:rPr>
              <a:t>Power</a:t>
            </a:r>
            <a:r>
              <a:rPr sz="716" spc="3" dirty="0">
                <a:latin typeface="Arial"/>
                <a:cs typeface="Arial"/>
              </a:rPr>
              <a:t> </a:t>
            </a:r>
            <a:r>
              <a:rPr sz="716" dirty="0">
                <a:latin typeface="Arial"/>
                <a:cs typeface="Arial"/>
              </a:rPr>
              <a:t>-</a:t>
            </a:r>
            <a:r>
              <a:rPr sz="716" spc="3" dirty="0">
                <a:latin typeface="Arial"/>
                <a:cs typeface="Arial"/>
              </a:rPr>
              <a:t> </a:t>
            </a:r>
            <a:r>
              <a:rPr sz="716" dirty="0">
                <a:latin typeface="Arial"/>
                <a:cs typeface="Arial"/>
              </a:rPr>
              <a:t>hp</a:t>
            </a:r>
            <a:endParaRPr sz="716">
              <a:latin typeface="Arial"/>
              <a:cs typeface="Arial"/>
            </a:endParaRPr>
          </a:p>
        </p:txBody>
      </p:sp>
      <p:sp>
        <p:nvSpPr>
          <p:cNvPr id="23" name="object 23"/>
          <p:cNvSpPr/>
          <p:nvPr/>
        </p:nvSpPr>
        <p:spPr>
          <a:xfrm>
            <a:off x="3542819" y="735797"/>
            <a:ext cx="5120986" cy="0"/>
          </a:xfrm>
          <a:custGeom>
            <a:avLst/>
            <a:gdLst/>
            <a:ahLst/>
            <a:cxnLst/>
            <a:rect l="l" t="t" r="r" b="b"/>
            <a:pathLst>
              <a:path w="7510780">
                <a:moveTo>
                  <a:pt x="0" y="0"/>
                </a:moveTo>
                <a:lnTo>
                  <a:pt x="7510260" y="0"/>
                </a:lnTo>
              </a:path>
            </a:pathLst>
          </a:custGeom>
          <a:ln w="8534">
            <a:solidFill>
              <a:srgbClr val="000000"/>
            </a:solidFill>
          </a:ln>
        </p:spPr>
        <p:txBody>
          <a:bodyPr wrap="square" lIns="0" tIns="0" rIns="0" bIns="0" rtlCol="0"/>
          <a:lstStyle/>
          <a:p>
            <a:endParaRPr sz="1227"/>
          </a:p>
        </p:txBody>
      </p:sp>
      <p:sp>
        <p:nvSpPr>
          <p:cNvPr id="24" name="object 24"/>
          <p:cNvSpPr/>
          <p:nvPr/>
        </p:nvSpPr>
        <p:spPr>
          <a:xfrm>
            <a:off x="3542819" y="1556261"/>
            <a:ext cx="5120986" cy="0"/>
          </a:xfrm>
          <a:custGeom>
            <a:avLst/>
            <a:gdLst/>
            <a:ahLst/>
            <a:cxnLst/>
            <a:rect l="l" t="t" r="r" b="b"/>
            <a:pathLst>
              <a:path w="7510780">
                <a:moveTo>
                  <a:pt x="0" y="0"/>
                </a:moveTo>
                <a:lnTo>
                  <a:pt x="7510260" y="0"/>
                </a:lnTo>
              </a:path>
            </a:pathLst>
          </a:custGeom>
          <a:ln w="8534">
            <a:solidFill>
              <a:srgbClr val="000000"/>
            </a:solidFill>
          </a:ln>
        </p:spPr>
        <p:txBody>
          <a:bodyPr wrap="square" lIns="0" tIns="0" rIns="0" bIns="0" rtlCol="0"/>
          <a:lstStyle/>
          <a:p>
            <a:endParaRPr sz="1227"/>
          </a:p>
        </p:txBody>
      </p:sp>
      <p:sp>
        <p:nvSpPr>
          <p:cNvPr id="25" name="object 25"/>
          <p:cNvSpPr/>
          <p:nvPr/>
        </p:nvSpPr>
        <p:spPr>
          <a:xfrm>
            <a:off x="3542819" y="735797"/>
            <a:ext cx="0" cy="820882"/>
          </a:xfrm>
          <a:custGeom>
            <a:avLst/>
            <a:gdLst/>
            <a:ahLst/>
            <a:cxnLst/>
            <a:rect l="l" t="t" r="r" b="b"/>
            <a:pathLst>
              <a:path h="1203960">
                <a:moveTo>
                  <a:pt x="0" y="0"/>
                </a:moveTo>
                <a:lnTo>
                  <a:pt x="0" y="1203347"/>
                </a:lnTo>
              </a:path>
            </a:pathLst>
          </a:custGeom>
          <a:ln w="8534">
            <a:solidFill>
              <a:srgbClr val="000000"/>
            </a:solidFill>
          </a:ln>
        </p:spPr>
        <p:txBody>
          <a:bodyPr wrap="square" lIns="0" tIns="0" rIns="0" bIns="0" rtlCol="0"/>
          <a:lstStyle/>
          <a:p>
            <a:endParaRPr sz="1227"/>
          </a:p>
        </p:txBody>
      </p:sp>
      <p:sp>
        <p:nvSpPr>
          <p:cNvPr id="26" name="object 26"/>
          <p:cNvSpPr/>
          <p:nvPr/>
        </p:nvSpPr>
        <p:spPr>
          <a:xfrm>
            <a:off x="8663452" y="735797"/>
            <a:ext cx="0" cy="820882"/>
          </a:xfrm>
          <a:custGeom>
            <a:avLst/>
            <a:gdLst/>
            <a:ahLst/>
            <a:cxnLst/>
            <a:rect l="l" t="t" r="r" b="b"/>
            <a:pathLst>
              <a:path h="1203960">
                <a:moveTo>
                  <a:pt x="0" y="0"/>
                </a:moveTo>
                <a:lnTo>
                  <a:pt x="0" y="1203347"/>
                </a:lnTo>
              </a:path>
            </a:pathLst>
          </a:custGeom>
          <a:ln w="8534">
            <a:solidFill>
              <a:srgbClr val="000000"/>
            </a:solidFill>
          </a:ln>
        </p:spPr>
        <p:txBody>
          <a:bodyPr wrap="square" lIns="0" tIns="0" rIns="0" bIns="0" rtlCol="0"/>
          <a:lstStyle/>
          <a:p>
            <a:endParaRPr sz="1227"/>
          </a:p>
        </p:txBody>
      </p:sp>
      <p:sp>
        <p:nvSpPr>
          <p:cNvPr id="27" name="object 27"/>
          <p:cNvSpPr/>
          <p:nvPr/>
        </p:nvSpPr>
        <p:spPr>
          <a:xfrm>
            <a:off x="3542820" y="990301"/>
            <a:ext cx="4500995" cy="264102"/>
          </a:xfrm>
          <a:custGeom>
            <a:avLst/>
            <a:gdLst/>
            <a:ahLst/>
            <a:cxnLst/>
            <a:rect l="l" t="t" r="r" b="b"/>
            <a:pathLst>
              <a:path w="6601459" h="387350">
                <a:moveTo>
                  <a:pt x="0" y="386983"/>
                </a:moveTo>
                <a:lnTo>
                  <a:pt x="134715" y="371988"/>
                </a:lnTo>
                <a:lnTo>
                  <a:pt x="269431" y="356882"/>
                </a:lnTo>
                <a:lnTo>
                  <a:pt x="404147" y="341684"/>
                </a:lnTo>
                <a:lnTo>
                  <a:pt x="538863" y="326412"/>
                </a:lnTo>
                <a:lnTo>
                  <a:pt x="673579" y="311089"/>
                </a:lnTo>
                <a:lnTo>
                  <a:pt x="808295" y="295739"/>
                </a:lnTo>
                <a:lnTo>
                  <a:pt x="943011" y="280389"/>
                </a:lnTo>
                <a:lnTo>
                  <a:pt x="1077727" y="265067"/>
                </a:lnTo>
                <a:lnTo>
                  <a:pt x="1212443" y="249805"/>
                </a:lnTo>
                <a:lnTo>
                  <a:pt x="1347159" y="234635"/>
                </a:lnTo>
                <a:lnTo>
                  <a:pt x="1481875" y="219593"/>
                </a:lnTo>
                <a:lnTo>
                  <a:pt x="1616591" y="204717"/>
                </a:lnTo>
                <a:lnTo>
                  <a:pt x="1751307" y="190044"/>
                </a:lnTo>
                <a:lnTo>
                  <a:pt x="1886023" y="175616"/>
                </a:lnTo>
                <a:lnTo>
                  <a:pt x="2020739" y="161476"/>
                </a:lnTo>
                <a:lnTo>
                  <a:pt x="2155455" y="147664"/>
                </a:lnTo>
                <a:lnTo>
                  <a:pt x="2290171" y="134227"/>
                </a:lnTo>
                <a:lnTo>
                  <a:pt x="2424887" y="121207"/>
                </a:lnTo>
                <a:lnTo>
                  <a:pt x="2559603" y="108648"/>
                </a:lnTo>
                <a:lnTo>
                  <a:pt x="2694319" y="96594"/>
                </a:lnTo>
                <a:lnTo>
                  <a:pt x="2829035" y="85087"/>
                </a:lnTo>
                <a:lnTo>
                  <a:pt x="2963751" y="74169"/>
                </a:lnTo>
                <a:lnTo>
                  <a:pt x="3098467" y="63879"/>
                </a:lnTo>
                <a:lnTo>
                  <a:pt x="3233183" y="54253"/>
                </a:lnTo>
                <a:lnTo>
                  <a:pt x="3367899" y="45328"/>
                </a:lnTo>
                <a:lnTo>
                  <a:pt x="3502615" y="37133"/>
                </a:lnTo>
                <a:lnTo>
                  <a:pt x="3637331" y="29699"/>
                </a:lnTo>
                <a:lnTo>
                  <a:pt x="3772047" y="23051"/>
                </a:lnTo>
                <a:lnTo>
                  <a:pt x="3906763" y="17211"/>
                </a:lnTo>
                <a:lnTo>
                  <a:pt x="4041479" y="12197"/>
                </a:lnTo>
                <a:lnTo>
                  <a:pt x="4176194" y="8027"/>
                </a:lnTo>
                <a:lnTo>
                  <a:pt x="4310911" y="4712"/>
                </a:lnTo>
                <a:lnTo>
                  <a:pt x="4445626" y="2263"/>
                </a:lnTo>
                <a:lnTo>
                  <a:pt x="4580343" y="690"/>
                </a:lnTo>
                <a:lnTo>
                  <a:pt x="4715058" y="0"/>
                </a:lnTo>
                <a:lnTo>
                  <a:pt x="4849775" y="200"/>
                </a:lnTo>
                <a:lnTo>
                  <a:pt x="4984490" y="1301"/>
                </a:lnTo>
                <a:lnTo>
                  <a:pt x="5119207" y="3313"/>
                </a:lnTo>
                <a:lnTo>
                  <a:pt x="5253922" y="6253"/>
                </a:lnTo>
                <a:lnTo>
                  <a:pt x="5388639" y="10144"/>
                </a:lnTo>
                <a:lnTo>
                  <a:pt x="5523354" y="15019"/>
                </a:lnTo>
                <a:lnTo>
                  <a:pt x="5658070" y="20926"/>
                </a:lnTo>
                <a:lnTo>
                  <a:pt x="5792786" y="27929"/>
                </a:lnTo>
                <a:lnTo>
                  <a:pt x="5927502" y="36122"/>
                </a:lnTo>
                <a:lnTo>
                  <a:pt x="6062218" y="45631"/>
                </a:lnTo>
                <a:lnTo>
                  <a:pt x="6196934" y="56633"/>
                </a:lnTo>
                <a:lnTo>
                  <a:pt x="6331650" y="69374"/>
                </a:lnTo>
                <a:lnTo>
                  <a:pt x="6466366" y="84202"/>
                </a:lnTo>
                <a:lnTo>
                  <a:pt x="6601082" y="101610"/>
                </a:lnTo>
              </a:path>
            </a:pathLst>
          </a:custGeom>
          <a:ln w="17068">
            <a:solidFill>
              <a:srgbClr val="0000FF"/>
            </a:solidFill>
          </a:ln>
        </p:spPr>
        <p:txBody>
          <a:bodyPr wrap="square" lIns="0" tIns="0" rIns="0" bIns="0" rtlCol="0"/>
          <a:lstStyle/>
          <a:p>
            <a:endParaRPr sz="1227"/>
          </a:p>
        </p:txBody>
      </p:sp>
      <p:sp>
        <p:nvSpPr>
          <p:cNvPr id="28" name="object 28"/>
          <p:cNvSpPr/>
          <p:nvPr/>
        </p:nvSpPr>
        <p:spPr>
          <a:xfrm>
            <a:off x="3542819" y="1136243"/>
            <a:ext cx="4050723" cy="195263"/>
          </a:xfrm>
          <a:custGeom>
            <a:avLst/>
            <a:gdLst/>
            <a:ahLst/>
            <a:cxnLst/>
            <a:rect l="l" t="t" r="r" b="b"/>
            <a:pathLst>
              <a:path w="5941059" h="286385">
                <a:moveTo>
                  <a:pt x="0" y="285980"/>
                </a:moveTo>
                <a:lnTo>
                  <a:pt x="121241" y="274681"/>
                </a:lnTo>
                <a:lnTo>
                  <a:pt x="242482" y="263314"/>
                </a:lnTo>
                <a:lnTo>
                  <a:pt x="363723" y="251894"/>
                </a:lnTo>
                <a:lnTo>
                  <a:pt x="484964" y="240434"/>
                </a:lnTo>
                <a:lnTo>
                  <a:pt x="606205" y="228953"/>
                </a:lnTo>
                <a:lnTo>
                  <a:pt x="727446" y="217468"/>
                </a:lnTo>
                <a:lnTo>
                  <a:pt x="848687" y="205999"/>
                </a:lnTo>
                <a:lnTo>
                  <a:pt x="969928" y="194568"/>
                </a:lnTo>
                <a:lnTo>
                  <a:pt x="1091169" y="183198"/>
                </a:lnTo>
                <a:lnTo>
                  <a:pt x="1212410" y="171913"/>
                </a:lnTo>
                <a:lnTo>
                  <a:pt x="1333651" y="160741"/>
                </a:lnTo>
                <a:lnTo>
                  <a:pt x="1454892" y="149707"/>
                </a:lnTo>
                <a:lnTo>
                  <a:pt x="1576133" y="138842"/>
                </a:lnTo>
                <a:lnTo>
                  <a:pt x="1697374" y="128174"/>
                </a:lnTo>
                <a:lnTo>
                  <a:pt x="1818615" y="117735"/>
                </a:lnTo>
                <a:lnTo>
                  <a:pt x="1939856" y="107555"/>
                </a:lnTo>
                <a:lnTo>
                  <a:pt x="2061097" y="97666"/>
                </a:lnTo>
                <a:lnTo>
                  <a:pt x="2182338" y="88100"/>
                </a:lnTo>
                <a:lnTo>
                  <a:pt x="2303579" y="78887"/>
                </a:lnTo>
                <a:lnTo>
                  <a:pt x="2424820" y="70059"/>
                </a:lnTo>
                <a:lnTo>
                  <a:pt x="2546061" y="61645"/>
                </a:lnTo>
                <a:lnTo>
                  <a:pt x="2667302" y="53675"/>
                </a:lnTo>
                <a:lnTo>
                  <a:pt x="2788543" y="46175"/>
                </a:lnTo>
                <a:lnTo>
                  <a:pt x="2909784" y="39172"/>
                </a:lnTo>
                <a:lnTo>
                  <a:pt x="3031025" y="32688"/>
                </a:lnTo>
                <a:lnTo>
                  <a:pt x="3152266" y="26746"/>
                </a:lnTo>
                <a:lnTo>
                  <a:pt x="3273507" y="21364"/>
                </a:lnTo>
                <a:lnTo>
                  <a:pt x="3394748" y="16559"/>
                </a:lnTo>
                <a:lnTo>
                  <a:pt x="3515989" y="12345"/>
                </a:lnTo>
                <a:lnTo>
                  <a:pt x="3637230" y="8735"/>
                </a:lnTo>
                <a:lnTo>
                  <a:pt x="3758471" y="5736"/>
                </a:lnTo>
                <a:lnTo>
                  <a:pt x="3879712" y="3358"/>
                </a:lnTo>
                <a:lnTo>
                  <a:pt x="4000953" y="1606"/>
                </a:lnTo>
                <a:lnTo>
                  <a:pt x="4122194" y="485"/>
                </a:lnTo>
                <a:lnTo>
                  <a:pt x="4243435" y="0"/>
                </a:lnTo>
                <a:lnTo>
                  <a:pt x="4364676" y="153"/>
                </a:lnTo>
                <a:lnTo>
                  <a:pt x="4485917" y="951"/>
                </a:lnTo>
                <a:lnTo>
                  <a:pt x="4607158" y="2402"/>
                </a:lnTo>
                <a:lnTo>
                  <a:pt x="4728399" y="4517"/>
                </a:lnTo>
                <a:lnTo>
                  <a:pt x="4849640" y="7313"/>
                </a:lnTo>
                <a:lnTo>
                  <a:pt x="4970882" y="10815"/>
                </a:lnTo>
                <a:lnTo>
                  <a:pt x="5092123" y="15056"/>
                </a:lnTo>
                <a:lnTo>
                  <a:pt x="5213363" y="20087"/>
                </a:lnTo>
                <a:lnTo>
                  <a:pt x="5334604" y="25978"/>
                </a:lnTo>
                <a:lnTo>
                  <a:pt x="5455845" y="32823"/>
                </a:lnTo>
                <a:lnTo>
                  <a:pt x="5577087" y="40756"/>
                </a:lnTo>
                <a:lnTo>
                  <a:pt x="5698328" y="49963"/>
                </a:lnTo>
                <a:lnTo>
                  <a:pt x="5819569" y="60707"/>
                </a:lnTo>
                <a:lnTo>
                  <a:pt x="5940810" y="73360"/>
                </a:lnTo>
              </a:path>
            </a:pathLst>
          </a:custGeom>
          <a:ln w="17068">
            <a:solidFill>
              <a:srgbClr val="0000FF"/>
            </a:solidFill>
          </a:ln>
        </p:spPr>
        <p:txBody>
          <a:bodyPr wrap="square" lIns="0" tIns="0" rIns="0" bIns="0" rtlCol="0"/>
          <a:lstStyle/>
          <a:p>
            <a:endParaRPr sz="1227"/>
          </a:p>
        </p:txBody>
      </p:sp>
      <p:sp>
        <p:nvSpPr>
          <p:cNvPr id="29" name="object 29"/>
          <p:cNvSpPr/>
          <p:nvPr/>
        </p:nvSpPr>
        <p:spPr>
          <a:xfrm>
            <a:off x="3542819" y="1258038"/>
            <a:ext cx="3583132" cy="137680"/>
          </a:xfrm>
          <a:custGeom>
            <a:avLst/>
            <a:gdLst/>
            <a:ahLst/>
            <a:cxnLst/>
            <a:rect l="l" t="t" r="r" b="b"/>
            <a:pathLst>
              <a:path w="5255259" h="201930">
                <a:moveTo>
                  <a:pt x="0" y="201909"/>
                </a:moveTo>
                <a:lnTo>
                  <a:pt x="107241" y="193741"/>
                </a:lnTo>
                <a:lnTo>
                  <a:pt x="214483" y="185541"/>
                </a:lnTo>
                <a:lnTo>
                  <a:pt x="321724" y="177318"/>
                </a:lnTo>
                <a:lnTo>
                  <a:pt x="428966" y="169084"/>
                </a:lnTo>
                <a:lnTo>
                  <a:pt x="536207" y="160851"/>
                </a:lnTo>
                <a:lnTo>
                  <a:pt x="643449" y="152632"/>
                </a:lnTo>
                <a:lnTo>
                  <a:pt x="750690" y="144441"/>
                </a:lnTo>
                <a:lnTo>
                  <a:pt x="857932" y="136295"/>
                </a:lnTo>
                <a:lnTo>
                  <a:pt x="965174" y="128208"/>
                </a:lnTo>
                <a:lnTo>
                  <a:pt x="1072415" y="120200"/>
                </a:lnTo>
                <a:lnTo>
                  <a:pt x="1179657" y="112287"/>
                </a:lnTo>
                <a:lnTo>
                  <a:pt x="1286898" y="104489"/>
                </a:lnTo>
                <a:lnTo>
                  <a:pt x="1394140" y="96825"/>
                </a:lnTo>
                <a:lnTo>
                  <a:pt x="1501381" y="89316"/>
                </a:lnTo>
                <a:lnTo>
                  <a:pt x="1608623" y="81983"/>
                </a:lnTo>
                <a:lnTo>
                  <a:pt x="1715865" y="74846"/>
                </a:lnTo>
                <a:lnTo>
                  <a:pt x="1823106" y="67927"/>
                </a:lnTo>
                <a:lnTo>
                  <a:pt x="1930348" y="61246"/>
                </a:lnTo>
                <a:lnTo>
                  <a:pt x="2037589" y="54823"/>
                </a:lnTo>
                <a:lnTo>
                  <a:pt x="2144831" y="48679"/>
                </a:lnTo>
                <a:lnTo>
                  <a:pt x="2252073" y="42833"/>
                </a:lnTo>
                <a:lnTo>
                  <a:pt x="2359314" y="37304"/>
                </a:lnTo>
                <a:lnTo>
                  <a:pt x="2466556" y="32107"/>
                </a:lnTo>
                <a:lnTo>
                  <a:pt x="2573797" y="27260"/>
                </a:lnTo>
                <a:lnTo>
                  <a:pt x="2681039" y="22776"/>
                </a:lnTo>
                <a:lnTo>
                  <a:pt x="2788280" y="18668"/>
                </a:lnTo>
                <a:lnTo>
                  <a:pt x="2895522" y="14949"/>
                </a:lnTo>
                <a:lnTo>
                  <a:pt x="3002763" y="11626"/>
                </a:lnTo>
                <a:lnTo>
                  <a:pt x="3110005" y="8709"/>
                </a:lnTo>
                <a:lnTo>
                  <a:pt x="3217247" y="6203"/>
                </a:lnTo>
                <a:lnTo>
                  <a:pt x="3324488" y="4114"/>
                </a:lnTo>
                <a:lnTo>
                  <a:pt x="3431730" y="2447"/>
                </a:lnTo>
                <a:lnTo>
                  <a:pt x="3538971" y="1203"/>
                </a:lnTo>
                <a:lnTo>
                  <a:pt x="3646213" y="387"/>
                </a:lnTo>
                <a:lnTo>
                  <a:pt x="3753455" y="0"/>
                </a:lnTo>
                <a:lnTo>
                  <a:pt x="3860696" y="45"/>
                </a:lnTo>
                <a:lnTo>
                  <a:pt x="3967938" y="529"/>
                </a:lnTo>
                <a:lnTo>
                  <a:pt x="4075179" y="1457"/>
                </a:lnTo>
                <a:lnTo>
                  <a:pt x="4182421" y="2839"/>
                </a:lnTo>
                <a:lnTo>
                  <a:pt x="4289662" y="4690"/>
                </a:lnTo>
                <a:lnTo>
                  <a:pt x="4396904" y="7032"/>
                </a:lnTo>
                <a:lnTo>
                  <a:pt x="4504146" y="9894"/>
                </a:lnTo>
                <a:lnTo>
                  <a:pt x="4611387" y="13316"/>
                </a:lnTo>
                <a:lnTo>
                  <a:pt x="4718629" y="17358"/>
                </a:lnTo>
                <a:lnTo>
                  <a:pt x="4825870" y="22096"/>
                </a:lnTo>
                <a:lnTo>
                  <a:pt x="4933112" y="27640"/>
                </a:lnTo>
                <a:lnTo>
                  <a:pt x="5040353" y="34141"/>
                </a:lnTo>
                <a:lnTo>
                  <a:pt x="5147595" y="41811"/>
                </a:lnTo>
                <a:lnTo>
                  <a:pt x="5254837" y="50954"/>
                </a:lnTo>
              </a:path>
            </a:pathLst>
          </a:custGeom>
          <a:ln w="17068">
            <a:solidFill>
              <a:srgbClr val="0000FF"/>
            </a:solidFill>
          </a:ln>
        </p:spPr>
        <p:txBody>
          <a:bodyPr wrap="square" lIns="0" tIns="0" rIns="0" bIns="0" rtlCol="0"/>
          <a:lstStyle/>
          <a:p>
            <a:endParaRPr sz="1227"/>
          </a:p>
        </p:txBody>
      </p:sp>
      <p:sp>
        <p:nvSpPr>
          <p:cNvPr id="30" name="object 30"/>
          <p:cNvSpPr/>
          <p:nvPr/>
        </p:nvSpPr>
        <p:spPr>
          <a:xfrm>
            <a:off x="3542819" y="1350912"/>
            <a:ext cx="3128530" cy="92652"/>
          </a:xfrm>
          <a:custGeom>
            <a:avLst/>
            <a:gdLst/>
            <a:ahLst/>
            <a:cxnLst/>
            <a:rect l="l" t="t" r="r" b="b"/>
            <a:pathLst>
              <a:path w="4588510" h="135889">
                <a:moveTo>
                  <a:pt x="0" y="135381"/>
                </a:moveTo>
                <a:lnTo>
                  <a:pt x="93633" y="129815"/>
                </a:lnTo>
                <a:lnTo>
                  <a:pt x="187266" y="124237"/>
                </a:lnTo>
                <a:lnTo>
                  <a:pt x="280899" y="118655"/>
                </a:lnTo>
                <a:lnTo>
                  <a:pt x="374532" y="113076"/>
                </a:lnTo>
                <a:lnTo>
                  <a:pt x="468165" y="107508"/>
                </a:lnTo>
                <a:lnTo>
                  <a:pt x="561798" y="101959"/>
                </a:lnTo>
                <a:lnTo>
                  <a:pt x="655431" y="96440"/>
                </a:lnTo>
                <a:lnTo>
                  <a:pt x="749065" y="90960"/>
                </a:lnTo>
                <a:lnTo>
                  <a:pt x="842698" y="85529"/>
                </a:lnTo>
                <a:lnTo>
                  <a:pt x="936331" y="80159"/>
                </a:lnTo>
                <a:lnTo>
                  <a:pt x="1029964" y="74861"/>
                </a:lnTo>
                <a:lnTo>
                  <a:pt x="1123597" y="69646"/>
                </a:lnTo>
                <a:lnTo>
                  <a:pt x="1217231" y="64528"/>
                </a:lnTo>
                <a:lnTo>
                  <a:pt x="1310864" y="59519"/>
                </a:lnTo>
                <a:lnTo>
                  <a:pt x="1404497" y="54632"/>
                </a:lnTo>
                <a:lnTo>
                  <a:pt x="1498130" y="49879"/>
                </a:lnTo>
                <a:lnTo>
                  <a:pt x="1591763" y="45274"/>
                </a:lnTo>
                <a:lnTo>
                  <a:pt x="1685396" y="40830"/>
                </a:lnTo>
                <a:lnTo>
                  <a:pt x="1779029" y="36560"/>
                </a:lnTo>
                <a:lnTo>
                  <a:pt x="1872662" y="32475"/>
                </a:lnTo>
                <a:lnTo>
                  <a:pt x="1966295" y="28588"/>
                </a:lnTo>
                <a:lnTo>
                  <a:pt x="2059929" y="24911"/>
                </a:lnTo>
                <a:lnTo>
                  <a:pt x="2153562" y="21454"/>
                </a:lnTo>
                <a:lnTo>
                  <a:pt x="2247195" y="18228"/>
                </a:lnTo>
                <a:lnTo>
                  <a:pt x="2340828" y="15241"/>
                </a:lnTo>
                <a:lnTo>
                  <a:pt x="2434462" y="12502"/>
                </a:lnTo>
                <a:lnTo>
                  <a:pt x="2528094" y="10020"/>
                </a:lnTo>
                <a:lnTo>
                  <a:pt x="2621728" y="7799"/>
                </a:lnTo>
                <a:lnTo>
                  <a:pt x="2715361" y="5847"/>
                </a:lnTo>
                <a:lnTo>
                  <a:pt x="2808994" y="4168"/>
                </a:lnTo>
                <a:lnTo>
                  <a:pt x="2902627" y="2767"/>
                </a:lnTo>
                <a:lnTo>
                  <a:pt x="2996260" y="1646"/>
                </a:lnTo>
                <a:lnTo>
                  <a:pt x="3089893" y="810"/>
                </a:lnTo>
                <a:lnTo>
                  <a:pt x="3183526" y="260"/>
                </a:lnTo>
                <a:lnTo>
                  <a:pt x="3277160" y="0"/>
                </a:lnTo>
                <a:lnTo>
                  <a:pt x="3370793" y="32"/>
                </a:lnTo>
                <a:lnTo>
                  <a:pt x="3464426" y="362"/>
                </a:lnTo>
                <a:lnTo>
                  <a:pt x="3558059" y="993"/>
                </a:lnTo>
                <a:lnTo>
                  <a:pt x="3651692" y="1935"/>
                </a:lnTo>
                <a:lnTo>
                  <a:pt x="3745325" y="3196"/>
                </a:lnTo>
                <a:lnTo>
                  <a:pt x="3838958" y="4791"/>
                </a:lnTo>
                <a:lnTo>
                  <a:pt x="3932591" y="6739"/>
                </a:lnTo>
                <a:lnTo>
                  <a:pt x="4026225" y="9066"/>
                </a:lnTo>
                <a:lnTo>
                  <a:pt x="4119858" y="11807"/>
                </a:lnTo>
                <a:lnTo>
                  <a:pt x="4213491" y="15012"/>
                </a:lnTo>
                <a:lnTo>
                  <a:pt x="4307124" y="18745"/>
                </a:lnTo>
                <a:lnTo>
                  <a:pt x="4400757" y="23097"/>
                </a:lnTo>
                <a:lnTo>
                  <a:pt x="4494390" y="28192"/>
                </a:lnTo>
                <a:lnTo>
                  <a:pt x="4588024" y="34206"/>
                </a:lnTo>
              </a:path>
            </a:pathLst>
          </a:custGeom>
          <a:ln w="17068">
            <a:solidFill>
              <a:srgbClr val="0000FF"/>
            </a:solidFill>
          </a:ln>
        </p:spPr>
        <p:txBody>
          <a:bodyPr wrap="square" lIns="0" tIns="0" rIns="0" bIns="0" rtlCol="0"/>
          <a:lstStyle/>
          <a:p>
            <a:endParaRPr sz="1227"/>
          </a:p>
        </p:txBody>
      </p:sp>
      <p:sp>
        <p:nvSpPr>
          <p:cNvPr id="31" name="object 31"/>
          <p:cNvSpPr/>
          <p:nvPr/>
        </p:nvSpPr>
        <p:spPr>
          <a:xfrm>
            <a:off x="3542819" y="1421229"/>
            <a:ext cx="2677391" cy="58882"/>
          </a:xfrm>
          <a:custGeom>
            <a:avLst/>
            <a:gdLst/>
            <a:ahLst/>
            <a:cxnLst/>
            <a:rect l="l" t="t" r="r" b="b"/>
            <a:pathLst>
              <a:path w="3926840" h="86360">
                <a:moveTo>
                  <a:pt x="0" y="86128"/>
                </a:moveTo>
                <a:lnTo>
                  <a:pt x="80128" y="82565"/>
                </a:lnTo>
                <a:lnTo>
                  <a:pt x="160257" y="79011"/>
                </a:lnTo>
                <a:lnTo>
                  <a:pt x="240385" y="75469"/>
                </a:lnTo>
                <a:lnTo>
                  <a:pt x="320514" y="71943"/>
                </a:lnTo>
                <a:lnTo>
                  <a:pt x="400642" y="68437"/>
                </a:lnTo>
                <a:lnTo>
                  <a:pt x="480771" y="64956"/>
                </a:lnTo>
                <a:lnTo>
                  <a:pt x="560900" y="61505"/>
                </a:lnTo>
                <a:lnTo>
                  <a:pt x="641028" y="58089"/>
                </a:lnTo>
                <a:lnTo>
                  <a:pt x="721157" y="54713"/>
                </a:lnTo>
                <a:lnTo>
                  <a:pt x="801285" y="51382"/>
                </a:lnTo>
                <a:lnTo>
                  <a:pt x="881414" y="48102"/>
                </a:lnTo>
                <a:lnTo>
                  <a:pt x="961543" y="44879"/>
                </a:lnTo>
                <a:lnTo>
                  <a:pt x="1041671" y="41720"/>
                </a:lnTo>
                <a:lnTo>
                  <a:pt x="1121800" y="38629"/>
                </a:lnTo>
                <a:lnTo>
                  <a:pt x="1201928" y="35614"/>
                </a:lnTo>
                <a:lnTo>
                  <a:pt x="1282057" y="32680"/>
                </a:lnTo>
                <a:lnTo>
                  <a:pt x="1362186" y="29833"/>
                </a:lnTo>
                <a:lnTo>
                  <a:pt x="1442314" y="27081"/>
                </a:lnTo>
                <a:lnTo>
                  <a:pt x="1522443" y="24429"/>
                </a:lnTo>
                <a:lnTo>
                  <a:pt x="1602571" y="21884"/>
                </a:lnTo>
                <a:lnTo>
                  <a:pt x="1682700" y="19450"/>
                </a:lnTo>
                <a:lnTo>
                  <a:pt x="1762829" y="17135"/>
                </a:lnTo>
                <a:lnTo>
                  <a:pt x="1842957" y="14944"/>
                </a:lnTo>
                <a:lnTo>
                  <a:pt x="1923086" y="12882"/>
                </a:lnTo>
                <a:lnTo>
                  <a:pt x="2003214" y="10954"/>
                </a:lnTo>
                <a:lnTo>
                  <a:pt x="2083343" y="9167"/>
                </a:lnTo>
                <a:lnTo>
                  <a:pt x="2163471" y="7523"/>
                </a:lnTo>
                <a:lnTo>
                  <a:pt x="2243600" y="6029"/>
                </a:lnTo>
                <a:lnTo>
                  <a:pt x="2323729" y="4689"/>
                </a:lnTo>
                <a:lnTo>
                  <a:pt x="2403857" y="3507"/>
                </a:lnTo>
                <a:lnTo>
                  <a:pt x="2483986" y="2487"/>
                </a:lnTo>
                <a:lnTo>
                  <a:pt x="2564114" y="1635"/>
                </a:lnTo>
                <a:lnTo>
                  <a:pt x="2644243" y="955"/>
                </a:lnTo>
                <a:lnTo>
                  <a:pt x="2724372" y="451"/>
                </a:lnTo>
                <a:lnTo>
                  <a:pt x="2804500" y="131"/>
                </a:lnTo>
                <a:lnTo>
                  <a:pt x="2884629" y="0"/>
                </a:lnTo>
                <a:lnTo>
                  <a:pt x="2964757" y="65"/>
                </a:lnTo>
                <a:lnTo>
                  <a:pt x="3044886" y="336"/>
                </a:lnTo>
                <a:lnTo>
                  <a:pt x="3125014" y="825"/>
                </a:lnTo>
                <a:lnTo>
                  <a:pt x="3205143" y="1545"/>
                </a:lnTo>
                <a:lnTo>
                  <a:pt x="3285272" y="2513"/>
                </a:lnTo>
                <a:lnTo>
                  <a:pt x="3365400" y="3751"/>
                </a:lnTo>
                <a:lnTo>
                  <a:pt x="3445529" y="5287"/>
                </a:lnTo>
                <a:lnTo>
                  <a:pt x="3525657" y="7156"/>
                </a:lnTo>
                <a:lnTo>
                  <a:pt x="3605786" y="9405"/>
                </a:lnTo>
                <a:lnTo>
                  <a:pt x="3685915" y="12093"/>
                </a:lnTo>
                <a:lnTo>
                  <a:pt x="3766043" y="15300"/>
                </a:lnTo>
                <a:lnTo>
                  <a:pt x="3846172" y="19132"/>
                </a:lnTo>
                <a:lnTo>
                  <a:pt x="3926300" y="23735"/>
                </a:lnTo>
              </a:path>
            </a:pathLst>
          </a:custGeom>
          <a:ln w="17068">
            <a:solidFill>
              <a:srgbClr val="0000FF"/>
            </a:solidFill>
          </a:ln>
        </p:spPr>
        <p:txBody>
          <a:bodyPr wrap="square" lIns="0" tIns="0" rIns="0" bIns="0" rtlCol="0"/>
          <a:lstStyle/>
          <a:p>
            <a:endParaRPr sz="1227"/>
          </a:p>
        </p:txBody>
      </p:sp>
      <p:sp>
        <p:nvSpPr>
          <p:cNvPr id="32" name="object 32"/>
          <p:cNvSpPr/>
          <p:nvPr/>
        </p:nvSpPr>
        <p:spPr>
          <a:xfrm>
            <a:off x="3542820" y="1473232"/>
            <a:ext cx="2230149" cy="35069"/>
          </a:xfrm>
          <a:custGeom>
            <a:avLst/>
            <a:gdLst/>
            <a:ahLst/>
            <a:cxnLst/>
            <a:rect l="l" t="t" r="r" b="b"/>
            <a:pathLst>
              <a:path w="3270885" h="51435">
                <a:moveTo>
                  <a:pt x="0" y="50861"/>
                </a:moveTo>
                <a:lnTo>
                  <a:pt x="66751" y="48582"/>
                </a:lnTo>
                <a:lnTo>
                  <a:pt x="133503" y="46322"/>
                </a:lnTo>
                <a:lnTo>
                  <a:pt x="200254" y="44083"/>
                </a:lnTo>
                <a:lnTo>
                  <a:pt x="267006" y="41869"/>
                </a:lnTo>
                <a:lnTo>
                  <a:pt x="333757" y="39682"/>
                </a:lnTo>
                <a:lnTo>
                  <a:pt x="400509" y="37524"/>
                </a:lnTo>
                <a:lnTo>
                  <a:pt x="467260" y="35398"/>
                </a:lnTo>
                <a:lnTo>
                  <a:pt x="534012" y="33309"/>
                </a:lnTo>
                <a:lnTo>
                  <a:pt x="600763" y="31257"/>
                </a:lnTo>
                <a:lnTo>
                  <a:pt x="667515" y="29247"/>
                </a:lnTo>
                <a:lnTo>
                  <a:pt x="734266" y="27281"/>
                </a:lnTo>
                <a:lnTo>
                  <a:pt x="801018" y="25362"/>
                </a:lnTo>
                <a:lnTo>
                  <a:pt x="867769" y="23494"/>
                </a:lnTo>
                <a:lnTo>
                  <a:pt x="934521" y="21679"/>
                </a:lnTo>
                <a:lnTo>
                  <a:pt x="1001273" y="19920"/>
                </a:lnTo>
                <a:lnTo>
                  <a:pt x="1068024" y="18220"/>
                </a:lnTo>
                <a:lnTo>
                  <a:pt x="1134775" y="16583"/>
                </a:lnTo>
                <a:lnTo>
                  <a:pt x="1201527" y="15009"/>
                </a:lnTo>
                <a:lnTo>
                  <a:pt x="1268279" y="13503"/>
                </a:lnTo>
                <a:lnTo>
                  <a:pt x="1335030" y="12066"/>
                </a:lnTo>
                <a:lnTo>
                  <a:pt x="1401782" y="10702"/>
                </a:lnTo>
                <a:lnTo>
                  <a:pt x="1468533" y="9410"/>
                </a:lnTo>
                <a:lnTo>
                  <a:pt x="1535285" y="8195"/>
                </a:lnTo>
                <a:lnTo>
                  <a:pt x="1602036" y="7058"/>
                </a:lnTo>
                <a:lnTo>
                  <a:pt x="1668788" y="5999"/>
                </a:lnTo>
                <a:lnTo>
                  <a:pt x="1735539" y="5022"/>
                </a:lnTo>
                <a:lnTo>
                  <a:pt x="1802291" y="4126"/>
                </a:lnTo>
                <a:lnTo>
                  <a:pt x="1869042" y="3315"/>
                </a:lnTo>
                <a:lnTo>
                  <a:pt x="1935794" y="2588"/>
                </a:lnTo>
                <a:lnTo>
                  <a:pt x="2002546" y="1947"/>
                </a:lnTo>
                <a:lnTo>
                  <a:pt x="2069297" y="1393"/>
                </a:lnTo>
                <a:lnTo>
                  <a:pt x="2136048" y="929"/>
                </a:lnTo>
                <a:lnTo>
                  <a:pt x="2202800" y="555"/>
                </a:lnTo>
                <a:lnTo>
                  <a:pt x="2269551" y="274"/>
                </a:lnTo>
                <a:lnTo>
                  <a:pt x="2336303" y="87"/>
                </a:lnTo>
                <a:lnTo>
                  <a:pt x="2403055" y="0"/>
                </a:lnTo>
                <a:lnTo>
                  <a:pt x="2469806" y="14"/>
                </a:lnTo>
                <a:lnTo>
                  <a:pt x="2536558" y="136"/>
                </a:lnTo>
                <a:lnTo>
                  <a:pt x="2603309" y="371"/>
                </a:lnTo>
                <a:lnTo>
                  <a:pt x="2670061" y="729"/>
                </a:lnTo>
                <a:lnTo>
                  <a:pt x="2736812" y="1219"/>
                </a:lnTo>
                <a:lnTo>
                  <a:pt x="2803564" y="1856"/>
                </a:lnTo>
                <a:lnTo>
                  <a:pt x="2870315" y="2658"/>
                </a:lnTo>
                <a:lnTo>
                  <a:pt x="2937067" y="3646"/>
                </a:lnTo>
                <a:lnTo>
                  <a:pt x="3003818" y="4851"/>
                </a:lnTo>
                <a:lnTo>
                  <a:pt x="3070570" y="6312"/>
                </a:lnTo>
                <a:lnTo>
                  <a:pt x="3137321" y="8081"/>
                </a:lnTo>
                <a:lnTo>
                  <a:pt x="3204073" y="10229"/>
                </a:lnTo>
                <a:lnTo>
                  <a:pt x="3270824" y="12853"/>
                </a:lnTo>
              </a:path>
            </a:pathLst>
          </a:custGeom>
          <a:ln w="17068">
            <a:solidFill>
              <a:srgbClr val="0000FF"/>
            </a:solidFill>
          </a:ln>
        </p:spPr>
        <p:txBody>
          <a:bodyPr wrap="square" lIns="0" tIns="0" rIns="0" bIns="0" rtlCol="0"/>
          <a:lstStyle/>
          <a:p>
            <a:endParaRPr sz="1227"/>
          </a:p>
        </p:txBody>
      </p:sp>
      <p:sp>
        <p:nvSpPr>
          <p:cNvPr id="33" name="object 33"/>
          <p:cNvSpPr txBox="1"/>
          <p:nvPr/>
        </p:nvSpPr>
        <p:spPr>
          <a:xfrm>
            <a:off x="8084541" y="1040379"/>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3674</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34" name="object 34"/>
          <p:cNvSpPr txBox="1"/>
          <p:nvPr/>
        </p:nvSpPr>
        <p:spPr>
          <a:xfrm>
            <a:off x="7636485" y="1162576"/>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3307</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35" name="object 35"/>
          <p:cNvSpPr txBox="1"/>
          <p:nvPr/>
        </p:nvSpPr>
        <p:spPr>
          <a:xfrm>
            <a:off x="7170973" y="1273135"/>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2939</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36" name="object 36"/>
          <p:cNvSpPr txBox="1"/>
          <p:nvPr/>
        </p:nvSpPr>
        <p:spPr>
          <a:xfrm>
            <a:off x="6717099" y="1354599"/>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2572</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37" name="object 37"/>
          <p:cNvSpPr txBox="1"/>
          <p:nvPr/>
        </p:nvSpPr>
        <p:spPr>
          <a:xfrm>
            <a:off x="6263225" y="1418607"/>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2204</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38" name="object 38"/>
          <p:cNvSpPr txBox="1"/>
          <p:nvPr/>
        </p:nvSpPr>
        <p:spPr>
          <a:xfrm>
            <a:off x="5815170" y="1459339"/>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1837</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39" name="object 39"/>
          <p:cNvSpPr/>
          <p:nvPr/>
        </p:nvSpPr>
        <p:spPr>
          <a:xfrm>
            <a:off x="3525362" y="1913541"/>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40" name="object 40"/>
          <p:cNvSpPr/>
          <p:nvPr/>
        </p:nvSpPr>
        <p:spPr>
          <a:xfrm>
            <a:off x="3525362" y="2119530"/>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41" name="object 41"/>
          <p:cNvSpPr/>
          <p:nvPr/>
        </p:nvSpPr>
        <p:spPr>
          <a:xfrm>
            <a:off x="3525362" y="2325519"/>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42" name="object 42"/>
          <p:cNvSpPr/>
          <p:nvPr/>
        </p:nvSpPr>
        <p:spPr>
          <a:xfrm>
            <a:off x="3525362" y="2531508"/>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43" name="object 43"/>
          <p:cNvSpPr/>
          <p:nvPr/>
        </p:nvSpPr>
        <p:spPr>
          <a:xfrm>
            <a:off x="3525362" y="2737497"/>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44" name="object 44"/>
          <p:cNvSpPr/>
          <p:nvPr/>
        </p:nvSpPr>
        <p:spPr>
          <a:xfrm>
            <a:off x="3525362" y="2943485"/>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45" name="object 45"/>
          <p:cNvSpPr/>
          <p:nvPr/>
        </p:nvSpPr>
        <p:spPr>
          <a:xfrm>
            <a:off x="3525362" y="3149474"/>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46" name="object 46"/>
          <p:cNvSpPr/>
          <p:nvPr/>
        </p:nvSpPr>
        <p:spPr>
          <a:xfrm>
            <a:off x="3525362" y="3355463"/>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47" name="object 47"/>
          <p:cNvSpPr/>
          <p:nvPr/>
        </p:nvSpPr>
        <p:spPr>
          <a:xfrm>
            <a:off x="3525362" y="3561452"/>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48" name="object 48"/>
          <p:cNvSpPr/>
          <p:nvPr/>
        </p:nvSpPr>
        <p:spPr>
          <a:xfrm>
            <a:off x="3525363" y="1707552"/>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49" name="object 49"/>
          <p:cNvSpPr/>
          <p:nvPr/>
        </p:nvSpPr>
        <p:spPr>
          <a:xfrm>
            <a:off x="3525363" y="3767441"/>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50" name="object 50"/>
          <p:cNvSpPr txBox="1"/>
          <p:nvPr/>
        </p:nvSpPr>
        <p:spPr>
          <a:xfrm>
            <a:off x="3457852" y="3735637"/>
            <a:ext cx="49790" cy="68160"/>
          </a:xfrm>
          <a:prstGeom prst="rect">
            <a:avLst/>
          </a:prstGeom>
        </p:spPr>
        <p:txBody>
          <a:bodyPr vert="horz" wrap="square" lIns="0" tIns="0" rIns="0" bIns="0" rtlCol="0">
            <a:spAutoFit/>
          </a:bodyPr>
          <a:lstStyle/>
          <a:p>
            <a:pPr marL="8659"/>
            <a:r>
              <a:rPr sz="443" spc="7" dirty="0">
                <a:latin typeface="Arial"/>
                <a:cs typeface="Arial"/>
              </a:rPr>
              <a:t>0</a:t>
            </a:r>
            <a:endParaRPr sz="443">
              <a:latin typeface="Arial"/>
              <a:cs typeface="Arial"/>
            </a:endParaRPr>
          </a:p>
        </p:txBody>
      </p:sp>
      <p:sp>
        <p:nvSpPr>
          <p:cNvPr id="51" name="object 51"/>
          <p:cNvSpPr txBox="1"/>
          <p:nvPr/>
        </p:nvSpPr>
        <p:spPr>
          <a:xfrm>
            <a:off x="3425206" y="3526157"/>
            <a:ext cx="82261" cy="68160"/>
          </a:xfrm>
          <a:prstGeom prst="rect">
            <a:avLst/>
          </a:prstGeom>
        </p:spPr>
        <p:txBody>
          <a:bodyPr vert="horz" wrap="square" lIns="0" tIns="0" rIns="0" bIns="0" rtlCol="0">
            <a:spAutoFit/>
          </a:bodyPr>
          <a:lstStyle/>
          <a:p>
            <a:pPr marL="8659"/>
            <a:r>
              <a:rPr sz="443" spc="7" dirty="0">
                <a:latin typeface="Arial"/>
                <a:cs typeface="Arial"/>
              </a:rPr>
              <a:t>15</a:t>
            </a:r>
            <a:endParaRPr sz="443">
              <a:latin typeface="Arial"/>
              <a:cs typeface="Arial"/>
            </a:endParaRPr>
          </a:p>
        </p:txBody>
      </p:sp>
      <p:sp>
        <p:nvSpPr>
          <p:cNvPr id="52" name="object 52"/>
          <p:cNvSpPr txBox="1"/>
          <p:nvPr/>
        </p:nvSpPr>
        <p:spPr>
          <a:xfrm>
            <a:off x="3392844" y="2083072"/>
            <a:ext cx="114733" cy="1342355"/>
          </a:xfrm>
          <a:prstGeom prst="rect">
            <a:avLst/>
          </a:prstGeom>
        </p:spPr>
        <p:txBody>
          <a:bodyPr vert="horz" wrap="square" lIns="0" tIns="0" rIns="0" bIns="0" rtlCol="0">
            <a:spAutoFit/>
          </a:bodyPr>
          <a:lstStyle/>
          <a:p>
            <a:pPr marL="8659"/>
            <a:r>
              <a:rPr sz="443" spc="7" dirty="0">
                <a:latin typeface="Arial"/>
                <a:cs typeface="Arial"/>
              </a:rPr>
              <a:t>120</a:t>
            </a:r>
            <a:endParaRPr sz="443">
              <a:latin typeface="Arial"/>
              <a:cs typeface="Arial"/>
            </a:endParaRPr>
          </a:p>
          <a:p>
            <a:pPr>
              <a:lnSpc>
                <a:spcPct val="100000"/>
              </a:lnSpc>
            </a:pPr>
            <a:endParaRPr sz="409">
              <a:latin typeface="Times New Roman"/>
              <a:cs typeface="Times New Roman"/>
            </a:endParaRPr>
          </a:p>
          <a:p>
            <a:pPr>
              <a:spcBef>
                <a:spcPts val="20"/>
              </a:spcBef>
            </a:pPr>
            <a:endParaRPr sz="545">
              <a:latin typeface="Times New Roman"/>
              <a:cs typeface="Times New Roman"/>
            </a:endParaRPr>
          </a:p>
          <a:p>
            <a:pPr marL="8659"/>
            <a:r>
              <a:rPr sz="443" spc="7" dirty="0">
                <a:latin typeface="Arial"/>
                <a:cs typeface="Arial"/>
              </a:rPr>
              <a:t>105</a:t>
            </a:r>
            <a:endParaRPr sz="443">
              <a:latin typeface="Arial"/>
              <a:cs typeface="Arial"/>
            </a:endParaRPr>
          </a:p>
          <a:p>
            <a:pPr>
              <a:lnSpc>
                <a:spcPct val="100000"/>
              </a:lnSpc>
            </a:pPr>
            <a:endParaRPr sz="409">
              <a:latin typeface="Times New Roman"/>
              <a:cs typeface="Times New Roman"/>
            </a:endParaRPr>
          </a:p>
          <a:p>
            <a:pPr>
              <a:spcBef>
                <a:spcPts val="13"/>
              </a:spcBef>
            </a:pPr>
            <a:endParaRPr sz="511">
              <a:latin typeface="Times New Roman"/>
              <a:cs typeface="Times New Roman"/>
            </a:endParaRPr>
          </a:p>
          <a:p>
            <a:pPr marL="41130"/>
            <a:r>
              <a:rPr sz="443" spc="7" dirty="0">
                <a:latin typeface="Arial"/>
                <a:cs typeface="Arial"/>
              </a:rPr>
              <a:t>90</a:t>
            </a:r>
            <a:endParaRPr sz="443">
              <a:latin typeface="Arial"/>
              <a:cs typeface="Arial"/>
            </a:endParaRPr>
          </a:p>
          <a:p>
            <a:pPr>
              <a:lnSpc>
                <a:spcPct val="100000"/>
              </a:lnSpc>
            </a:pPr>
            <a:endParaRPr sz="409">
              <a:latin typeface="Times New Roman"/>
              <a:cs typeface="Times New Roman"/>
            </a:endParaRPr>
          </a:p>
          <a:p>
            <a:pPr>
              <a:spcBef>
                <a:spcPts val="20"/>
              </a:spcBef>
            </a:pPr>
            <a:endParaRPr sz="545">
              <a:latin typeface="Times New Roman"/>
              <a:cs typeface="Times New Roman"/>
            </a:endParaRPr>
          </a:p>
          <a:p>
            <a:pPr marL="40697"/>
            <a:r>
              <a:rPr sz="443" spc="7" dirty="0">
                <a:latin typeface="Arial"/>
                <a:cs typeface="Arial"/>
              </a:rPr>
              <a:t>75</a:t>
            </a:r>
            <a:endParaRPr sz="443">
              <a:latin typeface="Arial"/>
              <a:cs typeface="Arial"/>
            </a:endParaRPr>
          </a:p>
          <a:p>
            <a:pPr>
              <a:lnSpc>
                <a:spcPct val="100000"/>
              </a:lnSpc>
            </a:pPr>
            <a:endParaRPr sz="409">
              <a:latin typeface="Times New Roman"/>
              <a:cs typeface="Times New Roman"/>
            </a:endParaRPr>
          </a:p>
          <a:p>
            <a:pPr>
              <a:spcBef>
                <a:spcPts val="13"/>
              </a:spcBef>
            </a:pPr>
            <a:endParaRPr sz="511">
              <a:latin typeface="Times New Roman"/>
              <a:cs typeface="Times New Roman"/>
            </a:endParaRPr>
          </a:p>
          <a:p>
            <a:pPr marL="41130"/>
            <a:r>
              <a:rPr sz="443" spc="7" dirty="0">
                <a:latin typeface="Arial"/>
                <a:cs typeface="Arial"/>
              </a:rPr>
              <a:t>60</a:t>
            </a:r>
            <a:endParaRPr sz="443">
              <a:latin typeface="Arial"/>
              <a:cs typeface="Arial"/>
            </a:endParaRPr>
          </a:p>
          <a:p>
            <a:pPr>
              <a:lnSpc>
                <a:spcPct val="100000"/>
              </a:lnSpc>
            </a:pPr>
            <a:endParaRPr sz="409">
              <a:latin typeface="Times New Roman"/>
              <a:cs typeface="Times New Roman"/>
            </a:endParaRPr>
          </a:p>
          <a:p>
            <a:pPr>
              <a:spcBef>
                <a:spcPts val="13"/>
              </a:spcBef>
            </a:pPr>
            <a:endParaRPr sz="511">
              <a:latin typeface="Times New Roman"/>
              <a:cs typeface="Times New Roman"/>
            </a:endParaRPr>
          </a:p>
          <a:p>
            <a:pPr marL="40697"/>
            <a:r>
              <a:rPr sz="443" spc="7" dirty="0">
                <a:latin typeface="Arial"/>
                <a:cs typeface="Arial"/>
              </a:rPr>
              <a:t>45</a:t>
            </a:r>
            <a:endParaRPr sz="443">
              <a:latin typeface="Arial"/>
              <a:cs typeface="Arial"/>
            </a:endParaRPr>
          </a:p>
          <a:p>
            <a:pPr>
              <a:lnSpc>
                <a:spcPct val="100000"/>
              </a:lnSpc>
            </a:pPr>
            <a:endParaRPr sz="409">
              <a:latin typeface="Times New Roman"/>
              <a:cs typeface="Times New Roman"/>
            </a:endParaRPr>
          </a:p>
          <a:p>
            <a:pPr>
              <a:spcBef>
                <a:spcPts val="20"/>
              </a:spcBef>
            </a:pPr>
            <a:endParaRPr sz="545">
              <a:latin typeface="Times New Roman"/>
              <a:cs typeface="Times New Roman"/>
            </a:endParaRPr>
          </a:p>
          <a:p>
            <a:pPr marL="41130"/>
            <a:r>
              <a:rPr sz="443" spc="7" dirty="0">
                <a:latin typeface="Arial"/>
                <a:cs typeface="Arial"/>
              </a:rPr>
              <a:t>30</a:t>
            </a:r>
            <a:endParaRPr sz="443">
              <a:latin typeface="Arial"/>
              <a:cs typeface="Arial"/>
            </a:endParaRPr>
          </a:p>
        </p:txBody>
      </p:sp>
      <p:sp>
        <p:nvSpPr>
          <p:cNvPr id="53" name="object 53"/>
          <p:cNvSpPr/>
          <p:nvPr/>
        </p:nvSpPr>
        <p:spPr>
          <a:xfrm>
            <a:off x="4111779"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54" name="object 54"/>
          <p:cNvSpPr/>
          <p:nvPr/>
        </p:nvSpPr>
        <p:spPr>
          <a:xfrm>
            <a:off x="4680738"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55" name="object 55"/>
          <p:cNvSpPr/>
          <p:nvPr/>
        </p:nvSpPr>
        <p:spPr>
          <a:xfrm>
            <a:off x="5249697"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56" name="object 56"/>
          <p:cNvSpPr/>
          <p:nvPr/>
        </p:nvSpPr>
        <p:spPr>
          <a:xfrm>
            <a:off x="5818656"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57" name="object 57"/>
          <p:cNvSpPr/>
          <p:nvPr/>
        </p:nvSpPr>
        <p:spPr>
          <a:xfrm>
            <a:off x="6387615"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58" name="object 58"/>
          <p:cNvSpPr/>
          <p:nvPr/>
        </p:nvSpPr>
        <p:spPr>
          <a:xfrm>
            <a:off x="6956575"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59" name="object 59"/>
          <p:cNvSpPr/>
          <p:nvPr/>
        </p:nvSpPr>
        <p:spPr>
          <a:xfrm>
            <a:off x="7525533" y="1829749"/>
            <a:ext cx="0" cy="1955223"/>
          </a:xfrm>
          <a:custGeom>
            <a:avLst/>
            <a:gdLst/>
            <a:ahLst/>
            <a:cxnLst/>
            <a:rect l="l" t="t" r="r" b="b"/>
            <a:pathLst>
              <a:path h="2867660">
                <a:moveTo>
                  <a:pt x="0" y="2867550"/>
                </a:moveTo>
                <a:lnTo>
                  <a:pt x="0" y="0"/>
                </a:lnTo>
              </a:path>
            </a:pathLst>
          </a:custGeom>
          <a:ln w="8534">
            <a:solidFill>
              <a:srgbClr val="808080"/>
            </a:solidFill>
          </a:ln>
        </p:spPr>
        <p:txBody>
          <a:bodyPr wrap="square" lIns="0" tIns="0" rIns="0" bIns="0" rtlCol="0"/>
          <a:lstStyle/>
          <a:p>
            <a:endParaRPr sz="1227"/>
          </a:p>
        </p:txBody>
      </p:sp>
      <p:sp>
        <p:nvSpPr>
          <p:cNvPr id="60" name="object 60"/>
          <p:cNvSpPr/>
          <p:nvPr/>
        </p:nvSpPr>
        <p:spPr>
          <a:xfrm>
            <a:off x="8094492" y="1829749"/>
            <a:ext cx="0" cy="1955223"/>
          </a:xfrm>
          <a:custGeom>
            <a:avLst/>
            <a:gdLst/>
            <a:ahLst/>
            <a:cxnLst/>
            <a:rect l="l" t="t" r="r" b="b"/>
            <a:pathLst>
              <a:path h="2867660">
                <a:moveTo>
                  <a:pt x="0" y="2867550"/>
                </a:moveTo>
                <a:lnTo>
                  <a:pt x="0" y="0"/>
                </a:lnTo>
              </a:path>
            </a:pathLst>
          </a:custGeom>
          <a:ln w="8534">
            <a:solidFill>
              <a:srgbClr val="808080"/>
            </a:solidFill>
          </a:ln>
        </p:spPr>
        <p:txBody>
          <a:bodyPr wrap="square" lIns="0" tIns="0" rIns="0" bIns="0" rtlCol="0"/>
          <a:lstStyle/>
          <a:p>
            <a:endParaRPr sz="1227"/>
          </a:p>
        </p:txBody>
      </p:sp>
      <p:sp>
        <p:nvSpPr>
          <p:cNvPr id="61" name="object 61"/>
          <p:cNvSpPr/>
          <p:nvPr/>
        </p:nvSpPr>
        <p:spPr>
          <a:xfrm>
            <a:off x="3542819" y="3767441"/>
            <a:ext cx="0" cy="17750"/>
          </a:xfrm>
          <a:custGeom>
            <a:avLst/>
            <a:gdLst/>
            <a:ahLst/>
            <a:cxnLst/>
            <a:rect l="l" t="t" r="r" b="b"/>
            <a:pathLst>
              <a:path h="26035">
                <a:moveTo>
                  <a:pt x="0" y="0"/>
                </a:moveTo>
                <a:lnTo>
                  <a:pt x="0" y="25603"/>
                </a:lnTo>
              </a:path>
            </a:pathLst>
          </a:custGeom>
          <a:ln w="8534">
            <a:solidFill>
              <a:srgbClr val="808080"/>
            </a:solidFill>
          </a:ln>
        </p:spPr>
        <p:txBody>
          <a:bodyPr wrap="square" lIns="0" tIns="0" rIns="0" bIns="0" rtlCol="0"/>
          <a:lstStyle/>
          <a:p>
            <a:endParaRPr sz="1227"/>
          </a:p>
        </p:txBody>
      </p:sp>
      <p:sp>
        <p:nvSpPr>
          <p:cNvPr id="62" name="object 62"/>
          <p:cNvSpPr/>
          <p:nvPr/>
        </p:nvSpPr>
        <p:spPr>
          <a:xfrm>
            <a:off x="8663452" y="3767441"/>
            <a:ext cx="0" cy="17750"/>
          </a:xfrm>
          <a:custGeom>
            <a:avLst/>
            <a:gdLst/>
            <a:ahLst/>
            <a:cxnLst/>
            <a:rect l="l" t="t" r="r" b="b"/>
            <a:pathLst>
              <a:path h="26035">
                <a:moveTo>
                  <a:pt x="0" y="0"/>
                </a:moveTo>
                <a:lnTo>
                  <a:pt x="0" y="25603"/>
                </a:lnTo>
              </a:path>
            </a:pathLst>
          </a:custGeom>
          <a:ln w="8534">
            <a:solidFill>
              <a:srgbClr val="808080"/>
            </a:solidFill>
          </a:ln>
        </p:spPr>
        <p:txBody>
          <a:bodyPr wrap="square" lIns="0" tIns="0" rIns="0" bIns="0" rtlCol="0"/>
          <a:lstStyle/>
          <a:p>
            <a:endParaRPr sz="1227"/>
          </a:p>
        </p:txBody>
      </p:sp>
      <p:sp>
        <p:nvSpPr>
          <p:cNvPr id="63" name="object 63"/>
          <p:cNvSpPr/>
          <p:nvPr/>
        </p:nvSpPr>
        <p:spPr>
          <a:xfrm>
            <a:off x="3542819" y="1707552"/>
            <a:ext cx="5120986" cy="0"/>
          </a:xfrm>
          <a:custGeom>
            <a:avLst/>
            <a:gdLst/>
            <a:ahLst/>
            <a:cxnLst/>
            <a:rect l="l" t="t" r="r" b="b"/>
            <a:pathLst>
              <a:path w="7510780">
                <a:moveTo>
                  <a:pt x="0" y="0"/>
                </a:moveTo>
                <a:lnTo>
                  <a:pt x="7510260" y="0"/>
                </a:lnTo>
              </a:path>
            </a:pathLst>
          </a:custGeom>
          <a:ln w="8534">
            <a:solidFill>
              <a:srgbClr val="000000"/>
            </a:solidFill>
          </a:ln>
        </p:spPr>
        <p:txBody>
          <a:bodyPr wrap="square" lIns="0" tIns="0" rIns="0" bIns="0" rtlCol="0"/>
          <a:lstStyle/>
          <a:p>
            <a:endParaRPr sz="1227"/>
          </a:p>
        </p:txBody>
      </p:sp>
      <p:sp>
        <p:nvSpPr>
          <p:cNvPr id="64" name="object 64"/>
          <p:cNvSpPr/>
          <p:nvPr/>
        </p:nvSpPr>
        <p:spPr>
          <a:xfrm>
            <a:off x="3542819" y="3767441"/>
            <a:ext cx="5120986" cy="0"/>
          </a:xfrm>
          <a:custGeom>
            <a:avLst/>
            <a:gdLst/>
            <a:ahLst/>
            <a:cxnLst/>
            <a:rect l="l" t="t" r="r" b="b"/>
            <a:pathLst>
              <a:path w="7510780">
                <a:moveTo>
                  <a:pt x="0" y="0"/>
                </a:moveTo>
                <a:lnTo>
                  <a:pt x="7510260" y="0"/>
                </a:lnTo>
              </a:path>
            </a:pathLst>
          </a:custGeom>
          <a:ln w="8534">
            <a:solidFill>
              <a:srgbClr val="000000"/>
            </a:solidFill>
          </a:ln>
        </p:spPr>
        <p:txBody>
          <a:bodyPr wrap="square" lIns="0" tIns="0" rIns="0" bIns="0" rtlCol="0"/>
          <a:lstStyle/>
          <a:p>
            <a:endParaRPr sz="1227"/>
          </a:p>
        </p:txBody>
      </p:sp>
      <p:sp>
        <p:nvSpPr>
          <p:cNvPr id="65" name="object 65"/>
          <p:cNvSpPr/>
          <p:nvPr/>
        </p:nvSpPr>
        <p:spPr>
          <a:xfrm>
            <a:off x="3542819" y="1707552"/>
            <a:ext cx="0" cy="2059998"/>
          </a:xfrm>
          <a:custGeom>
            <a:avLst/>
            <a:gdLst/>
            <a:ahLst/>
            <a:cxnLst/>
            <a:rect l="l" t="t" r="r" b="b"/>
            <a:pathLst>
              <a:path h="3021329">
                <a:moveTo>
                  <a:pt x="0" y="0"/>
                </a:moveTo>
                <a:lnTo>
                  <a:pt x="0" y="3021169"/>
                </a:lnTo>
              </a:path>
            </a:pathLst>
          </a:custGeom>
          <a:ln w="8534">
            <a:solidFill>
              <a:srgbClr val="000000"/>
            </a:solidFill>
          </a:ln>
        </p:spPr>
        <p:txBody>
          <a:bodyPr wrap="square" lIns="0" tIns="0" rIns="0" bIns="0" rtlCol="0"/>
          <a:lstStyle/>
          <a:p>
            <a:endParaRPr sz="1227"/>
          </a:p>
        </p:txBody>
      </p:sp>
      <p:sp>
        <p:nvSpPr>
          <p:cNvPr id="66" name="object 66"/>
          <p:cNvSpPr/>
          <p:nvPr/>
        </p:nvSpPr>
        <p:spPr>
          <a:xfrm>
            <a:off x="8663452" y="1707552"/>
            <a:ext cx="0" cy="2059998"/>
          </a:xfrm>
          <a:custGeom>
            <a:avLst/>
            <a:gdLst/>
            <a:ahLst/>
            <a:cxnLst/>
            <a:rect l="l" t="t" r="r" b="b"/>
            <a:pathLst>
              <a:path h="3021329">
                <a:moveTo>
                  <a:pt x="0" y="0"/>
                </a:moveTo>
                <a:lnTo>
                  <a:pt x="0" y="3021169"/>
                </a:lnTo>
              </a:path>
            </a:pathLst>
          </a:custGeom>
          <a:ln w="8534">
            <a:solidFill>
              <a:srgbClr val="000000"/>
            </a:solidFill>
          </a:ln>
        </p:spPr>
        <p:txBody>
          <a:bodyPr wrap="square" lIns="0" tIns="0" rIns="0" bIns="0" rtlCol="0"/>
          <a:lstStyle/>
          <a:p>
            <a:endParaRPr sz="1227"/>
          </a:p>
        </p:txBody>
      </p:sp>
      <p:sp>
        <p:nvSpPr>
          <p:cNvPr id="67" name="object 67"/>
          <p:cNvSpPr/>
          <p:nvPr/>
        </p:nvSpPr>
        <p:spPr>
          <a:xfrm>
            <a:off x="3542820" y="2312446"/>
            <a:ext cx="4500995" cy="1099705"/>
          </a:xfrm>
          <a:custGeom>
            <a:avLst/>
            <a:gdLst/>
            <a:ahLst/>
            <a:cxnLst/>
            <a:rect l="l" t="t" r="r" b="b"/>
            <a:pathLst>
              <a:path w="6601459" h="1612900">
                <a:moveTo>
                  <a:pt x="0" y="0"/>
                </a:moveTo>
                <a:lnTo>
                  <a:pt x="134715" y="11524"/>
                </a:lnTo>
                <a:lnTo>
                  <a:pt x="269431" y="24697"/>
                </a:lnTo>
                <a:lnTo>
                  <a:pt x="404147" y="39426"/>
                </a:lnTo>
                <a:lnTo>
                  <a:pt x="538863" y="55620"/>
                </a:lnTo>
                <a:lnTo>
                  <a:pt x="673579" y="73193"/>
                </a:lnTo>
                <a:lnTo>
                  <a:pt x="808295" y="92061"/>
                </a:lnTo>
                <a:lnTo>
                  <a:pt x="943011" y="112147"/>
                </a:lnTo>
                <a:lnTo>
                  <a:pt x="1077727" y="133377"/>
                </a:lnTo>
                <a:lnTo>
                  <a:pt x="1212443" y="155679"/>
                </a:lnTo>
                <a:lnTo>
                  <a:pt x="1347159" y="178987"/>
                </a:lnTo>
                <a:lnTo>
                  <a:pt x="1481875" y="203239"/>
                </a:lnTo>
                <a:lnTo>
                  <a:pt x="1616591" y="228377"/>
                </a:lnTo>
                <a:lnTo>
                  <a:pt x="1751307" y="254346"/>
                </a:lnTo>
                <a:lnTo>
                  <a:pt x="1886023" y="281096"/>
                </a:lnTo>
                <a:lnTo>
                  <a:pt x="2020739" y="308580"/>
                </a:lnTo>
                <a:lnTo>
                  <a:pt x="2155455" y="336755"/>
                </a:lnTo>
                <a:lnTo>
                  <a:pt x="2290171" y="365584"/>
                </a:lnTo>
                <a:lnTo>
                  <a:pt x="2424887" y="395032"/>
                </a:lnTo>
                <a:lnTo>
                  <a:pt x="2559603" y="425068"/>
                </a:lnTo>
                <a:lnTo>
                  <a:pt x="2694319" y="455667"/>
                </a:lnTo>
                <a:lnTo>
                  <a:pt x="2829035" y="486805"/>
                </a:lnTo>
                <a:lnTo>
                  <a:pt x="2963751" y="518464"/>
                </a:lnTo>
                <a:lnTo>
                  <a:pt x="3098467" y="550631"/>
                </a:lnTo>
                <a:lnTo>
                  <a:pt x="3233183" y="583293"/>
                </a:lnTo>
                <a:lnTo>
                  <a:pt x="3367899" y="616445"/>
                </a:lnTo>
                <a:lnTo>
                  <a:pt x="3502615" y="650085"/>
                </a:lnTo>
                <a:lnTo>
                  <a:pt x="3637331" y="684214"/>
                </a:lnTo>
                <a:lnTo>
                  <a:pt x="3772047" y="718838"/>
                </a:lnTo>
                <a:lnTo>
                  <a:pt x="3906763" y="753966"/>
                </a:lnTo>
                <a:lnTo>
                  <a:pt x="4041479" y="789612"/>
                </a:lnTo>
                <a:lnTo>
                  <a:pt x="4176194" y="825793"/>
                </a:lnTo>
                <a:lnTo>
                  <a:pt x="4310911" y="862531"/>
                </a:lnTo>
                <a:lnTo>
                  <a:pt x="4445626" y="899852"/>
                </a:lnTo>
                <a:lnTo>
                  <a:pt x="4580343" y="937785"/>
                </a:lnTo>
                <a:lnTo>
                  <a:pt x="4715058" y="976363"/>
                </a:lnTo>
                <a:lnTo>
                  <a:pt x="4849775" y="1015625"/>
                </a:lnTo>
                <a:lnTo>
                  <a:pt x="4984490" y="1055611"/>
                </a:lnTo>
                <a:lnTo>
                  <a:pt x="5119207" y="1096368"/>
                </a:lnTo>
                <a:lnTo>
                  <a:pt x="5253922" y="1137945"/>
                </a:lnTo>
                <a:lnTo>
                  <a:pt x="5388639" y="1180395"/>
                </a:lnTo>
                <a:lnTo>
                  <a:pt x="5523354" y="1223776"/>
                </a:lnTo>
                <a:lnTo>
                  <a:pt x="5658070" y="1268151"/>
                </a:lnTo>
                <a:lnTo>
                  <a:pt x="5792786" y="1313583"/>
                </a:lnTo>
                <a:lnTo>
                  <a:pt x="5927502" y="1360143"/>
                </a:lnTo>
                <a:lnTo>
                  <a:pt x="6062218" y="1407905"/>
                </a:lnTo>
                <a:lnTo>
                  <a:pt x="6196934" y="1456946"/>
                </a:lnTo>
                <a:lnTo>
                  <a:pt x="6331650" y="1507347"/>
                </a:lnTo>
                <a:lnTo>
                  <a:pt x="6466366" y="1559194"/>
                </a:lnTo>
                <a:lnTo>
                  <a:pt x="6601082" y="1612577"/>
                </a:lnTo>
              </a:path>
            </a:pathLst>
          </a:custGeom>
          <a:ln w="17068">
            <a:solidFill>
              <a:srgbClr val="0000FF"/>
            </a:solidFill>
          </a:ln>
        </p:spPr>
        <p:txBody>
          <a:bodyPr wrap="square" lIns="0" tIns="0" rIns="0" bIns="0" rtlCol="0"/>
          <a:lstStyle/>
          <a:p>
            <a:endParaRPr sz="1227"/>
          </a:p>
        </p:txBody>
      </p:sp>
      <p:sp>
        <p:nvSpPr>
          <p:cNvPr id="68" name="object 68"/>
          <p:cNvSpPr/>
          <p:nvPr/>
        </p:nvSpPr>
        <p:spPr>
          <a:xfrm>
            <a:off x="3542819" y="2588921"/>
            <a:ext cx="4050723" cy="889289"/>
          </a:xfrm>
          <a:custGeom>
            <a:avLst/>
            <a:gdLst/>
            <a:ahLst/>
            <a:cxnLst/>
            <a:rect l="l" t="t" r="r" b="b"/>
            <a:pathLst>
              <a:path w="5941059" h="1304289">
                <a:moveTo>
                  <a:pt x="0" y="0"/>
                </a:moveTo>
                <a:lnTo>
                  <a:pt x="121241" y="8663"/>
                </a:lnTo>
                <a:lnTo>
                  <a:pt x="242482" y="18771"/>
                </a:lnTo>
                <a:lnTo>
                  <a:pt x="363723" y="30238"/>
                </a:lnTo>
                <a:lnTo>
                  <a:pt x="484964" y="42982"/>
                </a:lnTo>
                <a:lnTo>
                  <a:pt x="606205" y="56923"/>
                </a:lnTo>
                <a:lnTo>
                  <a:pt x="727446" y="71987"/>
                </a:lnTo>
                <a:lnTo>
                  <a:pt x="848687" y="88103"/>
                </a:lnTo>
                <a:lnTo>
                  <a:pt x="969928" y="105202"/>
                </a:lnTo>
                <a:lnTo>
                  <a:pt x="1091169" y="123221"/>
                </a:lnTo>
                <a:lnTo>
                  <a:pt x="1212410" y="142097"/>
                </a:lnTo>
                <a:lnTo>
                  <a:pt x="1333651" y="161776"/>
                </a:lnTo>
                <a:lnTo>
                  <a:pt x="1454892" y="182202"/>
                </a:lnTo>
                <a:lnTo>
                  <a:pt x="1576133" y="203326"/>
                </a:lnTo>
                <a:lnTo>
                  <a:pt x="1697374" y="225103"/>
                </a:lnTo>
                <a:lnTo>
                  <a:pt x="1818615" y="247488"/>
                </a:lnTo>
                <a:lnTo>
                  <a:pt x="1939856" y="270443"/>
                </a:lnTo>
                <a:lnTo>
                  <a:pt x="2061097" y="293933"/>
                </a:lnTo>
                <a:lnTo>
                  <a:pt x="2182338" y="317925"/>
                </a:lnTo>
                <a:lnTo>
                  <a:pt x="2303579" y="342392"/>
                </a:lnTo>
                <a:lnTo>
                  <a:pt x="2424820" y="367308"/>
                </a:lnTo>
                <a:lnTo>
                  <a:pt x="2546061" y="392653"/>
                </a:lnTo>
                <a:lnTo>
                  <a:pt x="2667302" y="418409"/>
                </a:lnTo>
                <a:lnTo>
                  <a:pt x="2788543" y="444562"/>
                </a:lnTo>
                <a:lnTo>
                  <a:pt x="2909784" y="471102"/>
                </a:lnTo>
                <a:lnTo>
                  <a:pt x="3031025" y="498022"/>
                </a:lnTo>
                <a:lnTo>
                  <a:pt x="3152266" y="525319"/>
                </a:lnTo>
                <a:lnTo>
                  <a:pt x="3273507" y="552993"/>
                </a:lnTo>
                <a:lnTo>
                  <a:pt x="3394748" y="581049"/>
                </a:lnTo>
                <a:lnTo>
                  <a:pt x="3515989" y="609494"/>
                </a:lnTo>
                <a:lnTo>
                  <a:pt x="3637230" y="638339"/>
                </a:lnTo>
                <a:lnTo>
                  <a:pt x="3758471" y="667600"/>
                </a:lnTo>
                <a:lnTo>
                  <a:pt x="3879712" y="697295"/>
                </a:lnTo>
                <a:lnTo>
                  <a:pt x="4000953" y="727445"/>
                </a:lnTo>
                <a:lnTo>
                  <a:pt x="4122194" y="758077"/>
                </a:lnTo>
                <a:lnTo>
                  <a:pt x="4243435" y="789220"/>
                </a:lnTo>
                <a:lnTo>
                  <a:pt x="4364676" y="820907"/>
                </a:lnTo>
                <a:lnTo>
                  <a:pt x="4485917" y="853173"/>
                </a:lnTo>
                <a:lnTo>
                  <a:pt x="4607158" y="886060"/>
                </a:lnTo>
                <a:lnTo>
                  <a:pt x="4728399" y="919611"/>
                </a:lnTo>
                <a:lnTo>
                  <a:pt x="4849640" y="953873"/>
                </a:lnTo>
                <a:lnTo>
                  <a:pt x="4970882" y="988896"/>
                </a:lnTo>
                <a:lnTo>
                  <a:pt x="5092123" y="1024736"/>
                </a:lnTo>
                <a:lnTo>
                  <a:pt x="5213363" y="1061451"/>
                </a:lnTo>
                <a:lnTo>
                  <a:pt x="5334604" y="1099101"/>
                </a:lnTo>
                <a:lnTo>
                  <a:pt x="5455845" y="1137753"/>
                </a:lnTo>
                <a:lnTo>
                  <a:pt x="5577087" y="1177475"/>
                </a:lnTo>
                <a:lnTo>
                  <a:pt x="5698328" y="1218340"/>
                </a:lnTo>
                <a:lnTo>
                  <a:pt x="5819569" y="1260423"/>
                </a:lnTo>
                <a:lnTo>
                  <a:pt x="5940810" y="1303804"/>
                </a:lnTo>
              </a:path>
            </a:pathLst>
          </a:custGeom>
          <a:ln w="17068">
            <a:solidFill>
              <a:srgbClr val="0000FF"/>
            </a:solidFill>
          </a:ln>
        </p:spPr>
        <p:txBody>
          <a:bodyPr wrap="square" lIns="0" tIns="0" rIns="0" bIns="0" rtlCol="0"/>
          <a:lstStyle/>
          <a:p>
            <a:endParaRPr sz="1227"/>
          </a:p>
        </p:txBody>
      </p:sp>
      <p:sp>
        <p:nvSpPr>
          <p:cNvPr id="69" name="object 69"/>
          <p:cNvSpPr/>
          <p:nvPr/>
        </p:nvSpPr>
        <p:spPr>
          <a:xfrm>
            <a:off x="3542819" y="2842797"/>
            <a:ext cx="3583132" cy="695757"/>
          </a:xfrm>
          <a:custGeom>
            <a:avLst/>
            <a:gdLst/>
            <a:ahLst/>
            <a:cxnLst/>
            <a:rect l="l" t="t" r="r" b="b"/>
            <a:pathLst>
              <a:path w="5255259" h="1020445">
                <a:moveTo>
                  <a:pt x="0" y="0"/>
                </a:moveTo>
                <a:lnTo>
                  <a:pt x="107241" y="5924"/>
                </a:lnTo>
                <a:lnTo>
                  <a:pt x="214483" y="13087"/>
                </a:lnTo>
                <a:lnTo>
                  <a:pt x="321724" y="21411"/>
                </a:lnTo>
                <a:lnTo>
                  <a:pt x="428966" y="30824"/>
                </a:lnTo>
                <a:lnTo>
                  <a:pt x="536207" y="41254"/>
                </a:lnTo>
                <a:lnTo>
                  <a:pt x="643449" y="52634"/>
                </a:lnTo>
                <a:lnTo>
                  <a:pt x="750690" y="64901"/>
                </a:lnTo>
                <a:lnTo>
                  <a:pt x="857932" y="77993"/>
                </a:lnTo>
                <a:lnTo>
                  <a:pt x="965174" y="91853"/>
                </a:lnTo>
                <a:lnTo>
                  <a:pt x="1072415" y="106426"/>
                </a:lnTo>
                <a:lnTo>
                  <a:pt x="1179657" y="121663"/>
                </a:lnTo>
                <a:lnTo>
                  <a:pt x="1286898" y="137515"/>
                </a:lnTo>
                <a:lnTo>
                  <a:pt x="1394140" y="153939"/>
                </a:lnTo>
                <a:lnTo>
                  <a:pt x="1501381" y="170892"/>
                </a:lnTo>
                <a:lnTo>
                  <a:pt x="1608623" y="188337"/>
                </a:lnTo>
                <a:lnTo>
                  <a:pt x="1715865" y="206240"/>
                </a:lnTo>
                <a:lnTo>
                  <a:pt x="1823106" y="224569"/>
                </a:lnTo>
                <a:lnTo>
                  <a:pt x="1930348" y="243297"/>
                </a:lnTo>
                <a:lnTo>
                  <a:pt x="2037589" y="262398"/>
                </a:lnTo>
                <a:lnTo>
                  <a:pt x="2144831" y="281851"/>
                </a:lnTo>
                <a:lnTo>
                  <a:pt x="2252073" y="301638"/>
                </a:lnTo>
                <a:lnTo>
                  <a:pt x="2359314" y="321744"/>
                </a:lnTo>
                <a:lnTo>
                  <a:pt x="2466556" y="342158"/>
                </a:lnTo>
                <a:lnTo>
                  <a:pt x="2573797" y="362870"/>
                </a:lnTo>
                <a:lnTo>
                  <a:pt x="2681039" y="383877"/>
                </a:lnTo>
                <a:lnTo>
                  <a:pt x="2788280" y="405176"/>
                </a:lnTo>
                <a:lnTo>
                  <a:pt x="2895522" y="426768"/>
                </a:lnTo>
                <a:lnTo>
                  <a:pt x="3002763" y="448658"/>
                </a:lnTo>
                <a:lnTo>
                  <a:pt x="3110005" y="470855"/>
                </a:lnTo>
                <a:lnTo>
                  <a:pt x="3217247" y="493369"/>
                </a:lnTo>
                <a:lnTo>
                  <a:pt x="3324488" y="516215"/>
                </a:lnTo>
                <a:lnTo>
                  <a:pt x="3431730" y="539411"/>
                </a:lnTo>
                <a:lnTo>
                  <a:pt x="3538971" y="562978"/>
                </a:lnTo>
                <a:lnTo>
                  <a:pt x="3646213" y="586940"/>
                </a:lnTo>
                <a:lnTo>
                  <a:pt x="3753455" y="611325"/>
                </a:lnTo>
                <a:lnTo>
                  <a:pt x="3860696" y="636164"/>
                </a:lnTo>
                <a:lnTo>
                  <a:pt x="3967938" y="661491"/>
                </a:lnTo>
                <a:lnTo>
                  <a:pt x="4075179" y="687343"/>
                </a:lnTo>
                <a:lnTo>
                  <a:pt x="4182421" y="713760"/>
                </a:lnTo>
                <a:lnTo>
                  <a:pt x="4289662" y="740788"/>
                </a:lnTo>
                <a:lnTo>
                  <a:pt x="4396904" y="768473"/>
                </a:lnTo>
                <a:lnTo>
                  <a:pt x="4504146" y="796866"/>
                </a:lnTo>
                <a:lnTo>
                  <a:pt x="4611387" y="826020"/>
                </a:lnTo>
                <a:lnTo>
                  <a:pt x="4718629" y="855993"/>
                </a:lnTo>
                <a:lnTo>
                  <a:pt x="4825870" y="886845"/>
                </a:lnTo>
                <a:lnTo>
                  <a:pt x="4933112" y="918639"/>
                </a:lnTo>
                <a:lnTo>
                  <a:pt x="5040353" y="951442"/>
                </a:lnTo>
                <a:lnTo>
                  <a:pt x="5147595" y="985325"/>
                </a:lnTo>
                <a:lnTo>
                  <a:pt x="5254837" y="1020360"/>
                </a:lnTo>
              </a:path>
            </a:pathLst>
          </a:custGeom>
          <a:ln w="17068">
            <a:solidFill>
              <a:srgbClr val="0000FF"/>
            </a:solidFill>
          </a:ln>
        </p:spPr>
        <p:txBody>
          <a:bodyPr wrap="square" lIns="0" tIns="0" rIns="0" bIns="0" rtlCol="0"/>
          <a:lstStyle/>
          <a:p>
            <a:endParaRPr sz="1227"/>
          </a:p>
        </p:txBody>
      </p:sp>
      <p:sp>
        <p:nvSpPr>
          <p:cNvPr id="70" name="object 70"/>
          <p:cNvSpPr/>
          <p:nvPr/>
        </p:nvSpPr>
        <p:spPr>
          <a:xfrm>
            <a:off x="3542819" y="3062932"/>
            <a:ext cx="3128530" cy="528205"/>
          </a:xfrm>
          <a:custGeom>
            <a:avLst/>
            <a:gdLst/>
            <a:ahLst/>
            <a:cxnLst/>
            <a:rect l="l" t="t" r="r" b="b"/>
            <a:pathLst>
              <a:path w="4588510" h="774700">
                <a:moveTo>
                  <a:pt x="0" y="0"/>
                </a:moveTo>
                <a:lnTo>
                  <a:pt x="93633" y="4276"/>
                </a:lnTo>
                <a:lnTo>
                  <a:pt x="187266" y="9512"/>
                </a:lnTo>
                <a:lnTo>
                  <a:pt x="280899" y="15650"/>
                </a:lnTo>
                <a:lnTo>
                  <a:pt x="374532" y="22637"/>
                </a:lnTo>
                <a:lnTo>
                  <a:pt x="468165" y="30420"/>
                </a:lnTo>
                <a:lnTo>
                  <a:pt x="561798" y="38951"/>
                </a:lnTo>
                <a:lnTo>
                  <a:pt x="655431" y="48182"/>
                </a:lnTo>
                <a:lnTo>
                  <a:pt x="749065" y="58068"/>
                </a:lnTo>
                <a:lnTo>
                  <a:pt x="842698" y="68567"/>
                </a:lnTo>
                <a:lnTo>
                  <a:pt x="936331" y="79637"/>
                </a:lnTo>
                <a:lnTo>
                  <a:pt x="1029964" y="91242"/>
                </a:lnTo>
                <a:lnTo>
                  <a:pt x="1123597" y="103344"/>
                </a:lnTo>
                <a:lnTo>
                  <a:pt x="1217231" y="115909"/>
                </a:lnTo>
                <a:lnTo>
                  <a:pt x="1310864" y="128907"/>
                </a:lnTo>
                <a:lnTo>
                  <a:pt x="1404497" y="142307"/>
                </a:lnTo>
                <a:lnTo>
                  <a:pt x="1498130" y="156082"/>
                </a:lnTo>
                <a:lnTo>
                  <a:pt x="1591763" y="170208"/>
                </a:lnTo>
                <a:lnTo>
                  <a:pt x="1685396" y="184662"/>
                </a:lnTo>
                <a:lnTo>
                  <a:pt x="1779029" y="199423"/>
                </a:lnTo>
                <a:lnTo>
                  <a:pt x="1872662" y="214473"/>
                </a:lnTo>
                <a:lnTo>
                  <a:pt x="1966295" y="229796"/>
                </a:lnTo>
                <a:lnTo>
                  <a:pt x="2059929" y="245377"/>
                </a:lnTo>
                <a:lnTo>
                  <a:pt x="2153562" y="261207"/>
                </a:lnTo>
                <a:lnTo>
                  <a:pt x="2247195" y="277274"/>
                </a:lnTo>
                <a:lnTo>
                  <a:pt x="2340828" y="293572"/>
                </a:lnTo>
                <a:lnTo>
                  <a:pt x="2434462" y="310096"/>
                </a:lnTo>
                <a:lnTo>
                  <a:pt x="2528094" y="326844"/>
                </a:lnTo>
                <a:lnTo>
                  <a:pt x="2621728" y="343814"/>
                </a:lnTo>
                <a:lnTo>
                  <a:pt x="2715361" y="361008"/>
                </a:lnTo>
                <a:lnTo>
                  <a:pt x="2808994" y="378431"/>
                </a:lnTo>
                <a:lnTo>
                  <a:pt x="2902627" y="396089"/>
                </a:lnTo>
                <a:lnTo>
                  <a:pt x="2996260" y="413990"/>
                </a:lnTo>
                <a:lnTo>
                  <a:pt x="3089893" y="432144"/>
                </a:lnTo>
                <a:lnTo>
                  <a:pt x="3183526" y="450565"/>
                </a:lnTo>
                <a:lnTo>
                  <a:pt x="3277160" y="469268"/>
                </a:lnTo>
                <a:lnTo>
                  <a:pt x="3370793" y="488270"/>
                </a:lnTo>
                <a:lnTo>
                  <a:pt x="3464426" y="507590"/>
                </a:lnTo>
                <a:lnTo>
                  <a:pt x="3558059" y="527250"/>
                </a:lnTo>
                <a:lnTo>
                  <a:pt x="3651692" y="547275"/>
                </a:lnTo>
                <a:lnTo>
                  <a:pt x="3745325" y="567690"/>
                </a:lnTo>
                <a:lnTo>
                  <a:pt x="3838958" y="588524"/>
                </a:lnTo>
                <a:lnTo>
                  <a:pt x="3932591" y="609808"/>
                </a:lnTo>
                <a:lnTo>
                  <a:pt x="4026225" y="631574"/>
                </a:lnTo>
                <a:lnTo>
                  <a:pt x="4119858" y="653858"/>
                </a:lnTo>
                <a:lnTo>
                  <a:pt x="4213491" y="676697"/>
                </a:lnTo>
                <a:lnTo>
                  <a:pt x="4307124" y="700130"/>
                </a:lnTo>
                <a:lnTo>
                  <a:pt x="4400757" y="724200"/>
                </a:lnTo>
                <a:lnTo>
                  <a:pt x="4494390" y="748950"/>
                </a:lnTo>
                <a:lnTo>
                  <a:pt x="4588024" y="774427"/>
                </a:lnTo>
              </a:path>
            </a:pathLst>
          </a:custGeom>
          <a:ln w="17068">
            <a:solidFill>
              <a:srgbClr val="0000FF"/>
            </a:solidFill>
          </a:ln>
        </p:spPr>
        <p:txBody>
          <a:bodyPr wrap="square" lIns="0" tIns="0" rIns="0" bIns="0" rtlCol="0"/>
          <a:lstStyle/>
          <a:p>
            <a:endParaRPr sz="1227"/>
          </a:p>
        </p:txBody>
      </p:sp>
      <p:sp>
        <p:nvSpPr>
          <p:cNvPr id="71" name="object 71"/>
          <p:cNvSpPr/>
          <p:nvPr/>
        </p:nvSpPr>
        <p:spPr>
          <a:xfrm>
            <a:off x="3542819" y="3250687"/>
            <a:ext cx="2677391" cy="387494"/>
          </a:xfrm>
          <a:custGeom>
            <a:avLst/>
            <a:gdLst/>
            <a:ahLst/>
            <a:cxnLst/>
            <a:rect l="l" t="t" r="r" b="b"/>
            <a:pathLst>
              <a:path w="3926840" h="568325">
                <a:moveTo>
                  <a:pt x="0" y="0"/>
                </a:moveTo>
                <a:lnTo>
                  <a:pt x="80128" y="2656"/>
                </a:lnTo>
                <a:lnTo>
                  <a:pt x="160257" y="6056"/>
                </a:lnTo>
                <a:lnTo>
                  <a:pt x="240385" y="10157"/>
                </a:lnTo>
                <a:lnTo>
                  <a:pt x="320514" y="14918"/>
                </a:lnTo>
                <a:lnTo>
                  <a:pt x="400642" y="20299"/>
                </a:lnTo>
                <a:lnTo>
                  <a:pt x="480771" y="26261"/>
                </a:lnTo>
                <a:lnTo>
                  <a:pt x="560900" y="32769"/>
                </a:lnTo>
                <a:lnTo>
                  <a:pt x="641028" y="39787"/>
                </a:lnTo>
                <a:lnTo>
                  <a:pt x="721157" y="47283"/>
                </a:lnTo>
                <a:lnTo>
                  <a:pt x="801285" y="55225"/>
                </a:lnTo>
                <a:lnTo>
                  <a:pt x="881414" y="63584"/>
                </a:lnTo>
                <a:lnTo>
                  <a:pt x="961543" y="72332"/>
                </a:lnTo>
                <a:lnTo>
                  <a:pt x="1041671" y="81442"/>
                </a:lnTo>
                <a:lnTo>
                  <a:pt x="1121800" y="90891"/>
                </a:lnTo>
                <a:lnTo>
                  <a:pt x="1201928" y="100654"/>
                </a:lnTo>
                <a:lnTo>
                  <a:pt x="1282057" y="110711"/>
                </a:lnTo>
                <a:lnTo>
                  <a:pt x="1362186" y="121043"/>
                </a:lnTo>
                <a:lnTo>
                  <a:pt x="1442314" y="131631"/>
                </a:lnTo>
                <a:lnTo>
                  <a:pt x="1522443" y="142460"/>
                </a:lnTo>
                <a:lnTo>
                  <a:pt x="1602571" y="153515"/>
                </a:lnTo>
                <a:lnTo>
                  <a:pt x="1682700" y="164784"/>
                </a:lnTo>
                <a:lnTo>
                  <a:pt x="1762829" y="176254"/>
                </a:lnTo>
                <a:lnTo>
                  <a:pt x="1842957" y="187918"/>
                </a:lnTo>
                <a:lnTo>
                  <a:pt x="1923086" y="199767"/>
                </a:lnTo>
                <a:lnTo>
                  <a:pt x="2003214" y="211795"/>
                </a:lnTo>
                <a:lnTo>
                  <a:pt x="2083343" y="223998"/>
                </a:lnTo>
                <a:lnTo>
                  <a:pt x="2163471" y="236373"/>
                </a:lnTo>
                <a:lnTo>
                  <a:pt x="2243600" y="248921"/>
                </a:lnTo>
                <a:lnTo>
                  <a:pt x="2323729" y="261640"/>
                </a:lnTo>
                <a:lnTo>
                  <a:pt x="2403857" y="274534"/>
                </a:lnTo>
                <a:lnTo>
                  <a:pt x="2483986" y="287606"/>
                </a:lnTo>
                <a:lnTo>
                  <a:pt x="2564114" y="300864"/>
                </a:lnTo>
                <a:lnTo>
                  <a:pt x="2644243" y="314313"/>
                </a:lnTo>
                <a:lnTo>
                  <a:pt x="2724372" y="327964"/>
                </a:lnTo>
                <a:lnTo>
                  <a:pt x="2804500" y="341828"/>
                </a:lnTo>
                <a:lnTo>
                  <a:pt x="2884629" y="355916"/>
                </a:lnTo>
                <a:lnTo>
                  <a:pt x="2964757" y="370243"/>
                </a:lnTo>
                <a:lnTo>
                  <a:pt x="3044886" y="384825"/>
                </a:lnTo>
                <a:lnTo>
                  <a:pt x="3125014" y="399681"/>
                </a:lnTo>
                <a:lnTo>
                  <a:pt x="3205143" y="414828"/>
                </a:lnTo>
                <a:lnTo>
                  <a:pt x="3285272" y="430289"/>
                </a:lnTo>
                <a:lnTo>
                  <a:pt x="3365400" y="446085"/>
                </a:lnTo>
                <a:lnTo>
                  <a:pt x="3445529" y="462242"/>
                </a:lnTo>
                <a:lnTo>
                  <a:pt x="3525657" y="478785"/>
                </a:lnTo>
                <a:lnTo>
                  <a:pt x="3605786" y="495742"/>
                </a:lnTo>
                <a:lnTo>
                  <a:pt x="3685915" y="513143"/>
                </a:lnTo>
                <a:lnTo>
                  <a:pt x="3766043" y="531019"/>
                </a:lnTo>
                <a:lnTo>
                  <a:pt x="3846172" y="549402"/>
                </a:lnTo>
                <a:lnTo>
                  <a:pt x="3926300" y="568327"/>
                </a:lnTo>
              </a:path>
            </a:pathLst>
          </a:custGeom>
          <a:ln w="17068">
            <a:solidFill>
              <a:srgbClr val="0000FF"/>
            </a:solidFill>
          </a:ln>
        </p:spPr>
        <p:txBody>
          <a:bodyPr wrap="square" lIns="0" tIns="0" rIns="0" bIns="0" rtlCol="0"/>
          <a:lstStyle/>
          <a:p>
            <a:endParaRPr sz="1227"/>
          </a:p>
        </p:txBody>
      </p:sp>
      <p:sp>
        <p:nvSpPr>
          <p:cNvPr id="72" name="object 72"/>
          <p:cNvSpPr/>
          <p:nvPr/>
        </p:nvSpPr>
        <p:spPr>
          <a:xfrm>
            <a:off x="3542820" y="3410859"/>
            <a:ext cx="2230149" cy="266700"/>
          </a:xfrm>
          <a:custGeom>
            <a:avLst/>
            <a:gdLst/>
            <a:ahLst/>
            <a:cxnLst/>
            <a:rect l="l" t="t" r="r" b="b"/>
            <a:pathLst>
              <a:path w="3270885" h="391160">
                <a:moveTo>
                  <a:pt x="0" y="0"/>
                </a:moveTo>
                <a:lnTo>
                  <a:pt x="66751" y="1151"/>
                </a:lnTo>
                <a:lnTo>
                  <a:pt x="133503" y="2909"/>
                </a:lnTo>
                <a:lnTo>
                  <a:pt x="200254" y="5237"/>
                </a:lnTo>
                <a:lnTo>
                  <a:pt x="267006" y="8098"/>
                </a:lnTo>
                <a:lnTo>
                  <a:pt x="333757" y="11459"/>
                </a:lnTo>
                <a:lnTo>
                  <a:pt x="400509" y="15286"/>
                </a:lnTo>
                <a:lnTo>
                  <a:pt x="467260" y="19548"/>
                </a:lnTo>
                <a:lnTo>
                  <a:pt x="534012" y="24215"/>
                </a:lnTo>
                <a:lnTo>
                  <a:pt x="600763" y="29258"/>
                </a:lnTo>
                <a:lnTo>
                  <a:pt x="667515" y="34650"/>
                </a:lnTo>
                <a:lnTo>
                  <a:pt x="734266" y="40366"/>
                </a:lnTo>
                <a:lnTo>
                  <a:pt x="801018" y="46381"/>
                </a:lnTo>
                <a:lnTo>
                  <a:pt x="867769" y="52673"/>
                </a:lnTo>
                <a:lnTo>
                  <a:pt x="934521" y="59220"/>
                </a:lnTo>
                <a:lnTo>
                  <a:pt x="1001273" y="66002"/>
                </a:lnTo>
                <a:lnTo>
                  <a:pt x="1068024" y="73001"/>
                </a:lnTo>
                <a:lnTo>
                  <a:pt x="1134775" y="80200"/>
                </a:lnTo>
                <a:lnTo>
                  <a:pt x="1201527" y="87584"/>
                </a:lnTo>
                <a:lnTo>
                  <a:pt x="1268279" y="95138"/>
                </a:lnTo>
                <a:lnTo>
                  <a:pt x="1335030" y="102850"/>
                </a:lnTo>
                <a:lnTo>
                  <a:pt x="1401782" y="110709"/>
                </a:lnTo>
                <a:lnTo>
                  <a:pt x="1468533" y="118705"/>
                </a:lnTo>
                <a:lnTo>
                  <a:pt x="1535285" y="126829"/>
                </a:lnTo>
                <a:lnTo>
                  <a:pt x="1602036" y="135076"/>
                </a:lnTo>
                <a:lnTo>
                  <a:pt x="1668788" y="143439"/>
                </a:lnTo>
                <a:lnTo>
                  <a:pt x="1735539" y="151916"/>
                </a:lnTo>
                <a:lnTo>
                  <a:pt x="1802291" y="160502"/>
                </a:lnTo>
                <a:lnTo>
                  <a:pt x="1869042" y="169199"/>
                </a:lnTo>
                <a:lnTo>
                  <a:pt x="1935794" y="178005"/>
                </a:lnTo>
                <a:lnTo>
                  <a:pt x="2002546" y="186923"/>
                </a:lnTo>
                <a:lnTo>
                  <a:pt x="2069297" y="195956"/>
                </a:lnTo>
                <a:lnTo>
                  <a:pt x="2136048" y="205110"/>
                </a:lnTo>
                <a:lnTo>
                  <a:pt x="2202800" y="214390"/>
                </a:lnTo>
                <a:lnTo>
                  <a:pt x="2269551" y="223804"/>
                </a:lnTo>
                <a:lnTo>
                  <a:pt x="2336303" y="233362"/>
                </a:lnTo>
                <a:lnTo>
                  <a:pt x="2403055" y="243073"/>
                </a:lnTo>
                <a:lnTo>
                  <a:pt x="2469806" y="252951"/>
                </a:lnTo>
                <a:lnTo>
                  <a:pt x="2536558" y="263009"/>
                </a:lnTo>
                <a:lnTo>
                  <a:pt x="2603309" y="273261"/>
                </a:lnTo>
                <a:lnTo>
                  <a:pt x="2670061" y="283725"/>
                </a:lnTo>
                <a:lnTo>
                  <a:pt x="2736812" y="294418"/>
                </a:lnTo>
                <a:lnTo>
                  <a:pt x="2803564" y="305359"/>
                </a:lnTo>
                <a:lnTo>
                  <a:pt x="2870315" y="316570"/>
                </a:lnTo>
                <a:lnTo>
                  <a:pt x="2937067" y="328072"/>
                </a:lnTo>
                <a:lnTo>
                  <a:pt x="3003818" y="339890"/>
                </a:lnTo>
                <a:lnTo>
                  <a:pt x="3070570" y="352049"/>
                </a:lnTo>
                <a:lnTo>
                  <a:pt x="3137321" y="364575"/>
                </a:lnTo>
                <a:lnTo>
                  <a:pt x="3204073" y="377496"/>
                </a:lnTo>
                <a:lnTo>
                  <a:pt x="3270824" y="390842"/>
                </a:lnTo>
              </a:path>
            </a:pathLst>
          </a:custGeom>
          <a:ln w="17068">
            <a:solidFill>
              <a:srgbClr val="0000FF"/>
            </a:solidFill>
          </a:ln>
        </p:spPr>
        <p:txBody>
          <a:bodyPr wrap="square" lIns="0" tIns="0" rIns="0" bIns="0" rtlCol="0"/>
          <a:lstStyle/>
          <a:p>
            <a:endParaRPr sz="1227"/>
          </a:p>
        </p:txBody>
      </p:sp>
      <p:sp>
        <p:nvSpPr>
          <p:cNvPr id="73" name="object 73"/>
          <p:cNvSpPr/>
          <p:nvPr/>
        </p:nvSpPr>
        <p:spPr>
          <a:xfrm>
            <a:off x="3767786" y="2361094"/>
            <a:ext cx="225136" cy="1057708"/>
          </a:xfrm>
          <a:custGeom>
            <a:avLst/>
            <a:gdLst/>
            <a:ahLst/>
            <a:cxnLst/>
            <a:rect l="l" t="t" r="r" b="b"/>
            <a:pathLst>
              <a:path w="330200" h="1551304">
                <a:moveTo>
                  <a:pt x="0" y="1550910"/>
                </a:moveTo>
                <a:lnTo>
                  <a:pt x="13467" y="1507950"/>
                </a:lnTo>
                <a:lnTo>
                  <a:pt x="26934" y="1463258"/>
                </a:lnTo>
                <a:lnTo>
                  <a:pt x="40402" y="1416835"/>
                </a:lnTo>
                <a:lnTo>
                  <a:pt x="53869" y="1368681"/>
                </a:lnTo>
                <a:lnTo>
                  <a:pt x="67336" y="1318796"/>
                </a:lnTo>
                <a:lnTo>
                  <a:pt x="80804" y="1267179"/>
                </a:lnTo>
                <a:lnTo>
                  <a:pt x="94271" y="1213831"/>
                </a:lnTo>
                <a:lnTo>
                  <a:pt x="107738" y="1158752"/>
                </a:lnTo>
                <a:lnTo>
                  <a:pt x="121206" y="1101942"/>
                </a:lnTo>
                <a:lnTo>
                  <a:pt x="134673" y="1043400"/>
                </a:lnTo>
                <a:lnTo>
                  <a:pt x="148141" y="983128"/>
                </a:lnTo>
                <a:lnTo>
                  <a:pt x="161608" y="921124"/>
                </a:lnTo>
                <a:lnTo>
                  <a:pt x="175075" y="857388"/>
                </a:lnTo>
                <a:lnTo>
                  <a:pt x="188543" y="791922"/>
                </a:lnTo>
                <a:lnTo>
                  <a:pt x="202010" y="724724"/>
                </a:lnTo>
                <a:lnTo>
                  <a:pt x="215477" y="655795"/>
                </a:lnTo>
                <a:lnTo>
                  <a:pt x="228945" y="585135"/>
                </a:lnTo>
                <a:lnTo>
                  <a:pt x="242412" y="512743"/>
                </a:lnTo>
                <a:lnTo>
                  <a:pt x="255880" y="438621"/>
                </a:lnTo>
                <a:lnTo>
                  <a:pt x="262613" y="400910"/>
                </a:lnTo>
                <a:lnTo>
                  <a:pt x="269347" y="362767"/>
                </a:lnTo>
                <a:lnTo>
                  <a:pt x="276081" y="324190"/>
                </a:lnTo>
                <a:lnTo>
                  <a:pt x="282814" y="285181"/>
                </a:lnTo>
                <a:lnTo>
                  <a:pt x="289548" y="245739"/>
                </a:lnTo>
                <a:lnTo>
                  <a:pt x="296282" y="205865"/>
                </a:lnTo>
                <a:lnTo>
                  <a:pt x="303015" y="165558"/>
                </a:lnTo>
                <a:lnTo>
                  <a:pt x="309749" y="124817"/>
                </a:lnTo>
                <a:lnTo>
                  <a:pt x="316483" y="83644"/>
                </a:lnTo>
                <a:lnTo>
                  <a:pt x="323216" y="42038"/>
                </a:lnTo>
                <a:lnTo>
                  <a:pt x="329950" y="0"/>
                </a:lnTo>
              </a:path>
            </a:pathLst>
          </a:custGeom>
          <a:ln w="17068">
            <a:solidFill>
              <a:srgbClr val="FF0000"/>
            </a:solidFill>
            <a:prstDash val="lgDash"/>
          </a:ln>
        </p:spPr>
        <p:txBody>
          <a:bodyPr wrap="square" lIns="0" tIns="0" rIns="0" bIns="0" rtlCol="0"/>
          <a:lstStyle/>
          <a:p>
            <a:endParaRPr sz="1227"/>
          </a:p>
        </p:txBody>
      </p:sp>
      <p:sp>
        <p:nvSpPr>
          <p:cNvPr id="74" name="object 74"/>
          <p:cNvSpPr/>
          <p:nvPr/>
        </p:nvSpPr>
        <p:spPr>
          <a:xfrm>
            <a:off x="5772927" y="3411167"/>
            <a:ext cx="2269115" cy="266267"/>
          </a:xfrm>
          <a:custGeom>
            <a:avLst/>
            <a:gdLst/>
            <a:ahLst/>
            <a:cxnLst/>
            <a:rect l="l" t="t" r="r" b="b"/>
            <a:pathLst>
              <a:path w="3328034" h="390525">
                <a:moveTo>
                  <a:pt x="0" y="390389"/>
                </a:moveTo>
                <a:lnTo>
                  <a:pt x="67907" y="385003"/>
                </a:lnTo>
                <a:lnTo>
                  <a:pt x="135815" y="379508"/>
                </a:lnTo>
                <a:lnTo>
                  <a:pt x="203722" y="373907"/>
                </a:lnTo>
                <a:lnTo>
                  <a:pt x="271630" y="368197"/>
                </a:lnTo>
                <a:lnTo>
                  <a:pt x="339537" y="362381"/>
                </a:lnTo>
                <a:lnTo>
                  <a:pt x="407445" y="356456"/>
                </a:lnTo>
                <a:lnTo>
                  <a:pt x="475353" y="350425"/>
                </a:lnTo>
                <a:lnTo>
                  <a:pt x="543260" y="344285"/>
                </a:lnTo>
                <a:lnTo>
                  <a:pt x="611167" y="338039"/>
                </a:lnTo>
                <a:lnTo>
                  <a:pt x="679075" y="331684"/>
                </a:lnTo>
                <a:lnTo>
                  <a:pt x="746983" y="325222"/>
                </a:lnTo>
                <a:lnTo>
                  <a:pt x="814890" y="318653"/>
                </a:lnTo>
                <a:lnTo>
                  <a:pt x="882798" y="311976"/>
                </a:lnTo>
                <a:lnTo>
                  <a:pt x="950705" y="305192"/>
                </a:lnTo>
                <a:lnTo>
                  <a:pt x="1018613" y="298300"/>
                </a:lnTo>
                <a:lnTo>
                  <a:pt x="1086521" y="291300"/>
                </a:lnTo>
                <a:lnTo>
                  <a:pt x="1154428" y="284193"/>
                </a:lnTo>
                <a:lnTo>
                  <a:pt x="1222336" y="276979"/>
                </a:lnTo>
                <a:lnTo>
                  <a:pt x="1290243" y="269657"/>
                </a:lnTo>
                <a:lnTo>
                  <a:pt x="1358151" y="262227"/>
                </a:lnTo>
                <a:lnTo>
                  <a:pt x="1426059" y="254690"/>
                </a:lnTo>
                <a:lnTo>
                  <a:pt x="1493965" y="247045"/>
                </a:lnTo>
                <a:lnTo>
                  <a:pt x="1561873" y="239293"/>
                </a:lnTo>
                <a:lnTo>
                  <a:pt x="1629781" y="231434"/>
                </a:lnTo>
                <a:lnTo>
                  <a:pt x="1697689" y="223466"/>
                </a:lnTo>
                <a:lnTo>
                  <a:pt x="1765596" y="215392"/>
                </a:lnTo>
                <a:lnTo>
                  <a:pt x="1833504" y="207210"/>
                </a:lnTo>
                <a:lnTo>
                  <a:pt x="1901411" y="198920"/>
                </a:lnTo>
                <a:lnTo>
                  <a:pt x="1969319" y="190523"/>
                </a:lnTo>
                <a:lnTo>
                  <a:pt x="2037226" y="182018"/>
                </a:lnTo>
                <a:lnTo>
                  <a:pt x="2105134" y="173406"/>
                </a:lnTo>
                <a:lnTo>
                  <a:pt x="2173042" y="164686"/>
                </a:lnTo>
                <a:lnTo>
                  <a:pt x="2240949" y="155859"/>
                </a:lnTo>
                <a:lnTo>
                  <a:pt x="2308857" y="146924"/>
                </a:lnTo>
                <a:lnTo>
                  <a:pt x="2376764" y="137881"/>
                </a:lnTo>
                <a:lnTo>
                  <a:pt x="2444672" y="128732"/>
                </a:lnTo>
                <a:lnTo>
                  <a:pt x="2512580" y="119474"/>
                </a:lnTo>
                <a:lnTo>
                  <a:pt x="2580487" y="110109"/>
                </a:lnTo>
                <a:lnTo>
                  <a:pt x="2648394" y="100637"/>
                </a:lnTo>
                <a:lnTo>
                  <a:pt x="2716302" y="91057"/>
                </a:lnTo>
                <a:lnTo>
                  <a:pt x="2784210" y="81370"/>
                </a:lnTo>
                <a:lnTo>
                  <a:pt x="2852118" y="71575"/>
                </a:lnTo>
                <a:lnTo>
                  <a:pt x="2920025" y="61672"/>
                </a:lnTo>
                <a:lnTo>
                  <a:pt x="2987932" y="51662"/>
                </a:lnTo>
                <a:lnTo>
                  <a:pt x="3055840" y="41545"/>
                </a:lnTo>
                <a:lnTo>
                  <a:pt x="3123747" y="31319"/>
                </a:lnTo>
                <a:lnTo>
                  <a:pt x="3191655" y="20987"/>
                </a:lnTo>
                <a:lnTo>
                  <a:pt x="3259563" y="10547"/>
                </a:lnTo>
                <a:lnTo>
                  <a:pt x="3327470" y="0"/>
                </a:lnTo>
              </a:path>
            </a:pathLst>
          </a:custGeom>
          <a:ln w="17068">
            <a:solidFill>
              <a:srgbClr val="FF0000"/>
            </a:solidFill>
            <a:prstDash val="lgDash"/>
          </a:ln>
        </p:spPr>
        <p:txBody>
          <a:bodyPr wrap="square" lIns="0" tIns="0" rIns="0" bIns="0" rtlCol="0"/>
          <a:lstStyle/>
          <a:p>
            <a:endParaRPr sz="1227"/>
          </a:p>
        </p:txBody>
      </p:sp>
      <p:sp>
        <p:nvSpPr>
          <p:cNvPr id="75" name="object 75"/>
          <p:cNvSpPr/>
          <p:nvPr/>
        </p:nvSpPr>
        <p:spPr>
          <a:xfrm>
            <a:off x="6224687" y="2874823"/>
            <a:ext cx="163224" cy="163224"/>
          </a:xfrm>
          <a:custGeom>
            <a:avLst/>
            <a:gdLst/>
            <a:ahLst/>
            <a:cxnLst/>
            <a:rect l="l" t="t" r="r" b="b"/>
            <a:pathLst>
              <a:path w="239395" h="239395">
                <a:moveTo>
                  <a:pt x="238962" y="0"/>
                </a:moveTo>
                <a:lnTo>
                  <a:pt x="0" y="0"/>
                </a:lnTo>
                <a:lnTo>
                  <a:pt x="238962" y="238962"/>
                </a:lnTo>
                <a:lnTo>
                  <a:pt x="238962" y="0"/>
                </a:lnTo>
                <a:close/>
              </a:path>
            </a:pathLst>
          </a:custGeom>
          <a:ln w="17068">
            <a:solidFill>
              <a:srgbClr val="0000FF"/>
            </a:solidFill>
          </a:ln>
        </p:spPr>
        <p:txBody>
          <a:bodyPr wrap="square" lIns="0" tIns="0" rIns="0" bIns="0" rtlCol="0"/>
          <a:lstStyle/>
          <a:p>
            <a:endParaRPr sz="1227"/>
          </a:p>
        </p:txBody>
      </p:sp>
      <p:sp>
        <p:nvSpPr>
          <p:cNvPr id="76" name="object 76"/>
          <p:cNvSpPr/>
          <p:nvPr/>
        </p:nvSpPr>
        <p:spPr>
          <a:xfrm>
            <a:off x="6306151" y="2874822"/>
            <a:ext cx="81828" cy="81828"/>
          </a:xfrm>
          <a:custGeom>
            <a:avLst/>
            <a:gdLst/>
            <a:ahLst/>
            <a:cxnLst/>
            <a:rect l="l" t="t" r="r" b="b"/>
            <a:pathLst>
              <a:path w="120014" h="120014">
                <a:moveTo>
                  <a:pt x="119481" y="0"/>
                </a:moveTo>
                <a:lnTo>
                  <a:pt x="0" y="119481"/>
                </a:lnTo>
              </a:path>
            </a:pathLst>
          </a:custGeom>
          <a:ln w="17068">
            <a:solidFill>
              <a:srgbClr val="0000FF"/>
            </a:solidFill>
          </a:ln>
        </p:spPr>
        <p:txBody>
          <a:bodyPr wrap="square" lIns="0" tIns="0" rIns="0" bIns="0" rtlCol="0"/>
          <a:lstStyle/>
          <a:p>
            <a:endParaRPr sz="1227"/>
          </a:p>
        </p:txBody>
      </p:sp>
      <p:sp>
        <p:nvSpPr>
          <p:cNvPr id="77" name="object 77"/>
          <p:cNvSpPr/>
          <p:nvPr/>
        </p:nvSpPr>
        <p:spPr>
          <a:xfrm>
            <a:off x="6265418" y="2874822"/>
            <a:ext cx="41131" cy="41131"/>
          </a:xfrm>
          <a:custGeom>
            <a:avLst/>
            <a:gdLst/>
            <a:ahLst/>
            <a:cxnLst/>
            <a:rect l="l" t="t" r="r" b="b"/>
            <a:pathLst>
              <a:path w="60325" h="60325">
                <a:moveTo>
                  <a:pt x="59740" y="0"/>
                </a:moveTo>
                <a:lnTo>
                  <a:pt x="0" y="59740"/>
                </a:lnTo>
              </a:path>
            </a:pathLst>
          </a:custGeom>
          <a:ln w="17068">
            <a:solidFill>
              <a:srgbClr val="0000FF"/>
            </a:solidFill>
          </a:ln>
        </p:spPr>
        <p:txBody>
          <a:bodyPr wrap="square" lIns="0" tIns="0" rIns="0" bIns="0" rtlCol="0"/>
          <a:lstStyle/>
          <a:p>
            <a:endParaRPr sz="1227"/>
          </a:p>
        </p:txBody>
      </p:sp>
      <p:sp>
        <p:nvSpPr>
          <p:cNvPr id="78" name="object 78"/>
          <p:cNvSpPr/>
          <p:nvPr/>
        </p:nvSpPr>
        <p:spPr>
          <a:xfrm>
            <a:off x="6346883" y="2956287"/>
            <a:ext cx="41131" cy="41131"/>
          </a:xfrm>
          <a:custGeom>
            <a:avLst/>
            <a:gdLst/>
            <a:ahLst/>
            <a:cxnLst/>
            <a:rect l="l" t="t" r="r" b="b"/>
            <a:pathLst>
              <a:path w="60325" h="60325">
                <a:moveTo>
                  <a:pt x="59740" y="0"/>
                </a:moveTo>
                <a:lnTo>
                  <a:pt x="0" y="59740"/>
                </a:lnTo>
              </a:path>
            </a:pathLst>
          </a:custGeom>
          <a:ln w="17068">
            <a:solidFill>
              <a:srgbClr val="0000FF"/>
            </a:solidFill>
          </a:ln>
        </p:spPr>
        <p:txBody>
          <a:bodyPr wrap="square" lIns="0" tIns="0" rIns="0" bIns="0" rtlCol="0"/>
          <a:lstStyle/>
          <a:p>
            <a:endParaRPr sz="1227"/>
          </a:p>
        </p:txBody>
      </p:sp>
      <p:sp>
        <p:nvSpPr>
          <p:cNvPr id="79" name="object 79"/>
          <p:cNvSpPr/>
          <p:nvPr/>
        </p:nvSpPr>
        <p:spPr>
          <a:xfrm>
            <a:off x="7453120" y="1707553"/>
            <a:ext cx="1210541" cy="122526"/>
          </a:xfrm>
          <a:custGeom>
            <a:avLst/>
            <a:gdLst/>
            <a:ahLst/>
            <a:cxnLst/>
            <a:rect l="l" t="t" r="r" b="b"/>
            <a:pathLst>
              <a:path w="1775459" h="179705">
                <a:moveTo>
                  <a:pt x="0" y="0"/>
                </a:moveTo>
                <a:lnTo>
                  <a:pt x="1775152" y="0"/>
                </a:lnTo>
                <a:lnTo>
                  <a:pt x="1775152" y="179221"/>
                </a:lnTo>
                <a:lnTo>
                  <a:pt x="0" y="179221"/>
                </a:lnTo>
                <a:lnTo>
                  <a:pt x="0" y="0"/>
                </a:lnTo>
                <a:close/>
              </a:path>
            </a:pathLst>
          </a:custGeom>
          <a:ln w="8534">
            <a:solidFill>
              <a:srgbClr val="000000"/>
            </a:solidFill>
          </a:ln>
        </p:spPr>
        <p:txBody>
          <a:bodyPr wrap="square" lIns="0" tIns="0" rIns="0" bIns="0" rtlCol="0"/>
          <a:lstStyle/>
          <a:p>
            <a:endParaRPr sz="1227"/>
          </a:p>
        </p:txBody>
      </p:sp>
      <p:sp>
        <p:nvSpPr>
          <p:cNvPr id="80" name="object 80"/>
          <p:cNvSpPr txBox="1"/>
          <p:nvPr/>
        </p:nvSpPr>
        <p:spPr>
          <a:xfrm>
            <a:off x="3392844" y="1732263"/>
            <a:ext cx="5203681" cy="219163"/>
          </a:xfrm>
          <a:prstGeom prst="rect">
            <a:avLst/>
          </a:prstGeom>
        </p:spPr>
        <p:txBody>
          <a:bodyPr vert="horz" wrap="square" lIns="0" tIns="0" rIns="0" bIns="0" rtlCol="0">
            <a:spAutoFit/>
          </a:bodyPr>
          <a:lstStyle/>
          <a:p>
            <a:pPr marR="3464" algn="r">
              <a:tabLst>
                <a:tab pos="156725" algn="l"/>
              </a:tabLst>
            </a:pPr>
            <a:r>
              <a:rPr sz="648" spc="-3" dirty="0">
                <a:latin typeface="Times New Roman"/>
                <a:cs typeface="Times New Roman"/>
              </a:rPr>
              <a:t> 	</a:t>
            </a:r>
            <a:r>
              <a:rPr sz="648" spc="-10" dirty="0">
                <a:latin typeface="Arial"/>
                <a:cs typeface="Arial"/>
              </a:rPr>
              <a:t>A</a:t>
            </a:r>
            <a:r>
              <a:rPr sz="648" spc="-3" dirty="0">
                <a:latin typeface="Arial"/>
                <a:cs typeface="Arial"/>
              </a:rPr>
              <a:t>llowable opera</a:t>
            </a:r>
            <a:r>
              <a:rPr sz="648" spc="-7" dirty="0">
                <a:latin typeface="Arial"/>
                <a:cs typeface="Arial"/>
              </a:rPr>
              <a:t>t</a:t>
            </a:r>
            <a:r>
              <a:rPr sz="648" spc="-3" dirty="0">
                <a:latin typeface="Arial"/>
                <a:cs typeface="Arial"/>
              </a:rPr>
              <a:t>ing region</a:t>
            </a:r>
            <a:endParaRPr sz="648">
              <a:latin typeface="Arial"/>
              <a:cs typeface="Arial"/>
            </a:endParaRPr>
          </a:p>
          <a:p>
            <a:pPr marL="8659">
              <a:spcBef>
                <a:spcPts val="433"/>
              </a:spcBef>
            </a:pPr>
            <a:r>
              <a:rPr sz="443" spc="7" dirty="0">
                <a:latin typeface="Arial"/>
                <a:cs typeface="Arial"/>
              </a:rPr>
              <a:t>135</a:t>
            </a:r>
            <a:endParaRPr sz="443">
              <a:latin typeface="Arial"/>
              <a:cs typeface="Arial"/>
            </a:endParaRPr>
          </a:p>
        </p:txBody>
      </p:sp>
      <p:sp>
        <p:nvSpPr>
          <p:cNvPr id="81" name="object 81"/>
          <p:cNvSpPr txBox="1"/>
          <p:nvPr/>
        </p:nvSpPr>
        <p:spPr>
          <a:xfrm>
            <a:off x="3393128" y="1675749"/>
            <a:ext cx="114733" cy="68160"/>
          </a:xfrm>
          <a:prstGeom prst="rect">
            <a:avLst/>
          </a:prstGeom>
        </p:spPr>
        <p:txBody>
          <a:bodyPr vert="horz" wrap="square" lIns="0" tIns="0" rIns="0" bIns="0" rtlCol="0">
            <a:spAutoFit/>
          </a:bodyPr>
          <a:lstStyle/>
          <a:p>
            <a:pPr marL="8659"/>
            <a:r>
              <a:rPr sz="443" spc="7" dirty="0">
                <a:latin typeface="Arial"/>
                <a:cs typeface="Arial"/>
              </a:rPr>
              <a:t>150</a:t>
            </a:r>
            <a:endParaRPr sz="443">
              <a:latin typeface="Arial"/>
              <a:cs typeface="Arial"/>
            </a:endParaRPr>
          </a:p>
        </p:txBody>
      </p:sp>
      <p:sp>
        <p:nvSpPr>
          <p:cNvPr id="82" name="object 82"/>
          <p:cNvSpPr txBox="1"/>
          <p:nvPr/>
        </p:nvSpPr>
        <p:spPr>
          <a:xfrm>
            <a:off x="3519282" y="3788007"/>
            <a:ext cx="49790" cy="68160"/>
          </a:xfrm>
          <a:prstGeom prst="rect">
            <a:avLst/>
          </a:prstGeom>
        </p:spPr>
        <p:txBody>
          <a:bodyPr vert="horz" wrap="square" lIns="0" tIns="0" rIns="0" bIns="0" rtlCol="0">
            <a:spAutoFit/>
          </a:bodyPr>
          <a:lstStyle/>
          <a:p>
            <a:pPr marL="8659"/>
            <a:r>
              <a:rPr sz="443" spc="7" dirty="0">
                <a:latin typeface="Arial"/>
                <a:cs typeface="Arial"/>
              </a:rPr>
              <a:t>0</a:t>
            </a:r>
            <a:endParaRPr sz="443">
              <a:latin typeface="Arial"/>
              <a:cs typeface="Arial"/>
            </a:endParaRPr>
          </a:p>
        </p:txBody>
      </p:sp>
      <p:sp>
        <p:nvSpPr>
          <p:cNvPr id="83" name="object 83"/>
          <p:cNvSpPr txBox="1"/>
          <p:nvPr/>
        </p:nvSpPr>
        <p:spPr>
          <a:xfrm>
            <a:off x="4067534" y="3788007"/>
            <a:ext cx="82261" cy="68160"/>
          </a:xfrm>
          <a:prstGeom prst="rect">
            <a:avLst/>
          </a:prstGeom>
        </p:spPr>
        <p:txBody>
          <a:bodyPr vert="horz" wrap="square" lIns="0" tIns="0" rIns="0" bIns="0" rtlCol="0">
            <a:spAutoFit/>
          </a:bodyPr>
          <a:lstStyle/>
          <a:p>
            <a:pPr marL="8659"/>
            <a:r>
              <a:rPr sz="443" spc="7" dirty="0">
                <a:latin typeface="Arial"/>
                <a:cs typeface="Arial"/>
              </a:rPr>
              <a:t>50</a:t>
            </a:r>
            <a:endParaRPr sz="443">
              <a:latin typeface="Arial"/>
              <a:cs typeface="Arial"/>
            </a:endParaRPr>
          </a:p>
        </p:txBody>
      </p:sp>
      <p:sp>
        <p:nvSpPr>
          <p:cNvPr id="84" name="object 84"/>
          <p:cNvSpPr txBox="1"/>
          <p:nvPr/>
        </p:nvSpPr>
        <p:spPr>
          <a:xfrm>
            <a:off x="4621605" y="3788007"/>
            <a:ext cx="114733" cy="68160"/>
          </a:xfrm>
          <a:prstGeom prst="rect">
            <a:avLst/>
          </a:prstGeom>
        </p:spPr>
        <p:txBody>
          <a:bodyPr vert="horz" wrap="square" lIns="0" tIns="0" rIns="0" bIns="0" rtlCol="0">
            <a:spAutoFit/>
          </a:bodyPr>
          <a:lstStyle/>
          <a:p>
            <a:pPr marL="8659"/>
            <a:r>
              <a:rPr sz="443" spc="7" dirty="0">
                <a:latin typeface="Arial"/>
                <a:cs typeface="Arial"/>
              </a:rPr>
              <a:t>100</a:t>
            </a:r>
            <a:endParaRPr sz="443">
              <a:latin typeface="Arial"/>
              <a:cs typeface="Arial"/>
            </a:endParaRPr>
          </a:p>
        </p:txBody>
      </p:sp>
      <p:sp>
        <p:nvSpPr>
          <p:cNvPr id="85" name="object 85"/>
          <p:cNvSpPr txBox="1"/>
          <p:nvPr/>
        </p:nvSpPr>
        <p:spPr>
          <a:xfrm>
            <a:off x="5191858" y="3788007"/>
            <a:ext cx="114733" cy="68160"/>
          </a:xfrm>
          <a:prstGeom prst="rect">
            <a:avLst/>
          </a:prstGeom>
        </p:spPr>
        <p:txBody>
          <a:bodyPr vert="horz" wrap="square" lIns="0" tIns="0" rIns="0" bIns="0" rtlCol="0">
            <a:spAutoFit/>
          </a:bodyPr>
          <a:lstStyle/>
          <a:p>
            <a:pPr marL="8659"/>
            <a:r>
              <a:rPr sz="443" spc="7" dirty="0">
                <a:latin typeface="Arial"/>
                <a:cs typeface="Arial"/>
              </a:rPr>
              <a:t>150</a:t>
            </a:r>
            <a:endParaRPr sz="443">
              <a:latin typeface="Arial"/>
              <a:cs typeface="Arial"/>
            </a:endParaRPr>
          </a:p>
        </p:txBody>
      </p:sp>
      <p:sp>
        <p:nvSpPr>
          <p:cNvPr id="86" name="object 86"/>
          <p:cNvSpPr txBox="1"/>
          <p:nvPr/>
        </p:nvSpPr>
        <p:spPr>
          <a:xfrm>
            <a:off x="5762109" y="3788008"/>
            <a:ext cx="678873" cy="191143"/>
          </a:xfrm>
          <a:prstGeom prst="rect">
            <a:avLst/>
          </a:prstGeom>
        </p:spPr>
        <p:txBody>
          <a:bodyPr vert="horz" wrap="square" lIns="0" tIns="0" rIns="0" bIns="0" rtlCol="0">
            <a:spAutoFit/>
          </a:bodyPr>
          <a:lstStyle/>
          <a:p>
            <a:pPr marL="8659">
              <a:tabLst>
                <a:tab pos="572784" algn="l"/>
              </a:tabLst>
            </a:pPr>
            <a:r>
              <a:rPr sz="443" spc="7" dirty="0">
                <a:latin typeface="Arial"/>
                <a:cs typeface="Arial"/>
              </a:rPr>
              <a:t>200	250</a:t>
            </a:r>
            <a:endParaRPr sz="443">
              <a:latin typeface="Arial"/>
              <a:cs typeface="Arial"/>
            </a:endParaRPr>
          </a:p>
          <a:p>
            <a:pPr marL="48923">
              <a:spcBef>
                <a:spcPts val="109"/>
              </a:spcBef>
            </a:pPr>
            <a:r>
              <a:rPr sz="716" spc="7" dirty="0">
                <a:latin typeface="Arial"/>
                <a:cs typeface="Arial"/>
              </a:rPr>
              <a:t>Flow</a:t>
            </a:r>
            <a:r>
              <a:rPr sz="716" spc="3" dirty="0">
                <a:latin typeface="Arial"/>
                <a:cs typeface="Arial"/>
              </a:rPr>
              <a:t> - </a:t>
            </a:r>
            <a:r>
              <a:rPr sz="716" spc="7" dirty="0">
                <a:latin typeface="Arial"/>
                <a:cs typeface="Arial"/>
              </a:rPr>
              <a:t>USgpm</a:t>
            </a:r>
            <a:endParaRPr sz="716">
              <a:latin typeface="Arial"/>
              <a:cs typeface="Arial"/>
            </a:endParaRPr>
          </a:p>
        </p:txBody>
      </p:sp>
      <p:sp>
        <p:nvSpPr>
          <p:cNvPr id="87" name="object 87"/>
          <p:cNvSpPr txBox="1"/>
          <p:nvPr/>
        </p:nvSpPr>
        <p:spPr>
          <a:xfrm>
            <a:off x="6896796" y="3788007"/>
            <a:ext cx="114733" cy="68160"/>
          </a:xfrm>
          <a:prstGeom prst="rect">
            <a:avLst/>
          </a:prstGeom>
        </p:spPr>
        <p:txBody>
          <a:bodyPr vert="horz" wrap="square" lIns="0" tIns="0" rIns="0" bIns="0" rtlCol="0">
            <a:spAutoFit/>
          </a:bodyPr>
          <a:lstStyle/>
          <a:p>
            <a:pPr marL="8659"/>
            <a:r>
              <a:rPr sz="443" spc="7" dirty="0">
                <a:latin typeface="Arial"/>
                <a:cs typeface="Arial"/>
              </a:rPr>
              <a:t>300</a:t>
            </a:r>
            <a:endParaRPr sz="443">
              <a:latin typeface="Arial"/>
              <a:cs typeface="Arial"/>
            </a:endParaRPr>
          </a:p>
        </p:txBody>
      </p:sp>
      <p:sp>
        <p:nvSpPr>
          <p:cNvPr id="88" name="object 88"/>
          <p:cNvSpPr txBox="1"/>
          <p:nvPr/>
        </p:nvSpPr>
        <p:spPr>
          <a:xfrm>
            <a:off x="7467048" y="3788007"/>
            <a:ext cx="114733" cy="68160"/>
          </a:xfrm>
          <a:prstGeom prst="rect">
            <a:avLst/>
          </a:prstGeom>
        </p:spPr>
        <p:txBody>
          <a:bodyPr vert="horz" wrap="square" lIns="0" tIns="0" rIns="0" bIns="0" rtlCol="0">
            <a:spAutoFit/>
          </a:bodyPr>
          <a:lstStyle/>
          <a:p>
            <a:pPr marL="8659"/>
            <a:r>
              <a:rPr sz="443" spc="7" dirty="0">
                <a:latin typeface="Arial"/>
                <a:cs typeface="Arial"/>
              </a:rPr>
              <a:t>350</a:t>
            </a:r>
            <a:endParaRPr sz="443">
              <a:latin typeface="Arial"/>
              <a:cs typeface="Arial"/>
            </a:endParaRPr>
          </a:p>
        </p:txBody>
      </p:sp>
      <p:sp>
        <p:nvSpPr>
          <p:cNvPr id="89" name="object 89"/>
          <p:cNvSpPr txBox="1"/>
          <p:nvPr/>
        </p:nvSpPr>
        <p:spPr>
          <a:xfrm>
            <a:off x="8037300" y="3788007"/>
            <a:ext cx="114733" cy="68160"/>
          </a:xfrm>
          <a:prstGeom prst="rect">
            <a:avLst/>
          </a:prstGeom>
        </p:spPr>
        <p:txBody>
          <a:bodyPr vert="horz" wrap="square" lIns="0" tIns="0" rIns="0" bIns="0" rtlCol="0">
            <a:spAutoFit/>
          </a:bodyPr>
          <a:lstStyle/>
          <a:p>
            <a:pPr marL="8659"/>
            <a:r>
              <a:rPr sz="443" spc="7" dirty="0">
                <a:latin typeface="Arial"/>
                <a:cs typeface="Arial"/>
              </a:rPr>
              <a:t>400</a:t>
            </a:r>
            <a:endParaRPr sz="443">
              <a:latin typeface="Arial"/>
              <a:cs typeface="Arial"/>
            </a:endParaRPr>
          </a:p>
        </p:txBody>
      </p:sp>
      <p:sp>
        <p:nvSpPr>
          <p:cNvPr id="90" name="object 90"/>
          <p:cNvSpPr txBox="1"/>
          <p:nvPr/>
        </p:nvSpPr>
        <p:spPr>
          <a:xfrm>
            <a:off x="8607553" y="3788007"/>
            <a:ext cx="114733" cy="68160"/>
          </a:xfrm>
          <a:prstGeom prst="rect">
            <a:avLst/>
          </a:prstGeom>
        </p:spPr>
        <p:txBody>
          <a:bodyPr vert="horz" wrap="square" lIns="0" tIns="0" rIns="0" bIns="0" rtlCol="0">
            <a:spAutoFit/>
          </a:bodyPr>
          <a:lstStyle/>
          <a:p>
            <a:pPr marL="8659"/>
            <a:r>
              <a:rPr sz="443" spc="7" dirty="0">
                <a:latin typeface="Arial"/>
                <a:cs typeface="Arial"/>
              </a:rPr>
              <a:t>450</a:t>
            </a:r>
            <a:endParaRPr sz="443">
              <a:latin typeface="Arial"/>
              <a:cs typeface="Arial"/>
            </a:endParaRPr>
          </a:p>
        </p:txBody>
      </p:sp>
      <p:sp>
        <p:nvSpPr>
          <p:cNvPr id="91" name="object 91"/>
          <p:cNvSpPr txBox="1"/>
          <p:nvPr/>
        </p:nvSpPr>
        <p:spPr>
          <a:xfrm>
            <a:off x="3238771" y="2549991"/>
            <a:ext cx="110158" cy="374506"/>
          </a:xfrm>
          <a:prstGeom prst="rect">
            <a:avLst/>
          </a:prstGeom>
        </p:spPr>
        <p:txBody>
          <a:bodyPr vert="vert270" wrap="square" lIns="0" tIns="0" rIns="0" bIns="0" rtlCol="0">
            <a:spAutoFit/>
          </a:bodyPr>
          <a:lstStyle/>
          <a:p>
            <a:pPr marL="8659"/>
            <a:r>
              <a:rPr sz="716" dirty="0">
                <a:latin typeface="Arial"/>
                <a:cs typeface="Arial"/>
              </a:rPr>
              <a:t>Head</a:t>
            </a:r>
            <a:r>
              <a:rPr sz="716" spc="3" dirty="0">
                <a:latin typeface="Arial"/>
                <a:cs typeface="Arial"/>
              </a:rPr>
              <a:t> </a:t>
            </a:r>
            <a:r>
              <a:rPr sz="716" dirty="0">
                <a:latin typeface="Arial"/>
                <a:cs typeface="Arial"/>
              </a:rPr>
              <a:t>-</a:t>
            </a:r>
            <a:r>
              <a:rPr sz="716" spc="3" dirty="0">
                <a:latin typeface="Arial"/>
                <a:cs typeface="Arial"/>
              </a:rPr>
              <a:t> </a:t>
            </a:r>
            <a:r>
              <a:rPr sz="716" dirty="0">
                <a:latin typeface="Arial"/>
                <a:cs typeface="Arial"/>
              </a:rPr>
              <a:t>ft</a:t>
            </a:r>
            <a:endParaRPr sz="716">
              <a:latin typeface="Arial"/>
              <a:cs typeface="Arial"/>
            </a:endParaRPr>
          </a:p>
        </p:txBody>
      </p:sp>
      <p:sp>
        <p:nvSpPr>
          <p:cNvPr id="92" name="object 92"/>
          <p:cNvSpPr txBox="1"/>
          <p:nvPr/>
        </p:nvSpPr>
        <p:spPr>
          <a:xfrm>
            <a:off x="8067084" y="3391212"/>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3674</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93" name="object 93"/>
          <p:cNvSpPr txBox="1"/>
          <p:nvPr/>
        </p:nvSpPr>
        <p:spPr>
          <a:xfrm>
            <a:off x="7619029" y="3455220"/>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3307</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94" name="object 94"/>
          <p:cNvSpPr txBox="1"/>
          <p:nvPr/>
        </p:nvSpPr>
        <p:spPr>
          <a:xfrm>
            <a:off x="7153517" y="3519227"/>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2939</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95" name="object 95"/>
          <p:cNvSpPr txBox="1"/>
          <p:nvPr/>
        </p:nvSpPr>
        <p:spPr>
          <a:xfrm>
            <a:off x="6699643" y="3571598"/>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2572</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96" name="object 96"/>
          <p:cNvSpPr txBox="1"/>
          <p:nvPr/>
        </p:nvSpPr>
        <p:spPr>
          <a:xfrm>
            <a:off x="6245769" y="3618149"/>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2204</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97" name="object 97"/>
          <p:cNvSpPr txBox="1"/>
          <p:nvPr/>
        </p:nvSpPr>
        <p:spPr>
          <a:xfrm>
            <a:off x="5797713" y="3658881"/>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1837</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98" name="object 98"/>
          <p:cNvSpPr/>
          <p:nvPr/>
        </p:nvSpPr>
        <p:spPr>
          <a:xfrm>
            <a:off x="7470577" y="1771560"/>
            <a:ext cx="139844" cy="0"/>
          </a:xfrm>
          <a:custGeom>
            <a:avLst/>
            <a:gdLst/>
            <a:ahLst/>
            <a:cxnLst/>
            <a:rect l="l" t="t" r="r" b="b"/>
            <a:pathLst>
              <a:path w="205104">
                <a:moveTo>
                  <a:pt x="0" y="0"/>
                </a:moveTo>
                <a:lnTo>
                  <a:pt x="204825" y="0"/>
                </a:lnTo>
              </a:path>
            </a:pathLst>
          </a:custGeom>
          <a:ln w="17068">
            <a:solidFill>
              <a:srgbClr val="FF0000"/>
            </a:solidFill>
            <a:prstDash val="lgDash"/>
          </a:ln>
        </p:spPr>
        <p:txBody>
          <a:bodyPr wrap="square" lIns="0" tIns="0" rIns="0" bIns="0" rtlCol="0"/>
          <a:lstStyle/>
          <a:p>
            <a:endParaRPr sz="1227"/>
          </a:p>
        </p:txBody>
      </p:sp>
      <p:graphicFrame>
        <p:nvGraphicFramePr>
          <p:cNvPr id="99" name="object 99"/>
          <p:cNvGraphicFramePr>
            <a:graphicFrameLocks noGrp="1"/>
          </p:cNvGraphicFramePr>
          <p:nvPr/>
        </p:nvGraphicFramePr>
        <p:xfrm>
          <a:off x="2977140" y="4033500"/>
          <a:ext cx="6234544" cy="952215"/>
        </p:xfrm>
        <a:graphic>
          <a:graphicData uri="http://schemas.openxmlformats.org/drawingml/2006/table">
            <a:tbl>
              <a:tblPr firstRow="1" bandRow="1">
                <a:tableStyleId>{2D5ABB26-0587-4C30-8999-92F81FD0307C}</a:tableStyleId>
              </a:tblPr>
              <a:tblGrid>
                <a:gridCol w="680968">
                  <a:extLst>
                    <a:ext uri="{9D8B030D-6E8A-4147-A177-3AD203B41FA5}">
                      <a16:colId xmlns:a16="http://schemas.microsoft.com/office/drawing/2014/main" val="20000"/>
                    </a:ext>
                  </a:extLst>
                </a:gridCol>
                <a:gridCol w="1142307">
                  <a:extLst>
                    <a:ext uri="{9D8B030D-6E8A-4147-A177-3AD203B41FA5}">
                      <a16:colId xmlns:a16="http://schemas.microsoft.com/office/drawing/2014/main" val="20001"/>
                    </a:ext>
                  </a:extLst>
                </a:gridCol>
                <a:gridCol w="1042814">
                  <a:extLst>
                    <a:ext uri="{9D8B030D-6E8A-4147-A177-3AD203B41FA5}">
                      <a16:colId xmlns:a16="http://schemas.microsoft.com/office/drawing/2014/main" val="20002"/>
                    </a:ext>
                  </a:extLst>
                </a:gridCol>
                <a:gridCol w="1028769">
                  <a:extLst>
                    <a:ext uri="{9D8B030D-6E8A-4147-A177-3AD203B41FA5}">
                      <a16:colId xmlns:a16="http://schemas.microsoft.com/office/drawing/2014/main" val="20003"/>
                    </a:ext>
                  </a:extLst>
                </a:gridCol>
                <a:gridCol w="1403777">
                  <a:extLst>
                    <a:ext uri="{9D8B030D-6E8A-4147-A177-3AD203B41FA5}">
                      <a16:colId xmlns:a16="http://schemas.microsoft.com/office/drawing/2014/main" val="20004"/>
                    </a:ext>
                  </a:extLst>
                </a:gridCol>
                <a:gridCol w="935909">
                  <a:extLst>
                    <a:ext uri="{9D8B030D-6E8A-4147-A177-3AD203B41FA5}">
                      <a16:colId xmlns:a16="http://schemas.microsoft.com/office/drawing/2014/main" val="20005"/>
                    </a:ext>
                  </a:extLst>
                </a:gridCol>
              </a:tblGrid>
              <a:tr h="153833">
                <a:tc>
                  <a:txBody>
                    <a:bodyPr/>
                    <a:lstStyle/>
                    <a:p>
                      <a:pPr marL="113664">
                        <a:lnSpc>
                          <a:spcPct val="100000"/>
                        </a:lnSpc>
                      </a:pPr>
                      <a:r>
                        <a:rPr sz="500" dirty="0">
                          <a:latin typeface="Arial"/>
                          <a:cs typeface="Arial"/>
                        </a:rPr>
                        <a:t>Item number</a:t>
                      </a:r>
                      <a:endParaRPr sz="500">
                        <a:latin typeface="Arial"/>
                        <a:cs typeface="Arial"/>
                      </a:endParaRPr>
                    </a:p>
                  </a:txBody>
                  <a:tcPr marL="0" marR="0" marT="0" marB="0">
                    <a:solidFill>
                      <a:srgbClr val="EDEDED"/>
                    </a:solidFill>
                  </a:tcPr>
                </a:tc>
                <a:tc>
                  <a:txBody>
                    <a:bodyPr/>
                    <a:lstStyle/>
                    <a:p>
                      <a:pPr marL="178435">
                        <a:lnSpc>
                          <a:spcPct val="100000"/>
                        </a:lnSpc>
                      </a:pPr>
                      <a:r>
                        <a:rPr sz="500" dirty="0">
                          <a:latin typeface="Arial"/>
                          <a:cs typeface="Arial"/>
                        </a:rPr>
                        <a:t>: 001</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Size</a:t>
                      </a:r>
                      <a:endParaRPr sz="500">
                        <a:latin typeface="Arial"/>
                        <a:cs typeface="Arial"/>
                      </a:endParaRPr>
                    </a:p>
                  </a:txBody>
                  <a:tcPr marL="0" marR="0" marT="0" marB="0">
                    <a:solidFill>
                      <a:srgbClr val="EDEDED"/>
                    </a:solidFill>
                  </a:tcPr>
                </a:tc>
                <a:tc>
                  <a:txBody>
                    <a:bodyPr/>
                    <a:lstStyle/>
                    <a:p>
                      <a:pPr marL="387985">
                        <a:lnSpc>
                          <a:spcPct val="100000"/>
                        </a:lnSpc>
                      </a:pPr>
                      <a:r>
                        <a:rPr sz="500" dirty="0">
                          <a:latin typeface="Arial"/>
                          <a:cs typeface="Arial"/>
                        </a:rPr>
                        <a:t>: GIGA 3 3-105</a:t>
                      </a:r>
                      <a:endParaRPr sz="500">
                        <a:latin typeface="Arial"/>
                        <a:cs typeface="Arial"/>
                      </a:endParaRPr>
                    </a:p>
                  </a:txBody>
                  <a:tcPr marL="0" marR="0" marT="0" marB="0">
                    <a:solidFill>
                      <a:srgbClr val="EDEDED"/>
                    </a:solidFill>
                  </a:tcPr>
                </a:tc>
                <a:tc>
                  <a:txBody>
                    <a:bodyPr/>
                    <a:lstStyle/>
                    <a:p>
                      <a:pPr marL="436245">
                        <a:lnSpc>
                          <a:spcPct val="100000"/>
                        </a:lnSpc>
                      </a:pPr>
                      <a:r>
                        <a:rPr sz="500" dirty="0">
                          <a:latin typeface="Arial"/>
                          <a:cs typeface="Arial"/>
                        </a:rPr>
                        <a:t>Flow, rated</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250.0 USgpm</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0"/>
                  </a:ext>
                </a:extLst>
              </a:tr>
              <a:tr h="93725">
                <a:tc>
                  <a:txBody>
                    <a:bodyPr/>
                    <a:lstStyle/>
                    <a:p>
                      <a:pPr marL="113664">
                        <a:lnSpc>
                          <a:spcPct val="100000"/>
                        </a:lnSpc>
                      </a:pPr>
                      <a:r>
                        <a:rPr sz="500" dirty="0">
                          <a:latin typeface="Arial"/>
                          <a:cs typeface="Arial"/>
                        </a:rPr>
                        <a:t>Service</a:t>
                      </a:r>
                      <a:endParaRPr sz="500">
                        <a:latin typeface="Arial"/>
                        <a:cs typeface="Arial"/>
                      </a:endParaRPr>
                    </a:p>
                  </a:txBody>
                  <a:tcPr marL="0" marR="0" marT="0" marB="0">
                    <a:solidFill>
                      <a:srgbClr val="EDEDED"/>
                    </a:solidFill>
                  </a:tcPr>
                </a:tc>
                <a:tc>
                  <a:txBody>
                    <a:bodyPr/>
                    <a:lstStyle/>
                    <a:p>
                      <a:pPr marL="178435">
                        <a:lnSpc>
                          <a:spcPct val="100000"/>
                        </a:lnSpc>
                      </a:pPr>
                      <a:r>
                        <a:rPr sz="500" dirty="0">
                          <a:latin typeface="Arial"/>
                          <a:cs typeface="Arial"/>
                        </a:rPr>
                        <a:t>:</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Stages</a:t>
                      </a:r>
                      <a:endParaRPr sz="500">
                        <a:latin typeface="Arial"/>
                        <a:cs typeface="Arial"/>
                      </a:endParaRPr>
                    </a:p>
                  </a:txBody>
                  <a:tcPr marL="0" marR="0" marT="0" marB="0">
                    <a:solidFill>
                      <a:srgbClr val="EDEDED"/>
                    </a:solidFill>
                  </a:tcPr>
                </a:tc>
                <a:tc>
                  <a:txBody>
                    <a:bodyPr/>
                    <a:lstStyle/>
                    <a:p>
                      <a:pPr marL="387985">
                        <a:lnSpc>
                          <a:spcPct val="100000"/>
                        </a:lnSpc>
                      </a:pPr>
                      <a:r>
                        <a:rPr sz="500" dirty="0">
                          <a:latin typeface="Arial"/>
                          <a:cs typeface="Arial"/>
                        </a:rPr>
                        <a:t>: 1</a:t>
                      </a:r>
                      <a:endParaRPr sz="500">
                        <a:latin typeface="Arial"/>
                        <a:cs typeface="Arial"/>
                      </a:endParaRPr>
                    </a:p>
                  </a:txBody>
                  <a:tcPr marL="0" marR="0" marT="0" marB="0">
                    <a:solidFill>
                      <a:srgbClr val="EDEDED"/>
                    </a:solidFill>
                  </a:tcPr>
                </a:tc>
                <a:tc>
                  <a:txBody>
                    <a:bodyPr/>
                    <a:lstStyle/>
                    <a:p>
                      <a:pPr marL="436245">
                        <a:lnSpc>
                          <a:spcPct val="100000"/>
                        </a:lnSpc>
                      </a:pPr>
                      <a:r>
                        <a:rPr sz="500" dirty="0">
                          <a:latin typeface="Arial"/>
                          <a:cs typeface="Arial"/>
                        </a:rPr>
                        <a:t>Head, rated</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65.00 ft</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1"/>
                  </a:ext>
                </a:extLst>
              </a:tr>
              <a:tr h="93725">
                <a:tc>
                  <a:txBody>
                    <a:bodyPr/>
                    <a:lstStyle/>
                    <a:p>
                      <a:pPr marL="113664">
                        <a:lnSpc>
                          <a:spcPct val="100000"/>
                        </a:lnSpc>
                      </a:pPr>
                      <a:r>
                        <a:rPr sz="500" dirty="0">
                          <a:latin typeface="Arial"/>
                          <a:cs typeface="Arial"/>
                        </a:rPr>
                        <a:t>Quantity</a:t>
                      </a:r>
                      <a:endParaRPr sz="500">
                        <a:latin typeface="Arial"/>
                        <a:cs typeface="Arial"/>
                      </a:endParaRPr>
                    </a:p>
                  </a:txBody>
                  <a:tcPr marL="0" marR="0" marT="0" marB="0">
                    <a:solidFill>
                      <a:srgbClr val="EDEDED"/>
                    </a:solidFill>
                  </a:tcPr>
                </a:tc>
                <a:tc>
                  <a:txBody>
                    <a:bodyPr/>
                    <a:lstStyle/>
                    <a:p>
                      <a:pPr marL="178435">
                        <a:lnSpc>
                          <a:spcPct val="100000"/>
                        </a:lnSpc>
                      </a:pPr>
                      <a:r>
                        <a:rPr sz="500" dirty="0">
                          <a:latin typeface="Arial"/>
                          <a:cs typeface="Arial"/>
                        </a:rPr>
                        <a:t>: 1</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Efficiency</a:t>
                      </a:r>
                      <a:endParaRPr sz="500">
                        <a:latin typeface="Arial"/>
                        <a:cs typeface="Arial"/>
                      </a:endParaRPr>
                    </a:p>
                  </a:txBody>
                  <a:tcPr marL="0" marR="0" marT="0" marB="0">
                    <a:solidFill>
                      <a:srgbClr val="EDEDED"/>
                    </a:solidFill>
                  </a:tcPr>
                </a:tc>
                <a:tc>
                  <a:txBody>
                    <a:bodyPr/>
                    <a:lstStyle/>
                    <a:p>
                      <a:pPr marL="387985">
                        <a:lnSpc>
                          <a:spcPct val="100000"/>
                        </a:lnSpc>
                      </a:pPr>
                      <a:r>
                        <a:rPr sz="500" dirty="0">
                          <a:latin typeface="Arial"/>
                          <a:cs typeface="Arial"/>
                        </a:rPr>
                        <a:t>: 75.08 %</a:t>
                      </a:r>
                      <a:endParaRPr sz="500">
                        <a:latin typeface="Arial"/>
                        <a:cs typeface="Arial"/>
                      </a:endParaRPr>
                    </a:p>
                  </a:txBody>
                  <a:tcPr marL="0" marR="0" marT="0" marB="0">
                    <a:solidFill>
                      <a:srgbClr val="EDEDED"/>
                    </a:solidFill>
                  </a:tcPr>
                </a:tc>
                <a:tc>
                  <a:txBody>
                    <a:bodyPr/>
                    <a:lstStyle/>
                    <a:p>
                      <a:pPr marL="436245">
                        <a:lnSpc>
                          <a:spcPct val="100000"/>
                        </a:lnSpc>
                      </a:pPr>
                      <a:r>
                        <a:rPr sz="500" dirty="0">
                          <a:latin typeface="Arial"/>
                          <a:cs typeface="Arial"/>
                        </a:rPr>
                        <a:t>Speed</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3674 rpm</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2"/>
                  </a:ext>
                </a:extLst>
              </a:tr>
              <a:tr h="93725">
                <a:tc>
                  <a:txBody>
                    <a:bodyPr/>
                    <a:lstStyle/>
                    <a:p>
                      <a:pPr marL="113664">
                        <a:lnSpc>
                          <a:spcPct val="100000"/>
                        </a:lnSpc>
                      </a:pPr>
                      <a:r>
                        <a:rPr sz="500" dirty="0">
                          <a:latin typeface="Arial"/>
                          <a:cs typeface="Arial"/>
                        </a:rPr>
                        <a:t>Quote number</a:t>
                      </a:r>
                      <a:endParaRPr sz="500">
                        <a:latin typeface="Arial"/>
                        <a:cs typeface="Arial"/>
                      </a:endParaRPr>
                    </a:p>
                  </a:txBody>
                  <a:tcPr marL="0" marR="0" marT="0" marB="0">
                    <a:solidFill>
                      <a:srgbClr val="EDEDED"/>
                    </a:solidFill>
                  </a:tcPr>
                </a:tc>
                <a:tc>
                  <a:txBody>
                    <a:bodyPr/>
                    <a:lstStyle/>
                    <a:p>
                      <a:pPr marL="178435">
                        <a:lnSpc>
                          <a:spcPct val="100000"/>
                        </a:lnSpc>
                      </a:pPr>
                      <a:r>
                        <a:rPr sz="500" dirty="0">
                          <a:latin typeface="Arial"/>
                          <a:cs typeface="Arial"/>
                        </a:rPr>
                        <a:t>: 790310</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Power, rated</a:t>
                      </a:r>
                      <a:endParaRPr sz="500">
                        <a:latin typeface="Arial"/>
                        <a:cs typeface="Arial"/>
                      </a:endParaRPr>
                    </a:p>
                  </a:txBody>
                  <a:tcPr marL="0" marR="0" marT="0" marB="0">
                    <a:solidFill>
                      <a:srgbClr val="EDEDED"/>
                    </a:solidFill>
                  </a:tcPr>
                </a:tc>
                <a:tc>
                  <a:txBody>
                    <a:bodyPr/>
                    <a:lstStyle/>
                    <a:p>
                      <a:pPr marL="387985">
                        <a:lnSpc>
                          <a:spcPct val="100000"/>
                        </a:lnSpc>
                      </a:pPr>
                      <a:r>
                        <a:rPr sz="500" dirty="0">
                          <a:latin typeface="Arial"/>
                          <a:cs typeface="Arial"/>
                        </a:rPr>
                        <a:t>: 5.46 hp</a:t>
                      </a:r>
                      <a:endParaRPr sz="500">
                        <a:latin typeface="Arial"/>
                        <a:cs typeface="Arial"/>
                      </a:endParaRPr>
                    </a:p>
                  </a:txBody>
                  <a:tcPr marL="0" marR="0" marT="0" marB="0">
                    <a:solidFill>
                      <a:srgbClr val="EDEDED"/>
                    </a:solidFill>
                  </a:tcPr>
                </a:tc>
                <a:tc>
                  <a:txBody>
                    <a:bodyPr/>
                    <a:lstStyle/>
                    <a:p>
                      <a:pPr marL="436245">
                        <a:lnSpc>
                          <a:spcPct val="100000"/>
                        </a:lnSpc>
                      </a:pPr>
                      <a:r>
                        <a:rPr sz="500" dirty="0">
                          <a:latin typeface="Arial"/>
                          <a:cs typeface="Arial"/>
                        </a:rPr>
                        <a:t>Fluid density</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1.000 / 1.000 SG</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3"/>
                  </a:ext>
                </a:extLst>
              </a:tr>
              <a:tr h="93725">
                <a:tc>
                  <a:txBody>
                    <a:bodyPr/>
                    <a:lstStyle/>
                    <a:p>
                      <a:pPr marL="113664">
                        <a:lnSpc>
                          <a:spcPct val="100000"/>
                        </a:lnSpc>
                      </a:pPr>
                      <a:r>
                        <a:rPr sz="500" dirty="0">
                          <a:latin typeface="Arial"/>
                          <a:cs typeface="Arial"/>
                        </a:rPr>
                        <a:t>Based on curve</a:t>
                      </a:r>
                      <a:endParaRPr sz="500">
                        <a:latin typeface="Arial"/>
                        <a:cs typeface="Arial"/>
                      </a:endParaRPr>
                    </a:p>
                  </a:txBody>
                  <a:tcPr marL="0" marR="0" marT="0" marB="0">
                    <a:solidFill>
                      <a:srgbClr val="EDEDED"/>
                    </a:solidFill>
                  </a:tcPr>
                </a:tc>
                <a:tc>
                  <a:txBody>
                    <a:bodyPr/>
                    <a:lstStyle/>
                    <a:p>
                      <a:pPr marL="178435">
                        <a:lnSpc>
                          <a:spcPct val="100000"/>
                        </a:lnSpc>
                      </a:pPr>
                      <a:r>
                        <a:rPr sz="500" dirty="0">
                          <a:latin typeface="Arial"/>
                          <a:cs typeface="Arial"/>
                        </a:rPr>
                        <a:t>: GIGA 3 3-105 Rev O</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NPSH required</a:t>
                      </a:r>
                      <a:endParaRPr sz="500">
                        <a:latin typeface="Arial"/>
                        <a:cs typeface="Arial"/>
                      </a:endParaRPr>
                    </a:p>
                  </a:txBody>
                  <a:tcPr marL="0" marR="0" marT="0" marB="0">
                    <a:solidFill>
                      <a:srgbClr val="EDEDED"/>
                    </a:solidFill>
                  </a:tcPr>
                </a:tc>
                <a:tc>
                  <a:txBody>
                    <a:bodyPr/>
                    <a:lstStyle/>
                    <a:p>
                      <a:pPr marL="387985">
                        <a:lnSpc>
                          <a:spcPct val="100000"/>
                        </a:lnSpc>
                      </a:pPr>
                      <a:r>
                        <a:rPr sz="500" dirty="0">
                          <a:latin typeface="Arial"/>
                          <a:cs typeface="Arial"/>
                        </a:rPr>
                        <a:t>: 11.79 ft</a:t>
                      </a:r>
                      <a:endParaRPr sz="500">
                        <a:latin typeface="Arial"/>
                        <a:cs typeface="Arial"/>
                      </a:endParaRPr>
                    </a:p>
                  </a:txBody>
                  <a:tcPr marL="0" marR="0" marT="0" marB="0">
                    <a:solidFill>
                      <a:srgbClr val="EDEDED"/>
                    </a:solidFill>
                  </a:tcPr>
                </a:tc>
                <a:tc>
                  <a:txBody>
                    <a:bodyPr/>
                    <a:lstStyle/>
                    <a:p>
                      <a:pPr marL="436245">
                        <a:lnSpc>
                          <a:spcPct val="100000"/>
                        </a:lnSpc>
                      </a:pPr>
                      <a:r>
                        <a:rPr sz="500" dirty="0">
                          <a:latin typeface="Arial"/>
                          <a:cs typeface="Arial"/>
                        </a:rPr>
                        <a:t>Viscosity</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1.00 cP</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4"/>
                  </a:ext>
                </a:extLst>
              </a:tr>
              <a:tr h="252035">
                <a:tc>
                  <a:txBody>
                    <a:bodyPr/>
                    <a:lstStyle/>
                    <a:p>
                      <a:pPr marL="113664">
                        <a:lnSpc>
                          <a:spcPct val="100000"/>
                        </a:lnSpc>
                      </a:pPr>
                      <a:r>
                        <a:rPr sz="500" dirty="0">
                          <a:latin typeface="Arial"/>
                          <a:cs typeface="Arial"/>
                        </a:rPr>
                        <a:t>number</a:t>
                      </a:r>
                      <a:endParaRPr sz="500">
                        <a:latin typeface="Arial"/>
                        <a:cs typeface="Arial"/>
                      </a:endParaRPr>
                    </a:p>
                    <a:p>
                      <a:pPr marL="113664">
                        <a:lnSpc>
                          <a:spcPct val="100000"/>
                        </a:lnSpc>
                        <a:spcBef>
                          <a:spcPts val="120"/>
                        </a:spcBef>
                      </a:pPr>
                      <a:r>
                        <a:rPr sz="500" dirty="0">
                          <a:latin typeface="Arial"/>
                          <a:cs typeface="Arial"/>
                        </a:rPr>
                        <a:t>Date last saved</a:t>
                      </a:r>
                      <a:endParaRPr sz="500">
                        <a:latin typeface="Arial"/>
                        <a:cs typeface="Arial"/>
                      </a:endParaRPr>
                    </a:p>
                  </a:txBody>
                  <a:tcPr marL="0" marR="0" marT="0" marB="0">
                    <a:solidFill>
                      <a:srgbClr val="EDEDED"/>
                    </a:solidFill>
                  </a:tcPr>
                </a:tc>
                <a:tc>
                  <a:txBody>
                    <a:bodyPr/>
                    <a:lstStyle/>
                    <a:p>
                      <a:pPr marL="178435">
                        <a:lnSpc>
                          <a:spcPct val="100000"/>
                        </a:lnSpc>
                      </a:pPr>
                      <a:r>
                        <a:rPr sz="500" dirty="0">
                          <a:latin typeface="Arial"/>
                          <a:cs typeface="Arial"/>
                        </a:rPr>
                        <a:t>: 03 Nov 2018 7:41 AM</a:t>
                      </a:r>
                      <a:endParaRPr sz="500">
                        <a:latin typeface="Arial"/>
                        <a:cs typeface="Arial"/>
                      </a:endParaRPr>
                    </a:p>
                  </a:txBody>
                  <a:tcPr marL="0" marR="0" marT="0" marB="0">
                    <a:solidFill>
                      <a:srgbClr val="EDEDED"/>
                    </a:solidFill>
                  </a:tcPr>
                </a:tc>
                <a:tc>
                  <a:txBody>
                    <a:bodyPr/>
                    <a:lstStyle/>
                    <a:p>
                      <a:pPr marL="457200" marR="386080">
                        <a:lnSpc>
                          <a:spcPct val="112799"/>
                        </a:lnSpc>
                      </a:pPr>
                      <a:r>
                        <a:rPr sz="500" dirty="0">
                          <a:latin typeface="Arial"/>
                          <a:cs typeface="Arial"/>
                        </a:rPr>
                        <a:t>Frequency Nominal speed</a:t>
                      </a:r>
                      <a:endParaRPr sz="500">
                        <a:latin typeface="Arial"/>
                        <a:cs typeface="Arial"/>
                      </a:endParaRPr>
                    </a:p>
                  </a:txBody>
                  <a:tcPr marL="0" marR="0" marT="0" marB="0">
                    <a:solidFill>
                      <a:srgbClr val="EDEDED"/>
                    </a:solidFill>
                  </a:tcPr>
                </a:tc>
                <a:tc>
                  <a:txBody>
                    <a:bodyPr/>
                    <a:lstStyle/>
                    <a:p>
                      <a:pPr marL="387985">
                        <a:lnSpc>
                          <a:spcPct val="100000"/>
                        </a:lnSpc>
                      </a:pPr>
                      <a:r>
                        <a:rPr sz="500" dirty="0">
                          <a:latin typeface="Arial"/>
                          <a:cs typeface="Arial"/>
                        </a:rPr>
                        <a:t>: 60 Hz</a:t>
                      </a:r>
                      <a:endParaRPr sz="500">
                        <a:latin typeface="Arial"/>
                        <a:cs typeface="Arial"/>
                      </a:endParaRPr>
                    </a:p>
                    <a:p>
                      <a:pPr marL="387985">
                        <a:lnSpc>
                          <a:spcPct val="100000"/>
                        </a:lnSpc>
                        <a:spcBef>
                          <a:spcPts val="120"/>
                        </a:spcBef>
                      </a:pPr>
                      <a:r>
                        <a:rPr sz="500" dirty="0">
                          <a:latin typeface="Arial"/>
                          <a:cs typeface="Arial"/>
                        </a:rPr>
                        <a:t>: 3779 rpm</a:t>
                      </a:r>
                      <a:endParaRPr sz="500">
                        <a:latin typeface="Arial"/>
                        <a:cs typeface="Arial"/>
                      </a:endParaRPr>
                    </a:p>
                  </a:txBody>
                  <a:tcPr marL="0" marR="0" marT="0" marB="0">
                    <a:solidFill>
                      <a:srgbClr val="EDEDED"/>
                    </a:solidFill>
                  </a:tcPr>
                </a:tc>
                <a:tc>
                  <a:txBody>
                    <a:bodyPr/>
                    <a:lstStyle/>
                    <a:p>
                      <a:pPr marL="436245">
                        <a:lnSpc>
                          <a:spcPct val="100000"/>
                        </a:lnSpc>
                      </a:pPr>
                      <a:r>
                        <a:rPr sz="500" dirty="0">
                          <a:latin typeface="Arial"/>
                          <a:cs typeface="Arial"/>
                        </a:rPr>
                        <a:t>Cq/Ch/Ce/Cn  [ANSI/HI 9.6.7-2010]</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1.00 / 1.00 / 1.00 / 1.00</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54595" y="311948"/>
            <a:ext cx="498764" cy="187036"/>
          </a:xfrm>
          <a:custGeom>
            <a:avLst/>
            <a:gdLst/>
            <a:ahLst/>
            <a:cxnLst/>
            <a:rect l="l" t="t" r="r" b="b"/>
            <a:pathLst>
              <a:path w="731520" h="274320">
                <a:moveTo>
                  <a:pt x="705256" y="75694"/>
                </a:moveTo>
                <a:lnTo>
                  <a:pt x="696963" y="75694"/>
                </a:lnTo>
                <a:lnTo>
                  <a:pt x="693064" y="76482"/>
                </a:lnTo>
                <a:lnTo>
                  <a:pt x="671207" y="101336"/>
                </a:lnTo>
                <a:lnTo>
                  <a:pt x="671285" y="109946"/>
                </a:lnTo>
                <a:lnTo>
                  <a:pt x="696963" y="135194"/>
                </a:lnTo>
                <a:lnTo>
                  <a:pt x="705256" y="135194"/>
                </a:lnTo>
                <a:lnTo>
                  <a:pt x="709142" y="134419"/>
                </a:lnTo>
                <a:lnTo>
                  <a:pt x="716432" y="131308"/>
                </a:lnTo>
                <a:lnTo>
                  <a:pt x="718932" y="129644"/>
                </a:lnTo>
                <a:lnTo>
                  <a:pt x="697788" y="129644"/>
                </a:lnTo>
                <a:lnTo>
                  <a:pt x="694613" y="129009"/>
                </a:lnTo>
                <a:lnTo>
                  <a:pt x="676772" y="109248"/>
                </a:lnTo>
                <a:lnTo>
                  <a:pt x="676835" y="101336"/>
                </a:lnTo>
                <a:lnTo>
                  <a:pt x="697725" y="81079"/>
                </a:lnTo>
                <a:lnTo>
                  <a:pt x="718665" y="81079"/>
                </a:lnTo>
                <a:lnTo>
                  <a:pt x="716432" y="79593"/>
                </a:lnTo>
                <a:lnTo>
                  <a:pt x="709142" y="76482"/>
                </a:lnTo>
                <a:lnTo>
                  <a:pt x="705256" y="75694"/>
                </a:lnTo>
                <a:close/>
              </a:path>
              <a:path w="731520" h="274320">
                <a:moveTo>
                  <a:pt x="718665" y="81079"/>
                </a:moveTo>
                <a:lnTo>
                  <a:pt x="704494" y="81079"/>
                </a:lnTo>
                <a:lnTo>
                  <a:pt x="707699" y="81727"/>
                </a:lnTo>
                <a:lnTo>
                  <a:pt x="713676" y="84254"/>
                </a:lnTo>
                <a:lnTo>
                  <a:pt x="725586" y="109248"/>
                </a:lnTo>
                <a:lnTo>
                  <a:pt x="725030" y="111953"/>
                </a:lnTo>
                <a:lnTo>
                  <a:pt x="704494" y="129644"/>
                </a:lnTo>
                <a:lnTo>
                  <a:pt x="718932" y="129644"/>
                </a:lnTo>
                <a:lnTo>
                  <a:pt x="731062" y="101336"/>
                </a:lnTo>
                <a:lnTo>
                  <a:pt x="730288" y="97462"/>
                </a:lnTo>
                <a:lnTo>
                  <a:pt x="727163" y="90223"/>
                </a:lnTo>
                <a:lnTo>
                  <a:pt x="725030" y="87074"/>
                </a:lnTo>
                <a:lnTo>
                  <a:pt x="719620" y="81714"/>
                </a:lnTo>
                <a:lnTo>
                  <a:pt x="718665" y="81079"/>
                </a:lnTo>
                <a:close/>
              </a:path>
              <a:path w="731520" h="274320">
                <a:moveTo>
                  <a:pt x="706025" y="108714"/>
                </a:moveTo>
                <a:lnTo>
                  <a:pt x="699541" y="108714"/>
                </a:lnTo>
                <a:lnTo>
                  <a:pt x="700253" y="109565"/>
                </a:lnTo>
                <a:lnTo>
                  <a:pt x="700836" y="110365"/>
                </a:lnTo>
                <a:lnTo>
                  <a:pt x="701484" y="111369"/>
                </a:lnTo>
                <a:lnTo>
                  <a:pt x="708469" y="123015"/>
                </a:lnTo>
                <a:lnTo>
                  <a:pt x="714819" y="122570"/>
                </a:lnTo>
                <a:lnTo>
                  <a:pt x="706958" y="109946"/>
                </a:lnTo>
                <a:lnTo>
                  <a:pt x="706488" y="109248"/>
                </a:lnTo>
                <a:lnTo>
                  <a:pt x="706025" y="108714"/>
                </a:lnTo>
                <a:close/>
              </a:path>
              <a:path w="731520" h="274320">
                <a:moveTo>
                  <a:pt x="704672" y="87886"/>
                </a:moveTo>
                <a:lnTo>
                  <a:pt x="693902" y="88013"/>
                </a:lnTo>
                <a:lnTo>
                  <a:pt x="690194" y="88153"/>
                </a:lnTo>
                <a:lnTo>
                  <a:pt x="690194" y="122659"/>
                </a:lnTo>
                <a:lnTo>
                  <a:pt x="695667" y="122659"/>
                </a:lnTo>
                <a:lnTo>
                  <a:pt x="695667" y="108714"/>
                </a:lnTo>
                <a:lnTo>
                  <a:pt x="706025" y="108714"/>
                </a:lnTo>
                <a:lnTo>
                  <a:pt x="705904" y="108575"/>
                </a:lnTo>
                <a:lnTo>
                  <a:pt x="705192" y="107927"/>
                </a:lnTo>
                <a:lnTo>
                  <a:pt x="706488" y="107457"/>
                </a:lnTo>
                <a:lnTo>
                  <a:pt x="707669" y="106771"/>
                </a:lnTo>
                <a:lnTo>
                  <a:pt x="709612" y="105133"/>
                </a:lnTo>
                <a:lnTo>
                  <a:pt x="710135" y="104473"/>
                </a:lnTo>
                <a:lnTo>
                  <a:pt x="695667" y="104473"/>
                </a:lnTo>
                <a:lnTo>
                  <a:pt x="695667" y="92560"/>
                </a:lnTo>
                <a:lnTo>
                  <a:pt x="702868" y="92471"/>
                </a:lnTo>
                <a:lnTo>
                  <a:pt x="711577" y="92471"/>
                </a:lnTo>
                <a:lnTo>
                  <a:pt x="711403" y="92001"/>
                </a:lnTo>
                <a:lnTo>
                  <a:pt x="707643" y="88712"/>
                </a:lnTo>
                <a:lnTo>
                  <a:pt x="704672" y="87886"/>
                </a:lnTo>
                <a:close/>
              </a:path>
              <a:path w="731520" h="274320">
                <a:moveTo>
                  <a:pt x="711577" y="92471"/>
                </a:moveTo>
                <a:lnTo>
                  <a:pt x="702868" y="92471"/>
                </a:lnTo>
                <a:lnTo>
                  <a:pt x="704583" y="92992"/>
                </a:lnTo>
                <a:lnTo>
                  <a:pt x="706348" y="95049"/>
                </a:lnTo>
                <a:lnTo>
                  <a:pt x="706793" y="96332"/>
                </a:lnTo>
                <a:lnTo>
                  <a:pt x="706793" y="100269"/>
                </a:lnTo>
                <a:lnTo>
                  <a:pt x="706107" y="101983"/>
                </a:lnTo>
                <a:lnTo>
                  <a:pt x="703402" y="103977"/>
                </a:lnTo>
                <a:lnTo>
                  <a:pt x="701662" y="104473"/>
                </a:lnTo>
                <a:lnTo>
                  <a:pt x="710135" y="104473"/>
                </a:lnTo>
                <a:lnTo>
                  <a:pt x="710437" y="104092"/>
                </a:lnTo>
                <a:lnTo>
                  <a:pt x="711961" y="101513"/>
                </a:lnTo>
                <a:lnTo>
                  <a:pt x="712253" y="100269"/>
                </a:lnTo>
                <a:lnTo>
                  <a:pt x="712342" y="94528"/>
                </a:lnTo>
                <a:lnTo>
                  <a:pt x="711577" y="92471"/>
                </a:lnTo>
                <a:close/>
              </a:path>
              <a:path w="731520" h="274320">
                <a:moveTo>
                  <a:pt x="589004" y="74718"/>
                </a:moveTo>
                <a:lnTo>
                  <a:pt x="541217" y="79613"/>
                </a:lnTo>
                <a:lnTo>
                  <a:pt x="502677" y="103140"/>
                </a:lnTo>
                <a:lnTo>
                  <a:pt x="478001" y="145335"/>
                </a:lnTo>
                <a:lnTo>
                  <a:pt x="468457" y="188627"/>
                </a:lnTo>
                <a:lnTo>
                  <a:pt x="466709" y="215947"/>
                </a:lnTo>
                <a:lnTo>
                  <a:pt x="468111" y="227370"/>
                </a:lnTo>
                <a:lnTo>
                  <a:pt x="493140" y="263111"/>
                </a:lnTo>
                <a:lnTo>
                  <a:pt x="533385" y="273989"/>
                </a:lnTo>
                <a:lnTo>
                  <a:pt x="548707" y="272954"/>
                </a:lnTo>
                <a:lnTo>
                  <a:pt x="585776" y="260134"/>
                </a:lnTo>
                <a:lnTo>
                  <a:pt x="616436" y="229974"/>
                </a:lnTo>
                <a:lnTo>
                  <a:pt x="533006" y="229974"/>
                </a:lnTo>
                <a:lnTo>
                  <a:pt x="526453" y="226964"/>
                </a:lnTo>
                <a:lnTo>
                  <a:pt x="521906" y="221325"/>
                </a:lnTo>
                <a:lnTo>
                  <a:pt x="517541" y="212245"/>
                </a:lnTo>
                <a:lnTo>
                  <a:pt x="516364" y="200795"/>
                </a:lnTo>
                <a:lnTo>
                  <a:pt x="517514" y="187388"/>
                </a:lnTo>
                <a:lnTo>
                  <a:pt x="528551" y="143154"/>
                </a:lnTo>
                <a:lnTo>
                  <a:pt x="562905" y="117510"/>
                </a:lnTo>
                <a:lnTo>
                  <a:pt x="638996" y="117490"/>
                </a:lnTo>
                <a:lnTo>
                  <a:pt x="636157" y="108834"/>
                </a:lnTo>
                <a:lnTo>
                  <a:pt x="630841" y="99448"/>
                </a:lnTo>
                <a:lnTo>
                  <a:pt x="623388" y="91068"/>
                </a:lnTo>
                <a:lnTo>
                  <a:pt x="614074" y="83898"/>
                </a:lnTo>
                <a:lnTo>
                  <a:pt x="602684" y="78321"/>
                </a:lnTo>
                <a:lnTo>
                  <a:pt x="589004" y="74718"/>
                </a:lnTo>
                <a:close/>
              </a:path>
              <a:path w="731520" h="274320">
                <a:moveTo>
                  <a:pt x="638996" y="117490"/>
                </a:moveTo>
                <a:lnTo>
                  <a:pt x="574420" y="117490"/>
                </a:lnTo>
                <a:lnTo>
                  <a:pt x="581367" y="120500"/>
                </a:lnTo>
                <a:lnTo>
                  <a:pt x="585901" y="126139"/>
                </a:lnTo>
                <a:lnTo>
                  <a:pt x="590299" y="135235"/>
                </a:lnTo>
                <a:lnTo>
                  <a:pt x="591481" y="146662"/>
                </a:lnTo>
                <a:lnTo>
                  <a:pt x="590313" y="160076"/>
                </a:lnTo>
                <a:lnTo>
                  <a:pt x="580980" y="200670"/>
                </a:lnTo>
                <a:lnTo>
                  <a:pt x="544636" y="229938"/>
                </a:lnTo>
                <a:lnTo>
                  <a:pt x="533006" y="229974"/>
                </a:lnTo>
                <a:lnTo>
                  <a:pt x="616436" y="229974"/>
                </a:lnTo>
                <a:lnTo>
                  <a:pt x="633395" y="189437"/>
                </a:lnTo>
                <a:lnTo>
                  <a:pt x="641076" y="143165"/>
                </a:lnTo>
                <a:lnTo>
                  <a:pt x="641104" y="130458"/>
                </a:lnTo>
                <a:lnTo>
                  <a:pt x="639522" y="119093"/>
                </a:lnTo>
                <a:lnTo>
                  <a:pt x="638996" y="117490"/>
                </a:lnTo>
                <a:close/>
              </a:path>
              <a:path w="731520" h="274320">
                <a:moveTo>
                  <a:pt x="454913" y="3863"/>
                </a:moveTo>
                <a:lnTo>
                  <a:pt x="406031" y="3863"/>
                </a:lnTo>
                <a:lnTo>
                  <a:pt x="364883" y="215686"/>
                </a:lnTo>
                <a:lnTo>
                  <a:pt x="363623" y="228851"/>
                </a:lnTo>
                <a:lnTo>
                  <a:pt x="365199" y="241388"/>
                </a:lnTo>
                <a:lnTo>
                  <a:pt x="405584" y="271542"/>
                </a:lnTo>
                <a:lnTo>
                  <a:pt x="438975" y="271732"/>
                </a:lnTo>
                <a:lnTo>
                  <a:pt x="447014" y="230355"/>
                </a:lnTo>
                <a:lnTo>
                  <a:pt x="428218" y="230355"/>
                </a:lnTo>
                <a:lnTo>
                  <a:pt x="415807" y="225932"/>
                </a:lnTo>
                <a:lnTo>
                  <a:pt x="414316" y="212850"/>
                </a:lnTo>
                <a:lnTo>
                  <a:pt x="454913" y="3863"/>
                </a:lnTo>
                <a:close/>
              </a:path>
              <a:path w="731520" h="274320">
                <a:moveTo>
                  <a:pt x="328372" y="0"/>
                </a:moveTo>
                <a:lnTo>
                  <a:pt x="312811" y="2691"/>
                </a:lnTo>
                <a:lnTo>
                  <a:pt x="301535" y="10392"/>
                </a:lnTo>
                <a:lnTo>
                  <a:pt x="295302" y="21724"/>
                </a:lnTo>
                <a:lnTo>
                  <a:pt x="297272" y="38394"/>
                </a:lnTo>
                <a:lnTo>
                  <a:pt x="303952" y="50334"/>
                </a:lnTo>
                <a:lnTo>
                  <a:pt x="314119" y="57261"/>
                </a:lnTo>
                <a:lnTo>
                  <a:pt x="331449" y="55913"/>
                </a:lnTo>
                <a:lnTo>
                  <a:pt x="343827" y="49993"/>
                </a:lnTo>
                <a:lnTo>
                  <a:pt x="351223" y="40643"/>
                </a:lnTo>
                <a:lnTo>
                  <a:pt x="353606" y="29339"/>
                </a:lnTo>
                <a:lnTo>
                  <a:pt x="350238" y="15594"/>
                </a:lnTo>
                <a:lnTo>
                  <a:pt x="341263" y="5248"/>
                </a:lnTo>
                <a:lnTo>
                  <a:pt x="328372" y="0"/>
                </a:lnTo>
                <a:close/>
              </a:path>
              <a:path w="731520" h="274320">
                <a:moveTo>
                  <a:pt x="338130" y="117058"/>
                </a:moveTo>
                <a:lnTo>
                  <a:pt x="273697" y="117058"/>
                </a:lnTo>
                <a:lnTo>
                  <a:pt x="286114" y="121425"/>
                </a:lnTo>
                <a:lnTo>
                  <a:pt x="287664" y="134501"/>
                </a:lnTo>
                <a:lnTo>
                  <a:pt x="261289" y="271871"/>
                </a:lnTo>
                <a:lnTo>
                  <a:pt x="310172" y="271871"/>
                </a:lnTo>
                <a:lnTo>
                  <a:pt x="337096" y="131460"/>
                </a:lnTo>
                <a:lnTo>
                  <a:pt x="338291" y="118300"/>
                </a:lnTo>
                <a:lnTo>
                  <a:pt x="338130" y="117058"/>
                </a:lnTo>
                <a:close/>
              </a:path>
              <a:path w="731520" h="274320">
                <a:moveTo>
                  <a:pt x="50444" y="75720"/>
                </a:moveTo>
                <a:lnTo>
                  <a:pt x="0" y="75720"/>
                </a:lnTo>
                <a:lnTo>
                  <a:pt x="20637" y="271732"/>
                </a:lnTo>
                <a:lnTo>
                  <a:pt x="63385" y="271732"/>
                </a:lnTo>
                <a:lnTo>
                  <a:pt x="102870" y="196865"/>
                </a:lnTo>
                <a:lnTo>
                  <a:pt x="58496" y="196865"/>
                </a:lnTo>
                <a:lnTo>
                  <a:pt x="50444" y="75720"/>
                </a:lnTo>
                <a:close/>
              </a:path>
              <a:path w="731520" h="274320">
                <a:moveTo>
                  <a:pt x="170195" y="148707"/>
                </a:moveTo>
                <a:lnTo>
                  <a:pt x="128269" y="148707"/>
                </a:lnTo>
                <a:lnTo>
                  <a:pt x="145364" y="271732"/>
                </a:lnTo>
                <a:lnTo>
                  <a:pt x="188099" y="271732"/>
                </a:lnTo>
                <a:lnTo>
                  <a:pt x="222176" y="196865"/>
                </a:lnTo>
                <a:lnTo>
                  <a:pt x="176834" y="196865"/>
                </a:lnTo>
                <a:lnTo>
                  <a:pt x="170195" y="148707"/>
                </a:lnTo>
                <a:close/>
              </a:path>
              <a:path w="731520" h="274320">
                <a:moveTo>
                  <a:pt x="160134" y="75720"/>
                </a:moveTo>
                <a:lnTo>
                  <a:pt x="121907" y="75720"/>
                </a:lnTo>
                <a:lnTo>
                  <a:pt x="58496" y="196865"/>
                </a:lnTo>
                <a:lnTo>
                  <a:pt x="102870" y="196865"/>
                </a:lnTo>
                <a:lnTo>
                  <a:pt x="128269" y="148707"/>
                </a:lnTo>
                <a:lnTo>
                  <a:pt x="170195" y="148707"/>
                </a:lnTo>
                <a:lnTo>
                  <a:pt x="160134" y="75720"/>
                </a:lnTo>
                <a:close/>
              </a:path>
              <a:path w="731520" h="274320">
                <a:moveTo>
                  <a:pt x="290575" y="75605"/>
                </a:moveTo>
                <a:lnTo>
                  <a:pt x="225780" y="75720"/>
                </a:lnTo>
                <a:lnTo>
                  <a:pt x="176834" y="196865"/>
                </a:lnTo>
                <a:lnTo>
                  <a:pt x="222176" y="196865"/>
                </a:lnTo>
                <a:lnTo>
                  <a:pt x="258495" y="117071"/>
                </a:lnTo>
                <a:lnTo>
                  <a:pt x="338130" y="117058"/>
                </a:lnTo>
                <a:lnTo>
                  <a:pt x="312020" y="78897"/>
                </a:lnTo>
                <a:lnTo>
                  <a:pt x="296272" y="75779"/>
                </a:lnTo>
                <a:lnTo>
                  <a:pt x="290575" y="75605"/>
                </a:lnTo>
                <a:close/>
              </a:path>
            </a:pathLst>
          </a:custGeom>
          <a:solidFill>
            <a:srgbClr val="00AA87"/>
          </a:solidFill>
        </p:spPr>
        <p:txBody>
          <a:bodyPr wrap="square" lIns="0" tIns="0" rIns="0" bIns="0" rtlCol="0"/>
          <a:lstStyle/>
          <a:p>
            <a:endParaRPr sz="1227"/>
          </a:p>
        </p:txBody>
      </p:sp>
      <p:sp>
        <p:nvSpPr>
          <p:cNvPr id="3" name="object 3"/>
          <p:cNvSpPr txBox="1"/>
          <p:nvPr/>
        </p:nvSpPr>
        <p:spPr>
          <a:xfrm>
            <a:off x="3124344" y="6537614"/>
            <a:ext cx="738188" cy="62966"/>
          </a:xfrm>
          <a:prstGeom prst="rect">
            <a:avLst/>
          </a:prstGeom>
        </p:spPr>
        <p:txBody>
          <a:bodyPr vert="horz" wrap="square" lIns="0" tIns="0" rIns="0" bIns="0" rtlCol="0">
            <a:spAutoFit/>
          </a:bodyPr>
          <a:lstStyle/>
          <a:p>
            <a:pPr marL="8659"/>
            <a:r>
              <a:rPr sz="409" spc="-37" dirty="0">
                <a:latin typeface="Arial"/>
                <a:cs typeface="Arial"/>
              </a:rPr>
              <a:t>WILO_SUB_STR</a:t>
            </a:r>
            <a:r>
              <a:rPr sz="409" spc="-65" dirty="0">
                <a:latin typeface="Arial"/>
                <a:cs typeface="Arial"/>
              </a:rPr>
              <a:t>A</a:t>
            </a:r>
            <a:r>
              <a:rPr sz="409" spc="-48" dirty="0">
                <a:latin typeface="Arial"/>
                <a:cs typeface="Arial"/>
              </a:rPr>
              <a:t>T</a:t>
            </a:r>
            <a:r>
              <a:rPr sz="409" spc="-27" dirty="0">
                <a:latin typeface="Arial"/>
                <a:cs typeface="Arial"/>
              </a:rPr>
              <a:t>OSGIGA_0318</a:t>
            </a:r>
            <a:endParaRPr sz="409">
              <a:latin typeface="Arial"/>
              <a:cs typeface="Arial"/>
            </a:endParaRPr>
          </a:p>
        </p:txBody>
      </p:sp>
      <p:sp>
        <p:nvSpPr>
          <p:cNvPr id="4" name="object 4"/>
          <p:cNvSpPr txBox="1"/>
          <p:nvPr/>
        </p:nvSpPr>
        <p:spPr>
          <a:xfrm>
            <a:off x="3124344" y="303068"/>
            <a:ext cx="1918855" cy="306622"/>
          </a:xfrm>
          <a:prstGeom prst="rect">
            <a:avLst/>
          </a:prstGeom>
        </p:spPr>
        <p:txBody>
          <a:bodyPr vert="horz" wrap="square" lIns="0" tIns="0" rIns="0" bIns="0" rtlCol="0">
            <a:spAutoFit/>
          </a:bodyPr>
          <a:lstStyle/>
          <a:p>
            <a:pPr marL="8659"/>
            <a:r>
              <a:rPr sz="1227" spc="-24" dirty="0">
                <a:latin typeface="Arial"/>
                <a:cs typeface="Arial"/>
              </a:rPr>
              <a:t>Submittal</a:t>
            </a:r>
            <a:r>
              <a:rPr sz="1227" spc="-78" dirty="0">
                <a:latin typeface="Arial"/>
                <a:cs typeface="Arial"/>
              </a:rPr>
              <a:t> </a:t>
            </a:r>
            <a:r>
              <a:rPr sz="1227" spc="-61" dirty="0">
                <a:latin typeface="Arial"/>
                <a:cs typeface="Arial"/>
              </a:rPr>
              <a:t>Data</a:t>
            </a:r>
            <a:r>
              <a:rPr sz="1227" spc="-78" dirty="0">
                <a:latin typeface="Arial"/>
                <a:cs typeface="Arial"/>
              </a:rPr>
              <a:t> </a:t>
            </a:r>
            <a:r>
              <a:rPr sz="1227" spc="-58" dirty="0">
                <a:latin typeface="Arial"/>
                <a:cs typeface="Arial"/>
              </a:rPr>
              <a:t>Sheet</a:t>
            </a:r>
            <a:endParaRPr sz="1227">
              <a:latin typeface="Arial"/>
              <a:cs typeface="Arial"/>
            </a:endParaRPr>
          </a:p>
          <a:p>
            <a:pPr marL="8659">
              <a:spcBef>
                <a:spcPts val="51"/>
              </a:spcBef>
            </a:pPr>
            <a:r>
              <a:rPr sz="682" b="1" spc="-10" dirty="0">
                <a:latin typeface="Trebuchet MS"/>
                <a:cs typeface="Trebuchet MS"/>
              </a:rPr>
              <a:t>Wilo-Stratos</a:t>
            </a:r>
            <a:r>
              <a:rPr sz="682" b="1" spc="-55" dirty="0">
                <a:latin typeface="Trebuchet MS"/>
                <a:cs typeface="Trebuchet MS"/>
              </a:rPr>
              <a:t> </a:t>
            </a:r>
            <a:r>
              <a:rPr sz="682" b="1" spc="-17" dirty="0">
                <a:latin typeface="Trebuchet MS"/>
                <a:cs typeface="Trebuchet MS"/>
              </a:rPr>
              <a:t>GIGA</a:t>
            </a:r>
            <a:r>
              <a:rPr sz="682" b="1" spc="-55" dirty="0">
                <a:latin typeface="Trebuchet MS"/>
                <a:cs typeface="Trebuchet MS"/>
              </a:rPr>
              <a:t> </a:t>
            </a:r>
            <a:r>
              <a:rPr sz="682" b="1" spc="82" dirty="0">
                <a:latin typeface="Trebuchet MS"/>
                <a:cs typeface="Trebuchet MS"/>
              </a:rPr>
              <a:t>-</a:t>
            </a:r>
            <a:r>
              <a:rPr sz="682" b="1" spc="-55" dirty="0">
                <a:latin typeface="Trebuchet MS"/>
                <a:cs typeface="Trebuchet MS"/>
              </a:rPr>
              <a:t> </a:t>
            </a:r>
            <a:r>
              <a:rPr sz="682" b="1" spc="-17" dirty="0">
                <a:latin typeface="Trebuchet MS"/>
                <a:cs typeface="Trebuchet MS"/>
              </a:rPr>
              <a:t>High-Efficiency</a:t>
            </a:r>
            <a:r>
              <a:rPr sz="682" b="1" spc="-55" dirty="0">
                <a:latin typeface="Trebuchet MS"/>
                <a:cs typeface="Trebuchet MS"/>
              </a:rPr>
              <a:t> </a:t>
            </a:r>
            <a:r>
              <a:rPr sz="682" b="1" spc="-17" dirty="0">
                <a:latin typeface="Trebuchet MS"/>
                <a:cs typeface="Trebuchet MS"/>
              </a:rPr>
              <a:t>In-Line</a:t>
            </a:r>
            <a:r>
              <a:rPr sz="682" b="1" spc="-55" dirty="0">
                <a:latin typeface="Trebuchet MS"/>
                <a:cs typeface="Trebuchet MS"/>
              </a:rPr>
              <a:t> </a:t>
            </a:r>
            <a:r>
              <a:rPr sz="682" b="1" spc="-31" dirty="0">
                <a:latin typeface="Trebuchet MS"/>
                <a:cs typeface="Trebuchet MS"/>
              </a:rPr>
              <a:t>Pumps</a:t>
            </a:r>
            <a:endParaRPr sz="682">
              <a:latin typeface="Trebuchet MS"/>
              <a:cs typeface="Trebuchet MS"/>
            </a:endParaRPr>
          </a:p>
        </p:txBody>
      </p:sp>
      <p:sp>
        <p:nvSpPr>
          <p:cNvPr id="5" name="object 5"/>
          <p:cNvSpPr txBox="1"/>
          <p:nvPr/>
        </p:nvSpPr>
        <p:spPr>
          <a:xfrm>
            <a:off x="6217804" y="5762885"/>
            <a:ext cx="1433080" cy="125868"/>
          </a:xfrm>
          <a:prstGeom prst="rect">
            <a:avLst/>
          </a:prstGeom>
          <a:ln w="6350">
            <a:solidFill>
              <a:srgbClr val="808285"/>
            </a:solidFill>
          </a:ln>
        </p:spPr>
        <p:txBody>
          <a:bodyPr vert="horz" wrap="square" lIns="0" tIns="0" rIns="0" bIns="0" rtlCol="0">
            <a:spAutoFit/>
          </a:bodyPr>
          <a:lstStyle/>
          <a:p>
            <a:pPr marL="374496"/>
            <a:r>
              <a:rPr sz="818" spc="-34" dirty="0">
                <a:solidFill>
                  <a:srgbClr val="D1D3D4"/>
                </a:solidFill>
                <a:latin typeface="Arial"/>
                <a:cs typeface="Arial"/>
              </a:rPr>
              <a:t>Appr</a:t>
            </a:r>
            <a:r>
              <a:rPr sz="818" spc="-24" dirty="0">
                <a:solidFill>
                  <a:srgbClr val="D1D3D4"/>
                </a:solidFill>
                <a:latin typeface="Arial"/>
                <a:cs typeface="Arial"/>
              </a:rPr>
              <a:t>o</a:t>
            </a:r>
            <a:r>
              <a:rPr sz="818" spc="-34" dirty="0">
                <a:solidFill>
                  <a:srgbClr val="D1D3D4"/>
                </a:solidFill>
                <a:latin typeface="Arial"/>
                <a:cs typeface="Arial"/>
              </a:rPr>
              <a:t>v</a:t>
            </a:r>
            <a:r>
              <a:rPr sz="818" spc="-37" dirty="0">
                <a:solidFill>
                  <a:srgbClr val="D1D3D4"/>
                </a:solidFill>
                <a:latin typeface="Arial"/>
                <a:cs typeface="Arial"/>
              </a:rPr>
              <a:t>al</a:t>
            </a:r>
            <a:r>
              <a:rPr sz="818" spc="-55" dirty="0">
                <a:solidFill>
                  <a:srgbClr val="D1D3D4"/>
                </a:solidFill>
                <a:latin typeface="Arial"/>
                <a:cs typeface="Arial"/>
              </a:rPr>
              <a:t> </a:t>
            </a:r>
            <a:r>
              <a:rPr sz="818" spc="-41" dirty="0">
                <a:solidFill>
                  <a:srgbClr val="D1D3D4"/>
                </a:solidFill>
                <a:latin typeface="Arial"/>
                <a:cs typeface="Arial"/>
              </a:rPr>
              <a:t>Stamp</a:t>
            </a:r>
            <a:endParaRPr sz="818">
              <a:latin typeface="Arial"/>
              <a:cs typeface="Arial"/>
            </a:endParaRPr>
          </a:p>
        </p:txBody>
      </p:sp>
      <p:sp>
        <p:nvSpPr>
          <p:cNvPr id="8" name="object 8"/>
          <p:cNvSpPr/>
          <p:nvPr/>
        </p:nvSpPr>
        <p:spPr>
          <a:xfrm>
            <a:off x="6221043" y="5159675"/>
            <a:ext cx="1428750" cy="0"/>
          </a:xfrm>
          <a:custGeom>
            <a:avLst/>
            <a:gdLst/>
            <a:ahLst/>
            <a:cxnLst/>
            <a:rect l="l" t="t" r="r" b="b"/>
            <a:pathLst>
              <a:path w="2095500">
                <a:moveTo>
                  <a:pt x="0" y="0"/>
                </a:moveTo>
                <a:lnTo>
                  <a:pt x="2095005" y="0"/>
                </a:lnTo>
              </a:path>
            </a:pathLst>
          </a:custGeom>
          <a:ln w="3175">
            <a:solidFill>
              <a:srgbClr val="808285"/>
            </a:solidFill>
            <a:prstDash val="dash"/>
          </a:ln>
        </p:spPr>
        <p:txBody>
          <a:bodyPr wrap="square" lIns="0" tIns="0" rIns="0" bIns="0" rtlCol="0"/>
          <a:lstStyle/>
          <a:p>
            <a:endParaRPr sz="1227"/>
          </a:p>
        </p:txBody>
      </p:sp>
      <p:sp>
        <p:nvSpPr>
          <p:cNvPr id="9" name="object 9"/>
          <p:cNvSpPr/>
          <p:nvPr/>
        </p:nvSpPr>
        <p:spPr>
          <a:xfrm>
            <a:off x="6216721" y="5159675"/>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0" name="object 10"/>
          <p:cNvSpPr/>
          <p:nvPr/>
        </p:nvSpPr>
        <p:spPr>
          <a:xfrm>
            <a:off x="6934171" y="5159675"/>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1" name="object 11"/>
          <p:cNvSpPr/>
          <p:nvPr/>
        </p:nvSpPr>
        <p:spPr>
          <a:xfrm>
            <a:off x="6934171" y="5159675"/>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2" name="object 12"/>
          <p:cNvSpPr/>
          <p:nvPr/>
        </p:nvSpPr>
        <p:spPr>
          <a:xfrm>
            <a:off x="7651619" y="5159675"/>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3" name="object 13"/>
          <p:cNvSpPr/>
          <p:nvPr/>
        </p:nvSpPr>
        <p:spPr>
          <a:xfrm>
            <a:off x="6221043" y="5331714"/>
            <a:ext cx="1428750" cy="0"/>
          </a:xfrm>
          <a:custGeom>
            <a:avLst/>
            <a:gdLst/>
            <a:ahLst/>
            <a:cxnLst/>
            <a:rect l="l" t="t" r="r" b="b"/>
            <a:pathLst>
              <a:path w="2095500">
                <a:moveTo>
                  <a:pt x="0" y="0"/>
                </a:moveTo>
                <a:lnTo>
                  <a:pt x="2095005" y="0"/>
                </a:lnTo>
              </a:path>
            </a:pathLst>
          </a:custGeom>
          <a:ln w="3175">
            <a:solidFill>
              <a:srgbClr val="808285"/>
            </a:solidFill>
            <a:prstDash val="dash"/>
          </a:ln>
        </p:spPr>
        <p:txBody>
          <a:bodyPr wrap="square" lIns="0" tIns="0" rIns="0" bIns="0" rtlCol="0"/>
          <a:lstStyle/>
          <a:p>
            <a:endParaRPr sz="1227"/>
          </a:p>
        </p:txBody>
      </p:sp>
      <p:sp>
        <p:nvSpPr>
          <p:cNvPr id="14" name="object 14"/>
          <p:cNvSpPr/>
          <p:nvPr/>
        </p:nvSpPr>
        <p:spPr>
          <a:xfrm>
            <a:off x="6216721" y="5331714"/>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5" name="object 15"/>
          <p:cNvSpPr/>
          <p:nvPr/>
        </p:nvSpPr>
        <p:spPr>
          <a:xfrm>
            <a:off x="6934171" y="5331714"/>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6" name="object 16"/>
          <p:cNvSpPr/>
          <p:nvPr/>
        </p:nvSpPr>
        <p:spPr>
          <a:xfrm>
            <a:off x="6934171" y="5331714"/>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7" name="object 17"/>
          <p:cNvSpPr/>
          <p:nvPr/>
        </p:nvSpPr>
        <p:spPr>
          <a:xfrm>
            <a:off x="7651619" y="5331714"/>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8" name="object 18"/>
          <p:cNvSpPr/>
          <p:nvPr/>
        </p:nvSpPr>
        <p:spPr>
          <a:xfrm>
            <a:off x="6215639" y="5448144"/>
            <a:ext cx="1437409" cy="0"/>
          </a:xfrm>
          <a:custGeom>
            <a:avLst/>
            <a:gdLst/>
            <a:ahLst/>
            <a:cxnLst/>
            <a:rect l="l" t="t" r="r" b="b"/>
            <a:pathLst>
              <a:path w="2108200">
                <a:moveTo>
                  <a:pt x="0" y="0"/>
                </a:moveTo>
                <a:lnTo>
                  <a:pt x="2107692" y="0"/>
                </a:lnTo>
              </a:path>
            </a:pathLst>
          </a:custGeom>
          <a:ln w="6350">
            <a:solidFill>
              <a:srgbClr val="808285"/>
            </a:solidFill>
          </a:ln>
        </p:spPr>
        <p:txBody>
          <a:bodyPr wrap="square" lIns="0" tIns="0" rIns="0" bIns="0" rtlCol="0"/>
          <a:lstStyle/>
          <a:p>
            <a:endParaRPr sz="1227"/>
          </a:p>
        </p:txBody>
      </p:sp>
      <p:sp>
        <p:nvSpPr>
          <p:cNvPr id="19" name="object 19"/>
          <p:cNvSpPr txBox="1"/>
          <p:nvPr/>
        </p:nvSpPr>
        <p:spPr>
          <a:xfrm>
            <a:off x="6215639" y="4831773"/>
            <a:ext cx="1437409" cy="83869"/>
          </a:xfrm>
          <a:prstGeom prst="rect">
            <a:avLst/>
          </a:prstGeom>
          <a:solidFill>
            <a:srgbClr val="A7A9AC"/>
          </a:solidFill>
        </p:spPr>
        <p:txBody>
          <a:bodyPr vert="horz" wrap="square" lIns="0" tIns="0" rIns="0" bIns="0" rtlCol="0">
            <a:spAutoFit/>
          </a:bodyPr>
          <a:lstStyle/>
          <a:p>
            <a:pPr marL="34635"/>
            <a:r>
              <a:rPr sz="545" b="1" spc="-20" dirty="0">
                <a:solidFill>
                  <a:srgbClr val="FFFFFF"/>
                </a:solidFill>
                <a:latin typeface="Trebuchet MS"/>
                <a:cs typeface="Trebuchet MS"/>
              </a:rPr>
              <a:t>Applications</a:t>
            </a:r>
            <a:endParaRPr sz="545">
              <a:latin typeface="Trebuchet MS"/>
              <a:cs typeface="Trebuchet MS"/>
            </a:endParaRPr>
          </a:p>
        </p:txBody>
      </p:sp>
      <p:sp>
        <p:nvSpPr>
          <p:cNvPr id="20" name="object 20"/>
          <p:cNvSpPr txBox="1"/>
          <p:nvPr/>
        </p:nvSpPr>
        <p:spPr>
          <a:xfrm>
            <a:off x="6319548" y="5013614"/>
            <a:ext cx="1268123" cy="125932"/>
          </a:xfrm>
          <a:prstGeom prst="rect">
            <a:avLst/>
          </a:prstGeom>
        </p:spPr>
        <p:txBody>
          <a:bodyPr vert="horz" wrap="square" lIns="0" tIns="0" rIns="0" bIns="0" rtlCol="0">
            <a:spAutoFit/>
          </a:bodyPr>
          <a:lstStyle/>
          <a:p>
            <a:pPr marL="47624" marR="3464" indent="-38965">
              <a:buFont typeface="Arial"/>
              <a:buChar char="•"/>
              <a:tabLst>
                <a:tab pos="47624" algn="l"/>
                <a:tab pos="726911" algn="l"/>
              </a:tabLst>
            </a:pPr>
            <a:r>
              <a:rPr sz="409" spc="-7" dirty="0">
                <a:latin typeface="Arial"/>
                <a:cs typeface="Arial"/>
              </a:rPr>
              <a:t>Hot</a:t>
            </a:r>
            <a:r>
              <a:rPr sz="409" spc="-27" dirty="0">
                <a:latin typeface="Arial"/>
                <a:cs typeface="Arial"/>
              </a:rPr>
              <a:t> </a:t>
            </a:r>
            <a:r>
              <a:rPr sz="409" spc="-58" dirty="0">
                <a:latin typeface="Arial"/>
                <a:cs typeface="Arial"/>
              </a:rPr>
              <a:t>W</a:t>
            </a:r>
            <a:r>
              <a:rPr sz="409" spc="-10" dirty="0">
                <a:latin typeface="Arial"/>
                <a:cs typeface="Arial"/>
              </a:rPr>
              <a:t>ater</a:t>
            </a:r>
            <a:r>
              <a:rPr sz="409" spc="-27" dirty="0">
                <a:latin typeface="Arial"/>
                <a:cs typeface="Arial"/>
              </a:rPr>
              <a:t> </a:t>
            </a:r>
            <a:r>
              <a:rPr sz="409" spc="-14" dirty="0">
                <a:latin typeface="Arial"/>
                <a:cs typeface="Arial"/>
              </a:rPr>
              <a:t>Heating</a:t>
            </a:r>
            <a:r>
              <a:rPr sz="409" dirty="0">
                <a:latin typeface="Arial"/>
                <a:cs typeface="Arial"/>
              </a:rPr>
              <a:t>	•</a:t>
            </a:r>
            <a:r>
              <a:rPr sz="409" spc="48" dirty="0">
                <a:latin typeface="Arial"/>
                <a:cs typeface="Arial"/>
              </a:rPr>
              <a:t> </a:t>
            </a:r>
            <a:r>
              <a:rPr sz="409" spc="-24" dirty="0">
                <a:latin typeface="Arial"/>
                <a:cs typeface="Arial"/>
              </a:rPr>
              <a:t>Closed</a:t>
            </a:r>
            <a:r>
              <a:rPr sz="409" spc="-27" dirty="0">
                <a:latin typeface="Arial"/>
                <a:cs typeface="Arial"/>
              </a:rPr>
              <a:t> </a:t>
            </a:r>
            <a:r>
              <a:rPr sz="409" spc="-17" dirty="0">
                <a:latin typeface="Arial"/>
                <a:cs typeface="Arial"/>
              </a:rPr>
              <a:t>Cooling</a:t>
            </a:r>
            <a:r>
              <a:rPr sz="409" spc="-27" dirty="0">
                <a:latin typeface="Arial"/>
                <a:cs typeface="Arial"/>
              </a:rPr>
              <a:t> </a:t>
            </a:r>
            <a:r>
              <a:rPr sz="409" spc="-24" dirty="0">
                <a:latin typeface="Arial"/>
                <a:cs typeface="Arial"/>
              </a:rPr>
              <a:t>Cir</a:t>
            </a:r>
            <a:r>
              <a:rPr sz="409" spc="-7" dirty="0">
                <a:latin typeface="Arial"/>
                <a:cs typeface="Arial"/>
              </a:rPr>
              <a:t>cuits </a:t>
            </a:r>
            <a:r>
              <a:rPr sz="409" spc="-24" dirty="0">
                <a:latin typeface="Arial"/>
                <a:cs typeface="Arial"/>
              </a:rPr>
              <a:t>Systems</a:t>
            </a:r>
            <a:endParaRPr sz="409">
              <a:latin typeface="Arial"/>
              <a:cs typeface="Arial"/>
            </a:endParaRPr>
          </a:p>
        </p:txBody>
      </p:sp>
      <p:sp>
        <p:nvSpPr>
          <p:cNvPr id="21" name="object 21"/>
          <p:cNvSpPr txBox="1"/>
          <p:nvPr/>
        </p:nvSpPr>
        <p:spPr>
          <a:xfrm>
            <a:off x="6319548" y="5185635"/>
            <a:ext cx="498764" cy="125932"/>
          </a:xfrm>
          <a:prstGeom prst="rect">
            <a:avLst/>
          </a:prstGeom>
        </p:spPr>
        <p:txBody>
          <a:bodyPr vert="horz" wrap="square" lIns="0" tIns="0" rIns="0" bIns="0" rtlCol="0">
            <a:spAutoFit/>
          </a:bodyPr>
          <a:lstStyle/>
          <a:p>
            <a:pPr marL="47624" marR="3464" indent="-38965">
              <a:buFont typeface="Arial"/>
              <a:buChar char="•"/>
              <a:tabLst>
                <a:tab pos="47624" algn="l"/>
              </a:tabLst>
            </a:pPr>
            <a:r>
              <a:rPr sz="409" spc="-10" dirty="0">
                <a:latin typeface="Arial"/>
                <a:cs typeface="Arial"/>
              </a:rPr>
              <a:t>Industrial</a:t>
            </a:r>
            <a:r>
              <a:rPr sz="409" spc="-27" dirty="0">
                <a:latin typeface="Arial"/>
                <a:cs typeface="Arial"/>
              </a:rPr>
              <a:t> </a:t>
            </a:r>
            <a:r>
              <a:rPr sz="409" spc="-24" dirty="0">
                <a:latin typeface="Arial"/>
                <a:cs typeface="Arial"/>
              </a:rPr>
              <a:t>Cir</a:t>
            </a:r>
            <a:r>
              <a:rPr sz="409" spc="-10" dirty="0">
                <a:latin typeface="Arial"/>
                <a:cs typeface="Arial"/>
              </a:rPr>
              <a:t>culation</a:t>
            </a:r>
            <a:r>
              <a:rPr sz="409" spc="-7" dirty="0">
                <a:latin typeface="Arial"/>
                <a:cs typeface="Arial"/>
              </a:rPr>
              <a:t> </a:t>
            </a:r>
            <a:r>
              <a:rPr sz="409" spc="-24" dirty="0">
                <a:latin typeface="Arial"/>
                <a:cs typeface="Arial"/>
              </a:rPr>
              <a:t>Systems</a:t>
            </a:r>
            <a:endParaRPr sz="409">
              <a:latin typeface="Arial"/>
              <a:cs typeface="Arial"/>
            </a:endParaRPr>
          </a:p>
        </p:txBody>
      </p:sp>
      <p:sp>
        <p:nvSpPr>
          <p:cNvPr id="22" name="object 22"/>
          <p:cNvSpPr txBox="1"/>
          <p:nvPr/>
        </p:nvSpPr>
        <p:spPr>
          <a:xfrm>
            <a:off x="7038080" y="5185635"/>
            <a:ext cx="413472" cy="125932"/>
          </a:xfrm>
          <a:prstGeom prst="rect">
            <a:avLst/>
          </a:prstGeom>
        </p:spPr>
        <p:txBody>
          <a:bodyPr vert="horz" wrap="square" lIns="0" tIns="0" rIns="0" bIns="0" rtlCol="0">
            <a:spAutoFit/>
          </a:bodyPr>
          <a:lstStyle/>
          <a:p>
            <a:pPr marL="47624" marR="3464" indent="-38965">
              <a:buFont typeface="Arial"/>
              <a:buChar char="•"/>
              <a:tabLst>
                <a:tab pos="47624" algn="l"/>
              </a:tabLst>
            </a:pPr>
            <a:r>
              <a:rPr sz="409" spc="-3" dirty="0">
                <a:latin typeface="Arial"/>
                <a:cs typeface="Arial"/>
              </a:rPr>
              <a:t>Air-conditioning </a:t>
            </a:r>
            <a:r>
              <a:rPr sz="409" spc="-24" dirty="0">
                <a:latin typeface="Arial"/>
                <a:cs typeface="Arial"/>
              </a:rPr>
              <a:t>Systems</a:t>
            </a:r>
            <a:endParaRPr sz="409">
              <a:latin typeface="Arial"/>
              <a:cs typeface="Arial"/>
            </a:endParaRPr>
          </a:p>
        </p:txBody>
      </p:sp>
      <p:sp>
        <p:nvSpPr>
          <p:cNvPr id="23" name="object 23"/>
          <p:cNvSpPr txBox="1"/>
          <p:nvPr/>
        </p:nvSpPr>
        <p:spPr>
          <a:xfrm>
            <a:off x="6319548" y="5357657"/>
            <a:ext cx="162791" cy="62966"/>
          </a:xfrm>
          <a:prstGeom prst="rect">
            <a:avLst/>
          </a:prstGeom>
        </p:spPr>
        <p:txBody>
          <a:bodyPr vert="horz" wrap="square" lIns="0" tIns="0" rIns="0" bIns="0" rtlCol="0">
            <a:spAutoFit/>
          </a:bodyPr>
          <a:lstStyle/>
          <a:p>
            <a:pPr marL="47624" indent="-38965">
              <a:buFont typeface="Arial"/>
              <a:buChar char="•"/>
              <a:tabLst>
                <a:tab pos="47624" algn="l"/>
              </a:tabLst>
            </a:pPr>
            <a:r>
              <a:rPr sz="409" spc="-27" dirty="0">
                <a:latin typeface="Arial"/>
                <a:cs typeface="Arial"/>
              </a:rPr>
              <a:t>Solar</a:t>
            </a:r>
            <a:endParaRPr sz="409">
              <a:latin typeface="Arial"/>
              <a:cs typeface="Arial"/>
            </a:endParaRPr>
          </a:p>
        </p:txBody>
      </p:sp>
      <p:sp>
        <p:nvSpPr>
          <p:cNvPr id="24" name="object 24"/>
          <p:cNvSpPr txBox="1"/>
          <p:nvPr/>
        </p:nvSpPr>
        <p:spPr>
          <a:xfrm>
            <a:off x="7038080" y="5357657"/>
            <a:ext cx="308697" cy="62966"/>
          </a:xfrm>
          <a:prstGeom prst="rect">
            <a:avLst/>
          </a:prstGeom>
        </p:spPr>
        <p:txBody>
          <a:bodyPr vert="horz" wrap="square" lIns="0" tIns="0" rIns="0" bIns="0" rtlCol="0">
            <a:spAutoFit/>
          </a:bodyPr>
          <a:lstStyle/>
          <a:p>
            <a:pPr marL="47624" indent="-38965">
              <a:buFont typeface="Arial"/>
              <a:buChar char="•"/>
              <a:tabLst>
                <a:tab pos="47624" algn="l"/>
              </a:tabLst>
            </a:pPr>
            <a:r>
              <a:rPr sz="409" spc="-17" dirty="0">
                <a:latin typeface="Arial"/>
                <a:cs typeface="Arial"/>
              </a:rPr>
              <a:t>Geothermal</a:t>
            </a:r>
            <a:endParaRPr sz="409">
              <a:latin typeface="Arial"/>
              <a:cs typeface="Arial"/>
            </a:endParaRPr>
          </a:p>
        </p:txBody>
      </p:sp>
      <p:sp>
        <p:nvSpPr>
          <p:cNvPr id="25" name="object 25"/>
          <p:cNvSpPr/>
          <p:nvPr/>
        </p:nvSpPr>
        <p:spPr>
          <a:xfrm>
            <a:off x="4674321" y="5964780"/>
            <a:ext cx="285750" cy="219508"/>
          </a:xfrm>
          <a:custGeom>
            <a:avLst/>
            <a:gdLst/>
            <a:ahLst/>
            <a:cxnLst/>
            <a:rect l="l" t="t" r="r" b="b"/>
            <a:pathLst>
              <a:path w="419100" h="321945">
                <a:moveTo>
                  <a:pt x="418591" y="0"/>
                </a:moveTo>
                <a:lnTo>
                  <a:pt x="0" y="0"/>
                </a:lnTo>
                <a:lnTo>
                  <a:pt x="0" y="321767"/>
                </a:lnTo>
                <a:lnTo>
                  <a:pt x="418591" y="321767"/>
                </a:lnTo>
                <a:lnTo>
                  <a:pt x="418591" y="0"/>
                </a:lnTo>
                <a:close/>
              </a:path>
            </a:pathLst>
          </a:custGeom>
          <a:solidFill>
            <a:srgbClr val="E6E7E8"/>
          </a:solidFill>
        </p:spPr>
        <p:txBody>
          <a:bodyPr wrap="square" lIns="0" tIns="0" rIns="0" bIns="0" rtlCol="0"/>
          <a:lstStyle/>
          <a:p>
            <a:endParaRPr sz="1227"/>
          </a:p>
        </p:txBody>
      </p:sp>
      <p:sp>
        <p:nvSpPr>
          <p:cNvPr id="26" name="object 26"/>
          <p:cNvSpPr/>
          <p:nvPr/>
        </p:nvSpPr>
        <p:spPr>
          <a:xfrm>
            <a:off x="4674321" y="6184167"/>
            <a:ext cx="285750" cy="225136"/>
          </a:xfrm>
          <a:custGeom>
            <a:avLst/>
            <a:gdLst/>
            <a:ahLst/>
            <a:cxnLst/>
            <a:rect l="l" t="t" r="r" b="b"/>
            <a:pathLst>
              <a:path w="419100" h="330200">
                <a:moveTo>
                  <a:pt x="418591" y="0"/>
                </a:moveTo>
                <a:lnTo>
                  <a:pt x="0" y="0"/>
                </a:lnTo>
                <a:lnTo>
                  <a:pt x="0" y="330199"/>
                </a:lnTo>
                <a:lnTo>
                  <a:pt x="418591" y="330199"/>
                </a:lnTo>
                <a:lnTo>
                  <a:pt x="418591" y="0"/>
                </a:lnTo>
                <a:close/>
              </a:path>
            </a:pathLst>
          </a:custGeom>
          <a:solidFill>
            <a:srgbClr val="E6E7E8"/>
          </a:solidFill>
        </p:spPr>
        <p:txBody>
          <a:bodyPr wrap="square" lIns="0" tIns="0" rIns="0" bIns="0" rtlCol="0"/>
          <a:lstStyle/>
          <a:p>
            <a:endParaRPr sz="1227"/>
          </a:p>
        </p:txBody>
      </p:sp>
      <p:sp>
        <p:nvSpPr>
          <p:cNvPr id="27" name="object 27"/>
          <p:cNvSpPr/>
          <p:nvPr/>
        </p:nvSpPr>
        <p:spPr>
          <a:xfrm>
            <a:off x="4675404" y="6074473"/>
            <a:ext cx="283585" cy="0"/>
          </a:xfrm>
          <a:custGeom>
            <a:avLst/>
            <a:gdLst/>
            <a:ahLst/>
            <a:cxnLst/>
            <a:rect l="l" t="t" r="r" b="b"/>
            <a:pathLst>
              <a:path w="415925">
                <a:moveTo>
                  <a:pt x="0" y="0"/>
                </a:moveTo>
                <a:lnTo>
                  <a:pt x="415417" y="0"/>
                </a:lnTo>
              </a:path>
            </a:pathLst>
          </a:custGeom>
          <a:ln w="3175">
            <a:solidFill>
              <a:srgbClr val="FFFFFF"/>
            </a:solidFill>
          </a:ln>
        </p:spPr>
        <p:txBody>
          <a:bodyPr wrap="square" lIns="0" tIns="0" rIns="0" bIns="0" rtlCol="0"/>
          <a:lstStyle/>
          <a:p>
            <a:endParaRPr sz="1227"/>
          </a:p>
        </p:txBody>
      </p:sp>
      <p:sp>
        <p:nvSpPr>
          <p:cNvPr id="28" name="object 28"/>
          <p:cNvSpPr/>
          <p:nvPr/>
        </p:nvSpPr>
        <p:spPr>
          <a:xfrm>
            <a:off x="4675404" y="6299609"/>
            <a:ext cx="283585" cy="0"/>
          </a:xfrm>
          <a:custGeom>
            <a:avLst/>
            <a:gdLst/>
            <a:ahLst/>
            <a:cxnLst/>
            <a:rect l="l" t="t" r="r" b="b"/>
            <a:pathLst>
              <a:path w="415925">
                <a:moveTo>
                  <a:pt x="0" y="0"/>
                </a:moveTo>
                <a:lnTo>
                  <a:pt x="415417" y="0"/>
                </a:lnTo>
              </a:path>
            </a:pathLst>
          </a:custGeom>
          <a:ln w="3175">
            <a:solidFill>
              <a:srgbClr val="FFFFFF"/>
            </a:solidFill>
          </a:ln>
        </p:spPr>
        <p:txBody>
          <a:bodyPr wrap="square" lIns="0" tIns="0" rIns="0" bIns="0" rtlCol="0"/>
          <a:lstStyle/>
          <a:p>
            <a:endParaRPr sz="1227"/>
          </a:p>
        </p:txBody>
      </p:sp>
      <p:sp>
        <p:nvSpPr>
          <p:cNvPr id="29" name="object 29"/>
          <p:cNvSpPr/>
          <p:nvPr/>
        </p:nvSpPr>
        <p:spPr>
          <a:xfrm>
            <a:off x="4679761" y="6074473"/>
            <a:ext cx="277091" cy="0"/>
          </a:xfrm>
          <a:custGeom>
            <a:avLst/>
            <a:gdLst/>
            <a:ahLst/>
            <a:cxnLst/>
            <a:rect l="l" t="t" r="r" b="b"/>
            <a:pathLst>
              <a:path w="406400">
                <a:moveTo>
                  <a:pt x="0" y="0"/>
                </a:moveTo>
                <a:lnTo>
                  <a:pt x="405828" y="0"/>
                </a:lnTo>
              </a:path>
            </a:pathLst>
          </a:custGeom>
          <a:ln w="3175">
            <a:solidFill>
              <a:srgbClr val="808285"/>
            </a:solidFill>
            <a:prstDash val="dash"/>
          </a:ln>
        </p:spPr>
        <p:txBody>
          <a:bodyPr wrap="square" lIns="0" tIns="0" rIns="0" bIns="0" rtlCol="0"/>
          <a:lstStyle/>
          <a:p>
            <a:endParaRPr sz="1227"/>
          </a:p>
        </p:txBody>
      </p:sp>
      <p:sp>
        <p:nvSpPr>
          <p:cNvPr id="30" name="object 30"/>
          <p:cNvSpPr/>
          <p:nvPr/>
        </p:nvSpPr>
        <p:spPr>
          <a:xfrm>
            <a:off x="4675403" y="6074473"/>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31" name="object 31"/>
          <p:cNvSpPr/>
          <p:nvPr/>
        </p:nvSpPr>
        <p:spPr>
          <a:xfrm>
            <a:off x="4958642" y="6074473"/>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32" name="object 32"/>
          <p:cNvSpPr/>
          <p:nvPr/>
        </p:nvSpPr>
        <p:spPr>
          <a:xfrm>
            <a:off x="4991109" y="6074473"/>
            <a:ext cx="629516" cy="0"/>
          </a:xfrm>
          <a:custGeom>
            <a:avLst/>
            <a:gdLst/>
            <a:ahLst/>
            <a:cxnLst/>
            <a:rect l="l" t="t" r="r" b="b"/>
            <a:pathLst>
              <a:path w="923289">
                <a:moveTo>
                  <a:pt x="0" y="0"/>
                </a:moveTo>
                <a:lnTo>
                  <a:pt x="923048" y="0"/>
                </a:lnTo>
              </a:path>
            </a:pathLst>
          </a:custGeom>
          <a:ln w="3175">
            <a:solidFill>
              <a:srgbClr val="808285"/>
            </a:solidFill>
            <a:prstDash val="dash"/>
          </a:ln>
        </p:spPr>
        <p:txBody>
          <a:bodyPr wrap="square" lIns="0" tIns="0" rIns="0" bIns="0" rtlCol="0"/>
          <a:lstStyle/>
          <a:p>
            <a:endParaRPr sz="1227"/>
          </a:p>
        </p:txBody>
      </p:sp>
      <p:sp>
        <p:nvSpPr>
          <p:cNvPr id="33" name="object 33"/>
          <p:cNvSpPr/>
          <p:nvPr/>
        </p:nvSpPr>
        <p:spPr>
          <a:xfrm>
            <a:off x="4986784" y="6074473"/>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34" name="object 34"/>
          <p:cNvSpPr/>
          <p:nvPr/>
        </p:nvSpPr>
        <p:spPr>
          <a:xfrm>
            <a:off x="5622621" y="6074473"/>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35" name="object 35"/>
          <p:cNvSpPr/>
          <p:nvPr/>
        </p:nvSpPr>
        <p:spPr>
          <a:xfrm>
            <a:off x="5655099" y="6074473"/>
            <a:ext cx="453303" cy="0"/>
          </a:xfrm>
          <a:custGeom>
            <a:avLst/>
            <a:gdLst/>
            <a:ahLst/>
            <a:cxnLst/>
            <a:rect l="l" t="t" r="r" b="b"/>
            <a:pathLst>
              <a:path w="664845">
                <a:moveTo>
                  <a:pt x="0" y="0"/>
                </a:moveTo>
                <a:lnTo>
                  <a:pt x="664451" y="0"/>
                </a:lnTo>
              </a:path>
            </a:pathLst>
          </a:custGeom>
          <a:ln w="3175">
            <a:solidFill>
              <a:srgbClr val="808285"/>
            </a:solidFill>
            <a:prstDash val="dash"/>
          </a:ln>
        </p:spPr>
        <p:txBody>
          <a:bodyPr wrap="square" lIns="0" tIns="0" rIns="0" bIns="0" rtlCol="0"/>
          <a:lstStyle/>
          <a:p>
            <a:endParaRPr sz="1227"/>
          </a:p>
        </p:txBody>
      </p:sp>
      <p:sp>
        <p:nvSpPr>
          <p:cNvPr id="36" name="object 36"/>
          <p:cNvSpPr/>
          <p:nvPr/>
        </p:nvSpPr>
        <p:spPr>
          <a:xfrm>
            <a:off x="5650763" y="6074473"/>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37" name="object 37"/>
          <p:cNvSpPr/>
          <p:nvPr/>
        </p:nvSpPr>
        <p:spPr>
          <a:xfrm>
            <a:off x="6110301" y="6074473"/>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38" name="object 38"/>
          <p:cNvSpPr/>
          <p:nvPr/>
        </p:nvSpPr>
        <p:spPr>
          <a:xfrm>
            <a:off x="4679761" y="6184167"/>
            <a:ext cx="277091" cy="0"/>
          </a:xfrm>
          <a:custGeom>
            <a:avLst/>
            <a:gdLst/>
            <a:ahLst/>
            <a:cxnLst/>
            <a:rect l="l" t="t" r="r" b="b"/>
            <a:pathLst>
              <a:path w="406400">
                <a:moveTo>
                  <a:pt x="0" y="0"/>
                </a:moveTo>
                <a:lnTo>
                  <a:pt x="405828" y="0"/>
                </a:lnTo>
              </a:path>
            </a:pathLst>
          </a:custGeom>
          <a:ln w="3175">
            <a:solidFill>
              <a:srgbClr val="808285"/>
            </a:solidFill>
            <a:prstDash val="dash"/>
          </a:ln>
        </p:spPr>
        <p:txBody>
          <a:bodyPr wrap="square" lIns="0" tIns="0" rIns="0" bIns="0" rtlCol="0"/>
          <a:lstStyle/>
          <a:p>
            <a:endParaRPr sz="1227"/>
          </a:p>
        </p:txBody>
      </p:sp>
      <p:sp>
        <p:nvSpPr>
          <p:cNvPr id="39" name="object 39"/>
          <p:cNvSpPr/>
          <p:nvPr/>
        </p:nvSpPr>
        <p:spPr>
          <a:xfrm>
            <a:off x="4675403" y="6184167"/>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0" name="object 40"/>
          <p:cNvSpPr/>
          <p:nvPr/>
        </p:nvSpPr>
        <p:spPr>
          <a:xfrm>
            <a:off x="4958642" y="6184167"/>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1" name="object 41"/>
          <p:cNvSpPr/>
          <p:nvPr/>
        </p:nvSpPr>
        <p:spPr>
          <a:xfrm>
            <a:off x="4986784" y="6184167"/>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2" name="object 42"/>
          <p:cNvSpPr/>
          <p:nvPr/>
        </p:nvSpPr>
        <p:spPr>
          <a:xfrm>
            <a:off x="5622621" y="6184167"/>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3" name="object 43"/>
          <p:cNvSpPr/>
          <p:nvPr/>
        </p:nvSpPr>
        <p:spPr>
          <a:xfrm>
            <a:off x="5650763" y="6184167"/>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4" name="object 44"/>
          <p:cNvSpPr/>
          <p:nvPr/>
        </p:nvSpPr>
        <p:spPr>
          <a:xfrm>
            <a:off x="6110301" y="6184167"/>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5" name="object 45"/>
          <p:cNvSpPr/>
          <p:nvPr/>
        </p:nvSpPr>
        <p:spPr>
          <a:xfrm>
            <a:off x="4679761" y="6299609"/>
            <a:ext cx="277091" cy="0"/>
          </a:xfrm>
          <a:custGeom>
            <a:avLst/>
            <a:gdLst/>
            <a:ahLst/>
            <a:cxnLst/>
            <a:rect l="l" t="t" r="r" b="b"/>
            <a:pathLst>
              <a:path w="406400">
                <a:moveTo>
                  <a:pt x="0" y="0"/>
                </a:moveTo>
                <a:lnTo>
                  <a:pt x="405828" y="0"/>
                </a:lnTo>
              </a:path>
            </a:pathLst>
          </a:custGeom>
          <a:ln w="3175">
            <a:solidFill>
              <a:srgbClr val="808285"/>
            </a:solidFill>
            <a:prstDash val="dash"/>
          </a:ln>
        </p:spPr>
        <p:txBody>
          <a:bodyPr wrap="square" lIns="0" tIns="0" rIns="0" bIns="0" rtlCol="0"/>
          <a:lstStyle/>
          <a:p>
            <a:endParaRPr sz="1227"/>
          </a:p>
        </p:txBody>
      </p:sp>
      <p:sp>
        <p:nvSpPr>
          <p:cNvPr id="46" name="object 46"/>
          <p:cNvSpPr/>
          <p:nvPr/>
        </p:nvSpPr>
        <p:spPr>
          <a:xfrm>
            <a:off x="4675403" y="6299609"/>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7" name="object 47"/>
          <p:cNvSpPr/>
          <p:nvPr/>
        </p:nvSpPr>
        <p:spPr>
          <a:xfrm>
            <a:off x="4958642" y="6299609"/>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8" name="object 48"/>
          <p:cNvSpPr/>
          <p:nvPr/>
        </p:nvSpPr>
        <p:spPr>
          <a:xfrm>
            <a:off x="4991109" y="6299609"/>
            <a:ext cx="629516" cy="0"/>
          </a:xfrm>
          <a:custGeom>
            <a:avLst/>
            <a:gdLst/>
            <a:ahLst/>
            <a:cxnLst/>
            <a:rect l="l" t="t" r="r" b="b"/>
            <a:pathLst>
              <a:path w="923289">
                <a:moveTo>
                  <a:pt x="0" y="0"/>
                </a:moveTo>
                <a:lnTo>
                  <a:pt x="923048" y="0"/>
                </a:lnTo>
              </a:path>
            </a:pathLst>
          </a:custGeom>
          <a:ln w="3175">
            <a:solidFill>
              <a:srgbClr val="808285"/>
            </a:solidFill>
            <a:prstDash val="dash"/>
          </a:ln>
        </p:spPr>
        <p:txBody>
          <a:bodyPr wrap="square" lIns="0" tIns="0" rIns="0" bIns="0" rtlCol="0"/>
          <a:lstStyle/>
          <a:p>
            <a:endParaRPr sz="1227"/>
          </a:p>
        </p:txBody>
      </p:sp>
      <p:sp>
        <p:nvSpPr>
          <p:cNvPr id="49" name="object 49"/>
          <p:cNvSpPr/>
          <p:nvPr/>
        </p:nvSpPr>
        <p:spPr>
          <a:xfrm>
            <a:off x="4986784" y="6299609"/>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50" name="object 50"/>
          <p:cNvSpPr/>
          <p:nvPr/>
        </p:nvSpPr>
        <p:spPr>
          <a:xfrm>
            <a:off x="5622621" y="6299609"/>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51" name="object 51"/>
          <p:cNvSpPr/>
          <p:nvPr/>
        </p:nvSpPr>
        <p:spPr>
          <a:xfrm>
            <a:off x="5655099" y="6299609"/>
            <a:ext cx="453303" cy="0"/>
          </a:xfrm>
          <a:custGeom>
            <a:avLst/>
            <a:gdLst/>
            <a:ahLst/>
            <a:cxnLst/>
            <a:rect l="l" t="t" r="r" b="b"/>
            <a:pathLst>
              <a:path w="664845">
                <a:moveTo>
                  <a:pt x="0" y="0"/>
                </a:moveTo>
                <a:lnTo>
                  <a:pt x="664451" y="0"/>
                </a:lnTo>
              </a:path>
            </a:pathLst>
          </a:custGeom>
          <a:ln w="3175">
            <a:solidFill>
              <a:srgbClr val="808285"/>
            </a:solidFill>
            <a:prstDash val="dash"/>
          </a:ln>
        </p:spPr>
        <p:txBody>
          <a:bodyPr wrap="square" lIns="0" tIns="0" rIns="0" bIns="0" rtlCol="0"/>
          <a:lstStyle/>
          <a:p>
            <a:endParaRPr sz="1227"/>
          </a:p>
        </p:txBody>
      </p:sp>
      <p:sp>
        <p:nvSpPr>
          <p:cNvPr id="52" name="object 52"/>
          <p:cNvSpPr/>
          <p:nvPr/>
        </p:nvSpPr>
        <p:spPr>
          <a:xfrm>
            <a:off x="5650763" y="6299609"/>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53" name="object 53"/>
          <p:cNvSpPr/>
          <p:nvPr/>
        </p:nvSpPr>
        <p:spPr>
          <a:xfrm>
            <a:off x="6110301" y="6299609"/>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54" name="object 54"/>
          <p:cNvSpPr/>
          <p:nvPr/>
        </p:nvSpPr>
        <p:spPr>
          <a:xfrm>
            <a:off x="4674321" y="6409303"/>
            <a:ext cx="1437409" cy="0"/>
          </a:xfrm>
          <a:custGeom>
            <a:avLst/>
            <a:gdLst/>
            <a:ahLst/>
            <a:cxnLst/>
            <a:rect l="l" t="t" r="r" b="b"/>
            <a:pathLst>
              <a:path w="2108200">
                <a:moveTo>
                  <a:pt x="0" y="0"/>
                </a:moveTo>
                <a:lnTo>
                  <a:pt x="2107691" y="0"/>
                </a:lnTo>
              </a:path>
            </a:pathLst>
          </a:custGeom>
          <a:ln w="6350">
            <a:solidFill>
              <a:srgbClr val="808285"/>
            </a:solidFill>
          </a:ln>
        </p:spPr>
        <p:txBody>
          <a:bodyPr wrap="square" lIns="0" tIns="0" rIns="0" bIns="0" rtlCol="0"/>
          <a:lstStyle/>
          <a:p>
            <a:endParaRPr sz="1227"/>
          </a:p>
        </p:txBody>
      </p:sp>
      <p:sp>
        <p:nvSpPr>
          <p:cNvPr id="55" name="object 55"/>
          <p:cNvSpPr/>
          <p:nvPr/>
        </p:nvSpPr>
        <p:spPr>
          <a:xfrm>
            <a:off x="4674321" y="5964780"/>
            <a:ext cx="285750" cy="0"/>
          </a:xfrm>
          <a:custGeom>
            <a:avLst/>
            <a:gdLst/>
            <a:ahLst/>
            <a:cxnLst/>
            <a:rect l="l" t="t" r="r" b="b"/>
            <a:pathLst>
              <a:path w="419100">
                <a:moveTo>
                  <a:pt x="0" y="0"/>
                </a:moveTo>
                <a:lnTo>
                  <a:pt x="418592" y="0"/>
                </a:lnTo>
              </a:path>
            </a:pathLst>
          </a:custGeom>
          <a:ln w="3175">
            <a:solidFill>
              <a:srgbClr val="808285"/>
            </a:solidFill>
          </a:ln>
        </p:spPr>
        <p:txBody>
          <a:bodyPr wrap="square" lIns="0" tIns="0" rIns="0" bIns="0" rtlCol="0"/>
          <a:lstStyle/>
          <a:p>
            <a:endParaRPr sz="1227"/>
          </a:p>
        </p:txBody>
      </p:sp>
      <p:sp>
        <p:nvSpPr>
          <p:cNvPr id="56" name="object 56"/>
          <p:cNvSpPr/>
          <p:nvPr/>
        </p:nvSpPr>
        <p:spPr>
          <a:xfrm>
            <a:off x="4985701" y="5964780"/>
            <a:ext cx="638175" cy="0"/>
          </a:xfrm>
          <a:custGeom>
            <a:avLst/>
            <a:gdLst/>
            <a:ahLst/>
            <a:cxnLst/>
            <a:rect l="l" t="t" r="r" b="b"/>
            <a:pathLst>
              <a:path w="935989">
                <a:moveTo>
                  <a:pt x="0" y="0"/>
                </a:moveTo>
                <a:lnTo>
                  <a:pt x="935736" y="0"/>
                </a:lnTo>
              </a:path>
            </a:pathLst>
          </a:custGeom>
          <a:ln w="3175">
            <a:solidFill>
              <a:srgbClr val="808285"/>
            </a:solidFill>
          </a:ln>
        </p:spPr>
        <p:txBody>
          <a:bodyPr wrap="square" lIns="0" tIns="0" rIns="0" bIns="0" rtlCol="0"/>
          <a:lstStyle/>
          <a:p>
            <a:endParaRPr sz="1227"/>
          </a:p>
        </p:txBody>
      </p:sp>
      <p:sp>
        <p:nvSpPr>
          <p:cNvPr id="57" name="object 57"/>
          <p:cNvSpPr/>
          <p:nvPr/>
        </p:nvSpPr>
        <p:spPr>
          <a:xfrm>
            <a:off x="5649681" y="5964780"/>
            <a:ext cx="461963" cy="0"/>
          </a:xfrm>
          <a:custGeom>
            <a:avLst/>
            <a:gdLst/>
            <a:ahLst/>
            <a:cxnLst/>
            <a:rect l="l" t="t" r="r" b="b"/>
            <a:pathLst>
              <a:path w="677545">
                <a:moveTo>
                  <a:pt x="0" y="0"/>
                </a:moveTo>
                <a:lnTo>
                  <a:pt x="677164" y="0"/>
                </a:lnTo>
              </a:path>
            </a:pathLst>
          </a:custGeom>
          <a:ln w="3175">
            <a:solidFill>
              <a:srgbClr val="808285"/>
            </a:solidFill>
          </a:ln>
        </p:spPr>
        <p:txBody>
          <a:bodyPr wrap="square" lIns="0" tIns="0" rIns="0" bIns="0" rtlCol="0"/>
          <a:lstStyle/>
          <a:p>
            <a:endParaRPr sz="1227"/>
          </a:p>
        </p:txBody>
      </p:sp>
      <p:sp>
        <p:nvSpPr>
          <p:cNvPr id="58" name="object 58"/>
          <p:cNvSpPr txBox="1"/>
          <p:nvPr/>
        </p:nvSpPr>
        <p:spPr>
          <a:xfrm>
            <a:off x="4674321" y="5692487"/>
            <a:ext cx="1437409" cy="83869"/>
          </a:xfrm>
          <a:prstGeom prst="rect">
            <a:avLst/>
          </a:prstGeom>
          <a:solidFill>
            <a:srgbClr val="A7A9AC"/>
          </a:solidFill>
        </p:spPr>
        <p:txBody>
          <a:bodyPr vert="horz" wrap="square" lIns="0" tIns="0" rIns="0" bIns="0" rtlCol="0">
            <a:spAutoFit/>
          </a:bodyPr>
          <a:lstStyle/>
          <a:p>
            <a:pPr marL="34635"/>
            <a:r>
              <a:rPr sz="545" b="1" spc="-14" dirty="0">
                <a:solidFill>
                  <a:srgbClr val="FFFFFF"/>
                </a:solidFill>
                <a:latin typeface="Trebuchet MS"/>
                <a:cs typeface="Trebuchet MS"/>
              </a:rPr>
              <a:t>IR</a:t>
            </a:r>
            <a:r>
              <a:rPr sz="545" b="1" spc="-44" dirty="0">
                <a:solidFill>
                  <a:srgbClr val="FFFFFF"/>
                </a:solidFill>
                <a:latin typeface="Trebuchet MS"/>
                <a:cs typeface="Trebuchet MS"/>
              </a:rPr>
              <a:t> </a:t>
            </a:r>
            <a:r>
              <a:rPr sz="545" b="1" spc="-20" dirty="0">
                <a:solidFill>
                  <a:srgbClr val="FFFFFF"/>
                </a:solidFill>
                <a:latin typeface="Trebuchet MS"/>
                <a:cs typeface="Trebuchet MS"/>
              </a:rPr>
              <a:t>Module</a:t>
            </a:r>
            <a:r>
              <a:rPr sz="545" b="1" spc="-44" dirty="0">
                <a:solidFill>
                  <a:srgbClr val="FFFFFF"/>
                </a:solidFill>
                <a:latin typeface="Trebuchet MS"/>
                <a:cs typeface="Trebuchet MS"/>
              </a:rPr>
              <a:t> </a:t>
            </a:r>
            <a:r>
              <a:rPr sz="545" b="1" spc="-24" dirty="0">
                <a:solidFill>
                  <a:srgbClr val="FFFFFF"/>
                </a:solidFill>
                <a:latin typeface="Trebuchet MS"/>
                <a:cs typeface="Trebuchet MS"/>
              </a:rPr>
              <a:t>Selection</a:t>
            </a:r>
            <a:endParaRPr sz="545">
              <a:latin typeface="Trebuchet MS"/>
              <a:cs typeface="Trebuchet MS"/>
            </a:endParaRPr>
          </a:p>
        </p:txBody>
      </p:sp>
      <p:sp>
        <p:nvSpPr>
          <p:cNvPr id="59" name="object 59"/>
          <p:cNvSpPr txBox="1"/>
          <p:nvPr/>
        </p:nvSpPr>
        <p:spPr>
          <a:xfrm>
            <a:off x="4700299" y="5874327"/>
            <a:ext cx="1416627" cy="557910"/>
          </a:xfrm>
          <a:prstGeom prst="rect">
            <a:avLst/>
          </a:prstGeom>
        </p:spPr>
        <p:txBody>
          <a:bodyPr vert="horz" wrap="square" lIns="0" tIns="0" rIns="0" bIns="0" rtlCol="0">
            <a:spAutoFit/>
          </a:bodyPr>
          <a:lstStyle/>
          <a:p>
            <a:pPr marL="319945" marR="101309" indent="-311719">
              <a:lnSpc>
                <a:spcPts val="914"/>
              </a:lnSpc>
              <a:tabLst>
                <a:tab pos="319945" algn="l"/>
                <a:tab pos="983646" algn="l"/>
              </a:tabLst>
            </a:pPr>
            <a:r>
              <a:rPr sz="409" spc="-17" dirty="0">
                <a:latin typeface="Arial"/>
                <a:cs typeface="Arial"/>
              </a:rPr>
              <a:t>Module</a:t>
            </a:r>
            <a:r>
              <a:rPr sz="409" spc="-27" dirty="0">
                <a:latin typeface="Arial"/>
                <a:cs typeface="Arial"/>
              </a:rPr>
              <a:t> </a:t>
            </a:r>
            <a:r>
              <a:rPr sz="409" spc="-7" dirty="0">
                <a:latin typeface="Arial"/>
                <a:cs typeface="Arial"/>
              </a:rPr>
              <a:t>1</a:t>
            </a:r>
            <a:r>
              <a:rPr sz="409" dirty="0">
                <a:latin typeface="Arial"/>
                <a:cs typeface="Arial"/>
              </a:rPr>
              <a:t>	</a:t>
            </a:r>
            <a:r>
              <a:rPr sz="409" spc="-17" dirty="0">
                <a:latin typeface="Arial"/>
                <a:cs typeface="Arial"/>
              </a:rPr>
              <a:t>Module</a:t>
            </a:r>
            <a:r>
              <a:rPr sz="409" dirty="0">
                <a:latin typeface="Arial"/>
                <a:cs typeface="Arial"/>
              </a:rPr>
              <a:t>	</a:t>
            </a:r>
            <a:r>
              <a:rPr sz="409" spc="-27" dirty="0">
                <a:latin typeface="Arial"/>
                <a:cs typeface="Arial"/>
              </a:rPr>
              <a:t>A</a:t>
            </a:r>
            <a:r>
              <a:rPr sz="409" spc="-3" dirty="0">
                <a:latin typeface="Arial"/>
                <a:cs typeface="Arial"/>
              </a:rPr>
              <a:t>rticle</a:t>
            </a:r>
            <a:r>
              <a:rPr sz="409" spc="-27" dirty="0">
                <a:latin typeface="Arial"/>
                <a:cs typeface="Arial"/>
              </a:rPr>
              <a:t> </a:t>
            </a:r>
            <a:r>
              <a:rPr sz="409" spc="-17" dirty="0">
                <a:latin typeface="Arial"/>
                <a:cs typeface="Arial"/>
              </a:rPr>
              <a:t>Number</a:t>
            </a:r>
            <a:r>
              <a:rPr sz="409" spc="-10" dirty="0">
                <a:latin typeface="Arial"/>
                <a:cs typeface="Arial"/>
              </a:rPr>
              <a:t> </a:t>
            </a:r>
            <a:r>
              <a:rPr sz="409" spc="-41" dirty="0">
                <a:latin typeface="Arial"/>
                <a:cs typeface="Arial"/>
              </a:rPr>
              <a:t>B</a:t>
            </a:r>
            <a:r>
              <a:rPr sz="409" spc="-51" dirty="0">
                <a:latin typeface="Arial"/>
                <a:cs typeface="Arial"/>
              </a:rPr>
              <a:t>A</a:t>
            </a:r>
            <a:r>
              <a:rPr sz="409" spc="-17" dirty="0">
                <a:latin typeface="Arial"/>
                <a:cs typeface="Arial"/>
              </a:rPr>
              <a:t>Cnet</a:t>
            </a:r>
            <a:r>
              <a:rPr sz="409" spc="-27" dirty="0">
                <a:latin typeface="Arial"/>
                <a:cs typeface="Arial"/>
              </a:rPr>
              <a:t> </a:t>
            </a:r>
            <a:r>
              <a:rPr sz="409" spc="14" dirty="0">
                <a:latin typeface="Arial"/>
                <a:cs typeface="Arial"/>
              </a:rPr>
              <a:t>/</a:t>
            </a:r>
            <a:r>
              <a:rPr sz="409" spc="-27" dirty="0">
                <a:latin typeface="Arial"/>
                <a:cs typeface="Arial"/>
              </a:rPr>
              <a:t> </a:t>
            </a:r>
            <a:r>
              <a:rPr sz="409" spc="-24" dirty="0">
                <a:latin typeface="Arial"/>
                <a:cs typeface="Arial"/>
              </a:rPr>
              <a:t>Dual</a:t>
            </a:r>
            <a:r>
              <a:rPr sz="409" spc="-27" dirty="0">
                <a:latin typeface="Arial"/>
                <a:cs typeface="Arial"/>
              </a:rPr>
              <a:t> Pump</a:t>
            </a:r>
            <a:r>
              <a:rPr sz="409" dirty="0">
                <a:latin typeface="Arial"/>
                <a:cs typeface="Arial"/>
              </a:rPr>
              <a:t>	</a:t>
            </a:r>
            <a:r>
              <a:rPr sz="409" spc="-7" dirty="0">
                <a:latin typeface="Arial"/>
                <a:cs typeface="Arial"/>
              </a:rPr>
              <a:t>2097811</a:t>
            </a:r>
            <a:endParaRPr sz="409">
              <a:latin typeface="Arial"/>
              <a:cs typeface="Arial"/>
            </a:endParaRPr>
          </a:p>
          <a:p>
            <a:pPr marL="319945" indent="-29440">
              <a:spcBef>
                <a:spcPts val="269"/>
              </a:spcBef>
              <a:tabLst>
                <a:tab pos="920004" algn="l"/>
                <a:tab pos="1407498" algn="l"/>
              </a:tabLst>
            </a:pPr>
            <a:r>
              <a:rPr sz="409" u="dash" spc="-27" dirty="0">
                <a:latin typeface="Arial"/>
                <a:cs typeface="Arial"/>
              </a:rPr>
              <a:t> </a:t>
            </a:r>
            <a:r>
              <a:rPr sz="409" u="dash" spc="27" dirty="0">
                <a:latin typeface="Arial"/>
                <a:cs typeface="Arial"/>
              </a:rPr>
              <a:t> </a:t>
            </a:r>
            <a:r>
              <a:rPr sz="409" u="dash" spc="-31" dirty="0">
                <a:latin typeface="Arial"/>
                <a:cs typeface="Arial"/>
              </a:rPr>
              <a:t>LON</a:t>
            </a:r>
            <a:r>
              <a:rPr sz="409" u="dash" spc="-37" dirty="0">
                <a:latin typeface="Arial"/>
                <a:cs typeface="Arial"/>
              </a:rPr>
              <a:t>w</a:t>
            </a:r>
            <a:r>
              <a:rPr sz="409" u="dash" spc="-14" dirty="0">
                <a:latin typeface="Arial"/>
                <a:cs typeface="Arial"/>
              </a:rPr>
              <a:t>orks</a:t>
            </a:r>
            <a:r>
              <a:rPr sz="409" u="dash" spc="-27" dirty="0">
                <a:latin typeface="Arial"/>
                <a:cs typeface="Arial"/>
              </a:rPr>
              <a:t> </a:t>
            </a:r>
            <a:r>
              <a:rPr sz="409" u="dash" spc="14" dirty="0">
                <a:latin typeface="Arial"/>
                <a:cs typeface="Arial"/>
              </a:rPr>
              <a:t>/</a:t>
            </a:r>
            <a:r>
              <a:rPr sz="409" u="dash" spc="-27" dirty="0">
                <a:latin typeface="Arial"/>
                <a:cs typeface="Arial"/>
              </a:rPr>
              <a:t> </a:t>
            </a:r>
            <a:r>
              <a:rPr sz="409" u="dash" spc="-24" dirty="0">
                <a:latin typeface="Arial"/>
                <a:cs typeface="Arial"/>
              </a:rPr>
              <a:t>Dual</a:t>
            </a:r>
            <a:r>
              <a:rPr sz="409" u="dash" spc="-27" dirty="0">
                <a:latin typeface="Arial"/>
                <a:cs typeface="Arial"/>
              </a:rPr>
              <a:t> Pump </a:t>
            </a:r>
            <a:r>
              <a:rPr sz="409" u="dash" dirty="0">
                <a:latin typeface="Arial"/>
                <a:cs typeface="Arial"/>
              </a:rPr>
              <a:t>	</a:t>
            </a:r>
            <a:r>
              <a:rPr sz="409" dirty="0">
                <a:latin typeface="Arial"/>
                <a:cs typeface="Arial"/>
              </a:rPr>
              <a:t> </a:t>
            </a:r>
            <a:r>
              <a:rPr sz="409" u="dash" spc="-27" dirty="0">
                <a:latin typeface="Arial"/>
                <a:cs typeface="Arial"/>
              </a:rPr>
              <a:t> </a:t>
            </a:r>
            <a:r>
              <a:rPr sz="409" u="dash" spc="27" dirty="0">
                <a:latin typeface="Arial"/>
                <a:cs typeface="Arial"/>
              </a:rPr>
              <a:t> </a:t>
            </a:r>
            <a:r>
              <a:rPr sz="409" u="dash" spc="-7" dirty="0">
                <a:latin typeface="Arial"/>
                <a:cs typeface="Arial"/>
              </a:rPr>
              <a:t>2022530</a:t>
            </a:r>
            <a:r>
              <a:rPr sz="409" u="dash" spc="-27" dirty="0">
                <a:latin typeface="Arial"/>
                <a:cs typeface="Arial"/>
              </a:rPr>
              <a:t> </a:t>
            </a:r>
            <a:r>
              <a:rPr sz="409" u="dash" dirty="0">
                <a:latin typeface="Arial"/>
                <a:cs typeface="Arial"/>
              </a:rPr>
              <a:t>	</a:t>
            </a:r>
            <a:endParaRPr sz="409">
              <a:latin typeface="Arial"/>
              <a:cs typeface="Arial"/>
            </a:endParaRPr>
          </a:p>
          <a:p>
            <a:pPr>
              <a:spcBef>
                <a:spcPts val="20"/>
              </a:spcBef>
            </a:pPr>
            <a:endParaRPr sz="307">
              <a:latin typeface="Times New Roman"/>
              <a:cs typeface="Times New Roman"/>
            </a:endParaRPr>
          </a:p>
          <a:p>
            <a:pPr marL="319945">
              <a:tabLst>
                <a:tab pos="983646" algn="l"/>
              </a:tabLst>
            </a:pPr>
            <a:r>
              <a:rPr sz="409" spc="-37" dirty="0">
                <a:latin typeface="Arial"/>
                <a:cs typeface="Arial"/>
              </a:rPr>
              <a:t>MODBus	</a:t>
            </a:r>
            <a:r>
              <a:rPr sz="409" spc="-7" dirty="0">
                <a:latin typeface="Arial"/>
                <a:cs typeface="Arial"/>
              </a:rPr>
              <a:t>2097809</a:t>
            </a:r>
            <a:endParaRPr sz="409">
              <a:latin typeface="Arial"/>
              <a:cs typeface="Arial"/>
            </a:endParaRPr>
          </a:p>
          <a:p>
            <a:pPr>
              <a:spcBef>
                <a:spcPts val="26"/>
              </a:spcBef>
            </a:pPr>
            <a:endParaRPr sz="341">
              <a:latin typeface="Times New Roman"/>
              <a:cs typeface="Times New Roman"/>
            </a:endParaRPr>
          </a:p>
          <a:p>
            <a:pPr marL="319945">
              <a:tabLst>
                <a:tab pos="983646" algn="l"/>
              </a:tabLst>
            </a:pPr>
            <a:r>
              <a:rPr sz="409" spc="-20" dirty="0">
                <a:latin typeface="Arial"/>
                <a:cs typeface="Arial"/>
              </a:rPr>
              <a:t>None	None</a:t>
            </a:r>
            <a:endParaRPr sz="409">
              <a:latin typeface="Arial"/>
              <a:cs typeface="Arial"/>
            </a:endParaRPr>
          </a:p>
        </p:txBody>
      </p:sp>
      <p:sp>
        <p:nvSpPr>
          <p:cNvPr id="60" name="object 60"/>
          <p:cNvSpPr/>
          <p:nvPr/>
        </p:nvSpPr>
        <p:spPr>
          <a:xfrm>
            <a:off x="3390196" y="1060651"/>
            <a:ext cx="565758" cy="760268"/>
          </a:xfrm>
          <a:prstGeom prst="rect">
            <a:avLst/>
          </a:prstGeom>
          <a:blipFill>
            <a:blip r:embed="rId3" cstate="print"/>
            <a:stretch>
              <a:fillRect/>
            </a:stretch>
          </a:blipFill>
        </p:spPr>
        <p:txBody>
          <a:bodyPr wrap="square" lIns="0" tIns="0" rIns="0" bIns="0" rtlCol="0"/>
          <a:lstStyle/>
          <a:p>
            <a:endParaRPr sz="1227"/>
          </a:p>
        </p:txBody>
      </p:sp>
      <p:sp>
        <p:nvSpPr>
          <p:cNvPr id="62" name="object 62"/>
          <p:cNvSpPr/>
          <p:nvPr/>
        </p:nvSpPr>
        <p:spPr>
          <a:xfrm>
            <a:off x="3691098" y="2693066"/>
            <a:ext cx="1252970" cy="860714"/>
          </a:xfrm>
          <a:custGeom>
            <a:avLst/>
            <a:gdLst/>
            <a:ahLst/>
            <a:cxnLst/>
            <a:rect l="l" t="t" r="r" b="b"/>
            <a:pathLst>
              <a:path w="1837689" h="1262379">
                <a:moveTo>
                  <a:pt x="230054" y="1262036"/>
                </a:moveTo>
                <a:lnTo>
                  <a:pt x="218767" y="1260909"/>
                </a:lnTo>
                <a:lnTo>
                  <a:pt x="207044" y="1259897"/>
                </a:lnTo>
                <a:lnTo>
                  <a:pt x="152938" y="1256049"/>
                </a:lnTo>
                <a:lnTo>
                  <a:pt x="141090" y="1254956"/>
                </a:lnTo>
                <a:lnTo>
                  <a:pt x="90050" y="1252436"/>
                </a:lnTo>
                <a:lnTo>
                  <a:pt x="76084" y="1252245"/>
                </a:lnTo>
                <a:lnTo>
                  <a:pt x="63327" y="1251703"/>
                </a:lnTo>
                <a:lnTo>
                  <a:pt x="12808" y="1250105"/>
                </a:lnTo>
                <a:lnTo>
                  <a:pt x="0" y="1249500"/>
                </a:lnTo>
                <a:lnTo>
                  <a:pt x="0" y="0"/>
                </a:lnTo>
                <a:lnTo>
                  <a:pt x="138902" y="29287"/>
                </a:lnTo>
                <a:lnTo>
                  <a:pt x="208556" y="45170"/>
                </a:lnTo>
                <a:lnTo>
                  <a:pt x="260766" y="58045"/>
                </a:lnTo>
                <a:lnTo>
                  <a:pt x="330223" y="76909"/>
                </a:lnTo>
                <a:lnTo>
                  <a:pt x="382174" y="92136"/>
                </a:lnTo>
                <a:lnTo>
                  <a:pt x="451463" y="114132"/>
                </a:lnTo>
                <a:lnTo>
                  <a:pt x="503487" y="131933"/>
                </a:lnTo>
                <a:lnTo>
                  <a:pt x="572980" y="157129"/>
                </a:lnTo>
                <a:lnTo>
                  <a:pt x="677625" y="197351"/>
                </a:lnTo>
                <a:lnTo>
                  <a:pt x="818389" y="255723"/>
                </a:lnTo>
                <a:lnTo>
                  <a:pt x="975218" y="324279"/>
                </a:lnTo>
                <a:lnTo>
                  <a:pt x="1158634" y="408114"/>
                </a:lnTo>
                <a:lnTo>
                  <a:pt x="1226066" y="440237"/>
                </a:lnTo>
                <a:lnTo>
                  <a:pt x="1278401" y="466119"/>
                </a:lnTo>
                <a:lnTo>
                  <a:pt x="1332956" y="494146"/>
                </a:lnTo>
                <a:lnTo>
                  <a:pt x="1370875" y="514293"/>
                </a:lnTo>
                <a:lnTo>
                  <a:pt x="1451193" y="557906"/>
                </a:lnTo>
                <a:lnTo>
                  <a:pt x="1559182" y="618744"/>
                </a:lnTo>
                <a:lnTo>
                  <a:pt x="1837544" y="781248"/>
                </a:lnTo>
                <a:lnTo>
                  <a:pt x="1768810" y="817891"/>
                </a:lnTo>
                <a:lnTo>
                  <a:pt x="1732103" y="836884"/>
                </a:lnTo>
                <a:lnTo>
                  <a:pt x="1692589" y="856684"/>
                </a:lnTo>
                <a:lnTo>
                  <a:pt x="1649331" y="877560"/>
                </a:lnTo>
                <a:lnTo>
                  <a:pt x="1601395" y="899783"/>
                </a:lnTo>
                <a:lnTo>
                  <a:pt x="1547862" y="923619"/>
                </a:lnTo>
                <a:lnTo>
                  <a:pt x="1467766" y="957787"/>
                </a:lnTo>
                <a:lnTo>
                  <a:pt x="1380138" y="993493"/>
                </a:lnTo>
                <a:lnTo>
                  <a:pt x="1287822" y="1029362"/>
                </a:lnTo>
                <a:lnTo>
                  <a:pt x="1217220" y="1055546"/>
                </a:lnTo>
                <a:lnTo>
                  <a:pt x="1146781" y="1080470"/>
                </a:lnTo>
                <a:lnTo>
                  <a:pt x="1054842" y="1110342"/>
                </a:lnTo>
                <a:lnTo>
                  <a:pt x="1009752" y="1123991"/>
                </a:lnTo>
                <a:lnTo>
                  <a:pt x="965133" y="1136878"/>
                </a:lnTo>
                <a:lnTo>
                  <a:pt x="920900" y="1149018"/>
                </a:lnTo>
                <a:lnTo>
                  <a:pt x="876969" y="1160430"/>
                </a:lnTo>
                <a:lnTo>
                  <a:pt x="833253" y="1171130"/>
                </a:lnTo>
                <a:lnTo>
                  <a:pt x="789670" y="1181135"/>
                </a:lnTo>
                <a:lnTo>
                  <a:pt x="746132" y="1190463"/>
                </a:lnTo>
                <a:lnTo>
                  <a:pt x="702557" y="1199130"/>
                </a:lnTo>
                <a:lnTo>
                  <a:pt x="658858" y="1207177"/>
                </a:lnTo>
                <a:lnTo>
                  <a:pt x="592951" y="1218173"/>
                </a:lnTo>
                <a:lnTo>
                  <a:pt x="526516" y="1228014"/>
                </a:lnTo>
                <a:lnTo>
                  <a:pt x="436941" y="1239674"/>
                </a:lnTo>
                <a:lnTo>
                  <a:pt x="299952" y="1254963"/>
                </a:lnTo>
                <a:lnTo>
                  <a:pt x="230054" y="1262036"/>
                </a:lnTo>
                <a:close/>
              </a:path>
            </a:pathLst>
          </a:custGeom>
          <a:solidFill>
            <a:srgbClr val="DCDDDE"/>
          </a:solidFill>
        </p:spPr>
        <p:txBody>
          <a:bodyPr wrap="square" lIns="0" tIns="0" rIns="0" bIns="0" rtlCol="0"/>
          <a:lstStyle/>
          <a:p>
            <a:endParaRPr sz="1227"/>
          </a:p>
        </p:txBody>
      </p:sp>
      <p:sp>
        <p:nvSpPr>
          <p:cNvPr id="63" name="object 63"/>
          <p:cNvSpPr/>
          <p:nvPr/>
        </p:nvSpPr>
        <p:spPr>
          <a:xfrm>
            <a:off x="3896219" y="2631068"/>
            <a:ext cx="672378" cy="0"/>
          </a:xfrm>
          <a:custGeom>
            <a:avLst/>
            <a:gdLst/>
            <a:ahLst/>
            <a:cxnLst/>
            <a:rect l="l" t="t" r="r" b="b"/>
            <a:pathLst>
              <a:path w="986155">
                <a:moveTo>
                  <a:pt x="0" y="0"/>
                </a:moveTo>
                <a:lnTo>
                  <a:pt x="985898" y="0"/>
                </a:lnTo>
              </a:path>
            </a:pathLst>
          </a:custGeom>
          <a:ln w="4354">
            <a:solidFill>
              <a:srgbClr val="000000"/>
            </a:solidFill>
          </a:ln>
        </p:spPr>
        <p:txBody>
          <a:bodyPr wrap="square" lIns="0" tIns="0" rIns="0" bIns="0" rtlCol="0"/>
          <a:lstStyle/>
          <a:p>
            <a:endParaRPr sz="1227"/>
          </a:p>
        </p:txBody>
      </p:sp>
      <p:sp>
        <p:nvSpPr>
          <p:cNvPr id="64" name="object 64"/>
          <p:cNvSpPr/>
          <p:nvPr/>
        </p:nvSpPr>
        <p:spPr>
          <a:xfrm>
            <a:off x="3692069" y="2631068"/>
            <a:ext cx="51522" cy="0"/>
          </a:xfrm>
          <a:custGeom>
            <a:avLst/>
            <a:gdLst/>
            <a:ahLst/>
            <a:cxnLst/>
            <a:rect l="l" t="t" r="r" b="b"/>
            <a:pathLst>
              <a:path w="75565">
                <a:moveTo>
                  <a:pt x="0" y="0"/>
                </a:moveTo>
                <a:lnTo>
                  <a:pt x="75364" y="0"/>
                </a:lnTo>
              </a:path>
            </a:pathLst>
          </a:custGeom>
          <a:ln w="4354">
            <a:solidFill>
              <a:srgbClr val="000000"/>
            </a:solidFill>
          </a:ln>
        </p:spPr>
        <p:txBody>
          <a:bodyPr wrap="square" lIns="0" tIns="0" rIns="0" bIns="0" rtlCol="0"/>
          <a:lstStyle/>
          <a:p>
            <a:endParaRPr sz="1227"/>
          </a:p>
        </p:txBody>
      </p:sp>
      <p:sp>
        <p:nvSpPr>
          <p:cNvPr id="65" name="object 65"/>
          <p:cNvSpPr/>
          <p:nvPr/>
        </p:nvSpPr>
        <p:spPr>
          <a:xfrm>
            <a:off x="3692070" y="2785516"/>
            <a:ext cx="1404504" cy="0"/>
          </a:xfrm>
          <a:custGeom>
            <a:avLst/>
            <a:gdLst/>
            <a:ahLst/>
            <a:cxnLst/>
            <a:rect l="l" t="t" r="r" b="b"/>
            <a:pathLst>
              <a:path w="2059939">
                <a:moveTo>
                  <a:pt x="0" y="0"/>
                </a:moveTo>
                <a:lnTo>
                  <a:pt x="2059618" y="0"/>
                </a:lnTo>
              </a:path>
            </a:pathLst>
          </a:custGeom>
          <a:ln w="4354">
            <a:solidFill>
              <a:srgbClr val="000000"/>
            </a:solidFill>
          </a:ln>
        </p:spPr>
        <p:txBody>
          <a:bodyPr wrap="square" lIns="0" tIns="0" rIns="0" bIns="0" rtlCol="0"/>
          <a:lstStyle/>
          <a:p>
            <a:endParaRPr sz="1227"/>
          </a:p>
        </p:txBody>
      </p:sp>
      <p:sp>
        <p:nvSpPr>
          <p:cNvPr id="66" name="object 66"/>
          <p:cNvSpPr/>
          <p:nvPr/>
        </p:nvSpPr>
        <p:spPr>
          <a:xfrm>
            <a:off x="3692070" y="2940067"/>
            <a:ext cx="1404504" cy="0"/>
          </a:xfrm>
          <a:custGeom>
            <a:avLst/>
            <a:gdLst/>
            <a:ahLst/>
            <a:cxnLst/>
            <a:rect l="l" t="t" r="r" b="b"/>
            <a:pathLst>
              <a:path w="2059939">
                <a:moveTo>
                  <a:pt x="0" y="0"/>
                </a:moveTo>
                <a:lnTo>
                  <a:pt x="2059618" y="0"/>
                </a:lnTo>
              </a:path>
            </a:pathLst>
          </a:custGeom>
          <a:ln w="4354">
            <a:solidFill>
              <a:srgbClr val="000000"/>
            </a:solidFill>
          </a:ln>
        </p:spPr>
        <p:txBody>
          <a:bodyPr wrap="square" lIns="0" tIns="0" rIns="0" bIns="0" rtlCol="0"/>
          <a:lstStyle/>
          <a:p>
            <a:endParaRPr sz="1227"/>
          </a:p>
        </p:txBody>
      </p:sp>
      <p:sp>
        <p:nvSpPr>
          <p:cNvPr id="67" name="object 67"/>
          <p:cNvSpPr/>
          <p:nvPr/>
        </p:nvSpPr>
        <p:spPr>
          <a:xfrm>
            <a:off x="3692070" y="3095627"/>
            <a:ext cx="1404504" cy="0"/>
          </a:xfrm>
          <a:custGeom>
            <a:avLst/>
            <a:gdLst/>
            <a:ahLst/>
            <a:cxnLst/>
            <a:rect l="l" t="t" r="r" b="b"/>
            <a:pathLst>
              <a:path w="2059939">
                <a:moveTo>
                  <a:pt x="0" y="0"/>
                </a:moveTo>
                <a:lnTo>
                  <a:pt x="2059618" y="0"/>
                </a:lnTo>
              </a:path>
            </a:pathLst>
          </a:custGeom>
          <a:ln w="4354">
            <a:solidFill>
              <a:srgbClr val="000000"/>
            </a:solidFill>
          </a:ln>
        </p:spPr>
        <p:txBody>
          <a:bodyPr wrap="square" lIns="0" tIns="0" rIns="0" bIns="0" rtlCol="0"/>
          <a:lstStyle/>
          <a:p>
            <a:endParaRPr sz="1227"/>
          </a:p>
        </p:txBody>
      </p:sp>
      <p:sp>
        <p:nvSpPr>
          <p:cNvPr id="68" name="object 68"/>
          <p:cNvSpPr/>
          <p:nvPr/>
        </p:nvSpPr>
        <p:spPr>
          <a:xfrm>
            <a:off x="3692070" y="3250169"/>
            <a:ext cx="1404504" cy="0"/>
          </a:xfrm>
          <a:custGeom>
            <a:avLst/>
            <a:gdLst/>
            <a:ahLst/>
            <a:cxnLst/>
            <a:rect l="l" t="t" r="r" b="b"/>
            <a:pathLst>
              <a:path w="2059939">
                <a:moveTo>
                  <a:pt x="0" y="0"/>
                </a:moveTo>
                <a:lnTo>
                  <a:pt x="2059618" y="0"/>
                </a:lnTo>
              </a:path>
            </a:pathLst>
          </a:custGeom>
          <a:ln w="4354">
            <a:solidFill>
              <a:srgbClr val="000000"/>
            </a:solidFill>
          </a:ln>
        </p:spPr>
        <p:txBody>
          <a:bodyPr wrap="square" lIns="0" tIns="0" rIns="0" bIns="0" rtlCol="0"/>
          <a:lstStyle/>
          <a:p>
            <a:endParaRPr sz="1227"/>
          </a:p>
        </p:txBody>
      </p:sp>
      <p:sp>
        <p:nvSpPr>
          <p:cNvPr id="69" name="object 69"/>
          <p:cNvSpPr/>
          <p:nvPr/>
        </p:nvSpPr>
        <p:spPr>
          <a:xfrm>
            <a:off x="3692070" y="3404694"/>
            <a:ext cx="1404504" cy="0"/>
          </a:xfrm>
          <a:custGeom>
            <a:avLst/>
            <a:gdLst/>
            <a:ahLst/>
            <a:cxnLst/>
            <a:rect l="l" t="t" r="r" b="b"/>
            <a:pathLst>
              <a:path w="2059939">
                <a:moveTo>
                  <a:pt x="0" y="0"/>
                </a:moveTo>
                <a:lnTo>
                  <a:pt x="2059618" y="0"/>
                </a:lnTo>
              </a:path>
            </a:pathLst>
          </a:custGeom>
          <a:ln w="4354">
            <a:solidFill>
              <a:srgbClr val="000000"/>
            </a:solidFill>
          </a:ln>
        </p:spPr>
        <p:txBody>
          <a:bodyPr wrap="square" lIns="0" tIns="0" rIns="0" bIns="0" rtlCol="0"/>
          <a:lstStyle/>
          <a:p>
            <a:endParaRPr sz="1227"/>
          </a:p>
        </p:txBody>
      </p:sp>
      <p:sp>
        <p:nvSpPr>
          <p:cNvPr id="70" name="object 70"/>
          <p:cNvSpPr/>
          <p:nvPr/>
        </p:nvSpPr>
        <p:spPr>
          <a:xfrm>
            <a:off x="4925006" y="2459217"/>
            <a:ext cx="0" cy="17750"/>
          </a:xfrm>
          <a:custGeom>
            <a:avLst/>
            <a:gdLst/>
            <a:ahLst/>
            <a:cxnLst/>
            <a:rect l="l" t="t" r="r" b="b"/>
            <a:pathLst>
              <a:path h="26035">
                <a:moveTo>
                  <a:pt x="0" y="25502"/>
                </a:moveTo>
                <a:lnTo>
                  <a:pt x="0" y="0"/>
                </a:lnTo>
              </a:path>
            </a:pathLst>
          </a:custGeom>
          <a:ln w="17949">
            <a:solidFill>
              <a:srgbClr val="000000"/>
            </a:solidFill>
          </a:ln>
        </p:spPr>
        <p:txBody>
          <a:bodyPr wrap="square" lIns="0" tIns="0" rIns="0" bIns="0" rtlCol="0"/>
          <a:lstStyle/>
          <a:p>
            <a:endParaRPr sz="1227"/>
          </a:p>
        </p:txBody>
      </p:sp>
      <p:sp>
        <p:nvSpPr>
          <p:cNvPr id="71" name="object 71"/>
          <p:cNvSpPr/>
          <p:nvPr/>
        </p:nvSpPr>
        <p:spPr>
          <a:xfrm>
            <a:off x="4925006" y="2785544"/>
            <a:ext cx="0" cy="774123"/>
          </a:xfrm>
          <a:custGeom>
            <a:avLst/>
            <a:gdLst/>
            <a:ahLst/>
            <a:cxnLst/>
            <a:rect l="l" t="t" r="r" b="b"/>
            <a:pathLst>
              <a:path h="1135379">
                <a:moveTo>
                  <a:pt x="0" y="1134772"/>
                </a:moveTo>
                <a:lnTo>
                  <a:pt x="0" y="0"/>
                </a:lnTo>
              </a:path>
            </a:pathLst>
          </a:custGeom>
          <a:ln w="17949">
            <a:solidFill>
              <a:srgbClr val="000000"/>
            </a:solidFill>
          </a:ln>
        </p:spPr>
        <p:txBody>
          <a:bodyPr wrap="square" lIns="0" tIns="0" rIns="0" bIns="0" rtlCol="0"/>
          <a:lstStyle/>
          <a:p>
            <a:endParaRPr sz="1227"/>
          </a:p>
        </p:txBody>
      </p:sp>
      <p:sp>
        <p:nvSpPr>
          <p:cNvPr id="72" name="object 72"/>
          <p:cNvSpPr/>
          <p:nvPr/>
        </p:nvSpPr>
        <p:spPr>
          <a:xfrm>
            <a:off x="4745263" y="2785544"/>
            <a:ext cx="0" cy="774123"/>
          </a:xfrm>
          <a:custGeom>
            <a:avLst/>
            <a:gdLst/>
            <a:ahLst/>
            <a:cxnLst/>
            <a:rect l="l" t="t" r="r" b="b"/>
            <a:pathLst>
              <a:path h="1135379">
                <a:moveTo>
                  <a:pt x="0" y="1134772"/>
                </a:moveTo>
                <a:lnTo>
                  <a:pt x="0" y="0"/>
                </a:lnTo>
              </a:path>
            </a:pathLst>
          </a:custGeom>
          <a:ln w="4199">
            <a:solidFill>
              <a:srgbClr val="000000"/>
            </a:solidFill>
          </a:ln>
        </p:spPr>
        <p:txBody>
          <a:bodyPr wrap="square" lIns="0" tIns="0" rIns="0" bIns="0" rtlCol="0"/>
          <a:lstStyle/>
          <a:p>
            <a:endParaRPr sz="1227"/>
          </a:p>
        </p:txBody>
      </p:sp>
      <p:sp>
        <p:nvSpPr>
          <p:cNvPr id="73" name="object 73"/>
          <p:cNvSpPr/>
          <p:nvPr/>
        </p:nvSpPr>
        <p:spPr>
          <a:xfrm>
            <a:off x="4569226" y="2477536"/>
            <a:ext cx="0" cy="1081953"/>
          </a:xfrm>
          <a:custGeom>
            <a:avLst/>
            <a:gdLst/>
            <a:ahLst/>
            <a:cxnLst/>
            <a:rect l="l" t="t" r="r" b="b"/>
            <a:pathLst>
              <a:path h="1586864">
                <a:moveTo>
                  <a:pt x="0" y="0"/>
                </a:moveTo>
                <a:lnTo>
                  <a:pt x="0" y="1586519"/>
                </a:lnTo>
              </a:path>
            </a:pathLst>
          </a:custGeom>
          <a:ln w="4199">
            <a:solidFill>
              <a:srgbClr val="000000"/>
            </a:solidFill>
          </a:ln>
        </p:spPr>
        <p:txBody>
          <a:bodyPr wrap="square" lIns="0" tIns="0" rIns="0" bIns="0" rtlCol="0"/>
          <a:lstStyle/>
          <a:p>
            <a:endParaRPr sz="1227"/>
          </a:p>
        </p:txBody>
      </p:sp>
      <p:sp>
        <p:nvSpPr>
          <p:cNvPr id="74" name="object 74"/>
          <p:cNvSpPr/>
          <p:nvPr/>
        </p:nvSpPr>
        <p:spPr>
          <a:xfrm>
            <a:off x="4393272" y="2477536"/>
            <a:ext cx="0" cy="1081953"/>
          </a:xfrm>
          <a:custGeom>
            <a:avLst/>
            <a:gdLst/>
            <a:ahLst/>
            <a:cxnLst/>
            <a:rect l="l" t="t" r="r" b="b"/>
            <a:pathLst>
              <a:path h="1586864">
                <a:moveTo>
                  <a:pt x="0" y="0"/>
                </a:moveTo>
                <a:lnTo>
                  <a:pt x="0" y="1586519"/>
                </a:lnTo>
              </a:path>
            </a:pathLst>
          </a:custGeom>
          <a:ln w="4199">
            <a:solidFill>
              <a:srgbClr val="000000"/>
            </a:solidFill>
          </a:ln>
        </p:spPr>
        <p:txBody>
          <a:bodyPr wrap="square" lIns="0" tIns="0" rIns="0" bIns="0" rtlCol="0"/>
          <a:lstStyle/>
          <a:p>
            <a:endParaRPr sz="1227"/>
          </a:p>
        </p:txBody>
      </p:sp>
      <p:sp>
        <p:nvSpPr>
          <p:cNvPr id="75" name="object 75"/>
          <p:cNvSpPr/>
          <p:nvPr/>
        </p:nvSpPr>
        <p:spPr>
          <a:xfrm>
            <a:off x="4218217" y="2477536"/>
            <a:ext cx="0" cy="1081953"/>
          </a:xfrm>
          <a:custGeom>
            <a:avLst/>
            <a:gdLst/>
            <a:ahLst/>
            <a:cxnLst/>
            <a:rect l="l" t="t" r="r" b="b"/>
            <a:pathLst>
              <a:path h="1586864">
                <a:moveTo>
                  <a:pt x="0" y="0"/>
                </a:moveTo>
                <a:lnTo>
                  <a:pt x="0" y="1586519"/>
                </a:lnTo>
              </a:path>
            </a:pathLst>
          </a:custGeom>
          <a:ln w="4199">
            <a:solidFill>
              <a:srgbClr val="000000"/>
            </a:solidFill>
          </a:ln>
        </p:spPr>
        <p:txBody>
          <a:bodyPr wrap="square" lIns="0" tIns="0" rIns="0" bIns="0" rtlCol="0"/>
          <a:lstStyle/>
          <a:p>
            <a:endParaRPr sz="1227"/>
          </a:p>
        </p:txBody>
      </p:sp>
      <p:sp>
        <p:nvSpPr>
          <p:cNvPr id="76" name="object 76"/>
          <p:cNvSpPr/>
          <p:nvPr/>
        </p:nvSpPr>
        <p:spPr>
          <a:xfrm>
            <a:off x="4042188" y="2477536"/>
            <a:ext cx="0" cy="1081953"/>
          </a:xfrm>
          <a:custGeom>
            <a:avLst/>
            <a:gdLst/>
            <a:ahLst/>
            <a:cxnLst/>
            <a:rect l="l" t="t" r="r" b="b"/>
            <a:pathLst>
              <a:path h="1586864">
                <a:moveTo>
                  <a:pt x="0" y="0"/>
                </a:moveTo>
                <a:lnTo>
                  <a:pt x="0" y="1586519"/>
                </a:lnTo>
              </a:path>
            </a:pathLst>
          </a:custGeom>
          <a:ln w="4199">
            <a:solidFill>
              <a:srgbClr val="000000"/>
            </a:solidFill>
          </a:ln>
        </p:spPr>
        <p:txBody>
          <a:bodyPr wrap="square" lIns="0" tIns="0" rIns="0" bIns="0" rtlCol="0"/>
          <a:lstStyle/>
          <a:p>
            <a:endParaRPr sz="1227"/>
          </a:p>
        </p:txBody>
      </p:sp>
      <p:sp>
        <p:nvSpPr>
          <p:cNvPr id="77" name="object 77"/>
          <p:cNvSpPr/>
          <p:nvPr/>
        </p:nvSpPr>
        <p:spPr>
          <a:xfrm>
            <a:off x="3867125" y="2477535"/>
            <a:ext cx="0" cy="97415"/>
          </a:xfrm>
          <a:custGeom>
            <a:avLst/>
            <a:gdLst/>
            <a:ahLst/>
            <a:cxnLst/>
            <a:rect l="l" t="t" r="r" b="b"/>
            <a:pathLst>
              <a:path h="142875">
                <a:moveTo>
                  <a:pt x="0" y="142457"/>
                </a:moveTo>
                <a:lnTo>
                  <a:pt x="0" y="0"/>
                </a:lnTo>
              </a:path>
            </a:pathLst>
          </a:custGeom>
          <a:ln w="4199">
            <a:solidFill>
              <a:srgbClr val="000000"/>
            </a:solidFill>
          </a:ln>
        </p:spPr>
        <p:txBody>
          <a:bodyPr wrap="square" lIns="0" tIns="0" rIns="0" bIns="0" rtlCol="0"/>
          <a:lstStyle/>
          <a:p>
            <a:endParaRPr sz="1227"/>
          </a:p>
        </p:txBody>
      </p:sp>
      <p:sp>
        <p:nvSpPr>
          <p:cNvPr id="78" name="object 78"/>
          <p:cNvSpPr/>
          <p:nvPr/>
        </p:nvSpPr>
        <p:spPr>
          <a:xfrm>
            <a:off x="3867125" y="2650952"/>
            <a:ext cx="0" cy="908339"/>
          </a:xfrm>
          <a:custGeom>
            <a:avLst/>
            <a:gdLst/>
            <a:ahLst/>
            <a:cxnLst/>
            <a:rect l="l" t="t" r="r" b="b"/>
            <a:pathLst>
              <a:path h="1332229">
                <a:moveTo>
                  <a:pt x="0" y="1332174"/>
                </a:moveTo>
                <a:lnTo>
                  <a:pt x="0" y="0"/>
                </a:lnTo>
              </a:path>
            </a:pathLst>
          </a:custGeom>
          <a:ln w="4199">
            <a:solidFill>
              <a:srgbClr val="000000"/>
            </a:solidFill>
          </a:ln>
        </p:spPr>
        <p:txBody>
          <a:bodyPr wrap="square" lIns="0" tIns="0" rIns="0" bIns="0" rtlCol="0"/>
          <a:lstStyle/>
          <a:p>
            <a:endParaRPr sz="1227"/>
          </a:p>
        </p:txBody>
      </p:sp>
      <p:sp>
        <p:nvSpPr>
          <p:cNvPr id="79" name="object 79"/>
          <p:cNvSpPr/>
          <p:nvPr/>
        </p:nvSpPr>
        <p:spPr>
          <a:xfrm>
            <a:off x="3692070" y="4045186"/>
            <a:ext cx="1404504" cy="0"/>
          </a:xfrm>
          <a:custGeom>
            <a:avLst/>
            <a:gdLst/>
            <a:ahLst/>
            <a:cxnLst/>
            <a:rect l="l" t="t" r="r" b="b"/>
            <a:pathLst>
              <a:path w="2059939">
                <a:moveTo>
                  <a:pt x="0" y="0"/>
                </a:moveTo>
                <a:lnTo>
                  <a:pt x="2059618" y="0"/>
                </a:lnTo>
              </a:path>
            </a:pathLst>
          </a:custGeom>
          <a:ln w="4354">
            <a:solidFill>
              <a:srgbClr val="000000"/>
            </a:solidFill>
          </a:ln>
        </p:spPr>
        <p:txBody>
          <a:bodyPr wrap="square" lIns="0" tIns="0" rIns="0" bIns="0" rtlCol="0"/>
          <a:lstStyle/>
          <a:p>
            <a:endParaRPr sz="1227"/>
          </a:p>
        </p:txBody>
      </p:sp>
      <p:sp>
        <p:nvSpPr>
          <p:cNvPr id="80" name="object 80"/>
          <p:cNvSpPr/>
          <p:nvPr/>
        </p:nvSpPr>
        <p:spPr>
          <a:xfrm>
            <a:off x="3692070" y="4225090"/>
            <a:ext cx="1404504" cy="0"/>
          </a:xfrm>
          <a:custGeom>
            <a:avLst/>
            <a:gdLst/>
            <a:ahLst/>
            <a:cxnLst/>
            <a:rect l="l" t="t" r="r" b="b"/>
            <a:pathLst>
              <a:path w="2059939">
                <a:moveTo>
                  <a:pt x="0" y="0"/>
                </a:moveTo>
                <a:lnTo>
                  <a:pt x="2059618" y="0"/>
                </a:lnTo>
              </a:path>
            </a:pathLst>
          </a:custGeom>
          <a:ln w="4354">
            <a:solidFill>
              <a:srgbClr val="000000"/>
            </a:solidFill>
          </a:ln>
        </p:spPr>
        <p:txBody>
          <a:bodyPr wrap="square" lIns="0" tIns="0" rIns="0" bIns="0" rtlCol="0"/>
          <a:lstStyle/>
          <a:p>
            <a:endParaRPr sz="1227"/>
          </a:p>
        </p:txBody>
      </p:sp>
      <p:sp>
        <p:nvSpPr>
          <p:cNvPr id="81" name="object 81"/>
          <p:cNvSpPr/>
          <p:nvPr/>
        </p:nvSpPr>
        <p:spPr>
          <a:xfrm>
            <a:off x="3692070" y="4405061"/>
            <a:ext cx="1404504" cy="0"/>
          </a:xfrm>
          <a:custGeom>
            <a:avLst/>
            <a:gdLst/>
            <a:ahLst/>
            <a:cxnLst/>
            <a:rect l="l" t="t" r="r" b="b"/>
            <a:pathLst>
              <a:path w="2059939">
                <a:moveTo>
                  <a:pt x="0" y="0"/>
                </a:moveTo>
                <a:lnTo>
                  <a:pt x="2059618" y="0"/>
                </a:lnTo>
              </a:path>
            </a:pathLst>
          </a:custGeom>
          <a:ln w="4354">
            <a:solidFill>
              <a:srgbClr val="000000"/>
            </a:solidFill>
          </a:ln>
        </p:spPr>
        <p:txBody>
          <a:bodyPr wrap="square" lIns="0" tIns="0" rIns="0" bIns="0" rtlCol="0"/>
          <a:lstStyle/>
          <a:p>
            <a:endParaRPr sz="1227"/>
          </a:p>
        </p:txBody>
      </p:sp>
      <p:sp>
        <p:nvSpPr>
          <p:cNvPr id="82" name="object 82"/>
          <p:cNvSpPr/>
          <p:nvPr/>
        </p:nvSpPr>
        <p:spPr>
          <a:xfrm>
            <a:off x="4925006" y="3846967"/>
            <a:ext cx="0" cy="739053"/>
          </a:xfrm>
          <a:custGeom>
            <a:avLst/>
            <a:gdLst/>
            <a:ahLst/>
            <a:cxnLst/>
            <a:rect l="l" t="t" r="r" b="b"/>
            <a:pathLst>
              <a:path h="1083945">
                <a:moveTo>
                  <a:pt x="0" y="1083901"/>
                </a:moveTo>
                <a:lnTo>
                  <a:pt x="0" y="0"/>
                </a:lnTo>
              </a:path>
            </a:pathLst>
          </a:custGeom>
          <a:ln w="17949">
            <a:solidFill>
              <a:srgbClr val="000000"/>
            </a:solidFill>
          </a:ln>
        </p:spPr>
        <p:txBody>
          <a:bodyPr wrap="square" lIns="0" tIns="0" rIns="0" bIns="0" rtlCol="0"/>
          <a:lstStyle/>
          <a:p>
            <a:endParaRPr sz="1227"/>
          </a:p>
        </p:txBody>
      </p:sp>
      <p:sp>
        <p:nvSpPr>
          <p:cNvPr id="83" name="object 83"/>
          <p:cNvSpPr/>
          <p:nvPr/>
        </p:nvSpPr>
        <p:spPr>
          <a:xfrm>
            <a:off x="4745263" y="3865182"/>
            <a:ext cx="0" cy="720869"/>
          </a:xfrm>
          <a:custGeom>
            <a:avLst/>
            <a:gdLst/>
            <a:ahLst/>
            <a:cxnLst/>
            <a:rect l="l" t="t" r="r" b="b"/>
            <a:pathLst>
              <a:path h="1057275">
                <a:moveTo>
                  <a:pt x="0" y="0"/>
                </a:moveTo>
                <a:lnTo>
                  <a:pt x="0" y="1057186"/>
                </a:lnTo>
              </a:path>
            </a:pathLst>
          </a:custGeom>
          <a:ln w="4199">
            <a:solidFill>
              <a:srgbClr val="000000"/>
            </a:solidFill>
          </a:ln>
        </p:spPr>
        <p:txBody>
          <a:bodyPr wrap="square" lIns="0" tIns="0" rIns="0" bIns="0" rtlCol="0"/>
          <a:lstStyle/>
          <a:p>
            <a:endParaRPr sz="1227"/>
          </a:p>
        </p:txBody>
      </p:sp>
      <p:sp>
        <p:nvSpPr>
          <p:cNvPr id="84" name="object 84"/>
          <p:cNvSpPr/>
          <p:nvPr/>
        </p:nvSpPr>
        <p:spPr>
          <a:xfrm>
            <a:off x="4569226" y="3865182"/>
            <a:ext cx="0" cy="720869"/>
          </a:xfrm>
          <a:custGeom>
            <a:avLst/>
            <a:gdLst/>
            <a:ahLst/>
            <a:cxnLst/>
            <a:rect l="l" t="t" r="r" b="b"/>
            <a:pathLst>
              <a:path h="1057275">
                <a:moveTo>
                  <a:pt x="0" y="0"/>
                </a:moveTo>
                <a:lnTo>
                  <a:pt x="0" y="1057186"/>
                </a:lnTo>
              </a:path>
            </a:pathLst>
          </a:custGeom>
          <a:ln w="4199">
            <a:solidFill>
              <a:srgbClr val="000000"/>
            </a:solidFill>
          </a:ln>
        </p:spPr>
        <p:txBody>
          <a:bodyPr wrap="square" lIns="0" tIns="0" rIns="0" bIns="0" rtlCol="0"/>
          <a:lstStyle/>
          <a:p>
            <a:endParaRPr sz="1227"/>
          </a:p>
        </p:txBody>
      </p:sp>
      <p:sp>
        <p:nvSpPr>
          <p:cNvPr id="85" name="object 85"/>
          <p:cNvSpPr/>
          <p:nvPr/>
        </p:nvSpPr>
        <p:spPr>
          <a:xfrm>
            <a:off x="4393272" y="3865182"/>
            <a:ext cx="0" cy="720869"/>
          </a:xfrm>
          <a:custGeom>
            <a:avLst/>
            <a:gdLst/>
            <a:ahLst/>
            <a:cxnLst/>
            <a:rect l="l" t="t" r="r" b="b"/>
            <a:pathLst>
              <a:path h="1057275">
                <a:moveTo>
                  <a:pt x="0" y="0"/>
                </a:moveTo>
                <a:lnTo>
                  <a:pt x="0" y="1057186"/>
                </a:lnTo>
              </a:path>
            </a:pathLst>
          </a:custGeom>
          <a:ln w="4199">
            <a:solidFill>
              <a:srgbClr val="000000"/>
            </a:solidFill>
          </a:ln>
        </p:spPr>
        <p:txBody>
          <a:bodyPr wrap="square" lIns="0" tIns="0" rIns="0" bIns="0" rtlCol="0"/>
          <a:lstStyle/>
          <a:p>
            <a:endParaRPr sz="1227"/>
          </a:p>
        </p:txBody>
      </p:sp>
      <p:sp>
        <p:nvSpPr>
          <p:cNvPr id="86" name="object 86"/>
          <p:cNvSpPr/>
          <p:nvPr/>
        </p:nvSpPr>
        <p:spPr>
          <a:xfrm>
            <a:off x="4218217" y="3865182"/>
            <a:ext cx="0" cy="720869"/>
          </a:xfrm>
          <a:custGeom>
            <a:avLst/>
            <a:gdLst/>
            <a:ahLst/>
            <a:cxnLst/>
            <a:rect l="l" t="t" r="r" b="b"/>
            <a:pathLst>
              <a:path h="1057275">
                <a:moveTo>
                  <a:pt x="0" y="0"/>
                </a:moveTo>
                <a:lnTo>
                  <a:pt x="0" y="1057186"/>
                </a:lnTo>
              </a:path>
            </a:pathLst>
          </a:custGeom>
          <a:ln w="4199">
            <a:solidFill>
              <a:srgbClr val="000000"/>
            </a:solidFill>
          </a:ln>
        </p:spPr>
        <p:txBody>
          <a:bodyPr wrap="square" lIns="0" tIns="0" rIns="0" bIns="0" rtlCol="0"/>
          <a:lstStyle/>
          <a:p>
            <a:endParaRPr sz="1227"/>
          </a:p>
        </p:txBody>
      </p:sp>
      <p:sp>
        <p:nvSpPr>
          <p:cNvPr id="87" name="object 87"/>
          <p:cNvSpPr/>
          <p:nvPr/>
        </p:nvSpPr>
        <p:spPr>
          <a:xfrm>
            <a:off x="4042188" y="3865182"/>
            <a:ext cx="0" cy="720869"/>
          </a:xfrm>
          <a:custGeom>
            <a:avLst/>
            <a:gdLst/>
            <a:ahLst/>
            <a:cxnLst/>
            <a:rect l="l" t="t" r="r" b="b"/>
            <a:pathLst>
              <a:path h="1057275">
                <a:moveTo>
                  <a:pt x="0" y="0"/>
                </a:moveTo>
                <a:lnTo>
                  <a:pt x="0" y="1057186"/>
                </a:lnTo>
              </a:path>
            </a:pathLst>
          </a:custGeom>
          <a:ln w="4199">
            <a:solidFill>
              <a:srgbClr val="000000"/>
            </a:solidFill>
          </a:ln>
        </p:spPr>
        <p:txBody>
          <a:bodyPr wrap="square" lIns="0" tIns="0" rIns="0" bIns="0" rtlCol="0"/>
          <a:lstStyle/>
          <a:p>
            <a:endParaRPr sz="1227"/>
          </a:p>
        </p:txBody>
      </p:sp>
      <p:sp>
        <p:nvSpPr>
          <p:cNvPr id="88" name="object 88"/>
          <p:cNvSpPr/>
          <p:nvPr/>
        </p:nvSpPr>
        <p:spPr>
          <a:xfrm>
            <a:off x="3867125" y="3865182"/>
            <a:ext cx="0" cy="720869"/>
          </a:xfrm>
          <a:custGeom>
            <a:avLst/>
            <a:gdLst/>
            <a:ahLst/>
            <a:cxnLst/>
            <a:rect l="l" t="t" r="r" b="b"/>
            <a:pathLst>
              <a:path h="1057275">
                <a:moveTo>
                  <a:pt x="0" y="0"/>
                </a:moveTo>
                <a:lnTo>
                  <a:pt x="0" y="1057186"/>
                </a:lnTo>
              </a:path>
            </a:pathLst>
          </a:custGeom>
          <a:ln w="4199">
            <a:solidFill>
              <a:srgbClr val="000000"/>
            </a:solidFill>
          </a:ln>
        </p:spPr>
        <p:txBody>
          <a:bodyPr wrap="square" lIns="0" tIns="0" rIns="0" bIns="0" rtlCol="0"/>
          <a:lstStyle/>
          <a:p>
            <a:endParaRPr sz="1227"/>
          </a:p>
        </p:txBody>
      </p:sp>
      <p:sp>
        <p:nvSpPr>
          <p:cNvPr id="89" name="object 89"/>
          <p:cNvSpPr/>
          <p:nvPr/>
        </p:nvSpPr>
        <p:spPr>
          <a:xfrm>
            <a:off x="3691095" y="2693066"/>
            <a:ext cx="1252970" cy="532967"/>
          </a:xfrm>
          <a:custGeom>
            <a:avLst/>
            <a:gdLst/>
            <a:ahLst/>
            <a:cxnLst/>
            <a:rect l="l" t="t" r="r" b="b"/>
            <a:pathLst>
              <a:path w="1837689" h="781685">
                <a:moveTo>
                  <a:pt x="0" y="0"/>
                </a:moveTo>
                <a:lnTo>
                  <a:pt x="51974" y="10776"/>
                </a:lnTo>
                <a:lnTo>
                  <a:pt x="104101" y="21752"/>
                </a:lnTo>
                <a:lnTo>
                  <a:pt x="156318" y="33144"/>
                </a:lnTo>
                <a:lnTo>
                  <a:pt x="208564" y="45170"/>
                </a:lnTo>
                <a:lnTo>
                  <a:pt x="260776" y="58045"/>
                </a:lnTo>
                <a:lnTo>
                  <a:pt x="312894" y="71987"/>
                </a:lnTo>
                <a:lnTo>
                  <a:pt x="347556" y="81981"/>
                </a:lnTo>
                <a:lnTo>
                  <a:pt x="364871" y="86982"/>
                </a:lnTo>
                <a:lnTo>
                  <a:pt x="416821" y="102863"/>
                </a:lnTo>
                <a:lnTo>
                  <a:pt x="468806" y="119945"/>
                </a:lnTo>
                <a:lnTo>
                  <a:pt x="520850" y="138082"/>
                </a:lnTo>
                <a:lnTo>
                  <a:pt x="572984" y="157126"/>
                </a:lnTo>
                <a:lnTo>
                  <a:pt x="625233" y="176932"/>
                </a:lnTo>
                <a:lnTo>
                  <a:pt x="677625" y="197351"/>
                </a:lnTo>
                <a:lnTo>
                  <a:pt x="730260" y="218694"/>
                </a:lnTo>
                <a:lnTo>
                  <a:pt x="765497" y="233359"/>
                </a:lnTo>
                <a:lnTo>
                  <a:pt x="800768" y="248225"/>
                </a:lnTo>
                <a:lnTo>
                  <a:pt x="836004" y="263256"/>
                </a:lnTo>
                <a:lnTo>
                  <a:pt x="871135" y="278414"/>
                </a:lnTo>
                <a:lnTo>
                  <a:pt x="906094" y="293662"/>
                </a:lnTo>
                <a:lnTo>
                  <a:pt x="958058" y="316621"/>
                </a:lnTo>
                <a:lnTo>
                  <a:pt x="1009246" y="339573"/>
                </a:lnTo>
                <a:lnTo>
                  <a:pt x="1059434" y="362400"/>
                </a:lnTo>
                <a:lnTo>
                  <a:pt x="1108987" y="385100"/>
                </a:lnTo>
                <a:lnTo>
                  <a:pt x="1158629" y="408113"/>
                </a:lnTo>
                <a:lnTo>
                  <a:pt x="1208998" y="431989"/>
                </a:lnTo>
                <a:lnTo>
                  <a:pt x="1243298" y="448657"/>
                </a:lnTo>
                <a:lnTo>
                  <a:pt x="1278395" y="466115"/>
                </a:lnTo>
                <a:lnTo>
                  <a:pt x="1314478" y="484525"/>
                </a:lnTo>
                <a:lnTo>
                  <a:pt x="1351736" y="504051"/>
                </a:lnTo>
                <a:lnTo>
                  <a:pt x="1390359" y="524854"/>
                </a:lnTo>
                <a:lnTo>
                  <a:pt x="1410254" y="535534"/>
                </a:lnTo>
                <a:lnTo>
                  <a:pt x="1451185" y="557894"/>
                </a:lnTo>
                <a:lnTo>
                  <a:pt x="1493496" y="581460"/>
                </a:lnTo>
                <a:lnTo>
                  <a:pt x="1537016" y="606079"/>
                </a:lnTo>
                <a:lnTo>
                  <a:pt x="1581574" y="631599"/>
                </a:lnTo>
                <a:lnTo>
                  <a:pt x="1626998" y="657868"/>
                </a:lnTo>
                <a:lnTo>
                  <a:pt x="1673118" y="684732"/>
                </a:lnTo>
                <a:lnTo>
                  <a:pt x="1719763" y="712040"/>
                </a:lnTo>
                <a:lnTo>
                  <a:pt x="1766760" y="739638"/>
                </a:lnTo>
                <a:lnTo>
                  <a:pt x="1813939" y="767375"/>
                </a:lnTo>
                <a:lnTo>
                  <a:pt x="1837544" y="781248"/>
                </a:lnTo>
              </a:path>
            </a:pathLst>
          </a:custGeom>
          <a:ln w="18558">
            <a:solidFill>
              <a:srgbClr val="000000"/>
            </a:solidFill>
          </a:ln>
        </p:spPr>
        <p:txBody>
          <a:bodyPr wrap="square" lIns="0" tIns="0" rIns="0" bIns="0" rtlCol="0"/>
          <a:lstStyle/>
          <a:p>
            <a:endParaRPr sz="1227"/>
          </a:p>
        </p:txBody>
      </p:sp>
      <p:sp>
        <p:nvSpPr>
          <p:cNvPr id="90" name="object 90"/>
          <p:cNvSpPr/>
          <p:nvPr/>
        </p:nvSpPr>
        <p:spPr>
          <a:xfrm>
            <a:off x="3691094" y="3544990"/>
            <a:ext cx="157162" cy="8659"/>
          </a:xfrm>
          <a:custGeom>
            <a:avLst/>
            <a:gdLst/>
            <a:ahLst/>
            <a:cxnLst/>
            <a:rect l="l" t="t" r="r" b="b"/>
            <a:pathLst>
              <a:path w="230505" h="12700">
                <a:moveTo>
                  <a:pt x="0" y="0"/>
                </a:moveTo>
                <a:lnTo>
                  <a:pt x="12808" y="604"/>
                </a:lnTo>
                <a:lnTo>
                  <a:pt x="25483" y="1058"/>
                </a:lnTo>
                <a:lnTo>
                  <a:pt x="38088" y="1429"/>
                </a:lnTo>
                <a:lnTo>
                  <a:pt x="50682" y="1787"/>
                </a:lnTo>
                <a:lnTo>
                  <a:pt x="63327" y="2203"/>
                </a:lnTo>
                <a:lnTo>
                  <a:pt x="76084" y="2745"/>
                </a:lnTo>
                <a:lnTo>
                  <a:pt x="90055" y="2936"/>
                </a:lnTo>
                <a:lnTo>
                  <a:pt x="103483" y="3297"/>
                </a:lnTo>
                <a:lnTo>
                  <a:pt x="116426" y="3834"/>
                </a:lnTo>
                <a:lnTo>
                  <a:pt x="128944" y="4552"/>
                </a:lnTo>
                <a:lnTo>
                  <a:pt x="141097" y="5455"/>
                </a:lnTo>
                <a:lnTo>
                  <a:pt x="152942" y="6549"/>
                </a:lnTo>
                <a:lnTo>
                  <a:pt x="167839" y="7577"/>
                </a:lnTo>
                <a:lnTo>
                  <a:pt x="181727" y="8529"/>
                </a:lnTo>
                <a:lnTo>
                  <a:pt x="194750" y="9453"/>
                </a:lnTo>
                <a:lnTo>
                  <a:pt x="207050" y="10397"/>
                </a:lnTo>
                <a:lnTo>
                  <a:pt x="218771" y="11409"/>
                </a:lnTo>
                <a:lnTo>
                  <a:pt x="230057" y="12535"/>
                </a:lnTo>
              </a:path>
            </a:pathLst>
          </a:custGeom>
          <a:ln w="18658">
            <a:solidFill>
              <a:srgbClr val="000000"/>
            </a:solidFill>
          </a:ln>
        </p:spPr>
        <p:txBody>
          <a:bodyPr wrap="square" lIns="0" tIns="0" rIns="0" bIns="0" rtlCol="0"/>
          <a:lstStyle/>
          <a:p>
            <a:endParaRPr sz="1227"/>
          </a:p>
        </p:txBody>
      </p:sp>
      <p:sp>
        <p:nvSpPr>
          <p:cNvPr id="91" name="object 91"/>
          <p:cNvSpPr/>
          <p:nvPr/>
        </p:nvSpPr>
        <p:spPr>
          <a:xfrm>
            <a:off x="3691095" y="2859732"/>
            <a:ext cx="1126115" cy="430357"/>
          </a:xfrm>
          <a:custGeom>
            <a:avLst/>
            <a:gdLst/>
            <a:ahLst/>
            <a:cxnLst/>
            <a:rect l="l" t="t" r="r" b="b"/>
            <a:pathLst>
              <a:path w="1651635" h="631189">
                <a:moveTo>
                  <a:pt x="0" y="0"/>
                </a:moveTo>
                <a:lnTo>
                  <a:pt x="55833" y="10217"/>
                </a:lnTo>
                <a:lnTo>
                  <a:pt x="111723" y="20846"/>
                </a:lnTo>
                <a:lnTo>
                  <a:pt x="167725" y="32099"/>
                </a:lnTo>
                <a:lnTo>
                  <a:pt x="205149" y="40052"/>
                </a:lnTo>
                <a:lnTo>
                  <a:pt x="242664" y="48439"/>
                </a:lnTo>
                <a:lnTo>
                  <a:pt x="280287" y="57323"/>
                </a:lnTo>
                <a:lnTo>
                  <a:pt x="318033" y="66766"/>
                </a:lnTo>
                <a:lnTo>
                  <a:pt x="355921" y="76832"/>
                </a:lnTo>
                <a:lnTo>
                  <a:pt x="393983" y="87562"/>
                </a:lnTo>
                <a:lnTo>
                  <a:pt x="432188" y="98948"/>
                </a:lnTo>
                <a:lnTo>
                  <a:pt x="470437" y="110921"/>
                </a:lnTo>
                <a:lnTo>
                  <a:pt x="508642" y="123390"/>
                </a:lnTo>
                <a:lnTo>
                  <a:pt x="546717" y="136264"/>
                </a:lnTo>
                <a:lnTo>
                  <a:pt x="584577" y="149452"/>
                </a:lnTo>
                <a:lnTo>
                  <a:pt x="622135" y="162863"/>
                </a:lnTo>
                <a:lnTo>
                  <a:pt x="659305" y="176406"/>
                </a:lnTo>
                <a:lnTo>
                  <a:pt x="696000" y="189989"/>
                </a:lnTo>
                <a:lnTo>
                  <a:pt x="732136" y="203521"/>
                </a:lnTo>
                <a:lnTo>
                  <a:pt x="785199" y="223617"/>
                </a:lnTo>
                <a:lnTo>
                  <a:pt x="837577" y="243757"/>
                </a:lnTo>
                <a:lnTo>
                  <a:pt x="890296" y="264547"/>
                </a:lnTo>
                <a:lnTo>
                  <a:pt x="926135" y="279081"/>
                </a:lnTo>
                <a:lnTo>
                  <a:pt x="962882" y="294373"/>
                </a:lnTo>
                <a:lnTo>
                  <a:pt x="1000839" y="310610"/>
                </a:lnTo>
                <a:lnTo>
                  <a:pt x="1040309" y="327979"/>
                </a:lnTo>
                <a:lnTo>
                  <a:pt x="1081595" y="346667"/>
                </a:lnTo>
                <a:lnTo>
                  <a:pt x="1124997" y="366863"/>
                </a:lnTo>
                <a:lnTo>
                  <a:pt x="1147573" y="377365"/>
                </a:lnTo>
                <a:lnTo>
                  <a:pt x="1194424" y="399619"/>
                </a:lnTo>
                <a:lnTo>
                  <a:pt x="1243337" y="423383"/>
                </a:lnTo>
                <a:lnTo>
                  <a:pt x="1294070" y="448468"/>
                </a:lnTo>
                <a:lnTo>
                  <a:pt x="1346380" y="474686"/>
                </a:lnTo>
                <a:lnTo>
                  <a:pt x="1400025" y="501850"/>
                </a:lnTo>
                <a:lnTo>
                  <a:pt x="1454762" y="529770"/>
                </a:lnTo>
                <a:lnTo>
                  <a:pt x="1510349" y="558259"/>
                </a:lnTo>
                <a:lnTo>
                  <a:pt x="1566542" y="587128"/>
                </a:lnTo>
                <a:lnTo>
                  <a:pt x="1594790" y="601647"/>
                </a:lnTo>
                <a:lnTo>
                  <a:pt x="1623099" y="616190"/>
                </a:lnTo>
                <a:lnTo>
                  <a:pt x="1651438" y="630733"/>
                </a:lnTo>
              </a:path>
            </a:pathLst>
          </a:custGeom>
          <a:ln w="8668">
            <a:solidFill>
              <a:srgbClr val="000000"/>
            </a:solidFill>
          </a:ln>
        </p:spPr>
        <p:txBody>
          <a:bodyPr wrap="square" lIns="0" tIns="0" rIns="0" bIns="0" rtlCol="0"/>
          <a:lstStyle/>
          <a:p>
            <a:endParaRPr sz="1227"/>
          </a:p>
        </p:txBody>
      </p:sp>
      <p:sp>
        <p:nvSpPr>
          <p:cNvPr id="92" name="object 92"/>
          <p:cNvSpPr/>
          <p:nvPr/>
        </p:nvSpPr>
        <p:spPr>
          <a:xfrm>
            <a:off x="3691095" y="3008167"/>
            <a:ext cx="1001424" cy="339003"/>
          </a:xfrm>
          <a:custGeom>
            <a:avLst/>
            <a:gdLst/>
            <a:ahLst/>
            <a:cxnLst/>
            <a:rect l="l" t="t" r="r" b="b"/>
            <a:pathLst>
              <a:path w="1468755" h="497204">
                <a:moveTo>
                  <a:pt x="0" y="0"/>
                </a:moveTo>
                <a:lnTo>
                  <a:pt x="41060" y="7176"/>
                </a:lnTo>
                <a:lnTo>
                  <a:pt x="82033" y="14414"/>
                </a:lnTo>
                <a:lnTo>
                  <a:pt x="122919" y="21779"/>
                </a:lnTo>
                <a:lnTo>
                  <a:pt x="163719" y="29331"/>
                </a:lnTo>
                <a:lnTo>
                  <a:pt x="204432" y="37135"/>
                </a:lnTo>
                <a:lnTo>
                  <a:pt x="245058" y="45253"/>
                </a:lnTo>
                <a:lnTo>
                  <a:pt x="285599" y="53747"/>
                </a:lnTo>
                <a:lnTo>
                  <a:pt x="326053" y="62681"/>
                </a:lnTo>
                <a:lnTo>
                  <a:pt x="366422" y="72117"/>
                </a:lnTo>
                <a:lnTo>
                  <a:pt x="406704" y="82118"/>
                </a:lnTo>
                <a:lnTo>
                  <a:pt x="446835" y="93101"/>
                </a:lnTo>
                <a:lnTo>
                  <a:pt x="486808" y="104626"/>
                </a:lnTo>
                <a:lnTo>
                  <a:pt x="526729" y="116694"/>
                </a:lnTo>
                <a:lnTo>
                  <a:pt x="566701" y="129302"/>
                </a:lnTo>
                <a:lnTo>
                  <a:pt x="606828" y="142448"/>
                </a:lnTo>
                <a:lnTo>
                  <a:pt x="647213" y="156133"/>
                </a:lnTo>
                <a:lnTo>
                  <a:pt x="687962" y="170354"/>
                </a:lnTo>
                <a:lnTo>
                  <a:pt x="729176" y="185110"/>
                </a:lnTo>
                <a:lnTo>
                  <a:pt x="770962" y="200401"/>
                </a:lnTo>
                <a:lnTo>
                  <a:pt x="813421" y="216224"/>
                </a:lnTo>
                <a:lnTo>
                  <a:pt x="856506" y="232546"/>
                </a:lnTo>
                <a:lnTo>
                  <a:pt x="899890" y="249183"/>
                </a:lnTo>
                <a:lnTo>
                  <a:pt x="943259" y="266013"/>
                </a:lnTo>
                <a:lnTo>
                  <a:pt x="986301" y="282912"/>
                </a:lnTo>
                <a:lnTo>
                  <a:pt x="1028702" y="299756"/>
                </a:lnTo>
                <a:lnTo>
                  <a:pt x="1070149" y="316420"/>
                </a:lnTo>
                <a:lnTo>
                  <a:pt x="1110330" y="332783"/>
                </a:lnTo>
                <a:lnTo>
                  <a:pt x="1148930" y="348719"/>
                </a:lnTo>
                <a:lnTo>
                  <a:pt x="1185637" y="364105"/>
                </a:lnTo>
                <a:lnTo>
                  <a:pt x="1236483" y="386078"/>
                </a:lnTo>
                <a:lnTo>
                  <a:pt x="1281957" y="406639"/>
                </a:lnTo>
                <a:lnTo>
                  <a:pt x="1322792" y="425602"/>
                </a:lnTo>
                <a:lnTo>
                  <a:pt x="1359894" y="443268"/>
                </a:lnTo>
                <a:lnTo>
                  <a:pt x="1394170" y="459934"/>
                </a:lnTo>
                <a:lnTo>
                  <a:pt x="1437042" y="481118"/>
                </a:lnTo>
                <a:lnTo>
                  <a:pt x="1457869" y="491465"/>
                </a:lnTo>
                <a:lnTo>
                  <a:pt x="1468247" y="496615"/>
                </a:lnTo>
              </a:path>
            </a:pathLst>
          </a:custGeom>
          <a:ln w="8676">
            <a:solidFill>
              <a:srgbClr val="000000"/>
            </a:solidFill>
          </a:ln>
        </p:spPr>
        <p:txBody>
          <a:bodyPr wrap="square" lIns="0" tIns="0" rIns="0" bIns="0" rtlCol="0"/>
          <a:lstStyle/>
          <a:p>
            <a:endParaRPr sz="1227"/>
          </a:p>
        </p:txBody>
      </p:sp>
      <p:sp>
        <p:nvSpPr>
          <p:cNvPr id="93" name="object 93"/>
          <p:cNvSpPr/>
          <p:nvPr/>
        </p:nvSpPr>
        <p:spPr>
          <a:xfrm>
            <a:off x="3691094" y="3138375"/>
            <a:ext cx="876300" cy="258474"/>
          </a:xfrm>
          <a:custGeom>
            <a:avLst/>
            <a:gdLst/>
            <a:ahLst/>
            <a:cxnLst/>
            <a:rect l="l" t="t" r="r" b="b"/>
            <a:pathLst>
              <a:path w="1285239" h="379095">
                <a:moveTo>
                  <a:pt x="0" y="0"/>
                </a:moveTo>
                <a:lnTo>
                  <a:pt x="21640" y="3554"/>
                </a:lnTo>
                <a:lnTo>
                  <a:pt x="43301" y="7098"/>
                </a:lnTo>
                <a:lnTo>
                  <a:pt x="64982" y="10645"/>
                </a:lnTo>
                <a:lnTo>
                  <a:pt x="86681" y="14205"/>
                </a:lnTo>
                <a:lnTo>
                  <a:pt x="130131" y="21409"/>
                </a:lnTo>
                <a:lnTo>
                  <a:pt x="173642" y="28797"/>
                </a:lnTo>
                <a:lnTo>
                  <a:pt x="217205" y="36459"/>
                </a:lnTo>
                <a:lnTo>
                  <a:pt x="260811" y="44483"/>
                </a:lnTo>
                <a:lnTo>
                  <a:pt x="304452" y="52957"/>
                </a:lnTo>
                <a:lnTo>
                  <a:pt x="348120" y="61970"/>
                </a:lnTo>
                <a:lnTo>
                  <a:pt x="391805" y="71611"/>
                </a:lnTo>
                <a:lnTo>
                  <a:pt x="435498" y="81968"/>
                </a:lnTo>
                <a:lnTo>
                  <a:pt x="479303" y="93037"/>
                </a:lnTo>
                <a:lnTo>
                  <a:pt x="523213" y="104782"/>
                </a:lnTo>
                <a:lnTo>
                  <a:pt x="567170" y="117157"/>
                </a:lnTo>
                <a:lnTo>
                  <a:pt x="611113" y="130117"/>
                </a:lnTo>
                <a:lnTo>
                  <a:pt x="654983" y="143615"/>
                </a:lnTo>
                <a:lnTo>
                  <a:pt x="698719" y="157605"/>
                </a:lnTo>
                <a:lnTo>
                  <a:pt x="742262" y="172041"/>
                </a:lnTo>
                <a:lnTo>
                  <a:pt x="785551" y="186878"/>
                </a:lnTo>
                <a:lnTo>
                  <a:pt x="828527" y="202069"/>
                </a:lnTo>
                <a:lnTo>
                  <a:pt x="871129" y="217567"/>
                </a:lnTo>
                <a:lnTo>
                  <a:pt x="892285" y="225213"/>
                </a:lnTo>
                <a:lnTo>
                  <a:pt x="934360" y="240689"/>
                </a:lnTo>
                <a:lnTo>
                  <a:pt x="976155" y="256389"/>
                </a:lnTo>
                <a:lnTo>
                  <a:pt x="1017714" y="272287"/>
                </a:lnTo>
                <a:lnTo>
                  <a:pt x="1059079" y="288357"/>
                </a:lnTo>
                <a:lnTo>
                  <a:pt x="1100293" y="304575"/>
                </a:lnTo>
                <a:lnTo>
                  <a:pt x="1141400" y="320914"/>
                </a:lnTo>
                <a:lnTo>
                  <a:pt x="1182441" y="337348"/>
                </a:lnTo>
                <a:lnTo>
                  <a:pt x="1223461" y="353852"/>
                </a:lnTo>
                <a:lnTo>
                  <a:pt x="1264503" y="370399"/>
                </a:lnTo>
                <a:lnTo>
                  <a:pt x="1285045" y="378681"/>
                </a:lnTo>
              </a:path>
            </a:pathLst>
          </a:custGeom>
          <a:ln w="8683">
            <a:solidFill>
              <a:srgbClr val="000000"/>
            </a:solidFill>
          </a:ln>
        </p:spPr>
        <p:txBody>
          <a:bodyPr wrap="square" lIns="0" tIns="0" rIns="0" bIns="0" rtlCol="0"/>
          <a:lstStyle/>
          <a:p>
            <a:endParaRPr sz="1227"/>
          </a:p>
        </p:txBody>
      </p:sp>
      <p:sp>
        <p:nvSpPr>
          <p:cNvPr id="94" name="object 94"/>
          <p:cNvSpPr/>
          <p:nvPr/>
        </p:nvSpPr>
        <p:spPr>
          <a:xfrm>
            <a:off x="3691095" y="3251177"/>
            <a:ext cx="749444" cy="189201"/>
          </a:xfrm>
          <a:custGeom>
            <a:avLst/>
            <a:gdLst/>
            <a:ahLst/>
            <a:cxnLst/>
            <a:rect l="l" t="t" r="r" b="b"/>
            <a:pathLst>
              <a:path w="1099185" h="277495">
                <a:moveTo>
                  <a:pt x="0" y="0"/>
                </a:moveTo>
                <a:lnTo>
                  <a:pt x="40248" y="4516"/>
                </a:lnTo>
                <a:lnTo>
                  <a:pt x="80721" y="9217"/>
                </a:lnTo>
                <a:lnTo>
                  <a:pt x="121730" y="14291"/>
                </a:lnTo>
                <a:lnTo>
                  <a:pt x="163589" y="19926"/>
                </a:lnTo>
                <a:lnTo>
                  <a:pt x="206608" y="26309"/>
                </a:lnTo>
                <a:lnTo>
                  <a:pt x="251099" y="33628"/>
                </a:lnTo>
                <a:lnTo>
                  <a:pt x="297375" y="42069"/>
                </a:lnTo>
                <a:lnTo>
                  <a:pt x="345747" y="51822"/>
                </a:lnTo>
                <a:lnTo>
                  <a:pt x="396527" y="63073"/>
                </a:lnTo>
                <a:lnTo>
                  <a:pt x="450027" y="76010"/>
                </a:lnTo>
                <a:lnTo>
                  <a:pt x="506377" y="90802"/>
                </a:lnTo>
                <a:lnTo>
                  <a:pt x="565392" y="107279"/>
                </a:lnTo>
                <a:lnTo>
                  <a:pt x="626786" y="125255"/>
                </a:lnTo>
                <a:lnTo>
                  <a:pt x="690272" y="144541"/>
                </a:lnTo>
                <a:lnTo>
                  <a:pt x="755564" y="164951"/>
                </a:lnTo>
                <a:lnTo>
                  <a:pt x="822376" y="186297"/>
                </a:lnTo>
                <a:lnTo>
                  <a:pt x="890420" y="208391"/>
                </a:lnTo>
                <a:lnTo>
                  <a:pt x="959410" y="231047"/>
                </a:lnTo>
                <a:lnTo>
                  <a:pt x="1029060" y="254077"/>
                </a:lnTo>
                <a:lnTo>
                  <a:pt x="1064043" y="265673"/>
                </a:lnTo>
                <a:lnTo>
                  <a:pt x="1099083" y="277293"/>
                </a:lnTo>
              </a:path>
            </a:pathLst>
          </a:custGeom>
          <a:ln w="8689">
            <a:solidFill>
              <a:srgbClr val="000000"/>
            </a:solidFill>
          </a:ln>
        </p:spPr>
        <p:txBody>
          <a:bodyPr wrap="square" lIns="0" tIns="0" rIns="0" bIns="0" rtlCol="0"/>
          <a:lstStyle/>
          <a:p>
            <a:endParaRPr sz="1227"/>
          </a:p>
        </p:txBody>
      </p:sp>
      <p:sp>
        <p:nvSpPr>
          <p:cNvPr id="95" name="object 95"/>
          <p:cNvSpPr/>
          <p:nvPr/>
        </p:nvSpPr>
        <p:spPr>
          <a:xfrm>
            <a:off x="3691095" y="3345760"/>
            <a:ext cx="624753" cy="131185"/>
          </a:xfrm>
          <a:custGeom>
            <a:avLst/>
            <a:gdLst/>
            <a:ahLst/>
            <a:cxnLst/>
            <a:rect l="l" t="t" r="r" b="b"/>
            <a:pathLst>
              <a:path w="916305" h="192404">
                <a:moveTo>
                  <a:pt x="0" y="0"/>
                </a:moveTo>
                <a:lnTo>
                  <a:pt x="40645" y="4503"/>
                </a:lnTo>
                <a:lnTo>
                  <a:pt x="81325" y="9182"/>
                </a:lnTo>
                <a:lnTo>
                  <a:pt x="122162" y="14119"/>
                </a:lnTo>
                <a:lnTo>
                  <a:pt x="163276" y="19392"/>
                </a:lnTo>
                <a:lnTo>
                  <a:pt x="204787" y="25082"/>
                </a:lnTo>
                <a:lnTo>
                  <a:pt x="246817" y="31268"/>
                </a:lnTo>
                <a:lnTo>
                  <a:pt x="289487" y="38031"/>
                </a:lnTo>
                <a:lnTo>
                  <a:pt x="332917" y="45449"/>
                </a:lnTo>
                <a:lnTo>
                  <a:pt x="377228" y="53604"/>
                </a:lnTo>
                <a:lnTo>
                  <a:pt x="422541" y="62574"/>
                </a:lnTo>
                <a:lnTo>
                  <a:pt x="468929" y="72498"/>
                </a:lnTo>
                <a:lnTo>
                  <a:pt x="516245" y="83382"/>
                </a:lnTo>
                <a:lnTo>
                  <a:pt x="564385" y="95120"/>
                </a:lnTo>
                <a:lnTo>
                  <a:pt x="613248" y="107606"/>
                </a:lnTo>
                <a:lnTo>
                  <a:pt x="662732" y="120735"/>
                </a:lnTo>
                <a:lnTo>
                  <a:pt x="712734" y="134401"/>
                </a:lnTo>
                <a:lnTo>
                  <a:pt x="763152" y="148498"/>
                </a:lnTo>
                <a:lnTo>
                  <a:pt x="813884" y="162919"/>
                </a:lnTo>
                <a:lnTo>
                  <a:pt x="864827" y="177560"/>
                </a:lnTo>
                <a:lnTo>
                  <a:pt x="890346" y="184929"/>
                </a:lnTo>
                <a:lnTo>
                  <a:pt x="915880" y="192314"/>
                </a:lnTo>
              </a:path>
            </a:pathLst>
          </a:custGeom>
          <a:ln w="8695">
            <a:solidFill>
              <a:srgbClr val="000000"/>
            </a:solidFill>
          </a:ln>
        </p:spPr>
        <p:txBody>
          <a:bodyPr wrap="square" lIns="0" tIns="0" rIns="0" bIns="0" rtlCol="0"/>
          <a:lstStyle/>
          <a:p>
            <a:endParaRPr sz="1227"/>
          </a:p>
        </p:txBody>
      </p:sp>
      <p:sp>
        <p:nvSpPr>
          <p:cNvPr id="96" name="object 96"/>
          <p:cNvSpPr/>
          <p:nvPr/>
        </p:nvSpPr>
        <p:spPr>
          <a:xfrm>
            <a:off x="3691094" y="3424040"/>
            <a:ext cx="499630" cy="82694"/>
          </a:xfrm>
          <a:custGeom>
            <a:avLst/>
            <a:gdLst/>
            <a:ahLst/>
            <a:cxnLst/>
            <a:rect l="l" t="t" r="r" b="b"/>
            <a:pathLst>
              <a:path w="732789" h="121285">
                <a:moveTo>
                  <a:pt x="0" y="0"/>
                </a:moveTo>
                <a:lnTo>
                  <a:pt x="49251" y="4027"/>
                </a:lnTo>
                <a:lnTo>
                  <a:pt x="98643" y="8310"/>
                </a:lnTo>
                <a:lnTo>
                  <a:pt x="148496" y="13088"/>
                </a:lnTo>
                <a:lnTo>
                  <a:pt x="199125" y="18600"/>
                </a:lnTo>
                <a:lnTo>
                  <a:pt x="250851" y="25086"/>
                </a:lnTo>
                <a:lnTo>
                  <a:pt x="303990" y="32787"/>
                </a:lnTo>
                <a:lnTo>
                  <a:pt x="340358" y="38714"/>
                </a:lnTo>
                <a:lnTo>
                  <a:pt x="358847" y="41711"/>
                </a:lnTo>
                <a:lnTo>
                  <a:pt x="415371" y="51688"/>
                </a:lnTo>
                <a:lnTo>
                  <a:pt x="453826" y="59070"/>
                </a:lnTo>
                <a:lnTo>
                  <a:pt x="492799" y="66952"/>
                </a:lnTo>
                <a:lnTo>
                  <a:pt x="532203" y="75262"/>
                </a:lnTo>
                <a:lnTo>
                  <a:pt x="571952" y="83926"/>
                </a:lnTo>
                <a:lnTo>
                  <a:pt x="611961" y="92873"/>
                </a:lnTo>
                <a:lnTo>
                  <a:pt x="652142" y="102029"/>
                </a:lnTo>
                <a:lnTo>
                  <a:pt x="692409" y="111323"/>
                </a:lnTo>
                <a:lnTo>
                  <a:pt x="712549" y="115999"/>
                </a:lnTo>
                <a:lnTo>
                  <a:pt x="732678" y="120683"/>
                </a:lnTo>
              </a:path>
            </a:pathLst>
          </a:custGeom>
          <a:ln w="8700">
            <a:solidFill>
              <a:srgbClr val="000000"/>
            </a:solidFill>
          </a:ln>
        </p:spPr>
        <p:txBody>
          <a:bodyPr wrap="square" lIns="0" tIns="0" rIns="0" bIns="0" rtlCol="0"/>
          <a:lstStyle/>
          <a:p>
            <a:endParaRPr sz="1227"/>
          </a:p>
        </p:txBody>
      </p:sp>
      <p:sp>
        <p:nvSpPr>
          <p:cNvPr id="97" name="object 97"/>
          <p:cNvSpPr/>
          <p:nvPr/>
        </p:nvSpPr>
        <p:spPr>
          <a:xfrm>
            <a:off x="3691094" y="3544993"/>
            <a:ext cx="157162" cy="8659"/>
          </a:xfrm>
          <a:custGeom>
            <a:avLst/>
            <a:gdLst/>
            <a:ahLst/>
            <a:cxnLst/>
            <a:rect l="l" t="t" r="r" b="b"/>
            <a:pathLst>
              <a:path w="230505" h="12700">
                <a:moveTo>
                  <a:pt x="0" y="0"/>
                </a:moveTo>
                <a:lnTo>
                  <a:pt x="12808" y="609"/>
                </a:lnTo>
                <a:lnTo>
                  <a:pt x="25483" y="1066"/>
                </a:lnTo>
                <a:lnTo>
                  <a:pt x="38088" y="1438"/>
                </a:lnTo>
                <a:lnTo>
                  <a:pt x="50682" y="1796"/>
                </a:lnTo>
                <a:lnTo>
                  <a:pt x="63327" y="2209"/>
                </a:lnTo>
                <a:lnTo>
                  <a:pt x="76084" y="2747"/>
                </a:lnTo>
                <a:lnTo>
                  <a:pt x="90055" y="2937"/>
                </a:lnTo>
                <a:lnTo>
                  <a:pt x="103482" y="3298"/>
                </a:lnTo>
                <a:lnTo>
                  <a:pt x="116426" y="3836"/>
                </a:lnTo>
                <a:lnTo>
                  <a:pt x="128944" y="4555"/>
                </a:lnTo>
                <a:lnTo>
                  <a:pt x="141096" y="5460"/>
                </a:lnTo>
                <a:lnTo>
                  <a:pt x="152941" y="6558"/>
                </a:lnTo>
                <a:lnTo>
                  <a:pt x="167838" y="7582"/>
                </a:lnTo>
                <a:lnTo>
                  <a:pt x="181727" y="8532"/>
                </a:lnTo>
                <a:lnTo>
                  <a:pt x="194749" y="9456"/>
                </a:lnTo>
                <a:lnTo>
                  <a:pt x="207049" y="10400"/>
                </a:lnTo>
                <a:lnTo>
                  <a:pt x="218771" y="11414"/>
                </a:lnTo>
                <a:lnTo>
                  <a:pt x="230057" y="12544"/>
                </a:lnTo>
              </a:path>
            </a:pathLst>
          </a:custGeom>
          <a:ln w="8707">
            <a:solidFill>
              <a:srgbClr val="000000"/>
            </a:solidFill>
          </a:ln>
        </p:spPr>
        <p:txBody>
          <a:bodyPr wrap="square" lIns="0" tIns="0" rIns="0" bIns="0" rtlCol="0"/>
          <a:lstStyle/>
          <a:p>
            <a:endParaRPr sz="1227"/>
          </a:p>
        </p:txBody>
      </p:sp>
      <p:sp>
        <p:nvSpPr>
          <p:cNvPr id="98" name="object 98"/>
          <p:cNvSpPr/>
          <p:nvPr/>
        </p:nvSpPr>
        <p:spPr>
          <a:xfrm>
            <a:off x="3740259" y="2651679"/>
            <a:ext cx="81828" cy="907906"/>
          </a:xfrm>
          <a:custGeom>
            <a:avLst/>
            <a:gdLst/>
            <a:ahLst/>
            <a:cxnLst/>
            <a:rect l="l" t="t" r="r" b="b"/>
            <a:pathLst>
              <a:path w="120014" h="1331595">
                <a:moveTo>
                  <a:pt x="119687" y="0"/>
                </a:moveTo>
                <a:lnTo>
                  <a:pt x="0" y="1331108"/>
                </a:lnTo>
              </a:path>
            </a:pathLst>
          </a:custGeom>
          <a:ln w="12001">
            <a:solidFill>
              <a:srgbClr val="000000"/>
            </a:solidFill>
            <a:prstDash val="dash"/>
          </a:ln>
        </p:spPr>
        <p:txBody>
          <a:bodyPr wrap="square" lIns="0" tIns="0" rIns="0" bIns="0" rtlCol="0"/>
          <a:lstStyle/>
          <a:p>
            <a:endParaRPr sz="1227"/>
          </a:p>
        </p:txBody>
      </p:sp>
      <p:sp>
        <p:nvSpPr>
          <p:cNvPr id="99" name="object 99"/>
          <p:cNvSpPr/>
          <p:nvPr/>
        </p:nvSpPr>
        <p:spPr>
          <a:xfrm>
            <a:off x="3691095" y="4053643"/>
            <a:ext cx="1252970" cy="245052"/>
          </a:xfrm>
          <a:custGeom>
            <a:avLst/>
            <a:gdLst/>
            <a:ahLst/>
            <a:cxnLst/>
            <a:rect l="l" t="t" r="r" b="b"/>
            <a:pathLst>
              <a:path w="1837689" h="359410">
                <a:moveTo>
                  <a:pt x="0" y="358821"/>
                </a:moveTo>
                <a:lnTo>
                  <a:pt x="41146" y="344480"/>
                </a:lnTo>
                <a:lnTo>
                  <a:pt x="82378" y="330071"/>
                </a:lnTo>
                <a:lnTo>
                  <a:pt x="103027" y="322850"/>
                </a:lnTo>
                <a:lnTo>
                  <a:pt x="123696" y="315622"/>
                </a:lnTo>
                <a:lnTo>
                  <a:pt x="165101" y="301162"/>
                </a:lnTo>
                <a:lnTo>
                  <a:pt x="206591" y="286720"/>
                </a:lnTo>
                <a:lnTo>
                  <a:pt x="248168" y="272323"/>
                </a:lnTo>
                <a:lnTo>
                  <a:pt x="289832" y="258000"/>
                </a:lnTo>
                <a:lnTo>
                  <a:pt x="331582" y="243779"/>
                </a:lnTo>
                <a:lnTo>
                  <a:pt x="373419" y="229689"/>
                </a:lnTo>
                <a:lnTo>
                  <a:pt x="415343" y="215757"/>
                </a:lnTo>
                <a:lnTo>
                  <a:pt x="457422" y="202363"/>
                </a:lnTo>
                <a:lnTo>
                  <a:pt x="499657" y="189080"/>
                </a:lnTo>
                <a:lnTo>
                  <a:pt x="541944" y="175924"/>
                </a:lnTo>
                <a:lnTo>
                  <a:pt x="584180" y="162916"/>
                </a:lnTo>
                <a:lnTo>
                  <a:pt x="626259" y="150073"/>
                </a:lnTo>
                <a:lnTo>
                  <a:pt x="668080" y="137413"/>
                </a:lnTo>
                <a:lnTo>
                  <a:pt x="709538" y="124956"/>
                </a:lnTo>
                <a:lnTo>
                  <a:pt x="750529" y="112719"/>
                </a:lnTo>
                <a:lnTo>
                  <a:pt x="790950" y="100720"/>
                </a:lnTo>
                <a:lnTo>
                  <a:pt x="830698" y="88979"/>
                </a:lnTo>
                <a:lnTo>
                  <a:pt x="850296" y="83192"/>
                </a:lnTo>
                <a:lnTo>
                  <a:pt x="889091" y="71878"/>
                </a:lnTo>
                <a:lnTo>
                  <a:pt x="927655" y="61001"/>
                </a:lnTo>
                <a:lnTo>
                  <a:pt x="966349" y="50665"/>
                </a:lnTo>
                <a:lnTo>
                  <a:pt x="1005539" y="40977"/>
                </a:lnTo>
                <a:lnTo>
                  <a:pt x="1045587" y="32043"/>
                </a:lnTo>
                <a:lnTo>
                  <a:pt x="1086857" y="23969"/>
                </a:lnTo>
                <a:lnTo>
                  <a:pt x="1129712" y="16861"/>
                </a:lnTo>
                <a:lnTo>
                  <a:pt x="1174516" y="10825"/>
                </a:lnTo>
                <a:lnTo>
                  <a:pt x="1221633" y="5966"/>
                </a:lnTo>
                <a:lnTo>
                  <a:pt x="1271385" y="2609"/>
                </a:lnTo>
                <a:lnTo>
                  <a:pt x="1323760" y="740"/>
                </a:lnTo>
                <a:lnTo>
                  <a:pt x="1378508" y="0"/>
                </a:lnTo>
                <a:lnTo>
                  <a:pt x="1406688" y="8"/>
                </a:lnTo>
                <a:lnTo>
                  <a:pt x="1464490" y="691"/>
                </a:lnTo>
                <a:lnTo>
                  <a:pt x="1523992" y="2144"/>
                </a:lnTo>
                <a:lnTo>
                  <a:pt x="1584924" y="4224"/>
                </a:lnTo>
                <a:lnTo>
                  <a:pt x="1647014" y="6787"/>
                </a:lnTo>
                <a:lnTo>
                  <a:pt x="1709994" y="9690"/>
                </a:lnTo>
                <a:lnTo>
                  <a:pt x="1773594" y="12789"/>
                </a:lnTo>
                <a:lnTo>
                  <a:pt x="1805542" y="14368"/>
                </a:lnTo>
                <a:lnTo>
                  <a:pt x="1837544" y="15942"/>
                </a:lnTo>
              </a:path>
            </a:pathLst>
          </a:custGeom>
          <a:ln w="18636">
            <a:solidFill>
              <a:srgbClr val="000000"/>
            </a:solidFill>
          </a:ln>
        </p:spPr>
        <p:txBody>
          <a:bodyPr wrap="square" lIns="0" tIns="0" rIns="0" bIns="0" rtlCol="0"/>
          <a:lstStyle/>
          <a:p>
            <a:endParaRPr sz="1227"/>
          </a:p>
        </p:txBody>
      </p:sp>
      <p:sp>
        <p:nvSpPr>
          <p:cNvPr id="100" name="object 100"/>
          <p:cNvSpPr/>
          <p:nvPr/>
        </p:nvSpPr>
        <p:spPr>
          <a:xfrm>
            <a:off x="3691095" y="4578365"/>
            <a:ext cx="162358" cy="0"/>
          </a:xfrm>
          <a:custGeom>
            <a:avLst/>
            <a:gdLst/>
            <a:ahLst/>
            <a:cxnLst/>
            <a:rect l="l" t="t" r="r" b="b"/>
            <a:pathLst>
              <a:path w="238125">
                <a:moveTo>
                  <a:pt x="0" y="0"/>
                </a:moveTo>
                <a:lnTo>
                  <a:pt x="237911" y="0"/>
                </a:lnTo>
              </a:path>
            </a:pathLst>
          </a:custGeom>
          <a:ln w="3175">
            <a:solidFill>
              <a:srgbClr val="000000"/>
            </a:solidFill>
          </a:ln>
        </p:spPr>
        <p:txBody>
          <a:bodyPr wrap="square" lIns="0" tIns="0" rIns="0" bIns="0" rtlCol="0"/>
          <a:lstStyle/>
          <a:p>
            <a:endParaRPr sz="1227"/>
          </a:p>
        </p:txBody>
      </p:sp>
      <p:sp>
        <p:nvSpPr>
          <p:cNvPr id="101" name="object 101"/>
          <p:cNvSpPr/>
          <p:nvPr/>
        </p:nvSpPr>
        <p:spPr>
          <a:xfrm>
            <a:off x="3691095" y="4191725"/>
            <a:ext cx="1126115" cy="180975"/>
          </a:xfrm>
          <a:custGeom>
            <a:avLst/>
            <a:gdLst/>
            <a:ahLst/>
            <a:cxnLst/>
            <a:rect l="l" t="t" r="r" b="b"/>
            <a:pathLst>
              <a:path w="1651635" h="265429">
                <a:moveTo>
                  <a:pt x="0" y="265153"/>
                </a:moveTo>
                <a:lnTo>
                  <a:pt x="37648" y="254394"/>
                </a:lnTo>
                <a:lnTo>
                  <a:pt x="75314" y="243567"/>
                </a:lnTo>
                <a:lnTo>
                  <a:pt x="113017" y="232699"/>
                </a:lnTo>
                <a:lnTo>
                  <a:pt x="131886" y="227258"/>
                </a:lnTo>
                <a:lnTo>
                  <a:pt x="169673" y="216381"/>
                </a:lnTo>
                <a:lnTo>
                  <a:pt x="207538" y="205531"/>
                </a:lnTo>
                <a:lnTo>
                  <a:pt x="245498" y="194736"/>
                </a:lnTo>
                <a:lnTo>
                  <a:pt x="283570" y="184025"/>
                </a:lnTo>
                <a:lnTo>
                  <a:pt x="321770" y="173425"/>
                </a:lnTo>
                <a:lnTo>
                  <a:pt x="360117" y="162964"/>
                </a:lnTo>
                <a:lnTo>
                  <a:pt x="398615" y="152672"/>
                </a:lnTo>
                <a:lnTo>
                  <a:pt x="437174" y="142500"/>
                </a:lnTo>
                <a:lnTo>
                  <a:pt x="475724" y="132438"/>
                </a:lnTo>
                <a:lnTo>
                  <a:pt x="514206" y="122505"/>
                </a:lnTo>
                <a:lnTo>
                  <a:pt x="552560" y="112718"/>
                </a:lnTo>
                <a:lnTo>
                  <a:pt x="590727" y="103098"/>
                </a:lnTo>
                <a:lnTo>
                  <a:pt x="628650" y="93662"/>
                </a:lnTo>
                <a:lnTo>
                  <a:pt x="666267" y="84430"/>
                </a:lnTo>
                <a:lnTo>
                  <a:pt x="703522" y="75420"/>
                </a:lnTo>
                <a:lnTo>
                  <a:pt x="758592" y="62364"/>
                </a:lnTo>
                <a:lnTo>
                  <a:pt x="812600" y="49950"/>
                </a:lnTo>
                <a:lnTo>
                  <a:pt x="866176" y="38393"/>
                </a:lnTo>
                <a:lnTo>
                  <a:pt x="920255" y="27930"/>
                </a:lnTo>
                <a:lnTo>
                  <a:pt x="975770" y="18801"/>
                </a:lnTo>
                <a:lnTo>
                  <a:pt x="1014041" y="13572"/>
                </a:lnTo>
                <a:lnTo>
                  <a:pt x="1053642" y="9111"/>
                </a:lnTo>
                <a:lnTo>
                  <a:pt x="1094850" y="5488"/>
                </a:lnTo>
                <a:lnTo>
                  <a:pt x="1137943" y="2775"/>
                </a:lnTo>
                <a:lnTo>
                  <a:pt x="1183120" y="1012"/>
                </a:lnTo>
                <a:lnTo>
                  <a:pt x="1230247" y="136"/>
                </a:lnTo>
                <a:lnTo>
                  <a:pt x="1254474" y="0"/>
                </a:lnTo>
                <a:lnTo>
                  <a:pt x="1279107" y="48"/>
                </a:lnTo>
                <a:lnTo>
                  <a:pt x="1329482" y="650"/>
                </a:lnTo>
                <a:lnTo>
                  <a:pt x="1381157" y="1844"/>
                </a:lnTo>
                <a:lnTo>
                  <a:pt x="1433915" y="3530"/>
                </a:lnTo>
                <a:lnTo>
                  <a:pt x="1487538" y="5611"/>
                </a:lnTo>
                <a:lnTo>
                  <a:pt x="1541811" y="7988"/>
                </a:lnTo>
                <a:lnTo>
                  <a:pt x="1596516" y="10563"/>
                </a:lnTo>
                <a:lnTo>
                  <a:pt x="1623964" y="11894"/>
                </a:lnTo>
                <a:lnTo>
                  <a:pt x="1651438" y="13237"/>
                </a:lnTo>
              </a:path>
            </a:pathLst>
          </a:custGeom>
          <a:ln w="8700">
            <a:solidFill>
              <a:srgbClr val="000000"/>
            </a:solidFill>
          </a:ln>
        </p:spPr>
        <p:txBody>
          <a:bodyPr wrap="square" lIns="0" tIns="0" rIns="0" bIns="0" rtlCol="0"/>
          <a:lstStyle/>
          <a:p>
            <a:endParaRPr sz="1227"/>
          </a:p>
        </p:txBody>
      </p:sp>
      <p:sp>
        <p:nvSpPr>
          <p:cNvPr id="102" name="object 102"/>
          <p:cNvSpPr/>
          <p:nvPr/>
        </p:nvSpPr>
        <p:spPr>
          <a:xfrm>
            <a:off x="3691095" y="4304340"/>
            <a:ext cx="1001424" cy="128155"/>
          </a:xfrm>
          <a:custGeom>
            <a:avLst/>
            <a:gdLst/>
            <a:ahLst/>
            <a:cxnLst/>
            <a:rect l="l" t="t" r="r" b="b"/>
            <a:pathLst>
              <a:path w="1468755" h="187960">
                <a:moveTo>
                  <a:pt x="0" y="187923"/>
                </a:moveTo>
                <a:lnTo>
                  <a:pt x="49952" y="176469"/>
                </a:lnTo>
                <a:lnTo>
                  <a:pt x="99947" y="164888"/>
                </a:lnTo>
                <a:lnTo>
                  <a:pt x="116626" y="161015"/>
                </a:lnTo>
                <a:lnTo>
                  <a:pt x="133314" y="157142"/>
                </a:lnTo>
                <a:lnTo>
                  <a:pt x="183439" y="145557"/>
                </a:lnTo>
                <a:lnTo>
                  <a:pt x="233677" y="134094"/>
                </a:lnTo>
                <a:lnTo>
                  <a:pt x="284055" y="122848"/>
                </a:lnTo>
                <a:lnTo>
                  <a:pt x="334599" y="111913"/>
                </a:lnTo>
                <a:lnTo>
                  <a:pt x="351499" y="108129"/>
                </a:lnTo>
                <a:lnTo>
                  <a:pt x="402362" y="97057"/>
                </a:lnTo>
                <a:lnTo>
                  <a:pt x="453293" y="86398"/>
                </a:lnTo>
                <a:lnTo>
                  <a:pt x="504064" y="76147"/>
                </a:lnTo>
                <a:lnTo>
                  <a:pt x="554447" y="66299"/>
                </a:lnTo>
                <a:lnTo>
                  <a:pt x="604212" y="56849"/>
                </a:lnTo>
                <a:lnTo>
                  <a:pt x="653131" y="47792"/>
                </a:lnTo>
                <a:lnTo>
                  <a:pt x="669211" y="44860"/>
                </a:lnTo>
                <a:lnTo>
                  <a:pt x="685158" y="41759"/>
                </a:lnTo>
                <a:lnTo>
                  <a:pt x="732417" y="32905"/>
                </a:lnTo>
                <a:lnTo>
                  <a:pt x="779510" y="24817"/>
                </a:lnTo>
                <a:lnTo>
                  <a:pt x="827344" y="17614"/>
                </a:lnTo>
                <a:lnTo>
                  <a:pt x="876831" y="11419"/>
                </a:lnTo>
                <a:lnTo>
                  <a:pt x="928879" y="6350"/>
                </a:lnTo>
                <a:lnTo>
                  <a:pt x="984399" y="2530"/>
                </a:lnTo>
                <a:lnTo>
                  <a:pt x="1023776" y="962"/>
                </a:lnTo>
                <a:lnTo>
                  <a:pt x="1065121" y="215"/>
                </a:lnTo>
                <a:lnTo>
                  <a:pt x="1108247" y="0"/>
                </a:lnTo>
                <a:lnTo>
                  <a:pt x="1130415" y="72"/>
                </a:lnTo>
                <a:lnTo>
                  <a:pt x="1175837" y="537"/>
                </a:lnTo>
                <a:lnTo>
                  <a:pt x="1222539" y="1378"/>
                </a:lnTo>
                <a:lnTo>
                  <a:pt x="1270321" y="2532"/>
                </a:lnTo>
                <a:lnTo>
                  <a:pt x="1318983" y="3935"/>
                </a:lnTo>
                <a:lnTo>
                  <a:pt x="1368325" y="5526"/>
                </a:lnTo>
                <a:lnTo>
                  <a:pt x="1418146" y="7242"/>
                </a:lnTo>
                <a:lnTo>
                  <a:pt x="1443174" y="8127"/>
                </a:lnTo>
                <a:lnTo>
                  <a:pt x="1468247" y="9019"/>
                </a:lnTo>
              </a:path>
            </a:pathLst>
          </a:custGeom>
          <a:ln w="8703">
            <a:solidFill>
              <a:srgbClr val="000000"/>
            </a:solidFill>
          </a:ln>
        </p:spPr>
        <p:txBody>
          <a:bodyPr wrap="square" lIns="0" tIns="0" rIns="0" bIns="0" rtlCol="0"/>
          <a:lstStyle/>
          <a:p>
            <a:endParaRPr sz="1227"/>
          </a:p>
        </p:txBody>
      </p:sp>
      <p:sp>
        <p:nvSpPr>
          <p:cNvPr id="103" name="object 103"/>
          <p:cNvSpPr/>
          <p:nvPr/>
        </p:nvSpPr>
        <p:spPr>
          <a:xfrm>
            <a:off x="3691094" y="4390462"/>
            <a:ext cx="871538" cy="89189"/>
          </a:xfrm>
          <a:custGeom>
            <a:avLst/>
            <a:gdLst/>
            <a:ahLst/>
            <a:cxnLst/>
            <a:rect l="l" t="t" r="r" b="b"/>
            <a:pathLst>
              <a:path w="1278255" h="130809">
                <a:moveTo>
                  <a:pt x="0" y="130270"/>
                </a:moveTo>
                <a:lnTo>
                  <a:pt x="42733" y="122306"/>
                </a:lnTo>
                <a:lnTo>
                  <a:pt x="85341" y="114515"/>
                </a:lnTo>
                <a:lnTo>
                  <a:pt x="127878" y="106866"/>
                </a:lnTo>
                <a:lnTo>
                  <a:pt x="170397" y="99326"/>
                </a:lnTo>
                <a:lnTo>
                  <a:pt x="212952" y="91864"/>
                </a:lnTo>
                <a:lnTo>
                  <a:pt x="255596" y="84448"/>
                </a:lnTo>
                <a:lnTo>
                  <a:pt x="298388" y="77053"/>
                </a:lnTo>
                <a:lnTo>
                  <a:pt x="341227" y="69712"/>
                </a:lnTo>
                <a:lnTo>
                  <a:pt x="384016" y="62503"/>
                </a:lnTo>
                <a:lnTo>
                  <a:pt x="426727" y="55511"/>
                </a:lnTo>
                <a:lnTo>
                  <a:pt x="469333" y="48821"/>
                </a:lnTo>
                <a:lnTo>
                  <a:pt x="511809" y="42519"/>
                </a:lnTo>
                <a:lnTo>
                  <a:pt x="554126" y="36690"/>
                </a:lnTo>
                <a:lnTo>
                  <a:pt x="568191" y="34866"/>
                </a:lnTo>
                <a:lnTo>
                  <a:pt x="582235" y="32872"/>
                </a:lnTo>
                <a:lnTo>
                  <a:pt x="624084" y="27183"/>
                </a:lnTo>
                <a:lnTo>
                  <a:pt x="665766" y="21981"/>
                </a:lnTo>
                <a:lnTo>
                  <a:pt x="707607" y="17324"/>
                </a:lnTo>
                <a:lnTo>
                  <a:pt x="749933" y="13270"/>
                </a:lnTo>
                <a:lnTo>
                  <a:pt x="793071" y="9879"/>
                </a:lnTo>
                <a:lnTo>
                  <a:pt x="837346" y="7209"/>
                </a:lnTo>
                <a:lnTo>
                  <a:pt x="852413" y="6490"/>
                </a:lnTo>
                <a:lnTo>
                  <a:pt x="867608" y="5629"/>
                </a:lnTo>
                <a:lnTo>
                  <a:pt x="913644" y="3440"/>
                </a:lnTo>
                <a:lnTo>
                  <a:pt x="959649" y="1814"/>
                </a:lnTo>
                <a:lnTo>
                  <a:pt x="1004716" y="721"/>
                </a:lnTo>
                <a:lnTo>
                  <a:pt x="1047937" y="130"/>
                </a:lnTo>
                <a:lnTo>
                  <a:pt x="1075276" y="0"/>
                </a:lnTo>
                <a:lnTo>
                  <a:pt x="1088403" y="10"/>
                </a:lnTo>
                <a:lnTo>
                  <a:pt x="1136503" y="531"/>
                </a:lnTo>
                <a:lnTo>
                  <a:pt x="1186525" y="1971"/>
                </a:lnTo>
                <a:lnTo>
                  <a:pt x="1226000" y="3998"/>
                </a:lnTo>
                <a:lnTo>
                  <a:pt x="1268468" y="7615"/>
                </a:lnTo>
                <a:lnTo>
                  <a:pt x="1278161" y="8682"/>
                </a:lnTo>
              </a:path>
            </a:pathLst>
          </a:custGeom>
          <a:ln w="8705">
            <a:solidFill>
              <a:srgbClr val="000000"/>
            </a:solidFill>
          </a:ln>
        </p:spPr>
        <p:txBody>
          <a:bodyPr wrap="square" lIns="0" tIns="0" rIns="0" bIns="0" rtlCol="0"/>
          <a:lstStyle/>
          <a:p>
            <a:endParaRPr sz="1227"/>
          </a:p>
        </p:txBody>
      </p:sp>
      <p:sp>
        <p:nvSpPr>
          <p:cNvPr id="104" name="object 104"/>
          <p:cNvSpPr/>
          <p:nvPr/>
        </p:nvSpPr>
        <p:spPr>
          <a:xfrm>
            <a:off x="3691094" y="4457541"/>
            <a:ext cx="743816" cy="56284"/>
          </a:xfrm>
          <a:custGeom>
            <a:avLst/>
            <a:gdLst/>
            <a:ahLst/>
            <a:cxnLst/>
            <a:rect l="l" t="t" r="r" b="b"/>
            <a:pathLst>
              <a:path w="1090930" h="82550">
                <a:moveTo>
                  <a:pt x="0" y="82533"/>
                </a:moveTo>
                <a:lnTo>
                  <a:pt x="50348" y="75776"/>
                </a:lnTo>
                <a:lnTo>
                  <a:pt x="88110" y="70712"/>
                </a:lnTo>
                <a:lnTo>
                  <a:pt x="125874" y="65656"/>
                </a:lnTo>
                <a:lnTo>
                  <a:pt x="163639" y="60608"/>
                </a:lnTo>
                <a:lnTo>
                  <a:pt x="213993" y="53898"/>
                </a:lnTo>
                <a:lnTo>
                  <a:pt x="239881" y="50666"/>
                </a:lnTo>
                <a:lnTo>
                  <a:pt x="253093" y="49101"/>
                </a:lnTo>
                <a:lnTo>
                  <a:pt x="292225" y="44400"/>
                </a:lnTo>
                <a:lnTo>
                  <a:pt x="317914" y="41291"/>
                </a:lnTo>
                <a:lnTo>
                  <a:pt x="330645" y="39754"/>
                </a:lnTo>
                <a:lnTo>
                  <a:pt x="380862" y="33788"/>
                </a:lnTo>
                <a:lnTo>
                  <a:pt x="430047" y="28264"/>
                </a:lnTo>
                <a:lnTo>
                  <a:pt x="466338" y="24530"/>
                </a:lnTo>
                <a:lnTo>
                  <a:pt x="478856" y="23092"/>
                </a:lnTo>
                <a:lnTo>
                  <a:pt x="528861" y="17848"/>
                </a:lnTo>
                <a:lnTo>
                  <a:pt x="578998" y="13345"/>
                </a:lnTo>
                <a:lnTo>
                  <a:pt x="629586" y="9484"/>
                </a:lnTo>
                <a:lnTo>
                  <a:pt x="668014" y="6950"/>
                </a:lnTo>
                <a:lnTo>
                  <a:pt x="707809" y="4669"/>
                </a:lnTo>
                <a:lnTo>
                  <a:pt x="749014" y="2780"/>
                </a:lnTo>
                <a:lnTo>
                  <a:pt x="789347" y="1386"/>
                </a:lnTo>
                <a:lnTo>
                  <a:pt x="828462" y="475"/>
                </a:lnTo>
                <a:lnTo>
                  <a:pt x="878121" y="0"/>
                </a:lnTo>
                <a:lnTo>
                  <a:pt x="890004" y="10"/>
                </a:lnTo>
                <a:lnTo>
                  <a:pt x="901650" y="72"/>
                </a:lnTo>
                <a:lnTo>
                  <a:pt x="913045" y="185"/>
                </a:lnTo>
                <a:lnTo>
                  <a:pt x="924177" y="348"/>
                </a:lnTo>
                <a:lnTo>
                  <a:pt x="940726" y="435"/>
                </a:lnTo>
                <a:lnTo>
                  <a:pt x="985321" y="1160"/>
                </a:lnTo>
                <a:lnTo>
                  <a:pt x="1023872" y="2445"/>
                </a:lnTo>
                <a:lnTo>
                  <a:pt x="1069289" y="4732"/>
                </a:lnTo>
                <a:lnTo>
                  <a:pt x="1080063" y="5363"/>
                </a:lnTo>
                <a:lnTo>
                  <a:pt x="1090751" y="6005"/>
                </a:lnTo>
              </a:path>
            </a:pathLst>
          </a:custGeom>
          <a:ln w="8706">
            <a:solidFill>
              <a:srgbClr val="000000"/>
            </a:solidFill>
          </a:ln>
        </p:spPr>
        <p:txBody>
          <a:bodyPr wrap="square" lIns="0" tIns="0" rIns="0" bIns="0" rtlCol="0"/>
          <a:lstStyle/>
          <a:p>
            <a:endParaRPr sz="1227"/>
          </a:p>
        </p:txBody>
      </p:sp>
      <p:sp>
        <p:nvSpPr>
          <p:cNvPr id="105" name="object 105"/>
          <p:cNvSpPr/>
          <p:nvPr/>
        </p:nvSpPr>
        <p:spPr>
          <a:xfrm>
            <a:off x="3691094" y="4506689"/>
            <a:ext cx="622589" cy="32905"/>
          </a:xfrm>
          <a:custGeom>
            <a:avLst/>
            <a:gdLst/>
            <a:ahLst/>
            <a:cxnLst/>
            <a:rect l="l" t="t" r="r" b="b"/>
            <a:pathLst>
              <a:path w="913130" h="48259">
                <a:moveTo>
                  <a:pt x="0" y="47769"/>
                </a:moveTo>
                <a:lnTo>
                  <a:pt x="38089" y="44826"/>
                </a:lnTo>
                <a:lnTo>
                  <a:pt x="88564" y="40453"/>
                </a:lnTo>
                <a:lnTo>
                  <a:pt x="139013" y="35731"/>
                </a:lnTo>
                <a:lnTo>
                  <a:pt x="177047" y="32067"/>
                </a:lnTo>
                <a:lnTo>
                  <a:pt x="190671" y="30771"/>
                </a:lnTo>
                <a:lnTo>
                  <a:pt x="230328" y="27193"/>
                </a:lnTo>
                <a:lnTo>
                  <a:pt x="268539" y="24002"/>
                </a:lnTo>
                <a:lnTo>
                  <a:pt x="318060" y="20161"/>
                </a:lnTo>
                <a:lnTo>
                  <a:pt x="366988" y="16564"/>
                </a:lnTo>
                <a:lnTo>
                  <a:pt x="380005" y="15361"/>
                </a:lnTo>
                <a:lnTo>
                  <a:pt x="418552" y="12214"/>
                </a:lnTo>
                <a:lnTo>
                  <a:pt x="469128" y="8869"/>
                </a:lnTo>
                <a:lnTo>
                  <a:pt x="519321" y="6155"/>
                </a:lnTo>
                <a:lnTo>
                  <a:pt x="558359" y="4266"/>
                </a:lnTo>
                <a:lnTo>
                  <a:pt x="598739" y="2610"/>
                </a:lnTo>
                <a:lnTo>
                  <a:pt x="637436" y="1378"/>
                </a:lnTo>
                <a:lnTo>
                  <a:pt x="687033" y="357"/>
                </a:lnTo>
                <a:lnTo>
                  <a:pt x="735124" y="0"/>
                </a:lnTo>
                <a:lnTo>
                  <a:pt x="748524" y="21"/>
                </a:lnTo>
                <a:lnTo>
                  <a:pt x="787945" y="317"/>
                </a:lnTo>
                <a:lnTo>
                  <a:pt x="826344" y="899"/>
                </a:lnTo>
                <a:lnTo>
                  <a:pt x="876278" y="1978"/>
                </a:lnTo>
                <a:lnTo>
                  <a:pt x="900829" y="2593"/>
                </a:lnTo>
                <a:lnTo>
                  <a:pt x="913024" y="2909"/>
                </a:lnTo>
              </a:path>
            </a:pathLst>
          </a:custGeom>
          <a:ln w="8707">
            <a:solidFill>
              <a:srgbClr val="000000"/>
            </a:solidFill>
          </a:ln>
        </p:spPr>
        <p:txBody>
          <a:bodyPr wrap="square" lIns="0" tIns="0" rIns="0" bIns="0" rtlCol="0"/>
          <a:lstStyle/>
          <a:p>
            <a:endParaRPr sz="1227"/>
          </a:p>
        </p:txBody>
      </p:sp>
      <p:sp>
        <p:nvSpPr>
          <p:cNvPr id="106" name="object 106"/>
          <p:cNvSpPr/>
          <p:nvPr/>
        </p:nvSpPr>
        <p:spPr>
          <a:xfrm>
            <a:off x="3691095" y="4540306"/>
            <a:ext cx="493135" cy="17318"/>
          </a:xfrm>
          <a:custGeom>
            <a:avLst/>
            <a:gdLst/>
            <a:ahLst/>
            <a:cxnLst/>
            <a:rect l="l" t="t" r="r" b="b"/>
            <a:pathLst>
              <a:path w="723264" h="25400">
                <a:moveTo>
                  <a:pt x="0" y="25335"/>
                </a:moveTo>
                <a:lnTo>
                  <a:pt x="50594" y="22160"/>
                </a:lnTo>
                <a:lnTo>
                  <a:pt x="88829" y="20027"/>
                </a:lnTo>
                <a:lnTo>
                  <a:pt x="126908" y="18315"/>
                </a:lnTo>
                <a:lnTo>
                  <a:pt x="139504" y="17871"/>
                </a:lnTo>
                <a:lnTo>
                  <a:pt x="152119" y="17062"/>
                </a:lnTo>
                <a:lnTo>
                  <a:pt x="164718" y="16253"/>
                </a:lnTo>
                <a:lnTo>
                  <a:pt x="177311" y="15443"/>
                </a:lnTo>
                <a:lnTo>
                  <a:pt x="189906" y="14634"/>
                </a:lnTo>
                <a:lnTo>
                  <a:pt x="240494" y="11401"/>
                </a:lnTo>
                <a:lnTo>
                  <a:pt x="278905" y="8981"/>
                </a:lnTo>
                <a:lnTo>
                  <a:pt x="291994" y="8526"/>
                </a:lnTo>
                <a:lnTo>
                  <a:pt x="305027" y="8014"/>
                </a:lnTo>
                <a:lnTo>
                  <a:pt x="317997" y="7459"/>
                </a:lnTo>
                <a:lnTo>
                  <a:pt x="330896" y="6872"/>
                </a:lnTo>
                <a:lnTo>
                  <a:pt x="343716" y="6266"/>
                </a:lnTo>
                <a:lnTo>
                  <a:pt x="356448" y="5656"/>
                </a:lnTo>
                <a:lnTo>
                  <a:pt x="369086" y="5053"/>
                </a:lnTo>
                <a:lnTo>
                  <a:pt x="418532" y="2981"/>
                </a:lnTo>
                <a:lnTo>
                  <a:pt x="467621" y="1773"/>
                </a:lnTo>
                <a:lnTo>
                  <a:pt x="492387" y="1354"/>
                </a:lnTo>
                <a:lnTo>
                  <a:pt x="504995" y="1145"/>
                </a:lnTo>
                <a:lnTo>
                  <a:pt x="517819" y="918"/>
                </a:lnTo>
                <a:lnTo>
                  <a:pt x="530905" y="661"/>
                </a:lnTo>
                <a:lnTo>
                  <a:pt x="544304" y="359"/>
                </a:lnTo>
                <a:lnTo>
                  <a:pt x="558063" y="0"/>
                </a:lnTo>
                <a:lnTo>
                  <a:pt x="569832" y="14"/>
                </a:lnTo>
                <a:lnTo>
                  <a:pt x="618847" y="485"/>
                </a:lnTo>
                <a:lnTo>
                  <a:pt x="657181" y="1177"/>
                </a:lnTo>
                <a:lnTo>
                  <a:pt x="696369" y="2054"/>
                </a:lnTo>
                <a:lnTo>
                  <a:pt x="709545" y="2372"/>
                </a:lnTo>
                <a:lnTo>
                  <a:pt x="722749" y="2697"/>
                </a:lnTo>
              </a:path>
            </a:pathLst>
          </a:custGeom>
          <a:ln w="8707">
            <a:solidFill>
              <a:srgbClr val="000000"/>
            </a:solidFill>
          </a:ln>
        </p:spPr>
        <p:txBody>
          <a:bodyPr wrap="square" lIns="0" tIns="0" rIns="0" bIns="0" rtlCol="0"/>
          <a:lstStyle/>
          <a:p>
            <a:endParaRPr sz="1227"/>
          </a:p>
        </p:txBody>
      </p:sp>
      <p:sp>
        <p:nvSpPr>
          <p:cNvPr id="107" name="object 107"/>
          <p:cNvSpPr/>
          <p:nvPr/>
        </p:nvSpPr>
        <p:spPr>
          <a:xfrm>
            <a:off x="3691094" y="3559248"/>
            <a:ext cx="1422256" cy="0"/>
          </a:xfrm>
          <a:custGeom>
            <a:avLst/>
            <a:gdLst/>
            <a:ahLst/>
            <a:cxnLst/>
            <a:rect l="l" t="t" r="r" b="b"/>
            <a:pathLst>
              <a:path w="2085975">
                <a:moveTo>
                  <a:pt x="0" y="0"/>
                </a:moveTo>
                <a:lnTo>
                  <a:pt x="2085645" y="0"/>
                </a:lnTo>
              </a:path>
            </a:pathLst>
          </a:custGeom>
          <a:ln w="8708">
            <a:solidFill>
              <a:srgbClr val="000000"/>
            </a:solidFill>
          </a:ln>
        </p:spPr>
        <p:txBody>
          <a:bodyPr wrap="square" lIns="0" tIns="0" rIns="0" bIns="0" rtlCol="0"/>
          <a:lstStyle/>
          <a:p>
            <a:endParaRPr sz="1227"/>
          </a:p>
        </p:txBody>
      </p:sp>
      <p:sp>
        <p:nvSpPr>
          <p:cNvPr id="108" name="object 108"/>
          <p:cNvSpPr txBox="1"/>
          <p:nvPr/>
        </p:nvSpPr>
        <p:spPr>
          <a:xfrm>
            <a:off x="3669697" y="3565536"/>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09" name="object 109"/>
          <p:cNvSpPr txBox="1"/>
          <p:nvPr/>
        </p:nvSpPr>
        <p:spPr>
          <a:xfrm>
            <a:off x="3829061" y="3565536"/>
            <a:ext cx="70572" cy="57708"/>
          </a:xfrm>
          <a:prstGeom prst="rect">
            <a:avLst/>
          </a:prstGeom>
        </p:spPr>
        <p:txBody>
          <a:bodyPr vert="horz" wrap="square" lIns="0" tIns="0" rIns="0" bIns="0" rtlCol="0">
            <a:spAutoFit/>
          </a:bodyPr>
          <a:lstStyle/>
          <a:p>
            <a:pPr marL="8659"/>
            <a:r>
              <a:rPr sz="375" dirty="0">
                <a:latin typeface="Dubai"/>
                <a:cs typeface="Dubai"/>
              </a:rPr>
              <a:t>5</a:t>
            </a:r>
            <a:r>
              <a:rPr sz="375" spc="3" dirty="0">
                <a:latin typeface="Dubai"/>
                <a:cs typeface="Dubai"/>
              </a:rPr>
              <a:t>0</a:t>
            </a:r>
            <a:endParaRPr sz="375">
              <a:latin typeface="Dubai"/>
              <a:cs typeface="Dubai"/>
            </a:endParaRPr>
          </a:p>
        </p:txBody>
      </p:sp>
      <p:sp>
        <p:nvSpPr>
          <p:cNvPr id="110" name="object 110"/>
          <p:cNvSpPr txBox="1"/>
          <p:nvPr/>
        </p:nvSpPr>
        <p:spPr>
          <a:xfrm>
            <a:off x="3988376" y="3565536"/>
            <a:ext cx="96982" cy="57708"/>
          </a:xfrm>
          <a:prstGeom prst="rect">
            <a:avLst/>
          </a:prstGeom>
        </p:spPr>
        <p:txBody>
          <a:bodyPr vert="horz" wrap="square" lIns="0" tIns="0" rIns="0" bIns="0" rtlCol="0">
            <a:spAutoFit/>
          </a:bodyPr>
          <a:lstStyle/>
          <a:p>
            <a:pPr marL="8659"/>
            <a:r>
              <a:rPr sz="375" spc="3" dirty="0">
                <a:latin typeface="Dubai"/>
                <a:cs typeface="Dubai"/>
              </a:rPr>
              <a:t>100</a:t>
            </a:r>
            <a:endParaRPr sz="375">
              <a:latin typeface="Dubai"/>
              <a:cs typeface="Dubai"/>
            </a:endParaRPr>
          </a:p>
        </p:txBody>
      </p:sp>
      <p:sp>
        <p:nvSpPr>
          <p:cNvPr id="111" name="object 111"/>
          <p:cNvSpPr txBox="1"/>
          <p:nvPr/>
        </p:nvSpPr>
        <p:spPr>
          <a:xfrm>
            <a:off x="4164380" y="3565536"/>
            <a:ext cx="271895" cy="57708"/>
          </a:xfrm>
          <a:prstGeom prst="rect">
            <a:avLst/>
          </a:prstGeom>
        </p:spPr>
        <p:txBody>
          <a:bodyPr vert="horz" wrap="square" lIns="0" tIns="0" rIns="0" bIns="0" rtlCol="0">
            <a:spAutoFit/>
          </a:bodyPr>
          <a:lstStyle/>
          <a:p>
            <a:pPr marL="8659">
              <a:tabLst>
                <a:tab pos="183568" algn="l"/>
              </a:tabLst>
            </a:pPr>
            <a:r>
              <a:rPr sz="375" spc="3" dirty="0">
                <a:latin typeface="Dubai"/>
                <a:cs typeface="Dubai"/>
              </a:rPr>
              <a:t>150	200</a:t>
            </a:r>
            <a:endParaRPr sz="375">
              <a:latin typeface="Dubai"/>
              <a:cs typeface="Dubai"/>
            </a:endParaRPr>
          </a:p>
        </p:txBody>
      </p:sp>
      <p:sp>
        <p:nvSpPr>
          <p:cNvPr id="112" name="object 112"/>
          <p:cNvSpPr txBox="1"/>
          <p:nvPr/>
        </p:nvSpPr>
        <p:spPr>
          <a:xfrm>
            <a:off x="4515404" y="3565536"/>
            <a:ext cx="96982" cy="57708"/>
          </a:xfrm>
          <a:prstGeom prst="rect">
            <a:avLst/>
          </a:prstGeom>
        </p:spPr>
        <p:txBody>
          <a:bodyPr vert="horz" wrap="square" lIns="0" tIns="0" rIns="0" bIns="0" rtlCol="0">
            <a:spAutoFit/>
          </a:bodyPr>
          <a:lstStyle/>
          <a:p>
            <a:pPr marL="8659"/>
            <a:r>
              <a:rPr sz="375" spc="3" dirty="0">
                <a:latin typeface="Dubai"/>
                <a:cs typeface="Dubai"/>
              </a:rPr>
              <a:t>250</a:t>
            </a:r>
            <a:endParaRPr sz="375">
              <a:latin typeface="Dubai"/>
              <a:cs typeface="Dubai"/>
            </a:endParaRPr>
          </a:p>
        </p:txBody>
      </p:sp>
      <p:sp>
        <p:nvSpPr>
          <p:cNvPr id="113" name="object 113"/>
          <p:cNvSpPr/>
          <p:nvPr/>
        </p:nvSpPr>
        <p:spPr>
          <a:xfrm>
            <a:off x="3691095" y="2476520"/>
            <a:ext cx="1405370" cy="0"/>
          </a:xfrm>
          <a:custGeom>
            <a:avLst/>
            <a:gdLst/>
            <a:ahLst/>
            <a:cxnLst/>
            <a:rect l="l" t="t" r="r" b="b"/>
            <a:pathLst>
              <a:path w="2061210">
                <a:moveTo>
                  <a:pt x="0" y="0"/>
                </a:moveTo>
                <a:lnTo>
                  <a:pt x="2061046" y="0"/>
                </a:lnTo>
              </a:path>
            </a:pathLst>
          </a:custGeom>
          <a:ln w="8708">
            <a:solidFill>
              <a:srgbClr val="000000"/>
            </a:solidFill>
          </a:ln>
        </p:spPr>
        <p:txBody>
          <a:bodyPr wrap="square" lIns="0" tIns="0" rIns="0" bIns="0" rtlCol="0"/>
          <a:lstStyle/>
          <a:p>
            <a:endParaRPr sz="1227"/>
          </a:p>
        </p:txBody>
      </p:sp>
      <p:sp>
        <p:nvSpPr>
          <p:cNvPr id="114" name="object 114"/>
          <p:cNvSpPr/>
          <p:nvPr/>
        </p:nvSpPr>
        <p:spPr>
          <a:xfrm>
            <a:off x="4619461" y="2459217"/>
            <a:ext cx="0" cy="17318"/>
          </a:xfrm>
          <a:custGeom>
            <a:avLst/>
            <a:gdLst/>
            <a:ahLst/>
            <a:cxnLst/>
            <a:rect l="l" t="t" r="r" b="b"/>
            <a:pathLst>
              <a:path h="25400">
                <a:moveTo>
                  <a:pt x="0" y="25378"/>
                </a:moveTo>
                <a:lnTo>
                  <a:pt x="0" y="0"/>
                </a:lnTo>
              </a:path>
            </a:pathLst>
          </a:custGeom>
          <a:ln w="8398">
            <a:solidFill>
              <a:srgbClr val="000000"/>
            </a:solidFill>
          </a:ln>
        </p:spPr>
        <p:txBody>
          <a:bodyPr wrap="square" lIns="0" tIns="0" rIns="0" bIns="0" rtlCol="0"/>
          <a:lstStyle/>
          <a:p>
            <a:endParaRPr sz="1227"/>
          </a:p>
        </p:txBody>
      </p:sp>
      <p:sp>
        <p:nvSpPr>
          <p:cNvPr id="115" name="object 115"/>
          <p:cNvSpPr/>
          <p:nvPr/>
        </p:nvSpPr>
        <p:spPr>
          <a:xfrm>
            <a:off x="4309671" y="2459217"/>
            <a:ext cx="0" cy="17318"/>
          </a:xfrm>
          <a:custGeom>
            <a:avLst/>
            <a:gdLst/>
            <a:ahLst/>
            <a:cxnLst/>
            <a:rect l="l" t="t" r="r" b="b"/>
            <a:pathLst>
              <a:path h="25400">
                <a:moveTo>
                  <a:pt x="0" y="25378"/>
                </a:moveTo>
                <a:lnTo>
                  <a:pt x="0" y="0"/>
                </a:lnTo>
              </a:path>
            </a:pathLst>
          </a:custGeom>
          <a:ln w="8398">
            <a:solidFill>
              <a:srgbClr val="000000"/>
            </a:solidFill>
          </a:ln>
        </p:spPr>
        <p:txBody>
          <a:bodyPr wrap="square" lIns="0" tIns="0" rIns="0" bIns="0" rtlCol="0"/>
          <a:lstStyle/>
          <a:p>
            <a:endParaRPr sz="1227"/>
          </a:p>
        </p:txBody>
      </p:sp>
      <p:sp>
        <p:nvSpPr>
          <p:cNvPr id="116" name="object 116"/>
          <p:cNvSpPr/>
          <p:nvPr/>
        </p:nvSpPr>
        <p:spPr>
          <a:xfrm>
            <a:off x="4000871" y="2459217"/>
            <a:ext cx="0" cy="17318"/>
          </a:xfrm>
          <a:custGeom>
            <a:avLst/>
            <a:gdLst/>
            <a:ahLst/>
            <a:cxnLst/>
            <a:rect l="l" t="t" r="r" b="b"/>
            <a:pathLst>
              <a:path h="25400">
                <a:moveTo>
                  <a:pt x="0" y="25378"/>
                </a:moveTo>
                <a:lnTo>
                  <a:pt x="0" y="0"/>
                </a:lnTo>
              </a:path>
            </a:pathLst>
          </a:custGeom>
          <a:ln w="8398">
            <a:solidFill>
              <a:srgbClr val="000000"/>
            </a:solidFill>
          </a:ln>
        </p:spPr>
        <p:txBody>
          <a:bodyPr wrap="square" lIns="0" tIns="0" rIns="0" bIns="0" rtlCol="0"/>
          <a:lstStyle/>
          <a:p>
            <a:endParaRPr sz="1227"/>
          </a:p>
        </p:txBody>
      </p:sp>
      <p:sp>
        <p:nvSpPr>
          <p:cNvPr id="117" name="object 117"/>
          <p:cNvSpPr/>
          <p:nvPr/>
        </p:nvSpPr>
        <p:spPr>
          <a:xfrm>
            <a:off x="3691097" y="2459217"/>
            <a:ext cx="0" cy="17318"/>
          </a:xfrm>
          <a:custGeom>
            <a:avLst/>
            <a:gdLst/>
            <a:ahLst/>
            <a:cxnLst/>
            <a:rect l="l" t="t" r="r" b="b"/>
            <a:pathLst>
              <a:path h="25400">
                <a:moveTo>
                  <a:pt x="0" y="25378"/>
                </a:moveTo>
                <a:lnTo>
                  <a:pt x="0" y="0"/>
                </a:lnTo>
              </a:path>
            </a:pathLst>
          </a:custGeom>
          <a:ln w="8398">
            <a:solidFill>
              <a:srgbClr val="000000"/>
            </a:solidFill>
          </a:ln>
        </p:spPr>
        <p:txBody>
          <a:bodyPr wrap="square" lIns="0" tIns="0" rIns="0" bIns="0" rtlCol="0"/>
          <a:lstStyle/>
          <a:p>
            <a:endParaRPr sz="1227"/>
          </a:p>
        </p:txBody>
      </p:sp>
      <p:sp>
        <p:nvSpPr>
          <p:cNvPr id="118" name="object 118"/>
          <p:cNvSpPr txBox="1"/>
          <p:nvPr/>
        </p:nvSpPr>
        <p:spPr>
          <a:xfrm>
            <a:off x="3669697" y="2390057"/>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19" name="object 119"/>
          <p:cNvSpPr txBox="1"/>
          <p:nvPr/>
        </p:nvSpPr>
        <p:spPr>
          <a:xfrm>
            <a:off x="3962757" y="2390057"/>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120" name="object 120"/>
          <p:cNvSpPr txBox="1"/>
          <p:nvPr/>
        </p:nvSpPr>
        <p:spPr>
          <a:xfrm>
            <a:off x="4271621" y="2390057"/>
            <a:ext cx="70572" cy="57708"/>
          </a:xfrm>
          <a:prstGeom prst="rect">
            <a:avLst/>
          </a:prstGeom>
        </p:spPr>
        <p:txBody>
          <a:bodyPr vert="horz" wrap="square" lIns="0" tIns="0" rIns="0" bIns="0" rtlCol="0">
            <a:spAutoFit/>
          </a:bodyPr>
          <a:lstStyle/>
          <a:p>
            <a:pPr marL="8659"/>
            <a:r>
              <a:rPr sz="375" spc="3" dirty="0">
                <a:latin typeface="Dubai"/>
                <a:cs typeface="Dubai"/>
              </a:rPr>
              <a:t>40</a:t>
            </a:r>
            <a:endParaRPr sz="375">
              <a:latin typeface="Dubai"/>
              <a:cs typeface="Dubai"/>
            </a:endParaRPr>
          </a:p>
        </p:txBody>
      </p:sp>
      <p:sp>
        <p:nvSpPr>
          <p:cNvPr id="121" name="object 121"/>
          <p:cNvSpPr/>
          <p:nvPr/>
        </p:nvSpPr>
        <p:spPr>
          <a:xfrm>
            <a:off x="3691095" y="3660863"/>
            <a:ext cx="1405370" cy="0"/>
          </a:xfrm>
          <a:custGeom>
            <a:avLst/>
            <a:gdLst/>
            <a:ahLst/>
            <a:cxnLst/>
            <a:rect l="l" t="t" r="r" b="b"/>
            <a:pathLst>
              <a:path w="2061210">
                <a:moveTo>
                  <a:pt x="0" y="0"/>
                </a:moveTo>
                <a:lnTo>
                  <a:pt x="2061046" y="0"/>
                </a:lnTo>
              </a:path>
            </a:pathLst>
          </a:custGeom>
          <a:ln w="8708">
            <a:solidFill>
              <a:srgbClr val="000000"/>
            </a:solidFill>
          </a:ln>
        </p:spPr>
        <p:txBody>
          <a:bodyPr wrap="square" lIns="0" tIns="0" rIns="0" bIns="0" rtlCol="0"/>
          <a:lstStyle/>
          <a:p>
            <a:endParaRPr sz="1227"/>
          </a:p>
        </p:txBody>
      </p:sp>
      <p:sp>
        <p:nvSpPr>
          <p:cNvPr id="122" name="object 122"/>
          <p:cNvSpPr/>
          <p:nvPr/>
        </p:nvSpPr>
        <p:spPr>
          <a:xfrm>
            <a:off x="5027569" y="3660863"/>
            <a:ext cx="0" cy="17318"/>
          </a:xfrm>
          <a:custGeom>
            <a:avLst/>
            <a:gdLst/>
            <a:ahLst/>
            <a:cxnLst/>
            <a:rect l="l" t="t" r="r" b="b"/>
            <a:pathLst>
              <a:path h="25400">
                <a:moveTo>
                  <a:pt x="0" y="0"/>
                </a:moveTo>
                <a:lnTo>
                  <a:pt x="0" y="25378"/>
                </a:lnTo>
              </a:path>
            </a:pathLst>
          </a:custGeom>
          <a:ln w="8398">
            <a:solidFill>
              <a:srgbClr val="000000"/>
            </a:solidFill>
          </a:ln>
        </p:spPr>
        <p:txBody>
          <a:bodyPr wrap="square" lIns="0" tIns="0" rIns="0" bIns="0" rtlCol="0"/>
          <a:lstStyle/>
          <a:p>
            <a:endParaRPr sz="1227"/>
          </a:p>
        </p:txBody>
      </p:sp>
      <p:sp>
        <p:nvSpPr>
          <p:cNvPr id="123" name="object 123"/>
          <p:cNvSpPr/>
          <p:nvPr/>
        </p:nvSpPr>
        <p:spPr>
          <a:xfrm>
            <a:off x="4805307" y="3660863"/>
            <a:ext cx="0" cy="17318"/>
          </a:xfrm>
          <a:custGeom>
            <a:avLst/>
            <a:gdLst/>
            <a:ahLst/>
            <a:cxnLst/>
            <a:rect l="l" t="t" r="r" b="b"/>
            <a:pathLst>
              <a:path h="25400">
                <a:moveTo>
                  <a:pt x="0" y="0"/>
                </a:moveTo>
                <a:lnTo>
                  <a:pt x="0" y="25378"/>
                </a:lnTo>
              </a:path>
            </a:pathLst>
          </a:custGeom>
          <a:ln w="8398">
            <a:solidFill>
              <a:srgbClr val="000000"/>
            </a:solidFill>
          </a:ln>
        </p:spPr>
        <p:txBody>
          <a:bodyPr wrap="square" lIns="0" tIns="0" rIns="0" bIns="0" rtlCol="0"/>
          <a:lstStyle/>
          <a:p>
            <a:endParaRPr sz="1227"/>
          </a:p>
        </p:txBody>
      </p:sp>
      <p:sp>
        <p:nvSpPr>
          <p:cNvPr id="124" name="object 124"/>
          <p:cNvSpPr/>
          <p:nvPr/>
        </p:nvSpPr>
        <p:spPr>
          <a:xfrm>
            <a:off x="4582086" y="3660863"/>
            <a:ext cx="0" cy="17318"/>
          </a:xfrm>
          <a:custGeom>
            <a:avLst/>
            <a:gdLst/>
            <a:ahLst/>
            <a:cxnLst/>
            <a:rect l="l" t="t" r="r" b="b"/>
            <a:pathLst>
              <a:path h="25400">
                <a:moveTo>
                  <a:pt x="0" y="0"/>
                </a:moveTo>
                <a:lnTo>
                  <a:pt x="0" y="25378"/>
                </a:lnTo>
              </a:path>
            </a:pathLst>
          </a:custGeom>
          <a:ln w="8398">
            <a:solidFill>
              <a:srgbClr val="000000"/>
            </a:solidFill>
          </a:ln>
        </p:spPr>
        <p:txBody>
          <a:bodyPr wrap="square" lIns="0" tIns="0" rIns="0" bIns="0" rtlCol="0"/>
          <a:lstStyle/>
          <a:p>
            <a:endParaRPr sz="1227"/>
          </a:p>
        </p:txBody>
      </p:sp>
      <p:sp>
        <p:nvSpPr>
          <p:cNvPr id="125" name="object 125"/>
          <p:cNvSpPr/>
          <p:nvPr/>
        </p:nvSpPr>
        <p:spPr>
          <a:xfrm>
            <a:off x="4359824" y="3660863"/>
            <a:ext cx="0" cy="17318"/>
          </a:xfrm>
          <a:custGeom>
            <a:avLst/>
            <a:gdLst/>
            <a:ahLst/>
            <a:cxnLst/>
            <a:rect l="l" t="t" r="r" b="b"/>
            <a:pathLst>
              <a:path h="25400">
                <a:moveTo>
                  <a:pt x="0" y="0"/>
                </a:moveTo>
                <a:lnTo>
                  <a:pt x="0" y="25378"/>
                </a:lnTo>
              </a:path>
            </a:pathLst>
          </a:custGeom>
          <a:ln w="8398">
            <a:solidFill>
              <a:srgbClr val="000000"/>
            </a:solidFill>
          </a:ln>
        </p:spPr>
        <p:txBody>
          <a:bodyPr wrap="square" lIns="0" tIns="0" rIns="0" bIns="0" rtlCol="0"/>
          <a:lstStyle/>
          <a:p>
            <a:endParaRPr sz="1227"/>
          </a:p>
        </p:txBody>
      </p:sp>
      <p:sp>
        <p:nvSpPr>
          <p:cNvPr id="126" name="object 126"/>
          <p:cNvSpPr/>
          <p:nvPr/>
        </p:nvSpPr>
        <p:spPr>
          <a:xfrm>
            <a:off x="4136579" y="3660863"/>
            <a:ext cx="0" cy="17318"/>
          </a:xfrm>
          <a:custGeom>
            <a:avLst/>
            <a:gdLst/>
            <a:ahLst/>
            <a:cxnLst/>
            <a:rect l="l" t="t" r="r" b="b"/>
            <a:pathLst>
              <a:path h="25400">
                <a:moveTo>
                  <a:pt x="0" y="0"/>
                </a:moveTo>
                <a:lnTo>
                  <a:pt x="0" y="25378"/>
                </a:lnTo>
              </a:path>
            </a:pathLst>
          </a:custGeom>
          <a:ln w="8398">
            <a:solidFill>
              <a:srgbClr val="000000"/>
            </a:solidFill>
          </a:ln>
        </p:spPr>
        <p:txBody>
          <a:bodyPr wrap="square" lIns="0" tIns="0" rIns="0" bIns="0" rtlCol="0"/>
          <a:lstStyle/>
          <a:p>
            <a:endParaRPr sz="1227"/>
          </a:p>
        </p:txBody>
      </p:sp>
      <p:sp>
        <p:nvSpPr>
          <p:cNvPr id="127" name="object 127"/>
          <p:cNvSpPr/>
          <p:nvPr/>
        </p:nvSpPr>
        <p:spPr>
          <a:xfrm>
            <a:off x="3914325" y="3660863"/>
            <a:ext cx="0" cy="17318"/>
          </a:xfrm>
          <a:custGeom>
            <a:avLst/>
            <a:gdLst/>
            <a:ahLst/>
            <a:cxnLst/>
            <a:rect l="l" t="t" r="r" b="b"/>
            <a:pathLst>
              <a:path h="25400">
                <a:moveTo>
                  <a:pt x="0" y="0"/>
                </a:moveTo>
                <a:lnTo>
                  <a:pt x="0" y="25378"/>
                </a:lnTo>
              </a:path>
            </a:pathLst>
          </a:custGeom>
          <a:ln w="8398">
            <a:solidFill>
              <a:srgbClr val="000000"/>
            </a:solidFill>
          </a:ln>
        </p:spPr>
        <p:txBody>
          <a:bodyPr wrap="square" lIns="0" tIns="0" rIns="0" bIns="0" rtlCol="0"/>
          <a:lstStyle/>
          <a:p>
            <a:endParaRPr sz="1227"/>
          </a:p>
        </p:txBody>
      </p:sp>
      <p:sp>
        <p:nvSpPr>
          <p:cNvPr id="128" name="object 128"/>
          <p:cNvSpPr/>
          <p:nvPr/>
        </p:nvSpPr>
        <p:spPr>
          <a:xfrm>
            <a:off x="3691097" y="3660863"/>
            <a:ext cx="0" cy="17318"/>
          </a:xfrm>
          <a:custGeom>
            <a:avLst/>
            <a:gdLst/>
            <a:ahLst/>
            <a:cxnLst/>
            <a:rect l="l" t="t" r="r" b="b"/>
            <a:pathLst>
              <a:path h="25400">
                <a:moveTo>
                  <a:pt x="0" y="0"/>
                </a:moveTo>
                <a:lnTo>
                  <a:pt x="0" y="25378"/>
                </a:lnTo>
              </a:path>
            </a:pathLst>
          </a:custGeom>
          <a:ln w="8398">
            <a:solidFill>
              <a:srgbClr val="000000"/>
            </a:solidFill>
          </a:ln>
        </p:spPr>
        <p:txBody>
          <a:bodyPr wrap="square" lIns="0" tIns="0" rIns="0" bIns="0" rtlCol="0"/>
          <a:lstStyle/>
          <a:p>
            <a:endParaRPr sz="1227"/>
          </a:p>
        </p:txBody>
      </p:sp>
      <p:sp>
        <p:nvSpPr>
          <p:cNvPr id="129" name="object 129"/>
          <p:cNvSpPr/>
          <p:nvPr/>
        </p:nvSpPr>
        <p:spPr>
          <a:xfrm>
            <a:off x="5096356" y="2544631"/>
            <a:ext cx="16885" cy="0"/>
          </a:xfrm>
          <a:custGeom>
            <a:avLst/>
            <a:gdLst/>
            <a:ahLst/>
            <a:cxnLst/>
            <a:rect l="l" t="t" r="r" b="b"/>
            <a:pathLst>
              <a:path w="24764">
                <a:moveTo>
                  <a:pt x="0" y="0"/>
                </a:moveTo>
                <a:lnTo>
                  <a:pt x="24594" y="0"/>
                </a:lnTo>
              </a:path>
            </a:pathLst>
          </a:custGeom>
          <a:ln w="8708">
            <a:solidFill>
              <a:srgbClr val="000000"/>
            </a:solidFill>
          </a:ln>
        </p:spPr>
        <p:txBody>
          <a:bodyPr wrap="square" lIns="0" tIns="0" rIns="0" bIns="0" rtlCol="0"/>
          <a:lstStyle/>
          <a:p>
            <a:endParaRPr sz="1227"/>
          </a:p>
        </p:txBody>
      </p:sp>
      <p:sp>
        <p:nvSpPr>
          <p:cNvPr id="130" name="object 130"/>
          <p:cNvSpPr/>
          <p:nvPr/>
        </p:nvSpPr>
        <p:spPr>
          <a:xfrm>
            <a:off x="5096356" y="2797734"/>
            <a:ext cx="16885" cy="0"/>
          </a:xfrm>
          <a:custGeom>
            <a:avLst/>
            <a:gdLst/>
            <a:ahLst/>
            <a:cxnLst/>
            <a:rect l="l" t="t" r="r" b="b"/>
            <a:pathLst>
              <a:path w="24764">
                <a:moveTo>
                  <a:pt x="0" y="0"/>
                </a:moveTo>
                <a:lnTo>
                  <a:pt x="24594" y="0"/>
                </a:lnTo>
              </a:path>
            </a:pathLst>
          </a:custGeom>
          <a:ln w="8708">
            <a:solidFill>
              <a:srgbClr val="000000"/>
            </a:solidFill>
          </a:ln>
        </p:spPr>
        <p:txBody>
          <a:bodyPr wrap="square" lIns="0" tIns="0" rIns="0" bIns="0" rtlCol="0"/>
          <a:lstStyle/>
          <a:p>
            <a:endParaRPr sz="1227"/>
          </a:p>
        </p:txBody>
      </p:sp>
      <p:sp>
        <p:nvSpPr>
          <p:cNvPr id="131" name="object 131"/>
          <p:cNvSpPr/>
          <p:nvPr/>
        </p:nvSpPr>
        <p:spPr>
          <a:xfrm>
            <a:off x="5096356" y="3051939"/>
            <a:ext cx="16885" cy="0"/>
          </a:xfrm>
          <a:custGeom>
            <a:avLst/>
            <a:gdLst/>
            <a:ahLst/>
            <a:cxnLst/>
            <a:rect l="l" t="t" r="r" b="b"/>
            <a:pathLst>
              <a:path w="24764">
                <a:moveTo>
                  <a:pt x="0" y="0"/>
                </a:moveTo>
                <a:lnTo>
                  <a:pt x="24594" y="0"/>
                </a:lnTo>
              </a:path>
            </a:pathLst>
          </a:custGeom>
          <a:ln w="8708">
            <a:solidFill>
              <a:srgbClr val="000000"/>
            </a:solidFill>
          </a:ln>
        </p:spPr>
        <p:txBody>
          <a:bodyPr wrap="square" lIns="0" tIns="0" rIns="0" bIns="0" rtlCol="0"/>
          <a:lstStyle/>
          <a:p>
            <a:endParaRPr sz="1227"/>
          </a:p>
        </p:txBody>
      </p:sp>
      <p:sp>
        <p:nvSpPr>
          <p:cNvPr id="132" name="object 132"/>
          <p:cNvSpPr/>
          <p:nvPr/>
        </p:nvSpPr>
        <p:spPr>
          <a:xfrm>
            <a:off x="5096356" y="3305034"/>
            <a:ext cx="16885" cy="0"/>
          </a:xfrm>
          <a:custGeom>
            <a:avLst/>
            <a:gdLst/>
            <a:ahLst/>
            <a:cxnLst/>
            <a:rect l="l" t="t" r="r" b="b"/>
            <a:pathLst>
              <a:path w="24764">
                <a:moveTo>
                  <a:pt x="0" y="0"/>
                </a:moveTo>
                <a:lnTo>
                  <a:pt x="24594" y="0"/>
                </a:lnTo>
              </a:path>
            </a:pathLst>
          </a:custGeom>
          <a:ln w="8708">
            <a:solidFill>
              <a:srgbClr val="000000"/>
            </a:solidFill>
          </a:ln>
        </p:spPr>
        <p:txBody>
          <a:bodyPr wrap="square" lIns="0" tIns="0" rIns="0" bIns="0" rtlCol="0"/>
          <a:lstStyle/>
          <a:p>
            <a:endParaRPr sz="1227"/>
          </a:p>
        </p:txBody>
      </p:sp>
      <p:sp>
        <p:nvSpPr>
          <p:cNvPr id="133" name="object 133"/>
          <p:cNvSpPr/>
          <p:nvPr/>
        </p:nvSpPr>
        <p:spPr>
          <a:xfrm>
            <a:off x="3691094" y="4585994"/>
            <a:ext cx="1422256" cy="0"/>
          </a:xfrm>
          <a:custGeom>
            <a:avLst/>
            <a:gdLst/>
            <a:ahLst/>
            <a:cxnLst/>
            <a:rect l="l" t="t" r="r" b="b"/>
            <a:pathLst>
              <a:path w="2085975">
                <a:moveTo>
                  <a:pt x="0" y="0"/>
                </a:moveTo>
                <a:lnTo>
                  <a:pt x="2085645" y="0"/>
                </a:lnTo>
              </a:path>
            </a:pathLst>
          </a:custGeom>
          <a:ln w="8708">
            <a:solidFill>
              <a:srgbClr val="000000"/>
            </a:solidFill>
          </a:ln>
        </p:spPr>
        <p:txBody>
          <a:bodyPr wrap="square" lIns="0" tIns="0" rIns="0" bIns="0" rtlCol="0"/>
          <a:lstStyle/>
          <a:p>
            <a:endParaRPr sz="1227"/>
          </a:p>
        </p:txBody>
      </p:sp>
      <p:sp>
        <p:nvSpPr>
          <p:cNvPr id="134" name="object 134"/>
          <p:cNvSpPr/>
          <p:nvPr/>
        </p:nvSpPr>
        <p:spPr>
          <a:xfrm>
            <a:off x="3691095" y="3864177"/>
            <a:ext cx="1405370" cy="0"/>
          </a:xfrm>
          <a:custGeom>
            <a:avLst/>
            <a:gdLst/>
            <a:ahLst/>
            <a:cxnLst/>
            <a:rect l="l" t="t" r="r" b="b"/>
            <a:pathLst>
              <a:path w="2061210">
                <a:moveTo>
                  <a:pt x="0" y="0"/>
                </a:moveTo>
                <a:lnTo>
                  <a:pt x="2061046" y="0"/>
                </a:lnTo>
              </a:path>
            </a:pathLst>
          </a:custGeom>
          <a:ln w="8708">
            <a:solidFill>
              <a:srgbClr val="000000"/>
            </a:solidFill>
          </a:ln>
        </p:spPr>
        <p:txBody>
          <a:bodyPr wrap="square" lIns="0" tIns="0" rIns="0" bIns="0" rtlCol="0"/>
          <a:lstStyle/>
          <a:p>
            <a:endParaRPr sz="1227"/>
          </a:p>
        </p:txBody>
      </p:sp>
      <p:sp>
        <p:nvSpPr>
          <p:cNvPr id="135" name="object 135"/>
          <p:cNvSpPr/>
          <p:nvPr/>
        </p:nvSpPr>
        <p:spPr>
          <a:xfrm>
            <a:off x="4619461" y="3846967"/>
            <a:ext cx="0" cy="17318"/>
          </a:xfrm>
          <a:custGeom>
            <a:avLst/>
            <a:gdLst/>
            <a:ahLst/>
            <a:cxnLst/>
            <a:rect l="l" t="t" r="r" b="b"/>
            <a:pathLst>
              <a:path h="25400">
                <a:moveTo>
                  <a:pt x="0" y="25241"/>
                </a:moveTo>
                <a:lnTo>
                  <a:pt x="0" y="0"/>
                </a:lnTo>
              </a:path>
            </a:pathLst>
          </a:custGeom>
          <a:ln w="8398">
            <a:solidFill>
              <a:srgbClr val="000000"/>
            </a:solidFill>
          </a:ln>
        </p:spPr>
        <p:txBody>
          <a:bodyPr wrap="square" lIns="0" tIns="0" rIns="0" bIns="0" rtlCol="0"/>
          <a:lstStyle/>
          <a:p>
            <a:endParaRPr sz="1227"/>
          </a:p>
        </p:txBody>
      </p:sp>
      <p:sp>
        <p:nvSpPr>
          <p:cNvPr id="136" name="object 136"/>
          <p:cNvSpPr/>
          <p:nvPr/>
        </p:nvSpPr>
        <p:spPr>
          <a:xfrm>
            <a:off x="4309671" y="3846967"/>
            <a:ext cx="0" cy="17318"/>
          </a:xfrm>
          <a:custGeom>
            <a:avLst/>
            <a:gdLst/>
            <a:ahLst/>
            <a:cxnLst/>
            <a:rect l="l" t="t" r="r" b="b"/>
            <a:pathLst>
              <a:path h="25400">
                <a:moveTo>
                  <a:pt x="0" y="25241"/>
                </a:moveTo>
                <a:lnTo>
                  <a:pt x="0" y="0"/>
                </a:lnTo>
              </a:path>
            </a:pathLst>
          </a:custGeom>
          <a:ln w="8398">
            <a:solidFill>
              <a:srgbClr val="000000"/>
            </a:solidFill>
          </a:ln>
        </p:spPr>
        <p:txBody>
          <a:bodyPr wrap="square" lIns="0" tIns="0" rIns="0" bIns="0" rtlCol="0"/>
          <a:lstStyle/>
          <a:p>
            <a:endParaRPr sz="1227"/>
          </a:p>
        </p:txBody>
      </p:sp>
      <p:sp>
        <p:nvSpPr>
          <p:cNvPr id="137" name="object 137"/>
          <p:cNvSpPr/>
          <p:nvPr/>
        </p:nvSpPr>
        <p:spPr>
          <a:xfrm>
            <a:off x="4000871" y="3846967"/>
            <a:ext cx="0" cy="17318"/>
          </a:xfrm>
          <a:custGeom>
            <a:avLst/>
            <a:gdLst/>
            <a:ahLst/>
            <a:cxnLst/>
            <a:rect l="l" t="t" r="r" b="b"/>
            <a:pathLst>
              <a:path h="25400">
                <a:moveTo>
                  <a:pt x="0" y="25241"/>
                </a:moveTo>
                <a:lnTo>
                  <a:pt x="0" y="0"/>
                </a:lnTo>
              </a:path>
            </a:pathLst>
          </a:custGeom>
          <a:ln w="8398">
            <a:solidFill>
              <a:srgbClr val="000000"/>
            </a:solidFill>
          </a:ln>
        </p:spPr>
        <p:txBody>
          <a:bodyPr wrap="square" lIns="0" tIns="0" rIns="0" bIns="0" rtlCol="0"/>
          <a:lstStyle/>
          <a:p>
            <a:endParaRPr sz="1227"/>
          </a:p>
        </p:txBody>
      </p:sp>
      <p:sp>
        <p:nvSpPr>
          <p:cNvPr id="138" name="object 138"/>
          <p:cNvSpPr/>
          <p:nvPr/>
        </p:nvSpPr>
        <p:spPr>
          <a:xfrm>
            <a:off x="3691096" y="3846967"/>
            <a:ext cx="0" cy="739053"/>
          </a:xfrm>
          <a:custGeom>
            <a:avLst/>
            <a:gdLst/>
            <a:ahLst/>
            <a:cxnLst/>
            <a:rect l="l" t="t" r="r" b="b"/>
            <a:pathLst>
              <a:path h="1083945">
                <a:moveTo>
                  <a:pt x="0" y="1083908"/>
                </a:moveTo>
                <a:lnTo>
                  <a:pt x="0" y="0"/>
                </a:lnTo>
              </a:path>
            </a:pathLst>
          </a:custGeom>
          <a:ln w="8401">
            <a:solidFill>
              <a:srgbClr val="000000"/>
            </a:solidFill>
          </a:ln>
        </p:spPr>
        <p:txBody>
          <a:bodyPr wrap="square" lIns="0" tIns="0" rIns="0" bIns="0" rtlCol="0"/>
          <a:lstStyle/>
          <a:p>
            <a:endParaRPr sz="1227"/>
          </a:p>
        </p:txBody>
      </p:sp>
      <p:sp>
        <p:nvSpPr>
          <p:cNvPr id="139" name="object 139"/>
          <p:cNvSpPr txBox="1"/>
          <p:nvPr/>
        </p:nvSpPr>
        <p:spPr>
          <a:xfrm>
            <a:off x="3669697" y="3681238"/>
            <a:ext cx="44161" cy="15388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a:p>
            <a:pPr marL="8659">
              <a:spcBef>
                <a:spcPts val="293"/>
              </a:spcBef>
            </a:pPr>
            <a:r>
              <a:rPr sz="375" spc="3" dirty="0">
                <a:latin typeface="Dubai"/>
                <a:cs typeface="Dubai"/>
              </a:rPr>
              <a:t>0</a:t>
            </a:r>
            <a:endParaRPr sz="375">
              <a:latin typeface="Dubai"/>
              <a:cs typeface="Dubai"/>
            </a:endParaRPr>
          </a:p>
        </p:txBody>
      </p:sp>
      <p:sp>
        <p:nvSpPr>
          <p:cNvPr id="140" name="object 140"/>
          <p:cNvSpPr txBox="1"/>
          <p:nvPr/>
        </p:nvSpPr>
        <p:spPr>
          <a:xfrm>
            <a:off x="3892915" y="3681238"/>
            <a:ext cx="44161" cy="57708"/>
          </a:xfrm>
          <a:prstGeom prst="rect">
            <a:avLst/>
          </a:prstGeom>
        </p:spPr>
        <p:txBody>
          <a:bodyPr vert="horz" wrap="square" lIns="0" tIns="0" rIns="0" bIns="0" rtlCol="0">
            <a:spAutoFit/>
          </a:bodyPr>
          <a:lstStyle/>
          <a:p>
            <a:pPr marL="8659"/>
            <a:r>
              <a:rPr sz="375" spc="3" dirty="0">
                <a:latin typeface="Dubai"/>
                <a:cs typeface="Dubai"/>
              </a:rPr>
              <a:t>4</a:t>
            </a:r>
            <a:endParaRPr sz="375">
              <a:latin typeface="Dubai"/>
              <a:cs typeface="Dubai"/>
            </a:endParaRPr>
          </a:p>
        </p:txBody>
      </p:sp>
      <p:sp>
        <p:nvSpPr>
          <p:cNvPr id="141" name="object 141"/>
          <p:cNvSpPr txBox="1"/>
          <p:nvPr/>
        </p:nvSpPr>
        <p:spPr>
          <a:xfrm>
            <a:off x="4115250" y="3681238"/>
            <a:ext cx="44161" cy="57708"/>
          </a:xfrm>
          <a:prstGeom prst="rect">
            <a:avLst/>
          </a:prstGeom>
        </p:spPr>
        <p:txBody>
          <a:bodyPr vert="horz" wrap="square" lIns="0" tIns="0" rIns="0" bIns="0" rtlCol="0">
            <a:spAutoFit/>
          </a:bodyPr>
          <a:lstStyle/>
          <a:p>
            <a:pPr marL="8659"/>
            <a:r>
              <a:rPr sz="375" spc="3" dirty="0">
                <a:latin typeface="Dubai"/>
                <a:cs typeface="Dubai"/>
              </a:rPr>
              <a:t>8</a:t>
            </a:r>
            <a:endParaRPr sz="375">
              <a:latin typeface="Dubai"/>
              <a:cs typeface="Dubai"/>
            </a:endParaRPr>
          </a:p>
        </p:txBody>
      </p:sp>
      <p:sp>
        <p:nvSpPr>
          <p:cNvPr id="142" name="object 142"/>
          <p:cNvSpPr txBox="1"/>
          <p:nvPr/>
        </p:nvSpPr>
        <p:spPr>
          <a:xfrm>
            <a:off x="4271621" y="3681238"/>
            <a:ext cx="120794" cy="153888"/>
          </a:xfrm>
          <a:prstGeom prst="rect">
            <a:avLst/>
          </a:prstGeom>
        </p:spPr>
        <p:txBody>
          <a:bodyPr vert="horz" wrap="square" lIns="0" tIns="0" rIns="0" bIns="0" rtlCol="0">
            <a:spAutoFit/>
          </a:bodyPr>
          <a:lstStyle/>
          <a:p>
            <a:pPr marL="58447"/>
            <a:r>
              <a:rPr sz="375" dirty="0">
                <a:latin typeface="Dubai"/>
                <a:cs typeface="Dubai"/>
              </a:rPr>
              <a:t>1</a:t>
            </a:r>
            <a:r>
              <a:rPr sz="375" spc="3" dirty="0">
                <a:latin typeface="Dubai"/>
                <a:cs typeface="Dubai"/>
              </a:rPr>
              <a:t>2</a:t>
            </a:r>
            <a:endParaRPr sz="375">
              <a:latin typeface="Dubai"/>
              <a:cs typeface="Dubai"/>
            </a:endParaRPr>
          </a:p>
          <a:p>
            <a:pPr marL="8659">
              <a:spcBef>
                <a:spcPts val="293"/>
              </a:spcBef>
            </a:pPr>
            <a:r>
              <a:rPr sz="375" spc="3" dirty="0">
                <a:latin typeface="Dubai"/>
                <a:cs typeface="Dubai"/>
              </a:rPr>
              <a:t>40</a:t>
            </a:r>
            <a:endParaRPr sz="375">
              <a:latin typeface="Dubai"/>
              <a:cs typeface="Dubai"/>
            </a:endParaRPr>
          </a:p>
        </p:txBody>
      </p:sp>
      <p:sp>
        <p:nvSpPr>
          <p:cNvPr id="143" name="object 143"/>
          <p:cNvSpPr txBox="1"/>
          <p:nvPr/>
        </p:nvSpPr>
        <p:spPr>
          <a:xfrm>
            <a:off x="4543969" y="3681238"/>
            <a:ext cx="107806" cy="153888"/>
          </a:xfrm>
          <a:prstGeom prst="rect">
            <a:avLst/>
          </a:prstGeom>
        </p:spPr>
        <p:txBody>
          <a:bodyPr vert="horz" wrap="square" lIns="0" tIns="0" rIns="0" bIns="0" rtlCol="0">
            <a:spAutoFit/>
          </a:bodyPr>
          <a:lstStyle/>
          <a:p>
            <a:pPr marL="8659"/>
            <a:r>
              <a:rPr sz="375" spc="3" dirty="0">
                <a:latin typeface="Dubai"/>
                <a:cs typeface="Dubai"/>
              </a:rPr>
              <a:t>16</a:t>
            </a:r>
            <a:endParaRPr sz="375">
              <a:latin typeface="Dubai"/>
              <a:cs typeface="Dubai"/>
            </a:endParaRPr>
          </a:p>
          <a:p>
            <a:pPr marL="45892">
              <a:spcBef>
                <a:spcPts val="293"/>
              </a:spcBef>
            </a:pPr>
            <a:r>
              <a:rPr sz="375" spc="3" dirty="0">
                <a:latin typeface="Dubai"/>
                <a:cs typeface="Dubai"/>
              </a:rPr>
              <a:t>60</a:t>
            </a:r>
            <a:endParaRPr sz="375">
              <a:latin typeface="Dubai"/>
              <a:cs typeface="Dubai"/>
            </a:endParaRPr>
          </a:p>
        </p:txBody>
      </p:sp>
      <p:sp>
        <p:nvSpPr>
          <p:cNvPr id="144" name="object 144"/>
          <p:cNvSpPr txBox="1"/>
          <p:nvPr/>
        </p:nvSpPr>
        <p:spPr>
          <a:xfrm>
            <a:off x="4767237" y="3681238"/>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145" name="object 145"/>
          <p:cNvSpPr txBox="1"/>
          <p:nvPr/>
        </p:nvSpPr>
        <p:spPr>
          <a:xfrm>
            <a:off x="3636617" y="3525712"/>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46" name="object 146"/>
          <p:cNvSpPr txBox="1"/>
          <p:nvPr/>
        </p:nvSpPr>
        <p:spPr>
          <a:xfrm>
            <a:off x="3610358" y="3371203"/>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147" name="object 147"/>
          <p:cNvSpPr txBox="1"/>
          <p:nvPr/>
        </p:nvSpPr>
        <p:spPr>
          <a:xfrm>
            <a:off x="3610358" y="3216695"/>
            <a:ext cx="70572" cy="57708"/>
          </a:xfrm>
          <a:prstGeom prst="rect">
            <a:avLst/>
          </a:prstGeom>
        </p:spPr>
        <p:txBody>
          <a:bodyPr vert="horz" wrap="square" lIns="0" tIns="0" rIns="0" bIns="0" rtlCol="0">
            <a:spAutoFit/>
          </a:bodyPr>
          <a:lstStyle/>
          <a:p>
            <a:pPr marL="8659"/>
            <a:r>
              <a:rPr sz="375" spc="3" dirty="0">
                <a:latin typeface="Dubai"/>
                <a:cs typeface="Dubai"/>
              </a:rPr>
              <a:t>40</a:t>
            </a:r>
            <a:endParaRPr sz="375">
              <a:latin typeface="Dubai"/>
              <a:cs typeface="Dubai"/>
            </a:endParaRPr>
          </a:p>
        </p:txBody>
      </p:sp>
      <p:sp>
        <p:nvSpPr>
          <p:cNvPr id="148" name="object 148"/>
          <p:cNvSpPr txBox="1"/>
          <p:nvPr/>
        </p:nvSpPr>
        <p:spPr>
          <a:xfrm>
            <a:off x="5122119" y="3525722"/>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49" name="object 149"/>
          <p:cNvSpPr txBox="1"/>
          <p:nvPr/>
        </p:nvSpPr>
        <p:spPr>
          <a:xfrm>
            <a:off x="5122119" y="3271617"/>
            <a:ext cx="70572" cy="57708"/>
          </a:xfrm>
          <a:prstGeom prst="rect">
            <a:avLst/>
          </a:prstGeom>
        </p:spPr>
        <p:txBody>
          <a:bodyPr vert="horz" wrap="square" lIns="0" tIns="0" rIns="0" bIns="0" rtlCol="0">
            <a:spAutoFit/>
          </a:bodyPr>
          <a:lstStyle/>
          <a:p>
            <a:pPr marL="8659"/>
            <a:r>
              <a:rPr sz="375" spc="3" dirty="0">
                <a:latin typeface="Dubai"/>
                <a:cs typeface="Dubai"/>
              </a:rPr>
              <a:t>10</a:t>
            </a:r>
            <a:endParaRPr sz="375">
              <a:latin typeface="Dubai"/>
              <a:cs typeface="Dubai"/>
            </a:endParaRPr>
          </a:p>
        </p:txBody>
      </p:sp>
      <p:sp>
        <p:nvSpPr>
          <p:cNvPr id="150" name="object 150"/>
          <p:cNvSpPr txBox="1"/>
          <p:nvPr/>
        </p:nvSpPr>
        <p:spPr>
          <a:xfrm>
            <a:off x="3669697" y="4594444"/>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51" name="object 151"/>
          <p:cNvSpPr txBox="1"/>
          <p:nvPr/>
        </p:nvSpPr>
        <p:spPr>
          <a:xfrm>
            <a:off x="3829061" y="4594444"/>
            <a:ext cx="70572" cy="57708"/>
          </a:xfrm>
          <a:prstGeom prst="rect">
            <a:avLst/>
          </a:prstGeom>
        </p:spPr>
        <p:txBody>
          <a:bodyPr vert="horz" wrap="square" lIns="0" tIns="0" rIns="0" bIns="0" rtlCol="0">
            <a:spAutoFit/>
          </a:bodyPr>
          <a:lstStyle/>
          <a:p>
            <a:pPr marL="8659"/>
            <a:r>
              <a:rPr sz="375" dirty="0">
                <a:latin typeface="Dubai"/>
                <a:cs typeface="Dubai"/>
              </a:rPr>
              <a:t>5</a:t>
            </a:r>
            <a:r>
              <a:rPr sz="375" spc="3" dirty="0">
                <a:latin typeface="Dubai"/>
                <a:cs typeface="Dubai"/>
              </a:rPr>
              <a:t>0</a:t>
            </a:r>
            <a:endParaRPr sz="375">
              <a:latin typeface="Dubai"/>
              <a:cs typeface="Dubai"/>
            </a:endParaRPr>
          </a:p>
        </p:txBody>
      </p:sp>
      <p:sp>
        <p:nvSpPr>
          <p:cNvPr id="152" name="object 152"/>
          <p:cNvSpPr txBox="1"/>
          <p:nvPr/>
        </p:nvSpPr>
        <p:spPr>
          <a:xfrm>
            <a:off x="3988376" y="4594444"/>
            <a:ext cx="96982" cy="57708"/>
          </a:xfrm>
          <a:prstGeom prst="rect">
            <a:avLst/>
          </a:prstGeom>
        </p:spPr>
        <p:txBody>
          <a:bodyPr vert="horz" wrap="square" lIns="0" tIns="0" rIns="0" bIns="0" rtlCol="0">
            <a:spAutoFit/>
          </a:bodyPr>
          <a:lstStyle/>
          <a:p>
            <a:pPr marL="8659"/>
            <a:r>
              <a:rPr sz="375" spc="3" dirty="0">
                <a:latin typeface="Dubai"/>
                <a:cs typeface="Dubai"/>
              </a:rPr>
              <a:t>100</a:t>
            </a:r>
            <a:endParaRPr sz="375">
              <a:latin typeface="Dubai"/>
              <a:cs typeface="Dubai"/>
            </a:endParaRPr>
          </a:p>
        </p:txBody>
      </p:sp>
      <p:sp>
        <p:nvSpPr>
          <p:cNvPr id="153" name="object 153"/>
          <p:cNvSpPr txBox="1"/>
          <p:nvPr/>
        </p:nvSpPr>
        <p:spPr>
          <a:xfrm>
            <a:off x="4164380" y="4594444"/>
            <a:ext cx="448108" cy="57708"/>
          </a:xfrm>
          <a:prstGeom prst="rect">
            <a:avLst/>
          </a:prstGeom>
        </p:spPr>
        <p:txBody>
          <a:bodyPr vert="horz" wrap="square" lIns="0" tIns="0" rIns="0" bIns="0" rtlCol="0">
            <a:spAutoFit/>
          </a:bodyPr>
          <a:lstStyle/>
          <a:p>
            <a:pPr marL="8659">
              <a:tabLst>
                <a:tab pos="183568" algn="l"/>
                <a:tab pos="359343" algn="l"/>
              </a:tabLst>
            </a:pPr>
            <a:r>
              <a:rPr sz="375" spc="3" dirty="0">
                <a:latin typeface="Dubai"/>
                <a:cs typeface="Dubai"/>
              </a:rPr>
              <a:t>150	200	250</a:t>
            </a:r>
            <a:endParaRPr sz="375">
              <a:latin typeface="Dubai"/>
              <a:cs typeface="Dubai"/>
            </a:endParaRPr>
          </a:p>
        </p:txBody>
      </p:sp>
      <p:sp>
        <p:nvSpPr>
          <p:cNvPr id="154" name="object 154"/>
          <p:cNvSpPr txBox="1"/>
          <p:nvPr/>
        </p:nvSpPr>
        <p:spPr>
          <a:xfrm>
            <a:off x="4694352" y="3565560"/>
            <a:ext cx="96982" cy="57708"/>
          </a:xfrm>
          <a:prstGeom prst="rect">
            <a:avLst/>
          </a:prstGeom>
        </p:spPr>
        <p:txBody>
          <a:bodyPr vert="horz" wrap="square" lIns="0" tIns="0" rIns="0" bIns="0" rtlCol="0">
            <a:spAutoFit/>
          </a:bodyPr>
          <a:lstStyle/>
          <a:p>
            <a:pPr marL="8659"/>
            <a:r>
              <a:rPr sz="375" spc="3" dirty="0">
                <a:latin typeface="Dubai"/>
                <a:cs typeface="Dubai"/>
              </a:rPr>
              <a:t>300</a:t>
            </a:r>
            <a:endParaRPr sz="375">
              <a:latin typeface="Dubai"/>
              <a:cs typeface="Dubai"/>
            </a:endParaRPr>
          </a:p>
        </p:txBody>
      </p:sp>
      <p:sp>
        <p:nvSpPr>
          <p:cNvPr id="155" name="object 155"/>
          <p:cNvSpPr txBox="1"/>
          <p:nvPr/>
        </p:nvSpPr>
        <p:spPr>
          <a:xfrm>
            <a:off x="4694352" y="4594444"/>
            <a:ext cx="96982" cy="57708"/>
          </a:xfrm>
          <a:prstGeom prst="rect">
            <a:avLst/>
          </a:prstGeom>
        </p:spPr>
        <p:txBody>
          <a:bodyPr vert="horz" wrap="square" lIns="0" tIns="0" rIns="0" bIns="0" rtlCol="0">
            <a:spAutoFit/>
          </a:bodyPr>
          <a:lstStyle/>
          <a:p>
            <a:pPr marL="8659"/>
            <a:r>
              <a:rPr sz="375" spc="3" dirty="0">
                <a:latin typeface="Dubai"/>
                <a:cs typeface="Dubai"/>
              </a:rPr>
              <a:t>300</a:t>
            </a:r>
            <a:endParaRPr sz="375">
              <a:latin typeface="Dubai"/>
              <a:cs typeface="Dubai"/>
            </a:endParaRPr>
          </a:p>
        </p:txBody>
      </p:sp>
      <p:sp>
        <p:nvSpPr>
          <p:cNvPr id="156" name="object 156"/>
          <p:cNvSpPr txBox="1"/>
          <p:nvPr/>
        </p:nvSpPr>
        <p:spPr>
          <a:xfrm>
            <a:off x="3962757" y="3775669"/>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157" name="object 157"/>
          <p:cNvSpPr/>
          <p:nvPr/>
        </p:nvSpPr>
        <p:spPr>
          <a:xfrm>
            <a:off x="5096356" y="4102096"/>
            <a:ext cx="16885" cy="0"/>
          </a:xfrm>
          <a:custGeom>
            <a:avLst/>
            <a:gdLst/>
            <a:ahLst/>
            <a:cxnLst/>
            <a:rect l="l" t="t" r="r" b="b"/>
            <a:pathLst>
              <a:path w="24764">
                <a:moveTo>
                  <a:pt x="0" y="0"/>
                </a:moveTo>
                <a:lnTo>
                  <a:pt x="24594" y="0"/>
                </a:lnTo>
              </a:path>
            </a:pathLst>
          </a:custGeom>
          <a:ln w="8708">
            <a:solidFill>
              <a:srgbClr val="000000"/>
            </a:solidFill>
          </a:ln>
        </p:spPr>
        <p:txBody>
          <a:bodyPr wrap="square" lIns="0" tIns="0" rIns="0" bIns="0" rtlCol="0"/>
          <a:lstStyle/>
          <a:p>
            <a:endParaRPr sz="1227"/>
          </a:p>
        </p:txBody>
      </p:sp>
      <p:sp>
        <p:nvSpPr>
          <p:cNvPr id="158" name="object 158"/>
          <p:cNvSpPr/>
          <p:nvPr/>
        </p:nvSpPr>
        <p:spPr>
          <a:xfrm>
            <a:off x="5096356" y="4344080"/>
            <a:ext cx="16885" cy="0"/>
          </a:xfrm>
          <a:custGeom>
            <a:avLst/>
            <a:gdLst/>
            <a:ahLst/>
            <a:cxnLst/>
            <a:rect l="l" t="t" r="r" b="b"/>
            <a:pathLst>
              <a:path w="24764">
                <a:moveTo>
                  <a:pt x="0" y="0"/>
                </a:moveTo>
                <a:lnTo>
                  <a:pt x="24594" y="0"/>
                </a:lnTo>
              </a:path>
            </a:pathLst>
          </a:custGeom>
          <a:ln w="8708">
            <a:solidFill>
              <a:srgbClr val="000000"/>
            </a:solidFill>
          </a:ln>
        </p:spPr>
        <p:txBody>
          <a:bodyPr wrap="square" lIns="0" tIns="0" rIns="0" bIns="0" rtlCol="0"/>
          <a:lstStyle/>
          <a:p>
            <a:endParaRPr sz="1227"/>
          </a:p>
        </p:txBody>
      </p:sp>
      <p:sp>
        <p:nvSpPr>
          <p:cNvPr id="159" name="object 159"/>
          <p:cNvSpPr/>
          <p:nvPr/>
        </p:nvSpPr>
        <p:spPr>
          <a:xfrm>
            <a:off x="3691102" y="3864175"/>
            <a:ext cx="1405370" cy="722168"/>
          </a:xfrm>
          <a:custGeom>
            <a:avLst/>
            <a:gdLst/>
            <a:ahLst/>
            <a:cxnLst/>
            <a:rect l="l" t="t" r="r" b="b"/>
            <a:pathLst>
              <a:path w="2061210" h="1059179">
                <a:moveTo>
                  <a:pt x="0" y="0"/>
                </a:moveTo>
                <a:lnTo>
                  <a:pt x="2061046" y="0"/>
                </a:lnTo>
                <a:lnTo>
                  <a:pt x="2061046" y="1058666"/>
                </a:lnTo>
                <a:lnTo>
                  <a:pt x="0" y="1058666"/>
                </a:lnTo>
                <a:lnTo>
                  <a:pt x="0" y="0"/>
                </a:lnTo>
                <a:close/>
              </a:path>
            </a:pathLst>
          </a:custGeom>
          <a:ln w="8643">
            <a:solidFill>
              <a:srgbClr val="000000"/>
            </a:solidFill>
          </a:ln>
        </p:spPr>
        <p:txBody>
          <a:bodyPr wrap="square" lIns="0" tIns="0" rIns="0" bIns="0" rtlCol="0"/>
          <a:lstStyle/>
          <a:p>
            <a:endParaRPr sz="1227"/>
          </a:p>
        </p:txBody>
      </p:sp>
      <p:sp>
        <p:nvSpPr>
          <p:cNvPr id="160" name="object 160"/>
          <p:cNvSpPr/>
          <p:nvPr/>
        </p:nvSpPr>
        <p:spPr>
          <a:xfrm>
            <a:off x="3691102" y="2476520"/>
            <a:ext cx="1405370" cy="1082819"/>
          </a:xfrm>
          <a:custGeom>
            <a:avLst/>
            <a:gdLst/>
            <a:ahLst/>
            <a:cxnLst/>
            <a:rect l="l" t="t" r="r" b="b"/>
            <a:pathLst>
              <a:path w="2061210" h="1588135">
                <a:moveTo>
                  <a:pt x="0" y="0"/>
                </a:moveTo>
                <a:lnTo>
                  <a:pt x="2061046" y="0"/>
                </a:lnTo>
                <a:lnTo>
                  <a:pt x="2061046" y="1588012"/>
                </a:lnTo>
                <a:lnTo>
                  <a:pt x="0" y="1588012"/>
                </a:lnTo>
                <a:lnTo>
                  <a:pt x="0" y="0"/>
                </a:lnTo>
                <a:close/>
              </a:path>
            </a:pathLst>
          </a:custGeom>
          <a:ln w="8592">
            <a:solidFill>
              <a:srgbClr val="000000"/>
            </a:solidFill>
          </a:ln>
        </p:spPr>
        <p:txBody>
          <a:bodyPr wrap="square" lIns="0" tIns="0" rIns="0" bIns="0" rtlCol="0"/>
          <a:lstStyle/>
          <a:p>
            <a:endParaRPr sz="1227"/>
          </a:p>
        </p:txBody>
      </p:sp>
      <p:sp>
        <p:nvSpPr>
          <p:cNvPr id="161" name="object 161"/>
          <p:cNvSpPr/>
          <p:nvPr/>
        </p:nvSpPr>
        <p:spPr>
          <a:xfrm>
            <a:off x="4746217" y="4281278"/>
            <a:ext cx="0" cy="58449"/>
          </a:xfrm>
          <a:custGeom>
            <a:avLst/>
            <a:gdLst/>
            <a:ahLst/>
            <a:cxnLst/>
            <a:rect l="l" t="t" r="r" b="b"/>
            <a:pathLst>
              <a:path h="85725">
                <a:moveTo>
                  <a:pt x="0" y="0"/>
                </a:moveTo>
                <a:lnTo>
                  <a:pt x="0" y="85526"/>
                </a:lnTo>
              </a:path>
            </a:pathLst>
          </a:custGeom>
          <a:ln w="31263">
            <a:solidFill>
              <a:srgbClr val="FFFFFF"/>
            </a:solidFill>
          </a:ln>
        </p:spPr>
        <p:txBody>
          <a:bodyPr wrap="square" lIns="0" tIns="0" rIns="0" bIns="0" rtlCol="0"/>
          <a:lstStyle/>
          <a:p>
            <a:endParaRPr sz="1227"/>
          </a:p>
        </p:txBody>
      </p:sp>
      <p:sp>
        <p:nvSpPr>
          <p:cNvPr id="162" name="object 162"/>
          <p:cNvSpPr/>
          <p:nvPr/>
        </p:nvSpPr>
        <p:spPr>
          <a:xfrm>
            <a:off x="4571024" y="4406743"/>
            <a:ext cx="104342" cy="0"/>
          </a:xfrm>
          <a:custGeom>
            <a:avLst/>
            <a:gdLst/>
            <a:ahLst/>
            <a:cxnLst/>
            <a:rect l="l" t="t" r="r" b="b"/>
            <a:pathLst>
              <a:path w="153035">
                <a:moveTo>
                  <a:pt x="0" y="0"/>
                </a:moveTo>
                <a:lnTo>
                  <a:pt x="152968" y="0"/>
                </a:lnTo>
              </a:path>
            </a:pathLst>
          </a:custGeom>
          <a:ln w="26150">
            <a:solidFill>
              <a:srgbClr val="FFFFFF"/>
            </a:solidFill>
          </a:ln>
        </p:spPr>
        <p:txBody>
          <a:bodyPr wrap="square" lIns="0" tIns="0" rIns="0" bIns="0" rtlCol="0"/>
          <a:lstStyle/>
          <a:p>
            <a:endParaRPr sz="1227"/>
          </a:p>
        </p:txBody>
      </p:sp>
      <p:sp>
        <p:nvSpPr>
          <p:cNvPr id="163" name="object 163"/>
          <p:cNvSpPr/>
          <p:nvPr/>
        </p:nvSpPr>
        <p:spPr>
          <a:xfrm>
            <a:off x="4394472" y="4481665"/>
            <a:ext cx="0" cy="55418"/>
          </a:xfrm>
          <a:custGeom>
            <a:avLst/>
            <a:gdLst/>
            <a:ahLst/>
            <a:cxnLst/>
            <a:rect l="l" t="t" r="r" b="b"/>
            <a:pathLst>
              <a:path h="81279">
                <a:moveTo>
                  <a:pt x="0" y="0"/>
                </a:moveTo>
                <a:lnTo>
                  <a:pt x="0" y="80861"/>
                </a:lnTo>
              </a:path>
            </a:pathLst>
          </a:custGeom>
          <a:ln w="28264">
            <a:solidFill>
              <a:srgbClr val="FFFFFF"/>
            </a:solidFill>
          </a:ln>
        </p:spPr>
        <p:txBody>
          <a:bodyPr wrap="square" lIns="0" tIns="0" rIns="0" bIns="0" rtlCol="0"/>
          <a:lstStyle/>
          <a:p>
            <a:endParaRPr sz="1227"/>
          </a:p>
        </p:txBody>
      </p:sp>
      <p:sp>
        <p:nvSpPr>
          <p:cNvPr id="164" name="object 164"/>
          <p:cNvSpPr/>
          <p:nvPr/>
        </p:nvSpPr>
        <p:spPr>
          <a:xfrm>
            <a:off x="4217065" y="4516653"/>
            <a:ext cx="0" cy="54119"/>
          </a:xfrm>
          <a:custGeom>
            <a:avLst/>
            <a:gdLst/>
            <a:ahLst/>
            <a:cxnLst/>
            <a:rect l="l" t="t" r="r" b="b"/>
            <a:pathLst>
              <a:path h="79375">
                <a:moveTo>
                  <a:pt x="0" y="0"/>
                </a:moveTo>
                <a:lnTo>
                  <a:pt x="0" y="79306"/>
                </a:lnTo>
              </a:path>
            </a:pathLst>
          </a:custGeom>
          <a:ln w="26764">
            <a:solidFill>
              <a:srgbClr val="FFFFFF"/>
            </a:solidFill>
          </a:ln>
        </p:spPr>
        <p:txBody>
          <a:bodyPr wrap="square" lIns="0" tIns="0" rIns="0" bIns="0" rtlCol="0"/>
          <a:lstStyle/>
          <a:p>
            <a:endParaRPr sz="1227"/>
          </a:p>
        </p:txBody>
      </p:sp>
      <p:sp>
        <p:nvSpPr>
          <p:cNvPr id="165" name="object 165"/>
          <p:cNvSpPr/>
          <p:nvPr/>
        </p:nvSpPr>
        <p:spPr>
          <a:xfrm>
            <a:off x="3867363" y="2827683"/>
            <a:ext cx="0" cy="53253"/>
          </a:xfrm>
          <a:custGeom>
            <a:avLst/>
            <a:gdLst/>
            <a:ahLst/>
            <a:cxnLst/>
            <a:rect l="l" t="t" r="r" b="b"/>
            <a:pathLst>
              <a:path h="78104">
                <a:moveTo>
                  <a:pt x="0" y="0"/>
                </a:moveTo>
                <a:lnTo>
                  <a:pt x="0" y="77751"/>
                </a:lnTo>
              </a:path>
            </a:pathLst>
          </a:custGeom>
          <a:ln w="23765">
            <a:solidFill>
              <a:srgbClr val="DCDDDE"/>
            </a:solidFill>
          </a:ln>
        </p:spPr>
        <p:txBody>
          <a:bodyPr wrap="square" lIns="0" tIns="0" rIns="0" bIns="0" rtlCol="0"/>
          <a:lstStyle/>
          <a:p>
            <a:endParaRPr sz="1227"/>
          </a:p>
        </p:txBody>
      </p:sp>
      <p:sp>
        <p:nvSpPr>
          <p:cNvPr id="166" name="object 166"/>
          <p:cNvSpPr/>
          <p:nvPr/>
        </p:nvSpPr>
        <p:spPr>
          <a:xfrm>
            <a:off x="3867363" y="2971878"/>
            <a:ext cx="0" cy="53253"/>
          </a:xfrm>
          <a:custGeom>
            <a:avLst/>
            <a:gdLst/>
            <a:ahLst/>
            <a:cxnLst/>
            <a:rect l="l" t="t" r="r" b="b"/>
            <a:pathLst>
              <a:path h="78104">
                <a:moveTo>
                  <a:pt x="0" y="0"/>
                </a:moveTo>
                <a:lnTo>
                  <a:pt x="0" y="77751"/>
                </a:lnTo>
              </a:path>
            </a:pathLst>
          </a:custGeom>
          <a:ln w="23765">
            <a:solidFill>
              <a:srgbClr val="DCDDDE"/>
            </a:solidFill>
          </a:ln>
        </p:spPr>
        <p:txBody>
          <a:bodyPr wrap="square" lIns="0" tIns="0" rIns="0" bIns="0" rtlCol="0"/>
          <a:lstStyle/>
          <a:p>
            <a:endParaRPr sz="1227"/>
          </a:p>
        </p:txBody>
      </p:sp>
      <p:sp>
        <p:nvSpPr>
          <p:cNvPr id="167" name="object 167"/>
          <p:cNvSpPr/>
          <p:nvPr/>
        </p:nvSpPr>
        <p:spPr>
          <a:xfrm>
            <a:off x="3867363" y="3100168"/>
            <a:ext cx="0" cy="53253"/>
          </a:xfrm>
          <a:custGeom>
            <a:avLst/>
            <a:gdLst/>
            <a:ahLst/>
            <a:cxnLst/>
            <a:rect l="l" t="t" r="r" b="b"/>
            <a:pathLst>
              <a:path h="78104">
                <a:moveTo>
                  <a:pt x="0" y="0"/>
                </a:moveTo>
                <a:lnTo>
                  <a:pt x="0" y="77751"/>
                </a:lnTo>
              </a:path>
            </a:pathLst>
          </a:custGeom>
          <a:ln w="23765">
            <a:solidFill>
              <a:srgbClr val="DCDDDE"/>
            </a:solidFill>
          </a:ln>
        </p:spPr>
        <p:txBody>
          <a:bodyPr wrap="square" lIns="0" tIns="0" rIns="0" bIns="0" rtlCol="0"/>
          <a:lstStyle/>
          <a:p>
            <a:endParaRPr sz="1227"/>
          </a:p>
        </p:txBody>
      </p:sp>
      <p:sp>
        <p:nvSpPr>
          <p:cNvPr id="168" name="object 168"/>
          <p:cNvSpPr/>
          <p:nvPr/>
        </p:nvSpPr>
        <p:spPr>
          <a:xfrm>
            <a:off x="3785897" y="3210426"/>
            <a:ext cx="107806" cy="51089"/>
          </a:xfrm>
          <a:custGeom>
            <a:avLst/>
            <a:gdLst/>
            <a:ahLst/>
            <a:cxnLst/>
            <a:rect l="l" t="t" r="r" b="b"/>
            <a:pathLst>
              <a:path w="158114" h="74929">
                <a:moveTo>
                  <a:pt x="157731" y="74641"/>
                </a:moveTo>
                <a:lnTo>
                  <a:pt x="45998" y="74641"/>
                </a:lnTo>
                <a:lnTo>
                  <a:pt x="0" y="69976"/>
                </a:lnTo>
                <a:lnTo>
                  <a:pt x="0" y="0"/>
                </a:lnTo>
                <a:lnTo>
                  <a:pt x="157731" y="0"/>
                </a:lnTo>
                <a:lnTo>
                  <a:pt x="157731" y="74641"/>
                </a:lnTo>
                <a:close/>
              </a:path>
            </a:pathLst>
          </a:custGeom>
          <a:solidFill>
            <a:srgbClr val="DCDDDE"/>
          </a:solidFill>
        </p:spPr>
        <p:txBody>
          <a:bodyPr wrap="square" lIns="0" tIns="0" rIns="0" bIns="0" rtlCol="0"/>
          <a:lstStyle/>
          <a:p>
            <a:endParaRPr sz="1227"/>
          </a:p>
        </p:txBody>
      </p:sp>
      <p:sp>
        <p:nvSpPr>
          <p:cNvPr id="169" name="object 169"/>
          <p:cNvSpPr/>
          <p:nvPr/>
        </p:nvSpPr>
        <p:spPr>
          <a:xfrm>
            <a:off x="3785897" y="3380608"/>
            <a:ext cx="107806" cy="51089"/>
          </a:xfrm>
          <a:custGeom>
            <a:avLst/>
            <a:gdLst/>
            <a:ahLst/>
            <a:cxnLst/>
            <a:rect l="l" t="t" r="r" b="b"/>
            <a:pathLst>
              <a:path w="158114" h="74929">
                <a:moveTo>
                  <a:pt x="157731" y="74641"/>
                </a:moveTo>
                <a:lnTo>
                  <a:pt x="45998" y="74641"/>
                </a:lnTo>
                <a:lnTo>
                  <a:pt x="0" y="69976"/>
                </a:lnTo>
                <a:lnTo>
                  <a:pt x="0" y="0"/>
                </a:lnTo>
                <a:lnTo>
                  <a:pt x="157731" y="0"/>
                </a:lnTo>
                <a:lnTo>
                  <a:pt x="157731" y="74641"/>
                </a:lnTo>
                <a:close/>
              </a:path>
            </a:pathLst>
          </a:custGeom>
          <a:solidFill>
            <a:srgbClr val="DCDDDE"/>
          </a:solidFill>
        </p:spPr>
        <p:txBody>
          <a:bodyPr wrap="square" lIns="0" tIns="0" rIns="0" bIns="0" rtlCol="0"/>
          <a:lstStyle/>
          <a:p>
            <a:endParaRPr sz="1227"/>
          </a:p>
        </p:txBody>
      </p:sp>
      <p:sp>
        <p:nvSpPr>
          <p:cNvPr id="170" name="object 170"/>
          <p:cNvSpPr/>
          <p:nvPr/>
        </p:nvSpPr>
        <p:spPr>
          <a:xfrm>
            <a:off x="3867363" y="3299486"/>
            <a:ext cx="0" cy="53253"/>
          </a:xfrm>
          <a:custGeom>
            <a:avLst/>
            <a:gdLst/>
            <a:ahLst/>
            <a:cxnLst/>
            <a:rect l="l" t="t" r="r" b="b"/>
            <a:pathLst>
              <a:path h="78104">
                <a:moveTo>
                  <a:pt x="0" y="0"/>
                </a:moveTo>
                <a:lnTo>
                  <a:pt x="0" y="77751"/>
                </a:lnTo>
              </a:path>
            </a:pathLst>
          </a:custGeom>
          <a:ln w="23765">
            <a:solidFill>
              <a:srgbClr val="DCDDDE"/>
            </a:solidFill>
          </a:ln>
        </p:spPr>
        <p:txBody>
          <a:bodyPr wrap="square" lIns="0" tIns="0" rIns="0" bIns="0" rtlCol="0"/>
          <a:lstStyle/>
          <a:p>
            <a:endParaRPr sz="1227"/>
          </a:p>
        </p:txBody>
      </p:sp>
      <p:sp>
        <p:nvSpPr>
          <p:cNvPr id="171" name="object 171"/>
          <p:cNvSpPr/>
          <p:nvPr/>
        </p:nvSpPr>
        <p:spPr>
          <a:xfrm>
            <a:off x="3867363" y="3491392"/>
            <a:ext cx="0" cy="53253"/>
          </a:xfrm>
          <a:custGeom>
            <a:avLst/>
            <a:gdLst/>
            <a:ahLst/>
            <a:cxnLst/>
            <a:rect l="l" t="t" r="r" b="b"/>
            <a:pathLst>
              <a:path h="78104">
                <a:moveTo>
                  <a:pt x="0" y="0"/>
                </a:moveTo>
                <a:lnTo>
                  <a:pt x="0" y="77751"/>
                </a:lnTo>
              </a:path>
            </a:pathLst>
          </a:custGeom>
          <a:ln w="23765">
            <a:solidFill>
              <a:srgbClr val="DCDDDE"/>
            </a:solidFill>
          </a:ln>
        </p:spPr>
        <p:txBody>
          <a:bodyPr wrap="square" lIns="0" tIns="0" rIns="0" bIns="0" rtlCol="0"/>
          <a:lstStyle/>
          <a:p>
            <a:endParaRPr sz="1227"/>
          </a:p>
        </p:txBody>
      </p:sp>
      <p:sp>
        <p:nvSpPr>
          <p:cNvPr id="172" name="object 172"/>
          <p:cNvSpPr/>
          <p:nvPr/>
        </p:nvSpPr>
        <p:spPr>
          <a:xfrm>
            <a:off x="3857650" y="2664404"/>
            <a:ext cx="195695" cy="51955"/>
          </a:xfrm>
          <a:custGeom>
            <a:avLst/>
            <a:gdLst/>
            <a:ahLst/>
            <a:cxnLst/>
            <a:rect l="l" t="t" r="r" b="b"/>
            <a:pathLst>
              <a:path w="287019" h="76200">
                <a:moveTo>
                  <a:pt x="286441" y="0"/>
                </a:moveTo>
                <a:lnTo>
                  <a:pt x="0" y="0"/>
                </a:lnTo>
                <a:lnTo>
                  <a:pt x="0" y="76196"/>
                </a:lnTo>
                <a:lnTo>
                  <a:pt x="286441" y="76196"/>
                </a:lnTo>
                <a:lnTo>
                  <a:pt x="286441" y="0"/>
                </a:lnTo>
                <a:close/>
              </a:path>
            </a:pathLst>
          </a:custGeom>
          <a:solidFill>
            <a:srgbClr val="FFFFFF"/>
          </a:solidFill>
        </p:spPr>
        <p:txBody>
          <a:bodyPr wrap="square" lIns="0" tIns="0" rIns="0" bIns="0" rtlCol="0"/>
          <a:lstStyle/>
          <a:p>
            <a:endParaRPr sz="1227"/>
          </a:p>
        </p:txBody>
      </p:sp>
      <p:sp>
        <p:nvSpPr>
          <p:cNvPr id="173" name="object 173"/>
          <p:cNvSpPr/>
          <p:nvPr/>
        </p:nvSpPr>
        <p:spPr>
          <a:xfrm>
            <a:off x="4568422" y="2476604"/>
            <a:ext cx="528205" cy="309130"/>
          </a:xfrm>
          <a:custGeom>
            <a:avLst/>
            <a:gdLst/>
            <a:ahLst/>
            <a:cxnLst/>
            <a:rect l="l" t="t" r="r" b="b"/>
            <a:pathLst>
              <a:path w="774700" h="453389">
                <a:moveTo>
                  <a:pt x="774549" y="453111"/>
                </a:moveTo>
                <a:lnTo>
                  <a:pt x="0" y="453111"/>
                </a:lnTo>
                <a:lnTo>
                  <a:pt x="0" y="0"/>
                </a:lnTo>
                <a:lnTo>
                  <a:pt x="774549" y="0"/>
                </a:lnTo>
                <a:lnTo>
                  <a:pt x="774549" y="453111"/>
                </a:lnTo>
                <a:close/>
              </a:path>
            </a:pathLst>
          </a:custGeom>
          <a:solidFill>
            <a:srgbClr val="FFFFFF"/>
          </a:solidFill>
        </p:spPr>
        <p:txBody>
          <a:bodyPr wrap="square" lIns="0" tIns="0" rIns="0" bIns="0" rtlCol="0"/>
          <a:lstStyle/>
          <a:p>
            <a:endParaRPr sz="1227"/>
          </a:p>
        </p:txBody>
      </p:sp>
      <p:sp>
        <p:nvSpPr>
          <p:cNvPr id="174" name="object 174"/>
          <p:cNvSpPr/>
          <p:nvPr/>
        </p:nvSpPr>
        <p:spPr>
          <a:xfrm>
            <a:off x="4568422" y="2476604"/>
            <a:ext cx="528205" cy="309130"/>
          </a:xfrm>
          <a:custGeom>
            <a:avLst/>
            <a:gdLst/>
            <a:ahLst/>
            <a:cxnLst/>
            <a:rect l="l" t="t" r="r" b="b"/>
            <a:pathLst>
              <a:path w="774700" h="453389">
                <a:moveTo>
                  <a:pt x="774549" y="453111"/>
                </a:moveTo>
                <a:lnTo>
                  <a:pt x="0" y="453111"/>
                </a:lnTo>
                <a:lnTo>
                  <a:pt x="0" y="0"/>
                </a:lnTo>
                <a:lnTo>
                  <a:pt x="774549" y="0"/>
                </a:lnTo>
                <a:lnTo>
                  <a:pt x="774549" y="453111"/>
                </a:lnTo>
                <a:close/>
              </a:path>
            </a:pathLst>
          </a:custGeom>
          <a:ln w="8629">
            <a:solidFill>
              <a:srgbClr val="000000"/>
            </a:solidFill>
          </a:ln>
        </p:spPr>
        <p:txBody>
          <a:bodyPr wrap="square" lIns="0" tIns="0" rIns="0" bIns="0" rtlCol="0"/>
          <a:lstStyle/>
          <a:p>
            <a:endParaRPr sz="1227"/>
          </a:p>
        </p:txBody>
      </p:sp>
      <p:sp>
        <p:nvSpPr>
          <p:cNvPr id="175" name="object 175"/>
          <p:cNvSpPr/>
          <p:nvPr/>
        </p:nvSpPr>
        <p:spPr>
          <a:xfrm>
            <a:off x="3743455" y="2574665"/>
            <a:ext cx="152832" cy="76633"/>
          </a:xfrm>
          <a:custGeom>
            <a:avLst/>
            <a:gdLst/>
            <a:ahLst/>
            <a:cxnLst/>
            <a:rect l="l" t="t" r="r" b="b"/>
            <a:pathLst>
              <a:path w="224155" h="112395">
                <a:moveTo>
                  <a:pt x="224054" y="111887"/>
                </a:moveTo>
                <a:lnTo>
                  <a:pt x="0" y="111887"/>
                </a:lnTo>
                <a:lnTo>
                  <a:pt x="0" y="0"/>
                </a:lnTo>
                <a:lnTo>
                  <a:pt x="224054" y="0"/>
                </a:lnTo>
                <a:lnTo>
                  <a:pt x="224054" y="111887"/>
                </a:lnTo>
                <a:close/>
              </a:path>
            </a:pathLst>
          </a:custGeom>
          <a:solidFill>
            <a:srgbClr val="FFFFFF"/>
          </a:solidFill>
        </p:spPr>
        <p:txBody>
          <a:bodyPr wrap="square" lIns="0" tIns="0" rIns="0" bIns="0" rtlCol="0"/>
          <a:lstStyle/>
          <a:p>
            <a:endParaRPr sz="1227"/>
          </a:p>
        </p:txBody>
      </p:sp>
      <p:sp>
        <p:nvSpPr>
          <p:cNvPr id="176" name="object 176"/>
          <p:cNvSpPr/>
          <p:nvPr/>
        </p:nvSpPr>
        <p:spPr>
          <a:xfrm>
            <a:off x="3743455" y="2574665"/>
            <a:ext cx="152832" cy="76633"/>
          </a:xfrm>
          <a:custGeom>
            <a:avLst/>
            <a:gdLst/>
            <a:ahLst/>
            <a:cxnLst/>
            <a:rect l="l" t="t" r="r" b="b"/>
            <a:pathLst>
              <a:path w="224155" h="112395">
                <a:moveTo>
                  <a:pt x="224054" y="111887"/>
                </a:moveTo>
                <a:lnTo>
                  <a:pt x="0" y="111887"/>
                </a:lnTo>
                <a:lnTo>
                  <a:pt x="0" y="0"/>
                </a:lnTo>
                <a:lnTo>
                  <a:pt x="224054" y="0"/>
                </a:lnTo>
                <a:lnTo>
                  <a:pt x="224054" y="111887"/>
                </a:lnTo>
                <a:close/>
              </a:path>
            </a:pathLst>
          </a:custGeom>
          <a:ln w="8646">
            <a:solidFill>
              <a:srgbClr val="000000"/>
            </a:solidFill>
          </a:ln>
        </p:spPr>
        <p:txBody>
          <a:bodyPr wrap="square" lIns="0" tIns="0" rIns="0" bIns="0" rtlCol="0"/>
          <a:lstStyle/>
          <a:p>
            <a:endParaRPr sz="1227"/>
          </a:p>
        </p:txBody>
      </p:sp>
      <p:sp>
        <p:nvSpPr>
          <p:cNvPr id="177" name="object 177"/>
          <p:cNvSpPr txBox="1"/>
          <p:nvPr/>
        </p:nvSpPr>
        <p:spPr>
          <a:xfrm>
            <a:off x="4579228" y="2389889"/>
            <a:ext cx="530369" cy="285591"/>
          </a:xfrm>
          <a:prstGeom prst="rect">
            <a:avLst/>
          </a:prstGeom>
        </p:spPr>
        <p:txBody>
          <a:bodyPr vert="horz" wrap="square" lIns="0" tIns="0" rIns="0" bIns="0" rtlCol="0">
            <a:spAutoFit/>
          </a:bodyPr>
          <a:lstStyle/>
          <a:p>
            <a:pPr marL="8659" indent="1732">
              <a:tabLst>
                <a:tab pos="309121" algn="l"/>
              </a:tabLst>
            </a:pPr>
            <a:r>
              <a:rPr sz="375" spc="3" dirty="0">
                <a:latin typeface="Dubai"/>
                <a:cs typeface="Dubai"/>
              </a:rPr>
              <a:t>60	80</a:t>
            </a:r>
            <a:r>
              <a:rPr sz="375" spc="-34" dirty="0">
                <a:latin typeface="Dubai"/>
                <a:cs typeface="Dubai"/>
              </a:rPr>
              <a:t> </a:t>
            </a:r>
            <a:r>
              <a:rPr sz="375" b="1" i="1" spc="14" dirty="0">
                <a:latin typeface="Calibri"/>
                <a:cs typeface="Calibri"/>
              </a:rPr>
              <a:t>Q</a:t>
            </a:r>
            <a:r>
              <a:rPr sz="375" b="1" spc="-17" dirty="0">
                <a:latin typeface="Trebuchet MS"/>
                <a:cs typeface="Trebuchet MS"/>
              </a:rPr>
              <a:t>/m³/h</a:t>
            </a:r>
            <a:endParaRPr sz="375">
              <a:latin typeface="Trebuchet MS"/>
              <a:cs typeface="Trebuchet MS"/>
            </a:endParaRPr>
          </a:p>
          <a:p>
            <a:pPr marL="8659" marR="63643">
              <a:lnSpc>
                <a:spcPct val="105500"/>
              </a:lnSpc>
              <a:spcBef>
                <a:spcPts val="208"/>
              </a:spcBef>
            </a:pPr>
            <a:r>
              <a:rPr sz="443" b="1" spc="-7" dirty="0">
                <a:latin typeface="Trebuchet MS"/>
                <a:cs typeface="Trebuchet MS"/>
              </a:rPr>
              <a:t>Wilo-Stratos</a:t>
            </a:r>
            <a:r>
              <a:rPr sz="443" b="1" spc="-34" dirty="0">
                <a:latin typeface="Trebuchet MS"/>
                <a:cs typeface="Trebuchet MS"/>
              </a:rPr>
              <a:t> </a:t>
            </a:r>
            <a:r>
              <a:rPr sz="443" b="1" spc="-7" dirty="0">
                <a:latin typeface="Trebuchet MS"/>
                <a:cs typeface="Trebuchet MS"/>
              </a:rPr>
              <a:t>GIGA</a:t>
            </a:r>
            <a:r>
              <a:rPr sz="443" b="1" spc="-3" dirty="0">
                <a:latin typeface="Trebuchet MS"/>
                <a:cs typeface="Trebuchet MS"/>
              </a:rPr>
              <a:t> </a:t>
            </a:r>
            <a:r>
              <a:rPr sz="443" b="1" spc="-10" dirty="0">
                <a:latin typeface="Trebuchet MS"/>
                <a:cs typeface="Trebuchet MS"/>
              </a:rPr>
              <a:t>3/3-105</a:t>
            </a:r>
            <a:endParaRPr sz="443">
              <a:latin typeface="Trebuchet MS"/>
              <a:cs typeface="Trebuchet MS"/>
            </a:endParaRPr>
          </a:p>
          <a:p>
            <a:pPr marL="8659">
              <a:spcBef>
                <a:spcPts val="17"/>
              </a:spcBef>
            </a:pPr>
            <a:r>
              <a:rPr sz="375" spc="17" dirty="0">
                <a:latin typeface="Calibri"/>
                <a:cs typeface="Calibri"/>
              </a:rPr>
              <a:t>60</a:t>
            </a:r>
            <a:r>
              <a:rPr sz="375" spc="-3" dirty="0">
                <a:latin typeface="Calibri"/>
                <a:cs typeface="Calibri"/>
              </a:rPr>
              <a:t> </a:t>
            </a:r>
            <a:r>
              <a:rPr sz="375" spc="17" dirty="0">
                <a:latin typeface="Calibri"/>
                <a:cs typeface="Calibri"/>
              </a:rPr>
              <a:t>Hz</a:t>
            </a:r>
            <a:r>
              <a:rPr sz="375" spc="-3" dirty="0">
                <a:latin typeface="Calibri"/>
                <a:cs typeface="Calibri"/>
              </a:rPr>
              <a:t> </a:t>
            </a:r>
            <a:r>
              <a:rPr sz="375" spc="78" dirty="0">
                <a:latin typeface="Calibri"/>
                <a:cs typeface="Calibri"/>
              </a:rPr>
              <a:t>-</a:t>
            </a:r>
            <a:r>
              <a:rPr sz="375" spc="-3" dirty="0">
                <a:latin typeface="Calibri"/>
                <a:cs typeface="Calibri"/>
              </a:rPr>
              <a:t> </a:t>
            </a:r>
            <a:r>
              <a:rPr sz="375" dirty="0">
                <a:latin typeface="Calibri"/>
                <a:cs typeface="Calibri"/>
              </a:rPr>
              <a:t>No</a:t>
            </a:r>
            <a:r>
              <a:rPr sz="375" spc="10" dirty="0">
                <a:latin typeface="Calibri"/>
                <a:cs typeface="Calibri"/>
              </a:rPr>
              <a:t>rth</a:t>
            </a:r>
            <a:r>
              <a:rPr sz="375" spc="-3" dirty="0">
                <a:latin typeface="Calibri"/>
                <a:cs typeface="Calibri"/>
              </a:rPr>
              <a:t> </a:t>
            </a:r>
            <a:r>
              <a:rPr sz="375" spc="3" dirty="0">
                <a:latin typeface="Calibri"/>
                <a:cs typeface="Calibri"/>
              </a:rPr>
              <a:t>America</a:t>
            </a:r>
            <a:endParaRPr sz="375">
              <a:latin typeface="Calibri"/>
              <a:cs typeface="Calibri"/>
            </a:endParaRPr>
          </a:p>
        </p:txBody>
      </p:sp>
      <p:sp>
        <p:nvSpPr>
          <p:cNvPr id="178" name="object 178"/>
          <p:cNvSpPr txBox="1"/>
          <p:nvPr/>
        </p:nvSpPr>
        <p:spPr>
          <a:xfrm>
            <a:off x="3610358" y="3062136"/>
            <a:ext cx="70572" cy="57708"/>
          </a:xfrm>
          <a:prstGeom prst="rect">
            <a:avLst/>
          </a:prstGeom>
        </p:spPr>
        <p:txBody>
          <a:bodyPr vert="horz" wrap="square" lIns="0" tIns="0" rIns="0" bIns="0" rtlCol="0">
            <a:spAutoFit/>
          </a:bodyPr>
          <a:lstStyle/>
          <a:p>
            <a:pPr marL="8659"/>
            <a:r>
              <a:rPr sz="375" spc="3" dirty="0">
                <a:latin typeface="Dubai"/>
                <a:cs typeface="Dubai"/>
              </a:rPr>
              <a:t>60</a:t>
            </a:r>
            <a:endParaRPr sz="375">
              <a:latin typeface="Dubai"/>
              <a:cs typeface="Dubai"/>
            </a:endParaRPr>
          </a:p>
        </p:txBody>
      </p:sp>
      <p:sp>
        <p:nvSpPr>
          <p:cNvPr id="179" name="object 179"/>
          <p:cNvSpPr txBox="1"/>
          <p:nvPr/>
        </p:nvSpPr>
        <p:spPr>
          <a:xfrm>
            <a:off x="3610358" y="2906558"/>
            <a:ext cx="70572" cy="57708"/>
          </a:xfrm>
          <a:prstGeom prst="rect">
            <a:avLst/>
          </a:prstGeom>
        </p:spPr>
        <p:txBody>
          <a:bodyPr vert="horz" wrap="square" lIns="0" tIns="0" rIns="0" bIns="0" rtlCol="0">
            <a:spAutoFit/>
          </a:bodyPr>
          <a:lstStyle/>
          <a:p>
            <a:pPr marL="8659"/>
            <a:r>
              <a:rPr sz="375" spc="3" dirty="0">
                <a:latin typeface="Dubai"/>
                <a:cs typeface="Dubai"/>
              </a:rPr>
              <a:t>80</a:t>
            </a:r>
            <a:endParaRPr sz="375">
              <a:latin typeface="Dubai"/>
              <a:cs typeface="Dubai"/>
            </a:endParaRPr>
          </a:p>
        </p:txBody>
      </p:sp>
      <p:sp>
        <p:nvSpPr>
          <p:cNvPr id="180" name="object 180"/>
          <p:cNvSpPr txBox="1"/>
          <p:nvPr/>
        </p:nvSpPr>
        <p:spPr>
          <a:xfrm>
            <a:off x="3584051" y="2752050"/>
            <a:ext cx="96982" cy="57708"/>
          </a:xfrm>
          <a:prstGeom prst="rect">
            <a:avLst/>
          </a:prstGeom>
        </p:spPr>
        <p:txBody>
          <a:bodyPr vert="horz" wrap="square" lIns="0" tIns="0" rIns="0" bIns="0" rtlCol="0">
            <a:spAutoFit/>
          </a:bodyPr>
          <a:lstStyle/>
          <a:p>
            <a:pPr marL="8659"/>
            <a:r>
              <a:rPr sz="375" spc="3" dirty="0">
                <a:latin typeface="Dubai"/>
                <a:cs typeface="Dubai"/>
              </a:rPr>
              <a:t>100</a:t>
            </a:r>
            <a:endParaRPr sz="375">
              <a:latin typeface="Dubai"/>
              <a:cs typeface="Dubai"/>
            </a:endParaRPr>
          </a:p>
        </p:txBody>
      </p:sp>
      <p:sp>
        <p:nvSpPr>
          <p:cNvPr id="181" name="object 181"/>
          <p:cNvSpPr txBox="1"/>
          <p:nvPr/>
        </p:nvSpPr>
        <p:spPr>
          <a:xfrm>
            <a:off x="3584051" y="2598306"/>
            <a:ext cx="96982" cy="57708"/>
          </a:xfrm>
          <a:prstGeom prst="rect">
            <a:avLst/>
          </a:prstGeom>
        </p:spPr>
        <p:txBody>
          <a:bodyPr vert="horz" wrap="square" lIns="0" tIns="0" rIns="0" bIns="0" rtlCol="0">
            <a:spAutoFit/>
          </a:bodyPr>
          <a:lstStyle/>
          <a:p>
            <a:pPr marL="8659"/>
            <a:r>
              <a:rPr sz="375" spc="3" dirty="0">
                <a:latin typeface="Dubai"/>
                <a:cs typeface="Dubai"/>
              </a:rPr>
              <a:t>120</a:t>
            </a:r>
            <a:endParaRPr sz="375">
              <a:latin typeface="Dubai"/>
              <a:cs typeface="Dubai"/>
            </a:endParaRPr>
          </a:p>
        </p:txBody>
      </p:sp>
      <p:sp>
        <p:nvSpPr>
          <p:cNvPr id="182" name="object 182"/>
          <p:cNvSpPr txBox="1"/>
          <p:nvPr/>
        </p:nvSpPr>
        <p:spPr>
          <a:xfrm>
            <a:off x="5122119" y="3018429"/>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183" name="object 183"/>
          <p:cNvSpPr txBox="1"/>
          <p:nvPr/>
        </p:nvSpPr>
        <p:spPr>
          <a:xfrm>
            <a:off x="5122119" y="2764325"/>
            <a:ext cx="70572" cy="57708"/>
          </a:xfrm>
          <a:prstGeom prst="rect">
            <a:avLst/>
          </a:prstGeom>
        </p:spPr>
        <p:txBody>
          <a:bodyPr vert="horz" wrap="square" lIns="0" tIns="0" rIns="0" bIns="0" rtlCol="0">
            <a:spAutoFit/>
          </a:bodyPr>
          <a:lstStyle/>
          <a:p>
            <a:pPr marL="8659"/>
            <a:r>
              <a:rPr sz="375" spc="3" dirty="0">
                <a:latin typeface="Dubai"/>
                <a:cs typeface="Dubai"/>
              </a:rPr>
              <a:t>30</a:t>
            </a:r>
            <a:endParaRPr sz="375">
              <a:latin typeface="Dubai"/>
              <a:cs typeface="Dubai"/>
            </a:endParaRPr>
          </a:p>
        </p:txBody>
      </p:sp>
      <p:sp>
        <p:nvSpPr>
          <p:cNvPr id="184" name="object 184"/>
          <p:cNvSpPr txBox="1"/>
          <p:nvPr/>
        </p:nvSpPr>
        <p:spPr>
          <a:xfrm>
            <a:off x="5109796" y="2466278"/>
            <a:ext cx="105641" cy="104196"/>
          </a:xfrm>
          <a:prstGeom prst="rect">
            <a:avLst/>
          </a:prstGeom>
        </p:spPr>
        <p:txBody>
          <a:bodyPr vert="horz" wrap="square" lIns="0" tIns="0" rIns="0" bIns="0" rtlCol="0">
            <a:spAutoFit/>
          </a:bodyPr>
          <a:lstStyle/>
          <a:p>
            <a:pPr marL="8659">
              <a:lnSpc>
                <a:spcPts val="433"/>
              </a:lnSpc>
            </a:pPr>
            <a:r>
              <a:rPr sz="375" b="1" i="1" spc="14" dirty="0">
                <a:latin typeface="Calibri"/>
                <a:cs typeface="Calibri"/>
              </a:rPr>
              <a:t>H</a:t>
            </a:r>
            <a:r>
              <a:rPr sz="375" b="1" spc="-17" dirty="0">
                <a:latin typeface="Trebuchet MS"/>
                <a:cs typeface="Trebuchet MS"/>
              </a:rPr>
              <a:t>/m</a:t>
            </a:r>
            <a:endParaRPr sz="375">
              <a:latin typeface="Trebuchet MS"/>
              <a:cs typeface="Trebuchet MS"/>
            </a:endParaRPr>
          </a:p>
          <a:p>
            <a:pPr marL="20781">
              <a:lnSpc>
                <a:spcPts val="433"/>
              </a:lnSpc>
            </a:pPr>
            <a:r>
              <a:rPr sz="375" spc="3" dirty="0">
                <a:latin typeface="Dubai"/>
                <a:cs typeface="Dubai"/>
              </a:rPr>
              <a:t>40</a:t>
            </a:r>
            <a:endParaRPr sz="375">
              <a:latin typeface="Dubai"/>
              <a:cs typeface="Dubai"/>
            </a:endParaRPr>
          </a:p>
        </p:txBody>
      </p:sp>
      <p:sp>
        <p:nvSpPr>
          <p:cNvPr id="185" name="object 185"/>
          <p:cNvSpPr txBox="1"/>
          <p:nvPr/>
        </p:nvSpPr>
        <p:spPr>
          <a:xfrm>
            <a:off x="4879828" y="3680664"/>
            <a:ext cx="229466" cy="153888"/>
          </a:xfrm>
          <a:prstGeom prst="rect">
            <a:avLst/>
          </a:prstGeom>
        </p:spPr>
        <p:txBody>
          <a:bodyPr vert="horz" wrap="square" lIns="0" tIns="0" rIns="0" bIns="0" rtlCol="0">
            <a:spAutoFit/>
          </a:bodyPr>
          <a:lstStyle/>
          <a:p>
            <a:pPr marL="119925"/>
            <a:r>
              <a:rPr sz="375" b="1" i="1" spc="14" dirty="0">
                <a:latin typeface="Calibri"/>
                <a:cs typeface="Calibri"/>
              </a:rPr>
              <a:t>Q</a:t>
            </a:r>
            <a:r>
              <a:rPr sz="375" b="1" spc="-14" dirty="0">
                <a:latin typeface="Trebuchet MS"/>
                <a:cs typeface="Trebuchet MS"/>
              </a:rPr>
              <a:t>/l/s</a:t>
            </a:r>
            <a:endParaRPr sz="375">
              <a:latin typeface="Trebuchet MS"/>
              <a:cs typeface="Trebuchet MS"/>
            </a:endParaRPr>
          </a:p>
          <a:p>
            <a:pPr marL="8659">
              <a:spcBef>
                <a:spcPts val="303"/>
              </a:spcBef>
            </a:pPr>
            <a:r>
              <a:rPr sz="375" spc="3" dirty="0">
                <a:latin typeface="Dubai"/>
                <a:cs typeface="Dubai"/>
              </a:rPr>
              <a:t>80</a:t>
            </a:r>
            <a:r>
              <a:rPr sz="375" spc="-34" dirty="0">
                <a:latin typeface="Dubai"/>
                <a:cs typeface="Dubai"/>
              </a:rPr>
              <a:t> </a:t>
            </a:r>
            <a:r>
              <a:rPr sz="375" b="1" i="1" spc="14" dirty="0">
                <a:latin typeface="Calibri"/>
                <a:cs typeface="Calibri"/>
              </a:rPr>
              <a:t>Q</a:t>
            </a:r>
            <a:r>
              <a:rPr sz="375" b="1" spc="-17" dirty="0">
                <a:latin typeface="Trebuchet MS"/>
                <a:cs typeface="Trebuchet MS"/>
              </a:rPr>
              <a:t>/m³/h</a:t>
            </a:r>
            <a:endParaRPr sz="375">
              <a:latin typeface="Trebuchet MS"/>
              <a:cs typeface="Trebuchet MS"/>
            </a:endParaRPr>
          </a:p>
        </p:txBody>
      </p:sp>
      <p:sp>
        <p:nvSpPr>
          <p:cNvPr id="186" name="object 186"/>
          <p:cNvSpPr txBox="1"/>
          <p:nvPr/>
        </p:nvSpPr>
        <p:spPr>
          <a:xfrm>
            <a:off x="3636613" y="4552501"/>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87" name="object 187"/>
          <p:cNvSpPr txBox="1"/>
          <p:nvPr/>
        </p:nvSpPr>
        <p:spPr>
          <a:xfrm>
            <a:off x="3636613" y="4371529"/>
            <a:ext cx="44161" cy="57708"/>
          </a:xfrm>
          <a:prstGeom prst="rect">
            <a:avLst/>
          </a:prstGeom>
        </p:spPr>
        <p:txBody>
          <a:bodyPr vert="horz" wrap="square" lIns="0" tIns="0" rIns="0" bIns="0" rtlCol="0">
            <a:spAutoFit/>
          </a:bodyPr>
          <a:lstStyle/>
          <a:p>
            <a:pPr marL="8659"/>
            <a:r>
              <a:rPr sz="375" spc="3" dirty="0">
                <a:latin typeface="Dubai"/>
                <a:cs typeface="Dubai"/>
              </a:rPr>
              <a:t>2</a:t>
            </a:r>
            <a:endParaRPr sz="375">
              <a:latin typeface="Dubai"/>
              <a:cs typeface="Dubai"/>
            </a:endParaRPr>
          </a:p>
        </p:txBody>
      </p:sp>
      <p:sp>
        <p:nvSpPr>
          <p:cNvPr id="188" name="object 188"/>
          <p:cNvSpPr txBox="1"/>
          <p:nvPr/>
        </p:nvSpPr>
        <p:spPr>
          <a:xfrm>
            <a:off x="3636613" y="4191523"/>
            <a:ext cx="44161" cy="57708"/>
          </a:xfrm>
          <a:prstGeom prst="rect">
            <a:avLst/>
          </a:prstGeom>
        </p:spPr>
        <p:txBody>
          <a:bodyPr vert="horz" wrap="square" lIns="0" tIns="0" rIns="0" bIns="0" rtlCol="0">
            <a:spAutoFit/>
          </a:bodyPr>
          <a:lstStyle/>
          <a:p>
            <a:pPr marL="8659"/>
            <a:r>
              <a:rPr sz="375" spc="3" dirty="0">
                <a:latin typeface="Dubai"/>
                <a:cs typeface="Dubai"/>
              </a:rPr>
              <a:t>4</a:t>
            </a:r>
            <a:endParaRPr sz="375">
              <a:latin typeface="Dubai"/>
              <a:cs typeface="Dubai"/>
            </a:endParaRPr>
          </a:p>
        </p:txBody>
      </p:sp>
      <p:sp>
        <p:nvSpPr>
          <p:cNvPr id="189" name="object 189"/>
          <p:cNvSpPr txBox="1"/>
          <p:nvPr/>
        </p:nvSpPr>
        <p:spPr>
          <a:xfrm>
            <a:off x="3636613" y="4011620"/>
            <a:ext cx="44161" cy="57708"/>
          </a:xfrm>
          <a:prstGeom prst="rect">
            <a:avLst/>
          </a:prstGeom>
        </p:spPr>
        <p:txBody>
          <a:bodyPr vert="horz" wrap="square" lIns="0" tIns="0" rIns="0" bIns="0" rtlCol="0">
            <a:spAutoFit/>
          </a:bodyPr>
          <a:lstStyle/>
          <a:p>
            <a:pPr marL="8659"/>
            <a:r>
              <a:rPr sz="375" spc="3" dirty="0">
                <a:latin typeface="Dubai"/>
                <a:cs typeface="Dubai"/>
              </a:rPr>
              <a:t>6</a:t>
            </a:r>
            <a:endParaRPr sz="375">
              <a:latin typeface="Dubai"/>
              <a:cs typeface="Dubai"/>
            </a:endParaRPr>
          </a:p>
        </p:txBody>
      </p:sp>
      <p:sp>
        <p:nvSpPr>
          <p:cNvPr id="190" name="object 190"/>
          <p:cNvSpPr txBox="1"/>
          <p:nvPr/>
        </p:nvSpPr>
        <p:spPr>
          <a:xfrm>
            <a:off x="5122119" y="4552501"/>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91" name="object 191"/>
          <p:cNvSpPr txBox="1"/>
          <p:nvPr/>
        </p:nvSpPr>
        <p:spPr>
          <a:xfrm>
            <a:off x="5122119" y="4310611"/>
            <a:ext cx="44161" cy="57708"/>
          </a:xfrm>
          <a:prstGeom prst="rect">
            <a:avLst/>
          </a:prstGeom>
        </p:spPr>
        <p:txBody>
          <a:bodyPr vert="horz" wrap="square" lIns="0" tIns="0" rIns="0" bIns="0" rtlCol="0">
            <a:spAutoFit/>
          </a:bodyPr>
          <a:lstStyle/>
          <a:p>
            <a:pPr marL="8659"/>
            <a:r>
              <a:rPr sz="375" spc="3" dirty="0">
                <a:latin typeface="Dubai"/>
                <a:cs typeface="Dubai"/>
              </a:rPr>
              <a:t>2</a:t>
            </a:r>
            <a:endParaRPr sz="375">
              <a:latin typeface="Dubai"/>
              <a:cs typeface="Dubai"/>
            </a:endParaRPr>
          </a:p>
        </p:txBody>
      </p:sp>
      <p:sp>
        <p:nvSpPr>
          <p:cNvPr id="192" name="object 192"/>
          <p:cNvSpPr txBox="1"/>
          <p:nvPr/>
        </p:nvSpPr>
        <p:spPr>
          <a:xfrm>
            <a:off x="5122119" y="4068619"/>
            <a:ext cx="44161" cy="57708"/>
          </a:xfrm>
          <a:prstGeom prst="rect">
            <a:avLst/>
          </a:prstGeom>
        </p:spPr>
        <p:txBody>
          <a:bodyPr vert="horz" wrap="square" lIns="0" tIns="0" rIns="0" bIns="0" rtlCol="0">
            <a:spAutoFit/>
          </a:bodyPr>
          <a:lstStyle/>
          <a:p>
            <a:pPr marL="8659"/>
            <a:r>
              <a:rPr sz="375" spc="3" dirty="0">
                <a:latin typeface="Dubai"/>
                <a:cs typeface="Dubai"/>
              </a:rPr>
              <a:t>4</a:t>
            </a:r>
            <a:endParaRPr sz="375">
              <a:latin typeface="Dubai"/>
              <a:cs typeface="Dubai"/>
            </a:endParaRPr>
          </a:p>
        </p:txBody>
      </p:sp>
      <p:sp>
        <p:nvSpPr>
          <p:cNvPr id="193" name="object 193"/>
          <p:cNvSpPr txBox="1"/>
          <p:nvPr/>
        </p:nvSpPr>
        <p:spPr>
          <a:xfrm>
            <a:off x="5106765" y="3855735"/>
            <a:ext cx="151101" cy="57644"/>
          </a:xfrm>
          <a:prstGeom prst="rect">
            <a:avLst/>
          </a:prstGeom>
        </p:spPr>
        <p:txBody>
          <a:bodyPr vert="horz" wrap="square" lIns="0" tIns="0" rIns="0" bIns="0" rtlCol="0">
            <a:spAutoFit/>
          </a:bodyPr>
          <a:lstStyle/>
          <a:p>
            <a:pPr marL="8659"/>
            <a:r>
              <a:rPr sz="562" b="1" i="1" spc="25" baseline="10101" dirty="0">
                <a:latin typeface="Calibri"/>
                <a:cs typeface="Calibri"/>
              </a:rPr>
              <a:t>P</a:t>
            </a:r>
            <a:r>
              <a:rPr sz="307" b="1" i="1" dirty="0">
                <a:latin typeface="Calibri"/>
                <a:cs typeface="Calibri"/>
              </a:rPr>
              <a:t>1</a:t>
            </a:r>
            <a:r>
              <a:rPr sz="562" b="1" spc="-10" baseline="10101" dirty="0">
                <a:latin typeface="Trebuchet MS"/>
                <a:cs typeface="Trebuchet MS"/>
              </a:rPr>
              <a:t>/k</a:t>
            </a:r>
            <a:r>
              <a:rPr sz="562" b="1" spc="-5" baseline="10101" dirty="0">
                <a:latin typeface="Trebuchet MS"/>
                <a:cs typeface="Trebuchet MS"/>
              </a:rPr>
              <a:t>W</a:t>
            </a:r>
            <a:endParaRPr sz="562" baseline="10101">
              <a:latin typeface="Trebuchet MS"/>
              <a:cs typeface="Trebuchet MS"/>
            </a:endParaRPr>
          </a:p>
        </p:txBody>
      </p:sp>
      <p:sp>
        <p:nvSpPr>
          <p:cNvPr id="194" name="object 194"/>
          <p:cNvSpPr txBox="1"/>
          <p:nvPr/>
        </p:nvSpPr>
        <p:spPr>
          <a:xfrm>
            <a:off x="3554575" y="3858704"/>
            <a:ext cx="136381" cy="57644"/>
          </a:xfrm>
          <a:prstGeom prst="rect">
            <a:avLst/>
          </a:prstGeom>
        </p:spPr>
        <p:txBody>
          <a:bodyPr vert="horz" wrap="square" lIns="0" tIns="0" rIns="0" bIns="0" rtlCol="0">
            <a:spAutoFit/>
          </a:bodyPr>
          <a:lstStyle/>
          <a:p>
            <a:pPr marL="8659"/>
            <a:r>
              <a:rPr sz="562" b="1" i="1" spc="25" baseline="10101" dirty="0">
                <a:latin typeface="Calibri"/>
                <a:cs typeface="Calibri"/>
              </a:rPr>
              <a:t>P</a:t>
            </a:r>
            <a:r>
              <a:rPr sz="307" b="1" i="1" dirty="0">
                <a:latin typeface="Calibri"/>
                <a:cs typeface="Calibri"/>
              </a:rPr>
              <a:t>1</a:t>
            </a:r>
            <a:r>
              <a:rPr sz="562" b="1" spc="-20" baseline="10101" dirty="0">
                <a:latin typeface="Trebuchet MS"/>
                <a:cs typeface="Trebuchet MS"/>
              </a:rPr>
              <a:t>/h</a:t>
            </a:r>
            <a:r>
              <a:rPr sz="562" b="1" spc="-15" baseline="10101" dirty="0">
                <a:latin typeface="Trebuchet MS"/>
                <a:cs typeface="Trebuchet MS"/>
              </a:rPr>
              <a:t>p</a:t>
            </a:r>
            <a:endParaRPr sz="562" baseline="10101">
              <a:latin typeface="Trebuchet MS"/>
              <a:cs typeface="Trebuchet MS"/>
            </a:endParaRPr>
          </a:p>
        </p:txBody>
      </p:sp>
      <p:sp>
        <p:nvSpPr>
          <p:cNvPr id="195" name="object 195"/>
          <p:cNvSpPr txBox="1"/>
          <p:nvPr/>
        </p:nvSpPr>
        <p:spPr>
          <a:xfrm>
            <a:off x="4880050" y="3565191"/>
            <a:ext cx="229466" cy="57708"/>
          </a:xfrm>
          <a:prstGeom prst="rect">
            <a:avLst/>
          </a:prstGeom>
        </p:spPr>
        <p:txBody>
          <a:bodyPr vert="horz" wrap="square" lIns="0" tIns="0" rIns="0" bIns="0" rtlCol="0">
            <a:spAutoFit/>
          </a:bodyPr>
          <a:lstStyle/>
          <a:p>
            <a:pPr marL="8659"/>
            <a:r>
              <a:rPr sz="375" b="1" i="1" spc="14" dirty="0">
                <a:latin typeface="Calibri"/>
                <a:cs typeface="Calibri"/>
              </a:rPr>
              <a:t>Q</a:t>
            </a:r>
            <a:r>
              <a:rPr sz="375" b="1" spc="-7" dirty="0">
                <a:latin typeface="Trebuchet MS"/>
                <a:cs typeface="Trebuchet MS"/>
              </a:rPr>
              <a:t>/US</a:t>
            </a:r>
            <a:r>
              <a:rPr sz="375" b="1" spc="-27" dirty="0">
                <a:latin typeface="Trebuchet MS"/>
                <a:cs typeface="Trebuchet MS"/>
              </a:rPr>
              <a:t> </a:t>
            </a:r>
            <a:r>
              <a:rPr sz="375" b="1" dirty="0">
                <a:latin typeface="Trebuchet MS"/>
                <a:cs typeface="Trebuchet MS"/>
              </a:rPr>
              <a:t>gpm</a:t>
            </a:r>
            <a:endParaRPr sz="375">
              <a:latin typeface="Trebuchet MS"/>
              <a:cs typeface="Trebuchet MS"/>
            </a:endParaRPr>
          </a:p>
        </p:txBody>
      </p:sp>
      <p:sp>
        <p:nvSpPr>
          <p:cNvPr id="196" name="object 196"/>
          <p:cNvSpPr txBox="1"/>
          <p:nvPr/>
        </p:nvSpPr>
        <p:spPr>
          <a:xfrm>
            <a:off x="4880050" y="4594636"/>
            <a:ext cx="229466" cy="57708"/>
          </a:xfrm>
          <a:prstGeom prst="rect">
            <a:avLst/>
          </a:prstGeom>
        </p:spPr>
        <p:txBody>
          <a:bodyPr vert="horz" wrap="square" lIns="0" tIns="0" rIns="0" bIns="0" rtlCol="0">
            <a:spAutoFit/>
          </a:bodyPr>
          <a:lstStyle/>
          <a:p>
            <a:pPr marL="8659"/>
            <a:r>
              <a:rPr sz="375" b="1" i="1" spc="14" dirty="0">
                <a:latin typeface="Calibri"/>
                <a:cs typeface="Calibri"/>
              </a:rPr>
              <a:t>Q</a:t>
            </a:r>
            <a:r>
              <a:rPr sz="375" b="1" spc="-7" dirty="0">
                <a:latin typeface="Trebuchet MS"/>
                <a:cs typeface="Trebuchet MS"/>
              </a:rPr>
              <a:t>/US</a:t>
            </a:r>
            <a:r>
              <a:rPr sz="375" b="1" spc="-27" dirty="0">
                <a:latin typeface="Trebuchet MS"/>
                <a:cs typeface="Trebuchet MS"/>
              </a:rPr>
              <a:t> </a:t>
            </a:r>
            <a:r>
              <a:rPr sz="375" b="1" dirty="0">
                <a:latin typeface="Trebuchet MS"/>
                <a:cs typeface="Trebuchet MS"/>
              </a:rPr>
              <a:t>gpm</a:t>
            </a:r>
            <a:endParaRPr sz="375">
              <a:latin typeface="Trebuchet MS"/>
              <a:cs typeface="Trebuchet MS"/>
            </a:endParaRPr>
          </a:p>
        </p:txBody>
      </p:sp>
      <p:sp>
        <p:nvSpPr>
          <p:cNvPr id="197" name="object 197"/>
          <p:cNvSpPr txBox="1"/>
          <p:nvPr/>
        </p:nvSpPr>
        <p:spPr>
          <a:xfrm>
            <a:off x="3584961" y="2466278"/>
            <a:ext cx="103043" cy="57708"/>
          </a:xfrm>
          <a:prstGeom prst="rect">
            <a:avLst/>
          </a:prstGeom>
        </p:spPr>
        <p:txBody>
          <a:bodyPr vert="horz" wrap="square" lIns="0" tIns="0" rIns="0" bIns="0" rtlCol="0">
            <a:spAutoFit/>
          </a:bodyPr>
          <a:lstStyle/>
          <a:p>
            <a:pPr marL="8659"/>
            <a:r>
              <a:rPr sz="375" b="1" i="1" spc="14" dirty="0">
                <a:latin typeface="Calibri"/>
                <a:cs typeface="Calibri"/>
              </a:rPr>
              <a:t>H</a:t>
            </a:r>
            <a:r>
              <a:rPr sz="375" b="1" spc="-7" dirty="0">
                <a:latin typeface="Trebuchet MS"/>
                <a:cs typeface="Trebuchet MS"/>
              </a:rPr>
              <a:t>/ft</a:t>
            </a:r>
            <a:endParaRPr sz="375">
              <a:latin typeface="Trebuchet MS"/>
              <a:cs typeface="Trebuchet MS"/>
            </a:endParaRPr>
          </a:p>
        </p:txBody>
      </p:sp>
      <p:sp>
        <p:nvSpPr>
          <p:cNvPr id="198" name="object 198"/>
          <p:cNvSpPr txBox="1"/>
          <p:nvPr/>
        </p:nvSpPr>
        <p:spPr>
          <a:xfrm>
            <a:off x="3826094" y="2659596"/>
            <a:ext cx="334241" cy="57708"/>
          </a:xfrm>
          <a:prstGeom prst="rect">
            <a:avLst/>
          </a:prstGeom>
        </p:spPr>
        <p:txBody>
          <a:bodyPr vert="horz" wrap="square" lIns="0" tIns="0" rIns="0" bIns="0" rtlCol="0">
            <a:spAutoFit/>
          </a:bodyPr>
          <a:lstStyle/>
          <a:p>
            <a:pPr marL="8659"/>
            <a:r>
              <a:rPr sz="375" spc="14" dirty="0">
                <a:latin typeface="Calibri"/>
                <a:cs typeface="Calibri"/>
              </a:rPr>
              <a:t>n=const.</a:t>
            </a:r>
            <a:r>
              <a:rPr sz="375" spc="-3" dirty="0">
                <a:latin typeface="Calibri"/>
                <a:cs typeface="Calibri"/>
              </a:rPr>
              <a:t> </a:t>
            </a:r>
            <a:r>
              <a:rPr sz="375" spc="34" dirty="0">
                <a:latin typeface="Calibri"/>
                <a:cs typeface="Calibri"/>
              </a:rPr>
              <a:t>100%</a:t>
            </a:r>
            <a:endParaRPr sz="375">
              <a:latin typeface="Calibri"/>
              <a:cs typeface="Calibri"/>
            </a:endParaRPr>
          </a:p>
        </p:txBody>
      </p:sp>
      <p:sp>
        <p:nvSpPr>
          <p:cNvPr id="199" name="object 199"/>
          <p:cNvSpPr txBox="1"/>
          <p:nvPr/>
        </p:nvSpPr>
        <p:spPr>
          <a:xfrm>
            <a:off x="3752866" y="2575753"/>
            <a:ext cx="130319" cy="57708"/>
          </a:xfrm>
          <a:prstGeom prst="rect">
            <a:avLst/>
          </a:prstGeom>
        </p:spPr>
        <p:txBody>
          <a:bodyPr vert="horz" wrap="square" lIns="0" tIns="0" rIns="0" bIns="0" rtlCol="0">
            <a:spAutoFit/>
          </a:bodyPr>
          <a:lstStyle/>
          <a:p>
            <a:pPr marL="8659"/>
            <a:r>
              <a:rPr sz="562" b="1" i="1" spc="20" baseline="10101" dirty="0">
                <a:latin typeface="Calibri"/>
                <a:cs typeface="Calibri"/>
              </a:rPr>
              <a:t>Q</a:t>
            </a:r>
            <a:r>
              <a:rPr sz="375" b="1" spc="-14" dirty="0">
                <a:latin typeface="Trebuchet MS"/>
                <a:cs typeface="Trebuchet MS"/>
              </a:rPr>
              <a:t>min</a:t>
            </a:r>
            <a:endParaRPr sz="375">
              <a:latin typeface="Trebuchet MS"/>
              <a:cs typeface="Trebuchet MS"/>
            </a:endParaRPr>
          </a:p>
        </p:txBody>
      </p:sp>
      <p:sp>
        <p:nvSpPr>
          <p:cNvPr id="200" name="object 200"/>
          <p:cNvSpPr txBox="1"/>
          <p:nvPr/>
        </p:nvSpPr>
        <p:spPr>
          <a:xfrm>
            <a:off x="3795468" y="2970801"/>
            <a:ext cx="116465" cy="57708"/>
          </a:xfrm>
          <a:prstGeom prst="rect">
            <a:avLst/>
          </a:prstGeom>
        </p:spPr>
        <p:txBody>
          <a:bodyPr vert="horz" wrap="square" lIns="0" tIns="0" rIns="0" bIns="0" rtlCol="0">
            <a:spAutoFit/>
          </a:bodyPr>
          <a:lstStyle/>
          <a:p>
            <a:pPr marL="8659"/>
            <a:r>
              <a:rPr sz="375" spc="41" dirty="0">
                <a:latin typeface="Calibri"/>
                <a:cs typeface="Calibri"/>
              </a:rPr>
              <a:t>80%</a:t>
            </a:r>
            <a:endParaRPr sz="375">
              <a:latin typeface="Calibri"/>
              <a:cs typeface="Calibri"/>
            </a:endParaRPr>
          </a:p>
        </p:txBody>
      </p:sp>
      <p:sp>
        <p:nvSpPr>
          <p:cNvPr id="201" name="object 201"/>
          <p:cNvSpPr txBox="1"/>
          <p:nvPr/>
        </p:nvSpPr>
        <p:spPr>
          <a:xfrm>
            <a:off x="3782560" y="3486287"/>
            <a:ext cx="116465" cy="57708"/>
          </a:xfrm>
          <a:prstGeom prst="rect">
            <a:avLst/>
          </a:prstGeom>
        </p:spPr>
        <p:txBody>
          <a:bodyPr vert="horz" wrap="square" lIns="0" tIns="0" rIns="0" bIns="0" rtlCol="0">
            <a:spAutoFit/>
          </a:bodyPr>
          <a:lstStyle/>
          <a:p>
            <a:pPr marL="8659"/>
            <a:r>
              <a:rPr sz="375" spc="41" dirty="0">
                <a:latin typeface="Calibri"/>
                <a:cs typeface="Calibri"/>
              </a:rPr>
              <a:t>13%</a:t>
            </a:r>
            <a:endParaRPr sz="375">
              <a:latin typeface="Calibri"/>
              <a:cs typeface="Calibri"/>
            </a:endParaRPr>
          </a:p>
        </p:txBody>
      </p:sp>
      <p:sp>
        <p:nvSpPr>
          <p:cNvPr id="202" name="object 202"/>
          <p:cNvSpPr txBox="1"/>
          <p:nvPr/>
        </p:nvSpPr>
        <p:spPr>
          <a:xfrm>
            <a:off x="3782560" y="3096148"/>
            <a:ext cx="116465" cy="57708"/>
          </a:xfrm>
          <a:prstGeom prst="rect">
            <a:avLst/>
          </a:prstGeom>
        </p:spPr>
        <p:txBody>
          <a:bodyPr vert="horz" wrap="square" lIns="0" tIns="0" rIns="0" bIns="0" rtlCol="0">
            <a:spAutoFit/>
          </a:bodyPr>
          <a:lstStyle/>
          <a:p>
            <a:pPr marL="8659"/>
            <a:r>
              <a:rPr sz="375" spc="41" dirty="0">
                <a:latin typeface="Calibri"/>
                <a:cs typeface="Calibri"/>
              </a:rPr>
              <a:t>70%</a:t>
            </a:r>
            <a:endParaRPr sz="375">
              <a:latin typeface="Calibri"/>
              <a:cs typeface="Calibri"/>
            </a:endParaRPr>
          </a:p>
        </p:txBody>
      </p:sp>
      <p:sp>
        <p:nvSpPr>
          <p:cNvPr id="203" name="object 203"/>
          <p:cNvSpPr txBox="1"/>
          <p:nvPr/>
        </p:nvSpPr>
        <p:spPr>
          <a:xfrm>
            <a:off x="3782560" y="3374731"/>
            <a:ext cx="116465" cy="57708"/>
          </a:xfrm>
          <a:prstGeom prst="rect">
            <a:avLst/>
          </a:prstGeom>
        </p:spPr>
        <p:txBody>
          <a:bodyPr vert="horz" wrap="square" lIns="0" tIns="0" rIns="0" bIns="0" rtlCol="0">
            <a:spAutoFit/>
          </a:bodyPr>
          <a:lstStyle/>
          <a:p>
            <a:pPr marL="8659"/>
            <a:r>
              <a:rPr sz="375" spc="41" dirty="0">
                <a:latin typeface="Calibri"/>
                <a:cs typeface="Calibri"/>
              </a:rPr>
              <a:t>40%</a:t>
            </a:r>
            <a:endParaRPr sz="375">
              <a:latin typeface="Calibri"/>
              <a:cs typeface="Calibri"/>
            </a:endParaRPr>
          </a:p>
        </p:txBody>
      </p:sp>
      <p:sp>
        <p:nvSpPr>
          <p:cNvPr id="204" name="object 204"/>
          <p:cNvSpPr txBox="1"/>
          <p:nvPr/>
        </p:nvSpPr>
        <p:spPr>
          <a:xfrm>
            <a:off x="3782560" y="3205057"/>
            <a:ext cx="116465" cy="57708"/>
          </a:xfrm>
          <a:prstGeom prst="rect">
            <a:avLst/>
          </a:prstGeom>
        </p:spPr>
        <p:txBody>
          <a:bodyPr vert="horz" wrap="square" lIns="0" tIns="0" rIns="0" bIns="0" rtlCol="0">
            <a:spAutoFit/>
          </a:bodyPr>
          <a:lstStyle/>
          <a:p>
            <a:pPr marL="8659"/>
            <a:r>
              <a:rPr sz="375" spc="41" dirty="0">
                <a:latin typeface="Calibri"/>
                <a:cs typeface="Calibri"/>
              </a:rPr>
              <a:t>60%</a:t>
            </a:r>
            <a:endParaRPr sz="375">
              <a:latin typeface="Calibri"/>
              <a:cs typeface="Calibri"/>
            </a:endParaRPr>
          </a:p>
        </p:txBody>
      </p:sp>
      <p:sp>
        <p:nvSpPr>
          <p:cNvPr id="205" name="object 205"/>
          <p:cNvSpPr txBox="1"/>
          <p:nvPr/>
        </p:nvSpPr>
        <p:spPr>
          <a:xfrm>
            <a:off x="3809112" y="2823773"/>
            <a:ext cx="116465" cy="57708"/>
          </a:xfrm>
          <a:prstGeom prst="rect">
            <a:avLst/>
          </a:prstGeom>
        </p:spPr>
        <p:txBody>
          <a:bodyPr vert="horz" wrap="square" lIns="0" tIns="0" rIns="0" bIns="0" rtlCol="0">
            <a:spAutoFit/>
          </a:bodyPr>
          <a:lstStyle/>
          <a:p>
            <a:pPr marL="8659"/>
            <a:r>
              <a:rPr sz="375" spc="41" dirty="0">
                <a:latin typeface="Calibri"/>
                <a:cs typeface="Calibri"/>
              </a:rPr>
              <a:t>90%</a:t>
            </a:r>
            <a:endParaRPr sz="375">
              <a:latin typeface="Calibri"/>
              <a:cs typeface="Calibri"/>
            </a:endParaRPr>
          </a:p>
        </p:txBody>
      </p:sp>
      <p:sp>
        <p:nvSpPr>
          <p:cNvPr id="206" name="object 206"/>
          <p:cNvSpPr txBox="1"/>
          <p:nvPr/>
        </p:nvSpPr>
        <p:spPr>
          <a:xfrm>
            <a:off x="3782560" y="3297528"/>
            <a:ext cx="116465" cy="57708"/>
          </a:xfrm>
          <a:prstGeom prst="rect">
            <a:avLst/>
          </a:prstGeom>
        </p:spPr>
        <p:txBody>
          <a:bodyPr vert="horz" wrap="square" lIns="0" tIns="0" rIns="0" bIns="0" rtlCol="0">
            <a:spAutoFit/>
          </a:bodyPr>
          <a:lstStyle/>
          <a:p>
            <a:pPr marL="8659"/>
            <a:r>
              <a:rPr sz="375" spc="41" dirty="0">
                <a:latin typeface="Calibri"/>
                <a:cs typeface="Calibri"/>
              </a:rPr>
              <a:t>50%</a:t>
            </a:r>
            <a:endParaRPr sz="375">
              <a:latin typeface="Calibri"/>
              <a:cs typeface="Calibri"/>
            </a:endParaRPr>
          </a:p>
        </p:txBody>
      </p:sp>
      <p:sp>
        <p:nvSpPr>
          <p:cNvPr id="207" name="object 207"/>
          <p:cNvSpPr txBox="1"/>
          <p:nvPr/>
        </p:nvSpPr>
        <p:spPr>
          <a:xfrm>
            <a:off x="4439749" y="4429673"/>
            <a:ext cx="116465" cy="57708"/>
          </a:xfrm>
          <a:prstGeom prst="rect">
            <a:avLst/>
          </a:prstGeom>
        </p:spPr>
        <p:txBody>
          <a:bodyPr vert="horz" wrap="square" lIns="0" tIns="0" rIns="0" bIns="0" rtlCol="0">
            <a:spAutoFit/>
          </a:bodyPr>
          <a:lstStyle/>
          <a:p>
            <a:pPr marL="8659"/>
            <a:r>
              <a:rPr sz="375" spc="41" dirty="0">
                <a:latin typeface="Calibri"/>
                <a:cs typeface="Calibri"/>
              </a:rPr>
              <a:t>60%</a:t>
            </a:r>
            <a:endParaRPr sz="375">
              <a:latin typeface="Calibri"/>
              <a:cs typeface="Calibri"/>
            </a:endParaRPr>
          </a:p>
        </p:txBody>
      </p:sp>
      <p:sp>
        <p:nvSpPr>
          <p:cNvPr id="208" name="object 208"/>
          <p:cNvSpPr txBox="1"/>
          <p:nvPr/>
        </p:nvSpPr>
        <p:spPr>
          <a:xfrm>
            <a:off x="4693495" y="4280152"/>
            <a:ext cx="116465" cy="57708"/>
          </a:xfrm>
          <a:prstGeom prst="rect">
            <a:avLst/>
          </a:prstGeom>
        </p:spPr>
        <p:txBody>
          <a:bodyPr vert="horz" wrap="square" lIns="0" tIns="0" rIns="0" bIns="0" rtlCol="0">
            <a:spAutoFit/>
          </a:bodyPr>
          <a:lstStyle/>
          <a:p>
            <a:pPr marL="8659"/>
            <a:r>
              <a:rPr sz="375" spc="41" dirty="0">
                <a:latin typeface="Calibri"/>
                <a:cs typeface="Calibri"/>
              </a:rPr>
              <a:t>80%</a:t>
            </a:r>
            <a:endParaRPr sz="375">
              <a:latin typeface="Calibri"/>
              <a:cs typeface="Calibri"/>
            </a:endParaRPr>
          </a:p>
        </p:txBody>
      </p:sp>
      <p:sp>
        <p:nvSpPr>
          <p:cNvPr id="209" name="object 209"/>
          <p:cNvSpPr txBox="1"/>
          <p:nvPr/>
        </p:nvSpPr>
        <p:spPr>
          <a:xfrm>
            <a:off x="4314152" y="4478325"/>
            <a:ext cx="116465" cy="57708"/>
          </a:xfrm>
          <a:prstGeom prst="rect">
            <a:avLst/>
          </a:prstGeom>
        </p:spPr>
        <p:txBody>
          <a:bodyPr vert="horz" wrap="square" lIns="0" tIns="0" rIns="0" bIns="0" rtlCol="0">
            <a:spAutoFit/>
          </a:bodyPr>
          <a:lstStyle/>
          <a:p>
            <a:pPr marL="8659"/>
            <a:r>
              <a:rPr sz="375" spc="41" dirty="0">
                <a:latin typeface="Calibri"/>
                <a:cs typeface="Calibri"/>
              </a:rPr>
              <a:t>50%</a:t>
            </a:r>
            <a:endParaRPr sz="375">
              <a:latin typeface="Calibri"/>
              <a:cs typeface="Calibri"/>
            </a:endParaRPr>
          </a:p>
        </p:txBody>
      </p:sp>
      <p:sp>
        <p:nvSpPr>
          <p:cNvPr id="210" name="object 210"/>
          <p:cNvSpPr txBox="1"/>
          <p:nvPr/>
        </p:nvSpPr>
        <p:spPr>
          <a:xfrm>
            <a:off x="3888181" y="4533187"/>
            <a:ext cx="116465" cy="57708"/>
          </a:xfrm>
          <a:prstGeom prst="rect">
            <a:avLst/>
          </a:prstGeom>
        </p:spPr>
        <p:txBody>
          <a:bodyPr vert="horz" wrap="square" lIns="0" tIns="0" rIns="0" bIns="0" rtlCol="0">
            <a:spAutoFit/>
          </a:bodyPr>
          <a:lstStyle/>
          <a:p>
            <a:pPr marL="8659"/>
            <a:r>
              <a:rPr sz="375" spc="41" dirty="0">
                <a:latin typeface="Calibri"/>
                <a:cs typeface="Calibri"/>
              </a:rPr>
              <a:t>13%</a:t>
            </a:r>
            <a:endParaRPr sz="375">
              <a:latin typeface="Calibri"/>
              <a:cs typeface="Calibri"/>
            </a:endParaRPr>
          </a:p>
        </p:txBody>
      </p:sp>
      <p:sp>
        <p:nvSpPr>
          <p:cNvPr id="211" name="object 211"/>
          <p:cNvSpPr txBox="1"/>
          <p:nvPr/>
        </p:nvSpPr>
        <p:spPr>
          <a:xfrm>
            <a:off x="4813645" y="4163406"/>
            <a:ext cx="116465" cy="57708"/>
          </a:xfrm>
          <a:prstGeom prst="rect">
            <a:avLst/>
          </a:prstGeom>
        </p:spPr>
        <p:txBody>
          <a:bodyPr vert="horz" wrap="square" lIns="0" tIns="0" rIns="0" bIns="0" rtlCol="0">
            <a:spAutoFit/>
          </a:bodyPr>
          <a:lstStyle/>
          <a:p>
            <a:pPr marL="8659"/>
            <a:r>
              <a:rPr sz="375" spc="41" dirty="0">
                <a:latin typeface="Calibri"/>
                <a:cs typeface="Calibri"/>
              </a:rPr>
              <a:t>90%</a:t>
            </a:r>
            <a:endParaRPr sz="375">
              <a:latin typeface="Calibri"/>
              <a:cs typeface="Calibri"/>
            </a:endParaRPr>
          </a:p>
        </p:txBody>
      </p:sp>
      <p:sp>
        <p:nvSpPr>
          <p:cNvPr id="212" name="object 212"/>
          <p:cNvSpPr txBox="1"/>
          <p:nvPr/>
        </p:nvSpPr>
        <p:spPr>
          <a:xfrm>
            <a:off x="4941155" y="4035921"/>
            <a:ext cx="142875" cy="57708"/>
          </a:xfrm>
          <a:prstGeom prst="rect">
            <a:avLst/>
          </a:prstGeom>
        </p:spPr>
        <p:txBody>
          <a:bodyPr vert="horz" wrap="square" lIns="0" tIns="0" rIns="0" bIns="0" rtlCol="0">
            <a:spAutoFit/>
          </a:bodyPr>
          <a:lstStyle/>
          <a:p>
            <a:pPr marL="8659"/>
            <a:r>
              <a:rPr sz="375" spc="34" dirty="0">
                <a:latin typeface="Calibri"/>
                <a:cs typeface="Calibri"/>
              </a:rPr>
              <a:t>100%</a:t>
            </a:r>
            <a:endParaRPr sz="375">
              <a:latin typeface="Calibri"/>
              <a:cs typeface="Calibri"/>
            </a:endParaRPr>
          </a:p>
        </p:txBody>
      </p:sp>
      <p:sp>
        <p:nvSpPr>
          <p:cNvPr id="213" name="object 213"/>
          <p:cNvSpPr txBox="1"/>
          <p:nvPr/>
        </p:nvSpPr>
        <p:spPr>
          <a:xfrm>
            <a:off x="4190714" y="4509879"/>
            <a:ext cx="116465" cy="57708"/>
          </a:xfrm>
          <a:prstGeom prst="rect">
            <a:avLst/>
          </a:prstGeom>
        </p:spPr>
        <p:txBody>
          <a:bodyPr vert="horz" wrap="square" lIns="0" tIns="0" rIns="0" bIns="0" rtlCol="0">
            <a:spAutoFit/>
          </a:bodyPr>
          <a:lstStyle/>
          <a:p>
            <a:pPr marL="8659"/>
            <a:r>
              <a:rPr sz="375" spc="41" dirty="0">
                <a:latin typeface="Calibri"/>
                <a:cs typeface="Calibri"/>
              </a:rPr>
              <a:t>40%</a:t>
            </a:r>
            <a:endParaRPr sz="375">
              <a:latin typeface="Calibri"/>
              <a:cs typeface="Calibri"/>
            </a:endParaRPr>
          </a:p>
        </p:txBody>
      </p:sp>
      <p:sp>
        <p:nvSpPr>
          <p:cNvPr id="214" name="object 214"/>
          <p:cNvSpPr txBox="1"/>
          <p:nvPr/>
        </p:nvSpPr>
        <p:spPr>
          <a:xfrm>
            <a:off x="4565738" y="4369264"/>
            <a:ext cx="116465" cy="57708"/>
          </a:xfrm>
          <a:prstGeom prst="rect">
            <a:avLst/>
          </a:prstGeom>
        </p:spPr>
        <p:txBody>
          <a:bodyPr vert="horz" wrap="square" lIns="0" tIns="0" rIns="0" bIns="0" rtlCol="0">
            <a:spAutoFit/>
          </a:bodyPr>
          <a:lstStyle/>
          <a:p>
            <a:pPr marL="8659"/>
            <a:r>
              <a:rPr sz="375" spc="41" dirty="0">
                <a:latin typeface="Calibri"/>
                <a:cs typeface="Calibri"/>
              </a:rPr>
              <a:t>70%</a:t>
            </a:r>
            <a:endParaRPr sz="375">
              <a:latin typeface="Calibri"/>
              <a:cs typeface="Calibri"/>
            </a:endParaRPr>
          </a:p>
        </p:txBody>
      </p:sp>
      <p:sp>
        <p:nvSpPr>
          <p:cNvPr id="215" name="object 215"/>
          <p:cNvSpPr/>
          <p:nvPr/>
        </p:nvSpPr>
        <p:spPr>
          <a:xfrm>
            <a:off x="5761586" y="2710143"/>
            <a:ext cx="1252970" cy="701819"/>
          </a:xfrm>
          <a:custGeom>
            <a:avLst/>
            <a:gdLst/>
            <a:ahLst/>
            <a:cxnLst/>
            <a:rect l="l" t="t" r="r" b="b"/>
            <a:pathLst>
              <a:path w="1837689" h="1029335">
                <a:moveTo>
                  <a:pt x="510615" y="1028967"/>
                </a:moveTo>
                <a:lnTo>
                  <a:pt x="0" y="1028967"/>
                </a:lnTo>
                <a:lnTo>
                  <a:pt x="0" y="0"/>
                </a:lnTo>
                <a:lnTo>
                  <a:pt x="341798" y="0"/>
                </a:lnTo>
                <a:lnTo>
                  <a:pt x="517915" y="53540"/>
                </a:lnTo>
                <a:lnTo>
                  <a:pt x="646007" y="94965"/>
                </a:lnTo>
                <a:lnTo>
                  <a:pt x="774451" y="140784"/>
                </a:lnTo>
                <a:lnTo>
                  <a:pt x="870794" y="177193"/>
                </a:lnTo>
                <a:lnTo>
                  <a:pt x="966418" y="215160"/>
                </a:lnTo>
                <a:lnTo>
                  <a:pt x="1124248" y="279639"/>
                </a:lnTo>
                <a:lnTo>
                  <a:pt x="1252905" y="334643"/>
                </a:lnTo>
                <a:lnTo>
                  <a:pt x="1302441" y="356471"/>
                </a:lnTo>
                <a:lnTo>
                  <a:pt x="1453561" y="427378"/>
                </a:lnTo>
                <a:lnTo>
                  <a:pt x="1565112" y="481783"/>
                </a:lnTo>
                <a:lnTo>
                  <a:pt x="1663258" y="531204"/>
                </a:lnTo>
                <a:lnTo>
                  <a:pt x="1700276" y="550478"/>
                </a:lnTo>
                <a:lnTo>
                  <a:pt x="1745236" y="574698"/>
                </a:lnTo>
                <a:lnTo>
                  <a:pt x="1837556" y="626002"/>
                </a:lnTo>
                <a:lnTo>
                  <a:pt x="1590715" y="731825"/>
                </a:lnTo>
                <a:lnTo>
                  <a:pt x="1471045" y="780867"/>
                </a:lnTo>
                <a:lnTo>
                  <a:pt x="1401293" y="808176"/>
                </a:lnTo>
                <a:lnTo>
                  <a:pt x="1355842" y="825298"/>
                </a:lnTo>
                <a:lnTo>
                  <a:pt x="1311277" y="841420"/>
                </a:lnTo>
                <a:lnTo>
                  <a:pt x="1267547" y="856603"/>
                </a:lnTo>
                <a:lnTo>
                  <a:pt x="1224530" y="870891"/>
                </a:lnTo>
                <a:lnTo>
                  <a:pt x="1182104" y="884327"/>
                </a:lnTo>
                <a:lnTo>
                  <a:pt x="1140149" y="896954"/>
                </a:lnTo>
                <a:lnTo>
                  <a:pt x="1098541" y="908815"/>
                </a:lnTo>
                <a:lnTo>
                  <a:pt x="1057160" y="919955"/>
                </a:lnTo>
                <a:lnTo>
                  <a:pt x="1015883" y="930415"/>
                </a:lnTo>
                <a:lnTo>
                  <a:pt x="974589" y="940241"/>
                </a:lnTo>
                <a:lnTo>
                  <a:pt x="870582" y="963172"/>
                </a:lnTo>
                <a:lnTo>
                  <a:pt x="765314" y="984160"/>
                </a:lnTo>
                <a:lnTo>
                  <a:pt x="510615" y="1028967"/>
                </a:lnTo>
                <a:close/>
              </a:path>
            </a:pathLst>
          </a:custGeom>
          <a:solidFill>
            <a:srgbClr val="DCDDDE"/>
          </a:solidFill>
        </p:spPr>
        <p:txBody>
          <a:bodyPr wrap="square" lIns="0" tIns="0" rIns="0" bIns="0" rtlCol="0"/>
          <a:lstStyle/>
          <a:p>
            <a:endParaRPr sz="1227"/>
          </a:p>
        </p:txBody>
      </p:sp>
      <p:sp>
        <p:nvSpPr>
          <p:cNvPr id="216" name="object 216"/>
          <p:cNvSpPr/>
          <p:nvPr/>
        </p:nvSpPr>
        <p:spPr>
          <a:xfrm>
            <a:off x="5761382" y="2778187"/>
            <a:ext cx="1252970" cy="622155"/>
          </a:xfrm>
          <a:custGeom>
            <a:avLst/>
            <a:gdLst/>
            <a:ahLst/>
            <a:cxnLst/>
            <a:rect l="l" t="t" r="r" b="b"/>
            <a:pathLst>
              <a:path w="1837689" h="912495">
                <a:moveTo>
                  <a:pt x="0" y="912326"/>
                </a:moveTo>
                <a:lnTo>
                  <a:pt x="0" y="481496"/>
                </a:lnTo>
                <a:lnTo>
                  <a:pt x="660572" y="0"/>
                </a:lnTo>
                <a:lnTo>
                  <a:pt x="880683" y="81266"/>
                </a:lnTo>
                <a:lnTo>
                  <a:pt x="977721" y="119122"/>
                </a:lnTo>
                <a:lnTo>
                  <a:pt x="1089272" y="164800"/>
                </a:lnTo>
                <a:lnTo>
                  <a:pt x="1290864" y="251772"/>
                </a:lnTo>
                <a:lnTo>
                  <a:pt x="1370974" y="287767"/>
                </a:lnTo>
                <a:lnTo>
                  <a:pt x="1441697" y="320848"/>
                </a:lnTo>
                <a:lnTo>
                  <a:pt x="1487083" y="342764"/>
                </a:lnTo>
                <a:lnTo>
                  <a:pt x="1619562" y="410586"/>
                </a:lnTo>
                <a:lnTo>
                  <a:pt x="1837544" y="526204"/>
                </a:lnTo>
                <a:lnTo>
                  <a:pt x="1748160" y="568010"/>
                </a:lnTo>
                <a:lnTo>
                  <a:pt x="1679165" y="598896"/>
                </a:lnTo>
                <a:lnTo>
                  <a:pt x="1618308" y="624981"/>
                </a:lnTo>
                <a:lnTo>
                  <a:pt x="1550562" y="652841"/>
                </a:lnTo>
                <a:lnTo>
                  <a:pt x="1475606" y="681953"/>
                </a:lnTo>
                <a:lnTo>
                  <a:pt x="1394139" y="712025"/>
                </a:lnTo>
                <a:lnTo>
                  <a:pt x="1308314" y="742021"/>
                </a:lnTo>
                <a:lnTo>
                  <a:pt x="1242380" y="763843"/>
                </a:lnTo>
                <a:lnTo>
                  <a:pt x="1176112" y="784602"/>
                </a:lnTo>
                <a:lnTo>
                  <a:pt x="1110423" y="803878"/>
                </a:lnTo>
                <a:lnTo>
                  <a:pt x="1045923" y="821506"/>
                </a:lnTo>
                <a:lnTo>
                  <a:pt x="982473" y="837664"/>
                </a:lnTo>
                <a:lnTo>
                  <a:pt x="899103" y="857341"/>
                </a:lnTo>
                <a:lnTo>
                  <a:pt x="734504" y="892453"/>
                </a:lnTo>
                <a:lnTo>
                  <a:pt x="0" y="912326"/>
                </a:lnTo>
                <a:close/>
              </a:path>
            </a:pathLst>
          </a:custGeom>
          <a:solidFill>
            <a:srgbClr val="A7A9AC"/>
          </a:solidFill>
        </p:spPr>
        <p:txBody>
          <a:bodyPr wrap="square" lIns="0" tIns="0" rIns="0" bIns="0" rtlCol="0"/>
          <a:lstStyle/>
          <a:p>
            <a:endParaRPr sz="1227"/>
          </a:p>
        </p:txBody>
      </p:sp>
      <p:sp>
        <p:nvSpPr>
          <p:cNvPr id="217" name="object 217"/>
          <p:cNvSpPr/>
          <p:nvPr/>
        </p:nvSpPr>
        <p:spPr>
          <a:xfrm>
            <a:off x="5967453" y="2607050"/>
            <a:ext cx="672378" cy="0"/>
          </a:xfrm>
          <a:custGeom>
            <a:avLst/>
            <a:gdLst/>
            <a:ahLst/>
            <a:cxnLst/>
            <a:rect l="l" t="t" r="r" b="b"/>
            <a:pathLst>
              <a:path w="986154">
                <a:moveTo>
                  <a:pt x="0" y="0"/>
                </a:moveTo>
                <a:lnTo>
                  <a:pt x="986126" y="0"/>
                </a:lnTo>
              </a:path>
            </a:pathLst>
          </a:custGeom>
          <a:ln w="4373">
            <a:solidFill>
              <a:srgbClr val="000000"/>
            </a:solidFill>
          </a:ln>
        </p:spPr>
        <p:txBody>
          <a:bodyPr wrap="square" lIns="0" tIns="0" rIns="0" bIns="0" rtlCol="0"/>
          <a:lstStyle/>
          <a:p>
            <a:endParaRPr sz="1227"/>
          </a:p>
        </p:txBody>
      </p:sp>
      <p:sp>
        <p:nvSpPr>
          <p:cNvPr id="218" name="object 218"/>
          <p:cNvSpPr/>
          <p:nvPr/>
        </p:nvSpPr>
        <p:spPr>
          <a:xfrm>
            <a:off x="5762563" y="2607050"/>
            <a:ext cx="52388" cy="0"/>
          </a:xfrm>
          <a:custGeom>
            <a:avLst/>
            <a:gdLst/>
            <a:ahLst/>
            <a:cxnLst/>
            <a:rect l="l" t="t" r="r" b="b"/>
            <a:pathLst>
              <a:path w="76835">
                <a:moveTo>
                  <a:pt x="0" y="0"/>
                </a:moveTo>
                <a:lnTo>
                  <a:pt x="76438" y="0"/>
                </a:lnTo>
              </a:path>
            </a:pathLst>
          </a:custGeom>
          <a:ln w="4373">
            <a:solidFill>
              <a:srgbClr val="000000"/>
            </a:solidFill>
          </a:ln>
        </p:spPr>
        <p:txBody>
          <a:bodyPr wrap="square" lIns="0" tIns="0" rIns="0" bIns="0" rtlCol="0"/>
          <a:lstStyle/>
          <a:p>
            <a:endParaRPr sz="1227"/>
          </a:p>
        </p:txBody>
      </p:sp>
      <p:sp>
        <p:nvSpPr>
          <p:cNvPr id="219" name="object 219"/>
          <p:cNvSpPr/>
          <p:nvPr/>
        </p:nvSpPr>
        <p:spPr>
          <a:xfrm>
            <a:off x="5762563" y="2744901"/>
            <a:ext cx="1404504" cy="0"/>
          </a:xfrm>
          <a:custGeom>
            <a:avLst/>
            <a:gdLst/>
            <a:ahLst/>
            <a:cxnLst/>
            <a:rect l="l" t="t" r="r" b="b"/>
            <a:pathLst>
              <a:path w="2059940">
                <a:moveTo>
                  <a:pt x="0" y="0"/>
                </a:moveTo>
                <a:lnTo>
                  <a:pt x="2059642" y="0"/>
                </a:lnTo>
              </a:path>
            </a:pathLst>
          </a:custGeom>
          <a:ln w="4373">
            <a:solidFill>
              <a:srgbClr val="000000"/>
            </a:solidFill>
          </a:ln>
        </p:spPr>
        <p:txBody>
          <a:bodyPr wrap="square" lIns="0" tIns="0" rIns="0" bIns="0" rtlCol="0"/>
          <a:lstStyle/>
          <a:p>
            <a:endParaRPr sz="1227"/>
          </a:p>
        </p:txBody>
      </p:sp>
      <p:sp>
        <p:nvSpPr>
          <p:cNvPr id="220" name="object 220"/>
          <p:cNvSpPr/>
          <p:nvPr/>
        </p:nvSpPr>
        <p:spPr>
          <a:xfrm>
            <a:off x="5762563" y="2882745"/>
            <a:ext cx="1404504" cy="0"/>
          </a:xfrm>
          <a:custGeom>
            <a:avLst/>
            <a:gdLst/>
            <a:ahLst/>
            <a:cxnLst/>
            <a:rect l="l" t="t" r="r" b="b"/>
            <a:pathLst>
              <a:path w="2059940">
                <a:moveTo>
                  <a:pt x="0" y="0"/>
                </a:moveTo>
                <a:lnTo>
                  <a:pt x="2059642" y="0"/>
                </a:lnTo>
              </a:path>
            </a:pathLst>
          </a:custGeom>
          <a:ln w="4373">
            <a:solidFill>
              <a:srgbClr val="000000"/>
            </a:solidFill>
          </a:ln>
        </p:spPr>
        <p:txBody>
          <a:bodyPr wrap="square" lIns="0" tIns="0" rIns="0" bIns="0" rtlCol="0"/>
          <a:lstStyle/>
          <a:p>
            <a:endParaRPr sz="1227"/>
          </a:p>
        </p:txBody>
      </p:sp>
      <p:sp>
        <p:nvSpPr>
          <p:cNvPr id="221" name="object 221"/>
          <p:cNvSpPr/>
          <p:nvPr/>
        </p:nvSpPr>
        <p:spPr>
          <a:xfrm>
            <a:off x="5762563" y="3020588"/>
            <a:ext cx="1404504" cy="0"/>
          </a:xfrm>
          <a:custGeom>
            <a:avLst/>
            <a:gdLst/>
            <a:ahLst/>
            <a:cxnLst/>
            <a:rect l="l" t="t" r="r" b="b"/>
            <a:pathLst>
              <a:path w="2059940">
                <a:moveTo>
                  <a:pt x="0" y="0"/>
                </a:moveTo>
                <a:lnTo>
                  <a:pt x="2059642" y="0"/>
                </a:lnTo>
              </a:path>
            </a:pathLst>
          </a:custGeom>
          <a:ln w="4373">
            <a:solidFill>
              <a:srgbClr val="000000"/>
            </a:solidFill>
          </a:ln>
        </p:spPr>
        <p:txBody>
          <a:bodyPr wrap="square" lIns="0" tIns="0" rIns="0" bIns="0" rtlCol="0"/>
          <a:lstStyle/>
          <a:p>
            <a:endParaRPr sz="1227"/>
          </a:p>
        </p:txBody>
      </p:sp>
      <p:sp>
        <p:nvSpPr>
          <p:cNvPr id="222" name="object 222"/>
          <p:cNvSpPr/>
          <p:nvPr/>
        </p:nvSpPr>
        <p:spPr>
          <a:xfrm>
            <a:off x="5762563" y="3158423"/>
            <a:ext cx="1404504" cy="0"/>
          </a:xfrm>
          <a:custGeom>
            <a:avLst/>
            <a:gdLst/>
            <a:ahLst/>
            <a:cxnLst/>
            <a:rect l="l" t="t" r="r" b="b"/>
            <a:pathLst>
              <a:path w="2059940">
                <a:moveTo>
                  <a:pt x="0" y="0"/>
                </a:moveTo>
                <a:lnTo>
                  <a:pt x="2059642" y="0"/>
                </a:lnTo>
              </a:path>
            </a:pathLst>
          </a:custGeom>
          <a:ln w="4373">
            <a:solidFill>
              <a:srgbClr val="000000"/>
            </a:solidFill>
          </a:ln>
        </p:spPr>
        <p:txBody>
          <a:bodyPr wrap="square" lIns="0" tIns="0" rIns="0" bIns="0" rtlCol="0"/>
          <a:lstStyle/>
          <a:p>
            <a:endParaRPr sz="1227"/>
          </a:p>
        </p:txBody>
      </p:sp>
      <p:sp>
        <p:nvSpPr>
          <p:cNvPr id="223" name="object 223"/>
          <p:cNvSpPr/>
          <p:nvPr/>
        </p:nvSpPr>
        <p:spPr>
          <a:xfrm>
            <a:off x="5762563" y="3296274"/>
            <a:ext cx="1404504" cy="0"/>
          </a:xfrm>
          <a:custGeom>
            <a:avLst/>
            <a:gdLst/>
            <a:ahLst/>
            <a:cxnLst/>
            <a:rect l="l" t="t" r="r" b="b"/>
            <a:pathLst>
              <a:path w="2059940">
                <a:moveTo>
                  <a:pt x="0" y="0"/>
                </a:moveTo>
                <a:lnTo>
                  <a:pt x="2059642" y="0"/>
                </a:lnTo>
              </a:path>
            </a:pathLst>
          </a:custGeom>
          <a:ln w="4373">
            <a:solidFill>
              <a:srgbClr val="000000"/>
            </a:solidFill>
          </a:ln>
        </p:spPr>
        <p:txBody>
          <a:bodyPr wrap="square" lIns="0" tIns="0" rIns="0" bIns="0" rtlCol="0"/>
          <a:lstStyle/>
          <a:p>
            <a:endParaRPr sz="1227"/>
          </a:p>
        </p:txBody>
      </p:sp>
      <p:sp>
        <p:nvSpPr>
          <p:cNvPr id="224" name="object 224"/>
          <p:cNvSpPr/>
          <p:nvPr/>
        </p:nvSpPr>
        <p:spPr>
          <a:xfrm>
            <a:off x="6995506" y="2451827"/>
            <a:ext cx="0" cy="17750"/>
          </a:xfrm>
          <a:custGeom>
            <a:avLst/>
            <a:gdLst/>
            <a:ahLst/>
            <a:cxnLst/>
            <a:rect l="l" t="t" r="r" b="b"/>
            <a:pathLst>
              <a:path h="26035">
                <a:moveTo>
                  <a:pt x="0" y="25575"/>
                </a:moveTo>
                <a:lnTo>
                  <a:pt x="0" y="0"/>
                </a:lnTo>
              </a:path>
            </a:pathLst>
          </a:custGeom>
          <a:ln w="17943">
            <a:solidFill>
              <a:srgbClr val="000000"/>
            </a:solidFill>
          </a:ln>
        </p:spPr>
        <p:txBody>
          <a:bodyPr wrap="square" lIns="0" tIns="0" rIns="0" bIns="0" rtlCol="0"/>
          <a:lstStyle/>
          <a:p>
            <a:endParaRPr sz="1227"/>
          </a:p>
        </p:txBody>
      </p:sp>
      <p:sp>
        <p:nvSpPr>
          <p:cNvPr id="225" name="object 225"/>
          <p:cNvSpPr/>
          <p:nvPr/>
        </p:nvSpPr>
        <p:spPr>
          <a:xfrm>
            <a:off x="6995506" y="2744533"/>
            <a:ext cx="0" cy="689697"/>
          </a:xfrm>
          <a:custGeom>
            <a:avLst/>
            <a:gdLst/>
            <a:ahLst/>
            <a:cxnLst/>
            <a:rect l="l" t="t" r="r" b="b"/>
            <a:pathLst>
              <a:path h="1011554">
                <a:moveTo>
                  <a:pt x="0" y="1011389"/>
                </a:moveTo>
                <a:lnTo>
                  <a:pt x="0" y="0"/>
                </a:lnTo>
              </a:path>
            </a:pathLst>
          </a:custGeom>
          <a:ln w="17943">
            <a:solidFill>
              <a:srgbClr val="000000"/>
            </a:solidFill>
          </a:ln>
        </p:spPr>
        <p:txBody>
          <a:bodyPr wrap="square" lIns="0" tIns="0" rIns="0" bIns="0" rtlCol="0"/>
          <a:lstStyle/>
          <a:p>
            <a:endParaRPr sz="1227"/>
          </a:p>
        </p:txBody>
      </p:sp>
      <p:sp>
        <p:nvSpPr>
          <p:cNvPr id="226" name="object 226"/>
          <p:cNvSpPr/>
          <p:nvPr/>
        </p:nvSpPr>
        <p:spPr>
          <a:xfrm>
            <a:off x="6815765" y="2744533"/>
            <a:ext cx="0" cy="689697"/>
          </a:xfrm>
          <a:custGeom>
            <a:avLst/>
            <a:gdLst/>
            <a:ahLst/>
            <a:cxnLst/>
            <a:rect l="l" t="t" r="r" b="b"/>
            <a:pathLst>
              <a:path h="1011554">
                <a:moveTo>
                  <a:pt x="0" y="1011389"/>
                </a:moveTo>
                <a:lnTo>
                  <a:pt x="0" y="0"/>
                </a:lnTo>
              </a:path>
            </a:pathLst>
          </a:custGeom>
          <a:ln w="4199">
            <a:solidFill>
              <a:srgbClr val="000000"/>
            </a:solidFill>
          </a:ln>
        </p:spPr>
        <p:txBody>
          <a:bodyPr wrap="square" lIns="0" tIns="0" rIns="0" bIns="0" rtlCol="0"/>
          <a:lstStyle/>
          <a:p>
            <a:endParaRPr sz="1227"/>
          </a:p>
        </p:txBody>
      </p:sp>
      <p:sp>
        <p:nvSpPr>
          <p:cNvPr id="227" name="object 227"/>
          <p:cNvSpPr/>
          <p:nvPr/>
        </p:nvSpPr>
        <p:spPr>
          <a:xfrm>
            <a:off x="6639728" y="2470229"/>
            <a:ext cx="0" cy="964190"/>
          </a:xfrm>
          <a:custGeom>
            <a:avLst/>
            <a:gdLst/>
            <a:ahLst/>
            <a:cxnLst/>
            <a:rect l="l" t="t" r="r" b="b"/>
            <a:pathLst>
              <a:path h="1414145">
                <a:moveTo>
                  <a:pt x="0" y="0"/>
                </a:moveTo>
                <a:lnTo>
                  <a:pt x="0" y="1413702"/>
                </a:lnTo>
              </a:path>
            </a:pathLst>
          </a:custGeom>
          <a:ln w="4199">
            <a:solidFill>
              <a:srgbClr val="000000"/>
            </a:solidFill>
          </a:ln>
        </p:spPr>
        <p:txBody>
          <a:bodyPr wrap="square" lIns="0" tIns="0" rIns="0" bIns="0" rtlCol="0"/>
          <a:lstStyle/>
          <a:p>
            <a:endParaRPr sz="1227"/>
          </a:p>
        </p:txBody>
      </p:sp>
      <p:sp>
        <p:nvSpPr>
          <p:cNvPr id="228" name="object 228"/>
          <p:cNvSpPr/>
          <p:nvPr/>
        </p:nvSpPr>
        <p:spPr>
          <a:xfrm>
            <a:off x="6463773" y="2470229"/>
            <a:ext cx="0" cy="964190"/>
          </a:xfrm>
          <a:custGeom>
            <a:avLst/>
            <a:gdLst/>
            <a:ahLst/>
            <a:cxnLst/>
            <a:rect l="l" t="t" r="r" b="b"/>
            <a:pathLst>
              <a:path h="1414145">
                <a:moveTo>
                  <a:pt x="0" y="0"/>
                </a:moveTo>
                <a:lnTo>
                  <a:pt x="0" y="1413702"/>
                </a:lnTo>
              </a:path>
            </a:pathLst>
          </a:custGeom>
          <a:ln w="4199">
            <a:solidFill>
              <a:srgbClr val="000000"/>
            </a:solidFill>
          </a:ln>
        </p:spPr>
        <p:txBody>
          <a:bodyPr wrap="square" lIns="0" tIns="0" rIns="0" bIns="0" rtlCol="0"/>
          <a:lstStyle/>
          <a:p>
            <a:endParaRPr sz="1227"/>
          </a:p>
        </p:txBody>
      </p:sp>
      <p:sp>
        <p:nvSpPr>
          <p:cNvPr id="229" name="object 229"/>
          <p:cNvSpPr/>
          <p:nvPr/>
        </p:nvSpPr>
        <p:spPr>
          <a:xfrm>
            <a:off x="6288710" y="2470229"/>
            <a:ext cx="0" cy="964190"/>
          </a:xfrm>
          <a:custGeom>
            <a:avLst/>
            <a:gdLst/>
            <a:ahLst/>
            <a:cxnLst/>
            <a:rect l="l" t="t" r="r" b="b"/>
            <a:pathLst>
              <a:path h="1414145">
                <a:moveTo>
                  <a:pt x="0" y="0"/>
                </a:moveTo>
                <a:lnTo>
                  <a:pt x="0" y="1413702"/>
                </a:lnTo>
              </a:path>
            </a:pathLst>
          </a:custGeom>
          <a:ln w="4199">
            <a:solidFill>
              <a:srgbClr val="000000"/>
            </a:solidFill>
          </a:ln>
        </p:spPr>
        <p:txBody>
          <a:bodyPr wrap="square" lIns="0" tIns="0" rIns="0" bIns="0" rtlCol="0"/>
          <a:lstStyle/>
          <a:p>
            <a:endParaRPr sz="1227"/>
          </a:p>
        </p:txBody>
      </p:sp>
      <p:sp>
        <p:nvSpPr>
          <p:cNvPr id="230" name="object 230"/>
          <p:cNvSpPr/>
          <p:nvPr/>
        </p:nvSpPr>
        <p:spPr>
          <a:xfrm>
            <a:off x="6112681" y="2470229"/>
            <a:ext cx="0" cy="964190"/>
          </a:xfrm>
          <a:custGeom>
            <a:avLst/>
            <a:gdLst/>
            <a:ahLst/>
            <a:cxnLst/>
            <a:rect l="l" t="t" r="r" b="b"/>
            <a:pathLst>
              <a:path h="1414145">
                <a:moveTo>
                  <a:pt x="0" y="0"/>
                </a:moveTo>
                <a:lnTo>
                  <a:pt x="0" y="1413702"/>
                </a:lnTo>
              </a:path>
            </a:pathLst>
          </a:custGeom>
          <a:ln w="4199">
            <a:solidFill>
              <a:srgbClr val="000000"/>
            </a:solidFill>
          </a:ln>
        </p:spPr>
        <p:txBody>
          <a:bodyPr wrap="square" lIns="0" tIns="0" rIns="0" bIns="0" rtlCol="0"/>
          <a:lstStyle/>
          <a:p>
            <a:endParaRPr sz="1227"/>
          </a:p>
        </p:txBody>
      </p:sp>
      <p:sp>
        <p:nvSpPr>
          <p:cNvPr id="231" name="object 231"/>
          <p:cNvSpPr/>
          <p:nvPr/>
        </p:nvSpPr>
        <p:spPr>
          <a:xfrm>
            <a:off x="5937618" y="2470229"/>
            <a:ext cx="0" cy="99147"/>
          </a:xfrm>
          <a:custGeom>
            <a:avLst/>
            <a:gdLst/>
            <a:ahLst/>
            <a:cxnLst/>
            <a:rect l="l" t="t" r="r" b="b"/>
            <a:pathLst>
              <a:path h="145414">
                <a:moveTo>
                  <a:pt x="0" y="145227"/>
                </a:moveTo>
                <a:lnTo>
                  <a:pt x="0" y="0"/>
                </a:lnTo>
              </a:path>
            </a:pathLst>
          </a:custGeom>
          <a:ln w="4199">
            <a:solidFill>
              <a:srgbClr val="000000"/>
            </a:solidFill>
          </a:ln>
        </p:spPr>
        <p:txBody>
          <a:bodyPr wrap="square" lIns="0" tIns="0" rIns="0" bIns="0" rtlCol="0"/>
          <a:lstStyle/>
          <a:p>
            <a:endParaRPr sz="1227"/>
          </a:p>
        </p:txBody>
      </p:sp>
      <p:sp>
        <p:nvSpPr>
          <p:cNvPr id="232" name="object 232"/>
          <p:cNvSpPr/>
          <p:nvPr/>
        </p:nvSpPr>
        <p:spPr>
          <a:xfrm>
            <a:off x="5937618" y="2645871"/>
            <a:ext cx="0" cy="788410"/>
          </a:xfrm>
          <a:custGeom>
            <a:avLst/>
            <a:gdLst/>
            <a:ahLst/>
            <a:cxnLst/>
            <a:rect l="l" t="t" r="r" b="b"/>
            <a:pathLst>
              <a:path h="1156335">
                <a:moveTo>
                  <a:pt x="0" y="1156094"/>
                </a:moveTo>
                <a:lnTo>
                  <a:pt x="0" y="0"/>
                </a:lnTo>
              </a:path>
            </a:pathLst>
          </a:custGeom>
          <a:ln w="4199">
            <a:solidFill>
              <a:srgbClr val="000000"/>
            </a:solidFill>
          </a:ln>
        </p:spPr>
        <p:txBody>
          <a:bodyPr wrap="square" lIns="0" tIns="0" rIns="0" bIns="0" rtlCol="0"/>
          <a:lstStyle/>
          <a:p>
            <a:endParaRPr sz="1227"/>
          </a:p>
        </p:txBody>
      </p:sp>
      <p:sp>
        <p:nvSpPr>
          <p:cNvPr id="233" name="object 233"/>
          <p:cNvSpPr/>
          <p:nvPr/>
        </p:nvSpPr>
        <p:spPr>
          <a:xfrm>
            <a:off x="5762563" y="3821143"/>
            <a:ext cx="1404504" cy="0"/>
          </a:xfrm>
          <a:custGeom>
            <a:avLst/>
            <a:gdLst/>
            <a:ahLst/>
            <a:cxnLst/>
            <a:rect l="l" t="t" r="r" b="b"/>
            <a:pathLst>
              <a:path w="2059940">
                <a:moveTo>
                  <a:pt x="0" y="0"/>
                </a:moveTo>
                <a:lnTo>
                  <a:pt x="2059642" y="0"/>
                </a:lnTo>
              </a:path>
            </a:pathLst>
          </a:custGeom>
          <a:ln w="4373">
            <a:solidFill>
              <a:srgbClr val="000000"/>
            </a:solidFill>
          </a:ln>
        </p:spPr>
        <p:txBody>
          <a:bodyPr wrap="square" lIns="0" tIns="0" rIns="0" bIns="0" rtlCol="0"/>
          <a:lstStyle/>
          <a:p>
            <a:endParaRPr sz="1227"/>
          </a:p>
        </p:txBody>
      </p:sp>
      <p:sp>
        <p:nvSpPr>
          <p:cNvPr id="234" name="object 234"/>
          <p:cNvSpPr/>
          <p:nvPr/>
        </p:nvSpPr>
        <p:spPr>
          <a:xfrm>
            <a:off x="5762563" y="3900807"/>
            <a:ext cx="1404504" cy="0"/>
          </a:xfrm>
          <a:custGeom>
            <a:avLst/>
            <a:gdLst/>
            <a:ahLst/>
            <a:cxnLst/>
            <a:rect l="l" t="t" r="r" b="b"/>
            <a:pathLst>
              <a:path w="2059940">
                <a:moveTo>
                  <a:pt x="0" y="0"/>
                </a:moveTo>
                <a:lnTo>
                  <a:pt x="2059642" y="0"/>
                </a:lnTo>
              </a:path>
            </a:pathLst>
          </a:custGeom>
          <a:ln w="4373">
            <a:solidFill>
              <a:srgbClr val="000000"/>
            </a:solidFill>
          </a:ln>
        </p:spPr>
        <p:txBody>
          <a:bodyPr wrap="square" lIns="0" tIns="0" rIns="0" bIns="0" rtlCol="0"/>
          <a:lstStyle/>
          <a:p>
            <a:endParaRPr sz="1227"/>
          </a:p>
        </p:txBody>
      </p:sp>
      <p:sp>
        <p:nvSpPr>
          <p:cNvPr id="235" name="object 235"/>
          <p:cNvSpPr/>
          <p:nvPr/>
        </p:nvSpPr>
        <p:spPr>
          <a:xfrm>
            <a:off x="5762563" y="3981485"/>
            <a:ext cx="1404504" cy="0"/>
          </a:xfrm>
          <a:custGeom>
            <a:avLst/>
            <a:gdLst/>
            <a:ahLst/>
            <a:cxnLst/>
            <a:rect l="l" t="t" r="r" b="b"/>
            <a:pathLst>
              <a:path w="2059940">
                <a:moveTo>
                  <a:pt x="0" y="0"/>
                </a:moveTo>
                <a:lnTo>
                  <a:pt x="2059642" y="0"/>
                </a:lnTo>
              </a:path>
            </a:pathLst>
          </a:custGeom>
          <a:ln w="4373">
            <a:solidFill>
              <a:srgbClr val="000000"/>
            </a:solidFill>
          </a:ln>
        </p:spPr>
        <p:txBody>
          <a:bodyPr wrap="square" lIns="0" tIns="0" rIns="0" bIns="0" rtlCol="0"/>
          <a:lstStyle/>
          <a:p>
            <a:endParaRPr sz="1227"/>
          </a:p>
        </p:txBody>
      </p:sp>
      <p:sp>
        <p:nvSpPr>
          <p:cNvPr id="236" name="object 236"/>
          <p:cNvSpPr/>
          <p:nvPr/>
        </p:nvSpPr>
        <p:spPr>
          <a:xfrm>
            <a:off x="6995506" y="3723085"/>
            <a:ext cx="0" cy="339436"/>
          </a:xfrm>
          <a:custGeom>
            <a:avLst/>
            <a:gdLst/>
            <a:ahLst/>
            <a:cxnLst/>
            <a:rect l="l" t="t" r="r" b="b"/>
            <a:pathLst>
              <a:path h="497839">
                <a:moveTo>
                  <a:pt x="0" y="497303"/>
                </a:moveTo>
                <a:lnTo>
                  <a:pt x="0" y="0"/>
                </a:lnTo>
              </a:path>
            </a:pathLst>
          </a:custGeom>
          <a:ln w="17943">
            <a:solidFill>
              <a:srgbClr val="000000"/>
            </a:solidFill>
          </a:ln>
        </p:spPr>
        <p:txBody>
          <a:bodyPr wrap="square" lIns="0" tIns="0" rIns="0" bIns="0" rtlCol="0"/>
          <a:lstStyle/>
          <a:p>
            <a:endParaRPr sz="1227"/>
          </a:p>
        </p:txBody>
      </p:sp>
      <p:sp>
        <p:nvSpPr>
          <p:cNvPr id="237" name="object 237"/>
          <p:cNvSpPr/>
          <p:nvPr/>
        </p:nvSpPr>
        <p:spPr>
          <a:xfrm>
            <a:off x="6815765" y="3741496"/>
            <a:ext cx="0" cy="320819"/>
          </a:xfrm>
          <a:custGeom>
            <a:avLst/>
            <a:gdLst/>
            <a:ahLst/>
            <a:cxnLst/>
            <a:rect l="l" t="t" r="r" b="b"/>
            <a:pathLst>
              <a:path h="470535">
                <a:moveTo>
                  <a:pt x="0" y="0"/>
                </a:moveTo>
                <a:lnTo>
                  <a:pt x="0" y="470301"/>
                </a:lnTo>
              </a:path>
            </a:pathLst>
          </a:custGeom>
          <a:ln w="4199">
            <a:solidFill>
              <a:srgbClr val="000000"/>
            </a:solidFill>
          </a:ln>
        </p:spPr>
        <p:txBody>
          <a:bodyPr wrap="square" lIns="0" tIns="0" rIns="0" bIns="0" rtlCol="0"/>
          <a:lstStyle/>
          <a:p>
            <a:endParaRPr sz="1227"/>
          </a:p>
        </p:txBody>
      </p:sp>
      <p:sp>
        <p:nvSpPr>
          <p:cNvPr id="238" name="object 238"/>
          <p:cNvSpPr/>
          <p:nvPr/>
        </p:nvSpPr>
        <p:spPr>
          <a:xfrm>
            <a:off x="6639728" y="3741496"/>
            <a:ext cx="0" cy="320819"/>
          </a:xfrm>
          <a:custGeom>
            <a:avLst/>
            <a:gdLst/>
            <a:ahLst/>
            <a:cxnLst/>
            <a:rect l="l" t="t" r="r" b="b"/>
            <a:pathLst>
              <a:path h="470535">
                <a:moveTo>
                  <a:pt x="0" y="0"/>
                </a:moveTo>
                <a:lnTo>
                  <a:pt x="0" y="470301"/>
                </a:lnTo>
              </a:path>
            </a:pathLst>
          </a:custGeom>
          <a:ln w="4199">
            <a:solidFill>
              <a:srgbClr val="000000"/>
            </a:solidFill>
          </a:ln>
        </p:spPr>
        <p:txBody>
          <a:bodyPr wrap="square" lIns="0" tIns="0" rIns="0" bIns="0" rtlCol="0"/>
          <a:lstStyle/>
          <a:p>
            <a:endParaRPr sz="1227"/>
          </a:p>
        </p:txBody>
      </p:sp>
      <p:sp>
        <p:nvSpPr>
          <p:cNvPr id="239" name="object 239"/>
          <p:cNvSpPr/>
          <p:nvPr/>
        </p:nvSpPr>
        <p:spPr>
          <a:xfrm>
            <a:off x="6463773" y="3741496"/>
            <a:ext cx="0" cy="320819"/>
          </a:xfrm>
          <a:custGeom>
            <a:avLst/>
            <a:gdLst/>
            <a:ahLst/>
            <a:cxnLst/>
            <a:rect l="l" t="t" r="r" b="b"/>
            <a:pathLst>
              <a:path h="470535">
                <a:moveTo>
                  <a:pt x="0" y="0"/>
                </a:moveTo>
                <a:lnTo>
                  <a:pt x="0" y="470301"/>
                </a:lnTo>
              </a:path>
            </a:pathLst>
          </a:custGeom>
          <a:ln w="4199">
            <a:solidFill>
              <a:srgbClr val="000000"/>
            </a:solidFill>
          </a:ln>
        </p:spPr>
        <p:txBody>
          <a:bodyPr wrap="square" lIns="0" tIns="0" rIns="0" bIns="0" rtlCol="0"/>
          <a:lstStyle/>
          <a:p>
            <a:endParaRPr sz="1227"/>
          </a:p>
        </p:txBody>
      </p:sp>
      <p:sp>
        <p:nvSpPr>
          <p:cNvPr id="240" name="object 240"/>
          <p:cNvSpPr/>
          <p:nvPr/>
        </p:nvSpPr>
        <p:spPr>
          <a:xfrm>
            <a:off x="6288710" y="3741496"/>
            <a:ext cx="0" cy="320819"/>
          </a:xfrm>
          <a:custGeom>
            <a:avLst/>
            <a:gdLst/>
            <a:ahLst/>
            <a:cxnLst/>
            <a:rect l="l" t="t" r="r" b="b"/>
            <a:pathLst>
              <a:path h="470535">
                <a:moveTo>
                  <a:pt x="0" y="0"/>
                </a:moveTo>
                <a:lnTo>
                  <a:pt x="0" y="470301"/>
                </a:lnTo>
              </a:path>
            </a:pathLst>
          </a:custGeom>
          <a:ln w="4199">
            <a:solidFill>
              <a:srgbClr val="000000"/>
            </a:solidFill>
          </a:ln>
        </p:spPr>
        <p:txBody>
          <a:bodyPr wrap="square" lIns="0" tIns="0" rIns="0" bIns="0" rtlCol="0"/>
          <a:lstStyle/>
          <a:p>
            <a:endParaRPr sz="1227"/>
          </a:p>
        </p:txBody>
      </p:sp>
      <p:sp>
        <p:nvSpPr>
          <p:cNvPr id="241" name="object 241"/>
          <p:cNvSpPr/>
          <p:nvPr/>
        </p:nvSpPr>
        <p:spPr>
          <a:xfrm>
            <a:off x="6112681" y="3741496"/>
            <a:ext cx="0" cy="320819"/>
          </a:xfrm>
          <a:custGeom>
            <a:avLst/>
            <a:gdLst/>
            <a:ahLst/>
            <a:cxnLst/>
            <a:rect l="l" t="t" r="r" b="b"/>
            <a:pathLst>
              <a:path h="470535">
                <a:moveTo>
                  <a:pt x="0" y="0"/>
                </a:moveTo>
                <a:lnTo>
                  <a:pt x="0" y="470301"/>
                </a:lnTo>
              </a:path>
            </a:pathLst>
          </a:custGeom>
          <a:ln w="4199">
            <a:solidFill>
              <a:srgbClr val="000000"/>
            </a:solidFill>
          </a:ln>
        </p:spPr>
        <p:txBody>
          <a:bodyPr wrap="square" lIns="0" tIns="0" rIns="0" bIns="0" rtlCol="0"/>
          <a:lstStyle/>
          <a:p>
            <a:endParaRPr sz="1227"/>
          </a:p>
        </p:txBody>
      </p:sp>
      <p:sp>
        <p:nvSpPr>
          <p:cNvPr id="242" name="object 242"/>
          <p:cNvSpPr/>
          <p:nvPr/>
        </p:nvSpPr>
        <p:spPr>
          <a:xfrm>
            <a:off x="5937618" y="3741496"/>
            <a:ext cx="0" cy="320819"/>
          </a:xfrm>
          <a:custGeom>
            <a:avLst/>
            <a:gdLst/>
            <a:ahLst/>
            <a:cxnLst/>
            <a:rect l="l" t="t" r="r" b="b"/>
            <a:pathLst>
              <a:path h="470535">
                <a:moveTo>
                  <a:pt x="0" y="0"/>
                </a:moveTo>
                <a:lnTo>
                  <a:pt x="0" y="470301"/>
                </a:lnTo>
              </a:path>
            </a:pathLst>
          </a:custGeom>
          <a:ln w="4199">
            <a:solidFill>
              <a:srgbClr val="000000"/>
            </a:solidFill>
          </a:ln>
        </p:spPr>
        <p:txBody>
          <a:bodyPr wrap="square" lIns="0" tIns="0" rIns="0" bIns="0" rtlCol="0"/>
          <a:lstStyle/>
          <a:p>
            <a:endParaRPr sz="1227"/>
          </a:p>
        </p:txBody>
      </p:sp>
      <p:sp>
        <p:nvSpPr>
          <p:cNvPr id="243" name="object 243"/>
          <p:cNvSpPr/>
          <p:nvPr/>
        </p:nvSpPr>
        <p:spPr>
          <a:xfrm>
            <a:off x="5994634" y="2710143"/>
            <a:ext cx="1018742" cy="426460"/>
          </a:xfrm>
          <a:custGeom>
            <a:avLst/>
            <a:gdLst/>
            <a:ahLst/>
            <a:cxnLst/>
            <a:rect l="l" t="t" r="r" b="b"/>
            <a:pathLst>
              <a:path w="1494154" h="625475">
                <a:moveTo>
                  <a:pt x="0" y="0"/>
                </a:moveTo>
                <a:lnTo>
                  <a:pt x="48038" y="14277"/>
                </a:lnTo>
                <a:lnTo>
                  <a:pt x="96069" y="28781"/>
                </a:lnTo>
                <a:lnTo>
                  <a:pt x="144094" y="43539"/>
                </a:lnTo>
                <a:lnTo>
                  <a:pt x="192119" y="58583"/>
                </a:lnTo>
                <a:lnTo>
                  <a:pt x="240147" y="73942"/>
                </a:lnTo>
                <a:lnTo>
                  <a:pt x="288184" y="89647"/>
                </a:lnTo>
                <a:lnTo>
                  <a:pt x="336242" y="105968"/>
                </a:lnTo>
                <a:lnTo>
                  <a:pt x="384411" y="123175"/>
                </a:lnTo>
                <a:lnTo>
                  <a:pt x="432648" y="140784"/>
                </a:lnTo>
                <a:lnTo>
                  <a:pt x="480869" y="158791"/>
                </a:lnTo>
                <a:lnTo>
                  <a:pt x="528993" y="177193"/>
                </a:lnTo>
                <a:lnTo>
                  <a:pt x="576940" y="195984"/>
                </a:lnTo>
                <a:lnTo>
                  <a:pt x="624628" y="215160"/>
                </a:lnTo>
                <a:lnTo>
                  <a:pt x="640453" y="221637"/>
                </a:lnTo>
                <a:lnTo>
                  <a:pt x="656223" y="227950"/>
                </a:lnTo>
                <a:lnTo>
                  <a:pt x="703482" y="247053"/>
                </a:lnTo>
                <a:lnTo>
                  <a:pt x="750795" y="266472"/>
                </a:lnTo>
                <a:lnTo>
                  <a:pt x="798334" y="286299"/>
                </a:lnTo>
                <a:lnTo>
                  <a:pt x="846272" y="306621"/>
                </a:lnTo>
                <a:lnTo>
                  <a:pt x="894781" y="327528"/>
                </a:lnTo>
                <a:lnTo>
                  <a:pt x="944031" y="349111"/>
                </a:lnTo>
                <a:lnTo>
                  <a:pt x="994122" y="371924"/>
                </a:lnTo>
                <a:lnTo>
                  <a:pt x="1044712" y="395552"/>
                </a:lnTo>
                <a:lnTo>
                  <a:pt x="1095122" y="419423"/>
                </a:lnTo>
                <a:lnTo>
                  <a:pt x="1144649" y="443212"/>
                </a:lnTo>
                <a:lnTo>
                  <a:pt x="1192589" y="466589"/>
                </a:lnTo>
                <a:lnTo>
                  <a:pt x="1238238" y="489226"/>
                </a:lnTo>
                <a:lnTo>
                  <a:pt x="1280894" y="510797"/>
                </a:lnTo>
                <a:lnTo>
                  <a:pt x="1294856" y="517736"/>
                </a:lnTo>
                <a:lnTo>
                  <a:pt x="1334174" y="537747"/>
                </a:lnTo>
                <a:lnTo>
                  <a:pt x="1370152" y="556679"/>
                </a:lnTo>
                <a:lnTo>
                  <a:pt x="1414068" y="580530"/>
                </a:lnTo>
                <a:lnTo>
                  <a:pt x="1454780" y="603153"/>
                </a:lnTo>
                <a:lnTo>
                  <a:pt x="1464641" y="608663"/>
                </a:lnTo>
                <a:lnTo>
                  <a:pt x="1474424" y="614126"/>
                </a:lnTo>
                <a:lnTo>
                  <a:pt x="1484153" y="619550"/>
                </a:lnTo>
                <a:lnTo>
                  <a:pt x="1493853" y="624940"/>
                </a:lnTo>
              </a:path>
            </a:pathLst>
          </a:custGeom>
          <a:ln w="18631">
            <a:solidFill>
              <a:srgbClr val="000000"/>
            </a:solidFill>
          </a:ln>
        </p:spPr>
        <p:txBody>
          <a:bodyPr wrap="square" lIns="0" tIns="0" rIns="0" bIns="0" rtlCol="0"/>
          <a:lstStyle/>
          <a:p>
            <a:endParaRPr sz="1227"/>
          </a:p>
        </p:txBody>
      </p:sp>
      <p:sp>
        <p:nvSpPr>
          <p:cNvPr id="244" name="object 244"/>
          <p:cNvSpPr/>
          <p:nvPr/>
        </p:nvSpPr>
        <p:spPr>
          <a:xfrm>
            <a:off x="5761589" y="2710142"/>
            <a:ext cx="233363" cy="0"/>
          </a:xfrm>
          <a:custGeom>
            <a:avLst/>
            <a:gdLst/>
            <a:ahLst/>
            <a:cxnLst/>
            <a:rect l="l" t="t" r="r" b="b"/>
            <a:pathLst>
              <a:path w="342264">
                <a:moveTo>
                  <a:pt x="0" y="0"/>
                </a:moveTo>
                <a:lnTo>
                  <a:pt x="341798" y="0"/>
                </a:lnTo>
              </a:path>
            </a:pathLst>
          </a:custGeom>
          <a:ln w="18742">
            <a:solidFill>
              <a:srgbClr val="000000"/>
            </a:solidFill>
          </a:ln>
        </p:spPr>
        <p:txBody>
          <a:bodyPr wrap="square" lIns="0" tIns="0" rIns="0" bIns="0" rtlCol="0"/>
          <a:lstStyle/>
          <a:p>
            <a:endParaRPr sz="1227"/>
          </a:p>
        </p:txBody>
      </p:sp>
      <p:sp>
        <p:nvSpPr>
          <p:cNvPr id="245" name="object 245"/>
          <p:cNvSpPr/>
          <p:nvPr/>
        </p:nvSpPr>
        <p:spPr>
          <a:xfrm>
            <a:off x="5761590" y="3411711"/>
            <a:ext cx="348528" cy="0"/>
          </a:xfrm>
          <a:custGeom>
            <a:avLst/>
            <a:gdLst/>
            <a:ahLst/>
            <a:cxnLst/>
            <a:rect l="l" t="t" r="r" b="b"/>
            <a:pathLst>
              <a:path w="511175">
                <a:moveTo>
                  <a:pt x="0" y="0"/>
                </a:moveTo>
                <a:lnTo>
                  <a:pt x="510603" y="0"/>
                </a:lnTo>
              </a:path>
            </a:pathLst>
          </a:custGeom>
          <a:ln w="18742">
            <a:solidFill>
              <a:srgbClr val="000000"/>
            </a:solidFill>
          </a:ln>
        </p:spPr>
        <p:txBody>
          <a:bodyPr wrap="square" lIns="0" tIns="0" rIns="0" bIns="0" rtlCol="0"/>
          <a:lstStyle/>
          <a:p>
            <a:endParaRPr sz="1227"/>
          </a:p>
        </p:txBody>
      </p:sp>
      <p:sp>
        <p:nvSpPr>
          <p:cNvPr id="246" name="object 246"/>
          <p:cNvSpPr/>
          <p:nvPr/>
        </p:nvSpPr>
        <p:spPr>
          <a:xfrm>
            <a:off x="5811722" y="2646204"/>
            <a:ext cx="79231" cy="774989"/>
          </a:xfrm>
          <a:custGeom>
            <a:avLst/>
            <a:gdLst/>
            <a:ahLst/>
            <a:cxnLst/>
            <a:rect l="l" t="t" r="r" b="b"/>
            <a:pathLst>
              <a:path w="116204" h="1136650">
                <a:moveTo>
                  <a:pt x="115764" y="0"/>
                </a:moveTo>
                <a:lnTo>
                  <a:pt x="0" y="1136237"/>
                </a:lnTo>
              </a:path>
            </a:pathLst>
          </a:custGeom>
          <a:ln w="12002">
            <a:solidFill>
              <a:srgbClr val="000000"/>
            </a:solidFill>
            <a:prstDash val="dash"/>
          </a:ln>
        </p:spPr>
        <p:txBody>
          <a:bodyPr wrap="square" lIns="0" tIns="0" rIns="0" bIns="0" rtlCol="0"/>
          <a:lstStyle/>
          <a:p>
            <a:endParaRPr sz="1227"/>
          </a:p>
        </p:txBody>
      </p:sp>
      <p:sp>
        <p:nvSpPr>
          <p:cNvPr id="247" name="object 247"/>
          <p:cNvSpPr/>
          <p:nvPr/>
        </p:nvSpPr>
        <p:spPr>
          <a:xfrm>
            <a:off x="5994633" y="3825310"/>
            <a:ext cx="1020041" cy="73602"/>
          </a:xfrm>
          <a:custGeom>
            <a:avLst/>
            <a:gdLst/>
            <a:ahLst/>
            <a:cxnLst/>
            <a:rect l="l" t="t" r="r" b="b"/>
            <a:pathLst>
              <a:path w="1496060" h="107950">
                <a:moveTo>
                  <a:pt x="0" y="107729"/>
                </a:moveTo>
                <a:lnTo>
                  <a:pt x="45456" y="100985"/>
                </a:lnTo>
                <a:lnTo>
                  <a:pt x="90926" y="94257"/>
                </a:lnTo>
                <a:lnTo>
                  <a:pt x="136332" y="87566"/>
                </a:lnTo>
                <a:lnTo>
                  <a:pt x="181594" y="80928"/>
                </a:lnTo>
                <a:lnTo>
                  <a:pt x="226632" y="74361"/>
                </a:lnTo>
                <a:lnTo>
                  <a:pt x="271367" y="67885"/>
                </a:lnTo>
                <a:lnTo>
                  <a:pt x="315720" y="61517"/>
                </a:lnTo>
                <a:lnTo>
                  <a:pt x="359613" y="55275"/>
                </a:lnTo>
                <a:lnTo>
                  <a:pt x="402964" y="49177"/>
                </a:lnTo>
                <a:lnTo>
                  <a:pt x="445696" y="43242"/>
                </a:lnTo>
                <a:lnTo>
                  <a:pt x="466832" y="40565"/>
                </a:lnTo>
                <a:lnTo>
                  <a:pt x="487855" y="37895"/>
                </a:lnTo>
                <a:lnTo>
                  <a:pt x="529719" y="32621"/>
                </a:lnTo>
                <a:lnTo>
                  <a:pt x="571600" y="27501"/>
                </a:lnTo>
                <a:lnTo>
                  <a:pt x="613809" y="22619"/>
                </a:lnTo>
                <a:lnTo>
                  <a:pt x="656660" y="18055"/>
                </a:lnTo>
                <a:lnTo>
                  <a:pt x="700463" y="13893"/>
                </a:lnTo>
                <a:lnTo>
                  <a:pt x="745531" y="10214"/>
                </a:lnTo>
                <a:lnTo>
                  <a:pt x="792175" y="7100"/>
                </a:lnTo>
                <a:lnTo>
                  <a:pt x="840708" y="4634"/>
                </a:lnTo>
                <a:lnTo>
                  <a:pt x="891441" y="2896"/>
                </a:lnTo>
                <a:lnTo>
                  <a:pt x="917712" y="2072"/>
                </a:lnTo>
                <a:lnTo>
                  <a:pt x="972074" y="866"/>
                </a:lnTo>
                <a:lnTo>
                  <a:pt x="1028637" y="196"/>
                </a:lnTo>
                <a:lnTo>
                  <a:pt x="1087131" y="0"/>
                </a:lnTo>
                <a:lnTo>
                  <a:pt x="1117018" y="59"/>
                </a:lnTo>
                <a:lnTo>
                  <a:pt x="1177904" y="453"/>
                </a:lnTo>
                <a:lnTo>
                  <a:pt x="1240045" y="1162"/>
                </a:lnTo>
                <a:lnTo>
                  <a:pt x="1303172" y="2123"/>
                </a:lnTo>
                <a:lnTo>
                  <a:pt x="1367015" y="3272"/>
                </a:lnTo>
                <a:lnTo>
                  <a:pt x="1431305" y="4546"/>
                </a:lnTo>
                <a:lnTo>
                  <a:pt x="1463532" y="5210"/>
                </a:lnTo>
                <a:lnTo>
                  <a:pt x="1495770" y="5882"/>
                </a:lnTo>
              </a:path>
            </a:pathLst>
          </a:custGeom>
          <a:ln w="18738">
            <a:solidFill>
              <a:srgbClr val="000000"/>
            </a:solidFill>
          </a:ln>
        </p:spPr>
        <p:txBody>
          <a:bodyPr wrap="square" lIns="0" tIns="0" rIns="0" bIns="0" rtlCol="0"/>
          <a:lstStyle/>
          <a:p>
            <a:endParaRPr sz="1227"/>
          </a:p>
        </p:txBody>
      </p:sp>
      <p:sp>
        <p:nvSpPr>
          <p:cNvPr id="248" name="object 248"/>
          <p:cNvSpPr/>
          <p:nvPr/>
        </p:nvSpPr>
        <p:spPr>
          <a:xfrm>
            <a:off x="5761589" y="3899360"/>
            <a:ext cx="230332" cy="45460"/>
          </a:xfrm>
          <a:custGeom>
            <a:avLst/>
            <a:gdLst/>
            <a:ahLst/>
            <a:cxnLst/>
            <a:rect l="l" t="t" r="r" b="b"/>
            <a:pathLst>
              <a:path w="337820" h="66675">
                <a:moveTo>
                  <a:pt x="0" y="66460"/>
                </a:moveTo>
                <a:lnTo>
                  <a:pt x="12621" y="64392"/>
                </a:lnTo>
                <a:lnTo>
                  <a:pt x="25122" y="62184"/>
                </a:lnTo>
                <a:lnTo>
                  <a:pt x="37555" y="59894"/>
                </a:lnTo>
                <a:lnTo>
                  <a:pt x="49967" y="57580"/>
                </a:lnTo>
                <a:lnTo>
                  <a:pt x="62411" y="55300"/>
                </a:lnTo>
                <a:lnTo>
                  <a:pt x="74936" y="53112"/>
                </a:lnTo>
                <a:lnTo>
                  <a:pt x="89679" y="50707"/>
                </a:lnTo>
                <a:lnTo>
                  <a:pt x="103415" y="48314"/>
                </a:lnTo>
                <a:lnTo>
                  <a:pt x="151739" y="38875"/>
                </a:lnTo>
                <a:lnTo>
                  <a:pt x="163028" y="36549"/>
                </a:lnTo>
                <a:lnTo>
                  <a:pt x="177128" y="33686"/>
                </a:lnTo>
                <a:lnTo>
                  <a:pt x="190437" y="31058"/>
                </a:lnTo>
                <a:lnTo>
                  <a:pt x="203104" y="28576"/>
                </a:lnTo>
                <a:lnTo>
                  <a:pt x="215279" y="26154"/>
                </a:lnTo>
                <a:lnTo>
                  <a:pt x="227111" y="23703"/>
                </a:lnTo>
                <a:lnTo>
                  <a:pt x="238751" y="21136"/>
                </a:lnTo>
                <a:lnTo>
                  <a:pt x="250347" y="18365"/>
                </a:lnTo>
                <a:lnTo>
                  <a:pt x="263848" y="15476"/>
                </a:lnTo>
                <a:lnTo>
                  <a:pt x="301849" y="7450"/>
                </a:lnTo>
                <a:lnTo>
                  <a:pt x="325808" y="2449"/>
                </a:lnTo>
                <a:lnTo>
                  <a:pt x="337588" y="0"/>
                </a:lnTo>
              </a:path>
            </a:pathLst>
          </a:custGeom>
          <a:ln w="18714">
            <a:solidFill>
              <a:srgbClr val="000000"/>
            </a:solidFill>
          </a:ln>
        </p:spPr>
        <p:txBody>
          <a:bodyPr wrap="square" lIns="0" tIns="0" rIns="0" bIns="0" rtlCol="0"/>
          <a:lstStyle/>
          <a:p>
            <a:endParaRPr sz="1227"/>
          </a:p>
        </p:txBody>
      </p:sp>
      <p:sp>
        <p:nvSpPr>
          <p:cNvPr id="249" name="object 249"/>
          <p:cNvSpPr/>
          <p:nvPr/>
        </p:nvSpPr>
        <p:spPr>
          <a:xfrm>
            <a:off x="5761589" y="4051968"/>
            <a:ext cx="347230" cy="6494"/>
          </a:xfrm>
          <a:custGeom>
            <a:avLst/>
            <a:gdLst/>
            <a:ahLst/>
            <a:cxnLst/>
            <a:rect l="l" t="t" r="r" b="b"/>
            <a:pathLst>
              <a:path w="509270" h="9525">
                <a:moveTo>
                  <a:pt x="0" y="8957"/>
                </a:moveTo>
                <a:lnTo>
                  <a:pt x="50742" y="8857"/>
                </a:lnTo>
                <a:lnTo>
                  <a:pt x="88853" y="8424"/>
                </a:lnTo>
                <a:lnTo>
                  <a:pt x="114277" y="7824"/>
                </a:lnTo>
                <a:lnTo>
                  <a:pt x="128756" y="7694"/>
                </a:lnTo>
                <a:lnTo>
                  <a:pt x="169283" y="7081"/>
                </a:lnTo>
                <a:lnTo>
                  <a:pt x="194411" y="6611"/>
                </a:lnTo>
                <a:lnTo>
                  <a:pt x="206567" y="6396"/>
                </a:lnTo>
                <a:lnTo>
                  <a:pt x="218523" y="6210"/>
                </a:lnTo>
                <a:lnTo>
                  <a:pt x="230332" y="6067"/>
                </a:lnTo>
                <a:lnTo>
                  <a:pt x="242048" y="5980"/>
                </a:lnTo>
                <a:lnTo>
                  <a:pt x="256158" y="5583"/>
                </a:lnTo>
                <a:lnTo>
                  <a:pt x="295849" y="4734"/>
                </a:lnTo>
                <a:lnTo>
                  <a:pt x="320771" y="4297"/>
                </a:lnTo>
                <a:lnTo>
                  <a:pt x="332969" y="4071"/>
                </a:lnTo>
                <a:lnTo>
                  <a:pt x="345078" y="3820"/>
                </a:lnTo>
                <a:lnTo>
                  <a:pt x="357165" y="3528"/>
                </a:lnTo>
                <a:lnTo>
                  <a:pt x="369296" y="3179"/>
                </a:lnTo>
                <a:lnTo>
                  <a:pt x="382742" y="2752"/>
                </a:lnTo>
                <a:lnTo>
                  <a:pt x="395946" y="2395"/>
                </a:lnTo>
                <a:lnTo>
                  <a:pt x="408940" y="2093"/>
                </a:lnTo>
                <a:lnTo>
                  <a:pt x="421753" y="1833"/>
                </a:lnTo>
                <a:lnTo>
                  <a:pt x="434418" y="1601"/>
                </a:lnTo>
                <a:lnTo>
                  <a:pt x="446964" y="1382"/>
                </a:lnTo>
                <a:lnTo>
                  <a:pt x="459422" y="1163"/>
                </a:lnTo>
                <a:lnTo>
                  <a:pt x="471824" y="929"/>
                </a:lnTo>
                <a:lnTo>
                  <a:pt x="484199" y="666"/>
                </a:lnTo>
                <a:lnTo>
                  <a:pt x="496578" y="361"/>
                </a:lnTo>
                <a:lnTo>
                  <a:pt x="508992" y="0"/>
                </a:lnTo>
              </a:path>
            </a:pathLst>
          </a:custGeom>
          <a:ln w="18742">
            <a:solidFill>
              <a:srgbClr val="000000"/>
            </a:solidFill>
          </a:ln>
        </p:spPr>
        <p:txBody>
          <a:bodyPr wrap="square" lIns="0" tIns="0" rIns="0" bIns="0" rtlCol="0"/>
          <a:lstStyle/>
          <a:p>
            <a:endParaRPr sz="1227"/>
          </a:p>
        </p:txBody>
      </p:sp>
      <p:sp>
        <p:nvSpPr>
          <p:cNvPr id="250" name="object 250"/>
          <p:cNvSpPr/>
          <p:nvPr/>
        </p:nvSpPr>
        <p:spPr>
          <a:xfrm>
            <a:off x="5761588" y="3946718"/>
            <a:ext cx="978910" cy="96116"/>
          </a:xfrm>
          <a:custGeom>
            <a:avLst/>
            <a:gdLst/>
            <a:ahLst/>
            <a:cxnLst/>
            <a:rect l="l" t="t" r="r" b="b"/>
            <a:pathLst>
              <a:path w="1435735" h="140970">
                <a:moveTo>
                  <a:pt x="0" y="140819"/>
                </a:moveTo>
                <a:lnTo>
                  <a:pt x="39371" y="138568"/>
                </a:lnTo>
                <a:lnTo>
                  <a:pt x="78734" y="136310"/>
                </a:lnTo>
                <a:lnTo>
                  <a:pt x="118081" y="134033"/>
                </a:lnTo>
                <a:lnTo>
                  <a:pt x="157402" y="131730"/>
                </a:lnTo>
                <a:lnTo>
                  <a:pt x="196689" y="129390"/>
                </a:lnTo>
                <a:lnTo>
                  <a:pt x="235933" y="127006"/>
                </a:lnTo>
                <a:lnTo>
                  <a:pt x="275126" y="124566"/>
                </a:lnTo>
                <a:lnTo>
                  <a:pt x="314258" y="122063"/>
                </a:lnTo>
                <a:lnTo>
                  <a:pt x="353321" y="119487"/>
                </a:lnTo>
                <a:lnTo>
                  <a:pt x="392307" y="116828"/>
                </a:lnTo>
                <a:lnTo>
                  <a:pt x="431138" y="113675"/>
                </a:lnTo>
                <a:lnTo>
                  <a:pt x="469804" y="110495"/>
                </a:lnTo>
                <a:lnTo>
                  <a:pt x="508401" y="107261"/>
                </a:lnTo>
                <a:lnTo>
                  <a:pt x="547024" y="103945"/>
                </a:lnTo>
                <a:lnTo>
                  <a:pt x="585768" y="100522"/>
                </a:lnTo>
                <a:lnTo>
                  <a:pt x="624728" y="96964"/>
                </a:lnTo>
                <a:lnTo>
                  <a:pt x="663998" y="93244"/>
                </a:lnTo>
                <a:lnTo>
                  <a:pt x="703675" y="89335"/>
                </a:lnTo>
                <a:lnTo>
                  <a:pt x="743853" y="85210"/>
                </a:lnTo>
                <a:lnTo>
                  <a:pt x="784627" y="80842"/>
                </a:lnTo>
                <a:lnTo>
                  <a:pt x="805238" y="78816"/>
                </a:lnTo>
                <a:lnTo>
                  <a:pt x="846716" y="74641"/>
                </a:lnTo>
                <a:lnTo>
                  <a:pt x="888312" y="70332"/>
                </a:lnTo>
                <a:lnTo>
                  <a:pt x="929757" y="65927"/>
                </a:lnTo>
                <a:lnTo>
                  <a:pt x="970783" y="61463"/>
                </a:lnTo>
                <a:lnTo>
                  <a:pt x="1011122" y="56976"/>
                </a:lnTo>
                <a:lnTo>
                  <a:pt x="1050507" y="52502"/>
                </a:lnTo>
                <a:lnTo>
                  <a:pt x="1088668" y="48079"/>
                </a:lnTo>
                <a:lnTo>
                  <a:pt x="1143029" y="41620"/>
                </a:lnTo>
                <a:lnTo>
                  <a:pt x="1193123" y="35472"/>
                </a:lnTo>
                <a:lnTo>
                  <a:pt x="1238670" y="29556"/>
                </a:lnTo>
                <a:lnTo>
                  <a:pt x="1280379" y="23802"/>
                </a:lnTo>
                <a:lnTo>
                  <a:pt x="1319005" y="18180"/>
                </a:lnTo>
                <a:lnTo>
                  <a:pt x="1367010" y="10836"/>
                </a:lnTo>
                <a:lnTo>
                  <a:pt x="1412653" y="3600"/>
                </a:lnTo>
                <a:lnTo>
                  <a:pt x="1423903" y="1799"/>
                </a:lnTo>
                <a:lnTo>
                  <a:pt x="1435146" y="0"/>
                </a:lnTo>
              </a:path>
            </a:pathLst>
          </a:custGeom>
          <a:ln w="12490">
            <a:solidFill>
              <a:srgbClr val="000000"/>
            </a:solidFill>
          </a:ln>
        </p:spPr>
        <p:txBody>
          <a:bodyPr wrap="square" lIns="0" tIns="0" rIns="0" bIns="0" rtlCol="0"/>
          <a:lstStyle/>
          <a:p>
            <a:endParaRPr sz="1227"/>
          </a:p>
        </p:txBody>
      </p:sp>
      <p:sp>
        <p:nvSpPr>
          <p:cNvPr id="251" name="object 251"/>
          <p:cNvSpPr/>
          <p:nvPr/>
        </p:nvSpPr>
        <p:spPr>
          <a:xfrm>
            <a:off x="5761588" y="3823188"/>
            <a:ext cx="1133907" cy="193098"/>
          </a:xfrm>
          <a:custGeom>
            <a:avLst/>
            <a:gdLst/>
            <a:ahLst/>
            <a:cxnLst/>
            <a:rect l="l" t="t" r="r" b="b"/>
            <a:pathLst>
              <a:path w="1663064" h="283210">
                <a:moveTo>
                  <a:pt x="0" y="283025"/>
                </a:moveTo>
                <a:lnTo>
                  <a:pt x="42827" y="278524"/>
                </a:lnTo>
                <a:lnTo>
                  <a:pt x="85656" y="274004"/>
                </a:lnTo>
                <a:lnTo>
                  <a:pt x="128485" y="269450"/>
                </a:lnTo>
                <a:lnTo>
                  <a:pt x="171315" y="264845"/>
                </a:lnTo>
                <a:lnTo>
                  <a:pt x="214145" y="260170"/>
                </a:lnTo>
                <a:lnTo>
                  <a:pt x="256976" y="255409"/>
                </a:lnTo>
                <a:lnTo>
                  <a:pt x="299807" y="250546"/>
                </a:lnTo>
                <a:lnTo>
                  <a:pt x="342638" y="245563"/>
                </a:lnTo>
                <a:lnTo>
                  <a:pt x="385469" y="240443"/>
                </a:lnTo>
                <a:lnTo>
                  <a:pt x="428300" y="235169"/>
                </a:lnTo>
                <a:lnTo>
                  <a:pt x="471099" y="229228"/>
                </a:lnTo>
                <a:lnTo>
                  <a:pt x="513841" y="223108"/>
                </a:lnTo>
                <a:lnTo>
                  <a:pt x="556553" y="216808"/>
                </a:lnTo>
                <a:lnTo>
                  <a:pt x="599258" y="210329"/>
                </a:lnTo>
                <a:lnTo>
                  <a:pt x="641981" y="203670"/>
                </a:lnTo>
                <a:lnTo>
                  <a:pt x="684747" y="196832"/>
                </a:lnTo>
                <a:lnTo>
                  <a:pt x="727580" y="189815"/>
                </a:lnTo>
                <a:lnTo>
                  <a:pt x="770506" y="182617"/>
                </a:lnTo>
                <a:lnTo>
                  <a:pt x="813548" y="175240"/>
                </a:lnTo>
                <a:lnTo>
                  <a:pt x="856732" y="167683"/>
                </a:lnTo>
                <a:lnTo>
                  <a:pt x="900111" y="160025"/>
                </a:lnTo>
                <a:lnTo>
                  <a:pt x="943643" y="152272"/>
                </a:lnTo>
                <a:lnTo>
                  <a:pt x="987227" y="144422"/>
                </a:lnTo>
                <a:lnTo>
                  <a:pt x="1030758" y="136478"/>
                </a:lnTo>
                <a:lnTo>
                  <a:pt x="1074134" y="128439"/>
                </a:lnTo>
                <a:lnTo>
                  <a:pt x="1117250" y="120307"/>
                </a:lnTo>
                <a:lnTo>
                  <a:pt x="1160004" y="112082"/>
                </a:lnTo>
                <a:lnTo>
                  <a:pt x="1202292" y="103764"/>
                </a:lnTo>
                <a:lnTo>
                  <a:pt x="1244011" y="95354"/>
                </a:lnTo>
                <a:lnTo>
                  <a:pt x="1285057" y="86853"/>
                </a:lnTo>
                <a:lnTo>
                  <a:pt x="1325346" y="78264"/>
                </a:lnTo>
                <a:lnTo>
                  <a:pt x="1364843" y="69612"/>
                </a:lnTo>
                <a:lnTo>
                  <a:pt x="1403637" y="60910"/>
                </a:lnTo>
                <a:lnTo>
                  <a:pt x="1441816" y="52176"/>
                </a:lnTo>
                <a:lnTo>
                  <a:pt x="1479471" y="43426"/>
                </a:lnTo>
                <a:lnTo>
                  <a:pt x="1516689" y="34676"/>
                </a:lnTo>
                <a:lnTo>
                  <a:pt x="1571893" y="21586"/>
                </a:lnTo>
                <a:lnTo>
                  <a:pt x="1590173" y="17241"/>
                </a:lnTo>
                <a:lnTo>
                  <a:pt x="1608410" y="12907"/>
                </a:lnTo>
                <a:lnTo>
                  <a:pt x="1626616" y="8588"/>
                </a:lnTo>
                <a:lnTo>
                  <a:pt x="1644802" y="4284"/>
                </a:lnTo>
                <a:lnTo>
                  <a:pt x="1662979" y="0"/>
                </a:lnTo>
              </a:path>
            </a:pathLst>
          </a:custGeom>
          <a:ln w="12481">
            <a:solidFill>
              <a:srgbClr val="000000"/>
            </a:solidFill>
          </a:ln>
        </p:spPr>
        <p:txBody>
          <a:bodyPr wrap="square" lIns="0" tIns="0" rIns="0" bIns="0" rtlCol="0"/>
          <a:lstStyle/>
          <a:p>
            <a:endParaRPr sz="1227"/>
          </a:p>
        </p:txBody>
      </p:sp>
      <p:sp>
        <p:nvSpPr>
          <p:cNvPr id="252" name="object 252"/>
          <p:cNvSpPr/>
          <p:nvPr/>
        </p:nvSpPr>
        <p:spPr>
          <a:xfrm>
            <a:off x="5761588" y="3833420"/>
            <a:ext cx="744682" cy="150235"/>
          </a:xfrm>
          <a:custGeom>
            <a:avLst/>
            <a:gdLst/>
            <a:ahLst/>
            <a:cxnLst/>
            <a:rect l="l" t="t" r="r" b="b"/>
            <a:pathLst>
              <a:path w="1092200" h="220345">
                <a:moveTo>
                  <a:pt x="0" y="220162"/>
                </a:moveTo>
                <a:lnTo>
                  <a:pt x="16439" y="217687"/>
                </a:lnTo>
                <a:lnTo>
                  <a:pt x="32893" y="215211"/>
                </a:lnTo>
                <a:lnTo>
                  <a:pt x="49353" y="212736"/>
                </a:lnTo>
                <a:lnTo>
                  <a:pt x="65810" y="210260"/>
                </a:lnTo>
                <a:lnTo>
                  <a:pt x="115080" y="202836"/>
                </a:lnTo>
                <a:lnTo>
                  <a:pt x="164012" y="195413"/>
                </a:lnTo>
                <a:lnTo>
                  <a:pt x="212371" y="187992"/>
                </a:lnTo>
                <a:lnTo>
                  <a:pt x="259920" y="180572"/>
                </a:lnTo>
                <a:lnTo>
                  <a:pt x="306425" y="173154"/>
                </a:lnTo>
                <a:lnTo>
                  <a:pt x="351748" y="165271"/>
                </a:lnTo>
                <a:lnTo>
                  <a:pt x="396622" y="157020"/>
                </a:lnTo>
                <a:lnTo>
                  <a:pt x="441898" y="148421"/>
                </a:lnTo>
                <a:lnTo>
                  <a:pt x="488390" y="139262"/>
                </a:lnTo>
                <a:lnTo>
                  <a:pt x="536911" y="129333"/>
                </a:lnTo>
                <a:lnTo>
                  <a:pt x="588275" y="118423"/>
                </a:lnTo>
                <a:lnTo>
                  <a:pt x="643296" y="106320"/>
                </a:lnTo>
                <a:lnTo>
                  <a:pt x="682338" y="97469"/>
                </a:lnTo>
                <a:lnTo>
                  <a:pt x="723177" y="88052"/>
                </a:lnTo>
                <a:lnTo>
                  <a:pt x="765623" y="78133"/>
                </a:lnTo>
                <a:lnTo>
                  <a:pt x="809486" y="67776"/>
                </a:lnTo>
                <a:lnTo>
                  <a:pt x="854577" y="57044"/>
                </a:lnTo>
                <a:lnTo>
                  <a:pt x="900706" y="46001"/>
                </a:lnTo>
                <a:lnTo>
                  <a:pt x="947682" y="34712"/>
                </a:lnTo>
                <a:lnTo>
                  <a:pt x="995317" y="23239"/>
                </a:lnTo>
                <a:lnTo>
                  <a:pt x="1019321" y="17454"/>
                </a:lnTo>
                <a:lnTo>
                  <a:pt x="1043419" y="11647"/>
                </a:lnTo>
                <a:lnTo>
                  <a:pt x="1067587" y="5826"/>
                </a:lnTo>
                <a:lnTo>
                  <a:pt x="1091800" y="0"/>
                </a:lnTo>
              </a:path>
            </a:pathLst>
          </a:custGeom>
          <a:ln w="12475">
            <a:solidFill>
              <a:srgbClr val="000000"/>
            </a:solidFill>
          </a:ln>
        </p:spPr>
        <p:txBody>
          <a:bodyPr wrap="square" lIns="0" tIns="0" rIns="0" bIns="0" rtlCol="0"/>
          <a:lstStyle/>
          <a:p>
            <a:endParaRPr sz="1227"/>
          </a:p>
        </p:txBody>
      </p:sp>
      <p:sp>
        <p:nvSpPr>
          <p:cNvPr id="253" name="object 253"/>
          <p:cNvSpPr/>
          <p:nvPr/>
        </p:nvSpPr>
        <p:spPr>
          <a:xfrm>
            <a:off x="5761588" y="3899360"/>
            <a:ext cx="230332" cy="45460"/>
          </a:xfrm>
          <a:custGeom>
            <a:avLst/>
            <a:gdLst/>
            <a:ahLst/>
            <a:cxnLst/>
            <a:rect l="l" t="t" r="r" b="b"/>
            <a:pathLst>
              <a:path w="337820" h="66675">
                <a:moveTo>
                  <a:pt x="0" y="66460"/>
                </a:moveTo>
                <a:lnTo>
                  <a:pt x="12619" y="64392"/>
                </a:lnTo>
                <a:lnTo>
                  <a:pt x="25119" y="62184"/>
                </a:lnTo>
                <a:lnTo>
                  <a:pt x="37550" y="59895"/>
                </a:lnTo>
                <a:lnTo>
                  <a:pt x="49963" y="57581"/>
                </a:lnTo>
                <a:lnTo>
                  <a:pt x="62408" y="55301"/>
                </a:lnTo>
                <a:lnTo>
                  <a:pt x="74934" y="53113"/>
                </a:lnTo>
                <a:lnTo>
                  <a:pt x="89675" y="50708"/>
                </a:lnTo>
                <a:lnTo>
                  <a:pt x="103410" y="48315"/>
                </a:lnTo>
                <a:lnTo>
                  <a:pt x="151735" y="38877"/>
                </a:lnTo>
                <a:lnTo>
                  <a:pt x="163026" y="36551"/>
                </a:lnTo>
                <a:lnTo>
                  <a:pt x="177130" y="33687"/>
                </a:lnTo>
                <a:lnTo>
                  <a:pt x="190440" y="31058"/>
                </a:lnTo>
                <a:lnTo>
                  <a:pt x="203108" y="28576"/>
                </a:lnTo>
                <a:lnTo>
                  <a:pt x="215281" y="26154"/>
                </a:lnTo>
                <a:lnTo>
                  <a:pt x="227112" y="23703"/>
                </a:lnTo>
                <a:lnTo>
                  <a:pt x="238750" y="21136"/>
                </a:lnTo>
                <a:lnTo>
                  <a:pt x="250345" y="18365"/>
                </a:lnTo>
                <a:lnTo>
                  <a:pt x="263850" y="15477"/>
                </a:lnTo>
                <a:lnTo>
                  <a:pt x="301857" y="7450"/>
                </a:lnTo>
                <a:lnTo>
                  <a:pt x="325812" y="2449"/>
                </a:lnTo>
                <a:lnTo>
                  <a:pt x="337588" y="0"/>
                </a:lnTo>
              </a:path>
            </a:pathLst>
          </a:custGeom>
          <a:ln w="12476">
            <a:solidFill>
              <a:srgbClr val="000000"/>
            </a:solidFill>
          </a:ln>
        </p:spPr>
        <p:txBody>
          <a:bodyPr wrap="square" lIns="0" tIns="0" rIns="0" bIns="0" rtlCol="0"/>
          <a:lstStyle/>
          <a:p>
            <a:endParaRPr sz="1227"/>
          </a:p>
        </p:txBody>
      </p:sp>
      <p:sp>
        <p:nvSpPr>
          <p:cNvPr id="254" name="object 254"/>
          <p:cNvSpPr/>
          <p:nvPr/>
        </p:nvSpPr>
        <p:spPr>
          <a:xfrm>
            <a:off x="5916922" y="4489997"/>
            <a:ext cx="77932" cy="28575"/>
          </a:xfrm>
          <a:custGeom>
            <a:avLst/>
            <a:gdLst/>
            <a:ahLst/>
            <a:cxnLst/>
            <a:rect l="l" t="t" r="r" b="b"/>
            <a:pathLst>
              <a:path w="114300" h="41909">
                <a:moveTo>
                  <a:pt x="0" y="0"/>
                </a:moveTo>
                <a:lnTo>
                  <a:pt x="7198" y="2998"/>
                </a:lnTo>
                <a:lnTo>
                  <a:pt x="12957" y="5997"/>
                </a:lnTo>
                <a:lnTo>
                  <a:pt x="20275" y="9008"/>
                </a:lnTo>
                <a:lnTo>
                  <a:pt x="27474" y="11870"/>
                </a:lnTo>
                <a:lnTo>
                  <a:pt x="33233" y="13369"/>
                </a:lnTo>
                <a:lnTo>
                  <a:pt x="40431" y="16381"/>
                </a:lnTo>
                <a:lnTo>
                  <a:pt x="47630" y="19379"/>
                </a:lnTo>
                <a:lnTo>
                  <a:pt x="53389" y="22366"/>
                </a:lnTo>
                <a:lnTo>
                  <a:pt x="60587" y="23865"/>
                </a:lnTo>
                <a:lnTo>
                  <a:pt x="67774" y="26864"/>
                </a:lnTo>
                <a:lnTo>
                  <a:pt x="73544" y="28363"/>
                </a:lnTo>
                <a:lnTo>
                  <a:pt x="80731" y="31375"/>
                </a:lnTo>
                <a:lnTo>
                  <a:pt x="88073" y="34361"/>
                </a:lnTo>
                <a:lnTo>
                  <a:pt x="95260" y="35860"/>
                </a:lnTo>
                <a:lnTo>
                  <a:pt x="101019" y="37360"/>
                </a:lnTo>
                <a:lnTo>
                  <a:pt x="106766" y="38859"/>
                </a:lnTo>
                <a:lnTo>
                  <a:pt x="109657" y="40359"/>
                </a:lnTo>
                <a:lnTo>
                  <a:pt x="113976" y="41870"/>
                </a:lnTo>
              </a:path>
            </a:pathLst>
          </a:custGeom>
          <a:ln w="18653">
            <a:solidFill>
              <a:srgbClr val="000000"/>
            </a:solidFill>
          </a:ln>
        </p:spPr>
        <p:txBody>
          <a:bodyPr wrap="square" lIns="0" tIns="0" rIns="0" bIns="0" rtlCol="0"/>
          <a:lstStyle/>
          <a:p>
            <a:endParaRPr sz="1227"/>
          </a:p>
        </p:txBody>
      </p:sp>
      <p:sp>
        <p:nvSpPr>
          <p:cNvPr id="255" name="object 255"/>
          <p:cNvSpPr/>
          <p:nvPr/>
        </p:nvSpPr>
        <p:spPr>
          <a:xfrm>
            <a:off x="5761589" y="3434118"/>
            <a:ext cx="1422256" cy="0"/>
          </a:xfrm>
          <a:custGeom>
            <a:avLst/>
            <a:gdLst/>
            <a:ahLst/>
            <a:cxnLst/>
            <a:rect l="l" t="t" r="r" b="b"/>
            <a:pathLst>
              <a:path w="2085975">
                <a:moveTo>
                  <a:pt x="0" y="0"/>
                </a:moveTo>
                <a:lnTo>
                  <a:pt x="2085648" y="0"/>
                </a:lnTo>
              </a:path>
            </a:pathLst>
          </a:custGeom>
          <a:ln w="8747">
            <a:solidFill>
              <a:srgbClr val="000000"/>
            </a:solidFill>
          </a:ln>
        </p:spPr>
        <p:txBody>
          <a:bodyPr wrap="square" lIns="0" tIns="0" rIns="0" bIns="0" rtlCol="0"/>
          <a:lstStyle/>
          <a:p>
            <a:endParaRPr sz="1227"/>
          </a:p>
        </p:txBody>
      </p:sp>
      <p:sp>
        <p:nvSpPr>
          <p:cNvPr id="256" name="object 256"/>
          <p:cNvSpPr txBox="1"/>
          <p:nvPr/>
        </p:nvSpPr>
        <p:spPr>
          <a:xfrm>
            <a:off x="5740190" y="3440531"/>
            <a:ext cx="44161" cy="62966"/>
          </a:xfrm>
          <a:prstGeom prst="rect">
            <a:avLst/>
          </a:prstGeom>
        </p:spPr>
        <p:txBody>
          <a:bodyPr vert="horz" wrap="square" lIns="0" tIns="0" rIns="0" bIns="0" rtlCol="0">
            <a:spAutoFit/>
          </a:bodyPr>
          <a:lstStyle/>
          <a:p>
            <a:pPr marL="8659"/>
            <a:r>
              <a:rPr sz="409" spc="-14" dirty="0">
                <a:latin typeface="Dubai"/>
                <a:cs typeface="Dubai"/>
              </a:rPr>
              <a:t>0</a:t>
            </a:r>
            <a:endParaRPr sz="409">
              <a:latin typeface="Dubai"/>
              <a:cs typeface="Dubai"/>
            </a:endParaRPr>
          </a:p>
        </p:txBody>
      </p:sp>
      <p:sp>
        <p:nvSpPr>
          <p:cNvPr id="257" name="object 257"/>
          <p:cNvSpPr txBox="1"/>
          <p:nvPr/>
        </p:nvSpPr>
        <p:spPr>
          <a:xfrm>
            <a:off x="5899555" y="3440531"/>
            <a:ext cx="70572" cy="62966"/>
          </a:xfrm>
          <a:prstGeom prst="rect">
            <a:avLst/>
          </a:prstGeom>
        </p:spPr>
        <p:txBody>
          <a:bodyPr vert="horz" wrap="square" lIns="0" tIns="0" rIns="0" bIns="0" rtlCol="0">
            <a:spAutoFit/>
          </a:bodyPr>
          <a:lstStyle/>
          <a:p>
            <a:pPr marL="8659"/>
            <a:r>
              <a:rPr sz="409" spc="-17" dirty="0">
                <a:latin typeface="Dubai"/>
                <a:cs typeface="Dubai"/>
              </a:rPr>
              <a:t>5</a:t>
            </a:r>
            <a:r>
              <a:rPr sz="409" spc="-14" dirty="0">
                <a:latin typeface="Dubai"/>
                <a:cs typeface="Dubai"/>
              </a:rPr>
              <a:t>0</a:t>
            </a:r>
            <a:endParaRPr sz="409">
              <a:latin typeface="Dubai"/>
              <a:cs typeface="Dubai"/>
            </a:endParaRPr>
          </a:p>
        </p:txBody>
      </p:sp>
      <p:sp>
        <p:nvSpPr>
          <p:cNvPr id="258" name="object 258"/>
          <p:cNvSpPr txBox="1"/>
          <p:nvPr/>
        </p:nvSpPr>
        <p:spPr>
          <a:xfrm>
            <a:off x="6058870" y="3440531"/>
            <a:ext cx="96982" cy="62966"/>
          </a:xfrm>
          <a:prstGeom prst="rect">
            <a:avLst/>
          </a:prstGeom>
        </p:spPr>
        <p:txBody>
          <a:bodyPr vert="horz" wrap="square" lIns="0" tIns="0" rIns="0" bIns="0" rtlCol="0">
            <a:spAutoFit/>
          </a:bodyPr>
          <a:lstStyle/>
          <a:p>
            <a:pPr marL="8659"/>
            <a:r>
              <a:rPr sz="409" spc="-14" dirty="0">
                <a:latin typeface="Dubai"/>
                <a:cs typeface="Dubai"/>
              </a:rPr>
              <a:t>100</a:t>
            </a:r>
            <a:endParaRPr sz="409">
              <a:latin typeface="Dubai"/>
              <a:cs typeface="Dubai"/>
            </a:endParaRPr>
          </a:p>
        </p:txBody>
      </p:sp>
      <p:sp>
        <p:nvSpPr>
          <p:cNvPr id="259" name="object 259"/>
          <p:cNvSpPr txBox="1"/>
          <p:nvPr/>
        </p:nvSpPr>
        <p:spPr>
          <a:xfrm>
            <a:off x="6234874" y="3440531"/>
            <a:ext cx="271895" cy="62966"/>
          </a:xfrm>
          <a:prstGeom prst="rect">
            <a:avLst/>
          </a:prstGeom>
        </p:spPr>
        <p:txBody>
          <a:bodyPr vert="horz" wrap="square" lIns="0" tIns="0" rIns="0" bIns="0" rtlCol="0">
            <a:spAutoFit/>
          </a:bodyPr>
          <a:lstStyle/>
          <a:p>
            <a:pPr marL="8659">
              <a:tabLst>
                <a:tab pos="183568" algn="l"/>
              </a:tabLst>
            </a:pPr>
            <a:r>
              <a:rPr sz="409" spc="-14" dirty="0">
                <a:latin typeface="Dubai"/>
                <a:cs typeface="Dubai"/>
              </a:rPr>
              <a:t>150	200</a:t>
            </a:r>
            <a:endParaRPr sz="409">
              <a:latin typeface="Dubai"/>
              <a:cs typeface="Dubai"/>
            </a:endParaRPr>
          </a:p>
        </p:txBody>
      </p:sp>
      <p:sp>
        <p:nvSpPr>
          <p:cNvPr id="260" name="object 260"/>
          <p:cNvSpPr txBox="1"/>
          <p:nvPr/>
        </p:nvSpPr>
        <p:spPr>
          <a:xfrm>
            <a:off x="6585897" y="3440531"/>
            <a:ext cx="96982" cy="62966"/>
          </a:xfrm>
          <a:prstGeom prst="rect">
            <a:avLst/>
          </a:prstGeom>
        </p:spPr>
        <p:txBody>
          <a:bodyPr vert="horz" wrap="square" lIns="0" tIns="0" rIns="0" bIns="0" rtlCol="0">
            <a:spAutoFit/>
          </a:bodyPr>
          <a:lstStyle/>
          <a:p>
            <a:pPr marL="8659"/>
            <a:r>
              <a:rPr sz="409" spc="-14" dirty="0">
                <a:latin typeface="Dubai"/>
                <a:cs typeface="Dubai"/>
              </a:rPr>
              <a:t>250</a:t>
            </a:r>
            <a:endParaRPr sz="409">
              <a:latin typeface="Dubai"/>
              <a:cs typeface="Dubai"/>
            </a:endParaRPr>
          </a:p>
        </p:txBody>
      </p:sp>
      <p:sp>
        <p:nvSpPr>
          <p:cNvPr id="261" name="object 261"/>
          <p:cNvSpPr/>
          <p:nvPr/>
        </p:nvSpPr>
        <p:spPr>
          <a:xfrm>
            <a:off x="5761588" y="2469207"/>
            <a:ext cx="1405370" cy="0"/>
          </a:xfrm>
          <a:custGeom>
            <a:avLst/>
            <a:gdLst/>
            <a:ahLst/>
            <a:cxnLst/>
            <a:rect l="l" t="t" r="r" b="b"/>
            <a:pathLst>
              <a:path w="2061209">
                <a:moveTo>
                  <a:pt x="0" y="0"/>
                </a:moveTo>
                <a:lnTo>
                  <a:pt x="2061070" y="0"/>
                </a:lnTo>
              </a:path>
            </a:pathLst>
          </a:custGeom>
          <a:ln w="8746">
            <a:solidFill>
              <a:srgbClr val="000000"/>
            </a:solidFill>
          </a:ln>
        </p:spPr>
        <p:txBody>
          <a:bodyPr wrap="square" lIns="0" tIns="0" rIns="0" bIns="0" rtlCol="0"/>
          <a:lstStyle/>
          <a:p>
            <a:endParaRPr sz="1227"/>
          </a:p>
        </p:txBody>
      </p:sp>
      <p:sp>
        <p:nvSpPr>
          <p:cNvPr id="262" name="object 262"/>
          <p:cNvSpPr/>
          <p:nvPr/>
        </p:nvSpPr>
        <p:spPr>
          <a:xfrm>
            <a:off x="6689959" y="2451827"/>
            <a:ext cx="0" cy="17750"/>
          </a:xfrm>
          <a:custGeom>
            <a:avLst/>
            <a:gdLst/>
            <a:ahLst/>
            <a:cxnLst/>
            <a:rect l="l" t="t" r="r" b="b"/>
            <a:pathLst>
              <a:path h="26035">
                <a:moveTo>
                  <a:pt x="0" y="25489"/>
                </a:moveTo>
                <a:lnTo>
                  <a:pt x="0" y="0"/>
                </a:lnTo>
              </a:path>
            </a:pathLst>
          </a:custGeom>
          <a:ln w="8398">
            <a:solidFill>
              <a:srgbClr val="000000"/>
            </a:solidFill>
          </a:ln>
        </p:spPr>
        <p:txBody>
          <a:bodyPr wrap="square" lIns="0" tIns="0" rIns="0" bIns="0" rtlCol="0"/>
          <a:lstStyle/>
          <a:p>
            <a:endParaRPr sz="1227"/>
          </a:p>
        </p:txBody>
      </p:sp>
      <p:sp>
        <p:nvSpPr>
          <p:cNvPr id="263" name="object 263"/>
          <p:cNvSpPr/>
          <p:nvPr/>
        </p:nvSpPr>
        <p:spPr>
          <a:xfrm>
            <a:off x="6380161" y="2451827"/>
            <a:ext cx="0" cy="17750"/>
          </a:xfrm>
          <a:custGeom>
            <a:avLst/>
            <a:gdLst/>
            <a:ahLst/>
            <a:cxnLst/>
            <a:rect l="l" t="t" r="r" b="b"/>
            <a:pathLst>
              <a:path h="26035">
                <a:moveTo>
                  <a:pt x="0" y="25489"/>
                </a:moveTo>
                <a:lnTo>
                  <a:pt x="0" y="0"/>
                </a:lnTo>
              </a:path>
            </a:pathLst>
          </a:custGeom>
          <a:ln w="8398">
            <a:solidFill>
              <a:srgbClr val="000000"/>
            </a:solidFill>
          </a:ln>
        </p:spPr>
        <p:txBody>
          <a:bodyPr wrap="square" lIns="0" tIns="0" rIns="0" bIns="0" rtlCol="0"/>
          <a:lstStyle/>
          <a:p>
            <a:endParaRPr sz="1227"/>
          </a:p>
        </p:txBody>
      </p:sp>
      <p:sp>
        <p:nvSpPr>
          <p:cNvPr id="264" name="object 264"/>
          <p:cNvSpPr/>
          <p:nvPr/>
        </p:nvSpPr>
        <p:spPr>
          <a:xfrm>
            <a:off x="6071360" y="2451827"/>
            <a:ext cx="0" cy="17750"/>
          </a:xfrm>
          <a:custGeom>
            <a:avLst/>
            <a:gdLst/>
            <a:ahLst/>
            <a:cxnLst/>
            <a:rect l="l" t="t" r="r" b="b"/>
            <a:pathLst>
              <a:path h="26035">
                <a:moveTo>
                  <a:pt x="0" y="25489"/>
                </a:moveTo>
                <a:lnTo>
                  <a:pt x="0" y="0"/>
                </a:lnTo>
              </a:path>
            </a:pathLst>
          </a:custGeom>
          <a:ln w="8398">
            <a:solidFill>
              <a:srgbClr val="000000"/>
            </a:solidFill>
          </a:ln>
        </p:spPr>
        <p:txBody>
          <a:bodyPr wrap="square" lIns="0" tIns="0" rIns="0" bIns="0" rtlCol="0"/>
          <a:lstStyle/>
          <a:p>
            <a:endParaRPr sz="1227"/>
          </a:p>
        </p:txBody>
      </p:sp>
      <p:sp>
        <p:nvSpPr>
          <p:cNvPr id="265" name="object 265"/>
          <p:cNvSpPr/>
          <p:nvPr/>
        </p:nvSpPr>
        <p:spPr>
          <a:xfrm>
            <a:off x="5761586" y="2451827"/>
            <a:ext cx="0" cy="17750"/>
          </a:xfrm>
          <a:custGeom>
            <a:avLst/>
            <a:gdLst/>
            <a:ahLst/>
            <a:cxnLst/>
            <a:rect l="l" t="t" r="r" b="b"/>
            <a:pathLst>
              <a:path h="26035">
                <a:moveTo>
                  <a:pt x="0" y="25489"/>
                </a:moveTo>
                <a:lnTo>
                  <a:pt x="0" y="0"/>
                </a:lnTo>
              </a:path>
            </a:pathLst>
          </a:custGeom>
          <a:ln w="8398">
            <a:solidFill>
              <a:srgbClr val="000000"/>
            </a:solidFill>
          </a:ln>
        </p:spPr>
        <p:txBody>
          <a:bodyPr wrap="square" lIns="0" tIns="0" rIns="0" bIns="0" rtlCol="0"/>
          <a:lstStyle/>
          <a:p>
            <a:endParaRPr sz="1227"/>
          </a:p>
        </p:txBody>
      </p:sp>
      <p:sp>
        <p:nvSpPr>
          <p:cNvPr id="266" name="object 266"/>
          <p:cNvSpPr txBox="1"/>
          <p:nvPr/>
        </p:nvSpPr>
        <p:spPr>
          <a:xfrm>
            <a:off x="5740190" y="2380279"/>
            <a:ext cx="44161" cy="62966"/>
          </a:xfrm>
          <a:prstGeom prst="rect">
            <a:avLst/>
          </a:prstGeom>
        </p:spPr>
        <p:txBody>
          <a:bodyPr vert="horz" wrap="square" lIns="0" tIns="0" rIns="0" bIns="0" rtlCol="0">
            <a:spAutoFit/>
          </a:bodyPr>
          <a:lstStyle/>
          <a:p>
            <a:pPr marL="8659"/>
            <a:r>
              <a:rPr sz="409" spc="-14" dirty="0">
                <a:latin typeface="Dubai"/>
                <a:cs typeface="Dubai"/>
              </a:rPr>
              <a:t>0</a:t>
            </a:r>
            <a:endParaRPr sz="409">
              <a:latin typeface="Dubai"/>
              <a:cs typeface="Dubai"/>
            </a:endParaRPr>
          </a:p>
        </p:txBody>
      </p:sp>
      <p:sp>
        <p:nvSpPr>
          <p:cNvPr id="267" name="object 267"/>
          <p:cNvSpPr txBox="1"/>
          <p:nvPr/>
        </p:nvSpPr>
        <p:spPr>
          <a:xfrm>
            <a:off x="6033250" y="2380279"/>
            <a:ext cx="70572" cy="62966"/>
          </a:xfrm>
          <a:prstGeom prst="rect">
            <a:avLst/>
          </a:prstGeom>
        </p:spPr>
        <p:txBody>
          <a:bodyPr vert="horz" wrap="square" lIns="0" tIns="0" rIns="0" bIns="0" rtlCol="0">
            <a:spAutoFit/>
          </a:bodyPr>
          <a:lstStyle/>
          <a:p>
            <a:pPr marL="8659"/>
            <a:r>
              <a:rPr sz="409" spc="-14" dirty="0">
                <a:latin typeface="Dubai"/>
                <a:cs typeface="Dubai"/>
              </a:rPr>
              <a:t>20</a:t>
            </a:r>
            <a:endParaRPr sz="409">
              <a:latin typeface="Dubai"/>
              <a:cs typeface="Dubai"/>
            </a:endParaRPr>
          </a:p>
        </p:txBody>
      </p:sp>
      <p:sp>
        <p:nvSpPr>
          <p:cNvPr id="268" name="object 268"/>
          <p:cNvSpPr txBox="1"/>
          <p:nvPr/>
        </p:nvSpPr>
        <p:spPr>
          <a:xfrm>
            <a:off x="6342115" y="2380279"/>
            <a:ext cx="70572" cy="62966"/>
          </a:xfrm>
          <a:prstGeom prst="rect">
            <a:avLst/>
          </a:prstGeom>
        </p:spPr>
        <p:txBody>
          <a:bodyPr vert="horz" wrap="square" lIns="0" tIns="0" rIns="0" bIns="0" rtlCol="0">
            <a:spAutoFit/>
          </a:bodyPr>
          <a:lstStyle/>
          <a:p>
            <a:pPr marL="8659"/>
            <a:r>
              <a:rPr sz="409" spc="-14" dirty="0">
                <a:latin typeface="Dubai"/>
                <a:cs typeface="Dubai"/>
              </a:rPr>
              <a:t>40</a:t>
            </a:r>
            <a:endParaRPr sz="409">
              <a:latin typeface="Dubai"/>
              <a:cs typeface="Dubai"/>
            </a:endParaRPr>
          </a:p>
        </p:txBody>
      </p:sp>
      <p:sp>
        <p:nvSpPr>
          <p:cNvPr id="269" name="object 269"/>
          <p:cNvSpPr txBox="1"/>
          <p:nvPr/>
        </p:nvSpPr>
        <p:spPr>
          <a:xfrm>
            <a:off x="6651862" y="2380279"/>
            <a:ext cx="70572" cy="62966"/>
          </a:xfrm>
          <a:prstGeom prst="rect">
            <a:avLst/>
          </a:prstGeom>
        </p:spPr>
        <p:txBody>
          <a:bodyPr vert="horz" wrap="square" lIns="0" tIns="0" rIns="0" bIns="0" rtlCol="0">
            <a:spAutoFit/>
          </a:bodyPr>
          <a:lstStyle/>
          <a:p>
            <a:pPr marL="8659"/>
            <a:r>
              <a:rPr sz="409" spc="-14" dirty="0">
                <a:latin typeface="Dubai"/>
                <a:cs typeface="Dubai"/>
              </a:rPr>
              <a:t>60</a:t>
            </a:r>
            <a:endParaRPr sz="409">
              <a:latin typeface="Dubai"/>
              <a:cs typeface="Dubai"/>
            </a:endParaRPr>
          </a:p>
        </p:txBody>
      </p:sp>
      <p:sp>
        <p:nvSpPr>
          <p:cNvPr id="270" name="object 270"/>
          <p:cNvSpPr/>
          <p:nvPr/>
        </p:nvSpPr>
        <p:spPr>
          <a:xfrm>
            <a:off x="5761588" y="3536264"/>
            <a:ext cx="1405370" cy="0"/>
          </a:xfrm>
          <a:custGeom>
            <a:avLst/>
            <a:gdLst/>
            <a:ahLst/>
            <a:cxnLst/>
            <a:rect l="l" t="t" r="r" b="b"/>
            <a:pathLst>
              <a:path w="2061209">
                <a:moveTo>
                  <a:pt x="0" y="0"/>
                </a:moveTo>
                <a:lnTo>
                  <a:pt x="2061070" y="0"/>
                </a:lnTo>
              </a:path>
            </a:pathLst>
          </a:custGeom>
          <a:ln w="8746">
            <a:solidFill>
              <a:srgbClr val="000000"/>
            </a:solidFill>
          </a:ln>
        </p:spPr>
        <p:txBody>
          <a:bodyPr wrap="square" lIns="0" tIns="0" rIns="0" bIns="0" rtlCol="0"/>
          <a:lstStyle/>
          <a:p>
            <a:endParaRPr sz="1227"/>
          </a:p>
        </p:txBody>
      </p:sp>
      <p:sp>
        <p:nvSpPr>
          <p:cNvPr id="271" name="object 271"/>
          <p:cNvSpPr/>
          <p:nvPr/>
        </p:nvSpPr>
        <p:spPr>
          <a:xfrm>
            <a:off x="7098058" y="3536265"/>
            <a:ext cx="0" cy="17750"/>
          </a:xfrm>
          <a:custGeom>
            <a:avLst/>
            <a:gdLst/>
            <a:ahLst/>
            <a:cxnLst/>
            <a:rect l="l" t="t" r="r" b="b"/>
            <a:pathLst>
              <a:path h="26035">
                <a:moveTo>
                  <a:pt x="0" y="0"/>
                </a:moveTo>
                <a:lnTo>
                  <a:pt x="0" y="25489"/>
                </a:lnTo>
              </a:path>
            </a:pathLst>
          </a:custGeom>
          <a:ln w="8398">
            <a:solidFill>
              <a:srgbClr val="000000"/>
            </a:solidFill>
          </a:ln>
        </p:spPr>
        <p:txBody>
          <a:bodyPr wrap="square" lIns="0" tIns="0" rIns="0" bIns="0" rtlCol="0"/>
          <a:lstStyle/>
          <a:p>
            <a:endParaRPr sz="1227"/>
          </a:p>
        </p:txBody>
      </p:sp>
      <p:sp>
        <p:nvSpPr>
          <p:cNvPr id="272" name="object 272"/>
          <p:cNvSpPr/>
          <p:nvPr/>
        </p:nvSpPr>
        <p:spPr>
          <a:xfrm>
            <a:off x="6875804" y="3536265"/>
            <a:ext cx="0" cy="17750"/>
          </a:xfrm>
          <a:custGeom>
            <a:avLst/>
            <a:gdLst/>
            <a:ahLst/>
            <a:cxnLst/>
            <a:rect l="l" t="t" r="r" b="b"/>
            <a:pathLst>
              <a:path h="26035">
                <a:moveTo>
                  <a:pt x="0" y="0"/>
                </a:moveTo>
                <a:lnTo>
                  <a:pt x="0" y="25489"/>
                </a:lnTo>
              </a:path>
            </a:pathLst>
          </a:custGeom>
          <a:ln w="8398">
            <a:solidFill>
              <a:srgbClr val="000000"/>
            </a:solidFill>
          </a:ln>
        </p:spPr>
        <p:txBody>
          <a:bodyPr wrap="square" lIns="0" tIns="0" rIns="0" bIns="0" rtlCol="0"/>
          <a:lstStyle/>
          <a:p>
            <a:endParaRPr sz="1227"/>
          </a:p>
        </p:txBody>
      </p:sp>
      <p:sp>
        <p:nvSpPr>
          <p:cNvPr id="273" name="object 273"/>
          <p:cNvSpPr/>
          <p:nvPr/>
        </p:nvSpPr>
        <p:spPr>
          <a:xfrm>
            <a:off x="6652584" y="3536265"/>
            <a:ext cx="0" cy="17750"/>
          </a:xfrm>
          <a:custGeom>
            <a:avLst/>
            <a:gdLst/>
            <a:ahLst/>
            <a:cxnLst/>
            <a:rect l="l" t="t" r="r" b="b"/>
            <a:pathLst>
              <a:path h="26035">
                <a:moveTo>
                  <a:pt x="0" y="0"/>
                </a:moveTo>
                <a:lnTo>
                  <a:pt x="0" y="25489"/>
                </a:lnTo>
              </a:path>
            </a:pathLst>
          </a:custGeom>
          <a:ln w="8398">
            <a:solidFill>
              <a:srgbClr val="000000"/>
            </a:solidFill>
          </a:ln>
        </p:spPr>
        <p:txBody>
          <a:bodyPr wrap="square" lIns="0" tIns="0" rIns="0" bIns="0" rtlCol="0"/>
          <a:lstStyle/>
          <a:p>
            <a:endParaRPr sz="1227"/>
          </a:p>
        </p:txBody>
      </p:sp>
      <p:sp>
        <p:nvSpPr>
          <p:cNvPr id="274" name="object 274"/>
          <p:cNvSpPr/>
          <p:nvPr/>
        </p:nvSpPr>
        <p:spPr>
          <a:xfrm>
            <a:off x="6430321" y="3536265"/>
            <a:ext cx="0" cy="17750"/>
          </a:xfrm>
          <a:custGeom>
            <a:avLst/>
            <a:gdLst/>
            <a:ahLst/>
            <a:cxnLst/>
            <a:rect l="l" t="t" r="r" b="b"/>
            <a:pathLst>
              <a:path h="26035">
                <a:moveTo>
                  <a:pt x="0" y="0"/>
                </a:moveTo>
                <a:lnTo>
                  <a:pt x="0" y="25489"/>
                </a:lnTo>
              </a:path>
            </a:pathLst>
          </a:custGeom>
          <a:ln w="8398">
            <a:solidFill>
              <a:srgbClr val="000000"/>
            </a:solidFill>
          </a:ln>
        </p:spPr>
        <p:txBody>
          <a:bodyPr wrap="square" lIns="0" tIns="0" rIns="0" bIns="0" rtlCol="0"/>
          <a:lstStyle/>
          <a:p>
            <a:endParaRPr sz="1227"/>
          </a:p>
        </p:txBody>
      </p:sp>
      <p:sp>
        <p:nvSpPr>
          <p:cNvPr id="275" name="object 275"/>
          <p:cNvSpPr/>
          <p:nvPr/>
        </p:nvSpPr>
        <p:spPr>
          <a:xfrm>
            <a:off x="6207069" y="3536265"/>
            <a:ext cx="0" cy="17750"/>
          </a:xfrm>
          <a:custGeom>
            <a:avLst/>
            <a:gdLst/>
            <a:ahLst/>
            <a:cxnLst/>
            <a:rect l="l" t="t" r="r" b="b"/>
            <a:pathLst>
              <a:path h="26035">
                <a:moveTo>
                  <a:pt x="0" y="0"/>
                </a:moveTo>
                <a:lnTo>
                  <a:pt x="0" y="25489"/>
                </a:lnTo>
              </a:path>
            </a:pathLst>
          </a:custGeom>
          <a:ln w="8398">
            <a:solidFill>
              <a:srgbClr val="000000"/>
            </a:solidFill>
          </a:ln>
        </p:spPr>
        <p:txBody>
          <a:bodyPr wrap="square" lIns="0" tIns="0" rIns="0" bIns="0" rtlCol="0"/>
          <a:lstStyle/>
          <a:p>
            <a:endParaRPr sz="1227"/>
          </a:p>
        </p:txBody>
      </p:sp>
      <p:sp>
        <p:nvSpPr>
          <p:cNvPr id="276" name="object 276"/>
          <p:cNvSpPr/>
          <p:nvPr/>
        </p:nvSpPr>
        <p:spPr>
          <a:xfrm>
            <a:off x="5984814" y="3536265"/>
            <a:ext cx="0" cy="17750"/>
          </a:xfrm>
          <a:custGeom>
            <a:avLst/>
            <a:gdLst/>
            <a:ahLst/>
            <a:cxnLst/>
            <a:rect l="l" t="t" r="r" b="b"/>
            <a:pathLst>
              <a:path h="26035">
                <a:moveTo>
                  <a:pt x="0" y="0"/>
                </a:moveTo>
                <a:lnTo>
                  <a:pt x="0" y="25489"/>
                </a:lnTo>
              </a:path>
            </a:pathLst>
          </a:custGeom>
          <a:ln w="8398">
            <a:solidFill>
              <a:srgbClr val="000000"/>
            </a:solidFill>
          </a:ln>
        </p:spPr>
        <p:txBody>
          <a:bodyPr wrap="square" lIns="0" tIns="0" rIns="0" bIns="0" rtlCol="0"/>
          <a:lstStyle/>
          <a:p>
            <a:endParaRPr sz="1227"/>
          </a:p>
        </p:txBody>
      </p:sp>
      <p:sp>
        <p:nvSpPr>
          <p:cNvPr id="277" name="object 277"/>
          <p:cNvSpPr/>
          <p:nvPr/>
        </p:nvSpPr>
        <p:spPr>
          <a:xfrm>
            <a:off x="5761586" y="3536265"/>
            <a:ext cx="0" cy="17750"/>
          </a:xfrm>
          <a:custGeom>
            <a:avLst/>
            <a:gdLst/>
            <a:ahLst/>
            <a:cxnLst/>
            <a:rect l="l" t="t" r="r" b="b"/>
            <a:pathLst>
              <a:path h="26035">
                <a:moveTo>
                  <a:pt x="0" y="0"/>
                </a:moveTo>
                <a:lnTo>
                  <a:pt x="0" y="25489"/>
                </a:lnTo>
              </a:path>
            </a:pathLst>
          </a:custGeom>
          <a:ln w="8398">
            <a:solidFill>
              <a:srgbClr val="000000"/>
            </a:solidFill>
          </a:ln>
        </p:spPr>
        <p:txBody>
          <a:bodyPr wrap="square" lIns="0" tIns="0" rIns="0" bIns="0" rtlCol="0"/>
          <a:lstStyle/>
          <a:p>
            <a:endParaRPr sz="1227"/>
          </a:p>
        </p:txBody>
      </p:sp>
      <p:sp>
        <p:nvSpPr>
          <p:cNvPr id="278" name="object 278"/>
          <p:cNvSpPr txBox="1"/>
          <p:nvPr/>
        </p:nvSpPr>
        <p:spPr>
          <a:xfrm>
            <a:off x="5740190" y="3556811"/>
            <a:ext cx="44161" cy="164404"/>
          </a:xfrm>
          <a:prstGeom prst="rect">
            <a:avLst/>
          </a:prstGeom>
        </p:spPr>
        <p:txBody>
          <a:bodyPr vert="horz" wrap="square" lIns="0" tIns="0" rIns="0" bIns="0" rtlCol="0">
            <a:spAutoFit/>
          </a:bodyPr>
          <a:lstStyle/>
          <a:p>
            <a:pPr marL="8659"/>
            <a:r>
              <a:rPr sz="409" spc="-14" dirty="0">
                <a:latin typeface="Dubai"/>
                <a:cs typeface="Dubai"/>
              </a:rPr>
              <a:t>0</a:t>
            </a:r>
            <a:endParaRPr sz="409">
              <a:latin typeface="Dubai"/>
              <a:cs typeface="Dubai"/>
            </a:endParaRPr>
          </a:p>
          <a:p>
            <a:pPr marL="8659">
              <a:spcBef>
                <a:spcPts val="286"/>
              </a:spcBef>
            </a:pPr>
            <a:r>
              <a:rPr sz="409" spc="-14" dirty="0">
                <a:latin typeface="Dubai"/>
                <a:cs typeface="Dubai"/>
              </a:rPr>
              <a:t>0</a:t>
            </a:r>
            <a:endParaRPr sz="409">
              <a:latin typeface="Dubai"/>
              <a:cs typeface="Dubai"/>
            </a:endParaRPr>
          </a:p>
        </p:txBody>
      </p:sp>
      <p:sp>
        <p:nvSpPr>
          <p:cNvPr id="279" name="object 279"/>
          <p:cNvSpPr txBox="1"/>
          <p:nvPr/>
        </p:nvSpPr>
        <p:spPr>
          <a:xfrm>
            <a:off x="5963409" y="3556811"/>
            <a:ext cx="44161" cy="62966"/>
          </a:xfrm>
          <a:prstGeom prst="rect">
            <a:avLst/>
          </a:prstGeom>
        </p:spPr>
        <p:txBody>
          <a:bodyPr vert="horz" wrap="square" lIns="0" tIns="0" rIns="0" bIns="0" rtlCol="0">
            <a:spAutoFit/>
          </a:bodyPr>
          <a:lstStyle/>
          <a:p>
            <a:pPr marL="8659"/>
            <a:r>
              <a:rPr sz="409" spc="-14" dirty="0">
                <a:latin typeface="Dubai"/>
                <a:cs typeface="Dubai"/>
              </a:rPr>
              <a:t>4</a:t>
            </a:r>
            <a:endParaRPr sz="409">
              <a:latin typeface="Dubai"/>
              <a:cs typeface="Dubai"/>
            </a:endParaRPr>
          </a:p>
        </p:txBody>
      </p:sp>
      <p:sp>
        <p:nvSpPr>
          <p:cNvPr id="280" name="object 280"/>
          <p:cNvSpPr txBox="1"/>
          <p:nvPr/>
        </p:nvSpPr>
        <p:spPr>
          <a:xfrm>
            <a:off x="6185744" y="3556811"/>
            <a:ext cx="44161" cy="62966"/>
          </a:xfrm>
          <a:prstGeom prst="rect">
            <a:avLst/>
          </a:prstGeom>
        </p:spPr>
        <p:txBody>
          <a:bodyPr vert="horz" wrap="square" lIns="0" tIns="0" rIns="0" bIns="0" rtlCol="0">
            <a:spAutoFit/>
          </a:bodyPr>
          <a:lstStyle/>
          <a:p>
            <a:pPr marL="8659"/>
            <a:r>
              <a:rPr sz="409" spc="-14" dirty="0">
                <a:latin typeface="Dubai"/>
                <a:cs typeface="Dubai"/>
              </a:rPr>
              <a:t>8</a:t>
            </a:r>
            <a:endParaRPr sz="409">
              <a:latin typeface="Dubai"/>
              <a:cs typeface="Dubai"/>
            </a:endParaRPr>
          </a:p>
        </p:txBody>
      </p:sp>
      <p:sp>
        <p:nvSpPr>
          <p:cNvPr id="281" name="object 281"/>
          <p:cNvSpPr txBox="1"/>
          <p:nvPr/>
        </p:nvSpPr>
        <p:spPr>
          <a:xfrm>
            <a:off x="6342115" y="3556811"/>
            <a:ext cx="120794" cy="164404"/>
          </a:xfrm>
          <a:prstGeom prst="rect">
            <a:avLst/>
          </a:prstGeom>
        </p:spPr>
        <p:txBody>
          <a:bodyPr vert="horz" wrap="square" lIns="0" tIns="0" rIns="0" bIns="0" rtlCol="0">
            <a:spAutoFit/>
          </a:bodyPr>
          <a:lstStyle/>
          <a:p>
            <a:pPr marL="58447"/>
            <a:r>
              <a:rPr sz="409" spc="-17" dirty="0">
                <a:latin typeface="Dubai"/>
                <a:cs typeface="Dubai"/>
              </a:rPr>
              <a:t>1</a:t>
            </a:r>
            <a:r>
              <a:rPr sz="409" spc="-14" dirty="0">
                <a:latin typeface="Dubai"/>
                <a:cs typeface="Dubai"/>
              </a:rPr>
              <a:t>2</a:t>
            </a:r>
            <a:endParaRPr sz="409">
              <a:latin typeface="Dubai"/>
              <a:cs typeface="Dubai"/>
            </a:endParaRPr>
          </a:p>
          <a:p>
            <a:pPr marL="8659">
              <a:spcBef>
                <a:spcPts val="286"/>
              </a:spcBef>
            </a:pPr>
            <a:r>
              <a:rPr sz="409" spc="-14" dirty="0">
                <a:latin typeface="Dubai"/>
                <a:cs typeface="Dubai"/>
              </a:rPr>
              <a:t>40</a:t>
            </a:r>
            <a:endParaRPr sz="409">
              <a:latin typeface="Dubai"/>
              <a:cs typeface="Dubai"/>
            </a:endParaRPr>
          </a:p>
        </p:txBody>
      </p:sp>
      <p:sp>
        <p:nvSpPr>
          <p:cNvPr id="282" name="object 282"/>
          <p:cNvSpPr txBox="1"/>
          <p:nvPr/>
        </p:nvSpPr>
        <p:spPr>
          <a:xfrm>
            <a:off x="6614463" y="3556811"/>
            <a:ext cx="107806" cy="164404"/>
          </a:xfrm>
          <a:prstGeom prst="rect">
            <a:avLst/>
          </a:prstGeom>
        </p:spPr>
        <p:txBody>
          <a:bodyPr vert="horz" wrap="square" lIns="0" tIns="0" rIns="0" bIns="0" rtlCol="0">
            <a:spAutoFit/>
          </a:bodyPr>
          <a:lstStyle/>
          <a:p>
            <a:pPr marL="8659"/>
            <a:r>
              <a:rPr sz="409" spc="-14" dirty="0">
                <a:latin typeface="Dubai"/>
                <a:cs typeface="Dubai"/>
              </a:rPr>
              <a:t>16</a:t>
            </a:r>
            <a:endParaRPr sz="409">
              <a:latin typeface="Dubai"/>
              <a:cs typeface="Dubai"/>
            </a:endParaRPr>
          </a:p>
          <a:p>
            <a:pPr marL="45892">
              <a:spcBef>
                <a:spcPts val="286"/>
              </a:spcBef>
            </a:pPr>
            <a:r>
              <a:rPr sz="409" spc="-14" dirty="0">
                <a:latin typeface="Dubai"/>
                <a:cs typeface="Dubai"/>
              </a:rPr>
              <a:t>60</a:t>
            </a:r>
            <a:endParaRPr sz="409">
              <a:latin typeface="Dubai"/>
              <a:cs typeface="Dubai"/>
            </a:endParaRPr>
          </a:p>
        </p:txBody>
      </p:sp>
      <p:sp>
        <p:nvSpPr>
          <p:cNvPr id="283" name="object 283"/>
          <p:cNvSpPr txBox="1"/>
          <p:nvPr/>
        </p:nvSpPr>
        <p:spPr>
          <a:xfrm>
            <a:off x="6837730" y="3556811"/>
            <a:ext cx="70572" cy="62966"/>
          </a:xfrm>
          <a:prstGeom prst="rect">
            <a:avLst/>
          </a:prstGeom>
        </p:spPr>
        <p:txBody>
          <a:bodyPr vert="horz" wrap="square" lIns="0" tIns="0" rIns="0" bIns="0" rtlCol="0">
            <a:spAutoFit/>
          </a:bodyPr>
          <a:lstStyle/>
          <a:p>
            <a:pPr marL="8659"/>
            <a:r>
              <a:rPr sz="409" spc="-14" dirty="0">
                <a:latin typeface="Dubai"/>
                <a:cs typeface="Dubai"/>
              </a:rPr>
              <a:t>20</a:t>
            </a:r>
            <a:endParaRPr sz="409">
              <a:latin typeface="Dubai"/>
              <a:cs typeface="Dubai"/>
            </a:endParaRPr>
          </a:p>
        </p:txBody>
      </p:sp>
      <p:sp>
        <p:nvSpPr>
          <p:cNvPr id="284" name="object 284"/>
          <p:cNvSpPr txBox="1"/>
          <p:nvPr/>
        </p:nvSpPr>
        <p:spPr>
          <a:xfrm>
            <a:off x="5707109" y="3400549"/>
            <a:ext cx="44161" cy="62966"/>
          </a:xfrm>
          <a:prstGeom prst="rect">
            <a:avLst/>
          </a:prstGeom>
        </p:spPr>
        <p:txBody>
          <a:bodyPr vert="horz" wrap="square" lIns="0" tIns="0" rIns="0" bIns="0" rtlCol="0">
            <a:spAutoFit/>
          </a:bodyPr>
          <a:lstStyle/>
          <a:p>
            <a:pPr marL="8659"/>
            <a:r>
              <a:rPr sz="409" spc="-14" dirty="0">
                <a:latin typeface="Dubai"/>
                <a:cs typeface="Dubai"/>
              </a:rPr>
              <a:t>0</a:t>
            </a:r>
            <a:endParaRPr sz="409">
              <a:latin typeface="Dubai"/>
              <a:cs typeface="Dubai"/>
            </a:endParaRPr>
          </a:p>
        </p:txBody>
      </p:sp>
      <p:sp>
        <p:nvSpPr>
          <p:cNvPr id="285" name="object 285"/>
          <p:cNvSpPr txBox="1"/>
          <p:nvPr/>
        </p:nvSpPr>
        <p:spPr>
          <a:xfrm>
            <a:off x="5681882" y="3262688"/>
            <a:ext cx="70572" cy="62966"/>
          </a:xfrm>
          <a:prstGeom prst="rect">
            <a:avLst/>
          </a:prstGeom>
        </p:spPr>
        <p:txBody>
          <a:bodyPr vert="horz" wrap="square" lIns="0" tIns="0" rIns="0" bIns="0" rtlCol="0">
            <a:spAutoFit/>
          </a:bodyPr>
          <a:lstStyle/>
          <a:p>
            <a:pPr marL="8659"/>
            <a:r>
              <a:rPr sz="409" spc="-14" dirty="0">
                <a:latin typeface="Dubai"/>
                <a:cs typeface="Dubai"/>
              </a:rPr>
              <a:t>20</a:t>
            </a:r>
            <a:endParaRPr sz="409">
              <a:latin typeface="Dubai"/>
              <a:cs typeface="Dubai"/>
            </a:endParaRPr>
          </a:p>
        </p:txBody>
      </p:sp>
      <p:sp>
        <p:nvSpPr>
          <p:cNvPr id="286" name="object 286"/>
          <p:cNvSpPr txBox="1"/>
          <p:nvPr/>
        </p:nvSpPr>
        <p:spPr>
          <a:xfrm>
            <a:off x="5681882" y="3124776"/>
            <a:ext cx="70572" cy="62966"/>
          </a:xfrm>
          <a:prstGeom prst="rect">
            <a:avLst/>
          </a:prstGeom>
        </p:spPr>
        <p:txBody>
          <a:bodyPr vert="horz" wrap="square" lIns="0" tIns="0" rIns="0" bIns="0" rtlCol="0">
            <a:spAutoFit/>
          </a:bodyPr>
          <a:lstStyle/>
          <a:p>
            <a:pPr marL="8659"/>
            <a:r>
              <a:rPr sz="409" spc="-14" dirty="0">
                <a:latin typeface="Dubai"/>
                <a:cs typeface="Dubai"/>
              </a:rPr>
              <a:t>40</a:t>
            </a:r>
            <a:endParaRPr sz="409">
              <a:latin typeface="Dubai"/>
              <a:cs typeface="Dubai"/>
            </a:endParaRPr>
          </a:p>
        </p:txBody>
      </p:sp>
      <p:sp>
        <p:nvSpPr>
          <p:cNvPr id="287" name="object 287"/>
          <p:cNvSpPr txBox="1"/>
          <p:nvPr/>
        </p:nvSpPr>
        <p:spPr>
          <a:xfrm>
            <a:off x="5681882" y="2986915"/>
            <a:ext cx="70572" cy="62966"/>
          </a:xfrm>
          <a:prstGeom prst="rect">
            <a:avLst/>
          </a:prstGeom>
        </p:spPr>
        <p:txBody>
          <a:bodyPr vert="horz" wrap="square" lIns="0" tIns="0" rIns="0" bIns="0" rtlCol="0">
            <a:spAutoFit/>
          </a:bodyPr>
          <a:lstStyle/>
          <a:p>
            <a:pPr marL="8659"/>
            <a:r>
              <a:rPr sz="409" spc="-14" dirty="0">
                <a:latin typeface="Dubai"/>
                <a:cs typeface="Dubai"/>
              </a:rPr>
              <a:t>60</a:t>
            </a:r>
            <a:endParaRPr sz="409">
              <a:latin typeface="Dubai"/>
              <a:cs typeface="Dubai"/>
            </a:endParaRPr>
          </a:p>
        </p:txBody>
      </p:sp>
      <p:sp>
        <p:nvSpPr>
          <p:cNvPr id="288" name="object 288"/>
          <p:cNvSpPr txBox="1"/>
          <p:nvPr/>
        </p:nvSpPr>
        <p:spPr>
          <a:xfrm>
            <a:off x="5681882" y="2849055"/>
            <a:ext cx="70572" cy="62966"/>
          </a:xfrm>
          <a:prstGeom prst="rect">
            <a:avLst/>
          </a:prstGeom>
        </p:spPr>
        <p:txBody>
          <a:bodyPr vert="horz" wrap="square" lIns="0" tIns="0" rIns="0" bIns="0" rtlCol="0">
            <a:spAutoFit/>
          </a:bodyPr>
          <a:lstStyle/>
          <a:p>
            <a:pPr marL="8659"/>
            <a:r>
              <a:rPr sz="409" spc="-14" dirty="0">
                <a:latin typeface="Dubai"/>
                <a:cs typeface="Dubai"/>
              </a:rPr>
              <a:t>80</a:t>
            </a:r>
            <a:endParaRPr sz="409">
              <a:latin typeface="Dubai"/>
              <a:cs typeface="Dubai"/>
            </a:endParaRPr>
          </a:p>
        </p:txBody>
      </p:sp>
      <p:sp>
        <p:nvSpPr>
          <p:cNvPr id="289" name="object 289"/>
          <p:cNvSpPr txBox="1"/>
          <p:nvPr/>
        </p:nvSpPr>
        <p:spPr>
          <a:xfrm>
            <a:off x="5655575" y="2711193"/>
            <a:ext cx="96982" cy="62966"/>
          </a:xfrm>
          <a:prstGeom prst="rect">
            <a:avLst/>
          </a:prstGeom>
        </p:spPr>
        <p:txBody>
          <a:bodyPr vert="horz" wrap="square" lIns="0" tIns="0" rIns="0" bIns="0" rtlCol="0">
            <a:spAutoFit/>
          </a:bodyPr>
          <a:lstStyle/>
          <a:p>
            <a:pPr marL="8659"/>
            <a:r>
              <a:rPr sz="409" spc="-14" dirty="0">
                <a:latin typeface="Dubai"/>
                <a:cs typeface="Dubai"/>
              </a:rPr>
              <a:t>100</a:t>
            </a:r>
            <a:endParaRPr sz="409">
              <a:latin typeface="Dubai"/>
              <a:cs typeface="Dubai"/>
            </a:endParaRPr>
          </a:p>
        </p:txBody>
      </p:sp>
      <p:sp>
        <p:nvSpPr>
          <p:cNvPr id="290" name="object 290"/>
          <p:cNvSpPr txBox="1"/>
          <p:nvPr/>
        </p:nvSpPr>
        <p:spPr>
          <a:xfrm>
            <a:off x="5655575" y="2570623"/>
            <a:ext cx="96982" cy="62966"/>
          </a:xfrm>
          <a:prstGeom prst="rect">
            <a:avLst/>
          </a:prstGeom>
        </p:spPr>
        <p:txBody>
          <a:bodyPr vert="horz" wrap="square" lIns="0" tIns="0" rIns="0" bIns="0" rtlCol="0">
            <a:spAutoFit/>
          </a:bodyPr>
          <a:lstStyle/>
          <a:p>
            <a:pPr marL="8659"/>
            <a:r>
              <a:rPr sz="409" spc="-14" dirty="0">
                <a:latin typeface="Dubai"/>
                <a:cs typeface="Dubai"/>
              </a:rPr>
              <a:t>120</a:t>
            </a:r>
            <a:endParaRPr sz="409">
              <a:latin typeface="Dubai"/>
              <a:cs typeface="Dubai"/>
            </a:endParaRPr>
          </a:p>
        </p:txBody>
      </p:sp>
      <p:sp>
        <p:nvSpPr>
          <p:cNvPr id="291" name="object 291"/>
          <p:cNvSpPr/>
          <p:nvPr/>
        </p:nvSpPr>
        <p:spPr>
          <a:xfrm>
            <a:off x="7166854" y="2529447"/>
            <a:ext cx="16885" cy="0"/>
          </a:xfrm>
          <a:custGeom>
            <a:avLst/>
            <a:gdLst/>
            <a:ahLst/>
            <a:cxnLst/>
            <a:rect l="l" t="t" r="r" b="b"/>
            <a:pathLst>
              <a:path w="24765">
                <a:moveTo>
                  <a:pt x="0" y="0"/>
                </a:moveTo>
                <a:lnTo>
                  <a:pt x="24594" y="0"/>
                </a:lnTo>
              </a:path>
            </a:pathLst>
          </a:custGeom>
          <a:ln w="8746">
            <a:solidFill>
              <a:srgbClr val="000000"/>
            </a:solidFill>
          </a:ln>
        </p:spPr>
        <p:txBody>
          <a:bodyPr wrap="square" lIns="0" tIns="0" rIns="0" bIns="0" rtlCol="0"/>
          <a:lstStyle/>
          <a:p>
            <a:endParaRPr sz="1227"/>
          </a:p>
        </p:txBody>
      </p:sp>
      <p:sp>
        <p:nvSpPr>
          <p:cNvPr id="292" name="object 292"/>
          <p:cNvSpPr/>
          <p:nvPr/>
        </p:nvSpPr>
        <p:spPr>
          <a:xfrm>
            <a:off x="7166854" y="2756138"/>
            <a:ext cx="16885" cy="0"/>
          </a:xfrm>
          <a:custGeom>
            <a:avLst/>
            <a:gdLst/>
            <a:ahLst/>
            <a:cxnLst/>
            <a:rect l="l" t="t" r="r" b="b"/>
            <a:pathLst>
              <a:path w="24765">
                <a:moveTo>
                  <a:pt x="0" y="0"/>
                </a:moveTo>
                <a:lnTo>
                  <a:pt x="24594" y="0"/>
                </a:lnTo>
              </a:path>
            </a:pathLst>
          </a:custGeom>
          <a:ln w="8746">
            <a:solidFill>
              <a:srgbClr val="000000"/>
            </a:solidFill>
          </a:ln>
        </p:spPr>
        <p:txBody>
          <a:bodyPr wrap="square" lIns="0" tIns="0" rIns="0" bIns="0" rtlCol="0"/>
          <a:lstStyle/>
          <a:p>
            <a:endParaRPr sz="1227"/>
          </a:p>
        </p:txBody>
      </p:sp>
      <p:sp>
        <p:nvSpPr>
          <p:cNvPr id="293" name="object 293"/>
          <p:cNvSpPr/>
          <p:nvPr/>
        </p:nvSpPr>
        <p:spPr>
          <a:xfrm>
            <a:off x="7166854" y="2981825"/>
            <a:ext cx="16885" cy="0"/>
          </a:xfrm>
          <a:custGeom>
            <a:avLst/>
            <a:gdLst/>
            <a:ahLst/>
            <a:cxnLst/>
            <a:rect l="l" t="t" r="r" b="b"/>
            <a:pathLst>
              <a:path w="24765">
                <a:moveTo>
                  <a:pt x="0" y="0"/>
                </a:moveTo>
                <a:lnTo>
                  <a:pt x="24594" y="0"/>
                </a:lnTo>
              </a:path>
            </a:pathLst>
          </a:custGeom>
          <a:ln w="8746">
            <a:solidFill>
              <a:srgbClr val="000000"/>
            </a:solidFill>
          </a:ln>
        </p:spPr>
        <p:txBody>
          <a:bodyPr wrap="square" lIns="0" tIns="0" rIns="0" bIns="0" rtlCol="0"/>
          <a:lstStyle/>
          <a:p>
            <a:endParaRPr sz="1227"/>
          </a:p>
        </p:txBody>
      </p:sp>
      <p:sp>
        <p:nvSpPr>
          <p:cNvPr id="294" name="object 294"/>
          <p:cNvSpPr/>
          <p:nvPr/>
        </p:nvSpPr>
        <p:spPr>
          <a:xfrm>
            <a:off x="7166854" y="3208422"/>
            <a:ext cx="16885" cy="0"/>
          </a:xfrm>
          <a:custGeom>
            <a:avLst/>
            <a:gdLst/>
            <a:ahLst/>
            <a:cxnLst/>
            <a:rect l="l" t="t" r="r" b="b"/>
            <a:pathLst>
              <a:path w="24765">
                <a:moveTo>
                  <a:pt x="0" y="0"/>
                </a:moveTo>
                <a:lnTo>
                  <a:pt x="24594" y="0"/>
                </a:lnTo>
              </a:path>
            </a:pathLst>
          </a:custGeom>
          <a:ln w="8746">
            <a:solidFill>
              <a:srgbClr val="000000"/>
            </a:solidFill>
          </a:ln>
        </p:spPr>
        <p:txBody>
          <a:bodyPr wrap="square" lIns="0" tIns="0" rIns="0" bIns="0" rtlCol="0"/>
          <a:lstStyle/>
          <a:p>
            <a:endParaRPr sz="1227"/>
          </a:p>
        </p:txBody>
      </p:sp>
      <p:sp>
        <p:nvSpPr>
          <p:cNvPr id="295" name="object 295"/>
          <p:cNvSpPr txBox="1"/>
          <p:nvPr/>
        </p:nvSpPr>
        <p:spPr>
          <a:xfrm>
            <a:off x="7192617" y="3400532"/>
            <a:ext cx="44161" cy="62966"/>
          </a:xfrm>
          <a:prstGeom prst="rect">
            <a:avLst/>
          </a:prstGeom>
        </p:spPr>
        <p:txBody>
          <a:bodyPr vert="horz" wrap="square" lIns="0" tIns="0" rIns="0" bIns="0" rtlCol="0">
            <a:spAutoFit/>
          </a:bodyPr>
          <a:lstStyle/>
          <a:p>
            <a:pPr marL="8659"/>
            <a:r>
              <a:rPr sz="409" spc="-14" dirty="0">
                <a:latin typeface="Dubai"/>
                <a:cs typeface="Dubai"/>
              </a:rPr>
              <a:t>0</a:t>
            </a:r>
            <a:endParaRPr sz="409">
              <a:latin typeface="Dubai"/>
              <a:cs typeface="Dubai"/>
            </a:endParaRPr>
          </a:p>
        </p:txBody>
      </p:sp>
      <p:sp>
        <p:nvSpPr>
          <p:cNvPr id="296" name="object 296"/>
          <p:cNvSpPr txBox="1"/>
          <p:nvPr/>
        </p:nvSpPr>
        <p:spPr>
          <a:xfrm>
            <a:off x="7192617" y="3174853"/>
            <a:ext cx="70572" cy="62966"/>
          </a:xfrm>
          <a:prstGeom prst="rect">
            <a:avLst/>
          </a:prstGeom>
        </p:spPr>
        <p:txBody>
          <a:bodyPr vert="horz" wrap="square" lIns="0" tIns="0" rIns="0" bIns="0" rtlCol="0">
            <a:spAutoFit/>
          </a:bodyPr>
          <a:lstStyle/>
          <a:p>
            <a:pPr marL="8659"/>
            <a:r>
              <a:rPr sz="409" spc="-14" dirty="0">
                <a:latin typeface="Dubai"/>
                <a:cs typeface="Dubai"/>
              </a:rPr>
              <a:t>10</a:t>
            </a:r>
            <a:endParaRPr sz="409">
              <a:latin typeface="Dubai"/>
              <a:cs typeface="Dubai"/>
            </a:endParaRPr>
          </a:p>
        </p:txBody>
      </p:sp>
      <p:sp>
        <p:nvSpPr>
          <p:cNvPr id="297" name="object 297"/>
          <p:cNvSpPr txBox="1"/>
          <p:nvPr/>
        </p:nvSpPr>
        <p:spPr>
          <a:xfrm>
            <a:off x="7192617" y="2948203"/>
            <a:ext cx="70572" cy="62966"/>
          </a:xfrm>
          <a:prstGeom prst="rect">
            <a:avLst/>
          </a:prstGeom>
        </p:spPr>
        <p:txBody>
          <a:bodyPr vert="horz" wrap="square" lIns="0" tIns="0" rIns="0" bIns="0" rtlCol="0">
            <a:spAutoFit/>
          </a:bodyPr>
          <a:lstStyle/>
          <a:p>
            <a:pPr marL="8659"/>
            <a:r>
              <a:rPr sz="409" spc="-14" dirty="0">
                <a:latin typeface="Dubai"/>
                <a:cs typeface="Dubai"/>
              </a:rPr>
              <a:t>20</a:t>
            </a:r>
            <a:endParaRPr sz="409">
              <a:latin typeface="Dubai"/>
              <a:cs typeface="Dubai"/>
            </a:endParaRPr>
          </a:p>
        </p:txBody>
      </p:sp>
      <p:sp>
        <p:nvSpPr>
          <p:cNvPr id="298" name="object 298"/>
          <p:cNvSpPr txBox="1"/>
          <p:nvPr/>
        </p:nvSpPr>
        <p:spPr>
          <a:xfrm>
            <a:off x="7192617" y="2722525"/>
            <a:ext cx="70572" cy="62966"/>
          </a:xfrm>
          <a:prstGeom prst="rect">
            <a:avLst/>
          </a:prstGeom>
        </p:spPr>
        <p:txBody>
          <a:bodyPr vert="horz" wrap="square" lIns="0" tIns="0" rIns="0" bIns="0" rtlCol="0">
            <a:spAutoFit/>
          </a:bodyPr>
          <a:lstStyle/>
          <a:p>
            <a:pPr marL="8659"/>
            <a:r>
              <a:rPr sz="409" spc="-14" dirty="0">
                <a:latin typeface="Dubai"/>
                <a:cs typeface="Dubai"/>
              </a:rPr>
              <a:t>30</a:t>
            </a:r>
            <a:endParaRPr sz="409">
              <a:latin typeface="Dubai"/>
              <a:cs typeface="Dubai"/>
            </a:endParaRPr>
          </a:p>
        </p:txBody>
      </p:sp>
      <p:sp>
        <p:nvSpPr>
          <p:cNvPr id="299" name="object 299"/>
          <p:cNvSpPr/>
          <p:nvPr/>
        </p:nvSpPr>
        <p:spPr>
          <a:xfrm>
            <a:off x="5761588" y="4062155"/>
            <a:ext cx="1422256" cy="0"/>
          </a:xfrm>
          <a:custGeom>
            <a:avLst/>
            <a:gdLst/>
            <a:ahLst/>
            <a:cxnLst/>
            <a:rect l="l" t="t" r="r" b="b"/>
            <a:pathLst>
              <a:path w="2085975">
                <a:moveTo>
                  <a:pt x="0" y="0"/>
                </a:moveTo>
                <a:lnTo>
                  <a:pt x="2085651" y="0"/>
                </a:lnTo>
              </a:path>
            </a:pathLst>
          </a:custGeom>
          <a:ln w="8746">
            <a:solidFill>
              <a:srgbClr val="000000"/>
            </a:solidFill>
          </a:ln>
        </p:spPr>
        <p:txBody>
          <a:bodyPr wrap="square" lIns="0" tIns="0" rIns="0" bIns="0" rtlCol="0"/>
          <a:lstStyle/>
          <a:p>
            <a:endParaRPr sz="1227"/>
          </a:p>
        </p:txBody>
      </p:sp>
      <p:sp>
        <p:nvSpPr>
          <p:cNvPr id="300" name="object 300"/>
          <p:cNvSpPr txBox="1"/>
          <p:nvPr/>
        </p:nvSpPr>
        <p:spPr>
          <a:xfrm>
            <a:off x="5740190" y="4071771"/>
            <a:ext cx="44161" cy="62966"/>
          </a:xfrm>
          <a:prstGeom prst="rect">
            <a:avLst/>
          </a:prstGeom>
        </p:spPr>
        <p:txBody>
          <a:bodyPr vert="horz" wrap="square" lIns="0" tIns="0" rIns="0" bIns="0" rtlCol="0">
            <a:spAutoFit/>
          </a:bodyPr>
          <a:lstStyle/>
          <a:p>
            <a:pPr marL="8659"/>
            <a:r>
              <a:rPr sz="409" spc="-14" dirty="0">
                <a:latin typeface="Dubai"/>
                <a:cs typeface="Dubai"/>
              </a:rPr>
              <a:t>0</a:t>
            </a:r>
            <a:endParaRPr sz="409">
              <a:latin typeface="Dubai"/>
              <a:cs typeface="Dubai"/>
            </a:endParaRPr>
          </a:p>
        </p:txBody>
      </p:sp>
      <p:sp>
        <p:nvSpPr>
          <p:cNvPr id="301" name="object 301"/>
          <p:cNvSpPr txBox="1"/>
          <p:nvPr/>
        </p:nvSpPr>
        <p:spPr>
          <a:xfrm>
            <a:off x="5899555" y="4071771"/>
            <a:ext cx="70572" cy="62966"/>
          </a:xfrm>
          <a:prstGeom prst="rect">
            <a:avLst/>
          </a:prstGeom>
        </p:spPr>
        <p:txBody>
          <a:bodyPr vert="horz" wrap="square" lIns="0" tIns="0" rIns="0" bIns="0" rtlCol="0">
            <a:spAutoFit/>
          </a:bodyPr>
          <a:lstStyle/>
          <a:p>
            <a:pPr marL="8659"/>
            <a:r>
              <a:rPr sz="409" spc="-17" dirty="0">
                <a:latin typeface="Dubai"/>
                <a:cs typeface="Dubai"/>
              </a:rPr>
              <a:t>5</a:t>
            </a:r>
            <a:r>
              <a:rPr sz="409" spc="-14" dirty="0">
                <a:latin typeface="Dubai"/>
                <a:cs typeface="Dubai"/>
              </a:rPr>
              <a:t>0</a:t>
            </a:r>
            <a:endParaRPr sz="409">
              <a:latin typeface="Dubai"/>
              <a:cs typeface="Dubai"/>
            </a:endParaRPr>
          </a:p>
        </p:txBody>
      </p:sp>
      <p:sp>
        <p:nvSpPr>
          <p:cNvPr id="302" name="object 302"/>
          <p:cNvSpPr txBox="1"/>
          <p:nvPr/>
        </p:nvSpPr>
        <p:spPr>
          <a:xfrm>
            <a:off x="6058870" y="4071771"/>
            <a:ext cx="96982" cy="62966"/>
          </a:xfrm>
          <a:prstGeom prst="rect">
            <a:avLst/>
          </a:prstGeom>
        </p:spPr>
        <p:txBody>
          <a:bodyPr vert="horz" wrap="square" lIns="0" tIns="0" rIns="0" bIns="0" rtlCol="0">
            <a:spAutoFit/>
          </a:bodyPr>
          <a:lstStyle/>
          <a:p>
            <a:pPr marL="8659"/>
            <a:r>
              <a:rPr sz="409" spc="-14" dirty="0">
                <a:latin typeface="Dubai"/>
                <a:cs typeface="Dubai"/>
              </a:rPr>
              <a:t>100</a:t>
            </a:r>
            <a:endParaRPr sz="409">
              <a:latin typeface="Dubai"/>
              <a:cs typeface="Dubai"/>
            </a:endParaRPr>
          </a:p>
        </p:txBody>
      </p:sp>
      <p:sp>
        <p:nvSpPr>
          <p:cNvPr id="303" name="object 303"/>
          <p:cNvSpPr txBox="1"/>
          <p:nvPr/>
        </p:nvSpPr>
        <p:spPr>
          <a:xfrm>
            <a:off x="6234874" y="4071771"/>
            <a:ext cx="271895" cy="62966"/>
          </a:xfrm>
          <a:prstGeom prst="rect">
            <a:avLst/>
          </a:prstGeom>
        </p:spPr>
        <p:txBody>
          <a:bodyPr vert="horz" wrap="square" lIns="0" tIns="0" rIns="0" bIns="0" rtlCol="0">
            <a:spAutoFit/>
          </a:bodyPr>
          <a:lstStyle/>
          <a:p>
            <a:pPr marL="8659">
              <a:tabLst>
                <a:tab pos="183568" algn="l"/>
              </a:tabLst>
            </a:pPr>
            <a:r>
              <a:rPr sz="409" spc="-14" dirty="0">
                <a:latin typeface="Dubai"/>
                <a:cs typeface="Dubai"/>
              </a:rPr>
              <a:t>150	200</a:t>
            </a:r>
            <a:endParaRPr sz="409">
              <a:latin typeface="Dubai"/>
              <a:cs typeface="Dubai"/>
            </a:endParaRPr>
          </a:p>
        </p:txBody>
      </p:sp>
      <p:sp>
        <p:nvSpPr>
          <p:cNvPr id="304" name="object 304"/>
          <p:cNvSpPr txBox="1"/>
          <p:nvPr/>
        </p:nvSpPr>
        <p:spPr>
          <a:xfrm>
            <a:off x="6585897" y="4071771"/>
            <a:ext cx="96982" cy="62966"/>
          </a:xfrm>
          <a:prstGeom prst="rect">
            <a:avLst/>
          </a:prstGeom>
        </p:spPr>
        <p:txBody>
          <a:bodyPr vert="horz" wrap="square" lIns="0" tIns="0" rIns="0" bIns="0" rtlCol="0">
            <a:spAutoFit/>
          </a:bodyPr>
          <a:lstStyle/>
          <a:p>
            <a:pPr marL="8659"/>
            <a:r>
              <a:rPr sz="409" spc="-14" dirty="0">
                <a:latin typeface="Dubai"/>
                <a:cs typeface="Dubai"/>
              </a:rPr>
              <a:t>250</a:t>
            </a:r>
            <a:endParaRPr sz="409">
              <a:latin typeface="Dubai"/>
              <a:cs typeface="Dubai"/>
            </a:endParaRPr>
          </a:p>
        </p:txBody>
      </p:sp>
      <p:sp>
        <p:nvSpPr>
          <p:cNvPr id="305" name="object 305"/>
          <p:cNvSpPr/>
          <p:nvPr/>
        </p:nvSpPr>
        <p:spPr>
          <a:xfrm>
            <a:off x="5761588" y="3740465"/>
            <a:ext cx="1405370" cy="0"/>
          </a:xfrm>
          <a:custGeom>
            <a:avLst/>
            <a:gdLst/>
            <a:ahLst/>
            <a:cxnLst/>
            <a:rect l="l" t="t" r="r" b="b"/>
            <a:pathLst>
              <a:path w="2061209">
                <a:moveTo>
                  <a:pt x="0" y="0"/>
                </a:moveTo>
                <a:lnTo>
                  <a:pt x="2061070" y="0"/>
                </a:lnTo>
              </a:path>
            </a:pathLst>
          </a:custGeom>
          <a:ln w="8746">
            <a:solidFill>
              <a:srgbClr val="000000"/>
            </a:solidFill>
          </a:ln>
        </p:spPr>
        <p:txBody>
          <a:bodyPr wrap="square" lIns="0" tIns="0" rIns="0" bIns="0" rtlCol="0"/>
          <a:lstStyle/>
          <a:p>
            <a:endParaRPr sz="1227"/>
          </a:p>
        </p:txBody>
      </p:sp>
      <p:sp>
        <p:nvSpPr>
          <p:cNvPr id="306" name="object 306"/>
          <p:cNvSpPr/>
          <p:nvPr/>
        </p:nvSpPr>
        <p:spPr>
          <a:xfrm>
            <a:off x="6689959" y="3723085"/>
            <a:ext cx="0" cy="17750"/>
          </a:xfrm>
          <a:custGeom>
            <a:avLst/>
            <a:gdLst/>
            <a:ahLst/>
            <a:cxnLst/>
            <a:rect l="l" t="t" r="r" b="b"/>
            <a:pathLst>
              <a:path h="26035">
                <a:moveTo>
                  <a:pt x="0" y="25489"/>
                </a:moveTo>
                <a:lnTo>
                  <a:pt x="0" y="0"/>
                </a:lnTo>
              </a:path>
            </a:pathLst>
          </a:custGeom>
          <a:ln w="8398">
            <a:solidFill>
              <a:srgbClr val="000000"/>
            </a:solidFill>
          </a:ln>
        </p:spPr>
        <p:txBody>
          <a:bodyPr wrap="square" lIns="0" tIns="0" rIns="0" bIns="0" rtlCol="0"/>
          <a:lstStyle/>
          <a:p>
            <a:endParaRPr sz="1227"/>
          </a:p>
        </p:txBody>
      </p:sp>
      <p:sp>
        <p:nvSpPr>
          <p:cNvPr id="307" name="object 307"/>
          <p:cNvSpPr/>
          <p:nvPr/>
        </p:nvSpPr>
        <p:spPr>
          <a:xfrm>
            <a:off x="6380161" y="3723085"/>
            <a:ext cx="0" cy="17750"/>
          </a:xfrm>
          <a:custGeom>
            <a:avLst/>
            <a:gdLst/>
            <a:ahLst/>
            <a:cxnLst/>
            <a:rect l="l" t="t" r="r" b="b"/>
            <a:pathLst>
              <a:path h="26035">
                <a:moveTo>
                  <a:pt x="0" y="25489"/>
                </a:moveTo>
                <a:lnTo>
                  <a:pt x="0" y="0"/>
                </a:lnTo>
              </a:path>
            </a:pathLst>
          </a:custGeom>
          <a:ln w="8398">
            <a:solidFill>
              <a:srgbClr val="000000"/>
            </a:solidFill>
          </a:ln>
        </p:spPr>
        <p:txBody>
          <a:bodyPr wrap="square" lIns="0" tIns="0" rIns="0" bIns="0" rtlCol="0"/>
          <a:lstStyle/>
          <a:p>
            <a:endParaRPr sz="1227"/>
          </a:p>
        </p:txBody>
      </p:sp>
      <p:sp>
        <p:nvSpPr>
          <p:cNvPr id="308" name="object 308"/>
          <p:cNvSpPr/>
          <p:nvPr/>
        </p:nvSpPr>
        <p:spPr>
          <a:xfrm>
            <a:off x="6071360" y="3723085"/>
            <a:ext cx="0" cy="17750"/>
          </a:xfrm>
          <a:custGeom>
            <a:avLst/>
            <a:gdLst/>
            <a:ahLst/>
            <a:cxnLst/>
            <a:rect l="l" t="t" r="r" b="b"/>
            <a:pathLst>
              <a:path h="26035">
                <a:moveTo>
                  <a:pt x="0" y="25489"/>
                </a:moveTo>
                <a:lnTo>
                  <a:pt x="0" y="0"/>
                </a:lnTo>
              </a:path>
            </a:pathLst>
          </a:custGeom>
          <a:ln w="8398">
            <a:solidFill>
              <a:srgbClr val="000000"/>
            </a:solidFill>
          </a:ln>
        </p:spPr>
        <p:txBody>
          <a:bodyPr wrap="square" lIns="0" tIns="0" rIns="0" bIns="0" rtlCol="0"/>
          <a:lstStyle/>
          <a:p>
            <a:endParaRPr sz="1227"/>
          </a:p>
        </p:txBody>
      </p:sp>
      <p:sp>
        <p:nvSpPr>
          <p:cNvPr id="309" name="object 309"/>
          <p:cNvSpPr/>
          <p:nvPr/>
        </p:nvSpPr>
        <p:spPr>
          <a:xfrm>
            <a:off x="5761587" y="3723085"/>
            <a:ext cx="0" cy="339436"/>
          </a:xfrm>
          <a:custGeom>
            <a:avLst/>
            <a:gdLst/>
            <a:ahLst/>
            <a:cxnLst/>
            <a:rect l="l" t="t" r="r" b="b"/>
            <a:pathLst>
              <a:path h="497839">
                <a:moveTo>
                  <a:pt x="0" y="497303"/>
                </a:moveTo>
                <a:lnTo>
                  <a:pt x="0" y="0"/>
                </a:lnTo>
              </a:path>
            </a:pathLst>
          </a:custGeom>
          <a:ln w="8400">
            <a:solidFill>
              <a:srgbClr val="000000"/>
            </a:solidFill>
          </a:ln>
        </p:spPr>
        <p:txBody>
          <a:bodyPr wrap="square" lIns="0" tIns="0" rIns="0" bIns="0" rtlCol="0"/>
          <a:lstStyle/>
          <a:p>
            <a:endParaRPr sz="1227"/>
          </a:p>
        </p:txBody>
      </p:sp>
      <p:sp>
        <p:nvSpPr>
          <p:cNvPr id="310" name="object 310"/>
          <p:cNvSpPr txBox="1"/>
          <p:nvPr/>
        </p:nvSpPr>
        <p:spPr>
          <a:xfrm>
            <a:off x="6033250" y="3655849"/>
            <a:ext cx="70572" cy="62966"/>
          </a:xfrm>
          <a:prstGeom prst="rect">
            <a:avLst/>
          </a:prstGeom>
        </p:spPr>
        <p:txBody>
          <a:bodyPr vert="horz" wrap="square" lIns="0" tIns="0" rIns="0" bIns="0" rtlCol="0">
            <a:spAutoFit/>
          </a:bodyPr>
          <a:lstStyle/>
          <a:p>
            <a:pPr marL="8659"/>
            <a:r>
              <a:rPr sz="409" spc="-14" dirty="0">
                <a:latin typeface="Dubai"/>
                <a:cs typeface="Dubai"/>
              </a:rPr>
              <a:t>20</a:t>
            </a:r>
            <a:endParaRPr sz="409">
              <a:latin typeface="Dubai"/>
              <a:cs typeface="Dubai"/>
            </a:endParaRPr>
          </a:p>
        </p:txBody>
      </p:sp>
      <p:sp>
        <p:nvSpPr>
          <p:cNvPr id="311" name="object 311"/>
          <p:cNvSpPr/>
          <p:nvPr/>
        </p:nvSpPr>
        <p:spPr>
          <a:xfrm>
            <a:off x="7166854" y="3846701"/>
            <a:ext cx="16885" cy="0"/>
          </a:xfrm>
          <a:custGeom>
            <a:avLst/>
            <a:gdLst/>
            <a:ahLst/>
            <a:cxnLst/>
            <a:rect l="l" t="t" r="r" b="b"/>
            <a:pathLst>
              <a:path w="24765">
                <a:moveTo>
                  <a:pt x="0" y="0"/>
                </a:moveTo>
                <a:lnTo>
                  <a:pt x="24594" y="0"/>
                </a:lnTo>
              </a:path>
            </a:pathLst>
          </a:custGeom>
          <a:ln w="8746">
            <a:solidFill>
              <a:srgbClr val="000000"/>
            </a:solidFill>
          </a:ln>
        </p:spPr>
        <p:txBody>
          <a:bodyPr wrap="square" lIns="0" tIns="0" rIns="0" bIns="0" rtlCol="0"/>
          <a:lstStyle/>
          <a:p>
            <a:endParaRPr sz="1227"/>
          </a:p>
        </p:txBody>
      </p:sp>
      <p:sp>
        <p:nvSpPr>
          <p:cNvPr id="312" name="object 312"/>
          <p:cNvSpPr/>
          <p:nvPr/>
        </p:nvSpPr>
        <p:spPr>
          <a:xfrm>
            <a:off x="7166854" y="3953875"/>
            <a:ext cx="16885" cy="0"/>
          </a:xfrm>
          <a:custGeom>
            <a:avLst/>
            <a:gdLst/>
            <a:ahLst/>
            <a:cxnLst/>
            <a:rect l="l" t="t" r="r" b="b"/>
            <a:pathLst>
              <a:path w="24765">
                <a:moveTo>
                  <a:pt x="0" y="0"/>
                </a:moveTo>
                <a:lnTo>
                  <a:pt x="24594" y="0"/>
                </a:lnTo>
              </a:path>
            </a:pathLst>
          </a:custGeom>
          <a:ln w="8746">
            <a:solidFill>
              <a:srgbClr val="000000"/>
            </a:solidFill>
          </a:ln>
        </p:spPr>
        <p:txBody>
          <a:bodyPr wrap="square" lIns="0" tIns="0" rIns="0" bIns="0" rtlCol="0"/>
          <a:lstStyle/>
          <a:p>
            <a:endParaRPr sz="1227"/>
          </a:p>
        </p:txBody>
      </p:sp>
      <p:sp>
        <p:nvSpPr>
          <p:cNvPr id="314" name="object 314"/>
          <p:cNvSpPr/>
          <p:nvPr/>
        </p:nvSpPr>
        <p:spPr>
          <a:xfrm>
            <a:off x="5761592" y="3740463"/>
            <a:ext cx="1405370" cy="321685"/>
          </a:xfrm>
          <a:custGeom>
            <a:avLst/>
            <a:gdLst/>
            <a:ahLst/>
            <a:cxnLst/>
            <a:rect l="l" t="t" r="r" b="b"/>
            <a:pathLst>
              <a:path w="2061209" h="471804">
                <a:moveTo>
                  <a:pt x="0" y="0"/>
                </a:moveTo>
                <a:lnTo>
                  <a:pt x="2061058" y="0"/>
                </a:lnTo>
                <a:lnTo>
                  <a:pt x="2061058" y="471813"/>
                </a:lnTo>
                <a:lnTo>
                  <a:pt x="0" y="471813"/>
                </a:lnTo>
                <a:lnTo>
                  <a:pt x="0" y="0"/>
                </a:lnTo>
                <a:close/>
              </a:path>
            </a:pathLst>
          </a:custGeom>
          <a:ln w="8729">
            <a:solidFill>
              <a:srgbClr val="000000"/>
            </a:solidFill>
          </a:ln>
        </p:spPr>
        <p:txBody>
          <a:bodyPr wrap="square" lIns="0" tIns="0" rIns="0" bIns="0" rtlCol="0"/>
          <a:lstStyle/>
          <a:p>
            <a:endParaRPr sz="1227"/>
          </a:p>
        </p:txBody>
      </p:sp>
      <p:sp>
        <p:nvSpPr>
          <p:cNvPr id="315" name="object 315"/>
          <p:cNvSpPr/>
          <p:nvPr/>
        </p:nvSpPr>
        <p:spPr>
          <a:xfrm>
            <a:off x="5761592" y="2469205"/>
            <a:ext cx="1405370" cy="965056"/>
          </a:xfrm>
          <a:custGeom>
            <a:avLst/>
            <a:gdLst/>
            <a:ahLst/>
            <a:cxnLst/>
            <a:rect l="l" t="t" r="r" b="b"/>
            <a:pathLst>
              <a:path w="2061209" h="1415414">
                <a:moveTo>
                  <a:pt x="0" y="0"/>
                </a:moveTo>
                <a:lnTo>
                  <a:pt x="2061058" y="0"/>
                </a:lnTo>
                <a:lnTo>
                  <a:pt x="2061058" y="1415189"/>
                </a:lnTo>
                <a:lnTo>
                  <a:pt x="0" y="1415189"/>
                </a:lnTo>
                <a:lnTo>
                  <a:pt x="0" y="0"/>
                </a:lnTo>
                <a:close/>
              </a:path>
            </a:pathLst>
          </a:custGeom>
          <a:ln w="8634">
            <a:solidFill>
              <a:srgbClr val="000000"/>
            </a:solidFill>
          </a:ln>
        </p:spPr>
        <p:txBody>
          <a:bodyPr wrap="square" lIns="0" tIns="0" rIns="0" bIns="0" rtlCol="0"/>
          <a:lstStyle/>
          <a:p>
            <a:endParaRPr sz="1227"/>
          </a:p>
        </p:txBody>
      </p:sp>
      <p:sp>
        <p:nvSpPr>
          <p:cNvPr id="316" name="object 316"/>
          <p:cNvSpPr/>
          <p:nvPr/>
        </p:nvSpPr>
        <p:spPr>
          <a:xfrm>
            <a:off x="6109730" y="3136963"/>
            <a:ext cx="904875" cy="274926"/>
          </a:xfrm>
          <a:custGeom>
            <a:avLst/>
            <a:gdLst/>
            <a:ahLst/>
            <a:cxnLst/>
            <a:rect l="l" t="t" r="r" b="b"/>
            <a:pathLst>
              <a:path w="1327150" h="403225">
                <a:moveTo>
                  <a:pt x="0" y="402965"/>
                </a:moveTo>
                <a:lnTo>
                  <a:pt x="42436" y="395760"/>
                </a:lnTo>
                <a:lnTo>
                  <a:pt x="84925" y="388511"/>
                </a:lnTo>
                <a:lnTo>
                  <a:pt x="127430" y="381170"/>
                </a:lnTo>
                <a:lnTo>
                  <a:pt x="169919" y="373695"/>
                </a:lnTo>
                <a:lnTo>
                  <a:pt x="212355" y="366039"/>
                </a:lnTo>
                <a:lnTo>
                  <a:pt x="254704" y="358157"/>
                </a:lnTo>
                <a:lnTo>
                  <a:pt x="296932" y="350005"/>
                </a:lnTo>
                <a:lnTo>
                  <a:pt x="339004" y="341537"/>
                </a:lnTo>
                <a:lnTo>
                  <a:pt x="380885" y="332707"/>
                </a:lnTo>
                <a:lnTo>
                  <a:pt x="422541" y="323471"/>
                </a:lnTo>
                <a:lnTo>
                  <a:pt x="443282" y="318926"/>
                </a:lnTo>
                <a:lnTo>
                  <a:pt x="484630" y="309403"/>
                </a:lnTo>
                <a:lnTo>
                  <a:pt x="525900" y="299265"/>
                </a:lnTo>
                <a:lnTo>
                  <a:pt x="567214" y="288470"/>
                </a:lnTo>
                <a:lnTo>
                  <a:pt x="608692" y="276975"/>
                </a:lnTo>
                <a:lnTo>
                  <a:pt x="650458" y="264737"/>
                </a:lnTo>
                <a:lnTo>
                  <a:pt x="692632" y="251711"/>
                </a:lnTo>
                <a:lnTo>
                  <a:pt x="735336" y="237854"/>
                </a:lnTo>
                <a:lnTo>
                  <a:pt x="778692" y="223124"/>
                </a:lnTo>
                <a:lnTo>
                  <a:pt x="822822" y="207477"/>
                </a:lnTo>
                <a:lnTo>
                  <a:pt x="867827" y="190851"/>
                </a:lnTo>
                <a:lnTo>
                  <a:pt x="913718" y="173276"/>
                </a:lnTo>
                <a:lnTo>
                  <a:pt x="960419" y="154865"/>
                </a:lnTo>
                <a:lnTo>
                  <a:pt x="1007835" y="135716"/>
                </a:lnTo>
                <a:lnTo>
                  <a:pt x="1055872" y="115927"/>
                </a:lnTo>
                <a:lnTo>
                  <a:pt x="1104435" y="95596"/>
                </a:lnTo>
                <a:lnTo>
                  <a:pt x="1153429" y="74819"/>
                </a:lnTo>
                <a:lnTo>
                  <a:pt x="1202760" y="53694"/>
                </a:lnTo>
                <a:lnTo>
                  <a:pt x="1252333" y="32319"/>
                </a:lnTo>
                <a:lnTo>
                  <a:pt x="1302054" y="10790"/>
                </a:lnTo>
                <a:lnTo>
                  <a:pt x="1326940" y="0"/>
                </a:lnTo>
              </a:path>
            </a:pathLst>
          </a:custGeom>
          <a:ln w="18679">
            <a:solidFill>
              <a:srgbClr val="000000"/>
            </a:solidFill>
          </a:ln>
        </p:spPr>
        <p:txBody>
          <a:bodyPr wrap="square" lIns="0" tIns="0" rIns="0" bIns="0" rtlCol="0"/>
          <a:lstStyle/>
          <a:p>
            <a:endParaRPr sz="1227"/>
          </a:p>
        </p:txBody>
      </p:sp>
      <p:sp>
        <p:nvSpPr>
          <p:cNvPr id="317" name="object 317"/>
          <p:cNvSpPr/>
          <p:nvPr/>
        </p:nvSpPr>
        <p:spPr>
          <a:xfrm>
            <a:off x="5761379" y="2778187"/>
            <a:ext cx="450706" cy="328613"/>
          </a:xfrm>
          <a:custGeom>
            <a:avLst/>
            <a:gdLst/>
            <a:ahLst/>
            <a:cxnLst/>
            <a:rect l="l" t="t" r="r" b="b"/>
            <a:pathLst>
              <a:path w="661035" h="481964">
                <a:moveTo>
                  <a:pt x="0" y="481496"/>
                </a:moveTo>
                <a:lnTo>
                  <a:pt x="660584" y="0"/>
                </a:lnTo>
              </a:path>
            </a:pathLst>
          </a:custGeom>
          <a:ln w="18483">
            <a:solidFill>
              <a:srgbClr val="000000"/>
            </a:solidFill>
          </a:ln>
        </p:spPr>
        <p:txBody>
          <a:bodyPr wrap="square" lIns="0" tIns="0" rIns="0" bIns="0" rtlCol="0"/>
          <a:lstStyle/>
          <a:p>
            <a:endParaRPr sz="1227"/>
          </a:p>
        </p:txBody>
      </p:sp>
      <p:sp>
        <p:nvSpPr>
          <p:cNvPr id="318" name="object 318"/>
          <p:cNvSpPr/>
          <p:nvPr/>
        </p:nvSpPr>
        <p:spPr>
          <a:xfrm>
            <a:off x="5761379" y="3389757"/>
            <a:ext cx="476250" cy="10824"/>
          </a:xfrm>
          <a:custGeom>
            <a:avLst/>
            <a:gdLst/>
            <a:ahLst/>
            <a:cxnLst/>
            <a:rect l="l" t="t" r="r" b="b"/>
            <a:pathLst>
              <a:path w="698500" h="15875">
                <a:moveTo>
                  <a:pt x="0" y="15343"/>
                </a:moveTo>
                <a:lnTo>
                  <a:pt x="698053" y="0"/>
                </a:lnTo>
              </a:path>
            </a:pathLst>
          </a:custGeom>
          <a:ln w="18742">
            <a:solidFill>
              <a:srgbClr val="000000"/>
            </a:solidFill>
          </a:ln>
        </p:spPr>
        <p:txBody>
          <a:bodyPr wrap="square" lIns="0" tIns="0" rIns="0" bIns="0" rtlCol="0"/>
          <a:lstStyle/>
          <a:p>
            <a:endParaRPr sz="1227"/>
          </a:p>
        </p:txBody>
      </p:sp>
      <p:sp>
        <p:nvSpPr>
          <p:cNvPr id="319" name="object 319"/>
          <p:cNvSpPr/>
          <p:nvPr/>
        </p:nvSpPr>
        <p:spPr>
          <a:xfrm>
            <a:off x="6007731" y="3896421"/>
            <a:ext cx="103043" cy="10824"/>
          </a:xfrm>
          <a:custGeom>
            <a:avLst/>
            <a:gdLst/>
            <a:ahLst/>
            <a:cxnLst/>
            <a:rect l="l" t="t" r="r" b="b"/>
            <a:pathLst>
              <a:path w="151129" h="15875">
                <a:moveTo>
                  <a:pt x="150725" y="15618"/>
                </a:moveTo>
                <a:lnTo>
                  <a:pt x="0" y="10933"/>
                </a:lnTo>
                <a:lnTo>
                  <a:pt x="62243" y="0"/>
                </a:lnTo>
                <a:lnTo>
                  <a:pt x="150725" y="0"/>
                </a:lnTo>
                <a:lnTo>
                  <a:pt x="150725" y="15618"/>
                </a:lnTo>
                <a:close/>
              </a:path>
            </a:pathLst>
          </a:custGeom>
          <a:solidFill>
            <a:srgbClr val="FFFFFF"/>
          </a:solidFill>
        </p:spPr>
        <p:txBody>
          <a:bodyPr wrap="square" lIns="0" tIns="0" rIns="0" bIns="0" rtlCol="0"/>
          <a:lstStyle/>
          <a:p>
            <a:endParaRPr sz="1227"/>
          </a:p>
        </p:txBody>
      </p:sp>
      <p:sp>
        <p:nvSpPr>
          <p:cNvPr id="320" name="object 320"/>
          <p:cNvSpPr/>
          <p:nvPr/>
        </p:nvSpPr>
        <p:spPr>
          <a:xfrm>
            <a:off x="5932064" y="3916134"/>
            <a:ext cx="10391" cy="36801"/>
          </a:xfrm>
          <a:custGeom>
            <a:avLst/>
            <a:gdLst/>
            <a:ahLst/>
            <a:cxnLst/>
            <a:rect l="l" t="t" r="r" b="b"/>
            <a:pathLst>
              <a:path w="15239" h="53975">
                <a:moveTo>
                  <a:pt x="0" y="53866"/>
                </a:moveTo>
                <a:lnTo>
                  <a:pt x="0" y="3123"/>
                </a:lnTo>
                <a:lnTo>
                  <a:pt x="14996" y="0"/>
                </a:lnTo>
                <a:lnTo>
                  <a:pt x="14996" y="50742"/>
                </a:lnTo>
                <a:lnTo>
                  <a:pt x="0" y="53866"/>
                </a:lnTo>
                <a:close/>
              </a:path>
            </a:pathLst>
          </a:custGeom>
          <a:solidFill>
            <a:srgbClr val="FFFFFF"/>
          </a:solidFill>
        </p:spPr>
        <p:txBody>
          <a:bodyPr wrap="square" lIns="0" tIns="0" rIns="0" bIns="0" rtlCol="0"/>
          <a:lstStyle/>
          <a:p>
            <a:endParaRPr sz="1227"/>
          </a:p>
        </p:txBody>
      </p:sp>
      <p:sp>
        <p:nvSpPr>
          <p:cNvPr id="321" name="object 321"/>
          <p:cNvSpPr/>
          <p:nvPr/>
        </p:nvSpPr>
        <p:spPr>
          <a:xfrm>
            <a:off x="6289427" y="4018884"/>
            <a:ext cx="0" cy="40265"/>
          </a:xfrm>
          <a:custGeom>
            <a:avLst/>
            <a:gdLst/>
            <a:ahLst/>
            <a:cxnLst/>
            <a:rect l="l" t="t" r="r" b="b"/>
            <a:pathLst>
              <a:path h="59054">
                <a:moveTo>
                  <a:pt x="0" y="0"/>
                </a:moveTo>
                <a:lnTo>
                  <a:pt x="0" y="58576"/>
                </a:lnTo>
              </a:path>
            </a:pathLst>
          </a:custGeom>
          <a:ln w="11767">
            <a:solidFill>
              <a:srgbClr val="FFFFFF"/>
            </a:solidFill>
          </a:ln>
        </p:spPr>
        <p:txBody>
          <a:bodyPr wrap="square" lIns="0" tIns="0" rIns="0" bIns="0" rtlCol="0"/>
          <a:lstStyle/>
          <a:p>
            <a:endParaRPr sz="1227"/>
          </a:p>
        </p:txBody>
      </p:sp>
      <p:sp>
        <p:nvSpPr>
          <p:cNvPr id="322" name="object 322"/>
          <p:cNvSpPr/>
          <p:nvPr/>
        </p:nvSpPr>
        <p:spPr>
          <a:xfrm>
            <a:off x="6414688" y="3893226"/>
            <a:ext cx="128155" cy="14720"/>
          </a:xfrm>
          <a:custGeom>
            <a:avLst/>
            <a:gdLst/>
            <a:ahLst/>
            <a:cxnLst/>
            <a:rect l="l" t="t" r="r" b="b"/>
            <a:pathLst>
              <a:path w="187960" h="21589">
                <a:moveTo>
                  <a:pt x="111733" y="21104"/>
                </a:moveTo>
                <a:lnTo>
                  <a:pt x="0" y="21104"/>
                </a:lnTo>
                <a:lnTo>
                  <a:pt x="0" y="0"/>
                </a:lnTo>
                <a:lnTo>
                  <a:pt x="187461" y="5485"/>
                </a:lnTo>
                <a:lnTo>
                  <a:pt x="111733" y="21104"/>
                </a:lnTo>
                <a:close/>
              </a:path>
            </a:pathLst>
          </a:custGeom>
          <a:solidFill>
            <a:srgbClr val="FFFFFF"/>
          </a:solidFill>
        </p:spPr>
        <p:txBody>
          <a:bodyPr wrap="square" lIns="0" tIns="0" rIns="0" bIns="0" rtlCol="0"/>
          <a:lstStyle/>
          <a:p>
            <a:endParaRPr sz="1227"/>
          </a:p>
        </p:txBody>
      </p:sp>
      <p:sp>
        <p:nvSpPr>
          <p:cNvPr id="323" name="object 323"/>
          <p:cNvSpPr/>
          <p:nvPr/>
        </p:nvSpPr>
        <p:spPr>
          <a:xfrm>
            <a:off x="6457128" y="3859693"/>
            <a:ext cx="13422" cy="52820"/>
          </a:xfrm>
          <a:custGeom>
            <a:avLst/>
            <a:gdLst/>
            <a:ahLst/>
            <a:cxnLst/>
            <a:rect l="l" t="t" r="r" b="b"/>
            <a:pathLst>
              <a:path w="19685" h="77470">
                <a:moveTo>
                  <a:pt x="0" y="77294"/>
                </a:moveTo>
                <a:lnTo>
                  <a:pt x="0" y="0"/>
                </a:lnTo>
                <a:lnTo>
                  <a:pt x="19496" y="0"/>
                </a:lnTo>
                <a:lnTo>
                  <a:pt x="19496" y="74970"/>
                </a:lnTo>
                <a:lnTo>
                  <a:pt x="0" y="77294"/>
                </a:lnTo>
                <a:close/>
              </a:path>
            </a:pathLst>
          </a:custGeom>
          <a:solidFill>
            <a:srgbClr val="FFFFFF"/>
          </a:solidFill>
        </p:spPr>
        <p:txBody>
          <a:bodyPr wrap="square" lIns="0" tIns="0" rIns="0" bIns="0" rtlCol="0"/>
          <a:lstStyle/>
          <a:p>
            <a:endParaRPr sz="1227"/>
          </a:p>
        </p:txBody>
      </p:sp>
      <p:sp>
        <p:nvSpPr>
          <p:cNvPr id="324" name="object 324"/>
          <p:cNvSpPr/>
          <p:nvPr/>
        </p:nvSpPr>
        <p:spPr>
          <a:xfrm>
            <a:off x="6631642" y="3910264"/>
            <a:ext cx="13855" cy="48491"/>
          </a:xfrm>
          <a:custGeom>
            <a:avLst/>
            <a:gdLst/>
            <a:ahLst/>
            <a:cxnLst/>
            <a:rect l="l" t="t" r="r" b="b"/>
            <a:pathLst>
              <a:path w="20320" h="71120">
                <a:moveTo>
                  <a:pt x="0" y="71084"/>
                </a:moveTo>
                <a:lnTo>
                  <a:pt x="0" y="0"/>
                </a:lnTo>
                <a:lnTo>
                  <a:pt x="19987" y="0"/>
                </a:lnTo>
                <a:lnTo>
                  <a:pt x="19987" y="67960"/>
                </a:lnTo>
                <a:lnTo>
                  <a:pt x="0" y="71084"/>
                </a:lnTo>
                <a:close/>
              </a:path>
            </a:pathLst>
          </a:custGeom>
          <a:solidFill>
            <a:srgbClr val="FFFFFF"/>
          </a:solidFill>
        </p:spPr>
        <p:txBody>
          <a:bodyPr wrap="square" lIns="0" tIns="0" rIns="0" bIns="0" rtlCol="0"/>
          <a:lstStyle/>
          <a:p>
            <a:endParaRPr sz="1227"/>
          </a:p>
        </p:txBody>
      </p:sp>
      <p:sp>
        <p:nvSpPr>
          <p:cNvPr id="325" name="object 325"/>
          <p:cNvSpPr/>
          <p:nvPr/>
        </p:nvSpPr>
        <p:spPr>
          <a:xfrm>
            <a:off x="6990200" y="3769693"/>
            <a:ext cx="0" cy="49357"/>
          </a:xfrm>
          <a:custGeom>
            <a:avLst/>
            <a:gdLst/>
            <a:ahLst/>
            <a:cxnLst/>
            <a:rect l="l" t="t" r="r" b="b"/>
            <a:pathLst>
              <a:path h="72389">
                <a:moveTo>
                  <a:pt x="0" y="0"/>
                </a:moveTo>
                <a:lnTo>
                  <a:pt x="0" y="71846"/>
                </a:lnTo>
              </a:path>
            </a:pathLst>
          </a:custGeom>
          <a:ln w="19266">
            <a:solidFill>
              <a:srgbClr val="FFFFFF"/>
            </a:solidFill>
          </a:ln>
        </p:spPr>
        <p:txBody>
          <a:bodyPr wrap="square" lIns="0" tIns="0" rIns="0" bIns="0" rtlCol="0"/>
          <a:lstStyle/>
          <a:p>
            <a:endParaRPr sz="1227"/>
          </a:p>
        </p:txBody>
      </p:sp>
      <p:sp>
        <p:nvSpPr>
          <p:cNvPr id="326" name="object 326"/>
          <p:cNvSpPr/>
          <p:nvPr/>
        </p:nvSpPr>
        <p:spPr>
          <a:xfrm>
            <a:off x="6639811" y="2469265"/>
            <a:ext cx="527339" cy="275359"/>
          </a:xfrm>
          <a:custGeom>
            <a:avLst/>
            <a:gdLst/>
            <a:ahLst/>
            <a:cxnLst/>
            <a:rect l="l" t="t" r="r" b="b"/>
            <a:pathLst>
              <a:path w="773429" h="403860">
                <a:moveTo>
                  <a:pt x="773061" y="403727"/>
                </a:moveTo>
                <a:lnTo>
                  <a:pt x="0" y="403727"/>
                </a:lnTo>
                <a:lnTo>
                  <a:pt x="0" y="0"/>
                </a:lnTo>
                <a:lnTo>
                  <a:pt x="773061" y="0"/>
                </a:lnTo>
                <a:lnTo>
                  <a:pt x="773061" y="403727"/>
                </a:lnTo>
                <a:close/>
              </a:path>
            </a:pathLst>
          </a:custGeom>
          <a:solidFill>
            <a:srgbClr val="FFFFFF"/>
          </a:solidFill>
        </p:spPr>
        <p:txBody>
          <a:bodyPr wrap="square" lIns="0" tIns="0" rIns="0" bIns="0" rtlCol="0"/>
          <a:lstStyle/>
          <a:p>
            <a:endParaRPr sz="1227"/>
          </a:p>
        </p:txBody>
      </p:sp>
      <p:sp>
        <p:nvSpPr>
          <p:cNvPr id="327" name="object 327"/>
          <p:cNvSpPr/>
          <p:nvPr/>
        </p:nvSpPr>
        <p:spPr>
          <a:xfrm>
            <a:off x="6639811" y="2469265"/>
            <a:ext cx="527339" cy="275359"/>
          </a:xfrm>
          <a:custGeom>
            <a:avLst/>
            <a:gdLst/>
            <a:ahLst/>
            <a:cxnLst/>
            <a:rect l="l" t="t" r="r" b="b"/>
            <a:pathLst>
              <a:path w="773429" h="403860">
                <a:moveTo>
                  <a:pt x="773061" y="403727"/>
                </a:moveTo>
                <a:lnTo>
                  <a:pt x="0" y="403727"/>
                </a:lnTo>
                <a:lnTo>
                  <a:pt x="0" y="0"/>
                </a:lnTo>
                <a:lnTo>
                  <a:pt x="773061" y="0"/>
                </a:lnTo>
                <a:lnTo>
                  <a:pt x="773061" y="403727"/>
                </a:lnTo>
                <a:close/>
              </a:path>
            </a:pathLst>
          </a:custGeom>
          <a:ln w="8671">
            <a:solidFill>
              <a:srgbClr val="000000"/>
            </a:solidFill>
          </a:ln>
        </p:spPr>
        <p:txBody>
          <a:bodyPr wrap="square" lIns="0" tIns="0" rIns="0" bIns="0" rtlCol="0"/>
          <a:lstStyle/>
          <a:p>
            <a:endParaRPr sz="1227"/>
          </a:p>
        </p:txBody>
      </p:sp>
      <p:sp>
        <p:nvSpPr>
          <p:cNvPr id="328" name="object 328"/>
          <p:cNvSpPr/>
          <p:nvPr/>
        </p:nvSpPr>
        <p:spPr>
          <a:xfrm>
            <a:off x="5814680" y="2569248"/>
            <a:ext cx="152832" cy="76633"/>
          </a:xfrm>
          <a:custGeom>
            <a:avLst/>
            <a:gdLst/>
            <a:ahLst/>
            <a:cxnLst/>
            <a:rect l="l" t="t" r="r" b="b"/>
            <a:pathLst>
              <a:path w="224154" h="112395">
                <a:moveTo>
                  <a:pt x="224066" y="112380"/>
                </a:moveTo>
                <a:lnTo>
                  <a:pt x="0" y="112380"/>
                </a:lnTo>
                <a:lnTo>
                  <a:pt x="0" y="0"/>
                </a:lnTo>
                <a:lnTo>
                  <a:pt x="224066" y="0"/>
                </a:lnTo>
                <a:lnTo>
                  <a:pt x="224066" y="112380"/>
                </a:lnTo>
                <a:close/>
              </a:path>
            </a:pathLst>
          </a:custGeom>
          <a:solidFill>
            <a:srgbClr val="FFFFFF"/>
          </a:solidFill>
        </p:spPr>
        <p:txBody>
          <a:bodyPr wrap="square" lIns="0" tIns="0" rIns="0" bIns="0" rtlCol="0"/>
          <a:lstStyle/>
          <a:p>
            <a:endParaRPr sz="1227"/>
          </a:p>
        </p:txBody>
      </p:sp>
      <p:sp>
        <p:nvSpPr>
          <p:cNvPr id="329" name="object 329"/>
          <p:cNvSpPr/>
          <p:nvPr/>
        </p:nvSpPr>
        <p:spPr>
          <a:xfrm>
            <a:off x="5814680" y="2569248"/>
            <a:ext cx="152832" cy="76633"/>
          </a:xfrm>
          <a:custGeom>
            <a:avLst/>
            <a:gdLst/>
            <a:ahLst/>
            <a:cxnLst/>
            <a:rect l="l" t="t" r="r" b="b"/>
            <a:pathLst>
              <a:path w="224154" h="112395">
                <a:moveTo>
                  <a:pt x="224066" y="112380"/>
                </a:moveTo>
                <a:lnTo>
                  <a:pt x="0" y="112380"/>
                </a:lnTo>
                <a:lnTo>
                  <a:pt x="0" y="0"/>
                </a:lnTo>
                <a:lnTo>
                  <a:pt x="224066" y="0"/>
                </a:lnTo>
                <a:lnTo>
                  <a:pt x="224066" y="112380"/>
                </a:lnTo>
                <a:close/>
              </a:path>
            </a:pathLst>
          </a:custGeom>
          <a:ln w="8676">
            <a:solidFill>
              <a:srgbClr val="000000"/>
            </a:solidFill>
          </a:ln>
        </p:spPr>
        <p:txBody>
          <a:bodyPr wrap="square" lIns="0" tIns="0" rIns="0" bIns="0" rtlCol="0"/>
          <a:lstStyle/>
          <a:p>
            <a:endParaRPr sz="1227"/>
          </a:p>
        </p:txBody>
      </p:sp>
      <p:sp>
        <p:nvSpPr>
          <p:cNvPr id="330" name="object 330"/>
          <p:cNvSpPr txBox="1"/>
          <p:nvPr/>
        </p:nvSpPr>
        <p:spPr>
          <a:xfrm>
            <a:off x="7179067" y="2457895"/>
            <a:ext cx="105641" cy="128240"/>
          </a:xfrm>
          <a:prstGeom prst="rect">
            <a:avLst/>
          </a:prstGeom>
        </p:spPr>
        <p:txBody>
          <a:bodyPr vert="horz" wrap="square" lIns="0" tIns="0" rIns="0" bIns="0" rtlCol="0">
            <a:spAutoFit/>
          </a:bodyPr>
          <a:lstStyle/>
          <a:p>
            <a:pPr marL="8659">
              <a:lnSpc>
                <a:spcPts val="450"/>
              </a:lnSpc>
            </a:pPr>
            <a:r>
              <a:rPr sz="409" b="1" i="1" spc="-10" dirty="0">
                <a:latin typeface="Calibri"/>
                <a:cs typeface="Calibri"/>
              </a:rPr>
              <a:t>H</a:t>
            </a:r>
            <a:r>
              <a:rPr sz="409" b="1" spc="-37" dirty="0">
                <a:latin typeface="Trebuchet MS"/>
                <a:cs typeface="Trebuchet MS"/>
              </a:rPr>
              <a:t>/m</a:t>
            </a:r>
            <a:endParaRPr sz="409">
              <a:latin typeface="Trebuchet MS"/>
              <a:cs typeface="Trebuchet MS"/>
            </a:endParaRPr>
          </a:p>
          <a:p>
            <a:pPr marL="22079">
              <a:lnSpc>
                <a:spcPts val="450"/>
              </a:lnSpc>
            </a:pPr>
            <a:r>
              <a:rPr sz="409" spc="-14" dirty="0">
                <a:latin typeface="Dubai"/>
                <a:cs typeface="Dubai"/>
              </a:rPr>
              <a:t>40</a:t>
            </a:r>
            <a:endParaRPr sz="409">
              <a:latin typeface="Dubai"/>
              <a:cs typeface="Dubai"/>
            </a:endParaRPr>
          </a:p>
        </p:txBody>
      </p:sp>
      <p:sp>
        <p:nvSpPr>
          <p:cNvPr id="331" name="object 331"/>
          <p:cNvSpPr txBox="1"/>
          <p:nvPr/>
        </p:nvSpPr>
        <p:spPr>
          <a:xfrm>
            <a:off x="5617400" y="3720913"/>
            <a:ext cx="136814" cy="366190"/>
          </a:xfrm>
          <a:prstGeom prst="rect">
            <a:avLst/>
          </a:prstGeom>
        </p:spPr>
        <p:txBody>
          <a:bodyPr vert="horz" wrap="square" lIns="0" tIns="0" rIns="0" bIns="0" rtlCol="0">
            <a:spAutoFit/>
          </a:bodyPr>
          <a:lstStyle/>
          <a:p>
            <a:pPr marR="3464" algn="r"/>
            <a:r>
              <a:rPr sz="409" b="1" spc="-3" dirty="0">
                <a:latin typeface="Trebuchet MS"/>
                <a:cs typeface="Trebuchet MS"/>
              </a:rPr>
              <a:t>Δp-c</a:t>
            </a:r>
            <a:endParaRPr sz="409">
              <a:latin typeface="Trebuchet MS"/>
              <a:cs typeface="Trebuchet MS"/>
            </a:endParaRPr>
          </a:p>
          <a:p>
            <a:pPr marR="3896" algn="r">
              <a:spcBef>
                <a:spcPts val="58"/>
              </a:spcBef>
            </a:pPr>
            <a:r>
              <a:rPr sz="614" b="1" i="1" spc="-5" baseline="9259" dirty="0">
                <a:latin typeface="Calibri"/>
                <a:cs typeface="Calibri"/>
              </a:rPr>
              <a:t>P</a:t>
            </a:r>
            <a:r>
              <a:rPr sz="307" b="1" i="1" dirty="0">
                <a:latin typeface="Calibri"/>
                <a:cs typeface="Calibri"/>
              </a:rPr>
              <a:t>1</a:t>
            </a:r>
            <a:r>
              <a:rPr sz="614" b="1" spc="-46" baseline="9259" dirty="0">
                <a:latin typeface="Trebuchet MS"/>
                <a:cs typeface="Trebuchet MS"/>
              </a:rPr>
              <a:t>/hp</a:t>
            </a:r>
            <a:endParaRPr sz="614" baseline="9259">
              <a:latin typeface="Trebuchet MS"/>
              <a:cs typeface="Trebuchet MS"/>
            </a:endParaRPr>
          </a:p>
          <a:p>
            <a:pPr marR="6494" algn="r">
              <a:spcBef>
                <a:spcPts val="109"/>
              </a:spcBef>
            </a:pPr>
            <a:r>
              <a:rPr sz="409" spc="-14" dirty="0">
                <a:latin typeface="Dubai"/>
                <a:cs typeface="Dubai"/>
              </a:rPr>
              <a:t>4</a:t>
            </a:r>
            <a:endParaRPr sz="409">
              <a:latin typeface="Dubai"/>
              <a:cs typeface="Dubai"/>
            </a:endParaRPr>
          </a:p>
          <a:p>
            <a:pPr marR="6494" algn="r">
              <a:spcBef>
                <a:spcPts val="143"/>
              </a:spcBef>
            </a:pPr>
            <a:r>
              <a:rPr sz="409" spc="-14" dirty="0">
                <a:latin typeface="Dubai"/>
                <a:cs typeface="Dubai"/>
              </a:rPr>
              <a:t>2</a:t>
            </a:r>
            <a:endParaRPr sz="409">
              <a:latin typeface="Dubai"/>
              <a:cs typeface="Dubai"/>
            </a:endParaRPr>
          </a:p>
          <a:p>
            <a:pPr marR="6494" algn="r">
              <a:spcBef>
                <a:spcPts val="143"/>
              </a:spcBef>
            </a:pPr>
            <a:r>
              <a:rPr sz="409" spc="-14" dirty="0">
                <a:latin typeface="Dubai"/>
                <a:cs typeface="Dubai"/>
              </a:rPr>
              <a:t>0</a:t>
            </a:r>
            <a:endParaRPr sz="409">
              <a:latin typeface="Dubai"/>
              <a:cs typeface="Dubai"/>
            </a:endParaRPr>
          </a:p>
        </p:txBody>
      </p:sp>
      <p:sp>
        <p:nvSpPr>
          <p:cNvPr id="332" name="object 332"/>
          <p:cNvSpPr txBox="1"/>
          <p:nvPr/>
        </p:nvSpPr>
        <p:spPr>
          <a:xfrm>
            <a:off x="5707107" y="4552444"/>
            <a:ext cx="44161" cy="62966"/>
          </a:xfrm>
          <a:prstGeom prst="rect">
            <a:avLst/>
          </a:prstGeom>
        </p:spPr>
        <p:txBody>
          <a:bodyPr vert="horz" wrap="square" lIns="0" tIns="0" rIns="0" bIns="0" rtlCol="0">
            <a:spAutoFit/>
          </a:bodyPr>
          <a:lstStyle/>
          <a:p>
            <a:pPr marL="8659"/>
            <a:r>
              <a:rPr sz="409" spc="-14" dirty="0">
                <a:latin typeface="Dubai"/>
                <a:cs typeface="Dubai"/>
              </a:rPr>
              <a:t>0</a:t>
            </a:r>
            <a:endParaRPr sz="409">
              <a:latin typeface="Dubai"/>
              <a:cs typeface="Dubai"/>
            </a:endParaRPr>
          </a:p>
        </p:txBody>
      </p:sp>
      <p:sp>
        <p:nvSpPr>
          <p:cNvPr id="333" name="object 333"/>
          <p:cNvSpPr txBox="1"/>
          <p:nvPr/>
        </p:nvSpPr>
        <p:spPr>
          <a:xfrm>
            <a:off x="7186024" y="3720975"/>
            <a:ext cx="151101" cy="381258"/>
          </a:xfrm>
          <a:prstGeom prst="rect">
            <a:avLst/>
          </a:prstGeom>
        </p:spPr>
        <p:txBody>
          <a:bodyPr vert="horz" wrap="square" lIns="0" tIns="0" rIns="0" bIns="0" rtlCol="0">
            <a:spAutoFit/>
          </a:bodyPr>
          <a:lstStyle/>
          <a:p>
            <a:pPr marL="8659"/>
            <a:r>
              <a:rPr sz="409" b="1" spc="-3" dirty="0">
                <a:latin typeface="Trebuchet MS"/>
                <a:cs typeface="Trebuchet MS"/>
              </a:rPr>
              <a:t>Δp-c</a:t>
            </a:r>
            <a:endParaRPr sz="409">
              <a:latin typeface="Trebuchet MS"/>
              <a:cs typeface="Trebuchet MS"/>
            </a:endParaRPr>
          </a:p>
          <a:p>
            <a:pPr marL="8659">
              <a:lnSpc>
                <a:spcPts val="399"/>
              </a:lnSpc>
              <a:spcBef>
                <a:spcPts val="58"/>
              </a:spcBef>
            </a:pPr>
            <a:r>
              <a:rPr sz="614" b="1" i="1" spc="-5" baseline="9259" dirty="0">
                <a:latin typeface="Calibri"/>
                <a:cs typeface="Calibri"/>
              </a:rPr>
              <a:t>P</a:t>
            </a:r>
            <a:r>
              <a:rPr sz="307" b="1" i="1" dirty="0">
                <a:latin typeface="Calibri"/>
                <a:cs typeface="Calibri"/>
              </a:rPr>
              <a:t>1</a:t>
            </a:r>
            <a:r>
              <a:rPr sz="614" b="1" spc="-35" baseline="9259" dirty="0">
                <a:latin typeface="Trebuchet MS"/>
                <a:cs typeface="Trebuchet MS"/>
              </a:rPr>
              <a:t>/k</a:t>
            </a:r>
            <a:r>
              <a:rPr sz="614" b="1" spc="-56" baseline="9259" dirty="0">
                <a:latin typeface="Trebuchet MS"/>
                <a:cs typeface="Trebuchet MS"/>
              </a:rPr>
              <a:t>W</a:t>
            </a:r>
            <a:endParaRPr sz="614" baseline="9259">
              <a:latin typeface="Trebuchet MS"/>
              <a:cs typeface="Trebuchet MS"/>
            </a:endParaRPr>
          </a:p>
          <a:p>
            <a:pPr marL="15153">
              <a:lnSpc>
                <a:spcPts val="399"/>
              </a:lnSpc>
            </a:pPr>
            <a:r>
              <a:rPr sz="409" spc="-14" dirty="0">
                <a:latin typeface="Dubai"/>
                <a:cs typeface="Dubai"/>
              </a:rPr>
              <a:t>4</a:t>
            </a:r>
            <a:endParaRPr sz="409">
              <a:latin typeface="Dubai"/>
              <a:cs typeface="Dubai"/>
            </a:endParaRPr>
          </a:p>
          <a:p>
            <a:pPr marL="15153">
              <a:spcBef>
                <a:spcPts val="222"/>
              </a:spcBef>
            </a:pPr>
            <a:r>
              <a:rPr sz="409" spc="-14" dirty="0">
                <a:latin typeface="Dubai"/>
                <a:cs typeface="Dubai"/>
              </a:rPr>
              <a:t>2</a:t>
            </a:r>
            <a:endParaRPr sz="409">
              <a:latin typeface="Dubai"/>
              <a:cs typeface="Dubai"/>
            </a:endParaRPr>
          </a:p>
          <a:p>
            <a:pPr marL="15153">
              <a:spcBef>
                <a:spcPts val="361"/>
              </a:spcBef>
            </a:pPr>
            <a:r>
              <a:rPr sz="409" spc="-14" dirty="0">
                <a:latin typeface="Dubai"/>
                <a:cs typeface="Dubai"/>
              </a:rPr>
              <a:t>0</a:t>
            </a:r>
            <a:endParaRPr sz="409">
              <a:latin typeface="Dubai"/>
              <a:cs typeface="Dubai"/>
            </a:endParaRPr>
          </a:p>
        </p:txBody>
      </p:sp>
      <p:sp>
        <p:nvSpPr>
          <p:cNvPr id="334" name="object 334"/>
          <p:cNvSpPr txBox="1"/>
          <p:nvPr/>
        </p:nvSpPr>
        <p:spPr>
          <a:xfrm>
            <a:off x="5740190" y="4597902"/>
            <a:ext cx="44161" cy="62966"/>
          </a:xfrm>
          <a:prstGeom prst="rect">
            <a:avLst/>
          </a:prstGeom>
        </p:spPr>
        <p:txBody>
          <a:bodyPr vert="horz" wrap="square" lIns="0" tIns="0" rIns="0" bIns="0" rtlCol="0">
            <a:spAutoFit/>
          </a:bodyPr>
          <a:lstStyle/>
          <a:p>
            <a:pPr marL="8659"/>
            <a:r>
              <a:rPr sz="409" spc="-14" dirty="0">
                <a:latin typeface="Dubai"/>
                <a:cs typeface="Dubai"/>
              </a:rPr>
              <a:t>0</a:t>
            </a:r>
            <a:endParaRPr sz="409">
              <a:latin typeface="Dubai"/>
              <a:cs typeface="Dubai"/>
            </a:endParaRPr>
          </a:p>
        </p:txBody>
      </p:sp>
      <p:sp>
        <p:nvSpPr>
          <p:cNvPr id="335" name="object 335"/>
          <p:cNvSpPr txBox="1"/>
          <p:nvPr/>
        </p:nvSpPr>
        <p:spPr>
          <a:xfrm>
            <a:off x="5899555" y="4597902"/>
            <a:ext cx="70572" cy="62966"/>
          </a:xfrm>
          <a:prstGeom prst="rect">
            <a:avLst/>
          </a:prstGeom>
        </p:spPr>
        <p:txBody>
          <a:bodyPr vert="horz" wrap="square" lIns="0" tIns="0" rIns="0" bIns="0" rtlCol="0">
            <a:spAutoFit/>
          </a:bodyPr>
          <a:lstStyle/>
          <a:p>
            <a:pPr marL="8659"/>
            <a:r>
              <a:rPr sz="409" spc="-17" dirty="0">
                <a:latin typeface="Dubai"/>
                <a:cs typeface="Dubai"/>
              </a:rPr>
              <a:t>5</a:t>
            </a:r>
            <a:r>
              <a:rPr sz="409" spc="-14" dirty="0">
                <a:latin typeface="Dubai"/>
                <a:cs typeface="Dubai"/>
              </a:rPr>
              <a:t>0</a:t>
            </a:r>
            <a:endParaRPr sz="409">
              <a:latin typeface="Dubai"/>
              <a:cs typeface="Dubai"/>
            </a:endParaRPr>
          </a:p>
        </p:txBody>
      </p:sp>
      <p:sp>
        <p:nvSpPr>
          <p:cNvPr id="336" name="object 336"/>
          <p:cNvSpPr txBox="1"/>
          <p:nvPr/>
        </p:nvSpPr>
        <p:spPr>
          <a:xfrm>
            <a:off x="6058870" y="4597902"/>
            <a:ext cx="96982" cy="62966"/>
          </a:xfrm>
          <a:prstGeom prst="rect">
            <a:avLst/>
          </a:prstGeom>
        </p:spPr>
        <p:txBody>
          <a:bodyPr vert="horz" wrap="square" lIns="0" tIns="0" rIns="0" bIns="0" rtlCol="0">
            <a:spAutoFit/>
          </a:bodyPr>
          <a:lstStyle/>
          <a:p>
            <a:pPr marL="8659"/>
            <a:r>
              <a:rPr sz="409" spc="-14" dirty="0">
                <a:latin typeface="Dubai"/>
                <a:cs typeface="Dubai"/>
              </a:rPr>
              <a:t>100</a:t>
            </a:r>
            <a:endParaRPr sz="409">
              <a:latin typeface="Dubai"/>
              <a:cs typeface="Dubai"/>
            </a:endParaRPr>
          </a:p>
        </p:txBody>
      </p:sp>
      <p:sp>
        <p:nvSpPr>
          <p:cNvPr id="337" name="object 337"/>
          <p:cNvSpPr txBox="1"/>
          <p:nvPr/>
        </p:nvSpPr>
        <p:spPr>
          <a:xfrm>
            <a:off x="6234874" y="4597902"/>
            <a:ext cx="271895" cy="62966"/>
          </a:xfrm>
          <a:prstGeom prst="rect">
            <a:avLst/>
          </a:prstGeom>
        </p:spPr>
        <p:txBody>
          <a:bodyPr vert="horz" wrap="square" lIns="0" tIns="0" rIns="0" bIns="0" rtlCol="0">
            <a:spAutoFit/>
          </a:bodyPr>
          <a:lstStyle/>
          <a:p>
            <a:pPr marL="8659">
              <a:tabLst>
                <a:tab pos="183568" algn="l"/>
              </a:tabLst>
            </a:pPr>
            <a:r>
              <a:rPr sz="409" spc="-14" dirty="0">
                <a:latin typeface="Dubai"/>
                <a:cs typeface="Dubai"/>
              </a:rPr>
              <a:t>150	200</a:t>
            </a:r>
            <a:endParaRPr sz="409">
              <a:latin typeface="Dubai"/>
              <a:cs typeface="Dubai"/>
            </a:endParaRPr>
          </a:p>
        </p:txBody>
      </p:sp>
      <p:sp>
        <p:nvSpPr>
          <p:cNvPr id="338" name="object 338"/>
          <p:cNvSpPr txBox="1"/>
          <p:nvPr/>
        </p:nvSpPr>
        <p:spPr>
          <a:xfrm>
            <a:off x="6585897" y="4597902"/>
            <a:ext cx="96982" cy="62966"/>
          </a:xfrm>
          <a:prstGeom prst="rect">
            <a:avLst/>
          </a:prstGeom>
        </p:spPr>
        <p:txBody>
          <a:bodyPr vert="horz" wrap="square" lIns="0" tIns="0" rIns="0" bIns="0" rtlCol="0">
            <a:spAutoFit/>
          </a:bodyPr>
          <a:lstStyle/>
          <a:p>
            <a:pPr marL="8659"/>
            <a:r>
              <a:rPr sz="409" spc="-14" dirty="0">
                <a:latin typeface="Dubai"/>
                <a:cs typeface="Dubai"/>
              </a:rPr>
              <a:t>250</a:t>
            </a:r>
            <a:endParaRPr sz="409">
              <a:latin typeface="Dubai"/>
              <a:cs typeface="Dubai"/>
            </a:endParaRPr>
          </a:p>
        </p:txBody>
      </p:sp>
      <p:sp>
        <p:nvSpPr>
          <p:cNvPr id="339" name="object 339"/>
          <p:cNvSpPr txBox="1"/>
          <p:nvPr/>
        </p:nvSpPr>
        <p:spPr>
          <a:xfrm>
            <a:off x="6764845" y="3440525"/>
            <a:ext cx="96982" cy="62966"/>
          </a:xfrm>
          <a:prstGeom prst="rect">
            <a:avLst/>
          </a:prstGeom>
        </p:spPr>
        <p:txBody>
          <a:bodyPr vert="horz" wrap="square" lIns="0" tIns="0" rIns="0" bIns="0" rtlCol="0">
            <a:spAutoFit/>
          </a:bodyPr>
          <a:lstStyle/>
          <a:p>
            <a:pPr marL="8659"/>
            <a:r>
              <a:rPr sz="409" spc="-14" dirty="0">
                <a:latin typeface="Dubai"/>
                <a:cs typeface="Dubai"/>
              </a:rPr>
              <a:t>300</a:t>
            </a:r>
            <a:endParaRPr sz="409">
              <a:latin typeface="Dubai"/>
              <a:cs typeface="Dubai"/>
            </a:endParaRPr>
          </a:p>
        </p:txBody>
      </p:sp>
      <p:sp>
        <p:nvSpPr>
          <p:cNvPr id="340" name="object 340"/>
          <p:cNvSpPr txBox="1"/>
          <p:nvPr/>
        </p:nvSpPr>
        <p:spPr>
          <a:xfrm>
            <a:off x="6764845" y="4071761"/>
            <a:ext cx="96982" cy="62966"/>
          </a:xfrm>
          <a:prstGeom prst="rect">
            <a:avLst/>
          </a:prstGeom>
        </p:spPr>
        <p:txBody>
          <a:bodyPr vert="horz" wrap="square" lIns="0" tIns="0" rIns="0" bIns="0" rtlCol="0">
            <a:spAutoFit/>
          </a:bodyPr>
          <a:lstStyle/>
          <a:p>
            <a:pPr marL="8659"/>
            <a:r>
              <a:rPr sz="409" spc="-14" dirty="0">
                <a:latin typeface="Dubai"/>
                <a:cs typeface="Dubai"/>
              </a:rPr>
              <a:t>300</a:t>
            </a:r>
            <a:endParaRPr sz="409">
              <a:latin typeface="Dubai"/>
              <a:cs typeface="Dubai"/>
            </a:endParaRPr>
          </a:p>
        </p:txBody>
      </p:sp>
      <p:sp>
        <p:nvSpPr>
          <p:cNvPr id="341" name="object 341"/>
          <p:cNvSpPr txBox="1"/>
          <p:nvPr/>
        </p:nvSpPr>
        <p:spPr>
          <a:xfrm>
            <a:off x="6764845" y="4597902"/>
            <a:ext cx="96982" cy="62966"/>
          </a:xfrm>
          <a:prstGeom prst="rect">
            <a:avLst/>
          </a:prstGeom>
        </p:spPr>
        <p:txBody>
          <a:bodyPr vert="horz" wrap="square" lIns="0" tIns="0" rIns="0" bIns="0" rtlCol="0">
            <a:spAutoFit/>
          </a:bodyPr>
          <a:lstStyle/>
          <a:p>
            <a:pPr marL="8659"/>
            <a:r>
              <a:rPr sz="409" spc="-14" dirty="0">
                <a:latin typeface="Dubai"/>
                <a:cs typeface="Dubai"/>
              </a:rPr>
              <a:t>300</a:t>
            </a:r>
            <a:endParaRPr sz="409">
              <a:latin typeface="Dubai"/>
              <a:cs typeface="Dubai"/>
            </a:endParaRPr>
          </a:p>
        </p:txBody>
      </p:sp>
      <p:sp>
        <p:nvSpPr>
          <p:cNvPr id="342" name="object 342"/>
          <p:cNvSpPr txBox="1"/>
          <p:nvPr/>
        </p:nvSpPr>
        <p:spPr>
          <a:xfrm>
            <a:off x="5740190" y="4181791"/>
            <a:ext cx="44161" cy="62966"/>
          </a:xfrm>
          <a:prstGeom prst="rect">
            <a:avLst/>
          </a:prstGeom>
        </p:spPr>
        <p:txBody>
          <a:bodyPr vert="horz" wrap="square" lIns="0" tIns="0" rIns="0" bIns="0" rtlCol="0">
            <a:spAutoFit/>
          </a:bodyPr>
          <a:lstStyle/>
          <a:p>
            <a:pPr marL="8659"/>
            <a:r>
              <a:rPr sz="409" spc="-14" dirty="0">
                <a:latin typeface="Dubai"/>
                <a:cs typeface="Dubai"/>
              </a:rPr>
              <a:t>0</a:t>
            </a:r>
            <a:endParaRPr sz="409">
              <a:latin typeface="Dubai"/>
              <a:cs typeface="Dubai"/>
            </a:endParaRPr>
          </a:p>
        </p:txBody>
      </p:sp>
      <p:sp>
        <p:nvSpPr>
          <p:cNvPr id="343" name="object 343"/>
          <p:cNvSpPr txBox="1"/>
          <p:nvPr/>
        </p:nvSpPr>
        <p:spPr>
          <a:xfrm>
            <a:off x="6033250" y="4181791"/>
            <a:ext cx="70572" cy="62966"/>
          </a:xfrm>
          <a:prstGeom prst="rect">
            <a:avLst/>
          </a:prstGeom>
        </p:spPr>
        <p:txBody>
          <a:bodyPr vert="horz" wrap="square" lIns="0" tIns="0" rIns="0" bIns="0" rtlCol="0">
            <a:spAutoFit/>
          </a:bodyPr>
          <a:lstStyle/>
          <a:p>
            <a:pPr marL="8659"/>
            <a:r>
              <a:rPr sz="409" spc="-14" dirty="0">
                <a:latin typeface="Dubai"/>
                <a:cs typeface="Dubai"/>
              </a:rPr>
              <a:t>20</a:t>
            </a:r>
            <a:endParaRPr sz="409">
              <a:latin typeface="Dubai"/>
              <a:cs typeface="Dubai"/>
            </a:endParaRPr>
          </a:p>
        </p:txBody>
      </p:sp>
      <p:sp>
        <p:nvSpPr>
          <p:cNvPr id="344" name="object 344"/>
          <p:cNvSpPr txBox="1"/>
          <p:nvPr/>
        </p:nvSpPr>
        <p:spPr>
          <a:xfrm>
            <a:off x="6342115" y="4181791"/>
            <a:ext cx="70572" cy="62966"/>
          </a:xfrm>
          <a:prstGeom prst="rect">
            <a:avLst/>
          </a:prstGeom>
        </p:spPr>
        <p:txBody>
          <a:bodyPr vert="horz" wrap="square" lIns="0" tIns="0" rIns="0" bIns="0" rtlCol="0">
            <a:spAutoFit/>
          </a:bodyPr>
          <a:lstStyle/>
          <a:p>
            <a:pPr marL="8659"/>
            <a:r>
              <a:rPr sz="409" spc="-14" dirty="0">
                <a:latin typeface="Dubai"/>
                <a:cs typeface="Dubai"/>
              </a:rPr>
              <a:t>40</a:t>
            </a:r>
            <a:endParaRPr sz="409">
              <a:latin typeface="Dubai"/>
              <a:cs typeface="Dubai"/>
            </a:endParaRPr>
          </a:p>
        </p:txBody>
      </p:sp>
      <p:sp>
        <p:nvSpPr>
          <p:cNvPr id="345" name="object 345"/>
          <p:cNvSpPr txBox="1"/>
          <p:nvPr/>
        </p:nvSpPr>
        <p:spPr>
          <a:xfrm>
            <a:off x="6651862" y="4181791"/>
            <a:ext cx="70572" cy="62966"/>
          </a:xfrm>
          <a:prstGeom prst="rect">
            <a:avLst/>
          </a:prstGeom>
        </p:spPr>
        <p:txBody>
          <a:bodyPr vert="horz" wrap="square" lIns="0" tIns="0" rIns="0" bIns="0" rtlCol="0">
            <a:spAutoFit/>
          </a:bodyPr>
          <a:lstStyle/>
          <a:p>
            <a:pPr marL="8659"/>
            <a:r>
              <a:rPr sz="409" spc="-14" dirty="0">
                <a:latin typeface="Dubai"/>
                <a:cs typeface="Dubai"/>
              </a:rPr>
              <a:t>60</a:t>
            </a:r>
            <a:endParaRPr sz="409">
              <a:latin typeface="Dubai"/>
              <a:cs typeface="Dubai"/>
            </a:endParaRPr>
          </a:p>
        </p:txBody>
      </p:sp>
      <p:sp>
        <p:nvSpPr>
          <p:cNvPr id="346" name="object 346"/>
          <p:cNvSpPr txBox="1"/>
          <p:nvPr/>
        </p:nvSpPr>
        <p:spPr>
          <a:xfrm>
            <a:off x="6950370" y="2380193"/>
            <a:ext cx="229033" cy="62966"/>
          </a:xfrm>
          <a:prstGeom prst="rect">
            <a:avLst/>
          </a:prstGeom>
        </p:spPr>
        <p:txBody>
          <a:bodyPr vert="horz" wrap="square" lIns="0" tIns="0" rIns="0" bIns="0" rtlCol="0">
            <a:spAutoFit/>
          </a:bodyPr>
          <a:lstStyle/>
          <a:p>
            <a:pPr marL="8659"/>
            <a:r>
              <a:rPr sz="409" spc="-14" dirty="0">
                <a:latin typeface="Dubai"/>
                <a:cs typeface="Dubai"/>
              </a:rPr>
              <a:t>80</a:t>
            </a:r>
            <a:r>
              <a:rPr sz="409" spc="-51" dirty="0">
                <a:latin typeface="Dubai"/>
                <a:cs typeface="Dubai"/>
              </a:rPr>
              <a:t> </a:t>
            </a:r>
            <a:r>
              <a:rPr sz="409" b="1" i="1" spc="-10" dirty="0">
                <a:latin typeface="Calibri"/>
                <a:cs typeface="Calibri"/>
              </a:rPr>
              <a:t>Q</a:t>
            </a:r>
            <a:r>
              <a:rPr sz="409" b="1" spc="-37" dirty="0">
                <a:latin typeface="Trebuchet MS"/>
                <a:cs typeface="Trebuchet MS"/>
              </a:rPr>
              <a:t>/m³/h</a:t>
            </a:r>
            <a:endParaRPr sz="409">
              <a:latin typeface="Trebuchet MS"/>
              <a:cs typeface="Trebuchet MS"/>
            </a:endParaRPr>
          </a:p>
        </p:txBody>
      </p:sp>
      <p:sp>
        <p:nvSpPr>
          <p:cNvPr id="347" name="object 347"/>
          <p:cNvSpPr txBox="1"/>
          <p:nvPr/>
        </p:nvSpPr>
        <p:spPr>
          <a:xfrm>
            <a:off x="6950370" y="3555925"/>
            <a:ext cx="229033" cy="164404"/>
          </a:xfrm>
          <a:prstGeom prst="rect">
            <a:avLst/>
          </a:prstGeom>
        </p:spPr>
        <p:txBody>
          <a:bodyPr vert="horz" wrap="square" lIns="0" tIns="0" rIns="0" bIns="0" rtlCol="0">
            <a:spAutoFit/>
          </a:bodyPr>
          <a:lstStyle/>
          <a:p>
            <a:pPr marL="119059"/>
            <a:r>
              <a:rPr sz="409" b="1" i="1" spc="-10" dirty="0">
                <a:latin typeface="Calibri"/>
                <a:cs typeface="Calibri"/>
              </a:rPr>
              <a:t>Q</a:t>
            </a:r>
            <a:r>
              <a:rPr sz="409" b="1" spc="-27" dirty="0">
                <a:latin typeface="Trebuchet MS"/>
                <a:cs typeface="Trebuchet MS"/>
              </a:rPr>
              <a:t>/l/s</a:t>
            </a:r>
            <a:endParaRPr sz="409">
              <a:latin typeface="Trebuchet MS"/>
              <a:cs typeface="Trebuchet MS"/>
            </a:endParaRPr>
          </a:p>
          <a:p>
            <a:pPr marL="8659">
              <a:spcBef>
                <a:spcPts val="300"/>
              </a:spcBef>
            </a:pPr>
            <a:r>
              <a:rPr sz="409" spc="-14" dirty="0">
                <a:latin typeface="Dubai"/>
                <a:cs typeface="Dubai"/>
              </a:rPr>
              <a:t>80</a:t>
            </a:r>
            <a:r>
              <a:rPr sz="409" spc="-51" dirty="0">
                <a:latin typeface="Dubai"/>
                <a:cs typeface="Dubai"/>
              </a:rPr>
              <a:t> </a:t>
            </a:r>
            <a:r>
              <a:rPr sz="409" b="1" i="1" spc="-10" dirty="0">
                <a:latin typeface="Calibri"/>
                <a:cs typeface="Calibri"/>
              </a:rPr>
              <a:t>Q</a:t>
            </a:r>
            <a:r>
              <a:rPr sz="409" b="1" spc="-37" dirty="0">
                <a:latin typeface="Trebuchet MS"/>
                <a:cs typeface="Trebuchet MS"/>
              </a:rPr>
              <a:t>/m³/h</a:t>
            </a:r>
            <a:endParaRPr sz="409">
              <a:latin typeface="Trebuchet MS"/>
              <a:cs typeface="Trebuchet MS"/>
            </a:endParaRPr>
          </a:p>
        </p:txBody>
      </p:sp>
      <p:sp>
        <p:nvSpPr>
          <p:cNvPr id="348" name="object 348"/>
          <p:cNvSpPr txBox="1"/>
          <p:nvPr/>
        </p:nvSpPr>
        <p:spPr>
          <a:xfrm>
            <a:off x="6950370" y="4181791"/>
            <a:ext cx="229033" cy="62966"/>
          </a:xfrm>
          <a:prstGeom prst="rect">
            <a:avLst/>
          </a:prstGeom>
        </p:spPr>
        <p:txBody>
          <a:bodyPr vert="horz" wrap="square" lIns="0" tIns="0" rIns="0" bIns="0" rtlCol="0">
            <a:spAutoFit/>
          </a:bodyPr>
          <a:lstStyle/>
          <a:p>
            <a:pPr marL="8659"/>
            <a:r>
              <a:rPr sz="409" spc="-14" dirty="0">
                <a:latin typeface="Dubai"/>
                <a:cs typeface="Dubai"/>
              </a:rPr>
              <a:t>80</a:t>
            </a:r>
            <a:r>
              <a:rPr sz="409" spc="-51" dirty="0">
                <a:latin typeface="Dubai"/>
                <a:cs typeface="Dubai"/>
              </a:rPr>
              <a:t> </a:t>
            </a:r>
            <a:r>
              <a:rPr sz="409" b="1" i="1" spc="-10" dirty="0">
                <a:latin typeface="Calibri"/>
                <a:cs typeface="Calibri"/>
              </a:rPr>
              <a:t>Q</a:t>
            </a:r>
            <a:r>
              <a:rPr sz="409" b="1" spc="-37" dirty="0">
                <a:latin typeface="Trebuchet MS"/>
                <a:cs typeface="Trebuchet MS"/>
              </a:rPr>
              <a:t>/m³/h</a:t>
            </a:r>
            <a:endParaRPr sz="409">
              <a:latin typeface="Trebuchet MS"/>
              <a:cs typeface="Trebuchet MS"/>
            </a:endParaRPr>
          </a:p>
        </p:txBody>
      </p:sp>
      <p:sp>
        <p:nvSpPr>
          <p:cNvPr id="349" name="object 349"/>
          <p:cNvSpPr txBox="1"/>
          <p:nvPr/>
        </p:nvSpPr>
        <p:spPr>
          <a:xfrm>
            <a:off x="5564981" y="4256510"/>
            <a:ext cx="193098" cy="320601"/>
          </a:xfrm>
          <a:prstGeom prst="rect">
            <a:avLst/>
          </a:prstGeom>
        </p:spPr>
        <p:txBody>
          <a:bodyPr vert="horz" wrap="square" lIns="0" tIns="0" rIns="0" bIns="0" rtlCol="0">
            <a:spAutoFit/>
          </a:bodyPr>
          <a:lstStyle/>
          <a:p>
            <a:pPr marL="8659">
              <a:lnSpc>
                <a:spcPts val="453"/>
              </a:lnSpc>
            </a:pPr>
            <a:r>
              <a:rPr sz="409" b="1" i="1" dirty="0">
                <a:latin typeface="Calibri"/>
                <a:cs typeface="Calibri"/>
              </a:rPr>
              <a:t>NPSH</a:t>
            </a:r>
            <a:r>
              <a:rPr sz="409" b="1" spc="-17" dirty="0">
                <a:latin typeface="Trebuchet MS"/>
                <a:cs typeface="Trebuchet MS"/>
              </a:rPr>
              <a:t>/ft</a:t>
            </a:r>
            <a:endParaRPr sz="409">
              <a:latin typeface="Trebuchet MS"/>
              <a:cs typeface="Trebuchet MS"/>
            </a:endParaRPr>
          </a:p>
          <a:p>
            <a:pPr marL="123389">
              <a:lnSpc>
                <a:spcPts val="450"/>
              </a:lnSpc>
            </a:pPr>
            <a:r>
              <a:rPr sz="409" spc="-14" dirty="0">
                <a:latin typeface="Dubai"/>
                <a:cs typeface="Dubai"/>
              </a:rPr>
              <a:t>40</a:t>
            </a:r>
            <a:endParaRPr sz="409">
              <a:latin typeface="Dubai"/>
              <a:cs typeface="Dubai"/>
            </a:endParaRPr>
          </a:p>
          <a:p>
            <a:pPr marL="123389">
              <a:lnSpc>
                <a:spcPts val="477"/>
              </a:lnSpc>
            </a:pPr>
            <a:r>
              <a:rPr sz="409" spc="-14" dirty="0">
                <a:latin typeface="Dubai"/>
                <a:cs typeface="Dubai"/>
              </a:rPr>
              <a:t>30</a:t>
            </a:r>
            <a:endParaRPr sz="409">
              <a:latin typeface="Dubai"/>
              <a:cs typeface="Dubai"/>
            </a:endParaRPr>
          </a:p>
          <a:p>
            <a:pPr marL="123389">
              <a:lnSpc>
                <a:spcPts val="477"/>
              </a:lnSpc>
            </a:pPr>
            <a:r>
              <a:rPr sz="409" spc="-14" dirty="0">
                <a:latin typeface="Dubai"/>
                <a:cs typeface="Dubai"/>
              </a:rPr>
              <a:t>20</a:t>
            </a:r>
            <a:endParaRPr sz="409">
              <a:latin typeface="Dubai"/>
              <a:cs typeface="Dubai"/>
            </a:endParaRPr>
          </a:p>
          <a:p>
            <a:pPr marL="123389">
              <a:lnSpc>
                <a:spcPts val="484"/>
              </a:lnSpc>
            </a:pPr>
            <a:r>
              <a:rPr sz="409" spc="-14" dirty="0">
                <a:latin typeface="Dubai"/>
                <a:cs typeface="Dubai"/>
              </a:rPr>
              <a:t>10</a:t>
            </a:r>
            <a:endParaRPr sz="409">
              <a:latin typeface="Dubai"/>
              <a:cs typeface="Dubai"/>
            </a:endParaRPr>
          </a:p>
        </p:txBody>
      </p:sp>
      <p:sp>
        <p:nvSpPr>
          <p:cNvPr id="350" name="object 350"/>
          <p:cNvSpPr txBox="1"/>
          <p:nvPr/>
        </p:nvSpPr>
        <p:spPr>
          <a:xfrm>
            <a:off x="7183021" y="4256510"/>
            <a:ext cx="195263" cy="394082"/>
          </a:xfrm>
          <a:prstGeom prst="rect">
            <a:avLst/>
          </a:prstGeom>
        </p:spPr>
        <p:txBody>
          <a:bodyPr vert="horz" wrap="square" lIns="0" tIns="0" rIns="0" bIns="0" rtlCol="0">
            <a:spAutoFit/>
          </a:bodyPr>
          <a:lstStyle/>
          <a:p>
            <a:pPr marL="8659">
              <a:lnSpc>
                <a:spcPts val="450"/>
              </a:lnSpc>
            </a:pPr>
            <a:r>
              <a:rPr sz="409" b="1" i="1" dirty="0">
                <a:latin typeface="Calibri"/>
                <a:cs typeface="Calibri"/>
              </a:rPr>
              <a:t>NPSH</a:t>
            </a:r>
            <a:r>
              <a:rPr sz="409" b="1" spc="-34" dirty="0">
                <a:latin typeface="Trebuchet MS"/>
                <a:cs typeface="Trebuchet MS"/>
              </a:rPr>
              <a:t>/m</a:t>
            </a:r>
            <a:endParaRPr sz="409">
              <a:latin typeface="Trebuchet MS"/>
              <a:cs typeface="Trebuchet MS"/>
            </a:endParaRPr>
          </a:p>
          <a:p>
            <a:pPr marL="18184">
              <a:lnSpc>
                <a:spcPts val="450"/>
              </a:lnSpc>
            </a:pPr>
            <a:r>
              <a:rPr sz="409" spc="-14" dirty="0">
                <a:latin typeface="Dubai"/>
                <a:cs typeface="Dubai"/>
              </a:rPr>
              <a:t>12</a:t>
            </a:r>
            <a:endParaRPr sz="409">
              <a:latin typeface="Dubai"/>
              <a:cs typeface="Dubai"/>
            </a:endParaRPr>
          </a:p>
          <a:p>
            <a:pPr marL="18184">
              <a:spcBef>
                <a:spcPts val="153"/>
              </a:spcBef>
            </a:pPr>
            <a:r>
              <a:rPr sz="409" spc="-14" dirty="0">
                <a:latin typeface="Dubai"/>
                <a:cs typeface="Dubai"/>
              </a:rPr>
              <a:t>8</a:t>
            </a:r>
            <a:endParaRPr sz="409">
              <a:latin typeface="Dubai"/>
              <a:cs typeface="Dubai"/>
            </a:endParaRPr>
          </a:p>
          <a:p>
            <a:pPr marL="18184">
              <a:spcBef>
                <a:spcPts val="153"/>
              </a:spcBef>
            </a:pPr>
            <a:r>
              <a:rPr sz="409" spc="-14" dirty="0">
                <a:latin typeface="Dubai"/>
                <a:cs typeface="Dubai"/>
              </a:rPr>
              <a:t>4</a:t>
            </a:r>
            <a:endParaRPr sz="409">
              <a:latin typeface="Dubai"/>
              <a:cs typeface="Dubai"/>
            </a:endParaRPr>
          </a:p>
          <a:p>
            <a:pPr marL="18184">
              <a:spcBef>
                <a:spcPts val="153"/>
              </a:spcBef>
            </a:pPr>
            <a:r>
              <a:rPr sz="409" spc="-14" dirty="0">
                <a:latin typeface="Dubai"/>
                <a:cs typeface="Dubai"/>
              </a:rPr>
              <a:t>0</a:t>
            </a:r>
            <a:endParaRPr sz="409">
              <a:latin typeface="Dubai"/>
              <a:cs typeface="Dubai"/>
            </a:endParaRPr>
          </a:p>
        </p:txBody>
      </p:sp>
      <p:sp>
        <p:nvSpPr>
          <p:cNvPr id="351" name="object 351"/>
          <p:cNvSpPr txBox="1"/>
          <p:nvPr/>
        </p:nvSpPr>
        <p:spPr>
          <a:xfrm>
            <a:off x="6650616" y="2472361"/>
            <a:ext cx="475384" cy="206467"/>
          </a:xfrm>
          <a:prstGeom prst="rect">
            <a:avLst/>
          </a:prstGeom>
        </p:spPr>
        <p:txBody>
          <a:bodyPr vert="horz" wrap="square" lIns="0" tIns="0" rIns="0" bIns="0" rtlCol="0">
            <a:spAutoFit/>
          </a:bodyPr>
          <a:lstStyle/>
          <a:p>
            <a:pPr marL="8659" marR="8659">
              <a:lnSpc>
                <a:spcPct val="106000"/>
              </a:lnSpc>
            </a:pPr>
            <a:r>
              <a:rPr sz="443" b="1" spc="-7" dirty="0">
                <a:latin typeface="Trebuchet MS"/>
                <a:cs typeface="Trebuchet MS"/>
              </a:rPr>
              <a:t>Wilo-Stratos</a:t>
            </a:r>
            <a:r>
              <a:rPr sz="443" b="1" spc="-34" dirty="0">
                <a:latin typeface="Trebuchet MS"/>
                <a:cs typeface="Trebuchet MS"/>
              </a:rPr>
              <a:t> </a:t>
            </a:r>
            <a:r>
              <a:rPr sz="443" b="1" spc="-7" dirty="0">
                <a:latin typeface="Trebuchet MS"/>
                <a:cs typeface="Trebuchet MS"/>
              </a:rPr>
              <a:t>GIGA</a:t>
            </a:r>
            <a:r>
              <a:rPr sz="443" b="1" spc="-3" dirty="0">
                <a:latin typeface="Trebuchet MS"/>
                <a:cs typeface="Trebuchet MS"/>
              </a:rPr>
              <a:t> </a:t>
            </a:r>
            <a:r>
              <a:rPr sz="443" b="1" spc="-10" dirty="0">
                <a:latin typeface="Trebuchet MS"/>
                <a:cs typeface="Trebuchet MS"/>
              </a:rPr>
              <a:t>3/3-105</a:t>
            </a:r>
            <a:endParaRPr sz="443">
              <a:latin typeface="Trebuchet MS"/>
              <a:cs typeface="Trebuchet MS"/>
            </a:endParaRPr>
          </a:p>
          <a:p>
            <a:pPr marL="8659">
              <a:lnSpc>
                <a:spcPts val="477"/>
              </a:lnSpc>
            </a:pPr>
            <a:r>
              <a:rPr sz="409" dirty="0">
                <a:latin typeface="Calibri"/>
                <a:cs typeface="Calibri"/>
              </a:rPr>
              <a:t>60</a:t>
            </a:r>
            <a:r>
              <a:rPr sz="409" spc="-10" dirty="0">
                <a:latin typeface="Calibri"/>
                <a:cs typeface="Calibri"/>
              </a:rPr>
              <a:t> </a:t>
            </a:r>
            <a:r>
              <a:rPr sz="409" dirty="0">
                <a:latin typeface="Calibri"/>
                <a:cs typeface="Calibri"/>
              </a:rPr>
              <a:t>Hz</a:t>
            </a:r>
            <a:r>
              <a:rPr sz="409" spc="-10" dirty="0">
                <a:latin typeface="Calibri"/>
                <a:cs typeface="Calibri"/>
              </a:rPr>
              <a:t> </a:t>
            </a:r>
            <a:r>
              <a:rPr sz="409" spc="68" dirty="0">
                <a:latin typeface="Calibri"/>
                <a:cs typeface="Calibri"/>
              </a:rPr>
              <a:t>-</a:t>
            </a:r>
            <a:r>
              <a:rPr sz="409" spc="-10" dirty="0">
                <a:latin typeface="Calibri"/>
                <a:cs typeface="Calibri"/>
              </a:rPr>
              <a:t> </a:t>
            </a:r>
            <a:r>
              <a:rPr sz="409" spc="-17" dirty="0">
                <a:latin typeface="Calibri"/>
                <a:cs typeface="Calibri"/>
              </a:rPr>
              <a:t>No</a:t>
            </a:r>
            <a:r>
              <a:rPr sz="409" dirty="0">
                <a:latin typeface="Calibri"/>
                <a:cs typeface="Calibri"/>
              </a:rPr>
              <a:t>r</a:t>
            </a:r>
            <a:r>
              <a:rPr sz="409" spc="-7" dirty="0">
                <a:latin typeface="Calibri"/>
                <a:cs typeface="Calibri"/>
              </a:rPr>
              <a:t>th</a:t>
            </a:r>
            <a:r>
              <a:rPr sz="409" spc="-10" dirty="0">
                <a:latin typeface="Calibri"/>
                <a:cs typeface="Calibri"/>
              </a:rPr>
              <a:t> </a:t>
            </a:r>
            <a:r>
              <a:rPr sz="409" spc="-14" dirty="0">
                <a:latin typeface="Calibri"/>
                <a:cs typeface="Calibri"/>
              </a:rPr>
              <a:t>America</a:t>
            </a:r>
            <a:endParaRPr sz="409">
              <a:latin typeface="Calibri"/>
              <a:cs typeface="Calibri"/>
            </a:endParaRPr>
          </a:p>
        </p:txBody>
      </p:sp>
      <p:sp>
        <p:nvSpPr>
          <p:cNvPr id="352" name="object 352"/>
          <p:cNvSpPr txBox="1"/>
          <p:nvPr/>
        </p:nvSpPr>
        <p:spPr>
          <a:xfrm>
            <a:off x="6949861" y="3440760"/>
            <a:ext cx="229466" cy="62966"/>
          </a:xfrm>
          <a:prstGeom prst="rect">
            <a:avLst/>
          </a:prstGeom>
        </p:spPr>
        <p:txBody>
          <a:bodyPr vert="horz" wrap="square" lIns="0" tIns="0" rIns="0" bIns="0" rtlCol="0">
            <a:spAutoFit/>
          </a:bodyPr>
          <a:lstStyle/>
          <a:p>
            <a:pPr marL="8659"/>
            <a:r>
              <a:rPr sz="409" b="1" i="1" spc="-10" dirty="0">
                <a:latin typeface="Calibri"/>
                <a:cs typeface="Calibri"/>
              </a:rPr>
              <a:t>Q</a:t>
            </a:r>
            <a:r>
              <a:rPr sz="409" b="1" spc="-24" dirty="0">
                <a:latin typeface="Trebuchet MS"/>
                <a:cs typeface="Trebuchet MS"/>
              </a:rPr>
              <a:t>/US</a:t>
            </a:r>
            <a:r>
              <a:rPr sz="409" b="1" spc="-37" dirty="0">
                <a:latin typeface="Trebuchet MS"/>
                <a:cs typeface="Trebuchet MS"/>
              </a:rPr>
              <a:t> </a:t>
            </a:r>
            <a:r>
              <a:rPr sz="409" b="1" spc="-24" dirty="0">
                <a:latin typeface="Trebuchet MS"/>
                <a:cs typeface="Trebuchet MS"/>
              </a:rPr>
              <a:t>gpm</a:t>
            </a:r>
            <a:endParaRPr sz="409">
              <a:latin typeface="Trebuchet MS"/>
              <a:cs typeface="Trebuchet MS"/>
            </a:endParaRPr>
          </a:p>
        </p:txBody>
      </p:sp>
      <p:sp>
        <p:nvSpPr>
          <p:cNvPr id="353" name="object 353"/>
          <p:cNvSpPr txBox="1"/>
          <p:nvPr/>
        </p:nvSpPr>
        <p:spPr>
          <a:xfrm>
            <a:off x="6949861" y="4071741"/>
            <a:ext cx="229466" cy="62966"/>
          </a:xfrm>
          <a:prstGeom prst="rect">
            <a:avLst/>
          </a:prstGeom>
        </p:spPr>
        <p:txBody>
          <a:bodyPr vert="horz" wrap="square" lIns="0" tIns="0" rIns="0" bIns="0" rtlCol="0">
            <a:spAutoFit/>
          </a:bodyPr>
          <a:lstStyle/>
          <a:p>
            <a:pPr marL="8659"/>
            <a:r>
              <a:rPr sz="409" b="1" i="1" spc="-10" dirty="0">
                <a:latin typeface="Calibri"/>
                <a:cs typeface="Calibri"/>
              </a:rPr>
              <a:t>Q</a:t>
            </a:r>
            <a:r>
              <a:rPr sz="409" b="1" spc="-24" dirty="0">
                <a:latin typeface="Trebuchet MS"/>
                <a:cs typeface="Trebuchet MS"/>
              </a:rPr>
              <a:t>/US</a:t>
            </a:r>
            <a:r>
              <a:rPr sz="409" b="1" spc="-37" dirty="0">
                <a:latin typeface="Trebuchet MS"/>
                <a:cs typeface="Trebuchet MS"/>
              </a:rPr>
              <a:t> </a:t>
            </a:r>
            <a:r>
              <a:rPr sz="409" b="1" spc="-24" dirty="0">
                <a:latin typeface="Trebuchet MS"/>
                <a:cs typeface="Trebuchet MS"/>
              </a:rPr>
              <a:t>gpm</a:t>
            </a:r>
            <a:endParaRPr sz="409">
              <a:latin typeface="Trebuchet MS"/>
              <a:cs typeface="Trebuchet MS"/>
            </a:endParaRPr>
          </a:p>
        </p:txBody>
      </p:sp>
      <p:sp>
        <p:nvSpPr>
          <p:cNvPr id="354" name="object 354"/>
          <p:cNvSpPr txBox="1"/>
          <p:nvPr/>
        </p:nvSpPr>
        <p:spPr>
          <a:xfrm>
            <a:off x="6949861" y="4598545"/>
            <a:ext cx="229466" cy="62966"/>
          </a:xfrm>
          <a:prstGeom prst="rect">
            <a:avLst/>
          </a:prstGeom>
        </p:spPr>
        <p:txBody>
          <a:bodyPr vert="horz" wrap="square" lIns="0" tIns="0" rIns="0" bIns="0" rtlCol="0">
            <a:spAutoFit/>
          </a:bodyPr>
          <a:lstStyle/>
          <a:p>
            <a:pPr marL="8659"/>
            <a:r>
              <a:rPr sz="409" b="1" i="1" spc="-10" dirty="0">
                <a:latin typeface="Calibri"/>
                <a:cs typeface="Calibri"/>
              </a:rPr>
              <a:t>Q</a:t>
            </a:r>
            <a:r>
              <a:rPr sz="409" b="1" spc="-24" dirty="0">
                <a:latin typeface="Trebuchet MS"/>
                <a:cs typeface="Trebuchet MS"/>
              </a:rPr>
              <a:t>/US</a:t>
            </a:r>
            <a:r>
              <a:rPr sz="409" b="1" spc="-37" dirty="0">
                <a:latin typeface="Trebuchet MS"/>
                <a:cs typeface="Trebuchet MS"/>
              </a:rPr>
              <a:t> </a:t>
            </a:r>
            <a:r>
              <a:rPr sz="409" b="1" spc="-24" dirty="0">
                <a:latin typeface="Trebuchet MS"/>
                <a:cs typeface="Trebuchet MS"/>
              </a:rPr>
              <a:t>gpm</a:t>
            </a:r>
            <a:endParaRPr sz="409">
              <a:latin typeface="Trebuchet MS"/>
              <a:cs typeface="Trebuchet MS"/>
            </a:endParaRPr>
          </a:p>
        </p:txBody>
      </p:sp>
      <p:sp>
        <p:nvSpPr>
          <p:cNvPr id="355" name="object 355"/>
          <p:cNvSpPr txBox="1"/>
          <p:nvPr/>
        </p:nvSpPr>
        <p:spPr>
          <a:xfrm>
            <a:off x="5653201" y="2457895"/>
            <a:ext cx="103043" cy="62966"/>
          </a:xfrm>
          <a:prstGeom prst="rect">
            <a:avLst/>
          </a:prstGeom>
        </p:spPr>
        <p:txBody>
          <a:bodyPr vert="horz" wrap="square" lIns="0" tIns="0" rIns="0" bIns="0" rtlCol="0">
            <a:spAutoFit/>
          </a:bodyPr>
          <a:lstStyle/>
          <a:p>
            <a:pPr marL="8659"/>
            <a:r>
              <a:rPr sz="409" b="1" i="1" spc="-10" dirty="0">
                <a:latin typeface="Calibri"/>
                <a:cs typeface="Calibri"/>
              </a:rPr>
              <a:t>H</a:t>
            </a:r>
            <a:r>
              <a:rPr sz="409" b="1" spc="-20" dirty="0">
                <a:latin typeface="Trebuchet MS"/>
                <a:cs typeface="Trebuchet MS"/>
              </a:rPr>
              <a:t>/ft</a:t>
            </a:r>
            <a:endParaRPr sz="409">
              <a:latin typeface="Trebuchet MS"/>
              <a:cs typeface="Trebuchet MS"/>
            </a:endParaRPr>
          </a:p>
        </p:txBody>
      </p:sp>
      <p:sp>
        <p:nvSpPr>
          <p:cNvPr id="356" name="object 356"/>
          <p:cNvSpPr txBox="1"/>
          <p:nvPr/>
        </p:nvSpPr>
        <p:spPr>
          <a:xfrm>
            <a:off x="5824100" y="2568415"/>
            <a:ext cx="130319" cy="63031"/>
          </a:xfrm>
          <a:prstGeom prst="rect">
            <a:avLst/>
          </a:prstGeom>
        </p:spPr>
        <p:txBody>
          <a:bodyPr vert="horz" wrap="square" lIns="0" tIns="0" rIns="0" bIns="0" rtlCol="0">
            <a:spAutoFit/>
          </a:bodyPr>
          <a:lstStyle/>
          <a:p>
            <a:pPr marL="8659"/>
            <a:r>
              <a:rPr sz="614" b="1" i="1" spc="-15" baseline="9259" dirty="0">
                <a:latin typeface="Calibri"/>
                <a:cs typeface="Calibri"/>
              </a:rPr>
              <a:t>Q</a:t>
            </a:r>
            <a:r>
              <a:rPr sz="409" b="1" spc="-34" dirty="0">
                <a:latin typeface="Trebuchet MS"/>
                <a:cs typeface="Trebuchet MS"/>
              </a:rPr>
              <a:t>min</a:t>
            </a:r>
            <a:endParaRPr sz="409">
              <a:latin typeface="Trebuchet MS"/>
              <a:cs typeface="Trebuchet MS"/>
            </a:endParaRPr>
          </a:p>
        </p:txBody>
      </p:sp>
      <p:sp>
        <p:nvSpPr>
          <p:cNvPr id="357" name="object 357"/>
          <p:cNvSpPr txBox="1"/>
          <p:nvPr/>
        </p:nvSpPr>
        <p:spPr>
          <a:xfrm rot="1320000">
            <a:off x="6360642" y="2788207"/>
            <a:ext cx="113828" cy="57708"/>
          </a:xfrm>
          <a:prstGeom prst="rect">
            <a:avLst/>
          </a:prstGeom>
        </p:spPr>
        <p:txBody>
          <a:bodyPr vert="horz" wrap="square" lIns="0" tIns="0" rIns="0" bIns="0" rtlCol="0">
            <a:spAutoFit/>
          </a:bodyPr>
          <a:lstStyle/>
          <a:p>
            <a:pPr>
              <a:lnSpc>
                <a:spcPct val="100000"/>
              </a:lnSpc>
            </a:pPr>
            <a:r>
              <a:rPr sz="375" spc="-20" dirty="0">
                <a:latin typeface="Trebuchet MS"/>
                <a:cs typeface="Trebuchet MS"/>
              </a:rPr>
              <a:t>max.</a:t>
            </a:r>
            <a:endParaRPr sz="375">
              <a:latin typeface="Trebuchet MS"/>
              <a:cs typeface="Trebuchet MS"/>
            </a:endParaRPr>
          </a:p>
        </p:txBody>
      </p:sp>
      <p:sp>
        <p:nvSpPr>
          <p:cNvPr id="358" name="object 358"/>
          <p:cNvSpPr txBox="1"/>
          <p:nvPr/>
        </p:nvSpPr>
        <p:spPr>
          <a:xfrm rot="19440000">
            <a:off x="6002772" y="2806400"/>
            <a:ext cx="120732" cy="57708"/>
          </a:xfrm>
          <a:prstGeom prst="rect">
            <a:avLst/>
          </a:prstGeom>
        </p:spPr>
        <p:txBody>
          <a:bodyPr vert="horz" wrap="square" lIns="0" tIns="0" rIns="0" bIns="0" rtlCol="0">
            <a:spAutoFit/>
          </a:bodyPr>
          <a:lstStyle/>
          <a:p>
            <a:pPr>
              <a:lnSpc>
                <a:spcPct val="100000"/>
              </a:lnSpc>
            </a:pPr>
            <a:r>
              <a:rPr sz="375" spc="-17" dirty="0">
                <a:latin typeface="Verdana"/>
                <a:cs typeface="Verdana"/>
              </a:rPr>
              <a:t>Δp-v</a:t>
            </a:r>
            <a:endParaRPr sz="375">
              <a:latin typeface="Verdana"/>
              <a:cs typeface="Verdana"/>
            </a:endParaRPr>
          </a:p>
        </p:txBody>
      </p:sp>
      <p:sp>
        <p:nvSpPr>
          <p:cNvPr id="359" name="object 359"/>
          <p:cNvSpPr txBox="1"/>
          <p:nvPr/>
        </p:nvSpPr>
        <p:spPr>
          <a:xfrm rot="960000">
            <a:off x="5999937" y="2657264"/>
            <a:ext cx="120023" cy="57708"/>
          </a:xfrm>
          <a:prstGeom prst="rect">
            <a:avLst/>
          </a:prstGeom>
        </p:spPr>
        <p:txBody>
          <a:bodyPr vert="horz" wrap="square" lIns="0" tIns="0" rIns="0" bIns="0" rtlCol="0">
            <a:spAutoFit/>
          </a:bodyPr>
          <a:lstStyle/>
          <a:p>
            <a:pPr>
              <a:lnSpc>
                <a:spcPct val="100000"/>
              </a:lnSpc>
            </a:pPr>
            <a:r>
              <a:rPr sz="375" spc="14" dirty="0">
                <a:latin typeface="Trebuchet MS"/>
                <a:cs typeface="Trebuchet MS"/>
              </a:rPr>
              <a:t>Δp-c</a:t>
            </a:r>
            <a:endParaRPr sz="375">
              <a:latin typeface="Trebuchet MS"/>
              <a:cs typeface="Trebuchet MS"/>
            </a:endParaRPr>
          </a:p>
        </p:txBody>
      </p:sp>
      <p:sp>
        <p:nvSpPr>
          <p:cNvPr id="360" name="object 360"/>
          <p:cNvSpPr txBox="1"/>
          <p:nvPr/>
        </p:nvSpPr>
        <p:spPr>
          <a:xfrm>
            <a:off x="6812390" y="3760692"/>
            <a:ext cx="216044" cy="62966"/>
          </a:xfrm>
          <a:prstGeom prst="rect">
            <a:avLst/>
          </a:prstGeom>
        </p:spPr>
        <p:txBody>
          <a:bodyPr vert="horz" wrap="square" lIns="0" tIns="0" rIns="0" bIns="0" rtlCol="0">
            <a:spAutoFit/>
          </a:bodyPr>
          <a:lstStyle/>
          <a:p>
            <a:pPr marL="8659"/>
            <a:r>
              <a:rPr sz="409" spc="-10" dirty="0">
                <a:latin typeface="Calibri"/>
                <a:cs typeface="Calibri"/>
              </a:rPr>
              <a:t>105'/32m</a:t>
            </a:r>
            <a:endParaRPr sz="409">
              <a:latin typeface="Calibri"/>
              <a:cs typeface="Calibri"/>
            </a:endParaRPr>
          </a:p>
        </p:txBody>
      </p:sp>
      <p:sp>
        <p:nvSpPr>
          <p:cNvPr id="361" name="object 361"/>
          <p:cNvSpPr txBox="1"/>
          <p:nvPr/>
        </p:nvSpPr>
        <p:spPr>
          <a:xfrm rot="21000000">
            <a:off x="5886437" y="3905431"/>
            <a:ext cx="79070" cy="57708"/>
          </a:xfrm>
          <a:prstGeom prst="rect">
            <a:avLst/>
          </a:prstGeom>
        </p:spPr>
        <p:txBody>
          <a:bodyPr vert="horz" wrap="square" lIns="0" tIns="0" rIns="0" bIns="0" rtlCol="0">
            <a:spAutoFit/>
          </a:bodyPr>
          <a:lstStyle/>
          <a:p>
            <a:pPr>
              <a:lnSpc>
                <a:spcPct val="100000"/>
              </a:lnSpc>
            </a:pPr>
            <a:r>
              <a:rPr sz="375" dirty="0">
                <a:latin typeface="Century"/>
                <a:cs typeface="Century"/>
              </a:rPr>
              <a:t>78</a:t>
            </a:r>
            <a:endParaRPr sz="375">
              <a:latin typeface="Century"/>
              <a:cs typeface="Century"/>
            </a:endParaRPr>
          </a:p>
        </p:txBody>
      </p:sp>
      <p:sp>
        <p:nvSpPr>
          <p:cNvPr id="362" name="object 362"/>
          <p:cNvSpPr txBox="1"/>
          <p:nvPr/>
        </p:nvSpPr>
        <p:spPr>
          <a:xfrm rot="21000000">
            <a:off x="5940230" y="3907556"/>
            <a:ext cx="62927" cy="36805"/>
          </a:xfrm>
          <a:prstGeom prst="rect">
            <a:avLst/>
          </a:prstGeom>
        </p:spPr>
        <p:txBody>
          <a:bodyPr vert="horz" wrap="square" lIns="0" tIns="0" rIns="0" bIns="0" rtlCol="0">
            <a:spAutoFit/>
          </a:bodyPr>
          <a:lstStyle/>
          <a:p>
            <a:pPr>
              <a:lnSpc>
                <a:spcPct val="100000"/>
              </a:lnSpc>
            </a:pPr>
            <a:r>
              <a:rPr sz="239" spc="-14" dirty="0">
                <a:latin typeface="Century"/>
                <a:cs typeface="Century"/>
              </a:rPr>
              <a:t>3</a:t>
            </a:r>
            <a:r>
              <a:rPr sz="239" spc="7" dirty="0">
                <a:latin typeface="Century"/>
                <a:cs typeface="Century"/>
              </a:rPr>
              <a:t> </a:t>
            </a:r>
            <a:r>
              <a:rPr sz="358" spc="-20" baseline="-15873" dirty="0">
                <a:latin typeface="Century"/>
                <a:cs typeface="Century"/>
              </a:rPr>
              <a:t>4</a:t>
            </a:r>
            <a:endParaRPr sz="358" baseline="-15873">
              <a:latin typeface="Century"/>
              <a:cs typeface="Century"/>
            </a:endParaRPr>
          </a:p>
        </p:txBody>
      </p:sp>
      <p:sp>
        <p:nvSpPr>
          <p:cNvPr id="363" name="object 363"/>
          <p:cNvSpPr txBox="1"/>
          <p:nvPr/>
        </p:nvSpPr>
        <p:spPr>
          <a:xfrm rot="21000000">
            <a:off x="5985925" y="3883079"/>
            <a:ext cx="132635" cy="57708"/>
          </a:xfrm>
          <a:prstGeom prst="rect">
            <a:avLst/>
          </a:prstGeom>
        </p:spPr>
        <p:txBody>
          <a:bodyPr vert="horz" wrap="square" lIns="0" tIns="0" rIns="0" bIns="0" rtlCol="0">
            <a:spAutoFit/>
          </a:bodyPr>
          <a:lstStyle/>
          <a:p>
            <a:pPr>
              <a:lnSpc>
                <a:spcPct val="100000"/>
              </a:lnSpc>
            </a:pPr>
            <a:r>
              <a:rPr sz="375" dirty="0">
                <a:latin typeface="Century"/>
                <a:cs typeface="Century"/>
              </a:rPr>
              <a:t>'/24m</a:t>
            </a:r>
            <a:endParaRPr sz="375">
              <a:latin typeface="Century"/>
              <a:cs typeface="Century"/>
            </a:endParaRPr>
          </a:p>
        </p:txBody>
      </p:sp>
      <p:sp>
        <p:nvSpPr>
          <p:cNvPr id="364" name="object 364"/>
          <p:cNvSpPr txBox="1"/>
          <p:nvPr/>
        </p:nvSpPr>
        <p:spPr>
          <a:xfrm>
            <a:off x="5956615" y="3903917"/>
            <a:ext cx="28142" cy="41999"/>
          </a:xfrm>
          <a:prstGeom prst="rect">
            <a:avLst/>
          </a:prstGeom>
        </p:spPr>
        <p:txBody>
          <a:bodyPr vert="horz" wrap="square" lIns="0" tIns="0" rIns="0" bIns="0" rtlCol="0">
            <a:spAutoFit/>
          </a:bodyPr>
          <a:lstStyle/>
          <a:p>
            <a:pPr marL="8659"/>
            <a:r>
              <a:rPr sz="273" spc="-27" dirty="0">
                <a:latin typeface="Calibri"/>
                <a:cs typeface="Calibri"/>
              </a:rPr>
              <a:t>/</a:t>
            </a:r>
            <a:endParaRPr sz="273">
              <a:latin typeface="Calibri"/>
              <a:cs typeface="Calibri"/>
            </a:endParaRPr>
          </a:p>
        </p:txBody>
      </p:sp>
      <p:sp>
        <p:nvSpPr>
          <p:cNvPr id="365" name="object 365"/>
          <p:cNvSpPr txBox="1"/>
          <p:nvPr/>
        </p:nvSpPr>
        <p:spPr>
          <a:xfrm rot="20940000">
            <a:off x="6406503" y="3858492"/>
            <a:ext cx="79391" cy="57708"/>
          </a:xfrm>
          <a:prstGeom prst="rect">
            <a:avLst/>
          </a:prstGeom>
        </p:spPr>
        <p:txBody>
          <a:bodyPr vert="horz" wrap="square" lIns="0" tIns="0" rIns="0" bIns="0" rtlCol="0">
            <a:spAutoFit/>
          </a:bodyPr>
          <a:lstStyle/>
          <a:p>
            <a:pPr>
              <a:lnSpc>
                <a:spcPct val="100000"/>
              </a:lnSpc>
            </a:pPr>
            <a:r>
              <a:rPr sz="375" dirty="0">
                <a:latin typeface="Century"/>
                <a:cs typeface="Century"/>
              </a:rPr>
              <a:t>52</a:t>
            </a:r>
            <a:endParaRPr sz="375">
              <a:latin typeface="Century"/>
              <a:cs typeface="Century"/>
            </a:endParaRPr>
          </a:p>
        </p:txBody>
      </p:sp>
      <p:sp>
        <p:nvSpPr>
          <p:cNvPr id="366" name="object 366"/>
          <p:cNvSpPr txBox="1"/>
          <p:nvPr/>
        </p:nvSpPr>
        <p:spPr>
          <a:xfrm rot="20940000">
            <a:off x="6459170" y="3858797"/>
            <a:ext cx="66637" cy="36805"/>
          </a:xfrm>
          <a:prstGeom prst="rect">
            <a:avLst/>
          </a:prstGeom>
        </p:spPr>
        <p:txBody>
          <a:bodyPr vert="horz" wrap="square" lIns="0" tIns="0" rIns="0" bIns="0" rtlCol="0">
            <a:spAutoFit/>
          </a:bodyPr>
          <a:lstStyle/>
          <a:p>
            <a:pPr>
              <a:lnSpc>
                <a:spcPct val="100000"/>
              </a:lnSpc>
            </a:pPr>
            <a:r>
              <a:rPr sz="239" spc="-14" dirty="0">
                <a:latin typeface="Century"/>
                <a:cs typeface="Century"/>
              </a:rPr>
              <a:t>1</a:t>
            </a:r>
            <a:r>
              <a:rPr sz="239" spc="27" dirty="0">
                <a:latin typeface="Century"/>
                <a:cs typeface="Century"/>
              </a:rPr>
              <a:t> </a:t>
            </a:r>
            <a:r>
              <a:rPr sz="358" spc="-20" baseline="-23809" dirty="0">
                <a:latin typeface="Century"/>
                <a:cs typeface="Century"/>
              </a:rPr>
              <a:t>2</a:t>
            </a:r>
            <a:endParaRPr sz="358" baseline="-23809">
              <a:latin typeface="Century"/>
              <a:cs typeface="Century"/>
            </a:endParaRPr>
          </a:p>
        </p:txBody>
      </p:sp>
      <p:sp>
        <p:nvSpPr>
          <p:cNvPr id="367" name="object 367"/>
          <p:cNvSpPr txBox="1"/>
          <p:nvPr/>
        </p:nvSpPr>
        <p:spPr>
          <a:xfrm rot="20940000">
            <a:off x="6505680" y="3833975"/>
            <a:ext cx="132826" cy="57708"/>
          </a:xfrm>
          <a:prstGeom prst="rect">
            <a:avLst/>
          </a:prstGeom>
        </p:spPr>
        <p:txBody>
          <a:bodyPr vert="horz" wrap="square" lIns="0" tIns="0" rIns="0" bIns="0" rtlCol="0">
            <a:spAutoFit/>
          </a:bodyPr>
          <a:lstStyle/>
          <a:p>
            <a:pPr>
              <a:lnSpc>
                <a:spcPct val="100000"/>
              </a:lnSpc>
            </a:pPr>
            <a:r>
              <a:rPr sz="375" dirty="0">
                <a:latin typeface="Century"/>
                <a:cs typeface="Century"/>
              </a:rPr>
              <a:t>'/16m</a:t>
            </a:r>
            <a:endParaRPr sz="375">
              <a:latin typeface="Century"/>
              <a:cs typeface="Century"/>
            </a:endParaRPr>
          </a:p>
        </p:txBody>
      </p:sp>
      <p:sp>
        <p:nvSpPr>
          <p:cNvPr id="368" name="object 368"/>
          <p:cNvSpPr txBox="1"/>
          <p:nvPr/>
        </p:nvSpPr>
        <p:spPr>
          <a:xfrm rot="21540000">
            <a:off x="6471292" y="3858342"/>
            <a:ext cx="43368" cy="41999"/>
          </a:xfrm>
          <a:prstGeom prst="rect">
            <a:avLst/>
          </a:prstGeom>
        </p:spPr>
        <p:txBody>
          <a:bodyPr vert="horz" wrap="square" lIns="0" tIns="0" rIns="0" bIns="0" rtlCol="0">
            <a:spAutoFit/>
          </a:bodyPr>
          <a:lstStyle/>
          <a:p>
            <a:pPr>
              <a:lnSpc>
                <a:spcPct val="100000"/>
              </a:lnSpc>
            </a:pPr>
            <a:r>
              <a:rPr sz="273" spc="-27" dirty="0">
                <a:latin typeface="Calibri"/>
                <a:cs typeface="Calibri"/>
              </a:rPr>
              <a:t>/</a:t>
            </a:r>
            <a:endParaRPr sz="273">
              <a:latin typeface="Calibri"/>
              <a:cs typeface="Calibri"/>
            </a:endParaRPr>
          </a:p>
        </p:txBody>
      </p:sp>
      <p:sp>
        <p:nvSpPr>
          <p:cNvPr id="369" name="object 369"/>
          <p:cNvSpPr txBox="1"/>
          <p:nvPr/>
        </p:nvSpPr>
        <p:spPr>
          <a:xfrm rot="21120000">
            <a:off x="6542214" y="3912363"/>
            <a:ext cx="79682" cy="57708"/>
          </a:xfrm>
          <a:prstGeom prst="rect">
            <a:avLst/>
          </a:prstGeom>
        </p:spPr>
        <p:txBody>
          <a:bodyPr vert="horz" wrap="square" lIns="0" tIns="0" rIns="0" bIns="0" rtlCol="0">
            <a:spAutoFit/>
          </a:bodyPr>
          <a:lstStyle/>
          <a:p>
            <a:pPr>
              <a:lnSpc>
                <a:spcPct val="100000"/>
              </a:lnSpc>
            </a:pPr>
            <a:r>
              <a:rPr sz="375" dirty="0">
                <a:latin typeface="Century"/>
                <a:cs typeface="Century"/>
              </a:rPr>
              <a:t>26</a:t>
            </a:r>
            <a:endParaRPr sz="375">
              <a:latin typeface="Century"/>
              <a:cs typeface="Century"/>
            </a:endParaRPr>
          </a:p>
        </p:txBody>
      </p:sp>
      <p:sp>
        <p:nvSpPr>
          <p:cNvPr id="370" name="object 370"/>
          <p:cNvSpPr txBox="1"/>
          <p:nvPr/>
        </p:nvSpPr>
        <p:spPr>
          <a:xfrm rot="21120000">
            <a:off x="6595055" y="3913157"/>
            <a:ext cx="64642" cy="36805"/>
          </a:xfrm>
          <a:prstGeom prst="rect">
            <a:avLst/>
          </a:prstGeom>
        </p:spPr>
        <p:txBody>
          <a:bodyPr vert="horz" wrap="square" lIns="0" tIns="0" rIns="0" bIns="0" rtlCol="0">
            <a:spAutoFit/>
          </a:bodyPr>
          <a:lstStyle/>
          <a:p>
            <a:pPr>
              <a:lnSpc>
                <a:spcPct val="100000"/>
              </a:lnSpc>
            </a:pPr>
            <a:r>
              <a:rPr sz="239" spc="-14" dirty="0">
                <a:latin typeface="Century"/>
                <a:cs typeface="Century"/>
              </a:rPr>
              <a:t>1</a:t>
            </a:r>
            <a:r>
              <a:rPr sz="239" spc="3" dirty="0">
                <a:latin typeface="Century"/>
                <a:cs typeface="Century"/>
              </a:rPr>
              <a:t> </a:t>
            </a:r>
            <a:r>
              <a:rPr sz="358" spc="-20" baseline="-23809" dirty="0">
                <a:latin typeface="Century"/>
                <a:cs typeface="Century"/>
              </a:rPr>
              <a:t>4</a:t>
            </a:r>
            <a:endParaRPr sz="358" baseline="-23809">
              <a:latin typeface="Century"/>
              <a:cs typeface="Century"/>
            </a:endParaRPr>
          </a:p>
        </p:txBody>
      </p:sp>
      <p:sp>
        <p:nvSpPr>
          <p:cNvPr id="371" name="object 371"/>
          <p:cNvSpPr txBox="1"/>
          <p:nvPr/>
        </p:nvSpPr>
        <p:spPr>
          <a:xfrm rot="21120000">
            <a:off x="6640694" y="3895208"/>
            <a:ext cx="110145" cy="57708"/>
          </a:xfrm>
          <a:prstGeom prst="rect">
            <a:avLst/>
          </a:prstGeom>
        </p:spPr>
        <p:txBody>
          <a:bodyPr vert="horz" wrap="square" lIns="0" tIns="0" rIns="0" bIns="0" rtlCol="0">
            <a:spAutoFit/>
          </a:bodyPr>
          <a:lstStyle/>
          <a:p>
            <a:pPr>
              <a:lnSpc>
                <a:spcPct val="100000"/>
              </a:lnSpc>
            </a:pPr>
            <a:r>
              <a:rPr sz="375" dirty="0">
                <a:latin typeface="Century"/>
                <a:cs typeface="Century"/>
              </a:rPr>
              <a:t>'/8m</a:t>
            </a:r>
            <a:endParaRPr sz="375">
              <a:latin typeface="Century"/>
              <a:cs typeface="Century"/>
            </a:endParaRPr>
          </a:p>
        </p:txBody>
      </p:sp>
      <p:sp>
        <p:nvSpPr>
          <p:cNvPr id="372" name="object 372"/>
          <p:cNvSpPr txBox="1"/>
          <p:nvPr/>
        </p:nvSpPr>
        <p:spPr>
          <a:xfrm>
            <a:off x="6613067" y="3911600"/>
            <a:ext cx="28142" cy="41999"/>
          </a:xfrm>
          <a:prstGeom prst="rect">
            <a:avLst/>
          </a:prstGeom>
        </p:spPr>
        <p:txBody>
          <a:bodyPr vert="horz" wrap="square" lIns="0" tIns="0" rIns="0" bIns="0" rtlCol="0">
            <a:spAutoFit/>
          </a:bodyPr>
          <a:lstStyle/>
          <a:p>
            <a:pPr marL="8659"/>
            <a:r>
              <a:rPr sz="273" spc="-27" dirty="0">
                <a:latin typeface="Calibri"/>
                <a:cs typeface="Calibri"/>
              </a:rPr>
              <a:t>/</a:t>
            </a:r>
            <a:endParaRPr sz="273">
              <a:latin typeface="Calibri"/>
              <a:cs typeface="Calibri"/>
            </a:endParaRPr>
          </a:p>
        </p:txBody>
      </p:sp>
      <p:sp>
        <p:nvSpPr>
          <p:cNvPr id="373" name="object 373"/>
          <p:cNvSpPr txBox="1"/>
          <p:nvPr/>
        </p:nvSpPr>
        <p:spPr>
          <a:xfrm rot="540000">
            <a:off x="6186028" y="4018194"/>
            <a:ext cx="43368" cy="41999"/>
          </a:xfrm>
          <a:prstGeom prst="rect">
            <a:avLst/>
          </a:prstGeom>
        </p:spPr>
        <p:txBody>
          <a:bodyPr vert="horz" wrap="square" lIns="0" tIns="0" rIns="0" bIns="0" rtlCol="0">
            <a:spAutoFit/>
          </a:bodyPr>
          <a:lstStyle/>
          <a:p>
            <a:pPr>
              <a:lnSpc>
                <a:spcPct val="100000"/>
              </a:lnSpc>
            </a:pPr>
            <a:r>
              <a:rPr sz="273" spc="3" dirty="0">
                <a:latin typeface="Century"/>
                <a:cs typeface="Century"/>
              </a:rPr>
              <a:t>/</a:t>
            </a:r>
            <a:endParaRPr sz="273">
              <a:latin typeface="Century"/>
              <a:cs typeface="Century"/>
            </a:endParaRPr>
          </a:p>
        </p:txBody>
      </p:sp>
      <p:sp>
        <p:nvSpPr>
          <p:cNvPr id="374" name="object 374"/>
          <p:cNvSpPr txBox="1"/>
          <p:nvPr/>
        </p:nvSpPr>
        <p:spPr>
          <a:xfrm rot="21540000">
            <a:off x="6138239" y="4004473"/>
            <a:ext cx="68675" cy="62966"/>
          </a:xfrm>
          <a:prstGeom prst="rect">
            <a:avLst/>
          </a:prstGeom>
        </p:spPr>
        <p:txBody>
          <a:bodyPr vert="horz" wrap="square" lIns="0" tIns="0" rIns="0" bIns="0" rtlCol="0">
            <a:spAutoFit/>
          </a:bodyPr>
          <a:lstStyle/>
          <a:p>
            <a:pPr>
              <a:lnSpc>
                <a:spcPct val="100000"/>
              </a:lnSpc>
            </a:pPr>
            <a:r>
              <a:rPr sz="409" dirty="0">
                <a:latin typeface="Calibri"/>
                <a:cs typeface="Calibri"/>
              </a:rPr>
              <a:t>3</a:t>
            </a:r>
            <a:endParaRPr sz="409">
              <a:latin typeface="Calibri"/>
              <a:cs typeface="Calibri"/>
            </a:endParaRPr>
          </a:p>
        </p:txBody>
      </p:sp>
      <p:sp>
        <p:nvSpPr>
          <p:cNvPr id="375" name="object 375"/>
          <p:cNvSpPr txBox="1"/>
          <p:nvPr/>
        </p:nvSpPr>
        <p:spPr>
          <a:xfrm rot="21540000">
            <a:off x="6175203" y="4019358"/>
            <a:ext cx="65251" cy="36805"/>
          </a:xfrm>
          <a:prstGeom prst="rect">
            <a:avLst/>
          </a:prstGeom>
        </p:spPr>
        <p:txBody>
          <a:bodyPr vert="horz" wrap="square" lIns="0" tIns="0" rIns="0" bIns="0" rtlCol="0">
            <a:spAutoFit/>
          </a:bodyPr>
          <a:lstStyle/>
          <a:p>
            <a:pPr>
              <a:lnSpc>
                <a:spcPct val="100000"/>
              </a:lnSpc>
            </a:pPr>
            <a:r>
              <a:rPr sz="239" dirty="0">
                <a:latin typeface="Calibri"/>
                <a:cs typeface="Calibri"/>
              </a:rPr>
              <a:t>1</a:t>
            </a:r>
            <a:r>
              <a:rPr sz="239" spc="20" dirty="0">
                <a:latin typeface="Calibri"/>
                <a:cs typeface="Calibri"/>
              </a:rPr>
              <a:t> </a:t>
            </a:r>
            <a:r>
              <a:rPr sz="358" baseline="-23809" dirty="0">
                <a:latin typeface="Calibri"/>
                <a:cs typeface="Calibri"/>
              </a:rPr>
              <a:t>4</a:t>
            </a:r>
            <a:endParaRPr sz="358" baseline="-23809">
              <a:latin typeface="Calibri"/>
              <a:cs typeface="Calibri"/>
            </a:endParaRPr>
          </a:p>
        </p:txBody>
      </p:sp>
      <p:sp>
        <p:nvSpPr>
          <p:cNvPr id="376" name="object 376"/>
          <p:cNvSpPr txBox="1"/>
          <p:nvPr/>
        </p:nvSpPr>
        <p:spPr>
          <a:xfrm rot="21540000">
            <a:off x="6218062" y="4002663"/>
            <a:ext cx="111803" cy="62966"/>
          </a:xfrm>
          <a:prstGeom prst="rect">
            <a:avLst/>
          </a:prstGeom>
        </p:spPr>
        <p:txBody>
          <a:bodyPr vert="horz" wrap="square" lIns="0" tIns="0" rIns="0" bIns="0" rtlCol="0">
            <a:spAutoFit/>
          </a:bodyPr>
          <a:lstStyle/>
          <a:p>
            <a:pPr>
              <a:lnSpc>
                <a:spcPct val="100000"/>
              </a:lnSpc>
            </a:pPr>
            <a:r>
              <a:rPr sz="409" spc="-17" dirty="0">
                <a:latin typeface="Calibri"/>
                <a:cs typeface="Calibri"/>
              </a:rPr>
              <a:t>'/1m</a:t>
            </a:r>
            <a:endParaRPr sz="409">
              <a:latin typeface="Calibri"/>
              <a:cs typeface="Calibri"/>
            </a:endParaRPr>
          </a:p>
        </p:txBody>
      </p:sp>
      <p:graphicFrame>
        <p:nvGraphicFramePr>
          <p:cNvPr id="6" name="object 6"/>
          <p:cNvGraphicFramePr>
            <a:graphicFrameLocks noGrp="1"/>
          </p:cNvGraphicFramePr>
          <p:nvPr/>
        </p:nvGraphicFramePr>
        <p:xfrm>
          <a:off x="3130839" y="4831773"/>
          <a:ext cx="1437062" cy="1386890"/>
        </p:xfrm>
        <a:graphic>
          <a:graphicData uri="http://schemas.openxmlformats.org/drawingml/2006/table">
            <a:tbl>
              <a:tblPr firstRow="1" bandRow="1">
                <a:tableStyleId>{2D5ABB26-0587-4C30-8999-92F81FD0307C}</a:tableStyleId>
              </a:tblPr>
              <a:tblGrid>
                <a:gridCol w="598516">
                  <a:extLst>
                    <a:ext uri="{9D8B030D-6E8A-4147-A177-3AD203B41FA5}">
                      <a16:colId xmlns:a16="http://schemas.microsoft.com/office/drawing/2014/main" val="20000"/>
                    </a:ext>
                  </a:extLst>
                </a:gridCol>
                <a:gridCol w="838546">
                  <a:extLst>
                    <a:ext uri="{9D8B030D-6E8A-4147-A177-3AD203B41FA5}">
                      <a16:colId xmlns:a16="http://schemas.microsoft.com/office/drawing/2014/main" val="20001"/>
                    </a:ext>
                  </a:extLst>
                </a:gridCol>
              </a:tblGrid>
              <a:tr h="155864">
                <a:tc gridSpan="2">
                  <a:txBody>
                    <a:bodyPr/>
                    <a:lstStyle/>
                    <a:p>
                      <a:pPr marL="50800">
                        <a:lnSpc>
                          <a:spcPct val="100000"/>
                        </a:lnSpc>
                      </a:pPr>
                      <a:r>
                        <a:rPr sz="500" b="1" spc="-60" dirty="0">
                          <a:solidFill>
                            <a:srgbClr val="FFFFFF"/>
                          </a:solidFill>
                          <a:latin typeface="Trebuchet MS"/>
                          <a:cs typeface="Trebuchet MS"/>
                        </a:rPr>
                        <a:t>T</a:t>
                      </a:r>
                      <a:r>
                        <a:rPr sz="500" b="1" dirty="0">
                          <a:solidFill>
                            <a:srgbClr val="FFFFFF"/>
                          </a:solidFill>
                          <a:latin typeface="Trebuchet MS"/>
                          <a:cs typeface="Trebuchet MS"/>
                        </a:rPr>
                        <a:t>echnical</a:t>
                      </a:r>
                      <a:r>
                        <a:rPr sz="500" b="1" spc="-65" dirty="0">
                          <a:solidFill>
                            <a:srgbClr val="FFFFFF"/>
                          </a:solidFill>
                          <a:latin typeface="Trebuchet MS"/>
                          <a:cs typeface="Trebuchet MS"/>
                        </a:rPr>
                        <a:t> </a:t>
                      </a:r>
                      <a:r>
                        <a:rPr sz="500" b="1" dirty="0">
                          <a:solidFill>
                            <a:srgbClr val="FFFFFF"/>
                          </a:solidFill>
                          <a:latin typeface="Trebuchet MS"/>
                          <a:cs typeface="Trebuchet MS"/>
                        </a:rPr>
                        <a:t>Data</a:t>
                      </a:r>
                      <a:endParaRPr sz="500">
                        <a:latin typeface="Trebuchet MS"/>
                        <a:cs typeface="Trebuchet MS"/>
                      </a:endParaRPr>
                    </a:p>
                  </a:txBody>
                  <a:tcPr marL="0" marR="0" marT="0" marB="0">
                    <a:solidFill>
                      <a:srgbClr val="A7A9AC"/>
                    </a:solidFill>
                  </a:tcPr>
                </a:tc>
                <a:tc hMerge="1">
                  <a:txBody>
                    <a:bodyPr/>
                    <a:lstStyle/>
                    <a:p>
                      <a:endParaRPr/>
                    </a:p>
                  </a:txBody>
                  <a:tcPr marL="0" marR="0" marT="0" marB="0"/>
                </a:tc>
                <a:extLst>
                  <a:ext uri="{0D108BD9-81ED-4DB2-BD59-A6C34878D82A}">
                    <a16:rowId xmlns:a16="http://schemas.microsoft.com/office/drawing/2014/main" val="10000"/>
                  </a:ext>
                </a:extLst>
              </a:tr>
              <a:tr h="116430">
                <a:tc>
                  <a:txBody>
                    <a:bodyPr/>
                    <a:lstStyle/>
                    <a:p>
                      <a:pPr marL="50800">
                        <a:lnSpc>
                          <a:spcPct val="100000"/>
                        </a:lnSpc>
                      </a:pPr>
                      <a:r>
                        <a:rPr sz="400" dirty="0">
                          <a:latin typeface="Arial"/>
                          <a:cs typeface="Arial"/>
                        </a:rPr>
                        <a:t>Liquid</a:t>
                      </a:r>
                      <a:r>
                        <a:rPr sz="400" spc="-40" dirty="0">
                          <a:latin typeface="Arial"/>
                          <a:cs typeface="Arial"/>
                        </a:rPr>
                        <a:t> </a:t>
                      </a:r>
                      <a:r>
                        <a:rPr sz="400" spc="-45" dirty="0">
                          <a:latin typeface="Arial"/>
                          <a:cs typeface="Arial"/>
                        </a:rPr>
                        <a:t>T</a:t>
                      </a:r>
                      <a:r>
                        <a:rPr sz="400" dirty="0">
                          <a:latin typeface="Arial"/>
                          <a:cs typeface="Arial"/>
                        </a:rPr>
                        <a:t>emp</a:t>
                      </a:r>
                      <a:r>
                        <a:rPr sz="400" spc="-40" dirty="0">
                          <a:latin typeface="Arial"/>
                          <a:cs typeface="Arial"/>
                        </a:rPr>
                        <a:t> </a:t>
                      </a:r>
                      <a:r>
                        <a:rPr sz="400" dirty="0">
                          <a:latin typeface="Arial"/>
                          <a:cs typeface="Arial"/>
                        </a:rPr>
                        <a:t>Range</a:t>
                      </a:r>
                      <a:endParaRPr sz="400">
                        <a:latin typeface="Arial"/>
                        <a:cs typeface="Arial"/>
                      </a:endParaRPr>
                    </a:p>
                  </a:txBody>
                  <a:tcPr marL="0" marR="0" marT="0" marB="0">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-4°F</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248°F</a:t>
                      </a:r>
                      <a:r>
                        <a:rPr sz="400" spc="-40" dirty="0">
                          <a:latin typeface="Arial"/>
                          <a:cs typeface="Arial"/>
                        </a:rPr>
                        <a:t> </a:t>
                      </a:r>
                      <a:r>
                        <a:rPr sz="400" dirty="0">
                          <a:latin typeface="Arial"/>
                          <a:cs typeface="Arial"/>
                        </a:rPr>
                        <a:t>(-20°C</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+120°C)</a:t>
                      </a:r>
                      <a:endParaRPr sz="400">
                        <a:latin typeface="Arial"/>
                        <a:cs typeface="Arial"/>
                      </a:endParaRPr>
                    </a:p>
                  </a:txBody>
                  <a:tcPr marL="0" marR="0" marT="0" marB="0">
                    <a:lnB w="3175">
                      <a:solidFill>
                        <a:srgbClr val="808285"/>
                      </a:solidFill>
                      <a:prstDash val="solid"/>
                    </a:lnB>
                  </a:tcPr>
                </a:tc>
                <a:extLst>
                  <a:ext uri="{0D108BD9-81ED-4DB2-BD59-A6C34878D82A}">
                    <a16:rowId xmlns:a16="http://schemas.microsoft.com/office/drawing/2014/main" val="10001"/>
                  </a:ext>
                </a:extLst>
              </a:tr>
              <a:tr h="172038">
                <a:tc>
                  <a:txBody>
                    <a:bodyPr/>
                    <a:lstStyle/>
                    <a:p>
                      <a:pPr marL="50800">
                        <a:lnSpc>
                          <a:spcPct val="100000"/>
                        </a:lnSpc>
                      </a:pPr>
                      <a:r>
                        <a:rPr sz="400" dirty="0">
                          <a:latin typeface="Arial"/>
                          <a:cs typeface="Arial"/>
                        </a:rPr>
                        <a:t>Fluid</a:t>
                      </a:r>
                      <a:r>
                        <a:rPr sz="400" spc="-40" dirty="0">
                          <a:latin typeface="Arial"/>
                          <a:cs typeface="Arial"/>
                        </a:rPr>
                        <a:t> </a:t>
                      </a:r>
                      <a:r>
                        <a:rPr sz="400" dirty="0">
                          <a:latin typeface="Arial"/>
                          <a:cs typeface="Arial"/>
                        </a:rPr>
                        <a:t>Capability</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spc="-20" dirty="0">
                          <a:latin typeface="Arial"/>
                          <a:cs typeface="Arial"/>
                        </a:rPr>
                        <a:t>W</a:t>
                      </a:r>
                      <a:r>
                        <a:rPr sz="400" dirty="0">
                          <a:latin typeface="Arial"/>
                          <a:cs typeface="Arial"/>
                        </a:rPr>
                        <a:t>ater</a:t>
                      </a:r>
                      <a:endParaRPr sz="400">
                        <a:latin typeface="Arial"/>
                        <a:cs typeface="Arial"/>
                      </a:endParaRPr>
                    </a:p>
                    <a:p>
                      <a:pPr marL="50800">
                        <a:lnSpc>
                          <a:spcPct val="100000"/>
                        </a:lnSpc>
                      </a:pPr>
                      <a:r>
                        <a:rPr sz="400" dirty="0">
                          <a:latin typeface="Arial"/>
                          <a:cs typeface="Arial"/>
                        </a:rPr>
                        <a:t>50/50</a:t>
                      </a:r>
                      <a:r>
                        <a:rPr sz="400" spc="-40" dirty="0">
                          <a:latin typeface="Arial"/>
                          <a:cs typeface="Arial"/>
                        </a:rPr>
                        <a:t> </a:t>
                      </a:r>
                      <a:r>
                        <a:rPr sz="400" spc="-20" dirty="0">
                          <a:latin typeface="Arial"/>
                          <a:cs typeface="Arial"/>
                        </a:rPr>
                        <a:t>W</a:t>
                      </a:r>
                      <a:r>
                        <a:rPr sz="400" dirty="0">
                          <a:latin typeface="Arial"/>
                          <a:cs typeface="Arial"/>
                        </a:rPr>
                        <a:t>ater-Gl</a:t>
                      </a:r>
                      <a:r>
                        <a:rPr sz="400" spc="-10" dirty="0">
                          <a:latin typeface="Arial"/>
                          <a:cs typeface="Arial"/>
                        </a:rPr>
                        <a:t>y</a:t>
                      </a:r>
                      <a:r>
                        <a:rPr sz="400" dirty="0">
                          <a:latin typeface="Arial"/>
                          <a:cs typeface="Arial"/>
                        </a:rPr>
                        <a:t>col</a:t>
                      </a:r>
                      <a:r>
                        <a:rPr sz="400" spc="-40" dirty="0">
                          <a:latin typeface="Arial"/>
                          <a:cs typeface="Arial"/>
                        </a:rPr>
                        <a:t> </a:t>
                      </a:r>
                      <a:r>
                        <a:rPr sz="400" dirty="0">
                          <a:latin typeface="Arial"/>
                          <a:cs typeface="Arial"/>
                        </a:rPr>
                        <a:t>Mixtu</a:t>
                      </a:r>
                      <a:r>
                        <a:rPr sz="400" spc="-10" dirty="0">
                          <a:latin typeface="Arial"/>
                          <a:cs typeface="Arial"/>
                        </a:rPr>
                        <a:t>r</a:t>
                      </a:r>
                      <a:r>
                        <a:rPr sz="400" dirty="0">
                          <a:latin typeface="Arial"/>
                          <a:cs typeface="Arial"/>
                        </a:rPr>
                        <a:t>es</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2"/>
                  </a:ext>
                </a:extLst>
              </a:tr>
              <a:tr h="249382">
                <a:tc>
                  <a:txBody>
                    <a:bodyPr/>
                    <a:lstStyle/>
                    <a:p>
                      <a:pPr marL="50800">
                        <a:lnSpc>
                          <a:spcPct val="100000"/>
                        </a:lnSpc>
                      </a:pPr>
                      <a:r>
                        <a:rPr sz="400" dirty="0">
                          <a:latin typeface="Arial"/>
                          <a:cs typeface="Arial"/>
                        </a:rPr>
                        <a:t>Max</a:t>
                      </a:r>
                      <a:r>
                        <a:rPr sz="400" spc="-40" dirty="0">
                          <a:latin typeface="Arial"/>
                          <a:cs typeface="Arial"/>
                        </a:rPr>
                        <a:t> </a:t>
                      </a:r>
                      <a:r>
                        <a:rPr sz="400" dirty="0">
                          <a:latin typeface="Arial"/>
                          <a:cs typeface="Arial"/>
                        </a:rPr>
                        <a:t>Operating</a:t>
                      </a:r>
                      <a:r>
                        <a:rPr sz="400" spc="-40" dirty="0">
                          <a:latin typeface="Arial"/>
                          <a:cs typeface="Arial"/>
                        </a:rPr>
                        <a:t> </a:t>
                      </a:r>
                      <a:r>
                        <a:rPr sz="400" dirty="0">
                          <a:latin typeface="Arial"/>
                          <a:cs typeface="Arial"/>
                        </a:rPr>
                        <a:t>P</a:t>
                      </a:r>
                      <a:r>
                        <a:rPr sz="400" spc="-10" dirty="0">
                          <a:latin typeface="Arial"/>
                          <a:cs typeface="Arial"/>
                        </a:rPr>
                        <a:t>r</a:t>
                      </a:r>
                      <a:r>
                        <a:rPr sz="400" dirty="0">
                          <a:latin typeface="Arial"/>
                          <a:cs typeface="Arial"/>
                        </a:rPr>
                        <a:t>essu</a:t>
                      </a:r>
                      <a:r>
                        <a:rPr sz="400" spc="-10" dirty="0">
                          <a:latin typeface="Arial"/>
                          <a:cs typeface="Arial"/>
                        </a:rPr>
                        <a:t>r</a:t>
                      </a:r>
                      <a:r>
                        <a:rPr sz="400" dirty="0">
                          <a:latin typeface="Arial"/>
                          <a:cs typeface="Arial"/>
                        </a:rPr>
                        <a:t>e</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232</a:t>
                      </a:r>
                      <a:r>
                        <a:rPr sz="400" spc="-40" dirty="0">
                          <a:latin typeface="Arial"/>
                          <a:cs typeface="Arial"/>
                        </a:rPr>
                        <a:t> </a:t>
                      </a:r>
                      <a:r>
                        <a:rPr sz="400" dirty="0">
                          <a:latin typeface="Arial"/>
                          <a:cs typeface="Arial"/>
                        </a:rPr>
                        <a:t>PSI</a:t>
                      </a:r>
                      <a:endParaRPr sz="400">
                        <a:latin typeface="Arial"/>
                        <a:cs typeface="Arial"/>
                      </a:endParaRPr>
                    </a:p>
                    <a:p>
                      <a:pPr marL="50800" marR="437515">
                        <a:lnSpc>
                          <a:spcPct val="100000"/>
                        </a:lnSpc>
                      </a:pPr>
                      <a:r>
                        <a:rPr sz="400" dirty="0">
                          <a:latin typeface="Arial"/>
                          <a:cs typeface="Arial"/>
                        </a:rPr>
                        <a:t>248°F</a:t>
                      </a:r>
                      <a:r>
                        <a:rPr sz="400" spc="-40" dirty="0">
                          <a:latin typeface="Arial"/>
                          <a:cs typeface="Arial"/>
                        </a:rPr>
                        <a:t> </a:t>
                      </a:r>
                      <a:r>
                        <a:rPr sz="400" dirty="0">
                          <a:latin typeface="Arial"/>
                          <a:cs typeface="Arial"/>
                        </a:rPr>
                        <a:t>(</a:t>
                      </a:r>
                      <a:r>
                        <a:rPr sz="400" spc="-10" dirty="0">
                          <a:latin typeface="Arial"/>
                          <a:cs typeface="Arial"/>
                        </a:rPr>
                        <a:t>w</a:t>
                      </a:r>
                      <a:r>
                        <a:rPr sz="400" dirty="0">
                          <a:latin typeface="Arial"/>
                          <a:cs typeface="Arial"/>
                        </a:rPr>
                        <a:t>ater</a:t>
                      </a:r>
                      <a:r>
                        <a:rPr sz="400" spc="-40" dirty="0">
                          <a:latin typeface="Arial"/>
                          <a:cs typeface="Arial"/>
                        </a:rPr>
                        <a:t> </a:t>
                      </a:r>
                      <a:r>
                        <a:rPr sz="400" dirty="0">
                          <a:latin typeface="Arial"/>
                          <a:cs typeface="Arial"/>
                        </a:rPr>
                        <a:t>only) 194°F</a:t>
                      </a:r>
                      <a:r>
                        <a:rPr sz="400" spc="-40" dirty="0">
                          <a:latin typeface="Arial"/>
                          <a:cs typeface="Arial"/>
                        </a:rPr>
                        <a:t> </a:t>
                      </a:r>
                      <a:r>
                        <a:rPr sz="400" dirty="0">
                          <a:latin typeface="Arial"/>
                          <a:cs typeface="Arial"/>
                        </a:rPr>
                        <a:t>(50%</a:t>
                      </a:r>
                      <a:r>
                        <a:rPr sz="400" spc="-40" dirty="0">
                          <a:latin typeface="Arial"/>
                          <a:cs typeface="Arial"/>
                        </a:rPr>
                        <a:t> </a:t>
                      </a:r>
                      <a:r>
                        <a:rPr sz="400" dirty="0">
                          <a:latin typeface="Arial"/>
                          <a:cs typeface="Arial"/>
                        </a:rPr>
                        <a:t>p</a:t>
                      </a:r>
                      <a:r>
                        <a:rPr sz="400" spc="-10" dirty="0">
                          <a:latin typeface="Arial"/>
                          <a:cs typeface="Arial"/>
                        </a:rPr>
                        <a:t>r</a:t>
                      </a:r>
                      <a:r>
                        <a:rPr sz="400" dirty="0">
                          <a:latin typeface="Arial"/>
                          <a:cs typeface="Arial"/>
                        </a:rPr>
                        <a:t>opylene)</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3"/>
                  </a:ext>
                </a:extLst>
              </a:tr>
              <a:tr h="116430">
                <a:tc>
                  <a:txBody>
                    <a:bodyPr/>
                    <a:lstStyle/>
                    <a:p>
                      <a:pPr marL="50800">
                        <a:lnSpc>
                          <a:spcPct val="100000"/>
                        </a:lnSpc>
                      </a:pPr>
                      <a:r>
                        <a:rPr sz="400" dirty="0">
                          <a:latin typeface="Arial"/>
                          <a:cs typeface="Arial"/>
                        </a:rPr>
                        <a:t>Mains</a:t>
                      </a:r>
                      <a:r>
                        <a:rPr sz="400" spc="-40" dirty="0">
                          <a:latin typeface="Arial"/>
                          <a:cs typeface="Arial"/>
                        </a:rPr>
                        <a:t> V</a:t>
                      </a:r>
                      <a:r>
                        <a:rPr sz="400" dirty="0">
                          <a:latin typeface="Arial"/>
                          <a:cs typeface="Arial"/>
                        </a:rPr>
                        <a:t>oltage</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3~</a:t>
                      </a:r>
                      <a:r>
                        <a:rPr sz="400" spc="-40" dirty="0">
                          <a:latin typeface="Arial"/>
                          <a:cs typeface="Arial"/>
                        </a:rPr>
                        <a:t> </a:t>
                      </a:r>
                      <a:r>
                        <a:rPr sz="400" dirty="0">
                          <a:latin typeface="Arial"/>
                          <a:cs typeface="Arial"/>
                        </a:rPr>
                        <a:t>380-480V</a:t>
                      </a:r>
                      <a:r>
                        <a:rPr sz="400" spc="-40" dirty="0">
                          <a:latin typeface="Arial"/>
                          <a:cs typeface="Arial"/>
                        </a:rPr>
                        <a:t> </a:t>
                      </a:r>
                      <a:r>
                        <a:rPr sz="400" dirty="0">
                          <a:latin typeface="Arial"/>
                          <a:cs typeface="Arial"/>
                        </a:rPr>
                        <a:t>±10%</a:t>
                      </a:r>
                      <a:r>
                        <a:rPr sz="400" spc="-40" dirty="0">
                          <a:latin typeface="Arial"/>
                          <a:cs typeface="Arial"/>
                        </a:rPr>
                        <a:t> </a:t>
                      </a:r>
                      <a:r>
                        <a:rPr sz="400" dirty="0">
                          <a:latin typeface="Arial"/>
                          <a:cs typeface="Arial"/>
                        </a:rPr>
                        <a:t>50/60Hz</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4"/>
                  </a:ext>
                </a:extLst>
              </a:tr>
              <a:tr h="116430">
                <a:tc>
                  <a:txBody>
                    <a:bodyPr/>
                    <a:lstStyle/>
                    <a:p>
                      <a:pPr marL="50800">
                        <a:lnSpc>
                          <a:spcPct val="100000"/>
                        </a:lnSpc>
                      </a:pPr>
                      <a:r>
                        <a:rPr sz="400" dirty="0">
                          <a:latin typeface="Arial"/>
                          <a:cs typeface="Arial"/>
                        </a:rPr>
                        <a:t>P</a:t>
                      </a:r>
                      <a:r>
                        <a:rPr sz="400" spc="-10" dirty="0">
                          <a:latin typeface="Arial"/>
                          <a:cs typeface="Arial"/>
                        </a:rPr>
                        <a:t>r</a:t>
                      </a:r>
                      <a:r>
                        <a:rPr sz="400" dirty="0">
                          <a:latin typeface="Arial"/>
                          <a:cs typeface="Arial"/>
                        </a:rPr>
                        <a:t>otection</a:t>
                      </a:r>
                      <a:r>
                        <a:rPr sz="400" spc="-40" dirty="0">
                          <a:latin typeface="Arial"/>
                          <a:cs typeface="Arial"/>
                        </a:rPr>
                        <a:t> </a:t>
                      </a:r>
                      <a:r>
                        <a:rPr sz="400" dirty="0">
                          <a:latin typeface="Arial"/>
                          <a:cs typeface="Arial"/>
                        </a:rPr>
                        <a:t>Class</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IP</a:t>
                      </a:r>
                      <a:r>
                        <a:rPr sz="400" spc="-40" dirty="0">
                          <a:latin typeface="Arial"/>
                          <a:cs typeface="Arial"/>
                        </a:rPr>
                        <a:t> </a:t>
                      </a:r>
                      <a:r>
                        <a:rPr sz="400" dirty="0">
                          <a:latin typeface="Arial"/>
                          <a:cs typeface="Arial"/>
                        </a:rPr>
                        <a:t>55,</a:t>
                      </a:r>
                      <a:r>
                        <a:rPr sz="400" spc="-40" dirty="0">
                          <a:latin typeface="Arial"/>
                          <a:cs typeface="Arial"/>
                        </a:rPr>
                        <a:t> </a:t>
                      </a:r>
                      <a:r>
                        <a:rPr sz="400" dirty="0">
                          <a:latin typeface="Arial"/>
                          <a:cs typeface="Arial"/>
                        </a:rPr>
                        <a:t>Class</a:t>
                      </a:r>
                      <a:r>
                        <a:rPr sz="400" spc="-40" dirty="0">
                          <a:latin typeface="Arial"/>
                          <a:cs typeface="Arial"/>
                        </a:rPr>
                        <a:t> </a:t>
                      </a:r>
                      <a:r>
                        <a:rPr sz="400" dirty="0">
                          <a:latin typeface="Arial"/>
                          <a:cs typeface="Arial"/>
                        </a:rPr>
                        <a:t>F</a:t>
                      </a:r>
                      <a:r>
                        <a:rPr sz="400" spc="-40" dirty="0">
                          <a:latin typeface="Arial"/>
                          <a:cs typeface="Arial"/>
                        </a:rPr>
                        <a:t> </a:t>
                      </a:r>
                      <a:r>
                        <a:rPr sz="400" dirty="0">
                          <a:latin typeface="Arial"/>
                          <a:cs typeface="Arial"/>
                        </a:rPr>
                        <a:t>Insulation</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5"/>
                  </a:ext>
                </a:extLst>
              </a:tr>
              <a:tr h="116430">
                <a:tc>
                  <a:txBody>
                    <a:bodyPr/>
                    <a:lstStyle/>
                    <a:p>
                      <a:pPr marL="50800">
                        <a:lnSpc>
                          <a:spcPct val="100000"/>
                        </a:lnSpc>
                      </a:pPr>
                      <a:r>
                        <a:rPr sz="400" dirty="0">
                          <a:latin typeface="Arial"/>
                          <a:cs typeface="Arial"/>
                        </a:rPr>
                        <a:t>Ambient</a:t>
                      </a:r>
                      <a:r>
                        <a:rPr sz="400" spc="-40" dirty="0">
                          <a:latin typeface="Arial"/>
                          <a:cs typeface="Arial"/>
                        </a:rPr>
                        <a:t> </a:t>
                      </a:r>
                      <a:r>
                        <a:rPr sz="400" spc="-45" dirty="0">
                          <a:latin typeface="Arial"/>
                          <a:cs typeface="Arial"/>
                        </a:rPr>
                        <a:t>T</a:t>
                      </a:r>
                      <a:r>
                        <a:rPr sz="400" dirty="0">
                          <a:latin typeface="Arial"/>
                          <a:cs typeface="Arial"/>
                        </a:rPr>
                        <a:t>emp</a:t>
                      </a:r>
                      <a:r>
                        <a:rPr sz="400" spc="-40" dirty="0">
                          <a:latin typeface="Arial"/>
                          <a:cs typeface="Arial"/>
                        </a:rPr>
                        <a:t> </a:t>
                      </a:r>
                      <a:r>
                        <a:rPr sz="400" dirty="0">
                          <a:latin typeface="Arial"/>
                          <a:cs typeface="Arial"/>
                        </a:rPr>
                        <a:t>Range</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32°F</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104°F</a:t>
                      </a:r>
                      <a:r>
                        <a:rPr sz="400" spc="-40" dirty="0">
                          <a:latin typeface="Arial"/>
                          <a:cs typeface="Arial"/>
                        </a:rPr>
                        <a:t> </a:t>
                      </a:r>
                      <a:r>
                        <a:rPr sz="400" dirty="0">
                          <a:latin typeface="Arial"/>
                          <a:cs typeface="Arial"/>
                        </a:rPr>
                        <a:t>(0°C</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40°C)</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6"/>
                  </a:ext>
                </a:extLst>
              </a:tr>
              <a:tr h="172038">
                <a:tc>
                  <a:txBody>
                    <a:bodyPr/>
                    <a:lstStyle/>
                    <a:p>
                      <a:pPr marL="50800">
                        <a:lnSpc>
                          <a:spcPct val="100000"/>
                        </a:lnSpc>
                      </a:pPr>
                      <a:r>
                        <a:rPr sz="400" dirty="0">
                          <a:latin typeface="Arial"/>
                          <a:cs typeface="Arial"/>
                        </a:rPr>
                        <a:t>Max</a:t>
                      </a:r>
                      <a:r>
                        <a:rPr sz="400" spc="-40" dirty="0">
                          <a:latin typeface="Arial"/>
                          <a:cs typeface="Arial"/>
                        </a:rPr>
                        <a:t> </a:t>
                      </a:r>
                      <a:r>
                        <a:rPr sz="400" spc="-15" dirty="0">
                          <a:latin typeface="Arial"/>
                          <a:cs typeface="Arial"/>
                        </a:rPr>
                        <a:t>R</a:t>
                      </a:r>
                      <a:r>
                        <a:rPr sz="400" dirty="0">
                          <a:latin typeface="Arial"/>
                          <a:cs typeface="Arial"/>
                        </a:rPr>
                        <a:t>elati</a:t>
                      </a:r>
                      <a:r>
                        <a:rPr sz="400" spc="-10" dirty="0">
                          <a:latin typeface="Arial"/>
                          <a:cs typeface="Arial"/>
                        </a:rPr>
                        <a:t>v</a:t>
                      </a:r>
                      <a:r>
                        <a:rPr sz="400" dirty="0">
                          <a:latin typeface="Arial"/>
                          <a:cs typeface="Arial"/>
                        </a:rPr>
                        <a:t>e</a:t>
                      </a:r>
                      <a:r>
                        <a:rPr sz="400" spc="-40" dirty="0">
                          <a:latin typeface="Arial"/>
                          <a:cs typeface="Arial"/>
                        </a:rPr>
                        <a:t> </a:t>
                      </a:r>
                      <a:r>
                        <a:rPr sz="400" dirty="0">
                          <a:latin typeface="Arial"/>
                          <a:cs typeface="Arial"/>
                        </a:rPr>
                        <a:t>Humidity</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32°F</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86°F</a:t>
                      </a:r>
                      <a:r>
                        <a:rPr sz="400" spc="-40" dirty="0">
                          <a:latin typeface="Arial"/>
                          <a:cs typeface="Arial"/>
                        </a:rPr>
                        <a:t> </a:t>
                      </a:r>
                      <a:r>
                        <a:rPr sz="400" dirty="0">
                          <a:latin typeface="Arial"/>
                          <a:cs typeface="Arial"/>
                        </a:rPr>
                        <a:t>(0°C</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30°C):</a:t>
                      </a:r>
                      <a:r>
                        <a:rPr sz="400" spc="-40" dirty="0">
                          <a:latin typeface="Arial"/>
                          <a:cs typeface="Arial"/>
                        </a:rPr>
                        <a:t> </a:t>
                      </a:r>
                      <a:r>
                        <a:rPr sz="400" dirty="0">
                          <a:latin typeface="Arial"/>
                          <a:cs typeface="Arial"/>
                        </a:rPr>
                        <a:t>90%</a:t>
                      </a:r>
                      <a:endParaRPr sz="400">
                        <a:latin typeface="Arial"/>
                        <a:cs typeface="Arial"/>
                      </a:endParaRPr>
                    </a:p>
                    <a:p>
                      <a:pPr marL="50800">
                        <a:lnSpc>
                          <a:spcPct val="100000"/>
                        </a:lnSpc>
                      </a:pPr>
                      <a:r>
                        <a:rPr sz="400" dirty="0">
                          <a:latin typeface="Arial"/>
                          <a:cs typeface="Arial"/>
                        </a:rPr>
                        <a:t>87°F</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104°F</a:t>
                      </a:r>
                      <a:r>
                        <a:rPr sz="400" spc="-40" dirty="0">
                          <a:latin typeface="Arial"/>
                          <a:cs typeface="Arial"/>
                        </a:rPr>
                        <a:t> </a:t>
                      </a:r>
                      <a:r>
                        <a:rPr sz="400" dirty="0">
                          <a:latin typeface="Arial"/>
                          <a:cs typeface="Arial"/>
                        </a:rPr>
                        <a:t>(31°C</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40°C):</a:t>
                      </a:r>
                      <a:r>
                        <a:rPr sz="400" spc="-40" dirty="0">
                          <a:latin typeface="Arial"/>
                          <a:cs typeface="Arial"/>
                        </a:rPr>
                        <a:t> </a:t>
                      </a:r>
                      <a:r>
                        <a:rPr sz="400" dirty="0">
                          <a:latin typeface="Arial"/>
                          <a:cs typeface="Arial"/>
                        </a:rPr>
                        <a:t>60%</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7"/>
                  </a:ext>
                </a:extLst>
              </a:tr>
              <a:tr h="116430">
                <a:tc>
                  <a:txBody>
                    <a:bodyPr/>
                    <a:lstStyle/>
                    <a:p>
                      <a:pPr marL="50800">
                        <a:lnSpc>
                          <a:spcPct val="100000"/>
                        </a:lnSpc>
                      </a:pPr>
                      <a:r>
                        <a:rPr sz="400" dirty="0">
                          <a:latin typeface="Arial"/>
                          <a:cs typeface="Arial"/>
                        </a:rPr>
                        <a:t>Sound</a:t>
                      </a:r>
                      <a:r>
                        <a:rPr sz="400" spc="-40" dirty="0">
                          <a:latin typeface="Arial"/>
                          <a:cs typeface="Arial"/>
                        </a:rPr>
                        <a:t> </a:t>
                      </a:r>
                      <a:r>
                        <a:rPr sz="400" dirty="0">
                          <a:latin typeface="Arial"/>
                          <a:cs typeface="Arial"/>
                        </a:rPr>
                        <a:t>Le</a:t>
                      </a:r>
                      <a:r>
                        <a:rPr sz="400" spc="-10" dirty="0">
                          <a:latin typeface="Arial"/>
                          <a:cs typeface="Arial"/>
                        </a:rPr>
                        <a:t>v</a:t>
                      </a:r>
                      <a:r>
                        <a:rPr sz="400" dirty="0">
                          <a:latin typeface="Arial"/>
                          <a:cs typeface="Arial"/>
                        </a:rPr>
                        <a:t>el</a:t>
                      </a:r>
                      <a:endParaRPr sz="400">
                        <a:latin typeface="Arial"/>
                        <a:cs typeface="Arial"/>
                      </a:endParaRPr>
                    </a:p>
                  </a:txBody>
                  <a:tcPr marL="0" marR="0" marT="0" marB="0">
                    <a:lnT w="3175">
                      <a:solidFill>
                        <a:srgbClr val="808285"/>
                      </a:solidFill>
                      <a:prstDash val="solid"/>
                    </a:lnT>
                    <a:lnB w="6350">
                      <a:solidFill>
                        <a:srgbClr val="808285"/>
                      </a:solidFill>
                      <a:prstDash val="solid"/>
                    </a:lnB>
                    <a:solidFill>
                      <a:srgbClr val="E6E7E8"/>
                    </a:solidFill>
                  </a:tcPr>
                </a:tc>
                <a:tc>
                  <a:txBody>
                    <a:bodyPr/>
                    <a:lstStyle/>
                    <a:p>
                      <a:pPr marL="50800">
                        <a:lnSpc>
                          <a:spcPct val="100000"/>
                        </a:lnSpc>
                      </a:pPr>
                      <a:r>
                        <a:rPr sz="400" dirty="0">
                          <a:latin typeface="Arial"/>
                          <a:cs typeface="Arial"/>
                        </a:rPr>
                        <a:t>&lt;</a:t>
                      </a:r>
                      <a:r>
                        <a:rPr sz="400" spc="-40" dirty="0">
                          <a:latin typeface="Arial"/>
                          <a:cs typeface="Arial"/>
                        </a:rPr>
                        <a:t> </a:t>
                      </a:r>
                      <a:r>
                        <a:rPr sz="400" dirty="0">
                          <a:latin typeface="Arial"/>
                          <a:cs typeface="Arial"/>
                        </a:rPr>
                        <a:t>74</a:t>
                      </a:r>
                      <a:r>
                        <a:rPr sz="400" spc="-40" dirty="0">
                          <a:latin typeface="Arial"/>
                          <a:cs typeface="Arial"/>
                        </a:rPr>
                        <a:t> </a:t>
                      </a:r>
                      <a:r>
                        <a:rPr sz="400" dirty="0">
                          <a:latin typeface="Arial"/>
                          <a:cs typeface="Arial"/>
                        </a:rPr>
                        <a:t>dBA</a:t>
                      </a:r>
                      <a:endParaRPr sz="400">
                        <a:latin typeface="Arial"/>
                        <a:cs typeface="Arial"/>
                      </a:endParaRPr>
                    </a:p>
                  </a:txBody>
                  <a:tcPr marL="0" marR="0" marT="0" marB="0">
                    <a:lnT w="3175">
                      <a:solidFill>
                        <a:srgbClr val="808285"/>
                      </a:solidFill>
                      <a:prstDash val="solid"/>
                    </a:lnT>
                    <a:lnB w="6350">
                      <a:solidFill>
                        <a:srgbClr val="808285"/>
                      </a:solidFill>
                      <a:prstDash val="solid"/>
                    </a:lnB>
                  </a:tcPr>
                </a:tc>
                <a:extLst>
                  <a:ext uri="{0D108BD9-81ED-4DB2-BD59-A6C34878D82A}">
                    <a16:rowId xmlns:a16="http://schemas.microsoft.com/office/drawing/2014/main" val="10008"/>
                  </a:ext>
                </a:extLst>
              </a:tr>
            </a:tbl>
          </a:graphicData>
        </a:graphic>
      </p:graphicFrame>
      <p:graphicFrame>
        <p:nvGraphicFramePr>
          <p:cNvPr id="7" name="object 7"/>
          <p:cNvGraphicFramePr>
            <a:graphicFrameLocks noGrp="1"/>
          </p:cNvGraphicFramePr>
          <p:nvPr/>
        </p:nvGraphicFramePr>
        <p:xfrm>
          <a:off x="4672503" y="4831773"/>
          <a:ext cx="1437062" cy="853284"/>
        </p:xfrm>
        <a:graphic>
          <a:graphicData uri="http://schemas.openxmlformats.org/drawingml/2006/table">
            <a:tbl>
              <a:tblPr firstRow="1" bandRow="1">
                <a:tableStyleId>{2D5ABB26-0587-4C30-8999-92F81FD0307C}</a:tableStyleId>
              </a:tblPr>
              <a:tblGrid>
                <a:gridCol w="584315">
                  <a:extLst>
                    <a:ext uri="{9D8B030D-6E8A-4147-A177-3AD203B41FA5}">
                      <a16:colId xmlns:a16="http://schemas.microsoft.com/office/drawing/2014/main" val="20000"/>
                    </a:ext>
                  </a:extLst>
                </a:gridCol>
                <a:gridCol w="852747">
                  <a:extLst>
                    <a:ext uri="{9D8B030D-6E8A-4147-A177-3AD203B41FA5}">
                      <a16:colId xmlns:a16="http://schemas.microsoft.com/office/drawing/2014/main" val="20001"/>
                    </a:ext>
                  </a:extLst>
                </a:gridCol>
              </a:tblGrid>
              <a:tr h="155864">
                <a:tc gridSpan="2">
                  <a:txBody>
                    <a:bodyPr/>
                    <a:lstStyle/>
                    <a:p>
                      <a:pPr marL="50800">
                        <a:lnSpc>
                          <a:spcPct val="100000"/>
                        </a:lnSpc>
                      </a:pPr>
                      <a:r>
                        <a:rPr sz="500" b="1" dirty="0">
                          <a:solidFill>
                            <a:srgbClr val="FFFFFF"/>
                          </a:solidFill>
                          <a:latin typeface="Trebuchet MS"/>
                          <a:cs typeface="Trebuchet MS"/>
                        </a:rPr>
                        <a:t>Materials</a:t>
                      </a:r>
                      <a:r>
                        <a:rPr sz="500" b="1" spc="-65" dirty="0">
                          <a:solidFill>
                            <a:srgbClr val="FFFFFF"/>
                          </a:solidFill>
                          <a:latin typeface="Trebuchet MS"/>
                          <a:cs typeface="Trebuchet MS"/>
                        </a:rPr>
                        <a:t> </a:t>
                      </a:r>
                      <a:r>
                        <a:rPr sz="500" b="1" dirty="0">
                          <a:solidFill>
                            <a:srgbClr val="FFFFFF"/>
                          </a:solidFill>
                          <a:latin typeface="Trebuchet MS"/>
                          <a:cs typeface="Trebuchet MS"/>
                        </a:rPr>
                        <a:t>of</a:t>
                      </a:r>
                      <a:r>
                        <a:rPr sz="500" b="1" spc="-65" dirty="0">
                          <a:solidFill>
                            <a:srgbClr val="FFFFFF"/>
                          </a:solidFill>
                          <a:latin typeface="Trebuchet MS"/>
                          <a:cs typeface="Trebuchet MS"/>
                        </a:rPr>
                        <a:t> </a:t>
                      </a:r>
                      <a:r>
                        <a:rPr sz="500" b="1" dirty="0">
                          <a:solidFill>
                            <a:srgbClr val="FFFFFF"/>
                          </a:solidFill>
                          <a:latin typeface="Trebuchet MS"/>
                          <a:cs typeface="Trebuchet MS"/>
                        </a:rPr>
                        <a:t>Construction</a:t>
                      </a:r>
                      <a:endParaRPr sz="500">
                        <a:latin typeface="Trebuchet MS"/>
                        <a:cs typeface="Trebuchet MS"/>
                      </a:endParaRPr>
                    </a:p>
                  </a:txBody>
                  <a:tcPr marL="0" marR="0" marT="0" marB="0">
                    <a:solidFill>
                      <a:srgbClr val="A7A9AC"/>
                    </a:solidFill>
                  </a:tcPr>
                </a:tc>
                <a:tc hMerge="1">
                  <a:txBody>
                    <a:bodyPr/>
                    <a:lstStyle/>
                    <a:p>
                      <a:endParaRPr/>
                    </a:p>
                  </a:txBody>
                  <a:tcPr marL="0" marR="0" marT="0" marB="0"/>
                </a:tc>
                <a:extLst>
                  <a:ext uri="{0D108BD9-81ED-4DB2-BD59-A6C34878D82A}">
                    <a16:rowId xmlns:a16="http://schemas.microsoft.com/office/drawing/2014/main" val="10000"/>
                  </a:ext>
                </a:extLst>
              </a:tr>
              <a:tr h="187036">
                <a:tc>
                  <a:txBody>
                    <a:bodyPr/>
                    <a:lstStyle/>
                    <a:p>
                      <a:pPr marL="50800">
                        <a:lnSpc>
                          <a:spcPct val="100000"/>
                        </a:lnSpc>
                      </a:pPr>
                      <a:r>
                        <a:rPr sz="400" dirty="0">
                          <a:latin typeface="Arial"/>
                          <a:cs typeface="Arial"/>
                        </a:rPr>
                        <a:t>Pump</a:t>
                      </a:r>
                      <a:r>
                        <a:rPr sz="400" spc="-40" dirty="0">
                          <a:latin typeface="Arial"/>
                          <a:cs typeface="Arial"/>
                        </a:rPr>
                        <a:t> V</a:t>
                      </a:r>
                      <a:r>
                        <a:rPr sz="400" dirty="0">
                          <a:latin typeface="Arial"/>
                          <a:cs typeface="Arial"/>
                        </a:rPr>
                        <a:t>olute</a:t>
                      </a:r>
                      <a:endParaRPr sz="400">
                        <a:latin typeface="Arial"/>
                        <a:cs typeface="Arial"/>
                      </a:endParaRPr>
                    </a:p>
                  </a:txBody>
                  <a:tcPr marL="0" marR="0" marT="0" marB="0">
                    <a:lnB w="3175">
                      <a:solidFill>
                        <a:srgbClr val="808285"/>
                      </a:solidFill>
                      <a:prstDash val="solid"/>
                    </a:lnB>
                    <a:solidFill>
                      <a:srgbClr val="E6E7E8"/>
                    </a:solidFill>
                  </a:tcPr>
                </a:tc>
                <a:tc>
                  <a:txBody>
                    <a:bodyPr/>
                    <a:lstStyle/>
                    <a:p>
                      <a:pPr marL="50800" marR="246379">
                        <a:lnSpc>
                          <a:spcPct val="100000"/>
                        </a:lnSpc>
                      </a:pPr>
                      <a:r>
                        <a:rPr sz="400" dirty="0">
                          <a:latin typeface="Arial"/>
                          <a:cs typeface="Arial"/>
                        </a:rPr>
                        <a:t>Cast</a:t>
                      </a:r>
                      <a:r>
                        <a:rPr sz="400" spc="-40" dirty="0">
                          <a:latin typeface="Arial"/>
                          <a:cs typeface="Arial"/>
                        </a:rPr>
                        <a:t> </a:t>
                      </a:r>
                      <a:r>
                        <a:rPr sz="400" dirty="0">
                          <a:latin typeface="Arial"/>
                          <a:cs typeface="Arial"/>
                        </a:rPr>
                        <a:t>I</a:t>
                      </a:r>
                      <a:r>
                        <a:rPr sz="400" spc="-10" dirty="0">
                          <a:latin typeface="Arial"/>
                          <a:cs typeface="Arial"/>
                        </a:rPr>
                        <a:t>r</a:t>
                      </a:r>
                      <a:r>
                        <a:rPr sz="400" dirty="0">
                          <a:latin typeface="Arial"/>
                          <a:cs typeface="Arial"/>
                        </a:rPr>
                        <a:t>on</a:t>
                      </a:r>
                      <a:r>
                        <a:rPr sz="400" spc="-40" dirty="0">
                          <a:latin typeface="Arial"/>
                          <a:cs typeface="Arial"/>
                        </a:rPr>
                        <a:t> </a:t>
                      </a:r>
                      <a:r>
                        <a:rPr sz="400" dirty="0">
                          <a:latin typeface="Arial"/>
                          <a:cs typeface="Arial"/>
                        </a:rPr>
                        <a:t>Catapho</a:t>
                      </a:r>
                      <a:r>
                        <a:rPr sz="400" spc="-10" dirty="0">
                          <a:latin typeface="Arial"/>
                          <a:cs typeface="Arial"/>
                        </a:rPr>
                        <a:t>r</a:t>
                      </a:r>
                      <a:r>
                        <a:rPr sz="400" dirty="0">
                          <a:latin typeface="Arial"/>
                          <a:cs typeface="Arial"/>
                        </a:rPr>
                        <a:t>esis</a:t>
                      </a:r>
                      <a:r>
                        <a:rPr sz="400" spc="-40" dirty="0">
                          <a:latin typeface="Arial"/>
                          <a:cs typeface="Arial"/>
                        </a:rPr>
                        <a:t> </a:t>
                      </a:r>
                      <a:r>
                        <a:rPr sz="400" dirty="0">
                          <a:latin typeface="Arial"/>
                          <a:cs typeface="Arial"/>
                        </a:rPr>
                        <a:t>Coated (ASTM</a:t>
                      </a:r>
                      <a:r>
                        <a:rPr sz="400" spc="-40" dirty="0">
                          <a:latin typeface="Arial"/>
                          <a:cs typeface="Arial"/>
                        </a:rPr>
                        <a:t> </a:t>
                      </a:r>
                      <a:r>
                        <a:rPr sz="400" dirty="0">
                          <a:latin typeface="Arial"/>
                          <a:cs typeface="Arial"/>
                        </a:rPr>
                        <a:t>A48</a:t>
                      </a:r>
                      <a:r>
                        <a:rPr sz="400" spc="-40" dirty="0">
                          <a:latin typeface="Arial"/>
                          <a:cs typeface="Arial"/>
                        </a:rPr>
                        <a:t> </a:t>
                      </a:r>
                      <a:r>
                        <a:rPr sz="400" dirty="0">
                          <a:latin typeface="Arial"/>
                          <a:cs typeface="Arial"/>
                        </a:rPr>
                        <a:t>/</a:t>
                      </a:r>
                      <a:r>
                        <a:rPr sz="400" spc="-40" dirty="0">
                          <a:latin typeface="Arial"/>
                          <a:cs typeface="Arial"/>
                        </a:rPr>
                        <a:t> </a:t>
                      </a:r>
                      <a:r>
                        <a:rPr sz="400" dirty="0">
                          <a:latin typeface="Arial"/>
                          <a:cs typeface="Arial"/>
                        </a:rPr>
                        <a:t>EN-GJL-250)</a:t>
                      </a:r>
                      <a:endParaRPr sz="400">
                        <a:latin typeface="Arial"/>
                        <a:cs typeface="Arial"/>
                      </a:endParaRPr>
                    </a:p>
                  </a:txBody>
                  <a:tcPr marL="0" marR="0" marT="0" marB="0">
                    <a:lnB w="3175">
                      <a:solidFill>
                        <a:srgbClr val="808285"/>
                      </a:solidFill>
                      <a:prstDash val="solid"/>
                    </a:lnB>
                  </a:tcPr>
                </a:tc>
                <a:extLst>
                  <a:ext uri="{0D108BD9-81ED-4DB2-BD59-A6C34878D82A}">
                    <a16:rowId xmlns:a16="http://schemas.microsoft.com/office/drawing/2014/main" val="10001"/>
                  </a:ext>
                </a:extLst>
              </a:tr>
              <a:tr h="187036">
                <a:tc>
                  <a:txBody>
                    <a:bodyPr/>
                    <a:lstStyle/>
                    <a:p>
                      <a:pPr marL="50800">
                        <a:lnSpc>
                          <a:spcPct val="100000"/>
                        </a:lnSpc>
                      </a:pPr>
                      <a:r>
                        <a:rPr sz="400" dirty="0">
                          <a:latin typeface="Arial"/>
                          <a:cs typeface="Arial"/>
                        </a:rPr>
                        <a:t>Impeller</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marR="466090">
                        <a:lnSpc>
                          <a:spcPct val="100000"/>
                        </a:lnSpc>
                      </a:pPr>
                      <a:r>
                        <a:rPr sz="400" dirty="0">
                          <a:latin typeface="Arial"/>
                          <a:cs typeface="Arial"/>
                        </a:rPr>
                        <a:t>Composite</a:t>
                      </a:r>
                      <a:r>
                        <a:rPr sz="400" spc="-40" dirty="0">
                          <a:latin typeface="Arial"/>
                          <a:cs typeface="Arial"/>
                        </a:rPr>
                        <a:t> </a:t>
                      </a:r>
                      <a:r>
                        <a:rPr sz="400" dirty="0">
                          <a:latin typeface="Arial"/>
                          <a:cs typeface="Arial"/>
                        </a:rPr>
                        <a:t>(PPS-GF40) Integral</a:t>
                      </a:r>
                      <a:r>
                        <a:rPr sz="400" spc="-40" dirty="0">
                          <a:latin typeface="Arial"/>
                          <a:cs typeface="Arial"/>
                        </a:rPr>
                        <a:t> </a:t>
                      </a:r>
                      <a:r>
                        <a:rPr sz="400" dirty="0">
                          <a:latin typeface="Arial"/>
                          <a:cs typeface="Arial"/>
                        </a:rPr>
                        <a:t>Stainless</a:t>
                      </a:r>
                      <a:r>
                        <a:rPr sz="400" spc="-40" dirty="0">
                          <a:latin typeface="Arial"/>
                          <a:cs typeface="Arial"/>
                        </a:rPr>
                        <a:t> </a:t>
                      </a:r>
                      <a:r>
                        <a:rPr sz="400" dirty="0">
                          <a:latin typeface="Arial"/>
                          <a:cs typeface="Arial"/>
                        </a:rPr>
                        <a:t>Inlet</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2"/>
                  </a:ext>
                </a:extLst>
              </a:tr>
              <a:tr h="150114">
                <a:tc>
                  <a:txBody>
                    <a:bodyPr/>
                    <a:lstStyle/>
                    <a:p>
                      <a:pPr marL="50800">
                        <a:lnSpc>
                          <a:spcPct val="100000"/>
                        </a:lnSpc>
                      </a:pPr>
                      <a:r>
                        <a:rPr sz="400" dirty="0">
                          <a:latin typeface="Arial"/>
                          <a:cs typeface="Arial"/>
                        </a:rPr>
                        <a:t>Shaft</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Stainless</a:t>
                      </a:r>
                      <a:r>
                        <a:rPr sz="400" spc="-40" dirty="0">
                          <a:latin typeface="Arial"/>
                          <a:cs typeface="Arial"/>
                        </a:rPr>
                        <a:t> </a:t>
                      </a:r>
                      <a:r>
                        <a:rPr sz="400" dirty="0">
                          <a:latin typeface="Arial"/>
                          <a:cs typeface="Arial"/>
                        </a:rPr>
                        <a:t>Steel</a:t>
                      </a:r>
                      <a:r>
                        <a:rPr sz="400" spc="-40" dirty="0">
                          <a:latin typeface="Arial"/>
                          <a:cs typeface="Arial"/>
                        </a:rPr>
                        <a:t> </a:t>
                      </a:r>
                      <a:r>
                        <a:rPr sz="400" dirty="0">
                          <a:latin typeface="Arial"/>
                          <a:cs typeface="Arial"/>
                        </a:rPr>
                        <a:t>(AISI</a:t>
                      </a:r>
                      <a:r>
                        <a:rPr sz="400" spc="-40" dirty="0">
                          <a:latin typeface="Arial"/>
                          <a:cs typeface="Arial"/>
                        </a:rPr>
                        <a:t> </a:t>
                      </a:r>
                      <a:r>
                        <a:rPr sz="400" dirty="0">
                          <a:latin typeface="Arial"/>
                          <a:cs typeface="Arial"/>
                        </a:rPr>
                        <a:t>420</a:t>
                      </a:r>
                      <a:r>
                        <a:rPr sz="400" spc="-40" dirty="0">
                          <a:latin typeface="Arial"/>
                          <a:cs typeface="Arial"/>
                        </a:rPr>
                        <a:t> </a:t>
                      </a:r>
                      <a:r>
                        <a:rPr sz="400" dirty="0">
                          <a:latin typeface="Arial"/>
                          <a:cs typeface="Arial"/>
                        </a:rPr>
                        <a:t>/</a:t>
                      </a:r>
                      <a:r>
                        <a:rPr sz="400" spc="-40" dirty="0">
                          <a:latin typeface="Arial"/>
                          <a:cs typeface="Arial"/>
                        </a:rPr>
                        <a:t> </a:t>
                      </a:r>
                      <a:r>
                        <a:rPr sz="400" dirty="0">
                          <a:latin typeface="Arial"/>
                          <a:cs typeface="Arial"/>
                        </a:rPr>
                        <a:t>1.4122)</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3"/>
                  </a:ext>
                </a:extLst>
              </a:tr>
              <a:tr h="116430">
                <a:tc>
                  <a:txBody>
                    <a:bodyPr/>
                    <a:lstStyle/>
                    <a:p>
                      <a:pPr marL="50800">
                        <a:lnSpc>
                          <a:spcPct val="100000"/>
                        </a:lnSpc>
                      </a:pPr>
                      <a:r>
                        <a:rPr sz="400" dirty="0">
                          <a:latin typeface="Arial"/>
                          <a:cs typeface="Arial"/>
                        </a:rPr>
                        <a:t>Mechanical</a:t>
                      </a:r>
                      <a:r>
                        <a:rPr sz="400" spc="-40" dirty="0">
                          <a:latin typeface="Arial"/>
                          <a:cs typeface="Arial"/>
                        </a:rPr>
                        <a:t> </a:t>
                      </a:r>
                      <a:r>
                        <a:rPr sz="400" dirty="0">
                          <a:latin typeface="Arial"/>
                          <a:cs typeface="Arial"/>
                        </a:rPr>
                        <a:t>Seal</a:t>
                      </a:r>
                      <a:endParaRPr sz="400">
                        <a:latin typeface="Arial"/>
                        <a:cs typeface="Arial"/>
                      </a:endParaRPr>
                    </a:p>
                  </a:txBody>
                  <a:tcPr marL="0" marR="0" marT="0" marB="0">
                    <a:lnT w="3175">
                      <a:solidFill>
                        <a:srgbClr val="808285"/>
                      </a:solidFill>
                      <a:prstDash val="solid"/>
                    </a:lnT>
                    <a:lnB w="6350">
                      <a:solidFill>
                        <a:srgbClr val="808285"/>
                      </a:solidFill>
                      <a:prstDash val="solid"/>
                    </a:lnB>
                    <a:solidFill>
                      <a:srgbClr val="E6E7E8"/>
                    </a:solidFill>
                  </a:tcPr>
                </a:tc>
                <a:tc>
                  <a:txBody>
                    <a:bodyPr/>
                    <a:lstStyle/>
                    <a:p>
                      <a:pPr marL="50800">
                        <a:lnSpc>
                          <a:spcPct val="100000"/>
                        </a:lnSpc>
                      </a:pPr>
                      <a:r>
                        <a:rPr sz="400" dirty="0">
                          <a:latin typeface="Arial"/>
                          <a:cs typeface="Arial"/>
                        </a:rPr>
                        <a:t>Sic/SiC-NBR</a:t>
                      </a:r>
                      <a:r>
                        <a:rPr sz="400" spc="-40" dirty="0">
                          <a:latin typeface="Arial"/>
                          <a:cs typeface="Arial"/>
                        </a:rPr>
                        <a:t> </a:t>
                      </a:r>
                      <a:r>
                        <a:rPr sz="400" dirty="0">
                          <a:latin typeface="Arial"/>
                          <a:cs typeface="Arial"/>
                        </a:rPr>
                        <a:t>(Q7Q7X4GG)</a:t>
                      </a:r>
                      <a:endParaRPr sz="400">
                        <a:latin typeface="Arial"/>
                        <a:cs typeface="Arial"/>
                      </a:endParaRPr>
                    </a:p>
                  </a:txBody>
                  <a:tcPr marL="0" marR="0" marT="0" marB="0">
                    <a:lnT w="3175">
                      <a:solidFill>
                        <a:srgbClr val="808285"/>
                      </a:solidFill>
                      <a:prstDash val="solid"/>
                    </a:lnT>
                    <a:lnB w="6350">
                      <a:solidFill>
                        <a:srgbClr val="808285"/>
                      </a:solidFill>
                      <a:prstDash val="solid"/>
                    </a:lnB>
                  </a:tcPr>
                </a:tc>
                <a:extLst>
                  <a:ext uri="{0D108BD9-81ED-4DB2-BD59-A6C34878D82A}">
                    <a16:rowId xmlns:a16="http://schemas.microsoft.com/office/drawing/2014/main" val="10004"/>
                  </a:ext>
                </a:extLst>
              </a:tr>
            </a:tbl>
          </a:graphicData>
        </a:graphic>
      </p:graphicFrame>
      <p:graphicFrame>
        <p:nvGraphicFramePr>
          <p:cNvPr id="61" name="object 61"/>
          <p:cNvGraphicFramePr>
            <a:graphicFrameLocks noGrp="1"/>
          </p:cNvGraphicFramePr>
          <p:nvPr/>
        </p:nvGraphicFramePr>
        <p:xfrm>
          <a:off x="3133003" y="781483"/>
          <a:ext cx="4515712" cy="1554273"/>
        </p:xfrm>
        <a:graphic>
          <a:graphicData uri="http://schemas.openxmlformats.org/drawingml/2006/table">
            <a:tbl>
              <a:tblPr firstRow="1" bandRow="1">
                <a:tableStyleId>{2D5ABB26-0587-4C30-8999-92F81FD0307C}</a:tableStyleId>
              </a:tblPr>
              <a:tblGrid>
                <a:gridCol w="564464">
                  <a:extLst>
                    <a:ext uri="{9D8B030D-6E8A-4147-A177-3AD203B41FA5}">
                      <a16:colId xmlns:a16="http://schemas.microsoft.com/office/drawing/2014/main" val="20000"/>
                    </a:ext>
                  </a:extLst>
                </a:gridCol>
                <a:gridCol w="564464">
                  <a:extLst>
                    <a:ext uri="{9D8B030D-6E8A-4147-A177-3AD203B41FA5}">
                      <a16:colId xmlns:a16="http://schemas.microsoft.com/office/drawing/2014/main" val="20001"/>
                    </a:ext>
                  </a:extLst>
                </a:gridCol>
                <a:gridCol w="564464">
                  <a:extLst>
                    <a:ext uri="{9D8B030D-6E8A-4147-A177-3AD203B41FA5}">
                      <a16:colId xmlns:a16="http://schemas.microsoft.com/office/drawing/2014/main" val="20002"/>
                    </a:ext>
                  </a:extLst>
                </a:gridCol>
                <a:gridCol w="564464">
                  <a:extLst>
                    <a:ext uri="{9D8B030D-6E8A-4147-A177-3AD203B41FA5}">
                      <a16:colId xmlns:a16="http://schemas.microsoft.com/office/drawing/2014/main" val="20003"/>
                    </a:ext>
                  </a:extLst>
                </a:gridCol>
                <a:gridCol w="564464">
                  <a:extLst>
                    <a:ext uri="{9D8B030D-6E8A-4147-A177-3AD203B41FA5}">
                      <a16:colId xmlns:a16="http://schemas.microsoft.com/office/drawing/2014/main" val="20004"/>
                    </a:ext>
                  </a:extLst>
                </a:gridCol>
                <a:gridCol w="564464">
                  <a:extLst>
                    <a:ext uri="{9D8B030D-6E8A-4147-A177-3AD203B41FA5}">
                      <a16:colId xmlns:a16="http://schemas.microsoft.com/office/drawing/2014/main" val="20005"/>
                    </a:ext>
                  </a:extLst>
                </a:gridCol>
                <a:gridCol w="564464">
                  <a:extLst>
                    <a:ext uri="{9D8B030D-6E8A-4147-A177-3AD203B41FA5}">
                      <a16:colId xmlns:a16="http://schemas.microsoft.com/office/drawing/2014/main" val="20006"/>
                    </a:ext>
                  </a:extLst>
                </a:gridCol>
                <a:gridCol w="564464">
                  <a:extLst>
                    <a:ext uri="{9D8B030D-6E8A-4147-A177-3AD203B41FA5}">
                      <a16:colId xmlns:a16="http://schemas.microsoft.com/office/drawing/2014/main" val="20007"/>
                    </a:ext>
                  </a:extLst>
                </a:gridCol>
              </a:tblGrid>
              <a:tr h="231631">
                <a:tc gridSpan="8">
                  <a:txBody>
                    <a:bodyPr/>
                    <a:lstStyle/>
                    <a:p>
                      <a:pPr marL="47625">
                        <a:lnSpc>
                          <a:spcPct val="100000"/>
                        </a:lnSpc>
                      </a:pPr>
                      <a:r>
                        <a:rPr sz="800" b="1" dirty="0">
                          <a:solidFill>
                            <a:srgbClr val="FFFFFF"/>
                          </a:solidFill>
                          <a:latin typeface="Trebuchet MS"/>
                          <a:cs typeface="Trebuchet MS"/>
                        </a:rPr>
                        <a:t>Wilo-Stratos</a:t>
                      </a:r>
                      <a:r>
                        <a:rPr sz="800" b="1" spc="-95" dirty="0">
                          <a:solidFill>
                            <a:srgbClr val="FFFFFF"/>
                          </a:solidFill>
                          <a:latin typeface="Trebuchet MS"/>
                          <a:cs typeface="Trebuchet MS"/>
                        </a:rPr>
                        <a:t> </a:t>
                      </a:r>
                      <a:r>
                        <a:rPr sz="800" b="1" dirty="0">
                          <a:solidFill>
                            <a:srgbClr val="FFFFFF"/>
                          </a:solidFill>
                          <a:latin typeface="Trebuchet MS"/>
                          <a:cs typeface="Trebuchet MS"/>
                        </a:rPr>
                        <a:t>GIGA</a:t>
                      </a:r>
                      <a:r>
                        <a:rPr sz="800" b="1" spc="-95" dirty="0">
                          <a:solidFill>
                            <a:srgbClr val="FFFFFF"/>
                          </a:solidFill>
                          <a:latin typeface="Trebuchet MS"/>
                          <a:cs typeface="Trebuchet MS"/>
                        </a:rPr>
                        <a:t> </a:t>
                      </a:r>
                      <a:r>
                        <a:rPr sz="800" b="1" dirty="0">
                          <a:solidFill>
                            <a:srgbClr val="FFFFFF"/>
                          </a:solidFill>
                          <a:latin typeface="Trebuchet MS"/>
                          <a:cs typeface="Trebuchet MS"/>
                        </a:rPr>
                        <a:t>3/3-105</a:t>
                      </a:r>
                      <a:endParaRPr sz="800">
                        <a:latin typeface="Trebuchet MS"/>
                        <a:cs typeface="Trebuchet MS"/>
                      </a:endParaRPr>
                    </a:p>
                  </a:txBody>
                  <a:tcPr marL="0" marR="0" marT="0" marB="0">
                    <a:lnL w="6350">
                      <a:solidFill>
                        <a:srgbClr val="A7A9AC"/>
                      </a:solidFill>
                      <a:prstDash val="solid"/>
                    </a:lnL>
                    <a:lnR w="6350">
                      <a:solidFill>
                        <a:srgbClr val="A7A9AC"/>
                      </a:solidFill>
                      <a:prstDash val="solid"/>
                    </a:lnR>
                    <a:lnT w="6350">
                      <a:solidFill>
                        <a:srgbClr val="A7A9AC"/>
                      </a:solidFill>
                      <a:prstDash val="solid"/>
                    </a:lnT>
                    <a:lnB w="6350">
                      <a:solidFill>
                        <a:srgbClr val="A7A9AC"/>
                      </a:solidFill>
                      <a:prstDash val="solid"/>
                    </a:lnB>
                    <a:solidFill>
                      <a:srgbClr val="A7A9A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77588">
                <a:tc rowSpan="5" gridSpan="2">
                  <a:txBody>
                    <a:bodyPr/>
                    <a:lstStyle/>
                    <a:p>
                      <a:endParaRPr sz="800">
                        <a:latin typeface="Trebuchet MS"/>
                        <a:cs typeface="Trebuchet MS"/>
                      </a:endParaRPr>
                    </a:p>
                  </a:txBody>
                  <a:tcPr marL="0" marR="0" marT="0" marB="0">
                    <a:lnL w="6350">
                      <a:solidFill>
                        <a:srgbClr val="000000"/>
                      </a:solidFill>
                      <a:prstDash val="solid"/>
                    </a:lnL>
                    <a:lnR w="6350">
                      <a:solidFill>
                        <a:srgbClr val="000000"/>
                      </a:solidFill>
                      <a:prstDash val="solid"/>
                    </a:lnR>
                    <a:lnT w="6350">
                      <a:solidFill>
                        <a:srgbClr val="A7A9AC"/>
                      </a:solidFill>
                      <a:prstDash val="solid"/>
                    </a:lnT>
                    <a:lnB w="6352">
                      <a:solidFill>
                        <a:srgbClr val="000000"/>
                      </a:solidFill>
                      <a:prstDash val="solid"/>
                    </a:lnB>
                  </a:tcPr>
                </a:tc>
                <a:tc rowSpan="5" hMerge="1">
                  <a:txBody>
                    <a:bodyPr/>
                    <a:lstStyle/>
                    <a:p>
                      <a:endParaRPr/>
                    </a:p>
                  </a:txBody>
                  <a:tcPr marL="0" marR="0" marT="0" marB="0"/>
                </a:tc>
                <a:tc gridSpan="6">
                  <a:txBody>
                    <a:bodyPr/>
                    <a:lstStyle/>
                    <a:p>
                      <a:pPr marL="47625">
                        <a:lnSpc>
                          <a:spcPct val="100000"/>
                        </a:lnSpc>
                      </a:pPr>
                      <a:r>
                        <a:rPr sz="500" dirty="0">
                          <a:latin typeface="Arial"/>
                          <a:cs typeface="Arial"/>
                        </a:rPr>
                        <a:t>P</a:t>
                      </a:r>
                      <a:r>
                        <a:rPr sz="500" spc="-15" dirty="0">
                          <a:latin typeface="Arial"/>
                          <a:cs typeface="Arial"/>
                        </a:rPr>
                        <a:t>r</a:t>
                      </a:r>
                      <a:r>
                        <a:rPr sz="500" dirty="0">
                          <a:latin typeface="Arial"/>
                          <a:cs typeface="Arial"/>
                        </a:rPr>
                        <a:t>oject:</a:t>
                      </a:r>
                      <a:endParaRPr sz="5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A7A9AC"/>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177587">
                <a:tc gridSpan="2" vMerge="1">
                  <a:txBody>
                    <a:bodyPr/>
                    <a:lstStyle/>
                    <a:p>
                      <a:endParaRPr/>
                    </a:p>
                  </a:txBody>
                  <a:tcPr marL="0" marR="0" marT="0" marB="0">
                    <a:lnL w="6350">
                      <a:solidFill>
                        <a:srgbClr val="000000"/>
                      </a:solidFill>
                      <a:prstDash val="solid"/>
                    </a:lnL>
                    <a:lnR w="6350">
                      <a:solidFill>
                        <a:srgbClr val="000000"/>
                      </a:solidFill>
                      <a:prstDash val="solid"/>
                    </a:lnR>
                    <a:lnT w="6350">
                      <a:solidFill>
                        <a:srgbClr val="A7A9AC"/>
                      </a:solidFill>
                      <a:prstDash val="solid"/>
                    </a:lnT>
                    <a:lnB w="6352">
                      <a:solidFill>
                        <a:srgbClr val="000000"/>
                      </a:solidFill>
                      <a:prstDash val="solid"/>
                    </a:lnB>
                  </a:tcPr>
                </a:tc>
                <a:tc hMerge="1" vMerge="1">
                  <a:txBody>
                    <a:bodyPr/>
                    <a:lstStyle/>
                    <a:p>
                      <a:endParaRPr/>
                    </a:p>
                  </a:txBody>
                  <a:tcPr marL="0" marR="0" marT="0" marB="0"/>
                </a:tc>
                <a:tc gridSpan="6">
                  <a:txBody>
                    <a:bodyPr/>
                    <a:lstStyle/>
                    <a:p>
                      <a:pPr marL="47625">
                        <a:lnSpc>
                          <a:spcPct val="100000"/>
                        </a:lnSpc>
                      </a:pPr>
                      <a:r>
                        <a:rPr sz="500" dirty="0">
                          <a:latin typeface="Arial"/>
                          <a:cs typeface="Arial"/>
                        </a:rPr>
                        <a:t>Engineer:</a:t>
                      </a:r>
                      <a:endParaRPr sz="5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1">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77588">
                <a:tc gridSpan="2" vMerge="1">
                  <a:txBody>
                    <a:bodyPr/>
                    <a:lstStyle/>
                    <a:p>
                      <a:endParaRPr/>
                    </a:p>
                  </a:txBody>
                  <a:tcPr marL="0" marR="0" marT="0" marB="0">
                    <a:lnL w="6350">
                      <a:solidFill>
                        <a:srgbClr val="000000"/>
                      </a:solidFill>
                      <a:prstDash val="solid"/>
                    </a:lnL>
                    <a:lnR w="6350">
                      <a:solidFill>
                        <a:srgbClr val="000000"/>
                      </a:solidFill>
                      <a:prstDash val="solid"/>
                    </a:lnR>
                    <a:lnT w="6350">
                      <a:solidFill>
                        <a:srgbClr val="A7A9AC"/>
                      </a:solidFill>
                      <a:prstDash val="solid"/>
                    </a:lnT>
                    <a:lnB w="6352">
                      <a:solidFill>
                        <a:srgbClr val="000000"/>
                      </a:solidFill>
                      <a:prstDash val="solid"/>
                    </a:lnB>
                  </a:tcPr>
                </a:tc>
                <a:tc hMerge="1" vMerge="1">
                  <a:txBody>
                    <a:bodyPr/>
                    <a:lstStyle/>
                    <a:p>
                      <a:endParaRPr/>
                    </a:p>
                  </a:txBody>
                  <a:tcPr marL="0" marR="0" marT="0" marB="0"/>
                </a:tc>
                <a:tc gridSpan="6">
                  <a:txBody>
                    <a:bodyPr/>
                    <a:lstStyle/>
                    <a:p>
                      <a:pPr marL="47625">
                        <a:lnSpc>
                          <a:spcPct val="100000"/>
                        </a:lnSpc>
                      </a:pPr>
                      <a:r>
                        <a:rPr sz="500" dirty="0">
                          <a:latin typeface="Arial"/>
                          <a:cs typeface="Arial"/>
                        </a:rPr>
                        <a:t>Contractor:</a:t>
                      </a:r>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177588">
                <a:tc gridSpan="2" vMerge="1">
                  <a:txBody>
                    <a:bodyPr/>
                    <a:lstStyle/>
                    <a:p>
                      <a:endParaRPr/>
                    </a:p>
                  </a:txBody>
                  <a:tcPr marL="0" marR="0" marT="0" marB="0">
                    <a:lnL w="6350">
                      <a:solidFill>
                        <a:srgbClr val="000000"/>
                      </a:solidFill>
                      <a:prstDash val="solid"/>
                    </a:lnL>
                    <a:lnR w="6350">
                      <a:solidFill>
                        <a:srgbClr val="000000"/>
                      </a:solidFill>
                      <a:prstDash val="solid"/>
                    </a:lnR>
                    <a:lnT w="6350">
                      <a:solidFill>
                        <a:srgbClr val="A7A9AC"/>
                      </a:solidFill>
                      <a:prstDash val="solid"/>
                    </a:lnT>
                    <a:lnB w="6352">
                      <a:solidFill>
                        <a:srgbClr val="000000"/>
                      </a:solidFill>
                      <a:prstDash val="solid"/>
                    </a:lnB>
                  </a:tcPr>
                </a:tc>
                <a:tc hMerge="1" vMerge="1">
                  <a:txBody>
                    <a:bodyPr/>
                    <a:lstStyle/>
                    <a:p>
                      <a:endParaRPr/>
                    </a:p>
                  </a:txBody>
                  <a:tcPr marL="0" marR="0" marT="0" marB="0"/>
                </a:tc>
                <a:tc>
                  <a:txBody>
                    <a:bodyPr/>
                    <a:lstStyle/>
                    <a:p>
                      <a:pPr marL="47625">
                        <a:lnSpc>
                          <a:spcPct val="100000"/>
                        </a:lnSpc>
                      </a:pPr>
                      <a:r>
                        <a:rPr sz="500" dirty="0">
                          <a:latin typeface="Arial"/>
                          <a:cs typeface="Arial"/>
                        </a:rPr>
                        <a:t>Submitted</a:t>
                      </a:r>
                      <a:r>
                        <a:rPr sz="500" spc="-55" dirty="0">
                          <a:latin typeface="Arial"/>
                          <a:cs typeface="Arial"/>
                        </a:rPr>
                        <a:t> </a:t>
                      </a:r>
                      <a:r>
                        <a:rPr sz="500" dirty="0">
                          <a:latin typeface="Arial"/>
                          <a:cs typeface="Arial"/>
                        </a:rPr>
                        <a:t>By:</a:t>
                      </a:r>
                      <a:endParaRPr sz="500">
                        <a:latin typeface="Arial"/>
                        <a:cs typeface="Arial"/>
                      </a:endParaRPr>
                    </a:p>
                  </a:txBody>
                  <a:tcPr marL="0" marR="0" marT="0" marB="0">
                    <a:lnL w="6350">
                      <a:solidFill>
                        <a:srgbClr val="000000"/>
                      </a:solidFill>
                      <a:prstDash val="solid"/>
                    </a:lnL>
                    <a:lnT w="6350">
                      <a:solidFill>
                        <a:srgbClr val="000000"/>
                      </a:solidFill>
                      <a:prstDash val="solid"/>
                    </a:lnT>
                    <a:lnB w="6351">
                      <a:solidFill>
                        <a:srgbClr val="000000"/>
                      </a:solidFill>
                      <a:prstDash val="solid"/>
                    </a:lnB>
                  </a:tcPr>
                </a:tc>
                <a:tc gridSpan="5">
                  <a:txBody>
                    <a:bodyPr/>
                    <a:lstStyle/>
                    <a:p>
                      <a:pPr marL="504825" algn="ctr">
                        <a:lnSpc>
                          <a:spcPct val="100000"/>
                        </a:lnSpc>
                      </a:pPr>
                      <a:r>
                        <a:rPr sz="500" dirty="0">
                          <a:latin typeface="Arial"/>
                          <a:cs typeface="Arial"/>
                        </a:rPr>
                        <a:t>Date:</a:t>
                      </a:r>
                      <a:endParaRPr sz="500">
                        <a:latin typeface="Arial"/>
                        <a:cs typeface="Arial"/>
                      </a:endParaRPr>
                    </a:p>
                  </a:txBody>
                  <a:tcPr marL="0" marR="0" marT="0" marB="0">
                    <a:lnR w="6350">
                      <a:solidFill>
                        <a:srgbClr val="000000"/>
                      </a:solidFill>
                      <a:prstDash val="solid"/>
                    </a:lnR>
                    <a:lnT w="6350">
                      <a:solidFill>
                        <a:srgbClr val="000000"/>
                      </a:solidFill>
                      <a:prstDash val="solid"/>
                    </a:lnT>
                    <a:lnB w="6351">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177586">
                <a:tc gridSpan="2" vMerge="1">
                  <a:txBody>
                    <a:bodyPr/>
                    <a:lstStyle/>
                    <a:p>
                      <a:endParaRPr/>
                    </a:p>
                  </a:txBody>
                  <a:tcPr marL="0" marR="0" marT="0" marB="0">
                    <a:lnL w="6350">
                      <a:solidFill>
                        <a:srgbClr val="000000"/>
                      </a:solidFill>
                      <a:prstDash val="solid"/>
                    </a:lnL>
                    <a:lnR w="6350">
                      <a:solidFill>
                        <a:srgbClr val="000000"/>
                      </a:solidFill>
                      <a:prstDash val="solid"/>
                    </a:lnR>
                    <a:lnT w="6350">
                      <a:solidFill>
                        <a:srgbClr val="A7A9AC"/>
                      </a:solidFill>
                      <a:prstDash val="solid"/>
                    </a:lnT>
                    <a:lnB w="6352">
                      <a:solidFill>
                        <a:srgbClr val="000000"/>
                      </a:solidFill>
                      <a:prstDash val="solid"/>
                    </a:lnB>
                  </a:tcPr>
                </a:tc>
                <a:tc hMerge="1" vMerge="1">
                  <a:txBody>
                    <a:bodyPr/>
                    <a:lstStyle/>
                    <a:p>
                      <a:endParaRPr/>
                    </a:p>
                  </a:txBody>
                  <a:tcPr marL="0" marR="0" marT="0" marB="0"/>
                </a:tc>
                <a:tc>
                  <a:txBody>
                    <a:bodyPr/>
                    <a:lstStyle/>
                    <a:p>
                      <a:pPr marL="47625">
                        <a:lnSpc>
                          <a:spcPct val="100000"/>
                        </a:lnSpc>
                      </a:pPr>
                      <a:r>
                        <a:rPr sz="500" dirty="0">
                          <a:latin typeface="Arial"/>
                          <a:cs typeface="Arial"/>
                        </a:rPr>
                        <a:t>App</a:t>
                      </a:r>
                      <a:r>
                        <a:rPr sz="500" spc="-15" dirty="0">
                          <a:latin typeface="Arial"/>
                          <a:cs typeface="Arial"/>
                        </a:rPr>
                        <a:t>r</a:t>
                      </a:r>
                      <a:r>
                        <a:rPr sz="500" dirty="0">
                          <a:latin typeface="Arial"/>
                          <a:cs typeface="Arial"/>
                        </a:rPr>
                        <a:t>o</a:t>
                      </a:r>
                      <a:r>
                        <a:rPr sz="500" spc="-15" dirty="0">
                          <a:latin typeface="Arial"/>
                          <a:cs typeface="Arial"/>
                        </a:rPr>
                        <a:t>v</a:t>
                      </a:r>
                      <a:r>
                        <a:rPr sz="500" dirty="0">
                          <a:latin typeface="Arial"/>
                          <a:cs typeface="Arial"/>
                        </a:rPr>
                        <a:t>ed</a:t>
                      </a:r>
                      <a:r>
                        <a:rPr sz="500" spc="-55" dirty="0">
                          <a:latin typeface="Arial"/>
                          <a:cs typeface="Arial"/>
                        </a:rPr>
                        <a:t> </a:t>
                      </a:r>
                      <a:r>
                        <a:rPr sz="500" dirty="0">
                          <a:latin typeface="Arial"/>
                          <a:cs typeface="Arial"/>
                        </a:rPr>
                        <a:t>By:</a:t>
                      </a:r>
                      <a:endParaRPr sz="500">
                        <a:latin typeface="Arial"/>
                        <a:cs typeface="Arial"/>
                      </a:endParaRPr>
                    </a:p>
                  </a:txBody>
                  <a:tcPr marL="0" marR="0" marT="0" marB="0">
                    <a:lnL w="6350">
                      <a:solidFill>
                        <a:srgbClr val="000000"/>
                      </a:solidFill>
                      <a:prstDash val="solid"/>
                    </a:lnL>
                    <a:lnT w="6351">
                      <a:solidFill>
                        <a:srgbClr val="000000"/>
                      </a:solidFill>
                      <a:prstDash val="solid"/>
                    </a:lnT>
                    <a:lnB w="6352">
                      <a:solidFill>
                        <a:srgbClr val="000000"/>
                      </a:solidFill>
                      <a:prstDash val="solid"/>
                    </a:lnB>
                  </a:tcPr>
                </a:tc>
                <a:tc gridSpan="5">
                  <a:txBody>
                    <a:bodyPr/>
                    <a:lstStyle/>
                    <a:p>
                      <a:pPr marL="504825" algn="ctr">
                        <a:lnSpc>
                          <a:spcPct val="100000"/>
                        </a:lnSpc>
                      </a:pPr>
                      <a:r>
                        <a:rPr sz="500" dirty="0">
                          <a:latin typeface="Arial"/>
                          <a:cs typeface="Arial"/>
                        </a:rPr>
                        <a:t>Date:</a:t>
                      </a:r>
                      <a:endParaRPr sz="500">
                        <a:latin typeface="Arial"/>
                        <a:cs typeface="Arial"/>
                      </a:endParaRPr>
                    </a:p>
                  </a:txBody>
                  <a:tcPr marL="0" marR="0" marT="0" marB="0">
                    <a:lnR w="6350">
                      <a:solidFill>
                        <a:srgbClr val="000000"/>
                      </a:solidFill>
                      <a:prstDash val="solid"/>
                    </a:lnR>
                    <a:lnT w="6351">
                      <a:solidFill>
                        <a:srgbClr val="000000"/>
                      </a:solidFill>
                      <a:prstDash val="solid"/>
                    </a:lnT>
                    <a:lnB w="6352">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129905">
                <a:tc>
                  <a:txBody>
                    <a:bodyPr/>
                    <a:lstStyle/>
                    <a:p>
                      <a:pPr algn="ctr">
                        <a:lnSpc>
                          <a:spcPct val="100000"/>
                        </a:lnSpc>
                      </a:pPr>
                      <a:r>
                        <a:rPr sz="500" b="1" spc="-60" dirty="0">
                          <a:latin typeface="Trebuchet MS"/>
                          <a:cs typeface="Trebuchet MS"/>
                        </a:rPr>
                        <a:t>T</a:t>
                      </a:r>
                      <a:r>
                        <a:rPr sz="500" b="1" dirty="0">
                          <a:latin typeface="Trebuchet MS"/>
                          <a:cs typeface="Trebuchet MS"/>
                        </a:rPr>
                        <a:t>ag</a:t>
                      </a:r>
                      <a:r>
                        <a:rPr sz="500" b="1" spc="-65" dirty="0">
                          <a:latin typeface="Trebuchet MS"/>
                          <a:cs typeface="Trebuchet MS"/>
                        </a:rPr>
                        <a:t> </a:t>
                      </a:r>
                      <a:r>
                        <a:rPr sz="500" b="1" dirty="0">
                          <a:latin typeface="Trebuchet MS"/>
                          <a:cs typeface="Trebuchet MS"/>
                        </a:rPr>
                        <a:t>#</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marL="229870">
                        <a:lnSpc>
                          <a:spcPct val="100000"/>
                        </a:lnSpc>
                      </a:pPr>
                      <a:r>
                        <a:rPr sz="500" b="1" dirty="0">
                          <a:latin typeface="Trebuchet MS"/>
                          <a:cs typeface="Trebuchet MS"/>
                        </a:rPr>
                        <a:t>Model</a:t>
                      </a:r>
                      <a:r>
                        <a:rPr sz="500" b="1" spc="-65" dirty="0">
                          <a:latin typeface="Trebuchet MS"/>
                          <a:cs typeface="Trebuchet MS"/>
                        </a:rPr>
                        <a:t> </a:t>
                      </a:r>
                      <a:r>
                        <a:rPr sz="500" b="1" dirty="0">
                          <a:latin typeface="Trebuchet MS"/>
                          <a:cs typeface="Trebuchet MS"/>
                        </a:rPr>
                        <a:t>#</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algn="ctr">
                        <a:lnSpc>
                          <a:spcPct val="100000"/>
                        </a:lnSpc>
                      </a:pPr>
                      <a:r>
                        <a:rPr sz="500" b="1" dirty="0">
                          <a:latin typeface="Trebuchet MS"/>
                          <a:cs typeface="Trebuchet MS"/>
                        </a:rPr>
                        <a:t>Flow</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algn="ctr">
                        <a:lnSpc>
                          <a:spcPct val="100000"/>
                        </a:lnSpc>
                      </a:pPr>
                      <a:r>
                        <a:rPr sz="500" b="1" dirty="0">
                          <a:latin typeface="Trebuchet MS"/>
                          <a:cs typeface="Trebuchet MS"/>
                        </a:rPr>
                        <a:t>Head</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marL="115570">
                        <a:lnSpc>
                          <a:spcPct val="100000"/>
                        </a:lnSpc>
                      </a:pPr>
                      <a:r>
                        <a:rPr sz="500" b="1" dirty="0">
                          <a:latin typeface="Trebuchet MS"/>
                          <a:cs typeface="Trebuchet MS"/>
                        </a:rPr>
                        <a:t>Cont</a:t>
                      </a:r>
                      <a:r>
                        <a:rPr sz="500" b="1" spc="-15" dirty="0">
                          <a:latin typeface="Trebuchet MS"/>
                          <a:cs typeface="Trebuchet MS"/>
                        </a:rPr>
                        <a:t>r</a:t>
                      </a:r>
                      <a:r>
                        <a:rPr sz="500" b="1" dirty="0">
                          <a:latin typeface="Trebuchet MS"/>
                          <a:cs typeface="Trebuchet MS"/>
                        </a:rPr>
                        <a:t>ol</a:t>
                      </a:r>
                      <a:r>
                        <a:rPr sz="500" b="1" spc="-65" dirty="0">
                          <a:latin typeface="Trebuchet MS"/>
                          <a:cs typeface="Trebuchet MS"/>
                        </a:rPr>
                        <a:t> </a:t>
                      </a:r>
                      <a:r>
                        <a:rPr sz="500" b="1" dirty="0">
                          <a:latin typeface="Trebuchet MS"/>
                          <a:cs typeface="Trebuchet MS"/>
                        </a:rPr>
                        <a:t>Mode</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algn="ctr">
                        <a:lnSpc>
                          <a:spcPct val="100000"/>
                        </a:lnSpc>
                      </a:pPr>
                      <a:r>
                        <a:rPr sz="500" b="1" dirty="0">
                          <a:latin typeface="Trebuchet MS"/>
                          <a:cs typeface="Trebuchet MS"/>
                        </a:rPr>
                        <a:t>C</a:t>
                      </a:r>
                      <a:r>
                        <a:rPr sz="500" b="1" spc="-15" dirty="0">
                          <a:latin typeface="Trebuchet MS"/>
                          <a:cs typeface="Trebuchet MS"/>
                        </a:rPr>
                        <a:t>y</a:t>
                      </a:r>
                      <a:r>
                        <a:rPr sz="500" b="1" dirty="0">
                          <a:latin typeface="Trebuchet MS"/>
                          <a:cs typeface="Trebuchet MS"/>
                        </a:rPr>
                        <a:t>cle</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algn="ctr">
                        <a:lnSpc>
                          <a:spcPct val="100000"/>
                        </a:lnSpc>
                      </a:pPr>
                      <a:r>
                        <a:rPr sz="500" b="1" dirty="0">
                          <a:latin typeface="Trebuchet MS"/>
                          <a:cs typeface="Trebuchet MS"/>
                        </a:rPr>
                        <a:t>Phase</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marL="243840">
                        <a:lnSpc>
                          <a:spcPct val="100000"/>
                        </a:lnSpc>
                      </a:pPr>
                      <a:r>
                        <a:rPr sz="500" b="1" spc="-50" dirty="0">
                          <a:latin typeface="Trebuchet MS"/>
                          <a:cs typeface="Trebuchet MS"/>
                        </a:rPr>
                        <a:t>V</a:t>
                      </a:r>
                      <a:r>
                        <a:rPr sz="500" b="1" dirty="0">
                          <a:latin typeface="Trebuchet MS"/>
                          <a:cs typeface="Trebuchet MS"/>
                        </a:rPr>
                        <a:t>oltage</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extLst>
                  <a:ext uri="{0D108BD9-81ED-4DB2-BD59-A6C34878D82A}">
                    <a16:rowId xmlns:a16="http://schemas.microsoft.com/office/drawing/2014/main" val="10006"/>
                  </a:ext>
                </a:extLst>
              </a:tr>
              <a:tr h="249382">
                <a:tc>
                  <a:txBody>
                    <a:bodyPr/>
                    <a:lstStyle/>
                    <a:p>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pPr marL="114935" marR="107314" indent="26034">
                        <a:lnSpc>
                          <a:spcPct val="100000"/>
                        </a:lnSpc>
                      </a:pPr>
                      <a:r>
                        <a:rPr sz="500" dirty="0">
                          <a:latin typeface="Arial"/>
                          <a:cs typeface="Arial"/>
                        </a:rPr>
                        <a:t>Wilo-Stratos GIGA</a:t>
                      </a:r>
                      <a:r>
                        <a:rPr sz="500" spc="-55" dirty="0">
                          <a:latin typeface="Arial"/>
                          <a:cs typeface="Arial"/>
                        </a:rPr>
                        <a:t> </a:t>
                      </a:r>
                      <a:r>
                        <a:rPr sz="500" dirty="0">
                          <a:latin typeface="Arial"/>
                          <a:cs typeface="Arial"/>
                        </a:rPr>
                        <a:t>3/3-105</a:t>
                      </a:r>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pPr algn="ctr">
                        <a:lnSpc>
                          <a:spcPct val="100000"/>
                        </a:lnSpc>
                      </a:pPr>
                      <a:r>
                        <a:rPr sz="500" dirty="0">
                          <a:latin typeface="Arial"/>
                          <a:cs typeface="Arial"/>
                        </a:rPr>
                        <a:t>3</a:t>
                      </a:r>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pPr algn="ctr">
                        <a:lnSpc>
                          <a:spcPct val="100000"/>
                        </a:lnSpc>
                      </a:pPr>
                      <a:r>
                        <a:rPr sz="500" dirty="0">
                          <a:latin typeface="Arial"/>
                          <a:cs typeface="Arial"/>
                        </a:rPr>
                        <a:t>460</a:t>
                      </a:r>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extLst>
                  <a:ext uri="{0D108BD9-81ED-4DB2-BD59-A6C34878D82A}">
                    <a16:rowId xmlns:a16="http://schemas.microsoft.com/office/drawing/2014/main" val="10007"/>
                  </a:ext>
                </a:extLst>
              </a:tr>
            </a:tbl>
          </a:graphicData>
        </a:graphic>
      </p:graphicFrame>
      <p:graphicFrame>
        <p:nvGraphicFramePr>
          <p:cNvPr id="313" name="object 313"/>
          <p:cNvGraphicFramePr>
            <a:graphicFrameLocks noGrp="1"/>
          </p:cNvGraphicFramePr>
          <p:nvPr/>
        </p:nvGraphicFramePr>
        <p:xfrm>
          <a:off x="5758615" y="4263389"/>
          <a:ext cx="1405265" cy="322417"/>
        </p:xfrm>
        <a:graphic>
          <a:graphicData uri="http://schemas.openxmlformats.org/drawingml/2006/table">
            <a:tbl>
              <a:tblPr firstRow="1" bandRow="1">
                <a:tableStyleId>{2D5ABB26-0587-4C30-8999-92F81FD0307C}</a:tableStyleId>
              </a:tblPr>
              <a:tblGrid>
                <a:gridCol w="176026">
                  <a:extLst>
                    <a:ext uri="{9D8B030D-6E8A-4147-A177-3AD203B41FA5}">
                      <a16:colId xmlns:a16="http://schemas.microsoft.com/office/drawing/2014/main" val="20000"/>
                    </a:ext>
                  </a:extLst>
                </a:gridCol>
                <a:gridCol w="175063">
                  <a:extLst>
                    <a:ext uri="{9D8B030D-6E8A-4147-A177-3AD203B41FA5}">
                      <a16:colId xmlns:a16="http://schemas.microsoft.com/office/drawing/2014/main" val="20001"/>
                    </a:ext>
                  </a:extLst>
                </a:gridCol>
                <a:gridCol w="176028">
                  <a:extLst>
                    <a:ext uri="{9D8B030D-6E8A-4147-A177-3AD203B41FA5}">
                      <a16:colId xmlns:a16="http://schemas.microsoft.com/office/drawing/2014/main" val="20002"/>
                    </a:ext>
                  </a:extLst>
                </a:gridCol>
                <a:gridCol w="175063">
                  <a:extLst>
                    <a:ext uri="{9D8B030D-6E8A-4147-A177-3AD203B41FA5}">
                      <a16:colId xmlns:a16="http://schemas.microsoft.com/office/drawing/2014/main" val="20003"/>
                    </a:ext>
                  </a:extLst>
                </a:gridCol>
                <a:gridCol w="175955">
                  <a:extLst>
                    <a:ext uri="{9D8B030D-6E8A-4147-A177-3AD203B41FA5}">
                      <a16:colId xmlns:a16="http://schemas.microsoft.com/office/drawing/2014/main" val="20004"/>
                    </a:ext>
                  </a:extLst>
                </a:gridCol>
                <a:gridCol w="176037">
                  <a:extLst>
                    <a:ext uri="{9D8B030D-6E8A-4147-A177-3AD203B41FA5}">
                      <a16:colId xmlns:a16="http://schemas.microsoft.com/office/drawing/2014/main" val="20005"/>
                    </a:ext>
                  </a:extLst>
                </a:gridCol>
                <a:gridCol w="179740">
                  <a:extLst>
                    <a:ext uri="{9D8B030D-6E8A-4147-A177-3AD203B41FA5}">
                      <a16:colId xmlns:a16="http://schemas.microsoft.com/office/drawing/2014/main" val="20006"/>
                    </a:ext>
                  </a:extLst>
                </a:gridCol>
                <a:gridCol w="171353">
                  <a:extLst>
                    <a:ext uri="{9D8B030D-6E8A-4147-A177-3AD203B41FA5}">
                      <a16:colId xmlns:a16="http://schemas.microsoft.com/office/drawing/2014/main" val="20007"/>
                    </a:ext>
                  </a:extLst>
                </a:gridCol>
              </a:tblGrid>
              <a:tr h="67114">
                <a:tc>
                  <a:txBody>
                    <a:bodyPr/>
                    <a:lstStyle/>
                    <a:p>
                      <a:endParaRPr sz="400">
                        <a:latin typeface="Dubai"/>
                        <a:cs typeface="Dubai"/>
                      </a:endParaRPr>
                    </a:p>
                  </a:txBody>
                  <a:tcPr marL="0" marR="0" marT="0" marB="0">
                    <a:lnL w="8730">
                      <a:solidFill>
                        <a:srgbClr val="000000"/>
                      </a:solidFill>
                      <a:prstDash val="solid"/>
                    </a:lnL>
                    <a:lnR w="4199">
                      <a:solidFill>
                        <a:srgbClr val="000000"/>
                      </a:solidFill>
                      <a:prstDash val="solid"/>
                    </a:lnR>
                    <a:lnT w="8730">
                      <a:solidFill>
                        <a:srgbClr val="000000"/>
                      </a:solidFill>
                      <a:prstDash val="solid"/>
                    </a:lnT>
                    <a:lnB w="12544">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8730">
                      <a:solidFill>
                        <a:srgbClr val="000000"/>
                      </a:solidFill>
                      <a:prstDash val="solid"/>
                    </a:lnT>
                    <a:lnB w="12544">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8730">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8730">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8730">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8730">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17943">
                      <a:solidFill>
                        <a:srgbClr val="000000"/>
                      </a:solidFill>
                      <a:prstDash val="solid"/>
                    </a:lnR>
                    <a:lnT w="8730">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17943">
                      <a:solidFill>
                        <a:srgbClr val="000000"/>
                      </a:solidFill>
                      <a:prstDash val="solid"/>
                    </a:lnL>
                    <a:lnR w="8730">
                      <a:solidFill>
                        <a:srgbClr val="000000"/>
                      </a:solidFill>
                      <a:prstDash val="solid"/>
                    </a:lnR>
                    <a:lnT w="8730">
                      <a:solidFill>
                        <a:srgbClr val="000000"/>
                      </a:solidFill>
                      <a:prstDash val="solid"/>
                    </a:lnT>
                    <a:lnB w="12544">
                      <a:solidFill>
                        <a:srgbClr val="000000"/>
                      </a:solidFill>
                      <a:prstDash val="solid"/>
                    </a:lnB>
                  </a:tcPr>
                </a:tc>
                <a:extLst>
                  <a:ext uri="{0D108BD9-81ED-4DB2-BD59-A6C34878D82A}">
                    <a16:rowId xmlns:a16="http://schemas.microsoft.com/office/drawing/2014/main" val="10000"/>
                  </a:ext>
                </a:extLst>
              </a:tr>
              <a:tr h="62345">
                <a:tc>
                  <a:txBody>
                    <a:bodyPr/>
                    <a:lstStyle/>
                    <a:p>
                      <a:endParaRPr sz="400">
                        <a:latin typeface="Dubai"/>
                        <a:cs typeface="Dubai"/>
                      </a:endParaRPr>
                    </a:p>
                  </a:txBody>
                  <a:tcPr marL="0" marR="0" marT="0" marB="0">
                    <a:lnL w="8730">
                      <a:solidFill>
                        <a:srgbClr val="000000"/>
                      </a:solidFill>
                      <a:prstDash val="solid"/>
                    </a:lnL>
                    <a:lnR w="4199">
                      <a:solidFill>
                        <a:srgbClr val="000000"/>
                      </a:solidFill>
                      <a:prstDash val="solid"/>
                    </a:lnR>
                    <a:lnT w="12544">
                      <a:solidFill>
                        <a:srgbClr val="000000"/>
                      </a:solidFill>
                      <a:prstDash val="solid"/>
                    </a:lnT>
                    <a:lnB w="4373">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18711">
                      <a:solidFill>
                        <a:srgbClr val="000000"/>
                      </a:solidFill>
                      <a:prstDash val="solid"/>
                    </a:lnR>
                    <a:lnT w="12544">
                      <a:solidFill>
                        <a:srgbClr val="000000"/>
                      </a:solidFill>
                      <a:prstDash val="solid"/>
                    </a:lnT>
                    <a:lnB w="4373">
                      <a:solidFill>
                        <a:srgbClr val="000000"/>
                      </a:solidFill>
                      <a:prstDash val="solid"/>
                    </a:lnB>
                  </a:tcPr>
                </a:tc>
                <a:tc>
                  <a:txBody>
                    <a:bodyPr/>
                    <a:lstStyle/>
                    <a:p>
                      <a:endParaRPr sz="400">
                        <a:latin typeface="Dubai"/>
                        <a:cs typeface="Dubai"/>
                      </a:endParaRPr>
                    </a:p>
                  </a:txBody>
                  <a:tcPr marL="0" marR="0" marT="0" marB="0">
                    <a:lnL w="18711">
                      <a:solidFill>
                        <a:srgbClr val="000000"/>
                      </a:solidFill>
                      <a:prstDash val="solid"/>
                    </a:lnL>
                    <a:lnR w="18711">
                      <a:solidFill>
                        <a:srgbClr val="000000"/>
                      </a:solidFill>
                      <a:prstDash val="solid"/>
                    </a:lnR>
                    <a:lnT w="18711">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18711">
                      <a:solidFill>
                        <a:srgbClr val="000000"/>
                      </a:solidFill>
                      <a:prstDash val="solid"/>
                    </a:lnL>
                    <a:lnR w="18711">
                      <a:solidFill>
                        <a:srgbClr val="000000"/>
                      </a:solidFill>
                      <a:prstDash val="solid"/>
                    </a:lnR>
                    <a:lnT w="18711">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18711">
                      <a:solidFill>
                        <a:srgbClr val="000000"/>
                      </a:solidFill>
                      <a:prstDash val="solid"/>
                    </a:lnL>
                    <a:lnR w="18711">
                      <a:solidFill>
                        <a:srgbClr val="000000"/>
                      </a:solidFill>
                      <a:prstDash val="solid"/>
                    </a:lnR>
                    <a:lnT w="18711">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18711">
                      <a:solidFill>
                        <a:srgbClr val="000000"/>
                      </a:solidFill>
                      <a:prstDash val="solid"/>
                    </a:lnL>
                    <a:lnR w="4199">
                      <a:solidFill>
                        <a:srgbClr val="000000"/>
                      </a:solidFill>
                      <a:prstDash val="solid"/>
                    </a:lnR>
                    <a:lnT w="18711">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17943">
                      <a:solidFill>
                        <a:srgbClr val="000000"/>
                      </a:solidFill>
                      <a:prstDash val="solid"/>
                    </a:lnR>
                    <a:lnT w="18711">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17943">
                      <a:solidFill>
                        <a:srgbClr val="000000"/>
                      </a:solidFill>
                      <a:prstDash val="solid"/>
                    </a:lnL>
                    <a:lnR w="8730">
                      <a:solidFill>
                        <a:srgbClr val="000000"/>
                      </a:solidFill>
                      <a:prstDash val="solid"/>
                    </a:lnR>
                    <a:lnT w="12544">
                      <a:solidFill>
                        <a:srgbClr val="000000"/>
                      </a:solidFill>
                      <a:prstDash val="solid"/>
                    </a:lnT>
                    <a:lnB w="4373">
                      <a:solidFill>
                        <a:srgbClr val="000000"/>
                      </a:solidFill>
                      <a:prstDash val="solid"/>
                    </a:lnB>
                  </a:tcPr>
                </a:tc>
                <a:extLst>
                  <a:ext uri="{0D108BD9-81ED-4DB2-BD59-A6C34878D82A}">
                    <a16:rowId xmlns:a16="http://schemas.microsoft.com/office/drawing/2014/main" val="10001"/>
                  </a:ext>
                </a:extLst>
              </a:tr>
              <a:tr h="64312">
                <a:tc>
                  <a:txBody>
                    <a:bodyPr/>
                    <a:lstStyle/>
                    <a:p>
                      <a:endParaRPr sz="400">
                        <a:latin typeface="Dubai"/>
                        <a:cs typeface="Dubai"/>
                      </a:endParaRPr>
                    </a:p>
                  </a:txBody>
                  <a:tcPr marL="0" marR="0" marT="0" marB="0">
                    <a:lnL w="8730">
                      <a:solidFill>
                        <a:srgbClr val="000000"/>
                      </a:solidFill>
                      <a:prstDash val="solid"/>
                    </a:lnL>
                    <a:lnR w="4199">
                      <a:solidFill>
                        <a:srgbClr val="000000"/>
                      </a:solidFill>
                      <a:prstDash val="solid"/>
                    </a:lnR>
                    <a:lnT w="4373">
                      <a:solidFill>
                        <a:srgbClr val="000000"/>
                      </a:solidFill>
                      <a:prstDash val="solid"/>
                    </a:lnT>
                    <a:lnB w="4373">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18711">
                      <a:solidFill>
                        <a:srgbClr val="000000"/>
                      </a:solidFill>
                      <a:prstDash val="solid"/>
                    </a:lnR>
                    <a:lnT w="4373">
                      <a:solidFill>
                        <a:srgbClr val="000000"/>
                      </a:solidFill>
                      <a:prstDash val="solid"/>
                    </a:lnT>
                    <a:lnB w="4373">
                      <a:solidFill>
                        <a:srgbClr val="000000"/>
                      </a:solidFill>
                      <a:prstDash val="solid"/>
                    </a:lnB>
                  </a:tcPr>
                </a:tc>
                <a:tc>
                  <a:txBody>
                    <a:bodyPr/>
                    <a:lstStyle/>
                    <a:p>
                      <a:endParaRPr sz="400">
                        <a:latin typeface="Dubai"/>
                        <a:cs typeface="Dubai"/>
                      </a:endParaRPr>
                    </a:p>
                  </a:txBody>
                  <a:tcPr marL="0" marR="0" marT="0" marB="0">
                    <a:lnL w="18711">
                      <a:solidFill>
                        <a:srgbClr val="000000"/>
                      </a:solidFill>
                      <a:prstDash val="solid"/>
                    </a:lnL>
                    <a:lnR w="18711">
                      <a:solidFill>
                        <a:srgbClr val="000000"/>
                      </a:solidFill>
                      <a:prstDash val="solid"/>
                    </a:lnR>
                    <a:lnT w="18711">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18711">
                      <a:solidFill>
                        <a:srgbClr val="000000"/>
                      </a:solidFill>
                      <a:prstDash val="solid"/>
                    </a:lnL>
                    <a:lnR w="18711">
                      <a:solidFill>
                        <a:srgbClr val="000000"/>
                      </a:solidFill>
                      <a:prstDash val="solid"/>
                    </a:lnR>
                    <a:lnT w="18711">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18711">
                      <a:solidFill>
                        <a:srgbClr val="000000"/>
                      </a:solidFill>
                      <a:prstDash val="solid"/>
                    </a:lnL>
                    <a:lnR w="18711">
                      <a:solidFill>
                        <a:srgbClr val="000000"/>
                      </a:solidFill>
                      <a:prstDash val="solid"/>
                    </a:lnR>
                    <a:lnT w="18711">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18711">
                      <a:solidFill>
                        <a:srgbClr val="000000"/>
                      </a:solidFill>
                      <a:prstDash val="solid"/>
                    </a:lnL>
                    <a:lnR w="4199">
                      <a:solidFill>
                        <a:srgbClr val="000000"/>
                      </a:solidFill>
                      <a:prstDash val="solid"/>
                    </a:lnR>
                    <a:lnT w="18711">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17943">
                      <a:solidFill>
                        <a:srgbClr val="000000"/>
                      </a:solidFill>
                      <a:prstDash val="solid"/>
                    </a:lnR>
                    <a:lnT w="18711">
                      <a:solidFill>
                        <a:srgbClr val="000000"/>
                      </a:solidFill>
                      <a:prstDash val="solid"/>
                    </a:lnT>
                    <a:lnB w="18711">
                      <a:solidFill>
                        <a:srgbClr val="000000"/>
                      </a:solidFill>
                      <a:prstDash val="solid"/>
                    </a:lnB>
                  </a:tcPr>
                </a:tc>
                <a:tc>
                  <a:txBody>
                    <a:bodyPr/>
                    <a:lstStyle/>
                    <a:p>
                      <a:endParaRPr sz="400">
                        <a:latin typeface="Dubai"/>
                        <a:cs typeface="Dubai"/>
                      </a:endParaRPr>
                    </a:p>
                  </a:txBody>
                  <a:tcPr marL="0" marR="0" marT="0" marB="0">
                    <a:lnL w="17943">
                      <a:solidFill>
                        <a:srgbClr val="000000"/>
                      </a:solidFill>
                      <a:prstDash val="solid"/>
                    </a:lnL>
                    <a:lnR w="8730">
                      <a:solidFill>
                        <a:srgbClr val="000000"/>
                      </a:solidFill>
                      <a:prstDash val="solid"/>
                    </a:lnR>
                    <a:lnT w="4373">
                      <a:solidFill>
                        <a:srgbClr val="000000"/>
                      </a:solidFill>
                      <a:prstDash val="solid"/>
                    </a:lnT>
                    <a:lnB w="4373">
                      <a:solidFill>
                        <a:srgbClr val="000000"/>
                      </a:solidFill>
                      <a:prstDash val="solid"/>
                    </a:lnB>
                  </a:tcPr>
                </a:tc>
                <a:extLst>
                  <a:ext uri="{0D108BD9-81ED-4DB2-BD59-A6C34878D82A}">
                    <a16:rowId xmlns:a16="http://schemas.microsoft.com/office/drawing/2014/main" val="10002"/>
                  </a:ext>
                </a:extLst>
              </a:tr>
              <a:tr h="64321">
                <a:tc>
                  <a:txBody>
                    <a:bodyPr/>
                    <a:lstStyle/>
                    <a:p>
                      <a:endParaRPr sz="400">
                        <a:latin typeface="Dubai"/>
                        <a:cs typeface="Dubai"/>
                      </a:endParaRPr>
                    </a:p>
                  </a:txBody>
                  <a:tcPr marL="0" marR="0" marT="0" marB="0">
                    <a:lnL w="8730">
                      <a:solidFill>
                        <a:srgbClr val="000000"/>
                      </a:solidFill>
                      <a:prstDash val="solid"/>
                    </a:lnL>
                    <a:lnR w="4199">
                      <a:solidFill>
                        <a:srgbClr val="000000"/>
                      </a:solidFill>
                      <a:prstDash val="solid"/>
                    </a:lnR>
                    <a:lnT w="4373">
                      <a:solidFill>
                        <a:srgbClr val="000000"/>
                      </a:solidFill>
                      <a:prstDash val="solid"/>
                    </a:lnT>
                    <a:lnB w="4373">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18711">
                      <a:solidFill>
                        <a:srgbClr val="000000"/>
                      </a:solidFill>
                      <a:prstDash val="solid"/>
                    </a:lnR>
                    <a:lnT w="4373">
                      <a:solidFill>
                        <a:srgbClr val="000000"/>
                      </a:solidFill>
                      <a:prstDash val="solid"/>
                    </a:lnT>
                    <a:lnB w="4373">
                      <a:solidFill>
                        <a:srgbClr val="000000"/>
                      </a:solidFill>
                      <a:prstDash val="solid"/>
                    </a:lnB>
                  </a:tcPr>
                </a:tc>
                <a:tc>
                  <a:txBody>
                    <a:bodyPr/>
                    <a:lstStyle/>
                    <a:p>
                      <a:endParaRPr sz="400">
                        <a:latin typeface="Dubai"/>
                        <a:cs typeface="Dubai"/>
                      </a:endParaRPr>
                    </a:p>
                  </a:txBody>
                  <a:tcPr marL="0" marR="0" marT="0" marB="0">
                    <a:lnL w="18711">
                      <a:solidFill>
                        <a:srgbClr val="000000"/>
                      </a:solidFill>
                      <a:prstDash val="solid"/>
                    </a:lnL>
                    <a:lnR w="18711">
                      <a:solidFill>
                        <a:srgbClr val="000000"/>
                      </a:solidFill>
                      <a:prstDash val="solid"/>
                    </a:lnR>
                    <a:lnT w="18711">
                      <a:solidFill>
                        <a:srgbClr val="000000"/>
                      </a:solidFill>
                      <a:prstDash val="solid"/>
                    </a:lnT>
                    <a:lnB w="4373">
                      <a:solidFill>
                        <a:srgbClr val="000000"/>
                      </a:solidFill>
                      <a:prstDash val="solid"/>
                    </a:lnB>
                  </a:tcPr>
                </a:tc>
                <a:tc>
                  <a:txBody>
                    <a:bodyPr/>
                    <a:lstStyle/>
                    <a:p>
                      <a:endParaRPr sz="400">
                        <a:latin typeface="Dubai"/>
                        <a:cs typeface="Dubai"/>
                      </a:endParaRPr>
                    </a:p>
                  </a:txBody>
                  <a:tcPr marL="0" marR="0" marT="0" marB="0">
                    <a:lnL w="18711">
                      <a:solidFill>
                        <a:srgbClr val="000000"/>
                      </a:solidFill>
                      <a:prstDash val="solid"/>
                    </a:lnL>
                    <a:lnR w="18711">
                      <a:solidFill>
                        <a:srgbClr val="000000"/>
                      </a:solidFill>
                      <a:prstDash val="solid"/>
                    </a:lnR>
                    <a:lnT w="18711">
                      <a:solidFill>
                        <a:srgbClr val="000000"/>
                      </a:solidFill>
                      <a:prstDash val="solid"/>
                    </a:lnT>
                    <a:lnB w="4373">
                      <a:solidFill>
                        <a:srgbClr val="000000"/>
                      </a:solidFill>
                      <a:prstDash val="solid"/>
                    </a:lnB>
                  </a:tcPr>
                </a:tc>
                <a:tc>
                  <a:txBody>
                    <a:bodyPr/>
                    <a:lstStyle/>
                    <a:p>
                      <a:endParaRPr sz="400">
                        <a:latin typeface="Dubai"/>
                        <a:cs typeface="Dubai"/>
                      </a:endParaRPr>
                    </a:p>
                  </a:txBody>
                  <a:tcPr marL="0" marR="0" marT="0" marB="0">
                    <a:lnL w="18711">
                      <a:solidFill>
                        <a:srgbClr val="000000"/>
                      </a:solidFill>
                      <a:prstDash val="solid"/>
                    </a:lnL>
                    <a:lnR w="18711">
                      <a:solidFill>
                        <a:srgbClr val="000000"/>
                      </a:solidFill>
                      <a:prstDash val="solid"/>
                    </a:lnR>
                    <a:lnT w="18711">
                      <a:solidFill>
                        <a:srgbClr val="000000"/>
                      </a:solidFill>
                      <a:prstDash val="solid"/>
                    </a:lnT>
                    <a:lnB w="4373">
                      <a:solidFill>
                        <a:srgbClr val="000000"/>
                      </a:solidFill>
                      <a:prstDash val="solid"/>
                    </a:lnB>
                  </a:tcPr>
                </a:tc>
                <a:tc>
                  <a:txBody>
                    <a:bodyPr/>
                    <a:lstStyle/>
                    <a:p>
                      <a:endParaRPr sz="400">
                        <a:latin typeface="Dubai"/>
                        <a:cs typeface="Dubai"/>
                      </a:endParaRPr>
                    </a:p>
                  </a:txBody>
                  <a:tcPr marL="0" marR="0" marT="0" marB="0">
                    <a:lnL w="18711">
                      <a:solidFill>
                        <a:srgbClr val="000000"/>
                      </a:solidFill>
                      <a:prstDash val="solid"/>
                    </a:lnL>
                    <a:lnR w="4199">
                      <a:solidFill>
                        <a:srgbClr val="000000"/>
                      </a:solidFill>
                      <a:prstDash val="solid"/>
                    </a:lnR>
                    <a:lnT w="18711">
                      <a:solidFill>
                        <a:srgbClr val="000000"/>
                      </a:solidFill>
                      <a:prstDash val="solid"/>
                    </a:lnT>
                    <a:lnB w="4373">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17943">
                      <a:solidFill>
                        <a:srgbClr val="000000"/>
                      </a:solidFill>
                      <a:prstDash val="solid"/>
                    </a:lnR>
                    <a:lnT w="18711">
                      <a:solidFill>
                        <a:srgbClr val="000000"/>
                      </a:solidFill>
                      <a:prstDash val="solid"/>
                    </a:lnT>
                    <a:lnB w="4373">
                      <a:solidFill>
                        <a:srgbClr val="000000"/>
                      </a:solidFill>
                      <a:prstDash val="solid"/>
                    </a:lnB>
                  </a:tcPr>
                </a:tc>
                <a:tc>
                  <a:txBody>
                    <a:bodyPr/>
                    <a:lstStyle/>
                    <a:p>
                      <a:endParaRPr sz="400">
                        <a:latin typeface="Dubai"/>
                        <a:cs typeface="Dubai"/>
                      </a:endParaRPr>
                    </a:p>
                  </a:txBody>
                  <a:tcPr marL="0" marR="0" marT="0" marB="0">
                    <a:lnL w="17943">
                      <a:solidFill>
                        <a:srgbClr val="000000"/>
                      </a:solidFill>
                      <a:prstDash val="solid"/>
                    </a:lnL>
                    <a:lnR w="8730">
                      <a:solidFill>
                        <a:srgbClr val="000000"/>
                      </a:solidFill>
                      <a:prstDash val="solid"/>
                    </a:lnR>
                    <a:lnT w="4373">
                      <a:solidFill>
                        <a:srgbClr val="000000"/>
                      </a:solidFill>
                      <a:prstDash val="solid"/>
                    </a:lnT>
                    <a:lnB w="4373">
                      <a:solidFill>
                        <a:srgbClr val="000000"/>
                      </a:solidFill>
                      <a:prstDash val="solid"/>
                    </a:lnB>
                  </a:tcPr>
                </a:tc>
                <a:extLst>
                  <a:ext uri="{0D108BD9-81ED-4DB2-BD59-A6C34878D82A}">
                    <a16:rowId xmlns:a16="http://schemas.microsoft.com/office/drawing/2014/main" val="10003"/>
                  </a:ext>
                </a:extLst>
              </a:tr>
              <a:tr h="64325">
                <a:tc>
                  <a:txBody>
                    <a:bodyPr/>
                    <a:lstStyle/>
                    <a:p>
                      <a:endParaRPr sz="400">
                        <a:latin typeface="Dubai"/>
                        <a:cs typeface="Dubai"/>
                      </a:endParaRPr>
                    </a:p>
                  </a:txBody>
                  <a:tcPr marL="0" marR="0" marT="0" marB="0">
                    <a:lnL w="8730">
                      <a:solidFill>
                        <a:srgbClr val="000000"/>
                      </a:solidFill>
                      <a:prstDash val="solid"/>
                    </a:lnL>
                    <a:lnR w="4199">
                      <a:solidFill>
                        <a:srgbClr val="000000"/>
                      </a:solidFill>
                      <a:prstDash val="solid"/>
                    </a:lnR>
                    <a:lnT w="4373">
                      <a:solidFill>
                        <a:srgbClr val="000000"/>
                      </a:solidFill>
                      <a:prstDash val="solid"/>
                    </a:lnT>
                    <a:lnB w="8730">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4373">
                      <a:solidFill>
                        <a:srgbClr val="000000"/>
                      </a:solidFill>
                      <a:prstDash val="solid"/>
                    </a:lnT>
                    <a:lnB w="8730">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4373">
                      <a:solidFill>
                        <a:srgbClr val="000000"/>
                      </a:solidFill>
                      <a:prstDash val="solid"/>
                    </a:lnT>
                    <a:lnB w="8730">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4373">
                      <a:solidFill>
                        <a:srgbClr val="000000"/>
                      </a:solidFill>
                      <a:prstDash val="solid"/>
                    </a:lnT>
                    <a:lnB w="8730">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4373">
                      <a:solidFill>
                        <a:srgbClr val="000000"/>
                      </a:solidFill>
                      <a:prstDash val="solid"/>
                    </a:lnT>
                    <a:lnB w="8730">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4373">
                      <a:solidFill>
                        <a:srgbClr val="000000"/>
                      </a:solidFill>
                      <a:prstDash val="solid"/>
                    </a:lnT>
                    <a:lnB w="8730">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17943">
                      <a:solidFill>
                        <a:srgbClr val="000000"/>
                      </a:solidFill>
                      <a:prstDash val="solid"/>
                    </a:lnR>
                    <a:lnT w="4373">
                      <a:solidFill>
                        <a:srgbClr val="000000"/>
                      </a:solidFill>
                      <a:prstDash val="solid"/>
                    </a:lnT>
                    <a:lnB w="8730">
                      <a:solidFill>
                        <a:srgbClr val="000000"/>
                      </a:solidFill>
                      <a:prstDash val="solid"/>
                    </a:lnB>
                  </a:tcPr>
                </a:tc>
                <a:tc>
                  <a:txBody>
                    <a:bodyPr/>
                    <a:lstStyle/>
                    <a:p>
                      <a:endParaRPr sz="400">
                        <a:latin typeface="Dubai"/>
                        <a:cs typeface="Dubai"/>
                      </a:endParaRPr>
                    </a:p>
                  </a:txBody>
                  <a:tcPr marL="0" marR="0" marT="0" marB="0">
                    <a:lnL w="17943">
                      <a:solidFill>
                        <a:srgbClr val="000000"/>
                      </a:solidFill>
                      <a:prstDash val="solid"/>
                    </a:lnL>
                    <a:lnR w="8730">
                      <a:solidFill>
                        <a:srgbClr val="000000"/>
                      </a:solidFill>
                      <a:prstDash val="solid"/>
                    </a:lnR>
                    <a:lnT w="4373">
                      <a:solidFill>
                        <a:srgbClr val="000000"/>
                      </a:solidFill>
                      <a:prstDash val="solid"/>
                    </a:lnT>
                    <a:lnB w="8730">
                      <a:solidFill>
                        <a:srgbClr val="000000"/>
                      </a:solidFill>
                      <a:prstDash val="solid"/>
                    </a:lnB>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05A8-F715-42B7-87E6-47BF6D74F27D}"/>
              </a:ext>
            </a:extLst>
          </p:cNvPr>
          <p:cNvSpPr>
            <a:spLocks noGrp="1"/>
          </p:cNvSpPr>
          <p:nvPr>
            <p:ph type="title"/>
          </p:nvPr>
        </p:nvSpPr>
        <p:spPr/>
        <p:txBody>
          <a:bodyPr>
            <a:normAutofit fontScale="90000"/>
          </a:bodyPr>
          <a:lstStyle/>
          <a:p>
            <a:pPr algn="ctr"/>
            <a:r>
              <a:rPr lang="en-US" sz="3100" dirty="0"/>
              <a:t>50 – 80% savings in energy in the pump alone with ECM and a little common sense.</a:t>
            </a:r>
            <a:br>
              <a:rPr lang="en-US" dirty="0"/>
            </a:br>
            <a:endParaRPr lang="en-US" dirty="0"/>
          </a:p>
        </p:txBody>
      </p:sp>
      <p:sp>
        <p:nvSpPr>
          <p:cNvPr id="3" name="Content Placeholder 2">
            <a:extLst>
              <a:ext uri="{FF2B5EF4-FFF2-40B4-BE49-F238E27FC236}">
                <a16:creationId xmlns:a16="http://schemas.microsoft.com/office/drawing/2014/main" id="{6500CC20-59F3-456D-97AE-1DA5DE826237}"/>
              </a:ext>
            </a:extLst>
          </p:cNvPr>
          <p:cNvSpPr>
            <a:spLocks noGrp="1"/>
          </p:cNvSpPr>
          <p:nvPr>
            <p:ph sz="half" idx="1"/>
          </p:nvPr>
        </p:nvSpPr>
        <p:spPr>
          <a:xfrm>
            <a:off x="1157078" y="1524000"/>
            <a:ext cx="9814133" cy="4876800"/>
          </a:xfrm>
        </p:spPr>
        <p:txBody>
          <a:bodyPr>
            <a:normAutofit/>
          </a:bodyPr>
          <a:lstStyle/>
          <a:p>
            <a:r>
              <a:rPr lang="en-US" dirty="0"/>
              <a:t>Easy to install and easy to prove.</a:t>
            </a:r>
          </a:p>
          <a:p>
            <a:r>
              <a:rPr lang="en-US" dirty="0"/>
              <a:t>Direct the WILO energy towards the schools with 1,000,000 to 5,000,000BTU/HR systems and the infamous 3x2.5x9 – 5-7.5hp pumps.</a:t>
            </a:r>
          </a:p>
          <a:p>
            <a:r>
              <a:rPr lang="en-US" dirty="0"/>
              <a:t>If you only get 50% savings with ECM/DC over the existing AC constant speed your payback is less than 3 years PERIOD.  WHY NOT</a:t>
            </a:r>
          </a:p>
          <a:p>
            <a:r>
              <a:rPr lang="en-US" dirty="0"/>
              <a:t>Even if you have the perfect system with VFD’s ECM will save at least 30%.  </a:t>
            </a:r>
            <a:r>
              <a:rPr lang="en-US" dirty="0">
                <a:highlight>
                  <a:srgbClr val="FFFF00"/>
                </a:highlight>
              </a:rPr>
              <a:t>I’ve never seen that perfect system yet.</a:t>
            </a:r>
          </a:p>
          <a:p>
            <a:r>
              <a:rPr lang="en-US" dirty="0"/>
              <a:t>You also get all the repair parts and labor savings for free.</a:t>
            </a:r>
          </a:p>
        </p:txBody>
      </p:sp>
    </p:spTree>
    <p:extLst>
      <p:ext uri="{BB962C8B-B14F-4D97-AF65-F5344CB8AC3E}">
        <p14:creationId xmlns:p14="http://schemas.microsoft.com/office/powerpoint/2010/main" val="161992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03220" y="5317643"/>
            <a:ext cx="64510" cy="64077"/>
          </a:xfrm>
          <a:custGeom>
            <a:avLst/>
            <a:gdLst/>
            <a:ahLst/>
            <a:cxnLst/>
            <a:rect l="l" t="t" r="r" b="b"/>
            <a:pathLst>
              <a:path w="94615" h="93979">
                <a:moveTo>
                  <a:pt x="94540" y="46444"/>
                </a:moveTo>
                <a:lnTo>
                  <a:pt x="77016" y="83327"/>
                </a:lnTo>
                <a:lnTo>
                  <a:pt x="51343" y="93818"/>
                </a:lnTo>
                <a:lnTo>
                  <a:pt x="35766" y="91935"/>
                </a:lnTo>
                <a:lnTo>
                  <a:pt x="22427" y="86455"/>
                </a:lnTo>
                <a:lnTo>
                  <a:pt x="11742" y="77954"/>
                </a:lnTo>
                <a:lnTo>
                  <a:pt x="4128" y="67011"/>
                </a:lnTo>
                <a:lnTo>
                  <a:pt x="0" y="54201"/>
                </a:lnTo>
                <a:lnTo>
                  <a:pt x="1552" y="37723"/>
                </a:lnTo>
                <a:lnTo>
                  <a:pt x="6518" y="23797"/>
                </a:lnTo>
                <a:lnTo>
                  <a:pt x="14369" y="12690"/>
                </a:lnTo>
                <a:lnTo>
                  <a:pt x="24581" y="4668"/>
                </a:lnTo>
                <a:lnTo>
                  <a:pt x="36625" y="0"/>
                </a:lnTo>
                <a:lnTo>
                  <a:pt x="53735" y="1238"/>
                </a:lnTo>
                <a:lnTo>
                  <a:pt x="87844" y="22755"/>
                </a:lnTo>
                <a:lnTo>
                  <a:pt x="94540" y="46444"/>
                </a:lnTo>
                <a:close/>
              </a:path>
            </a:pathLst>
          </a:custGeom>
          <a:ln w="4508">
            <a:solidFill>
              <a:srgbClr val="231F20"/>
            </a:solidFill>
          </a:ln>
        </p:spPr>
        <p:txBody>
          <a:bodyPr wrap="square" lIns="0" tIns="0" rIns="0" bIns="0" rtlCol="0"/>
          <a:lstStyle/>
          <a:p>
            <a:endParaRPr sz="1227"/>
          </a:p>
        </p:txBody>
      </p:sp>
      <p:sp>
        <p:nvSpPr>
          <p:cNvPr id="3" name="object 3"/>
          <p:cNvSpPr/>
          <p:nvPr/>
        </p:nvSpPr>
        <p:spPr>
          <a:xfrm>
            <a:off x="3114473" y="5317645"/>
            <a:ext cx="64510" cy="64077"/>
          </a:xfrm>
          <a:custGeom>
            <a:avLst/>
            <a:gdLst/>
            <a:ahLst/>
            <a:cxnLst/>
            <a:rect l="l" t="t" r="r" b="b"/>
            <a:pathLst>
              <a:path w="94615" h="93979">
                <a:moveTo>
                  <a:pt x="94551" y="46441"/>
                </a:moveTo>
                <a:lnTo>
                  <a:pt x="77021" y="83324"/>
                </a:lnTo>
                <a:lnTo>
                  <a:pt x="51353" y="93815"/>
                </a:lnTo>
                <a:lnTo>
                  <a:pt x="35777" y="91932"/>
                </a:lnTo>
                <a:lnTo>
                  <a:pt x="22437" y="86453"/>
                </a:lnTo>
                <a:lnTo>
                  <a:pt x="11749" y="77954"/>
                </a:lnTo>
                <a:lnTo>
                  <a:pt x="4131" y="67013"/>
                </a:lnTo>
                <a:lnTo>
                  <a:pt x="0" y="54205"/>
                </a:lnTo>
                <a:lnTo>
                  <a:pt x="1552" y="37727"/>
                </a:lnTo>
                <a:lnTo>
                  <a:pt x="6517" y="23801"/>
                </a:lnTo>
                <a:lnTo>
                  <a:pt x="14369" y="12694"/>
                </a:lnTo>
                <a:lnTo>
                  <a:pt x="24580" y="4671"/>
                </a:lnTo>
                <a:lnTo>
                  <a:pt x="36623" y="0"/>
                </a:lnTo>
                <a:lnTo>
                  <a:pt x="53731" y="1236"/>
                </a:lnTo>
                <a:lnTo>
                  <a:pt x="87847" y="22745"/>
                </a:lnTo>
                <a:lnTo>
                  <a:pt x="94551" y="46441"/>
                </a:lnTo>
                <a:close/>
              </a:path>
            </a:pathLst>
          </a:custGeom>
          <a:ln w="4508">
            <a:solidFill>
              <a:srgbClr val="231F20"/>
            </a:solidFill>
          </a:ln>
        </p:spPr>
        <p:txBody>
          <a:bodyPr wrap="square" lIns="0" tIns="0" rIns="0" bIns="0" rtlCol="0"/>
          <a:lstStyle/>
          <a:p>
            <a:endParaRPr sz="1227"/>
          </a:p>
        </p:txBody>
      </p:sp>
      <p:sp>
        <p:nvSpPr>
          <p:cNvPr id="4" name="object 4"/>
          <p:cNvSpPr/>
          <p:nvPr/>
        </p:nvSpPr>
        <p:spPr>
          <a:xfrm>
            <a:off x="3225726" y="5317647"/>
            <a:ext cx="64510" cy="64077"/>
          </a:xfrm>
          <a:custGeom>
            <a:avLst/>
            <a:gdLst/>
            <a:ahLst/>
            <a:cxnLst/>
            <a:rect l="l" t="t" r="r" b="b"/>
            <a:pathLst>
              <a:path w="94615" h="93979">
                <a:moveTo>
                  <a:pt x="94562" y="46437"/>
                </a:moveTo>
                <a:lnTo>
                  <a:pt x="77032" y="83321"/>
                </a:lnTo>
                <a:lnTo>
                  <a:pt x="51363" y="93812"/>
                </a:lnTo>
                <a:lnTo>
                  <a:pt x="35789" y="91930"/>
                </a:lnTo>
                <a:lnTo>
                  <a:pt x="22447" y="86452"/>
                </a:lnTo>
                <a:lnTo>
                  <a:pt x="11757" y="77955"/>
                </a:lnTo>
                <a:lnTo>
                  <a:pt x="4135" y="67016"/>
                </a:lnTo>
                <a:lnTo>
                  <a:pt x="0" y="54211"/>
                </a:lnTo>
                <a:lnTo>
                  <a:pt x="1551" y="37733"/>
                </a:lnTo>
                <a:lnTo>
                  <a:pt x="6517" y="23806"/>
                </a:lnTo>
                <a:lnTo>
                  <a:pt x="14368" y="12698"/>
                </a:lnTo>
                <a:lnTo>
                  <a:pt x="24578" y="4674"/>
                </a:lnTo>
                <a:lnTo>
                  <a:pt x="36619" y="0"/>
                </a:lnTo>
                <a:lnTo>
                  <a:pt x="53731" y="1234"/>
                </a:lnTo>
                <a:lnTo>
                  <a:pt x="87853" y="22735"/>
                </a:lnTo>
                <a:lnTo>
                  <a:pt x="94562" y="46437"/>
                </a:lnTo>
                <a:close/>
              </a:path>
            </a:pathLst>
          </a:custGeom>
          <a:ln w="4508">
            <a:solidFill>
              <a:srgbClr val="231F20"/>
            </a:solidFill>
          </a:ln>
        </p:spPr>
        <p:txBody>
          <a:bodyPr wrap="square" lIns="0" tIns="0" rIns="0" bIns="0" rtlCol="0"/>
          <a:lstStyle/>
          <a:p>
            <a:endParaRPr sz="1227"/>
          </a:p>
        </p:txBody>
      </p:sp>
      <p:sp>
        <p:nvSpPr>
          <p:cNvPr id="5" name="object 5"/>
          <p:cNvSpPr/>
          <p:nvPr/>
        </p:nvSpPr>
        <p:spPr>
          <a:xfrm>
            <a:off x="3343420" y="5288965"/>
            <a:ext cx="118197" cy="117331"/>
          </a:xfrm>
          <a:custGeom>
            <a:avLst/>
            <a:gdLst/>
            <a:ahLst/>
            <a:cxnLst/>
            <a:rect l="l" t="t" r="r" b="b"/>
            <a:pathLst>
              <a:path w="173355" h="172084">
                <a:moveTo>
                  <a:pt x="173021" y="85774"/>
                </a:moveTo>
                <a:lnTo>
                  <a:pt x="162650" y="126876"/>
                </a:lnTo>
                <a:lnTo>
                  <a:pt x="135118" y="157336"/>
                </a:lnTo>
                <a:lnTo>
                  <a:pt x="95799" y="171779"/>
                </a:lnTo>
                <a:lnTo>
                  <a:pt x="79543" y="170820"/>
                </a:lnTo>
                <a:lnTo>
                  <a:pt x="38288" y="156062"/>
                </a:lnTo>
                <a:lnTo>
                  <a:pt x="10733" y="127071"/>
                </a:lnTo>
                <a:lnTo>
                  <a:pt x="0" y="88461"/>
                </a:lnTo>
                <a:lnTo>
                  <a:pt x="1170" y="73389"/>
                </a:lnTo>
                <a:lnTo>
                  <a:pt x="17354" y="34309"/>
                </a:lnTo>
                <a:lnTo>
                  <a:pt x="48548" y="8063"/>
                </a:lnTo>
                <a:lnTo>
                  <a:pt x="75144" y="0"/>
                </a:lnTo>
                <a:lnTo>
                  <a:pt x="91738" y="868"/>
                </a:lnTo>
                <a:lnTo>
                  <a:pt x="133629" y="15147"/>
                </a:lnTo>
                <a:lnTo>
                  <a:pt x="161585" y="43450"/>
                </a:lnTo>
                <a:lnTo>
                  <a:pt x="172907" y="81298"/>
                </a:lnTo>
                <a:lnTo>
                  <a:pt x="173021" y="85774"/>
                </a:lnTo>
                <a:close/>
              </a:path>
            </a:pathLst>
          </a:custGeom>
          <a:ln w="4508">
            <a:solidFill>
              <a:srgbClr val="231F20"/>
            </a:solidFill>
          </a:ln>
        </p:spPr>
        <p:txBody>
          <a:bodyPr wrap="square" lIns="0" tIns="0" rIns="0" bIns="0" rtlCol="0"/>
          <a:lstStyle/>
          <a:p>
            <a:endParaRPr sz="1227"/>
          </a:p>
        </p:txBody>
      </p:sp>
      <p:sp>
        <p:nvSpPr>
          <p:cNvPr id="6" name="object 6"/>
          <p:cNvSpPr/>
          <p:nvPr/>
        </p:nvSpPr>
        <p:spPr>
          <a:xfrm>
            <a:off x="3401452" y="5405844"/>
            <a:ext cx="0" cy="96549"/>
          </a:xfrm>
          <a:custGeom>
            <a:avLst/>
            <a:gdLst/>
            <a:ahLst/>
            <a:cxnLst/>
            <a:rect l="l" t="t" r="r" b="b"/>
            <a:pathLst>
              <a:path h="141604">
                <a:moveTo>
                  <a:pt x="0" y="141389"/>
                </a:moveTo>
                <a:lnTo>
                  <a:pt x="0" y="0"/>
                </a:lnTo>
              </a:path>
            </a:pathLst>
          </a:custGeom>
          <a:ln w="4508">
            <a:solidFill>
              <a:srgbClr val="231F20"/>
            </a:solidFill>
          </a:ln>
        </p:spPr>
        <p:txBody>
          <a:bodyPr wrap="square" lIns="0" tIns="0" rIns="0" bIns="0" rtlCol="0"/>
          <a:lstStyle/>
          <a:p>
            <a:endParaRPr sz="1227"/>
          </a:p>
        </p:txBody>
      </p:sp>
      <p:sp>
        <p:nvSpPr>
          <p:cNvPr id="7" name="object 7"/>
          <p:cNvSpPr/>
          <p:nvPr/>
        </p:nvSpPr>
        <p:spPr>
          <a:xfrm>
            <a:off x="3401452" y="5306862"/>
            <a:ext cx="0" cy="27709"/>
          </a:xfrm>
          <a:custGeom>
            <a:avLst/>
            <a:gdLst/>
            <a:ahLst/>
            <a:cxnLst/>
            <a:rect l="l" t="t" r="r" b="b"/>
            <a:pathLst>
              <a:path h="40640">
                <a:moveTo>
                  <a:pt x="0" y="40284"/>
                </a:moveTo>
                <a:lnTo>
                  <a:pt x="0" y="0"/>
                </a:lnTo>
              </a:path>
            </a:pathLst>
          </a:custGeom>
          <a:ln w="4508">
            <a:solidFill>
              <a:srgbClr val="231F20"/>
            </a:solidFill>
          </a:ln>
        </p:spPr>
        <p:txBody>
          <a:bodyPr wrap="square" lIns="0" tIns="0" rIns="0" bIns="0" rtlCol="0"/>
          <a:lstStyle/>
          <a:p>
            <a:endParaRPr sz="1227"/>
          </a:p>
        </p:txBody>
      </p:sp>
      <p:sp>
        <p:nvSpPr>
          <p:cNvPr id="8" name="object 8"/>
          <p:cNvSpPr/>
          <p:nvPr/>
        </p:nvSpPr>
        <p:spPr>
          <a:xfrm>
            <a:off x="3355091" y="5333549"/>
            <a:ext cx="89189" cy="0"/>
          </a:xfrm>
          <a:custGeom>
            <a:avLst/>
            <a:gdLst/>
            <a:ahLst/>
            <a:cxnLst/>
            <a:rect l="l" t="t" r="r" b="b"/>
            <a:pathLst>
              <a:path w="130809">
                <a:moveTo>
                  <a:pt x="0" y="0"/>
                </a:moveTo>
                <a:lnTo>
                  <a:pt x="130606" y="0"/>
                </a:lnTo>
              </a:path>
            </a:pathLst>
          </a:custGeom>
          <a:ln w="4508">
            <a:solidFill>
              <a:srgbClr val="231F20"/>
            </a:solidFill>
          </a:ln>
        </p:spPr>
        <p:txBody>
          <a:bodyPr wrap="square" lIns="0" tIns="0" rIns="0" bIns="0" rtlCol="0"/>
          <a:lstStyle/>
          <a:p>
            <a:endParaRPr sz="1227"/>
          </a:p>
        </p:txBody>
      </p:sp>
      <p:sp>
        <p:nvSpPr>
          <p:cNvPr id="9" name="object 9"/>
          <p:cNvSpPr/>
          <p:nvPr/>
        </p:nvSpPr>
        <p:spPr>
          <a:xfrm>
            <a:off x="3369093" y="5359985"/>
            <a:ext cx="65376" cy="0"/>
          </a:xfrm>
          <a:custGeom>
            <a:avLst/>
            <a:gdLst/>
            <a:ahLst/>
            <a:cxnLst/>
            <a:rect l="l" t="t" r="r" b="b"/>
            <a:pathLst>
              <a:path w="95884">
                <a:moveTo>
                  <a:pt x="0" y="0"/>
                </a:moveTo>
                <a:lnTo>
                  <a:pt x="95656" y="0"/>
                </a:lnTo>
              </a:path>
            </a:pathLst>
          </a:custGeom>
          <a:ln w="4508">
            <a:solidFill>
              <a:srgbClr val="231F20"/>
            </a:solidFill>
          </a:ln>
        </p:spPr>
        <p:txBody>
          <a:bodyPr wrap="square" lIns="0" tIns="0" rIns="0" bIns="0" rtlCol="0"/>
          <a:lstStyle/>
          <a:p>
            <a:endParaRPr sz="1227"/>
          </a:p>
        </p:txBody>
      </p:sp>
      <p:sp>
        <p:nvSpPr>
          <p:cNvPr id="10" name="object 10"/>
          <p:cNvSpPr/>
          <p:nvPr/>
        </p:nvSpPr>
        <p:spPr>
          <a:xfrm>
            <a:off x="3382055" y="5386413"/>
            <a:ext cx="38966" cy="0"/>
          </a:xfrm>
          <a:custGeom>
            <a:avLst/>
            <a:gdLst/>
            <a:ahLst/>
            <a:cxnLst/>
            <a:rect l="l" t="t" r="r" b="b"/>
            <a:pathLst>
              <a:path w="57150">
                <a:moveTo>
                  <a:pt x="0" y="0"/>
                </a:moveTo>
                <a:lnTo>
                  <a:pt x="56870" y="0"/>
                </a:lnTo>
              </a:path>
            </a:pathLst>
          </a:custGeom>
          <a:ln w="4508">
            <a:solidFill>
              <a:srgbClr val="231F20"/>
            </a:solidFill>
          </a:ln>
        </p:spPr>
        <p:txBody>
          <a:bodyPr wrap="square" lIns="0" tIns="0" rIns="0" bIns="0" rtlCol="0"/>
          <a:lstStyle/>
          <a:p>
            <a:endParaRPr sz="1227"/>
          </a:p>
        </p:txBody>
      </p:sp>
      <p:sp>
        <p:nvSpPr>
          <p:cNvPr id="12" name="object 12"/>
          <p:cNvSpPr txBox="1"/>
          <p:nvPr/>
        </p:nvSpPr>
        <p:spPr>
          <a:xfrm>
            <a:off x="3003727" y="5524079"/>
            <a:ext cx="426027" cy="115416"/>
          </a:xfrm>
          <a:prstGeom prst="rect">
            <a:avLst/>
          </a:prstGeom>
        </p:spPr>
        <p:txBody>
          <a:bodyPr vert="horz" wrap="square" lIns="0" tIns="0" rIns="0" bIns="0" rtlCol="0">
            <a:spAutoFit/>
          </a:bodyPr>
          <a:lstStyle/>
          <a:p>
            <a:pPr marL="8659"/>
            <a:r>
              <a:rPr sz="375" spc="14" dirty="0">
                <a:solidFill>
                  <a:srgbClr val="231F20"/>
                </a:solidFill>
                <a:latin typeface="Calibri"/>
                <a:cs typeface="Calibri"/>
              </a:rPr>
              <a:t>L1     </a:t>
            </a:r>
            <a:r>
              <a:rPr sz="375" spc="10" dirty="0">
                <a:solidFill>
                  <a:srgbClr val="231F20"/>
                </a:solidFill>
                <a:latin typeface="Calibri"/>
                <a:cs typeface="Calibri"/>
              </a:rPr>
              <a:t> </a:t>
            </a:r>
            <a:r>
              <a:rPr sz="375" spc="14" dirty="0">
                <a:solidFill>
                  <a:srgbClr val="231F20"/>
                </a:solidFill>
                <a:latin typeface="Calibri"/>
                <a:cs typeface="Calibri"/>
              </a:rPr>
              <a:t>L2</a:t>
            </a:r>
            <a:r>
              <a:rPr sz="375" dirty="0">
                <a:solidFill>
                  <a:srgbClr val="231F20"/>
                </a:solidFill>
                <a:latin typeface="Calibri"/>
                <a:cs typeface="Calibri"/>
              </a:rPr>
              <a:t>     </a:t>
            </a:r>
            <a:r>
              <a:rPr sz="375" spc="-7" dirty="0">
                <a:solidFill>
                  <a:srgbClr val="231F20"/>
                </a:solidFill>
                <a:latin typeface="Calibri"/>
                <a:cs typeface="Calibri"/>
              </a:rPr>
              <a:t> </a:t>
            </a:r>
            <a:r>
              <a:rPr sz="375" spc="14" dirty="0">
                <a:solidFill>
                  <a:srgbClr val="231F20"/>
                </a:solidFill>
                <a:latin typeface="Calibri"/>
                <a:cs typeface="Calibri"/>
              </a:rPr>
              <a:t>L3</a:t>
            </a:r>
            <a:r>
              <a:rPr sz="375" dirty="0">
                <a:solidFill>
                  <a:srgbClr val="231F20"/>
                </a:solidFill>
                <a:latin typeface="Calibri"/>
                <a:cs typeface="Calibri"/>
              </a:rPr>
              <a:t>       </a:t>
            </a:r>
            <a:r>
              <a:rPr sz="375" spc="-10" dirty="0">
                <a:solidFill>
                  <a:srgbClr val="231F20"/>
                </a:solidFill>
                <a:latin typeface="Calibri"/>
                <a:cs typeface="Calibri"/>
              </a:rPr>
              <a:t> </a:t>
            </a:r>
            <a:r>
              <a:rPr sz="375" spc="3" dirty="0">
                <a:solidFill>
                  <a:srgbClr val="231F20"/>
                </a:solidFill>
                <a:latin typeface="Calibri"/>
                <a:cs typeface="Calibri"/>
              </a:rPr>
              <a:t>PE</a:t>
            </a:r>
            <a:endParaRPr sz="375">
              <a:latin typeface="Calibri"/>
              <a:cs typeface="Calibri"/>
            </a:endParaRPr>
          </a:p>
        </p:txBody>
      </p:sp>
      <p:sp>
        <p:nvSpPr>
          <p:cNvPr id="13" name="object 13"/>
          <p:cNvSpPr txBox="1"/>
          <p:nvPr/>
        </p:nvSpPr>
        <p:spPr>
          <a:xfrm>
            <a:off x="3516101" y="5525778"/>
            <a:ext cx="67108" cy="57708"/>
          </a:xfrm>
          <a:prstGeom prst="rect">
            <a:avLst/>
          </a:prstGeom>
        </p:spPr>
        <p:txBody>
          <a:bodyPr vert="horz" wrap="square" lIns="0" tIns="0" rIns="0" bIns="0" rtlCol="0">
            <a:spAutoFit/>
          </a:bodyPr>
          <a:lstStyle/>
          <a:p>
            <a:pPr marL="8659"/>
            <a:r>
              <a:rPr sz="375" spc="3" dirty="0">
                <a:solidFill>
                  <a:srgbClr val="231F20"/>
                </a:solidFill>
                <a:latin typeface="Calibri"/>
                <a:cs typeface="Calibri"/>
              </a:rPr>
              <a:t>PE</a:t>
            </a:r>
            <a:endParaRPr sz="375">
              <a:latin typeface="Calibri"/>
              <a:cs typeface="Calibri"/>
            </a:endParaRPr>
          </a:p>
        </p:txBody>
      </p:sp>
      <p:sp>
        <p:nvSpPr>
          <p:cNvPr id="14" name="object 14"/>
          <p:cNvSpPr/>
          <p:nvPr/>
        </p:nvSpPr>
        <p:spPr>
          <a:xfrm>
            <a:off x="3797675" y="5238559"/>
            <a:ext cx="720869" cy="239424"/>
          </a:xfrm>
          <a:custGeom>
            <a:avLst/>
            <a:gdLst/>
            <a:ahLst/>
            <a:cxnLst/>
            <a:rect l="l" t="t" r="r" b="b"/>
            <a:pathLst>
              <a:path w="1057275" h="351154">
                <a:moveTo>
                  <a:pt x="1057275" y="350748"/>
                </a:moveTo>
                <a:lnTo>
                  <a:pt x="0" y="350748"/>
                </a:lnTo>
                <a:lnTo>
                  <a:pt x="0" y="0"/>
                </a:lnTo>
                <a:lnTo>
                  <a:pt x="1057275" y="0"/>
                </a:lnTo>
                <a:lnTo>
                  <a:pt x="1057275" y="350748"/>
                </a:lnTo>
                <a:close/>
              </a:path>
            </a:pathLst>
          </a:custGeom>
          <a:ln w="4508">
            <a:solidFill>
              <a:srgbClr val="231F20"/>
            </a:solidFill>
            <a:prstDash val="dash"/>
          </a:ln>
        </p:spPr>
        <p:txBody>
          <a:bodyPr wrap="square" lIns="0" tIns="0" rIns="0" bIns="0" rtlCol="0"/>
          <a:lstStyle/>
          <a:p>
            <a:endParaRPr sz="1227"/>
          </a:p>
        </p:txBody>
      </p:sp>
      <p:sp>
        <p:nvSpPr>
          <p:cNvPr id="15" name="object 15"/>
          <p:cNvSpPr/>
          <p:nvPr/>
        </p:nvSpPr>
        <p:spPr>
          <a:xfrm>
            <a:off x="3825081" y="5275794"/>
            <a:ext cx="333807" cy="159760"/>
          </a:xfrm>
          <a:custGeom>
            <a:avLst/>
            <a:gdLst/>
            <a:ahLst/>
            <a:cxnLst/>
            <a:rect l="l" t="t" r="r" b="b"/>
            <a:pathLst>
              <a:path w="489585" h="234315">
                <a:moveTo>
                  <a:pt x="489064" y="233832"/>
                </a:moveTo>
                <a:lnTo>
                  <a:pt x="0" y="233832"/>
                </a:lnTo>
                <a:lnTo>
                  <a:pt x="0" y="0"/>
                </a:lnTo>
                <a:lnTo>
                  <a:pt x="489064" y="0"/>
                </a:lnTo>
                <a:lnTo>
                  <a:pt x="489064" y="233832"/>
                </a:lnTo>
                <a:close/>
              </a:path>
            </a:pathLst>
          </a:custGeom>
          <a:ln w="4508">
            <a:solidFill>
              <a:srgbClr val="231F20"/>
            </a:solidFill>
          </a:ln>
        </p:spPr>
        <p:txBody>
          <a:bodyPr wrap="square" lIns="0" tIns="0" rIns="0" bIns="0" rtlCol="0"/>
          <a:lstStyle/>
          <a:p>
            <a:endParaRPr sz="1227"/>
          </a:p>
        </p:txBody>
      </p:sp>
      <p:sp>
        <p:nvSpPr>
          <p:cNvPr id="16" name="object 16"/>
          <p:cNvSpPr/>
          <p:nvPr/>
        </p:nvSpPr>
        <p:spPr>
          <a:xfrm>
            <a:off x="3849632" y="5319205"/>
            <a:ext cx="64510" cy="64077"/>
          </a:xfrm>
          <a:custGeom>
            <a:avLst/>
            <a:gdLst/>
            <a:ahLst/>
            <a:cxnLst/>
            <a:rect l="l" t="t" r="r" b="b"/>
            <a:pathLst>
              <a:path w="94614" h="93979">
                <a:moveTo>
                  <a:pt x="94548" y="46439"/>
                </a:moveTo>
                <a:lnTo>
                  <a:pt x="77030" y="83323"/>
                </a:lnTo>
                <a:lnTo>
                  <a:pt x="51360" y="93824"/>
                </a:lnTo>
                <a:lnTo>
                  <a:pt x="35784" y="91942"/>
                </a:lnTo>
                <a:lnTo>
                  <a:pt x="22443" y="86463"/>
                </a:lnTo>
                <a:lnTo>
                  <a:pt x="11754" y="77965"/>
                </a:lnTo>
                <a:lnTo>
                  <a:pt x="4134" y="67025"/>
                </a:lnTo>
                <a:lnTo>
                  <a:pt x="0" y="54221"/>
                </a:lnTo>
                <a:lnTo>
                  <a:pt x="1550" y="37741"/>
                </a:lnTo>
                <a:lnTo>
                  <a:pt x="6514" y="23812"/>
                </a:lnTo>
                <a:lnTo>
                  <a:pt x="14362" y="12701"/>
                </a:lnTo>
                <a:lnTo>
                  <a:pt x="24569" y="4674"/>
                </a:lnTo>
                <a:lnTo>
                  <a:pt x="36606" y="0"/>
                </a:lnTo>
                <a:lnTo>
                  <a:pt x="53723" y="1236"/>
                </a:lnTo>
                <a:lnTo>
                  <a:pt x="87842" y="22743"/>
                </a:lnTo>
                <a:lnTo>
                  <a:pt x="94548" y="46439"/>
                </a:lnTo>
                <a:close/>
              </a:path>
            </a:pathLst>
          </a:custGeom>
          <a:ln w="4508">
            <a:solidFill>
              <a:srgbClr val="231F20"/>
            </a:solidFill>
          </a:ln>
        </p:spPr>
        <p:txBody>
          <a:bodyPr wrap="square" lIns="0" tIns="0" rIns="0" bIns="0" rtlCol="0"/>
          <a:lstStyle/>
          <a:p>
            <a:endParaRPr sz="1227"/>
          </a:p>
        </p:txBody>
      </p:sp>
      <p:sp>
        <p:nvSpPr>
          <p:cNvPr id="17" name="object 17"/>
          <p:cNvSpPr/>
          <p:nvPr/>
        </p:nvSpPr>
        <p:spPr>
          <a:xfrm>
            <a:off x="3960890" y="5319201"/>
            <a:ext cx="64510" cy="64077"/>
          </a:xfrm>
          <a:custGeom>
            <a:avLst/>
            <a:gdLst/>
            <a:ahLst/>
            <a:cxnLst/>
            <a:rect l="l" t="t" r="r" b="b"/>
            <a:pathLst>
              <a:path w="94614" h="93979">
                <a:moveTo>
                  <a:pt x="94526" y="46443"/>
                </a:moveTo>
                <a:lnTo>
                  <a:pt x="77006" y="83331"/>
                </a:lnTo>
                <a:lnTo>
                  <a:pt x="51339" y="93830"/>
                </a:lnTo>
                <a:lnTo>
                  <a:pt x="35765" y="91946"/>
                </a:lnTo>
                <a:lnTo>
                  <a:pt x="22428" y="86465"/>
                </a:lnTo>
                <a:lnTo>
                  <a:pt x="11744" y="77962"/>
                </a:lnTo>
                <a:lnTo>
                  <a:pt x="4129" y="67018"/>
                </a:lnTo>
                <a:lnTo>
                  <a:pt x="0" y="54208"/>
                </a:lnTo>
                <a:lnTo>
                  <a:pt x="1552" y="37731"/>
                </a:lnTo>
                <a:lnTo>
                  <a:pt x="6517" y="23804"/>
                </a:lnTo>
                <a:lnTo>
                  <a:pt x="14367" y="12694"/>
                </a:lnTo>
                <a:lnTo>
                  <a:pt x="24577" y="4670"/>
                </a:lnTo>
                <a:lnTo>
                  <a:pt x="36618" y="0"/>
                </a:lnTo>
                <a:lnTo>
                  <a:pt x="53726" y="1239"/>
                </a:lnTo>
                <a:lnTo>
                  <a:pt x="87832" y="22764"/>
                </a:lnTo>
                <a:lnTo>
                  <a:pt x="94526" y="46443"/>
                </a:lnTo>
                <a:close/>
              </a:path>
            </a:pathLst>
          </a:custGeom>
          <a:ln w="4508">
            <a:solidFill>
              <a:srgbClr val="231F20"/>
            </a:solidFill>
          </a:ln>
        </p:spPr>
        <p:txBody>
          <a:bodyPr wrap="square" lIns="0" tIns="0" rIns="0" bIns="0" rtlCol="0"/>
          <a:lstStyle/>
          <a:p>
            <a:endParaRPr sz="1227"/>
          </a:p>
        </p:txBody>
      </p:sp>
      <p:sp>
        <p:nvSpPr>
          <p:cNvPr id="18" name="object 18"/>
          <p:cNvSpPr/>
          <p:nvPr/>
        </p:nvSpPr>
        <p:spPr>
          <a:xfrm>
            <a:off x="4072144" y="5319205"/>
            <a:ext cx="64510" cy="64077"/>
          </a:xfrm>
          <a:custGeom>
            <a:avLst/>
            <a:gdLst/>
            <a:ahLst/>
            <a:cxnLst/>
            <a:rect l="l" t="t" r="r" b="b"/>
            <a:pathLst>
              <a:path w="94614" h="93979">
                <a:moveTo>
                  <a:pt x="94548" y="46439"/>
                </a:moveTo>
                <a:lnTo>
                  <a:pt x="77025" y="83323"/>
                </a:lnTo>
                <a:lnTo>
                  <a:pt x="51359" y="93824"/>
                </a:lnTo>
                <a:lnTo>
                  <a:pt x="35783" y="91942"/>
                </a:lnTo>
                <a:lnTo>
                  <a:pt x="22442" y="86463"/>
                </a:lnTo>
                <a:lnTo>
                  <a:pt x="11754" y="77965"/>
                </a:lnTo>
                <a:lnTo>
                  <a:pt x="4134" y="67025"/>
                </a:lnTo>
                <a:lnTo>
                  <a:pt x="0" y="54220"/>
                </a:lnTo>
                <a:lnTo>
                  <a:pt x="1551" y="37740"/>
                </a:lnTo>
                <a:lnTo>
                  <a:pt x="6514" y="23812"/>
                </a:lnTo>
                <a:lnTo>
                  <a:pt x="14363" y="12701"/>
                </a:lnTo>
                <a:lnTo>
                  <a:pt x="24570" y="4674"/>
                </a:lnTo>
                <a:lnTo>
                  <a:pt x="36607" y="0"/>
                </a:lnTo>
                <a:lnTo>
                  <a:pt x="53719" y="1236"/>
                </a:lnTo>
                <a:lnTo>
                  <a:pt x="87840" y="22743"/>
                </a:lnTo>
                <a:lnTo>
                  <a:pt x="94548" y="46439"/>
                </a:lnTo>
                <a:close/>
              </a:path>
            </a:pathLst>
          </a:custGeom>
          <a:ln w="4508">
            <a:solidFill>
              <a:srgbClr val="231F20"/>
            </a:solidFill>
          </a:ln>
        </p:spPr>
        <p:txBody>
          <a:bodyPr wrap="square" lIns="0" tIns="0" rIns="0" bIns="0" rtlCol="0"/>
          <a:lstStyle/>
          <a:p>
            <a:endParaRPr sz="1227"/>
          </a:p>
        </p:txBody>
      </p:sp>
      <p:sp>
        <p:nvSpPr>
          <p:cNvPr id="19" name="object 19"/>
          <p:cNvSpPr/>
          <p:nvPr/>
        </p:nvSpPr>
        <p:spPr>
          <a:xfrm>
            <a:off x="3880706" y="5383313"/>
            <a:ext cx="164523" cy="171450"/>
          </a:xfrm>
          <a:custGeom>
            <a:avLst/>
            <a:gdLst/>
            <a:ahLst/>
            <a:cxnLst/>
            <a:rect l="l" t="t" r="r" b="b"/>
            <a:pathLst>
              <a:path w="241300" h="251459">
                <a:moveTo>
                  <a:pt x="165900" y="2717"/>
                </a:moveTo>
                <a:lnTo>
                  <a:pt x="165900" y="160261"/>
                </a:lnTo>
                <a:lnTo>
                  <a:pt x="189204" y="160261"/>
                </a:lnTo>
                <a:lnTo>
                  <a:pt x="240957" y="224282"/>
                </a:lnTo>
                <a:lnTo>
                  <a:pt x="240957" y="250901"/>
                </a:lnTo>
                <a:lnTo>
                  <a:pt x="0" y="250901"/>
                </a:lnTo>
                <a:lnTo>
                  <a:pt x="0" y="0"/>
                </a:lnTo>
              </a:path>
            </a:pathLst>
          </a:custGeom>
          <a:ln w="4508">
            <a:solidFill>
              <a:srgbClr val="231F20"/>
            </a:solidFill>
          </a:ln>
        </p:spPr>
        <p:txBody>
          <a:bodyPr wrap="square" lIns="0" tIns="0" rIns="0" bIns="0" rtlCol="0"/>
          <a:lstStyle/>
          <a:p>
            <a:endParaRPr sz="1227"/>
          </a:p>
        </p:txBody>
      </p:sp>
      <p:sp>
        <p:nvSpPr>
          <p:cNvPr id="20" name="object 20"/>
          <p:cNvSpPr/>
          <p:nvPr/>
        </p:nvSpPr>
        <p:spPr>
          <a:xfrm>
            <a:off x="4103227" y="5385167"/>
            <a:ext cx="0" cy="107806"/>
          </a:xfrm>
          <a:custGeom>
            <a:avLst/>
            <a:gdLst/>
            <a:ahLst/>
            <a:cxnLst/>
            <a:rect l="l" t="t" r="r" b="b"/>
            <a:pathLst>
              <a:path h="158115">
                <a:moveTo>
                  <a:pt x="0" y="157772"/>
                </a:moveTo>
                <a:lnTo>
                  <a:pt x="0" y="0"/>
                </a:lnTo>
              </a:path>
            </a:pathLst>
          </a:custGeom>
          <a:ln w="4508">
            <a:solidFill>
              <a:srgbClr val="231F20"/>
            </a:solidFill>
          </a:ln>
        </p:spPr>
        <p:txBody>
          <a:bodyPr wrap="square" lIns="0" tIns="0" rIns="0" bIns="0" rtlCol="0"/>
          <a:lstStyle/>
          <a:p>
            <a:endParaRPr sz="1227"/>
          </a:p>
        </p:txBody>
      </p:sp>
      <p:sp>
        <p:nvSpPr>
          <p:cNvPr id="21" name="object 21"/>
          <p:cNvSpPr/>
          <p:nvPr/>
        </p:nvSpPr>
        <p:spPr>
          <a:xfrm>
            <a:off x="3937184" y="5276739"/>
            <a:ext cx="0" cy="158461"/>
          </a:xfrm>
          <a:custGeom>
            <a:avLst/>
            <a:gdLst/>
            <a:ahLst/>
            <a:cxnLst/>
            <a:rect l="l" t="t" r="r" b="b"/>
            <a:pathLst>
              <a:path h="232409">
                <a:moveTo>
                  <a:pt x="0" y="0"/>
                </a:moveTo>
                <a:lnTo>
                  <a:pt x="0" y="232003"/>
                </a:lnTo>
              </a:path>
            </a:pathLst>
          </a:custGeom>
          <a:ln w="4508">
            <a:solidFill>
              <a:srgbClr val="231F20"/>
            </a:solidFill>
            <a:prstDash val="dash"/>
          </a:ln>
        </p:spPr>
        <p:txBody>
          <a:bodyPr wrap="square" lIns="0" tIns="0" rIns="0" bIns="0" rtlCol="0"/>
          <a:lstStyle/>
          <a:p>
            <a:endParaRPr sz="1227"/>
          </a:p>
        </p:txBody>
      </p:sp>
      <p:sp>
        <p:nvSpPr>
          <p:cNvPr id="22" name="object 22"/>
          <p:cNvSpPr/>
          <p:nvPr/>
        </p:nvSpPr>
        <p:spPr>
          <a:xfrm>
            <a:off x="4048869" y="5276739"/>
            <a:ext cx="0" cy="158461"/>
          </a:xfrm>
          <a:custGeom>
            <a:avLst/>
            <a:gdLst/>
            <a:ahLst/>
            <a:cxnLst/>
            <a:rect l="l" t="t" r="r" b="b"/>
            <a:pathLst>
              <a:path h="232409">
                <a:moveTo>
                  <a:pt x="0" y="0"/>
                </a:moveTo>
                <a:lnTo>
                  <a:pt x="0" y="232003"/>
                </a:lnTo>
              </a:path>
            </a:pathLst>
          </a:custGeom>
          <a:ln w="4508">
            <a:solidFill>
              <a:srgbClr val="231F20"/>
            </a:solidFill>
            <a:prstDash val="dash"/>
          </a:ln>
        </p:spPr>
        <p:txBody>
          <a:bodyPr wrap="square" lIns="0" tIns="0" rIns="0" bIns="0" rtlCol="0"/>
          <a:lstStyle/>
          <a:p>
            <a:endParaRPr sz="1227"/>
          </a:p>
        </p:txBody>
      </p:sp>
      <p:sp>
        <p:nvSpPr>
          <p:cNvPr id="23" name="object 23"/>
          <p:cNvSpPr/>
          <p:nvPr/>
        </p:nvSpPr>
        <p:spPr>
          <a:xfrm>
            <a:off x="4158629" y="5275794"/>
            <a:ext cx="333807" cy="159760"/>
          </a:xfrm>
          <a:custGeom>
            <a:avLst/>
            <a:gdLst/>
            <a:ahLst/>
            <a:cxnLst/>
            <a:rect l="l" t="t" r="r" b="b"/>
            <a:pathLst>
              <a:path w="489585" h="234315">
                <a:moveTo>
                  <a:pt x="489064" y="233832"/>
                </a:moveTo>
                <a:lnTo>
                  <a:pt x="0" y="233832"/>
                </a:lnTo>
                <a:lnTo>
                  <a:pt x="0" y="0"/>
                </a:lnTo>
                <a:lnTo>
                  <a:pt x="489064" y="0"/>
                </a:lnTo>
                <a:lnTo>
                  <a:pt x="489064" y="233832"/>
                </a:lnTo>
                <a:close/>
              </a:path>
            </a:pathLst>
          </a:custGeom>
          <a:ln w="4508">
            <a:solidFill>
              <a:srgbClr val="231F20"/>
            </a:solidFill>
          </a:ln>
        </p:spPr>
        <p:txBody>
          <a:bodyPr wrap="square" lIns="0" tIns="0" rIns="0" bIns="0" rtlCol="0"/>
          <a:lstStyle/>
          <a:p>
            <a:endParaRPr sz="1227"/>
          </a:p>
        </p:txBody>
      </p:sp>
      <p:sp>
        <p:nvSpPr>
          <p:cNvPr id="24" name="object 24"/>
          <p:cNvSpPr/>
          <p:nvPr/>
        </p:nvSpPr>
        <p:spPr>
          <a:xfrm>
            <a:off x="4183172" y="5319207"/>
            <a:ext cx="64510" cy="64077"/>
          </a:xfrm>
          <a:custGeom>
            <a:avLst/>
            <a:gdLst/>
            <a:ahLst/>
            <a:cxnLst/>
            <a:rect l="l" t="t" r="r" b="b"/>
            <a:pathLst>
              <a:path w="94614" h="93979">
                <a:moveTo>
                  <a:pt x="94559" y="46436"/>
                </a:moveTo>
                <a:lnTo>
                  <a:pt x="77035" y="83320"/>
                </a:lnTo>
                <a:lnTo>
                  <a:pt x="51369" y="93821"/>
                </a:lnTo>
                <a:lnTo>
                  <a:pt x="35798" y="91939"/>
                </a:lnTo>
                <a:lnTo>
                  <a:pt x="22458" y="86462"/>
                </a:lnTo>
                <a:lnTo>
                  <a:pt x="11765" y="77966"/>
                </a:lnTo>
                <a:lnTo>
                  <a:pt x="4140" y="67028"/>
                </a:lnTo>
                <a:lnTo>
                  <a:pt x="0" y="54225"/>
                </a:lnTo>
                <a:lnTo>
                  <a:pt x="1551" y="37746"/>
                </a:lnTo>
                <a:lnTo>
                  <a:pt x="6516" y="23817"/>
                </a:lnTo>
                <a:lnTo>
                  <a:pt x="14366" y="12705"/>
                </a:lnTo>
                <a:lnTo>
                  <a:pt x="24573" y="4677"/>
                </a:lnTo>
                <a:lnTo>
                  <a:pt x="36607" y="0"/>
                </a:lnTo>
                <a:lnTo>
                  <a:pt x="53721" y="1234"/>
                </a:lnTo>
                <a:lnTo>
                  <a:pt x="87846" y="22734"/>
                </a:lnTo>
                <a:lnTo>
                  <a:pt x="94559" y="46436"/>
                </a:lnTo>
                <a:close/>
              </a:path>
            </a:pathLst>
          </a:custGeom>
          <a:ln w="4508">
            <a:solidFill>
              <a:srgbClr val="231F20"/>
            </a:solidFill>
          </a:ln>
        </p:spPr>
        <p:txBody>
          <a:bodyPr wrap="square" lIns="0" tIns="0" rIns="0" bIns="0" rtlCol="0"/>
          <a:lstStyle/>
          <a:p>
            <a:endParaRPr sz="1227"/>
          </a:p>
        </p:txBody>
      </p:sp>
      <p:sp>
        <p:nvSpPr>
          <p:cNvPr id="25" name="object 25"/>
          <p:cNvSpPr/>
          <p:nvPr/>
        </p:nvSpPr>
        <p:spPr>
          <a:xfrm>
            <a:off x="4294431" y="5319205"/>
            <a:ext cx="64510" cy="64077"/>
          </a:xfrm>
          <a:custGeom>
            <a:avLst/>
            <a:gdLst/>
            <a:ahLst/>
            <a:cxnLst/>
            <a:rect l="l" t="t" r="r" b="b"/>
            <a:pathLst>
              <a:path w="94614" h="93979">
                <a:moveTo>
                  <a:pt x="94537" y="46439"/>
                </a:moveTo>
                <a:lnTo>
                  <a:pt x="77010" y="83330"/>
                </a:lnTo>
                <a:lnTo>
                  <a:pt x="51349" y="93826"/>
                </a:lnTo>
                <a:lnTo>
                  <a:pt x="35776" y="91942"/>
                </a:lnTo>
                <a:lnTo>
                  <a:pt x="22438" y="86462"/>
                </a:lnTo>
                <a:lnTo>
                  <a:pt x="11751" y="77961"/>
                </a:lnTo>
                <a:lnTo>
                  <a:pt x="4132" y="67018"/>
                </a:lnTo>
                <a:lnTo>
                  <a:pt x="0" y="54211"/>
                </a:lnTo>
                <a:lnTo>
                  <a:pt x="1551" y="37735"/>
                </a:lnTo>
                <a:lnTo>
                  <a:pt x="6516" y="23809"/>
                </a:lnTo>
                <a:lnTo>
                  <a:pt x="14366" y="12700"/>
                </a:lnTo>
                <a:lnTo>
                  <a:pt x="24575" y="4674"/>
                </a:lnTo>
                <a:lnTo>
                  <a:pt x="36616" y="0"/>
                </a:lnTo>
                <a:lnTo>
                  <a:pt x="53723" y="1237"/>
                </a:lnTo>
                <a:lnTo>
                  <a:pt x="87835" y="22752"/>
                </a:lnTo>
                <a:lnTo>
                  <a:pt x="94537" y="46439"/>
                </a:lnTo>
                <a:close/>
              </a:path>
            </a:pathLst>
          </a:custGeom>
          <a:ln w="4508">
            <a:solidFill>
              <a:srgbClr val="231F20"/>
            </a:solidFill>
          </a:ln>
        </p:spPr>
        <p:txBody>
          <a:bodyPr wrap="square" lIns="0" tIns="0" rIns="0" bIns="0" rtlCol="0"/>
          <a:lstStyle/>
          <a:p>
            <a:endParaRPr sz="1227"/>
          </a:p>
        </p:txBody>
      </p:sp>
      <p:sp>
        <p:nvSpPr>
          <p:cNvPr id="26" name="object 26"/>
          <p:cNvSpPr/>
          <p:nvPr/>
        </p:nvSpPr>
        <p:spPr>
          <a:xfrm>
            <a:off x="4405699" y="5319203"/>
            <a:ext cx="64510" cy="64077"/>
          </a:xfrm>
          <a:custGeom>
            <a:avLst/>
            <a:gdLst/>
            <a:ahLst/>
            <a:cxnLst/>
            <a:rect l="l" t="t" r="r" b="b"/>
            <a:pathLst>
              <a:path w="94614" h="93979">
                <a:moveTo>
                  <a:pt x="94526" y="46442"/>
                </a:moveTo>
                <a:lnTo>
                  <a:pt x="77004" y="83333"/>
                </a:lnTo>
                <a:lnTo>
                  <a:pt x="51340" y="93829"/>
                </a:lnTo>
                <a:lnTo>
                  <a:pt x="35766" y="91945"/>
                </a:lnTo>
                <a:lnTo>
                  <a:pt x="22428" y="86463"/>
                </a:lnTo>
                <a:lnTo>
                  <a:pt x="11744" y="77961"/>
                </a:lnTo>
                <a:lnTo>
                  <a:pt x="4129" y="67016"/>
                </a:lnTo>
                <a:lnTo>
                  <a:pt x="0" y="54206"/>
                </a:lnTo>
                <a:lnTo>
                  <a:pt x="1552" y="37731"/>
                </a:lnTo>
                <a:lnTo>
                  <a:pt x="6516" y="23805"/>
                </a:lnTo>
                <a:lnTo>
                  <a:pt x="14366" y="12696"/>
                </a:lnTo>
                <a:lnTo>
                  <a:pt x="24576" y="4672"/>
                </a:lnTo>
                <a:lnTo>
                  <a:pt x="36619" y="0"/>
                </a:lnTo>
                <a:lnTo>
                  <a:pt x="53727" y="1238"/>
                </a:lnTo>
                <a:lnTo>
                  <a:pt x="87832" y="22762"/>
                </a:lnTo>
                <a:lnTo>
                  <a:pt x="94526" y="46442"/>
                </a:lnTo>
                <a:close/>
              </a:path>
            </a:pathLst>
          </a:custGeom>
          <a:ln w="4508">
            <a:solidFill>
              <a:srgbClr val="231F20"/>
            </a:solidFill>
          </a:ln>
        </p:spPr>
        <p:txBody>
          <a:bodyPr wrap="square" lIns="0" tIns="0" rIns="0" bIns="0" rtlCol="0"/>
          <a:lstStyle/>
          <a:p>
            <a:endParaRPr sz="1227"/>
          </a:p>
        </p:txBody>
      </p:sp>
      <p:sp>
        <p:nvSpPr>
          <p:cNvPr id="27" name="object 27"/>
          <p:cNvSpPr/>
          <p:nvPr/>
        </p:nvSpPr>
        <p:spPr>
          <a:xfrm>
            <a:off x="4214246" y="5383313"/>
            <a:ext cx="164523" cy="171450"/>
          </a:xfrm>
          <a:custGeom>
            <a:avLst/>
            <a:gdLst/>
            <a:ahLst/>
            <a:cxnLst/>
            <a:rect l="l" t="t" r="r" b="b"/>
            <a:pathLst>
              <a:path w="241300" h="251459">
                <a:moveTo>
                  <a:pt x="165925" y="2717"/>
                </a:moveTo>
                <a:lnTo>
                  <a:pt x="165925" y="160261"/>
                </a:lnTo>
                <a:lnTo>
                  <a:pt x="189217" y="160261"/>
                </a:lnTo>
                <a:lnTo>
                  <a:pt x="240982" y="224282"/>
                </a:lnTo>
                <a:lnTo>
                  <a:pt x="240982" y="250901"/>
                </a:lnTo>
                <a:lnTo>
                  <a:pt x="0" y="250901"/>
                </a:lnTo>
                <a:lnTo>
                  <a:pt x="0" y="0"/>
                </a:lnTo>
              </a:path>
            </a:pathLst>
          </a:custGeom>
          <a:ln w="4508">
            <a:solidFill>
              <a:srgbClr val="231F20"/>
            </a:solidFill>
          </a:ln>
        </p:spPr>
        <p:txBody>
          <a:bodyPr wrap="square" lIns="0" tIns="0" rIns="0" bIns="0" rtlCol="0"/>
          <a:lstStyle/>
          <a:p>
            <a:endParaRPr sz="1227"/>
          </a:p>
        </p:txBody>
      </p:sp>
      <p:sp>
        <p:nvSpPr>
          <p:cNvPr id="28" name="object 28"/>
          <p:cNvSpPr/>
          <p:nvPr/>
        </p:nvSpPr>
        <p:spPr>
          <a:xfrm>
            <a:off x="4436767" y="5385167"/>
            <a:ext cx="0" cy="107806"/>
          </a:xfrm>
          <a:custGeom>
            <a:avLst/>
            <a:gdLst/>
            <a:ahLst/>
            <a:cxnLst/>
            <a:rect l="l" t="t" r="r" b="b"/>
            <a:pathLst>
              <a:path h="158115">
                <a:moveTo>
                  <a:pt x="0" y="157772"/>
                </a:moveTo>
                <a:lnTo>
                  <a:pt x="0" y="0"/>
                </a:lnTo>
              </a:path>
            </a:pathLst>
          </a:custGeom>
          <a:ln w="4508">
            <a:solidFill>
              <a:srgbClr val="231F20"/>
            </a:solidFill>
          </a:ln>
        </p:spPr>
        <p:txBody>
          <a:bodyPr wrap="square" lIns="0" tIns="0" rIns="0" bIns="0" rtlCol="0"/>
          <a:lstStyle/>
          <a:p>
            <a:endParaRPr sz="1227"/>
          </a:p>
        </p:txBody>
      </p:sp>
      <p:sp>
        <p:nvSpPr>
          <p:cNvPr id="29" name="object 29"/>
          <p:cNvSpPr/>
          <p:nvPr/>
        </p:nvSpPr>
        <p:spPr>
          <a:xfrm>
            <a:off x="4270715" y="5276739"/>
            <a:ext cx="0" cy="158461"/>
          </a:xfrm>
          <a:custGeom>
            <a:avLst/>
            <a:gdLst/>
            <a:ahLst/>
            <a:cxnLst/>
            <a:rect l="l" t="t" r="r" b="b"/>
            <a:pathLst>
              <a:path h="232409">
                <a:moveTo>
                  <a:pt x="0" y="0"/>
                </a:moveTo>
                <a:lnTo>
                  <a:pt x="0" y="232003"/>
                </a:lnTo>
              </a:path>
            </a:pathLst>
          </a:custGeom>
          <a:ln w="4508">
            <a:solidFill>
              <a:srgbClr val="231F20"/>
            </a:solidFill>
            <a:prstDash val="dash"/>
          </a:ln>
        </p:spPr>
        <p:txBody>
          <a:bodyPr wrap="square" lIns="0" tIns="0" rIns="0" bIns="0" rtlCol="0"/>
          <a:lstStyle/>
          <a:p>
            <a:endParaRPr sz="1227"/>
          </a:p>
        </p:txBody>
      </p:sp>
      <p:sp>
        <p:nvSpPr>
          <p:cNvPr id="30" name="object 30"/>
          <p:cNvSpPr/>
          <p:nvPr/>
        </p:nvSpPr>
        <p:spPr>
          <a:xfrm>
            <a:off x="4382418" y="5276739"/>
            <a:ext cx="0" cy="158461"/>
          </a:xfrm>
          <a:custGeom>
            <a:avLst/>
            <a:gdLst/>
            <a:ahLst/>
            <a:cxnLst/>
            <a:rect l="l" t="t" r="r" b="b"/>
            <a:pathLst>
              <a:path h="232409">
                <a:moveTo>
                  <a:pt x="0" y="0"/>
                </a:moveTo>
                <a:lnTo>
                  <a:pt x="0" y="232003"/>
                </a:lnTo>
              </a:path>
            </a:pathLst>
          </a:custGeom>
          <a:ln w="4508">
            <a:solidFill>
              <a:srgbClr val="231F20"/>
            </a:solidFill>
            <a:prstDash val="dash"/>
          </a:ln>
        </p:spPr>
        <p:txBody>
          <a:bodyPr wrap="square" lIns="0" tIns="0" rIns="0" bIns="0" rtlCol="0"/>
          <a:lstStyle/>
          <a:p>
            <a:endParaRPr sz="1227"/>
          </a:p>
        </p:txBody>
      </p:sp>
      <p:sp>
        <p:nvSpPr>
          <p:cNvPr id="31" name="object 31"/>
          <p:cNvSpPr txBox="1"/>
          <p:nvPr/>
        </p:nvSpPr>
        <p:spPr>
          <a:xfrm>
            <a:off x="3933927" y="5583971"/>
            <a:ext cx="106940" cy="57708"/>
          </a:xfrm>
          <a:prstGeom prst="rect">
            <a:avLst/>
          </a:prstGeom>
        </p:spPr>
        <p:txBody>
          <a:bodyPr vert="horz" wrap="square" lIns="0" tIns="0" rIns="0" bIns="0" rtlCol="0">
            <a:spAutoFit/>
          </a:bodyPr>
          <a:lstStyle/>
          <a:p>
            <a:pPr marL="8659"/>
            <a:r>
              <a:rPr sz="375" dirty="0">
                <a:solidFill>
                  <a:srgbClr val="231F20"/>
                </a:solidFill>
                <a:latin typeface="Calibri"/>
                <a:cs typeface="Calibri"/>
              </a:rPr>
              <a:t>SBM</a:t>
            </a:r>
            <a:endParaRPr sz="375">
              <a:latin typeface="Calibri"/>
              <a:cs typeface="Calibri"/>
            </a:endParaRPr>
          </a:p>
        </p:txBody>
      </p:sp>
      <p:sp>
        <p:nvSpPr>
          <p:cNvPr id="32" name="object 32"/>
          <p:cNvSpPr txBox="1"/>
          <p:nvPr/>
        </p:nvSpPr>
        <p:spPr>
          <a:xfrm>
            <a:off x="4263986" y="5575865"/>
            <a:ext cx="104342" cy="57708"/>
          </a:xfrm>
          <a:prstGeom prst="rect">
            <a:avLst/>
          </a:prstGeom>
        </p:spPr>
        <p:txBody>
          <a:bodyPr vert="horz" wrap="square" lIns="0" tIns="0" rIns="0" bIns="0" rtlCol="0">
            <a:spAutoFit/>
          </a:bodyPr>
          <a:lstStyle/>
          <a:p>
            <a:pPr marL="8659"/>
            <a:r>
              <a:rPr sz="375" spc="3" dirty="0">
                <a:solidFill>
                  <a:srgbClr val="231F20"/>
                </a:solidFill>
                <a:latin typeface="Calibri"/>
                <a:cs typeface="Calibri"/>
              </a:rPr>
              <a:t>SSM</a:t>
            </a:r>
            <a:endParaRPr sz="375">
              <a:latin typeface="Calibri"/>
              <a:cs typeface="Calibri"/>
            </a:endParaRPr>
          </a:p>
        </p:txBody>
      </p:sp>
      <p:sp>
        <p:nvSpPr>
          <p:cNvPr id="33" name="object 33"/>
          <p:cNvSpPr txBox="1"/>
          <p:nvPr/>
        </p:nvSpPr>
        <p:spPr>
          <a:xfrm>
            <a:off x="4763153" y="5524413"/>
            <a:ext cx="325148" cy="115416"/>
          </a:xfrm>
          <a:prstGeom prst="rect">
            <a:avLst/>
          </a:prstGeom>
        </p:spPr>
        <p:txBody>
          <a:bodyPr vert="horz" wrap="square" lIns="0" tIns="0" rIns="0" bIns="0" rtlCol="0">
            <a:spAutoFit/>
          </a:bodyPr>
          <a:lstStyle/>
          <a:p>
            <a:pPr marL="8659"/>
            <a:r>
              <a:rPr sz="375" spc="14" dirty="0">
                <a:solidFill>
                  <a:srgbClr val="231F20"/>
                </a:solidFill>
                <a:latin typeface="Calibri"/>
                <a:cs typeface="Calibri"/>
              </a:rPr>
              <a:t>AUX       </a:t>
            </a:r>
            <a:r>
              <a:rPr sz="375" spc="-41" dirty="0">
                <a:solidFill>
                  <a:srgbClr val="231F20"/>
                </a:solidFill>
                <a:latin typeface="Calibri"/>
                <a:cs typeface="Calibri"/>
              </a:rPr>
              <a:t> </a:t>
            </a:r>
            <a:r>
              <a:rPr sz="375" dirty="0">
                <a:solidFill>
                  <a:srgbClr val="231F20"/>
                </a:solidFill>
                <a:latin typeface="Calibri"/>
                <a:cs typeface="Calibri"/>
              </a:rPr>
              <a:t>Ext.</a:t>
            </a:r>
            <a:r>
              <a:rPr sz="375" spc="-7" dirty="0">
                <a:solidFill>
                  <a:srgbClr val="231F20"/>
                </a:solidFill>
                <a:latin typeface="Calibri"/>
                <a:cs typeface="Calibri"/>
              </a:rPr>
              <a:t> </a:t>
            </a:r>
            <a:r>
              <a:rPr sz="375" dirty="0">
                <a:solidFill>
                  <a:srgbClr val="231F20"/>
                </a:solidFill>
                <a:latin typeface="Calibri"/>
                <a:cs typeface="Calibri"/>
              </a:rPr>
              <a:t>off</a:t>
            </a:r>
            <a:endParaRPr sz="375">
              <a:latin typeface="Calibri"/>
              <a:cs typeface="Calibri"/>
            </a:endParaRPr>
          </a:p>
        </p:txBody>
      </p:sp>
      <p:sp>
        <p:nvSpPr>
          <p:cNvPr id="34" name="object 34"/>
          <p:cNvSpPr txBox="1"/>
          <p:nvPr/>
        </p:nvSpPr>
        <p:spPr>
          <a:xfrm>
            <a:off x="5185025" y="5523799"/>
            <a:ext cx="773690" cy="115416"/>
          </a:xfrm>
          <a:prstGeom prst="rect">
            <a:avLst/>
          </a:prstGeom>
        </p:spPr>
        <p:txBody>
          <a:bodyPr vert="horz" wrap="square" lIns="0" tIns="0" rIns="0" bIns="0" rtlCol="0">
            <a:spAutoFit/>
          </a:bodyPr>
          <a:lstStyle/>
          <a:p>
            <a:pPr marL="39830" marR="3464" indent="-31605"/>
            <a:r>
              <a:rPr sz="375" spc="20" dirty="0">
                <a:solidFill>
                  <a:srgbClr val="231F20"/>
                </a:solidFill>
                <a:latin typeface="Calibri"/>
                <a:cs typeface="Calibri"/>
              </a:rPr>
              <a:t>L       </a:t>
            </a:r>
            <a:r>
              <a:rPr sz="375" spc="-31" dirty="0">
                <a:solidFill>
                  <a:srgbClr val="231F20"/>
                </a:solidFill>
                <a:latin typeface="Calibri"/>
                <a:cs typeface="Calibri"/>
              </a:rPr>
              <a:t> </a:t>
            </a:r>
            <a:r>
              <a:rPr sz="375" spc="14" dirty="0">
                <a:solidFill>
                  <a:srgbClr val="231F20"/>
                </a:solidFill>
                <a:latin typeface="Calibri"/>
                <a:cs typeface="Calibri"/>
              </a:rPr>
              <a:t>H</a:t>
            </a:r>
            <a:r>
              <a:rPr sz="375" dirty="0">
                <a:solidFill>
                  <a:srgbClr val="231F20"/>
                </a:solidFill>
                <a:latin typeface="Calibri"/>
                <a:cs typeface="Calibri"/>
              </a:rPr>
              <a:t>     </a:t>
            </a:r>
            <a:r>
              <a:rPr sz="375" spc="14" dirty="0">
                <a:solidFill>
                  <a:srgbClr val="231F20"/>
                </a:solidFill>
                <a:latin typeface="Calibri"/>
                <a:cs typeface="Calibri"/>
              </a:rPr>
              <a:t> </a:t>
            </a:r>
            <a:r>
              <a:rPr sz="375" spc="3" dirty="0">
                <a:solidFill>
                  <a:srgbClr val="231F20"/>
                </a:solidFill>
                <a:latin typeface="Calibri"/>
                <a:cs typeface="Calibri"/>
              </a:rPr>
              <a:t>In2</a:t>
            </a:r>
            <a:r>
              <a:rPr sz="375" dirty="0">
                <a:solidFill>
                  <a:srgbClr val="231F20"/>
                </a:solidFill>
                <a:latin typeface="Calibri"/>
                <a:cs typeface="Calibri"/>
              </a:rPr>
              <a:t>   </a:t>
            </a:r>
            <a:r>
              <a:rPr sz="375" spc="-31" dirty="0">
                <a:solidFill>
                  <a:srgbClr val="231F20"/>
                </a:solidFill>
                <a:latin typeface="Calibri"/>
                <a:cs typeface="Calibri"/>
              </a:rPr>
              <a:t> </a:t>
            </a:r>
            <a:r>
              <a:rPr sz="375" spc="14" dirty="0">
                <a:solidFill>
                  <a:srgbClr val="231F20"/>
                </a:solidFill>
                <a:latin typeface="Calibri"/>
                <a:cs typeface="Calibri"/>
              </a:rPr>
              <a:t>GND</a:t>
            </a:r>
            <a:r>
              <a:rPr sz="375" dirty="0">
                <a:solidFill>
                  <a:srgbClr val="231F20"/>
                </a:solidFill>
                <a:latin typeface="Calibri"/>
                <a:cs typeface="Calibri"/>
              </a:rPr>
              <a:t>  </a:t>
            </a:r>
            <a:r>
              <a:rPr sz="375" spc="-34" dirty="0">
                <a:solidFill>
                  <a:srgbClr val="231F20"/>
                </a:solidFill>
                <a:latin typeface="Calibri"/>
                <a:cs typeface="Calibri"/>
              </a:rPr>
              <a:t> </a:t>
            </a:r>
            <a:r>
              <a:rPr sz="375" spc="3" dirty="0">
                <a:solidFill>
                  <a:srgbClr val="231F20"/>
                </a:solidFill>
                <a:latin typeface="Calibri"/>
                <a:cs typeface="Calibri"/>
              </a:rPr>
              <a:t>In1</a:t>
            </a:r>
            <a:r>
              <a:rPr sz="375" dirty="0">
                <a:solidFill>
                  <a:srgbClr val="231F20"/>
                </a:solidFill>
                <a:latin typeface="Calibri"/>
                <a:cs typeface="Calibri"/>
              </a:rPr>
              <a:t>   </a:t>
            </a:r>
            <a:r>
              <a:rPr sz="375" spc="-10" dirty="0">
                <a:solidFill>
                  <a:srgbClr val="231F20"/>
                </a:solidFill>
                <a:latin typeface="Calibri"/>
                <a:cs typeface="Calibri"/>
              </a:rPr>
              <a:t> </a:t>
            </a:r>
            <a:r>
              <a:rPr sz="375" spc="14" dirty="0">
                <a:solidFill>
                  <a:srgbClr val="231F20"/>
                </a:solidFill>
                <a:latin typeface="Calibri"/>
                <a:cs typeface="Calibri"/>
              </a:rPr>
              <a:t>GND</a:t>
            </a:r>
            <a:r>
              <a:rPr sz="375" dirty="0">
                <a:solidFill>
                  <a:srgbClr val="231F20"/>
                </a:solidFill>
                <a:latin typeface="Calibri"/>
                <a:cs typeface="Calibri"/>
              </a:rPr>
              <a:t> </a:t>
            </a:r>
            <a:r>
              <a:rPr sz="375" spc="-24" dirty="0">
                <a:solidFill>
                  <a:srgbClr val="231F20"/>
                </a:solidFill>
                <a:latin typeface="Calibri"/>
                <a:cs typeface="Calibri"/>
              </a:rPr>
              <a:t> </a:t>
            </a:r>
            <a:r>
              <a:rPr sz="375" spc="14" dirty="0">
                <a:solidFill>
                  <a:srgbClr val="231F20"/>
                </a:solidFill>
                <a:latin typeface="Calibri"/>
                <a:cs typeface="Calibri"/>
              </a:rPr>
              <a:t>+24</a:t>
            </a:r>
            <a:r>
              <a:rPr sz="375" dirty="0">
                <a:solidFill>
                  <a:srgbClr val="231F20"/>
                </a:solidFill>
                <a:latin typeface="Calibri"/>
                <a:cs typeface="Calibri"/>
              </a:rPr>
              <a:t>V </a:t>
            </a:r>
            <a:r>
              <a:rPr sz="375" spc="-3" dirty="0">
                <a:solidFill>
                  <a:srgbClr val="231F20"/>
                </a:solidFill>
                <a:latin typeface="Calibri"/>
                <a:cs typeface="Calibri"/>
              </a:rPr>
              <a:t>MP</a:t>
            </a:r>
            <a:endParaRPr sz="375">
              <a:latin typeface="Calibri"/>
              <a:cs typeface="Calibri"/>
            </a:endParaRPr>
          </a:p>
        </p:txBody>
      </p:sp>
      <p:sp>
        <p:nvSpPr>
          <p:cNvPr id="35" name="object 35"/>
          <p:cNvSpPr/>
          <p:nvPr/>
        </p:nvSpPr>
        <p:spPr>
          <a:xfrm>
            <a:off x="4721658" y="5315997"/>
            <a:ext cx="64510" cy="64077"/>
          </a:xfrm>
          <a:custGeom>
            <a:avLst/>
            <a:gdLst/>
            <a:ahLst/>
            <a:cxnLst/>
            <a:rect l="l" t="t" r="r" b="b"/>
            <a:pathLst>
              <a:path w="94614" h="93979">
                <a:moveTo>
                  <a:pt x="94562" y="46431"/>
                </a:moveTo>
                <a:lnTo>
                  <a:pt x="77037" y="83308"/>
                </a:lnTo>
                <a:lnTo>
                  <a:pt x="51362" y="93804"/>
                </a:lnTo>
                <a:lnTo>
                  <a:pt x="35783" y="91922"/>
                </a:lnTo>
                <a:lnTo>
                  <a:pt x="22441" y="86445"/>
                </a:lnTo>
                <a:lnTo>
                  <a:pt x="11752" y="77949"/>
                </a:lnTo>
                <a:lnTo>
                  <a:pt x="4133" y="67010"/>
                </a:lnTo>
                <a:lnTo>
                  <a:pt x="0" y="54205"/>
                </a:lnTo>
                <a:lnTo>
                  <a:pt x="1552" y="37717"/>
                </a:lnTo>
                <a:lnTo>
                  <a:pt x="6518" y="23789"/>
                </a:lnTo>
                <a:lnTo>
                  <a:pt x="14370" y="12683"/>
                </a:lnTo>
                <a:lnTo>
                  <a:pt x="24580" y="4666"/>
                </a:lnTo>
                <a:lnTo>
                  <a:pt x="36622" y="0"/>
                </a:lnTo>
                <a:lnTo>
                  <a:pt x="53736" y="1236"/>
                </a:lnTo>
                <a:lnTo>
                  <a:pt x="87858" y="22734"/>
                </a:lnTo>
                <a:lnTo>
                  <a:pt x="94562" y="46431"/>
                </a:lnTo>
                <a:close/>
              </a:path>
            </a:pathLst>
          </a:custGeom>
          <a:ln w="4508">
            <a:solidFill>
              <a:srgbClr val="231F20"/>
            </a:solidFill>
          </a:ln>
        </p:spPr>
        <p:txBody>
          <a:bodyPr wrap="square" lIns="0" tIns="0" rIns="0" bIns="0" rtlCol="0"/>
          <a:lstStyle/>
          <a:p>
            <a:endParaRPr sz="1227"/>
          </a:p>
        </p:txBody>
      </p:sp>
      <p:sp>
        <p:nvSpPr>
          <p:cNvPr id="36" name="object 36"/>
          <p:cNvSpPr/>
          <p:nvPr/>
        </p:nvSpPr>
        <p:spPr>
          <a:xfrm>
            <a:off x="4832918" y="5315995"/>
            <a:ext cx="64510" cy="64077"/>
          </a:xfrm>
          <a:custGeom>
            <a:avLst/>
            <a:gdLst/>
            <a:ahLst/>
            <a:cxnLst/>
            <a:rect l="l" t="t" r="r" b="b"/>
            <a:pathLst>
              <a:path w="94614" h="93979">
                <a:moveTo>
                  <a:pt x="94551" y="46432"/>
                </a:moveTo>
                <a:lnTo>
                  <a:pt x="77029" y="83312"/>
                </a:lnTo>
                <a:lnTo>
                  <a:pt x="51354" y="93806"/>
                </a:lnTo>
                <a:lnTo>
                  <a:pt x="35773" y="91924"/>
                </a:lnTo>
                <a:lnTo>
                  <a:pt x="22432" y="86445"/>
                </a:lnTo>
                <a:lnTo>
                  <a:pt x="11746" y="77947"/>
                </a:lnTo>
                <a:lnTo>
                  <a:pt x="4130" y="67006"/>
                </a:lnTo>
                <a:lnTo>
                  <a:pt x="0" y="54199"/>
                </a:lnTo>
                <a:lnTo>
                  <a:pt x="1552" y="37713"/>
                </a:lnTo>
                <a:lnTo>
                  <a:pt x="6517" y="23786"/>
                </a:lnTo>
                <a:lnTo>
                  <a:pt x="14369" y="12681"/>
                </a:lnTo>
                <a:lnTo>
                  <a:pt x="24580" y="4664"/>
                </a:lnTo>
                <a:lnTo>
                  <a:pt x="36626" y="0"/>
                </a:lnTo>
                <a:lnTo>
                  <a:pt x="53740" y="1237"/>
                </a:lnTo>
                <a:lnTo>
                  <a:pt x="87855" y="22742"/>
                </a:lnTo>
                <a:lnTo>
                  <a:pt x="94551" y="46432"/>
                </a:lnTo>
                <a:close/>
              </a:path>
            </a:pathLst>
          </a:custGeom>
          <a:ln w="4508">
            <a:solidFill>
              <a:srgbClr val="231F20"/>
            </a:solidFill>
          </a:ln>
        </p:spPr>
        <p:txBody>
          <a:bodyPr wrap="square" lIns="0" tIns="0" rIns="0" bIns="0" rtlCol="0"/>
          <a:lstStyle/>
          <a:p>
            <a:endParaRPr sz="1227"/>
          </a:p>
        </p:txBody>
      </p:sp>
      <p:sp>
        <p:nvSpPr>
          <p:cNvPr id="37" name="object 37"/>
          <p:cNvSpPr/>
          <p:nvPr/>
        </p:nvSpPr>
        <p:spPr>
          <a:xfrm>
            <a:off x="4944171" y="5315997"/>
            <a:ext cx="64510" cy="64077"/>
          </a:xfrm>
          <a:custGeom>
            <a:avLst/>
            <a:gdLst/>
            <a:ahLst/>
            <a:cxnLst/>
            <a:rect l="l" t="t" r="r" b="b"/>
            <a:pathLst>
              <a:path w="94614" h="93979">
                <a:moveTo>
                  <a:pt x="94562" y="46430"/>
                </a:moveTo>
                <a:lnTo>
                  <a:pt x="77029" y="83310"/>
                </a:lnTo>
                <a:lnTo>
                  <a:pt x="51361" y="93803"/>
                </a:lnTo>
                <a:lnTo>
                  <a:pt x="35783" y="91921"/>
                </a:lnTo>
                <a:lnTo>
                  <a:pt x="22441" y="86444"/>
                </a:lnTo>
                <a:lnTo>
                  <a:pt x="11752" y="77947"/>
                </a:lnTo>
                <a:lnTo>
                  <a:pt x="4133" y="67007"/>
                </a:lnTo>
                <a:lnTo>
                  <a:pt x="0" y="54202"/>
                </a:lnTo>
                <a:lnTo>
                  <a:pt x="1552" y="37717"/>
                </a:lnTo>
                <a:lnTo>
                  <a:pt x="6517" y="23789"/>
                </a:lnTo>
                <a:lnTo>
                  <a:pt x="14369" y="12685"/>
                </a:lnTo>
                <a:lnTo>
                  <a:pt x="24580" y="4667"/>
                </a:lnTo>
                <a:lnTo>
                  <a:pt x="36624" y="0"/>
                </a:lnTo>
                <a:lnTo>
                  <a:pt x="53733" y="1235"/>
                </a:lnTo>
                <a:lnTo>
                  <a:pt x="87856" y="22733"/>
                </a:lnTo>
                <a:lnTo>
                  <a:pt x="94562" y="46430"/>
                </a:lnTo>
                <a:close/>
              </a:path>
            </a:pathLst>
          </a:custGeom>
          <a:ln w="4508">
            <a:solidFill>
              <a:srgbClr val="231F20"/>
            </a:solidFill>
          </a:ln>
        </p:spPr>
        <p:txBody>
          <a:bodyPr wrap="square" lIns="0" tIns="0" rIns="0" bIns="0" rtlCol="0"/>
          <a:lstStyle/>
          <a:p>
            <a:endParaRPr sz="1227"/>
          </a:p>
        </p:txBody>
      </p:sp>
      <p:sp>
        <p:nvSpPr>
          <p:cNvPr id="38" name="object 38"/>
          <p:cNvSpPr/>
          <p:nvPr/>
        </p:nvSpPr>
        <p:spPr>
          <a:xfrm>
            <a:off x="4865043" y="5380048"/>
            <a:ext cx="0" cy="124258"/>
          </a:xfrm>
          <a:custGeom>
            <a:avLst/>
            <a:gdLst/>
            <a:ahLst/>
            <a:cxnLst/>
            <a:rect l="l" t="t" r="r" b="b"/>
            <a:pathLst>
              <a:path h="182245">
                <a:moveTo>
                  <a:pt x="0" y="182156"/>
                </a:moveTo>
                <a:lnTo>
                  <a:pt x="0" y="0"/>
                </a:lnTo>
              </a:path>
            </a:pathLst>
          </a:custGeom>
          <a:ln w="4508">
            <a:solidFill>
              <a:srgbClr val="231F20"/>
            </a:solidFill>
          </a:ln>
        </p:spPr>
        <p:txBody>
          <a:bodyPr wrap="square" lIns="0" tIns="0" rIns="0" bIns="0" rtlCol="0"/>
          <a:lstStyle/>
          <a:p>
            <a:endParaRPr sz="1227"/>
          </a:p>
        </p:txBody>
      </p:sp>
      <p:sp>
        <p:nvSpPr>
          <p:cNvPr id="39" name="object 39"/>
          <p:cNvSpPr/>
          <p:nvPr/>
        </p:nvSpPr>
        <p:spPr>
          <a:xfrm>
            <a:off x="4752742" y="5380091"/>
            <a:ext cx="0" cy="124258"/>
          </a:xfrm>
          <a:custGeom>
            <a:avLst/>
            <a:gdLst/>
            <a:ahLst/>
            <a:cxnLst/>
            <a:rect l="l" t="t" r="r" b="b"/>
            <a:pathLst>
              <a:path h="182245">
                <a:moveTo>
                  <a:pt x="0" y="0"/>
                </a:moveTo>
                <a:lnTo>
                  <a:pt x="0" y="182156"/>
                </a:lnTo>
              </a:path>
            </a:pathLst>
          </a:custGeom>
          <a:ln w="4508">
            <a:solidFill>
              <a:srgbClr val="231F20"/>
            </a:solidFill>
          </a:ln>
        </p:spPr>
        <p:txBody>
          <a:bodyPr wrap="square" lIns="0" tIns="0" rIns="0" bIns="0" rtlCol="0"/>
          <a:lstStyle/>
          <a:p>
            <a:endParaRPr sz="1227"/>
          </a:p>
        </p:txBody>
      </p:sp>
      <p:sp>
        <p:nvSpPr>
          <p:cNvPr id="40" name="object 40"/>
          <p:cNvSpPr/>
          <p:nvPr/>
        </p:nvSpPr>
        <p:spPr>
          <a:xfrm>
            <a:off x="4975265" y="5379909"/>
            <a:ext cx="111269" cy="126423"/>
          </a:xfrm>
          <a:custGeom>
            <a:avLst/>
            <a:gdLst/>
            <a:ahLst/>
            <a:cxnLst/>
            <a:rect l="l" t="t" r="r" b="b"/>
            <a:pathLst>
              <a:path w="163195" h="185420">
                <a:moveTo>
                  <a:pt x="0" y="2984"/>
                </a:moveTo>
                <a:lnTo>
                  <a:pt x="0" y="185140"/>
                </a:lnTo>
                <a:lnTo>
                  <a:pt x="162674" y="184950"/>
                </a:lnTo>
                <a:lnTo>
                  <a:pt x="162674" y="0"/>
                </a:lnTo>
              </a:path>
            </a:pathLst>
          </a:custGeom>
          <a:ln w="4508">
            <a:solidFill>
              <a:srgbClr val="231F20"/>
            </a:solidFill>
          </a:ln>
        </p:spPr>
        <p:txBody>
          <a:bodyPr wrap="square" lIns="0" tIns="0" rIns="0" bIns="0" rtlCol="0"/>
          <a:lstStyle/>
          <a:p>
            <a:endParaRPr sz="1227"/>
          </a:p>
        </p:txBody>
      </p:sp>
      <p:sp>
        <p:nvSpPr>
          <p:cNvPr id="41" name="object 41"/>
          <p:cNvSpPr/>
          <p:nvPr/>
        </p:nvSpPr>
        <p:spPr>
          <a:xfrm>
            <a:off x="4809194" y="5267250"/>
            <a:ext cx="0" cy="158461"/>
          </a:xfrm>
          <a:custGeom>
            <a:avLst/>
            <a:gdLst/>
            <a:ahLst/>
            <a:cxnLst/>
            <a:rect l="l" t="t" r="r" b="b"/>
            <a:pathLst>
              <a:path h="232409">
                <a:moveTo>
                  <a:pt x="0" y="0"/>
                </a:moveTo>
                <a:lnTo>
                  <a:pt x="0" y="231990"/>
                </a:lnTo>
              </a:path>
            </a:pathLst>
          </a:custGeom>
          <a:ln w="4508">
            <a:solidFill>
              <a:srgbClr val="231F20"/>
            </a:solidFill>
            <a:prstDash val="dash"/>
          </a:ln>
        </p:spPr>
        <p:txBody>
          <a:bodyPr wrap="square" lIns="0" tIns="0" rIns="0" bIns="0" rtlCol="0"/>
          <a:lstStyle/>
          <a:p>
            <a:endParaRPr sz="1227"/>
          </a:p>
        </p:txBody>
      </p:sp>
      <p:sp>
        <p:nvSpPr>
          <p:cNvPr id="42" name="object 42"/>
          <p:cNvSpPr/>
          <p:nvPr/>
        </p:nvSpPr>
        <p:spPr>
          <a:xfrm>
            <a:off x="4920907" y="5267250"/>
            <a:ext cx="0" cy="158461"/>
          </a:xfrm>
          <a:custGeom>
            <a:avLst/>
            <a:gdLst/>
            <a:ahLst/>
            <a:cxnLst/>
            <a:rect l="l" t="t" r="r" b="b"/>
            <a:pathLst>
              <a:path h="232409">
                <a:moveTo>
                  <a:pt x="0" y="0"/>
                </a:moveTo>
                <a:lnTo>
                  <a:pt x="0" y="231990"/>
                </a:lnTo>
              </a:path>
            </a:pathLst>
          </a:custGeom>
          <a:ln w="4508">
            <a:solidFill>
              <a:srgbClr val="231F20"/>
            </a:solidFill>
          </a:ln>
        </p:spPr>
        <p:txBody>
          <a:bodyPr wrap="square" lIns="0" tIns="0" rIns="0" bIns="0" rtlCol="0"/>
          <a:lstStyle/>
          <a:p>
            <a:endParaRPr sz="1227"/>
          </a:p>
        </p:txBody>
      </p:sp>
      <p:sp>
        <p:nvSpPr>
          <p:cNvPr id="43" name="object 43"/>
          <p:cNvSpPr/>
          <p:nvPr/>
        </p:nvSpPr>
        <p:spPr>
          <a:xfrm>
            <a:off x="5032620" y="5267250"/>
            <a:ext cx="0" cy="158461"/>
          </a:xfrm>
          <a:custGeom>
            <a:avLst/>
            <a:gdLst/>
            <a:ahLst/>
            <a:cxnLst/>
            <a:rect l="l" t="t" r="r" b="b"/>
            <a:pathLst>
              <a:path h="232409">
                <a:moveTo>
                  <a:pt x="0" y="0"/>
                </a:moveTo>
                <a:lnTo>
                  <a:pt x="0" y="231990"/>
                </a:lnTo>
              </a:path>
            </a:pathLst>
          </a:custGeom>
          <a:ln w="4508">
            <a:solidFill>
              <a:srgbClr val="231F20"/>
            </a:solidFill>
            <a:prstDash val="dash"/>
          </a:ln>
        </p:spPr>
        <p:txBody>
          <a:bodyPr wrap="square" lIns="0" tIns="0" rIns="0" bIns="0" rtlCol="0"/>
          <a:lstStyle/>
          <a:p>
            <a:endParaRPr sz="1227"/>
          </a:p>
        </p:txBody>
      </p:sp>
      <p:sp>
        <p:nvSpPr>
          <p:cNvPr id="44" name="object 44"/>
          <p:cNvSpPr/>
          <p:nvPr/>
        </p:nvSpPr>
        <p:spPr>
          <a:xfrm>
            <a:off x="4697129" y="5266295"/>
            <a:ext cx="1241281" cy="159760"/>
          </a:xfrm>
          <a:custGeom>
            <a:avLst/>
            <a:gdLst/>
            <a:ahLst/>
            <a:cxnLst/>
            <a:rect l="l" t="t" r="r" b="b"/>
            <a:pathLst>
              <a:path w="1820545" h="234315">
                <a:moveTo>
                  <a:pt x="1820100" y="233845"/>
                </a:moveTo>
                <a:lnTo>
                  <a:pt x="0" y="233845"/>
                </a:lnTo>
                <a:lnTo>
                  <a:pt x="0" y="0"/>
                </a:lnTo>
                <a:lnTo>
                  <a:pt x="1820100" y="0"/>
                </a:lnTo>
                <a:lnTo>
                  <a:pt x="1820100" y="233845"/>
                </a:lnTo>
                <a:close/>
              </a:path>
            </a:pathLst>
          </a:custGeom>
          <a:ln w="4508">
            <a:solidFill>
              <a:srgbClr val="231F20"/>
            </a:solidFill>
          </a:ln>
        </p:spPr>
        <p:txBody>
          <a:bodyPr wrap="square" lIns="0" tIns="0" rIns="0" bIns="0" rtlCol="0"/>
          <a:lstStyle/>
          <a:p>
            <a:endParaRPr sz="1227"/>
          </a:p>
        </p:txBody>
      </p:sp>
      <p:sp>
        <p:nvSpPr>
          <p:cNvPr id="45" name="object 45"/>
          <p:cNvSpPr/>
          <p:nvPr/>
        </p:nvSpPr>
        <p:spPr>
          <a:xfrm>
            <a:off x="5055109" y="5315800"/>
            <a:ext cx="64510" cy="64077"/>
          </a:xfrm>
          <a:custGeom>
            <a:avLst/>
            <a:gdLst/>
            <a:ahLst/>
            <a:cxnLst/>
            <a:rect l="l" t="t" r="r" b="b"/>
            <a:pathLst>
              <a:path w="94614" h="93979">
                <a:moveTo>
                  <a:pt x="94546" y="46428"/>
                </a:moveTo>
                <a:lnTo>
                  <a:pt x="77034" y="83317"/>
                </a:lnTo>
                <a:lnTo>
                  <a:pt x="51367" y="93824"/>
                </a:lnTo>
                <a:lnTo>
                  <a:pt x="35785" y="91944"/>
                </a:lnTo>
                <a:lnTo>
                  <a:pt x="22443" y="86468"/>
                </a:lnTo>
                <a:lnTo>
                  <a:pt x="11755" y="77972"/>
                </a:lnTo>
                <a:lnTo>
                  <a:pt x="4136" y="67034"/>
                </a:lnTo>
                <a:lnTo>
                  <a:pt x="0" y="54229"/>
                </a:lnTo>
                <a:lnTo>
                  <a:pt x="1548" y="37733"/>
                </a:lnTo>
                <a:lnTo>
                  <a:pt x="6509" y="23799"/>
                </a:lnTo>
                <a:lnTo>
                  <a:pt x="14354" y="12689"/>
                </a:lnTo>
                <a:lnTo>
                  <a:pt x="24558" y="4668"/>
                </a:lnTo>
                <a:lnTo>
                  <a:pt x="36593" y="0"/>
                </a:lnTo>
                <a:lnTo>
                  <a:pt x="53715" y="1234"/>
                </a:lnTo>
                <a:lnTo>
                  <a:pt x="87840" y="22725"/>
                </a:lnTo>
                <a:lnTo>
                  <a:pt x="94546" y="46428"/>
                </a:lnTo>
                <a:close/>
              </a:path>
            </a:pathLst>
          </a:custGeom>
          <a:ln w="4508">
            <a:solidFill>
              <a:srgbClr val="231F20"/>
            </a:solidFill>
          </a:ln>
        </p:spPr>
        <p:txBody>
          <a:bodyPr wrap="square" lIns="0" tIns="0" rIns="0" bIns="0" rtlCol="0"/>
          <a:lstStyle/>
          <a:p>
            <a:endParaRPr sz="1227"/>
          </a:p>
        </p:txBody>
      </p:sp>
      <p:sp>
        <p:nvSpPr>
          <p:cNvPr id="46" name="object 46"/>
          <p:cNvSpPr/>
          <p:nvPr/>
        </p:nvSpPr>
        <p:spPr>
          <a:xfrm>
            <a:off x="5166354" y="5315804"/>
            <a:ext cx="64510" cy="64077"/>
          </a:xfrm>
          <a:custGeom>
            <a:avLst/>
            <a:gdLst/>
            <a:ahLst/>
            <a:cxnLst/>
            <a:rect l="l" t="t" r="r" b="b"/>
            <a:pathLst>
              <a:path w="94614" h="93979">
                <a:moveTo>
                  <a:pt x="94567" y="46422"/>
                </a:moveTo>
                <a:lnTo>
                  <a:pt x="77045" y="83311"/>
                </a:lnTo>
                <a:lnTo>
                  <a:pt x="51385" y="93818"/>
                </a:lnTo>
                <a:lnTo>
                  <a:pt x="35810" y="91939"/>
                </a:lnTo>
                <a:lnTo>
                  <a:pt x="22467" y="86465"/>
                </a:lnTo>
                <a:lnTo>
                  <a:pt x="11773" y="77973"/>
                </a:lnTo>
                <a:lnTo>
                  <a:pt x="4144" y="67039"/>
                </a:lnTo>
                <a:lnTo>
                  <a:pt x="0" y="54239"/>
                </a:lnTo>
                <a:lnTo>
                  <a:pt x="1548" y="37742"/>
                </a:lnTo>
                <a:lnTo>
                  <a:pt x="6511" y="23807"/>
                </a:lnTo>
                <a:lnTo>
                  <a:pt x="14358" y="12697"/>
                </a:lnTo>
                <a:lnTo>
                  <a:pt x="24561" y="4673"/>
                </a:lnTo>
                <a:lnTo>
                  <a:pt x="36591" y="0"/>
                </a:lnTo>
                <a:lnTo>
                  <a:pt x="53709" y="1231"/>
                </a:lnTo>
                <a:lnTo>
                  <a:pt x="87848" y="22707"/>
                </a:lnTo>
                <a:lnTo>
                  <a:pt x="94567" y="46422"/>
                </a:lnTo>
                <a:close/>
              </a:path>
            </a:pathLst>
          </a:custGeom>
          <a:ln w="4508">
            <a:solidFill>
              <a:srgbClr val="231F20"/>
            </a:solidFill>
          </a:ln>
        </p:spPr>
        <p:txBody>
          <a:bodyPr wrap="square" lIns="0" tIns="0" rIns="0" bIns="0" rtlCol="0"/>
          <a:lstStyle/>
          <a:p>
            <a:endParaRPr sz="1227"/>
          </a:p>
        </p:txBody>
      </p:sp>
      <p:sp>
        <p:nvSpPr>
          <p:cNvPr id="47" name="object 47"/>
          <p:cNvSpPr/>
          <p:nvPr/>
        </p:nvSpPr>
        <p:spPr>
          <a:xfrm>
            <a:off x="5199313" y="5381755"/>
            <a:ext cx="0" cy="124258"/>
          </a:xfrm>
          <a:custGeom>
            <a:avLst/>
            <a:gdLst/>
            <a:ahLst/>
            <a:cxnLst/>
            <a:rect l="l" t="t" r="r" b="b"/>
            <a:pathLst>
              <a:path h="182245">
                <a:moveTo>
                  <a:pt x="0" y="182156"/>
                </a:moveTo>
                <a:lnTo>
                  <a:pt x="0" y="0"/>
                </a:lnTo>
              </a:path>
            </a:pathLst>
          </a:custGeom>
          <a:ln w="4508">
            <a:solidFill>
              <a:srgbClr val="231F20"/>
            </a:solidFill>
          </a:ln>
        </p:spPr>
        <p:txBody>
          <a:bodyPr wrap="square" lIns="0" tIns="0" rIns="0" bIns="0" rtlCol="0"/>
          <a:lstStyle/>
          <a:p>
            <a:endParaRPr sz="1227"/>
          </a:p>
        </p:txBody>
      </p:sp>
      <p:sp>
        <p:nvSpPr>
          <p:cNvPr id="48" name="object 48"/>
          <p:cNvSpPr/>
          <p:nvPr/>
        </p:nvSpPr>
        <p:spPr>
          <a:xfrm>
            <a:off x="5142648" y="5266303"/>
            <a:ext cx="0" cy="159327"/>
          </a:xfrm>
          <a:custGeom>
            <a:avLst/>
            <a:gdLst/>
            <a:ahLst/>
            <a:cxnLst/>
            <a:rect l="l" t="t" r="r" b="b"/>
            <a:pathLst>
              <a:path h="233679">
                <a:moveTo>
                  <a:pt x="0" y="0"/>
                </a:moveTo>
                <a:lnTo>
                  <a:pt x="0" y="233108"/>
                </a:lnTo>
              </a:path>
            </a:pathLst>
          </a:custGeom>
          <a:ln w="4508">
            <a:solidFill>
              <a:srgbClr val="231F20"/>
            </a:solidFill>
          </a:ln>
        </p:spPr>
        <p:txBody>
          <a:bodyPr wrap="square" lIns="0" tIns="0" rIns="0" bIns="0" rtlCol="0"/>
          <a:lstStyle/>
          <a:p>
            <a:endParaRPr sz="1227"/>
          </a:p>
        </p:txBody>
      </p:sp>
      <p:sp>
        <p:nvSpPr>
          <p:cNvPr id="49" name="object 49"/>
          <p:cNvSpPr/>
          <p:nvPr/>
        </p:nvSpPr>
        <p:spPr>
          <a:xfrm>
            <a:off x="5254340" y="5267057"/>
            <a:ext cx="0" cy="158461"/>
          </a:xfrm>
          <a:custGeom>
            <a:avLst/>
            <a:gdLst/>
            <a:ahLst/>
            <a:cxnLst/>
            <a:rect l="l" t="t" r="r" b="b"/>
            <a:pathLst>
              <a:path h="232409">
                <a:moveTo>
                  <a:pt x="0" y="0"/>
                </a:moveTo>
                <a:lnTo>
                  <a:pt x="0" y="232003"/>
                </a:lnTo>
              </a:path>
            </a:pathLst>
          </a:custGeom>
          <a:ln w="4508">
            <a:solidFill>
              <a:srgbClr val="231F20"/>
            </a:solidFill>
            <a:prstDash val="dash"/>
          </a:ln>
        </p:spPr>
        <p:txBody>
          <a:bodyPr wrap="square" lIns="0" tIns="0" rIns="0" bIns="0" rtlCol="0"/>
          <a:lstStyle/>
          <a:p>
            <a:endParaRPr sz="1227"/>
          </a:p>
        </p:txBody>
      </p:sp>
      <p:sp>
        <p:nvSpPr>
          <p:cNvPr id="50" name="object 50"/>
          <p:cNvSpPr/>
          <p:nvPr/>
        </p:nvSpPr>
        <p:spPr>
          <a:xfrm>
            <a:off x="5280690" y="5315805"/>
            <a:ext cx="64510" cy="64077"/>
          </a:xfrm>
          <a:custGeom>
            <a:avLst/>
            <a:gdLst/>
            <a:ahLst/>
            <a:cxnLst/>
            <a:rect l="l" t="t" r="r" b="b"/>
            <a:pathLst>
              <a:path w="94614" h="93979">
                <a:moveTo>
                  <a:pt x="94545" y="46415"/>
                </a:moveTo>
                <a:lnTo>
                  <a:pt x="77032" y="83311"/>
                </a:lnTo>
                <a:lnTo>
                  <a:pt x="51367" y="93812"/>
                </a:lnTo>
                <a:lnTo>
                  <a:pt x="35790" y="91933"/>
                </a:lnTo>
                <a:lnTo>
                  <a:pt x="22448" y="86458"/>
                </a:lnTo>
                <a:lnTo>
                  <a:pt x="11759" y="77964"/>
                </a:lnTo>
                <a:lnTo>
                  <a:pt x="4138" y="67026"/>
                </a:lnTo>
                <a:lnTo>
                  <a:pt x="0" y="54220"/>
                </a:lnTo>
                <a:lnTo>
                  <a:pt x="1549" y="37728"/>
                </a:lnTo>
                <a:lnTo>
                  <a:pt x="6512" y="23796"/>
                </a:lnTo>
                <a:lnTo>
                  <a:pt x="14360" y="12688"/>
                </a:lnTo>
                <a:lnTo>
                  <a:pt x="24567" y="4668"/>
                </a:lnTo>
                <a:lnTo>
                  <a:pt x="36604" y="0"/>
                </a:lnTo>
                <a:lnTo>
                  <a:pt x="53724" y="1235"/>
                </a:lnTo>
                <a:lnTo>
                  <a:pt x="87846" y="22730"/>
                </a:lnTo>
                <a:lnTo>
                  <a:pt x="94545" y="46415"/>
                </a:lnTo>
                <a:close/>
              </a:path>
            </a:pathLst>
          </a:custGeom>
          <a:ln w="4508">
            <a:solidFill>
              <a:srgbClr val="231F20"/>
            </a:solidFill>
          </a:ln>
        </p:spPr>
        <p:txBody>
          <a:bodyPr wrap="square" lIns="0" tIns="0" rIns="0" bIns="0" rtlCol="0"/>
          <a:lstStyle/>
          <a:p>
            <a:endParaRPr sz="1227"/>
          </a:p>
        </p:txBody>
      </p:sp>
      <p:sp>
        <p:nvSpPr>
          <p:cNvPr id="51" name="object 51"/>
          <p:cNvSpPr/>
          <p:nvPr/>
        </p:nvSpPr>
        <p:spPr>
          <a:xfrm>
            <a:off x="5391951" y="5315805"/>
            <a:ext cx="64510" cy="64077"/>
          </a:xfrm>
          <a:custGeom>
            <a:avLst/>
            <a:gdLst/>
            <a:ahLst/>
            <a:cxnLst/>
            <a:rect l="l" t="t" r="r" b="b"/>
            <a:pathLst>
              <a:path w="94614" h="93979">
                <a:moveTo>
                  <a:pt x="94545" y="46415"/>
                </a:moveTo>
                <a:lnTo>
                  <a:pt x="77026" y="83312"/>
                </a:lnTo>
                <a:lnTo>
                  <a:pt x="51365" y="93813"/>
                </a:lnTo>
                <a:lnTo>
                  <a:pt x="35793" y="91933"/>
                </a:lnTo>
                <a:lnTo>
                  <a:pt x="22453" y="86458"/>
                </a:lnTo>
                <a:lnTo>
                  <a:pt x="11763" y="77964"/>
                </a:lnTo>
                <a:lnTo>
                  <a:pt x="4139" y="67026"/>
                </a:lnTo>
                <a:lnTo>
                  <a:pt x="0" y="54218"/>
                </a:lnTo>
                <a:lnTo>
                  <a:pt x="1550" y="37727"/>
                </a:lnTo>
                <a:lnTo>
                  <a:pt x="6515" y="23796"/>
                </a:lnTo>
                <a:lnTo>
                  <a:pt x="14365" y="12688"/>
                </a:lnTo>
                <a:lnTo>
                  <a:pt x="24573" y="4668"/>
                </a:lnTo>
                <a:lnTo>
                  <a:pt x="36609" y="0"/>
                </a:lnTo>
                <a:lnTo>
                  <a:pt x="53723" y="1235"/>
                </a:lnTo>
                <a:lnTo>
                  <a:pt x="87845" y="22732"/>
                </a:lnTo>
                <a:lnTo>
                  <a:pt x="94545" y="46415"/>
                </a:lnTo>
                <a:close/>
              </a:path>
            </a:pathLst>
          </a:custGeom>
          <a:ln w="4508">
            <a:solidFill>
              <a:srgbClr val="231F20"/>
            </a:solidFill>
          </a:ln>
        </p:spPr>
        <p:txBody>
          <a:bodyPr wrap="square" lIns="0" tIns="0" rIns="0" bIns="0" rtlCol="0"/>
          <a:lstStyle/>
          <a:p>
            <a:endParaRPr sz="1227"/>
          </a:p>
        </p:txBody>
      </p:sp>
      <p:sp>
        <p:nvSpPr>
          <p:cNvPr id="52" name="object 52"/>
          <p:cNvSpPr/>
          <p:nvPr/>
        </p:nvSpPr>
        <p:spPr>
          <a:xfrm>
            <a:off x="5311780" y="5379906"/>
            <a:ext cx="0" cy="126423"/>
          </a:xfrm>
          <a:custGeom>
            <a:avLst/>
            <a:gdLst/>
            <a:ahLst/>
            <a:cxnLst/>
            <a:rect l="l" t="t" r="r" b="b"/>
            <a:pathLst>
              <a:path h="185420">
                <a:moveTo>
                  <a:pt x="0" y="184950"/>
                </a:moveTo>
                <a:lnTo>
                  <a:pt x="0" y="0"/>
                </a:lnTo>
              </a:path>
            </a:pathLst>
          </a:custGeom>
          <a:ln w="4508">
            <a:solidFill>
              <a:srgbClr val="231F20"/>
            </a:solidFill>
          </a:ln>
        </p:spPr>
        <p:txBody>
          <a:bodyPr wrap="square" lIns="0" tIns="0" rIns="0" bIns="0" rtlCol="0"/>
          <a:lstStyle/>
          <a:p>
            <a:endParaRPr sz="1227"/>
          </a:p>
        </p:txBody>
      </p:sp>
      <p:sp>
        <p:nvSpPr>
          <p:cNvPr id="53" name="object 53"/>
          <p:cNvSpPr/>
          <p:nvPr/>
        </p:nvSpPr>
        <p:spPr>
          <a:xfrm>
            <a:off x="5424894" y="5381760"/>
            <a:ext cx="0" cy="124258"/>
          </a:xfrm>
          <a:custGeom>
            <a:avLst/>
            <a:gdLst/>
            <a:ahLst/>
            <a:cxnLst/>
            <a:rect l="l" t="t" r="r" b="b"/>
            <a:pathLst>
              <a:path h="182245">
                <a:moveTo>
                  <a:pt x="0" y="0"/>
                </a:moveTo>
                <a:lnTo>
                  <a:pt x="0" y="182156"/>
                </a:lnTo>
              </a:path>
            </a:pathLst>
          </a:custGeom>
          <a:ln w="4508">
            <a:solidFill>
              <a:srgbClr val="231F20"/>
            </a:solidFill>
          </a:ln>
        </p:spPr>
        <p:txBody>
          <a:bodyPr wrap="square" lIns="0" tIns="0" rIns="0" bIns="0" rtlCol="0"/>
          <a:lstStyle/>
          <a:p>
            <a:endParaRPr sz="1227"/>
          </a:p>
        </p:txBody>
      </p:sp>
      <p:sp>
        <p:nvSpPr>
          <p:cNvPr id="54" name="object 54"/>
          <p:cNvSpPr/>
          <p:nvPr/>
        </p:nvSpPr>
        <p:spPr>
          <a:xfrm>
            <a:off x="5368229" y="5266300"/>
            <a:ext cx="0" cy="159327"/>
          </a:xfrm>
          <a:custGeom>
            <a:avLst/>
            <a:gdLst/>
            <a:ahLst/>
            <a:cxnLst/>
            <a:rect l="l" t="t" r="r" b="b"/>
            <a:pathLst>
              <a:path h="233679">
                <a:moveTo>
                  <a:pt x="0" y="0"/>
                </a:moveTo>
                <a:lnTo>
                  <a:pt x="0" y="233121"/>
                </a:lnTo>
              </a:path>
            </a:pathLst>
          </a:custGeom>
          <a:ln w="4508">
            <a:solidFill>
              <a:srgbClr val="231F20"/>
            </a:solidFill>
          </a:ln>
        </p:spPr>
        <p:txBody>
          <a:bodyPr wrap="square" lIns="0" tIns="0" rIns="0" bIns="0" rtlCol="0"/>
          <a:lstStyle/>
          <a:p>
            <a:endParaRPr sz="1227"/>
          </a:p>
        </p:txBody>
      </p:sp>
      <p:sp>
        <p:nvSpPr>
          <p:cNvPr id="55" name="object 55"/>
          <p:cNvSpPr/>
          <p:nvPr/>
        </p:nvSpPr>
        <p:spPr>
          <a:xfrm>
            <a:off x="5479916" y="5267057"/>
            <a:ext cx="0" cy="158461"/>
          </a:xfrm>
          <a:custGeom>
            <a:avLst/>
            <a:gdLst/>
            <a:ahLst/>
            <a:cxnLst/>
            <a:rect l="l" t="t" r="r" b="b"/>
            <a:pathLst>
              <a:path h="232409">
                <a:moveTo>
                  <a:pt x="0" y="0"/>
                </a:moveTo>
                <a:lnTo>
                  <a:pt x="0" y="232003"/>
                </a:lnTo>
              </a:path>
            </a:pathLst>
          </a:custGeom>
          <a:ln w="4508">
            <a:solidFill>
              <a:srgbClr val="231F20"/>
            </a:solidFill>
            <a:prstDash val="dash"/>
          </a:ln>
        </p:spPr>
        <p:txBody>
          <a:bodyPr wrap="square" lIns="0" tIns="0" rIns="0" bIns="0" rtlCol="0"/>
          <a:lstStyle/>
          <a:p>
            <a:endParaRPr sz="1227"/>
          </a:p>
        </p:txBody>
      </p:sp>
      <p:sp>
        <p:nvSpPr>
          <p:cNvPr id="56" name="object 56"/>
          <p:cNvSpPr/>
          <p:nvPr/>
        </p:nvSpPr>
        <p:spPr>
          <a:xfrm>
            <a:off x="5507454" y="5315805"/>
            <a:ext cx="64510" cy="64077"/>
          </a:xfrm>
          <a:custGeom>
            <a:avLst/>
            <a:gdLst/>
            <a:ahLst/>
            <a:cxnLst/>
            <a:rect l="l" t="t" r="r" b="b"/>
            <a:pathLst>
              <a:path w="94614" h="93979">
                <a:moveTo>
                  <a:pt x="94557" y="46416"/>
                </a:moveTo>
                <a:lnTo>
                  <a:pt x="77042" y="83305"/>
                </a:lnTo>
                <a:lnTo>
                  <a:pt x="51375" y="93811"/>
                </a:lnTo>
                <a:lnTo>
                  <a:pt x="35795" y="91932"/>
                </a:lnTo>
                <a:lnTo>
                  <a:pt x="22452" y="86460"/>
                </a:lnTo>
                <a:lnTo>
                  <a:pt x="11762" y="77968"/>
                </a:lnTo>
                <a:lnTo>
                  <a:pt x="4139" y="67032"/>
                </a:lnTo>
                <a:lnTo>
                  <a:pt x="0" y="54227"/>
                </a:lnTo>
                <a:lnTo>
                  <a:pt x="1549" y="37732"/>
                </a:lnTo>
                <a:lnTo>
                  <a:pt x="6511" y="23798"/>
                </a:lnTo>
                <a:lnTo>
                  <a:pt x="14358" y="12689"/>
                </a:lnTo>
                <a:lnTo>
                  <a:pt x="24562" y="4668"/>
                </a:lnTo>
                <a:lnTo>
                  <a:pt x="36596" y="0"/>
                </a:lnTo>
                <a:lnTo>
                  <a:pt x="53717" y="1234"/>
                </a:lnTo>
                <a:lnTo>
                  <a:pt x="87849" y="22722"/>
                </a:lnTo>
                <a:lnTo>
                  <a:pt x="94557" y="46416"/>
                </a:lnTo>
                <a:close/>
              </a:path>
            </a:pathLst>
          </a:custGeom>
          <a:ln w="4508">
            <a:solidFill>
              <a:srgbClr val="231F20"/>
            </a:solidFill>
          </a:ln>
        </p:spPr>
        <p:txBody>
          <a:bodyPr wrap="square" lIns="0" tIns="0" rIns="0" bIns="0" rtlCol="0"/>
          <a:lstStyle/>
          <a:p>
            <a:endParaRPr sz="1227"/>
          </a:p>
        </p:txBody>
      </p:sp>
      <p:sp>
        <p:nvSpPr>
          <p:cNvPr id="57" name="object 57"/>
          <p:cNvSpPr/>
          <p:nvPr/>
        </p:nvSpPr>
        <p:spPr>
          <a:xfrm>
            <a:off x="5618711" y="5315803"/>
            <a:ext cx="64510" cy="64077"/>
          </a:xfrm>
          <a:custGeom>
            <a:avLst/>
            <a:gdLst/>
            <a:ahLst/>
            <a:cxnLst/>
            <a:rect l="l" t="t" r="r" b="b"/>
            <a:pathLst>
              <a:path w="94614" h="93979">
                <a:moveTo>
                  <a:pt x="94523" y="46419"/>
                </a:moveTo>
                <a:lnTo>
                  <a:pt x="77001" y="83322"/>
                </a:lnTo>
                <a:lnTo>
                  <a:pt x="51346" y="93818"/>
                </a:lnTo>
                <a:lnTo>
                  <a:pt x="35771" y="91936"/>
                </a:lnTo>
                <a:lnTo>
                  <a:pt x="22433" y="86458"/>
                </a:lnTo>
                <a:lnTo>
                  <a:pt x="11748" y="77960"/>
                </a:lnTo>
                <a:lnTo>
                  <a:pt x="4132" y="67016"/>
                </a:lnTo>
                <a:lnTo>
                  <a:pt x="0" y="54204"/>
                </a:lnTo>
                <a:lnTo>
                  <a:pt x="1551" y="37717"/>
                </a:lnTo>
                <a:lnTo>
                  <a:pt x="6514" y="23788"/>
                </a:lnTo>
                <a:lnTo>
                  <a:pt x="14365" y="12683"/>
                </a:lnTo>
                <a:lnTo>
                  <a:pt x="24575" y="4665"/>
                </a:lnTo>
                <a:lnTo>
                  <a:pt x="36618" y="0"/>
                </a:lnTo>
                <a:lnTo>
                  <a:pt x="53725" y="1237"/>
                </a:lnTo>
                <a:lnTo>
                  <a:pt x="87833" y="22750"/>
                </a:lnTo>
                <a:lnTo>
                  <a:pt x="94523" y="46419"/>
                </a:lnTo>
                <a:close/>
              </a:path>
            </a:pathLst>
          </a:custGeom>
          <a:ln w="4508">
            <a:solidFill>
              <a:srgbClr val="231F20"/>
            </a:solidFill>
          </a:ln>
        </p:spPr>
        <p:txBody>
          <a:bodyPr wrap="square" lIns="0" tIns="0" rIns="0" bIns="0" rtlCol="0"/>
          <a:lstStyle/>
          <a:p>
            <a:endParaRPr sz="1227"/>
          </a:p>
        </p:txBody>
      </p:sp>
      <p:sp>
        <p:nvSpPr>
          <p:cNvPr id="58" name="object 58"/>
          <p:cNvSpPr/>
          <p:nvPr/>
        </p:nvSpPr>
        <p:spPr>
          <a:xfrm>
            <a:off x="5538535" y="5379906"/>
            <a:ext cx="0" cy="126423"/>
          </a:xfrm>
          <a:custGeom>
            <a:avLst/>
            <a:gdLst/>
            <a:ahLst/>
            <a:cxnLst/>
            <a:rect l="l" t="t" r="r" b="b"/>
            <a:pathLst>
              <a:path h="185420">
                <a:moveTo>
                  <a:pt x="0" y="184950"/>
                </a:moveTo>
                <a:lnTo>
                  <a:pt x="0" y="0"/>
                </a:lnTo>
              </a:path>
            </a:pathLst>
          </a:custGeom>
          <a:ln w="4508">
            <a:solidFill>
              <a:srgbClr val="231F20"/>
            </a:solidFill>
          </a:ln>
        </p:spPr>
        <p:txBody>
          <a:bodyPr wrap="square" lIns="0" tIns="0" rIns="0" bIns="0" rtlCol="0"/>
          <a:lstStyle/>
          <a:p>
            <a:endParaRPr sz="1227"/>
          </a:p>
        </p:txBody>
      </p:sp>
      <p:sp>
        <p:nvSpPr>
          <p:cNvPr id="59" name="object 59"/>
          <p:cNvSpPr/>
          <p:nvPr/>
        </p:nvSpPr>
        <p:spPr>
          <a:xfrm>
            <a:off x="5651665" y="5381760"/>
            <a:ext cx="0" cy="124258"/>
          </a:xfrm>
          <a:custGeom>
            <a:avLst/>
            <a:gdLst/>
            <a:ahLst/>
            <a:cxnLst/>
            <a:rect l="l" t="t" r="r" b="b"/>
            <a:pathLst>
              <a:path h="182245">
                <a:moveTo>
                  <a:pt x="0" y="0"/>
                </a:moveTo>
                <a:lnTo>
                  <a:pt x="0" y="182156"/>
                </a:lnTo>
              </a:path>
            </a:pathLst>
          </a:custGeom>
          <a:ln w="4508">
            <a:solidFill>
              <a:srgbClr val="231F20"/>
            </a:solidFill>
          </a:ln>
        </p:spPr>
        <p:txBody>
          <a:bodyPr wrap="square" lIns="0" tIns="0" rIns="0" bIns="0" rtlCol="0"/>
          <a:lstStyle/>
          <a:p>
            <a:endParaRPr sz="1227"/>
          </a:p>
        </p:txBody>
      </p:sp>
      <p:sp>
        <p:nvSpPr>
          <p:cNvPr id="60" name="object 60"/>
          <p:cNvSpPr/>
          <p:nvPr/>
        </p:nvSpPr>
        <p:spPr>
          <a:xfrm>
            <a:off x="5594983" y="5266300"/>
            <a:ext cx="0" cy="159327"/>
          </a:xfrm>
          <a:custGeom>
            <a:avLst/>
            <a:gdLst/>
            <a:ahLst/>
            <a:cxnLst/>
            <a:rect l="l" t="t" r="r" b="b"/>
            <a:pathLst>
              <a:path h="233679">
                <a:moveTo>
                  <a:pt x="0" y="0"/>
                </a:moveTo>
                <a:lnTo>
                  <a:pt x="0" y="233121"/>
                </a:lnTo>
              </a:path>
            </a:pathLst>
          </a:custGeom>
          <a:ln w="4508">
            <a:solidFill>
              <a:srgbClr val="231F20"/>
            </a:solidFill>
          </a:ln>
        </p:spPr>
        <p:txBody>
          <a:bodyPr wrap="square" lIns="0" tIns="0" rIns="0" bIns="0" rtlCol="0"/>
          <a:lstStyle/>
          <a:p>
            <a:endParaRPr sz="1227"/>
          </a:p>
        </p:txBody>
      </p:sp>
      <p:sp>
        <p:nvSpPr>
          <p:cNvPr id="61" name="object 61"/>
          <p:cNvSpPr/>
          <p:nvPr/>
        </p:nvSpPr>
        <p:spPr>
          <a:xfrm>
            <a:off x="5711337" y="5266309"/>
            <a:ext cx="0" cy="158461"/>
          </a:xfrm>
          <a:custGeom>
            <a:avLst/>
            <a:gdLst/>
            <a:ahLst/>
            <a:cxnLst/>
            <a:rect l="l" t="t" r="r" b="b"/>
            <a:pathLst>
              <a:path h="232409">
                <a:moveTo>
                  <a:pt x="0" y="0"/>
                </a:moveTo>
                <a:lnTo>
                  <a:pt x="0" y="232016"/>
                </a:lnTo>
              </a:path>
            </a:pathLst>
          </a:custGeom>
          <a:ln w="4508">
            <a:solidFill>
              <a:srgbClr val="231F20"/>
            </a:solidFill>
            <a:prstDash val="dash"/>
          </a:ln>
        </p:spPr>
        <p:txBody>
          <a:bodyPr wrap="square" lIns="0" tIns="0" rIns="0" bIns="0" rtlCol="0"/>
          <a:lstStyle/>
          <a:p>
            <a:endParaRPr sz="1227"/>
          </a:p>
        </p:txBody>
      </p:sp>
      <p:sp>
        <p:nvSpPr>
          <p:cNvPr id="62" name="object 62"/>
          <p:cNvSpPr/>
          <p:nvPr/>
        </p:nvSpPr>
        <p:spPr>
          <a:xfrm>
            <a:off x="5735075" y="5316432"/>
            <a:ext cx="64510" cy="64077"/>
          </a:xfrm>
          <a:custGeom>
            <a:avLst/>
            <a:gdLst/>
            <a:ahLst/>
            <a:cxnLst/>
            <a:rect l="l" t="t" r="r" b="b"/>
            <a:pathLst>
              <a:path w="94614" h="93979">
                <a:moveTo>
                  <a:pt x="94520" y="46417"/>
                </a:moveTo>
                <a:lnTo>
                  <a:pt x="77004" y="83321"/>
                </a:lnTo>
                <a:lnTo>
                  <a:pt x="51351" y="93827"/>
                </a:lnTo>
                <a:lnTo>
                  <a:pt x="35780" y="91946"/>
                </a:lnTo>
                <a:lnTo>
                  <a:pt x="22443" y="86469"/>
                </a:lnTo>
                <a:lnTo>
                  <a:pt x="11757" y="77971"/>
                </a:lnTo>
                <a:lnTo>
                  <a:pt x="4137" y="67029"/>
                </a:lnTo>
                <a:lnTo>
                  <a:pt x="0" y="54219"/>
                </a:lnTo>
                <a:lnTo>
                  <a:pt x="1550" y="37726"/>
                </a:lnTo>
                <a:lnTo>
                  <a:pt x="6514" y="23794"/>
                </a:lnTo>
                <a:lnTo>
                  <a:pt x="14363" y="12686"/>
                </a:lnTo>
                <a:lnTo>
                  <a:pt x="24570" y="4667"/>
                </a:lnTo>
                <a:lnTo>
                  <a:pt x="36606" y="0"/>
                </a:lnTo>
                <a:lnTo>
                  <a:pt x="53715" y="1236"/>
                </a:lnTo>
                <a:lnTo>
                  <a:pt x="87827" y="22744"/>
                </a:lnTo>
                <a:lnTo>
                  <a:pt x="94520" y="46417"/>
                </a:lnTo>
                <a:close/>
              </a:path>
            </a:pathLst>
          </a:custGeom>
          <a:ln w="4508">
            <a:solidFill>
              <a:srgbClr val="231F20"/>
            </a:solidFill>
          </a:ln>
        </p:spPr>
        <p:txBody>
          <a:bodyPr wrap="square" lIns="0" tIns="0" rIns="0" bIns="0" rtlCol="0"/>
          <a:lstStyle/>
          <a:p>
            <a:endParaRPr sz="1227"/>
          </a:p>
        </p:txBody>
      </p:sp>
      <p:sp>
        <p:nvSpPr>
          <p:cNvPr id="63" name="object 63"/>
          <p:cNvSpPr/>
          <p:nvPr/>
        </p:nvSpPr>
        <p:spPr>
          <a:xfrm>
            <a:off x="5768010" y="5382389"/>
            <a:ext cx="0" cy="124258"/>
          </a:xfrm>
          <a:custGeom>
            <a:avLst/>
            <a:gdLst/>
            <a:ahLst/>
            <a:cxnLst/>
            <a:rect l="l" t="t" r="r" b="b"/>
            <a:pathLst>
              <a:path h="182245">
                <a:moveTo>
                  <a:pt x="0" y="0"/>
                </a:moveTo>
                <a:lnTo>
                  <a:pt x="0" y="182156"/>
                </a:lnTo>
              </a:path>
            </a:pathLst>
          </a:custGeom>
          <a:ln w="4508">
            <a:solidFill>
              <a:srgbClr val="231F20"/>
            </a:solidFill>
          </a:ln>
        </p:spPr>
        <p:txBody>
          <a:bodyPr wrap="square" lIns="0" tIns="0" rIns="0" bIns="0" rtlCol="0"/>
          <a:lstStyle/>
          <a:p>
            <a:endParaRPr sz="1227"/>
          </a:p>
        </p:txBody>
      </p:sp>
      <p:sp>
        <p:nvSpPr>
          <p:cNvPr id="64" name="object 64"/>
          <p:cNvSpPr/>
          <p:nvPr/>
        </p:nvSpPr>
        <p:spPr>
          <a:xfrm>
            <a:off x="5850590" y="5316436"/>
            <a:ext cx="64510" cy="64077"/>
          </a:xfrm>
          <a:custGeom>
            <a:avLst/>
            <a:gdLst/>
            <a:ahLst/>
            <a:cxnLst/>
            <a:rect l="l" t="t" r="r" b="b"/>
            <a:pathLst>
              <a:path w="94614" h="93979">
                <a:moveTo>
                  <a:pt x="94555" y="46413"/>
                </a:moveTo>
                <a:lnTo>
                  <a:pt x="77044" y="83306"/>
                </a:lnTo>
                <a:lnTo>
                  <a:pt x="51383" y="93820"/>
                </a:lnTo>
                <a:lnTo>
                  <a:pt x="35793" y="91942"/>
                </a:lnTo>
                <a:lnTo>
                  <a:pt x="22447" y="86469"/>
                </a:lnTo>
                <a:lnTo>
                  <a:pt x="11758" y="77977"/>
                </a:lnTo>
                <a:lnTo>
                  <a:pt x="4139" y="67043"/>
                </a:lnTo>
                <a:lnTo>
                  <a:pt x="0" y="54241"/>
                </a:lnTo>
                <a:lnTo>
                  <a:pt x="1545" y="37741"/>
                </a:lnTo>
                <a:lnTo>
                  <a:pt x="6501" y="23804"/>
                </a:lnTo>
                <a:lnTo>
                  <a:pt x="14341" y="12693"/>
                </a:lnTo>
                <a:lnTo>
                  <a:pt x="24541" y="4671"/>
                </a:lnTo>
                <a:lnTo>
                  <a:pt x="36575" y="0"/>
                </a:lnTo>
                <a:lnTo>
                  <a:pt x="53700" y="1232"/>
                </a:lnTo>
                <a:lnTo>
                  <a:pt x="87841" y="22710"/>
                </a:lnTo>
                <a:lnTo>
                  <a:pt x="94555" y="46413"/>
                </a:lnTo>
                <a:close/>
              </a:path>
            </a:pathLst>
          </a:custGeom>
          <a:ln w="4508">
            <a:solidFill>
              <a:srgbClr val="231F20"/>
            </a:solidFill>
          </a:ln>
        </p:spPr>
        <p:txBody>
          <a:bodyPr wrap="square" lIns="0" tIns="0" rIns="0" bIns="0" rtlCol="0"/>
          <a:lstStyle/>
          <a:p>
            <a:endParaRPr sz="1227"/>
          </a:p>
        </p:txBody>
      </p:sp>
      <p:sp>
        <p:nvSpPr>
          <p:cNvPr id="65" name="object 65"/>
          <p:cNvSpPr/>
          <p:nvPr/>
        </p:nvSpPr>
        <p:spPr>
          <a:xfrm>
            <a:off x="5881669" y="5380544"/>
            <a:ext cx="0" cy="126423"/>
          </a:xfrm>
          <a:custGeom>
            <a:avLst/>
            <a:gdLst/>
            <a:ahLst/>
            <a:cxnLst/>
            <a:rect l="l" t="t" r="r" b="b"/>
            <a:pathLst>
              <a:path h="185420">
                <a:moveTo>
                  <a:pt x="0" y="184962"/>
                </a:moveTo>
                <a:lnTo>
                  <a:pt x="0" y="0"/>
                </a:lnTo>
              </a:path>
            </a:pathLst>
          </a:custGeom>
          <a:ln w="4508">
            <a:solidFill>
              <a:srgbClr val="231F20"/>
            </a:solidFill>
          </a:ln>
        </p:spPr>
        <p:txBody>
          <a:bodyPr wrap="square" lIns="0" tIns="0" rIns="0" bIns="0" rtlCol="0"/>
          <a:lstStyle/>
          <a:p>
            <a:endParaRPr sz="1227"/>
          </a:p>
        </p:txBody>
      </p:sp>
      <p:sp>
        <p:nvSpPr>
          <p:cNvPr id="67" name="object 67"/>
          <p:cNvSpPr/>
          <p:nvPr/>
        </p:nvSpPr>
        <p:spPr>
          <a:xfrm>
            <a:off x="5825231" y="5265557"/>
            <a:ext cx="0" cy="159327"/>
          </a:xfrm>
          <a:custGeom>
            <a:avLst/>
            <a:gdLst/>
            <a:ahLst/>
            <a:cxnLst/>
            <a:rect l="l" t="t" r="r" b="b"/>
            <a:pathLst>
              <a:path h="233679">
                <a:moveTo>
                  <a:pt x="0" y="0"/>
                </a:moveTo>
                <a:lnTo>
                  <a:pt x="0" y="233108"/>
                </a:lnTo>
              </a:path>
            </a:pathLst>
          </a:custGeom>
          <a:ln w="4508">
            <a:solidFill>
              <a:srgbClr val="231F20"/>
            </a:solidFill>
            <a:prstDash val="dash"/>
          </a:ln>
        </p:spPr>
        <p:txBody>
          <a:bodyPr wrap="square" lIns="0" tIns="0" rIns="0" bIns="0" rtlCol="0"/>
          <a:lstStyle/>
          <a:p>
            <a:endParaRPr sz="1227"/>
          </a:p>
        </p:txBody>
      </p:sp>
      <p:sp>
        <p:nvSpPr>
          <p:cNvPr id="68" name="object 68"/>
          <p:cNvSpPr/>
          <p:nvPr/>
        </p:nvSpPr>
        <p:spPr>
          <a:xfrm>
            <a:off x="4094257" y="5855728"/>
            <a:ext cx="194397" cy="167120"/>
          </a:xfrm>
          <a:custGeom>
            <a:avLst/>
            <a:gdLst/>
            <a:ahLst/>
            <a:cxnLst/>
            <a:rect l="l" t="t" r="r" b="b"/>
            <a:pathLst>
              <a:path w="285114" h="245109">
                <a:moveTo>
                  <a:pt x="284594" y="244563"/>
                </a:moveTo>
                <a:lnTo>
                  <a:pt x="0" y="244563"/>
                </a:lnTo>
                <a:lnTo>
                  <a:pt x="0" y="0"/>
                </a:lnTo>
                <a:lnTo>
                  <a:pt x="284594" y="0"/>
                </a:lnTo>
                <a:lnTo>
                  <a:pt x="284594" y="244563"/>
                </a:lnTo>
                <a:close/>
              </a:path>
            </a:pathLst>
          </a:custGeom>
          <a:ln w="4508">
            <a:solidFill>
              <a:srgbClr val="231F20"/>
            </a:solidFill>
          </a:ln>
        </p:spPr>
        <p:txBody>
          <a:bodyPr wrap="square" lIns="0" tIns="0" rIns="0" bIns="0" rtlCol="0"/>
          <a:lstStyle/>
          <a:p>
            <a:endParaRPr sz="1227"/>
          </a:p>
        </p:txBody>
      </p:sp>
      <p:sp>
        <p:nvSpPr>
          <p:cNvPr id="69" name="object 69"/>
          <p:cNvSpPr/>
          <p:nvPr/>
        </p:nvSpPr>
        <p:spPr>
          <a:xfrm>
            <a:off x="4004332" y="5818277"/>
            <a:ext cx="90055" cy="37666"/>
          </a:xfrm>
          <a:custGeom>
            <a:avLst/>
            <a:gdLst/>
            <a:ahLst/>
            <a:cxnLst/>
            <a:rect l="l" t="t" r="r" b="b"/>
            <a:pathLst>
              <a:path w="132080" h="55245">
                <a:moveTo>
                  <a:pt x="0" y="0"/>
                </a:moveTo>
                <a:lnTo>
                  <a:pt x="131724" y="54825"/>
                </a:lnTo>
              </a:path>
            </a:pathLst>
          </a:custGeom>
          <a:ln w="4508">
            <a:solidFill>
              <a:srgbClr val="231F20"/>
            </a:solidFill>
          </a:ln>
        </p:spPr>
        <p:txBody>
          <a:bodyPr wrap="square" lIns="0" tIns="0" rIns="0" bIns="0" rtlCol="0"/>
          <a:lstStyle/>
          <a:p>
            <a:endParaRPr sz="1227"/>
          </a:p>
        </p:txBody>
      </p:sp>
      <p:sp>
        <p:nvSpPr>
          <p:cNvPr id="70" name="object 70"/>
          <p:cNvSpPr/>
          <p:nvPr/>
        </p:nvSpPr>
        <p:spPr>
          <a:xfrm>
            <a:off x="4288393" y="5818354"/>
            <a:ext cx="90055" cy="37666"/>
          </a:xfrm>
          <a:custGeom>
            <a:avLst/>
            <a:gdLst/>
            <a:ahLst/>
            <a:cxnLst/>
            <a:rect l="l" t="t" r="r" b="b"/>
            <a:pathLst>
              <a:path w="132080" h="55245">
                <a:moveTo>
                  <a:pt x="0" y="54800"/>
                </a:moveTo>
                <a:lnTo>
                  <a:pt x="131724" y="0"/>
                </a:lnTo>
              </a:path>
            </a:pathLst>
          </a:custGeom>
          <a:ln w="4508">
            <a:solidFill>
              <a:srgbClr val="231F20"/>
            </a:solidFill>
          </a:ln>
        </p:spPr>
        <p:txBody>
          <a:bodyPr wrap="square" lIns="0" tIns="0" rIns="0" bIns="0" rtlCol="0"/>
          <a:lstStyle/>
          <a:p>
            <a:endParaRPr sz="1227"/>
          </a:p>
        </p:txBody>
      </p:sp>
      <p:sp>
        <p:nvSpPr>
          <p:cNvPr id="71" name="object 71"/>
          <p:cNvSpPr/>
          <p:nvPr/>
        </p:nvSpPr>
        <p:spPr>
          <a:xfrm>
            <a:off x="4288298" y="6022475"/>
            <a:ext cx="90055" cy="37666"/>
          </a:xfrm>
          <a:custGeom>
            <a:avLst/>
            <a:gdLst/>
            <a:ahLst/>
            <a:cxnLst/>
            <a:rect l="l" t="t" r="r" b="b"/>
            <a:pathLst>
              <a:path w="132080" h="55245">
                <a:moveTo>
                  <a:pt x="0" y="0"/>
                </a:moveTo>
                <a:lnTo>
                  <a:pt x="131737" y="54813"/>
                </a:lnTo>
              </a:path>
            </a:pathLst>
          </a:custGeom>
          <a:ln w="4508">
            <a:solidFill>
              <a:srgbClr val="231F20"/>
            </a:solidFill>
          </a:ln>
        </p:spPr>
        <p:txBody>
          <a:bodyPr wrap="square" lIns="0" tIns="0" rIns="0" bIns="0" rtlCol="0"/>
          <a:lstStyle/>
          <a:p>
            <a:endParaRPr sz="1227"/>
          </a:p>
        </p:txBody>
      </p:sp>
      <p:sp>
        <p:nvSpPr>
          <p:cNvPr id="72" name="object 72"/>
          <p:cNvSpPr/>
          <p:nvPr/>
        </p:nvSpPr>
        <p:spPr>
          <a:xfrm>
            <a:off x="4004445" y="6022475"/>
            <a:ext cx="90055" cy="37666"/>
          </a:xfrm>
          <a:custGeom>
            <a:avLst/>
            <a:gdLst/>
            <a:ahLst/>
            <a:cxnLst/>
            <a:rect l="l" t="t" r="r" b="b"/>
            <a:pathLst>
              <a:path w="132080" h="55245">
                <a:moveTo>
                  <a:pt x="131724" y="0"/>
                </a:moveTo>
                <a:lnTo>
                  <a:pt x="0" y="54813"/>
                </a:lnTo>
              </a:path>
            </a:pathLst>
          </a:custGeom>
          <a:ln w="4508">
            <a:solidFill>
              <a:srgbClr val="231F20"/>
            </a:solidFill>
          </a:ln>
        </p:spPr>
        <p:txBody>
          <a:bodyPr wrap="square" lIns="0" tIns="0" rIns="0" bIns="0" rtlCol="0"/>
          <a:lstStyle/>
          <a:p>
            <a:endParaRPr sz="1227"/>
          </a:p>
        </p:txBody>
      </p:sp>
      <p:sp>
        <p:nvSpPr>
          <p:cNvPr id="73" name="object 73"/>
          <p:cNvSpPr/>
          <p:nvPr/>
        </p:nvSpPr>
        <p:spPr>
          <a:xfrm>
            <a:off x="4131362" y="5885446"/>
            <a:ext cx="119928" cy="41564"/>
          </a:xfrm>
          <a:custGeom>
            <a:avLst/>
            <a:gdLst/>
            <a:ahLst/>
            <a:cxnLst/>
            <a:rect l="l" t="t" r="r" b="b"/>
            <a:pathLst>
              <a:path w="175894" h="60959">
                <a:moveTo>
                  <a:pt x="0" y="60706"/>
                </a:moveTo>
                <a:lnTo>
                  <a:pt x="175768" y="60706"/>
                </a:lnTo>
                <a:lnTo>
                  <a:pt x="175768" y="0"/>
                </a:lnTo>
                <a:lnTo>
                  <a:pt x="0" y="0"/>
                </a:lnTo>
                <a:lnTo>
                  <a:pt x="0" y="60706"/>
                </a:lnTo>
                <a:close/>
              </a:path>
            </a:pathLst>
          </a:custGeom>
          <a:solidFill>
            <a:srgbClr val="231F20"/>
          </a:solidFill>
        </p:spPr>
        <p:txBody>
          <a:bodyPr wrap="square" lIns="0" tIns="0" rIns="0" bIns="0" rtlCol="0"/>
          <a:lstStyle/>
          <a:p>
            <a:endParaRPr sz="1227"/>
          </a:p>
        </p:txBody>
      </p:sp>
      <p:sp>
        <p:nvSpPr>
          <p:cNvPr id="74" name="object 74"/>
          <p:cNvSpPr/>
          <p:nvPr/>
        </p:nvSpPr>
        <p:spPr>
          <a:xfrm>
            <a:off x="4131362" y="5885446"/>
            <a:ext cx="119928" cy="41564"/>
          </a:xfrm>
          <a:custGeom>
            <a:avLst/>
            <a:gdLst/>
            <a:ahLst/>
            <a:cxnLst/>
            <a:rect l="l" t="t" r="r" b="b"/>
            <a:pathLst>
              <a:path w="175894" h="60959">
                <a:moveTo>
                  <a:pt x="175768" y="60706"/>
                </a:moveTo>
                <a:lnTo>
                  <a:pt x="0" y="60706"/>
                </a:lnTo>
                <a:lnTo>
                  <a:pt x="0" y="0"/>
                </a:lnTo>
                <a:lnTo>
                  <a:pt x="175768" y="0"/>
                </a:lnTo>
                <a:lnTo>
                  <a:pt x="175768" y="60706"/>
                </a:lnTo>
                <a:close/>
              </a:path>
            </a:pathLst>
          </a:custGeom>
          <a:ln w="4508">
            <a:solidFill>
              <a:srgbClr val="231F20"/>
            </a:solidFill>
          </a:ln>
        </p:spPr>
        <p:txBody>
          <a:bodyPr wrap="square" lIns="0" tIns="0" rIns="0" bIns="0" rtlCol="0"/>
          <a:lstStyle/>
          <a:p>
            <a:endParaRPr sz="1227"/>
          </a:p>
        </p:txBody>
      </p:sp>
      <p:sp>
        <p:nvSpPr>
          <p:cNvPr id="75" name="object 75"/>
          <p:cNvSpPr/>
          <p:nvPr/>
        </p:nvSpPr>
        <p:spPr>
          <a:xfrm>
            <a:off x="4131362" y="5951531"/>
            <a:ext cx="119928" cy="41564"/>
          </a:xfrm>
          <a:custGeom>
            <a:avLst/>
            <a:gdLst/>
            <a:ahLst/>
            <a:cxnLst/>
            <a:rect l="l" t="t" r="r" b="b"/>
            <a:pathLst>
              <a:path w="175894" h="60959">
                <a:moveTo>
                  <a:pt x="0" y="60705"/>
                </a:moveTo>
                <a:lnTo>
                  <a:pt x="175768" y="60705"/>
                </a:lnTo>
                <a:lnTo>
                  <a:pt x="175768" y="0"/>
                </a:lnTo>
                <a:lnTo>
                  <a:pt x="0" y="0"/>
                </a:lnTo>
                <a:lnTo>
                  <a:pt x="0" y="60705"/>
                </a:lnTo>
                <a:close/>
              </a:path>
            </a:pathLst>
          </a:custGeom>
          <a:solidFill>
            <a:srgbClr val="231F20"/>
          </a:solidFill>
        </p:spPr>
        <p:txBody>
          <a:bodyPr wrap="square" lIns="0" tIns="0" rIns="0" bIns="0" rtlCol="0"/>
          <a:lstStyle/>
          <a:p>
            <a:endParaRPr sz="1227"/>
          </a:p>
        </p:txBody>
      </p:sp>
      <p:sp>
        <p:nvSpPr>
          <p:cNvPr id="76" name="object 76"/>
          <p:cNvSpPr/>
          <p:nvPr/>
        </p:nvSpPr>
        <p:spPr>
          <a:xfrm>
            <a:off x="4131362" y="5951531"/>
            <a:ext cx="119928" cy="41564"/>
          </a:xfrm>
          <a:custGeom>
            <a:avLst/>
            <a:gdLst/>
            <a:ahLst/>
            <a:cxnLst/>
            <a:rect l="l" t="t" r="r" b="b"/>
            <a:pathLst>
              <a:path w="175894" h="60959">
                <a:moveTo>
                  <a:pt x="175768" y="60705"/>
                </a:moveTo>
                <a:lnTo>
                  <a:pt x="0" y="60705"/>
                </a:lnTo>
                <a:lnTo>
                  <a:pt x="0" y="0"/>
                </a:lnTo>
                <a:lnTo>
                  <a:pt x="175768" y="0"/>
                </a:lnTo>
                <a:lnTo>
                  <a:pt x="175768" y="60705"/>
                </a:lnTo>
                <a:close/>
              </a:path>
            </a:pathLst>
          </a:custGeom>
          <a:ln w="4508">
            <a:solidFill>
              <a:srgbClr val="231F20"/>
            </a:solidFill>
          </a:ln>
        </p:spPr>
        <p:txBody>
          <a:bodyPr wrap="square" lIns="0" tIns="0" rIns="0" bIns="0" rtlCol="0"/>
          <a:lstStyle/>
          <a:p>
            <a:endParaRPr sz="1227"/>
          </a:p>
        </p:txBody>
      </p:sp>
      <p:sp>
        <p:nvSpPr>
          <p:cNvPr id="77" name="object 77"/>
          <p:cNvSpPr/>
          <p:nvPr/>
        </p:nvSpPr>
        <p:spPr>
          <a:xfrm>
            <a:off x="4189953" y="5889416"/>
            <a:ext cx="58016" cy="34636"/>
          </a:xfrm>
          <a:custGeom>
            <a:avLst/>
            <a:gdLst/>
            <a:ahLst/>
            <a:cxnLst/>
            <a:rect l="l" t="t" r="r" b="b"/>
            <a:pathLst>
              <a:path w="85089" h="50800">
                <a:moveTo>
                  <a:pt x="84759" y="0"/>
                </a:moveTo>
                <a:lnTo>
                  <a:pt x="76" y="0"/>
                </a:lnTo>
                <a:lnTo>
                  <a:pt x="0" y="17183"/>
                </a:lnTo>
                <a:lnTo>
                  <a:pt x="6731" y="24371"/>
                </a:lnTo>
                <a:lnTo>
                  <a:pt x="76" y="31254"/>
                </a:lnTo>
                <a:lnTo>
                  <a:pt x="76" y="50190"/>
                </a:lnTo>
                <a:lnTo>
                  <a:pt x="84759" y="50190"/>
                </a:lnTo>
                <a:lnTo>
                  <a:pt x="84759" y="0"/>
                </a:lnTo>
                <a:close/>
              </a:path>
            </a:pathLst>
          </a:custGeom>
          <a:solidFill>
            <a:srgbClr val="FFFFFF"/>
          </a:solidFill>
        </p:spPr>
        <p:txBody>
          <a:bodyPr wrap="square" lIns="0" tIns="0" rIns="0" bIns="0" rtlCol="0"/>
          <a:lstStyle/>
          <a:p>
            <a:endParaRPr sz="1227"/>
          </a:p>
        </p:txBody>
      </p:sp>
      <p:sp>
        <p:nvSpPr>
          <p:cNvPr id="78" name="object 78"/>
          <p:cNvSpPr/>
          <p:nvPr/>
        </p:nvSpPr>
        <p:spPr>
          <a:xfrm>
            <a:off x="4189953" y="5889416"/>
            <a:ext cx="58016" cy="34636"/>
          </a:xfrm>
          <a:custGeom>
            <a:avLst/>
            <a:gdLst/>
            <a:ahLst/>
            <a:cxnLst/>
            <a:rect l="l" t="t" r="r" b="b"/>
            <a:pathLst>
              <a:path w="85089" h="50800">
                <a:moveTo>
                  <a:pt x="76" y="0"/>
                </a:moveTo>
                <a:lnTo>
                  <a:pt x="84759" y="0"/>
                </a:lnTo>
                <a:lnTo>
                  <a:pt x="84759" y="50190"/>
                </a:lnTo>
                <a:lnTo>
                  <a:pt x="76" y="50190"/>
                </a:lnTo>
                <a:lnTo>
                  <a:pt x="76" y="31254"/>
                </a:lnTo>
                <a:lnTo>
                  <a:pt x="6731" y="24371"/>
                </a:lnTo>
                <a:lnTo>
                  <a:pt x="0" y="17183"/>
                </a:lnTo>
                <a:lnTo>
                  <a:pt x="76" y="0"/>
                </a:lnTo>
                <a:close/>
              </a:path>
            </a:pathLst>
          </a:custGeom>
          <a:ln w="4508">
            <a:solidFill>
              <a:srgbClr val="231F20"/>
            </a:solidFill>
          </a:ln>
        </p:spPr>
        <p:txBody>
          <a:bodyPr wrap="square" lIns="0" tIns="0" rIns="0" bIns="0" rtlCol="0"/>
          <a:lstStyle/>
          <a:p>
            <a:endParaRPr sz="1227"/>
          </a:p>
        </p:txBody>
      </p:sp>
      <p:sp>
        <p:nvSpPr>
          <p:cNvPr id="79" name="object 79"/>
          <p:cNvSpPr/>
          <p:nvPr/>
        </p:nvSpPr>
        <p:spPr>
          <a:xfrm>
            <a:off x="4189953" y="5955209"/>
            <a:ext cx="58016" cy="34203"/>
          </a:xfrm>
          <a:custGeom>
            <a:avLst/>
            <a:gdLst/>
            <a:ahLst/>
            <a:cxnLst/>
            <a:rect l="l" t="t" r="r" b="b"/>
            <a:pathLst>
              <a:path w="85089" h="50165">
                <a:moveTo>
                  <a:pt x="84759" y="0"/>
                </a:moveTo>
                <a:lnTo>
                  <a:pt x="76" y="0"/>
                </a:lnTo>
                <a:lnTo>
                  <a:pt x="0" y="17145"/>
                </a:lnTo>
                <a:lnTo>
                  <a:pt x="6731" y="24345"/>
                </a:lnTo>
                <a:lnTo>
                  <a:pt x="76" y="31229"/>
                </a:lnTo>
                <a:lnTo>
                  <a:pt x="76" y="50152"/>
                </a:lnTo>
                <a:lnTo>
                  <a:pt x="84759" y="50152"/>
                </a:lnTo>
                <a:lnTo>
                  <a:pt x="84759" y="0"/>
                </a:lnTo>
                <a:close/>
              </a:path>
            </a:pathLst>
          </a:custGeom>
          <a:solidFill>
            <a:srgbClr val="FFFFFF"/>
          </a:solidFill>
        </p:spPr>
        <p:txBody>
          <a:bodyPr wrap="square" lIns="0" tIns="0" rIns="0" bIns="0" rtlCol="0"/>
          <a:lstStyle/>
          <a:p>
            <a:endParaRPr sz="1227"/>
          </a:p>
        </p:txBody>
      </p:sp>
      <p:sp>
        <p:nvSpPr>
          <p:cNvPr id="80" name="object 80"/>
          <p:cNvSpPr/>
          <p:nvPr/>
        </p:nvSpPr>
        <p:spPr>
          <a:xfrm>
            <a:off x="4189953" y="5955209"/>
            <a:ext cx="58016" cy="34203"/>
          </a:xfrm>
          <a:custGeom>
            <a:avLst/>
            <a:gdLst/>
            <a:ahLst/>
            <a:cxnLst/>
            <a:rect l="l" t="t" r="r" b="b"/>
            <a:pathLst>
              <a:path w="85089" h="50165">
                <a:moveTo>
                  <a:pt x="76" y="0"/>
                </a:moveTo>
                <a:lnTo>
                  <a:pt x="84759" y="0"/>
                </a:lnTo>
                <a:lnTo>
                  <a:pt x="84759" y="50152"/>
                </a:lnTo>
                <a:lnTo>
                  <a:pt x="76" y="50152"/>
                </a:lnTo>
                <a:lnTo>
                  <a:pt x="76" y="31229"/>
                </a:lnTo>
                <a:lnTo>
                  <a:pt x="6731" y="24345"/>
                </a:lnTo>
                <a:lnTo>
                  <a:pt x="0" y="17145"/>
                </a:lnTo>
                <a:lnTo>
                  <a:pt x="76" y="0"/>
                </a:lnTo>
                <a:close/>
              </a:path>
            </a:pathLst>
          </a:custGeom>
          <a:ln w="4508">
            <a:solidFill>
              <a:srgbClr val="231F20"/>
            </a:solidFill>
          </a:ln>
        </p:spPr>
        <p:txBody>
          <a:bodyPr wrap="square" lIns="0" tIns="0" rIns="0" bIns="0" rtlCol="0"/>
          <a:lstStyle/>
          <a:p>
            <a:endParaRPr sz="1227"/>
          </a:p>
        </p:txBody>
      </p:sp>
      <p:sp>
        <p:nvSpPr>
          <p:cNvPr id="81" name="object 81"/>
          <p:cNvSpPr/>
          <p:nvPr/>
        </p:nvSpPr>
        <p:spPr>
          <a:xfrm>
            <a:off x="3852511" y="5971809"/>
            <a:ext cx="23813" cy="0"/>
          </a:xfrm>
          <a:custGeom>
            <a:avLst/>
            <a:gdLst/>
            <a:ahLst/>
            <a:cxnLst/>
            <a:rect l="l" t="t" r="r" b="b"/>
            <a:pathLst>
              <a:path w="34925">
                <a:moveTo>
                  <a:pt x="34404" y="0"/>
                </a:moveTo>
                <a:lnTo>
                  <a:pt x="0" y="0"/>
                </a:lnTo>
              </a:path>
            </a:pathLst>
          </a:custGeom>
          <a:ln w="3175">
            <a:solidFill>
              <a:srgbClr val="231F20"/>
            </a:solidFill>
          </a:ln>
        </p:spPr>
        <p:txBody>
          <a:bodyPr wrap="square" lIns="0" tIns="0" rIns="0" bIns="0" rtlCol="0"/>
          <a:lstStyle/>
          <a:p>
            <a:endParaRPr sz="1227"/>
          </a:p>
        </p:txBody>
      </p:sp>
      <p:sp>
        <p:nvSpPr>
          <p:cNvPr id="82" name="object 82"/>
          <p:cNvSpPr/>
          <p:nvPr/>
        </p:nvSpPr>
        <p:spPr>
          <a:xfrm>
            <a:off x="4493959" y="5971809"/>
            <a:ext cx="20349" cy="0"/>
          </a:xfrm>
          <a:custGeom>
            <a:avLst/>
            <a:gdLst/>
            <a:ahLst/>
            <a:cxnLst/>
            <a:rect l="l" t="t" r="r" b="b"/>
            <a:pathLst>
              <a:path w="29844">
                <a:moveTo>
                  <a:pt x="29832" y="0"/>
                </a:moveTo>
                <a:lnTo>
                  <a:pt x="0" y="0"/>
                </a:lnTo>
              </a:path>
            </a:pathLst>
          </a:custGeom>
          <a:ln w="3175">
            <a:solidFill>
              <a:srgbClr val="231F20"/>
            </a:solidFill>
          </a:ln>
        </p:spPr>
        <p:txBody>
          <a:bodyPr wrap="square" lIns="0" tIns="0" rIns="0" bIns="0" rtlCol="0"/>
          <a:lstStyle/>
          <a:p>
            <a:endParaRPr sz="1227"/>
          </a:p>
        </p:txBody>
      </p:sp>
      <p:sp>
        <p:nvSpPr>
          <p:cNvPr id="83" name="object 83"/>
          <p:cNvSpPr/>
          <p:nvPr/>
        </p:nvSpPr>
        <p:spPr>
          <a:xfrm>
            <a:off x="3967841" y="5971809"/>
            <a:ext cx="151534" cy="0"/>
          </a:xfrm>
          <a:custGeom>
            <a:avLst/>
            <a:gdLst/>
            <a:ahLst/>
            <a:cxnLst/>
            <a:rect l="l" t="t" r="r" b="b"/>
            <a:pathLst>
              <a:path w="222250">
                <a:moveTo>
                  <a:pt x="221996" y="0"/>
                </a:moveTo>
                <a:lnTo>
                  <a:pt x="0" y="0"/>
                </a:lnTo>
              </a:path>
            </a:pathLst>
          </a:custGeom>
          <a:ln w="3175">
            <a:solidFill>
              <a:srgbClr val="231F20"/>
            </a:solidFill>
          </a:ln>
        </p:spPr>
        <p:txBody>
          <a:bodyPr wrap="square" lIns="0" tIns="0" rIns="0" bIns="0" rtlCol="0"/>
          <a:lstStyle/>
          <a:p>
            <a:endParaRPr sz="1227"/>
          </a:p>
        </p:txBody>
      </p:sp>
      <p:sp>
        <p:nvSpPr>
          <p:cNvPr id="84" name="object 84"/>
          <p:cNvSpPr/>
          <p:nvPr/>
        </p:nvSpPr>
        <p:spPr>
          <a:xfrm>
            <a:off x="4262138" y="5971809"/>
            <a:ext cx="153699" cy="0"/>
          </a:xfrm>
          <a:custGeom>
            <a:avLst/>
            <a:gdLst/>
            <a:ahLst/>
            <a:cxnLst/>
            <a:rect l="l" t="t" r="r" b="b"/>
            <a:pathLst>
              <a:path w="225425">
                <a:moveTo>
                  <a:pt x="225234" y="0"/>
                </a:moveTo>
                <a:lnTo>
                  <a:pt x="0" y="0"/>
                </a:lnTo>
              </a:path>
            </a:pathLst>
          </a:custGeom>
          <a:ln w="3175">
            <a:solidFill>
              <a:srgbClr val="231F20"/>
            </a:solidFill>
          </a:ln>
        </p:spPr>
        <p:txBody>
          <a:bodyPr wrap="square" lIns="0" tIns="0" rIns="0" bIns="0" rtlCol="0"/>
          <a:lstStyle/>
          <a:p>
            <a:endParaRPr sz="1227"/>
          </a:p>
        </p:txBody>
      </p:sp>
      <p:sp>
        <p:nvSpPr>
          <p:cNvPr id="85" name="object 85"/>
          <p:cNvSpPr txBox="1"/>
          <p:nvPr/>
        </p:nvSpPr>
        <p:spPr>
          <a:xfrm>
            <a:off x="3874424" y="5876142"/>
            <a:ext cx="99580" cy="126830"/>
          </a:xfrm>
          <a:prstGeom prst="rect">
            <a:avLst/>
          </a:prstGeom>
        </p:spPr>
        <p:txBody>
          <a:bodyPr vert="horz" wrap="square" lIns="0" tIns="0" rIns="0" bIns="0" rtlCol="0">
            <a:spAutoFit/>
          </a:bodyPr>
          <a:lstStyle/>
          <a:p>
            <a:pPr marL="8659" marR="3464" indent="48490">
              <a:lnSpc>
                <a:spcPct val="113199"/>
              </a:lnSpc>
            </a:pPr>
            <a:r>
              <a:rPr sz="375" spc="7" dirty="0">
                <a:solidFill>
                  <a:srgbClr val="231F20"/>
                </a:solidFill>
                <a:latin typeface="Calibri"/>
                <a:cs typeface="Calibri"/>
              </a:rPr>
              <a:t>O </a:t>
            </a:r>
            <a:r>
              <a:rPr sz="375" spc="14" dirty="0">
                <a:solidFill>
                  <a:srgbClr val="231F20"/>
                </a:solidFill>
                <a:latin typeface="Calibri"/>
                <a:cs typeface="Calibri"/>
              </a:rPr>
              <a:t>OFF</a:t>
            </a:r>
            <a:endParaRPr sz="375">
              <a:latin typeface="Calibri"/>
              <a:cs typeface="Calibri"/>
            </a:endParaRPr>
          </a:p>
        </p:txBody>
      </p:sp>
      <p:sp>
        <p:nvSpPr>
          <p:cNvPr id="86" name="object 86"/>
          <p:cNvSpPr txBox="1"/>
          <p:nvPr/>
        </p:nvSpPr>
        <p:spPr>
          <a:xfrm>
            <a:off x="4415102" y="5875268"/>
            <a:ext cx="83127" cy="126830"/>
          </a:xfrm>
          <a:prstGeom prst="rect">
            <a:avLst/>
          </a:prstGeom>
        </p:spPr>
        <p:txBody>
          <a:bodyPr vert="horz" wrap="square" lIns="0" tIns="0" rIns="0" bIns="0" rtlCol="0">
            <a:spAutoFit/>
          </a:bodyPr>
          <a:lstStyle/>
          <a:p>
            <a:pPr marL="8659" marR="3464">
              <a:lnSpc>
                <a:spcPct val="113199"/>
              </a:lnSpc>
            </a:pPr>
            <a:r>
              <a:rPr sz="375" spc="10" dirty="0">
                <a:solidFill>
                  <a:srgbClr val="231F20"/>
                </a:solidFill>
                <a:latin typeface="Calibri"/>
                <a:cs typeface="Calibri"/>
              </a:rPr>
              <a:t>S </a:t>
            </a:r>
            <a:r>
              <a:rPr sz="375" spc="7" dirty="0">
                <a:solidFill>
                  <a:srgbClr val="231F20"/>
                </a:solidFill>
                <a:latin typeface="Calibri"/>
                <a:cs typeface="Calibri"/>
              </a:rPr>
              <a:t>ON</a:t>
            </a:r>
            <a:endParaRPr sz="375">
              <a:latin typeface="Calibri"/>
              <a:cs typeface="Calibri"/>
            </a:endParaRPr>
          </a:p>
        </p:txBody>
      </p:sp>
      <p:sp>
        <p:nvSpPr>
          <p:cNvPr id="87" name="object 87"/>
          <p:cNvSpPr/>
          <p:nvPr/>
        </p:nvSpPr>
        <p:spPr>
          <a:xfrm>
            <a:off x="3967838" y="5907089"/>
            <a:ext cx="151534" cy="0"/>
          </a:xfrm>
          <a:custGeom>
            <a:avLst/>
            <a:gdLst/>
            <a:ahLst/>
            <a:cxnLst/>
            <a:rect l="l" t="t" r="r" b="b"/>
            <a:pathLst>
              <a:path w="222250">
                <a:moveTo>
                  <a:pt x="221995" y="0"/>
                </a:moveTo>
                <a:lnTo>
                  <a:pt x="0" y="0"/>
                </a:lnTo>
              </a:path>
            </a:pathLst>
          </a:custGeom>
          <a:ln w="3175">
            <a:solidFill>
              <a:srgbClr val="231F20"/>
            </a:solidFill>
          </a:ln>
        </p:spPr>
        <p:txBody>
          <a:bodyPr wrap="square" lIns="0" tIns="0" rIns="0" bIns="0" rtlCol="0"/>
          <a:lstStyle/>
          <a:p>
            <a:endParaRPr sz="1227"/>
          </a:p>
        </p:txBody>
      </p:sp>
      <p:sp>
        <p:nvSpPr>
          <p:cNvPr id="88" name="object 88"/>
          <p:cNvSpPr/>
          <p:nvPr/>
        </p:nvSpPr>
        <p:spPr>
          <a:xfrm>
            <a:off x="4262143" y="5907089"/>
            <a:ext cx="153699" cy="0"/>
          </a:xfrm>
          <a:custGeom>
            <a:avLst/>
            <a:gdLst/>
            <a:ahLst/>
            <a:cxnLst/>
            <a:rect l="l" t="t" r="r" b="b"/>
            <a:pathLst>
              <a:path w="225425">
                <a:moveTo>
                  <a:pt x="225234" y="0"/>
                </a:moveTo>
                <a:lnTo>
                  <a:pt x="0" y="0"/>
                </a:lnTo>
              </a:path>
            </a:pathLst>
          </a:custGeom>
          <a:ln w="3175">
            <a:solidFill>
              <a:srgbClr val="231F20"/>
            </a:solidFill>
          </a:ln>
        </p:spPr>
        <p:txBody>
          <a:bodyPr wrap="square" lIns="0" tIns="0" rIns="0" bIns="0" rtlCol="0"/>
          <a:lstStyle/>
          <a:p>
            <a:endParaRPr sz="1227"/>
          </a:p>
        </p:txBody>
      </p:sp>
      <p:sp>
        <p:nvSpPr>
          <p:cNvPr id="89" name="object 89"/>
          <p:cNvSpPr/>
          <p:nvPr/>
        </p:nvSpPr>
        <p:spPr>
          <a:xfrm>
            <a:off x="4004332" y="5818294"/>
            <a:ext cx="374073" cy="241589"/>
          </a:xfrm>
          <a:custGeom>
            <a:avLst/>
            <a:gdLst/>
            <a:ahLst/>
            <a:cxnLst/>
            <a:rect l="l" t="t" r="r" b="b"/>
            <a:pathLst>
              <a:path w="548639" h="354329">
                <a:moveTo>
                  <a:pt x="548220" y="354279"/>
                </a:moveTo>
                <a:lnTo>
                  <a:pt x="0" y="354279"/>
                </a:lnTo>
                <a:lnTo>
                  <a:pt x="0" y="0"/>
                </a:lnTo>
                <a:lnTo>
                  <a:pt x="548220" y="0"/>
                </a:lnTo>
                <a:lnTo>
                  <a:pt x="548220" y="354279"/>
                </a:lnTo>
                <a:close/>
              </a:path>
            </a:pathLst>
          </a:custGeom>
          <a:ln w="4508">
            <a:solidFill>
              <a:srgbClr val="231F20"/>
            </a:solidFill>
          </a:ln>
        </p:spPr>
        <p:txBody>
          <a:bodyPr wrap="square" lIns="0" tIns="0" rIns="0" bIns="0" rtlCol="0"/>
          <a:lstStyle/>
          <a:p>
            <a:endParaRPr sz="1227"/>
          </a:p>
        </p:txBody>
      </p:sp>
      <p:sp>
        <p:nvSpPr>
          <p:cNvPr id="90" name="object 90"/>
          <p:cNvSpPr/>
          <p:nvPr/>
        </p:nvSpPr>
        <p:spPr>
          <a:xfrm>
            <a:off x="3983577" y="5797547"/>
            <a:ext cx="415636" cy="283152"/>
          </a:xfrm>
          <a:custGeom>
            <a:avLst/>
            <a:gdLst/>
            <a:ahLst/>
            <a:cxnLst/>
            <a:rect l="l" t="t" r="r" b="b"/>
            <a:pathLst>
              <a:path w="609600" h="415290">
                <a:moveTo>
                  <a:pt x="609092" y="415137"/>
                </a:moveTo>
                <a:lnTo>
                  <a:pt x="0" y="415137"/>
                </a:lnTo>
                <a:lnTo>
                  <a:pt x="0" y="0"/>
                </a:lnTo>
                <a:lnTo>
                  <a:pt x="609092" y="0"/>
                </a:lnTo>
                <a:lnTo>
                  <a:pt x="609092" y="415137"/>
                </a:lnTo>
                <a:close/>
              </a:path>
            </a:pathLst>
          </a:custGeom>
          <a:ln w="4508">
            <a:solidFill>
              <a:srgbClr val="231F20"/>
            </a:solidFill>
          </a:ln>
        </p:spPr>
        <p:txBody>
          <a:bodyPr wrap="square" lIns="0" tIns="0" rIns="0" bIns="0" rtlCol="0"/>
          <a:lstStyle/>
          <a:p>
            <a:endParaRPr sz="1227"/>
          </a:p>
        </p:txBody>
      </p:sp>
      <p:sp>
        <p:nvSpPr>
          <p:cNvPr id="91" name="object 91"/>
          <p:cNvSpPr/>
          <p:nvPr/>
        </p:nvSpPr>
        <p:spPr>
          <a:xfrm>
            <a:off x="4524531" y="5950095"/>
            <a:ext cx="41996" cy="41131"/>
          </a:xfrm>
          <a:custGeom>
            <a:avLst/>
            <a:gdLst/>
            <a:ahLst/>
            <a:cxnLst/>
            <a:rect l="l" t="t" r="r" b="b"/>
            <a:pathLst>
              <a:path w="61594" h="60325">
                <a:moveTo>
                  <a:pt x="30918" y="0"/>
                </a:moveTo>
                <a:lnTo>
                  <a:pt x="44731" y="3227"/>
                </a:lnTo>
                <a:lnTo>
                  <a:pt x="55361" y="11884"/>
                </a:lnTo>
                <a:lnTo>
                  <a:pt x="61266" y="24430"/>
                </a:lnTo>
                <a:lnTo>
                  <a:pt x="59092" y="40759"/>
                </a:lnTo>
                <a:lnTo>
                  <a:pt x="52259" y="52748"/>
                </a:lnTo>
                <a:lnTo>
                  <a:pt x="41933" y="59976"/>
                </a:lnTo>
                <a:lnTo>
                  <a:pt x="24297" y="58931"/>
                </a:lnTo>
                <a:lnTo>
                  <a:pt x="11449" y="53507"/>
                </a:lnTo>
                <a:lnTo>
                  <a:pt x="3359" y="44728"/>
                </a:lnTo>
                <a:lnTo>
                  <a:pt x="0" y="33619"/>
                </a:lnTo>
                <a:lnTo>
                  <a:pt x="2908" y="18727"/>
                </a:lnTo>
                <a:lnTo>
                  <a:pt x="10895" y="7560"/>
                </a:lnTo>
                <a:lnTo>
                  <a:pt x="22585" y="1143"/>
                </a:lnTo>
                <a:lnTo>
                  <a:pt x="30918" y="0"/>
                </a:lnTo>
                <a:close/>
              </a:path>
            </a:pathLst>
          </a:custGeom>
          <a:ln w="4508">
            <a:solidFill>
              <a:srgbClr val="231F20"/>
            </a:solidFill>
          </a:ln>
        </p:spPr>
        <p:txBody>
          <a:bodyPr wrap="square" lIns="0" tIns="0" rIns="0" bIns="0" rtlCol="0"/>
          <a:lstStyle/>
          <a:p>
            <a:endParaRPr sz="1227"/>
          </a:p>
        </p:txBody>
      </p:sp>
      <p:sp>
        <p:nvSpPr>
          <p:cNvPr id="92" name="object 92"/>
          <p:cNvSpPr/>
          <p:nvPr/>
        </p:nvSpPr>
        <p:spPr>
          <a:xfrm>
            <a:off x="4619335" y="5971308"/>
            <a:ext cx="52388" cy="22514"/>
          </a:xfrm>
          <a:custGeom>
            <a:avLst/>
            <a:gdLst/>
            <a:ahLst/>
            <a:cxnLst/>
            <a:rect l="l" t="t" r="r" b="b"/>
            <a:pathLst>
              <a:path w="76835" h="33020">
                <a:moveTo>
                  <a:pt x="76809" y="32905"/>
                </a:moveTo>
                <a:lnTo>
                  <a:pt x="0" y="32905"/>
                </a:lnTo>
                <a:lnTo>
                  <a:pt x="0" y="0"/>
                </a:lnTo>
                <a:lnTo>
                  <a:pt x="76809" y="0"/>
                </a:lnTo>
                <a:lnTo>
                  <a:pt x="76809" y="32905"/>
                </a:lnTo>
                <a:close/>
              </a:path>
            </a:pathLst>
          </a:custGeom>
          <a:ln w="4508">
            <a:solidFill>
              <a:srgbClr val="231F20"/>
            </a:solidFill>
          </a:ln>
        </p:spPr>
        <p:txBody>
          <a:bodyPr wrap="square" lIns="0" tIns="0" rIns="0" bIns="0" rtlCol="0"/>
          <a:lstStyle/>
          <a:p>
            <a:endParaRPr sz="1227"/>
          </a:p>
        </p:txBody>
      </p:sp>
      <p:sp>
        <p:nvSpPr>
          <p:cNvPr id="93" name="object 93"/>
          <p:cNvSpPr/>
          <p:nvPr/>
        </p:nvSpPr>
        <p:spPr>
          <a:xfrm>
            <a:off x="4567918" y="5971300"/>
            <a:ext cx="51522" cy="0"/>
          </a:xfrm>
          <a:custGeom>
            <a:avLst/>
            <a:gdLst/>
            <a:ahLst/>
            <a:cxnLst/>
            <a:rect l="l" t="t" r="r" b="b"/>
            <a:pathLst>
              <a:path w="75564">
                <a:moveTo>
                  <a:pt x="75412" y="0"/>
                </a:moveTo>
                <a:lnTo>
                  <a:pt x="0" y="0"/>
                </a:lnTo>
              </a:path>
            </a:pathLst>
          </a:custGeom>
          <a:ln w="4508">
            <a:solidFill>
              <a:srgbClr val="231F20"/>
            </a:solidFill>
          </a:ln>
        </p:spPr>
        <p:txBody>
          <a:bodyPr wrap="square" lIns="0" tIns="0" rIns="0" bIns="0" rtlCol="0"/>
          <a:lstStyle/>
          <a:p>
            <a:endParaRPr sz="1227"/>
          </a:p>
        </p:txBody>
      </p:sp>
      <p:sp>
        <p:nvSpPr>
          <p:cNvPr id="94" name="object 94"/>
          <p:cNvSpPr/>
          <p:nvPr/>
        </p:nvSpPr>
        <p:spPr>
          <a:xfrm>
            <a:off x="3693838" y="5950648"/>
            <a:ext cx="41996" cy="41131"/>
          </a:xfrm>
          <a:custGeom>
            <a:avLst/>
            <a:gdLst/>
            <a:ahLst/>
            <a:cxnLst/>
            <a:rect l="l" t="t" r="r" b="b"/>
            <a:pathLst>
              <a:path w="61594" h="60325">
                <a:moveTo>
                  <a:pt x="30932" y="0"/>
                </a:moveTo>
                <a:lnTo>
                  <a:pt x="44739" y="3233"/>
                </a:lnTo>
                <a:lnTo>
                  <a:pt x="55367" y="11899"/>
                </a:lnTo>
                <a:lnTo>
                  <a:pt x="61269" y="24446"/>
                </a:lnTo>
                <a:lnTo>
                  <a:pt x="59092" y="40782"/>
                </a:lnTo>
                <a:lnTo>
                  <a:pt x="52254" y="52767"/>
                </a:lnTo>
                <a:lnTo>
                  <a:pt x="41924" y="59985"/>
                </a:lnTo>
                <a:lnTo>
                  <a:pt x="24290" y="58938"/>
                </a:lnTo>
                <a:lnTo>
                  <a:pt x="11444" y="53514"/>
                </a:lnTo>
                <a:lnTo>
                  <a:pt x="3356" y="44731"/>
                </a:lnTo>
                <a:lnTo>
                  <a:pt x="0" y="33610"/>
                </a:lnTo>
                <a:lnTo>
                  <a:pt x="2908" y="18735"/>
                </a:lnTo>
                <a:lnTo>
                  <a:pt x="10897" y="7569"/>
                </a:lnTo>
                <a:lnTo>
                  <a:pt x="22592" y="1146"/>
                </a:lnTo>
                <a:lnTo>
                  <a:pt x="30932" y="0"/>
                </a:lnTo>
                <a:close/>
              </a:path>
            </a:pathLst>
          </a:custGeom>
          <a:ln w="4508">
            <a:solidFill>
              <a:srgbClr val="231F20"/>
            </a:solidFill>
          </a:ln>
        </p:spPr>
        <p:txBody>
          <a:bodyPr wrap="square" lIns="0" tIns="0" rIns="0" bIns="0" rtlCol="0"/>
          <a:lstStyle/>
          <a:p>
            <a:endParaRPr sz="1227"/>
          </a:p>
        </p:txBody>
      </p:sp>
      <p:sp>
        <p:nvSpPr>
          <p:cNvPr id="95" name="object 95"/>
          <p:cNvSpPr/>
          <p:nvPr/>
        </p:nvSpPr>
        <p:spPr>
          <a:xfrm>
            <a:off x="3788661" y="5971863"/>
            <a:ext cx="52388" cy="22514"/>
          </a:xfrm>
          <a:custGeom>
            <a:avLst/>
            <a:gdLst/>
            <a:ahLst/>
            <a:cxnLst/>
            <a:rect l="l" t="t" r="r" b="b"/>
            <a:pathLst>
              <a:path w="76835" h="33020">
                <a:moveTo>
                  <a:pt x="76796" y="32905"/>
                </a:moveTo>
                <a:lnTo>
                  <a:pt x="0" y="32905"/>
                </a:lnTo>
                <a:lnTo>
                  <a:pt x="0" y="0"/>
                </a:lnTo>
                <a:lnTo>
                  <a:pt x="76796" y="0"/>
                </a:lnTo>
                <a:lnTo>
                  <a:pt x="76796" y="32905"/>
                </a:lnTo>
                <a:close/>
              </a:path>
            </a:pathLst>
          </a:custGeom>
          <a:ln w="4508">
            <a:solidFill>
              <a:srgbClr val="231F20"/>
            </a:solidFill>
          </a:ln>
        </p:spPr>
        <p:txBody>
          <a:bodyPr wrap="square" lIns="0" tIns="0" rIns="0" bIns="0" rtlCol="0"/>
          <a:lstStyle/>
          <a:p>
            <a:endParaRPr sz="1227"/>
          </a:p>
        </p:txBody>
      </p:sp>
      <p:sp>
        <p:nvSpPr>
          <p:cNvPr id="96" name="object 96"/>
          <p:cNvSpPr/>
          <p:nvPr/>
        </p:nvSpPr>
        <p:spPr>
          <a:xfrm>
            <a:off x="3737243" y="5971855"/>
            <a:ext cx="51522" cy="0"/>
          </a:xfrm>
          <a:custGeom>
            <a:avLst/>
            <a:gdLst/>
            <a:ahLst/>
            <a:cxnLst/>
            <a:rect l="l" t="t" r="r" b="b"/>
            <a:pathLst>
              <a:path w="75564">
                <a:moveTo>
                  <a:pt x="75412" y="0"/>
                </a:moveTo>
                <a:lnTo>
                  <a:pt x="0" y="0"/>
                </a:lnTo>
              </a:path>
            </a:pathLst>
          </a:custGeom>
          <a:ln w="4508">
            <a:solidFill>
              <a:srgbClr val="231F20"/>
            </a:solidFill>
          </a:ln>
        </p:spPr>
        <p:txBody>
          <a:bodyPr wrap="square" lIns="0" tIns="0" rIns="0" bIns="0" rtlCol="0"/>
          <a:lstStyle/>
          <a:p>
            <a:endParaRPr sz="1227"/>
          </a:p>
        </p:txBody>
      </p:sp>
      <p:sp>
        <p:nvSpPr>
          <p:cNvPr id="97" name="object 97"/>
          <p:cNvSpPr/>
          <p:nvPr/>
        </p:nvSpPr>
        <p:spPr>
          <a:xfrm>
            <a:off x="3731677" y="5934692"/>
            <a:ext cx="105641" cy="88322"/>
          </a:xfrm>
          <a:custGeom>
            <a:avLst/>
            <a:gdLst/>
            <a:ahLst/>
            <a:cxnLst/>
            <a:rect l="l" t="t" r="r" b="b"/>
            <a:pathLst>
              <a:path w="154939" h="129540">
                <a:moveTo>
                  <a:pt x="0" y="129514"/>
                </a:moveTo>
                <a:lnTo>
                  <a:pt x="154381" y="0"/>
                </a:lnTo>
              </a:path>
            </a:pathLst>
          </a:custGeom>
          <a:ln w="9017">
            <a:solidFill>
              <a:srgbClr val="231F20"/>
            </a:solidFill>
          </a:ln>
        </p:spPr>
        <p:txBody>
          <a:bodyPr wrap="square" lIns="0" tIns="0" rIns="0" bIns="0" rtlCol="0"/>
          <a:lstStyle/>
          <a:p>
            <a:endParaRPr sz="1227"/>
          </a:p>
        </p:txBody>
      </p:sp>
      <p:sp>
        <p:nvSpPr>
          <p:cNvPr id="98" name="object 98"/>
          <p:cNvSpPr/>
          <p:nvPr/>
        </p:nvSpPr>
        <p:spPr>
          <a:xfrm>
            <a:off x="3731685" y="5934692"/>
            <a:ext cx="105641" cy="88322"/>
          </a:xfrm>
          <a:custGeom>
            <a:avLst/>
            <a:gdLst/>
            <a:ahLst/>
            <a:cxnLst/>
            <a:rect l="l" t="t" r="r" b="b"/>
            <a:pathLst>
              <a:path w="154939" h="129540">
                <a:moveTo>
                  <a:pt x="154381" y="129514"/>
                </a:moveTo>
                <a:lnTo>
                  <a:pt x="0" y="0"/>
                </a:lnTo>
              </a:path>
            </a:pathLst>
          </a:custGeom>
          <a:ln w="9017">
            <a:solidFill>
              <a:srgbClr val="231F20"/>
            </a:solidFill>
          </a:ln>
        </p:spPr>
        <p:txBody>
          <a:bodyPr wrap="square" lIns="0" tIns="0" rIns="0" bIns="0" rtlCol="0"/>
          <a:lstStyle/>
          <a:p>
            <a:endParaRPr sz="1227"/>
          </a:p>
        </p:txBody>
      </p:sp>
      <p:sp>
        <p:nvSpPr>
          <p:cNvPr id="99" name="object 99"/>
          <p:cNvSpPr/>
          <p:nvPr/>
        </p:nvSpPr>
        <p:spPr>
          <a:xfrm>
            <a:off x="3489077" y="5288972"/>
            <a:ext cx="118197" cy="117331"/>
          </a:xfrm>
          <a:custGeom>
            <a:avLst/>
            <a:gdLst/>
            <a:ahLst/>
            <a:cxnLst/>
            <a:rect l="l" t="t" r="r" b="b"/>
            <a:pathLst>
              <a:path w="173355" h="172084">
                <a:moveTo>
                  <a:pt x="173021" y="85772"/>
                </a:moveTo>
                <a:lnTo>
                  <a:pt x="162651" y="126874"/>
                </a:lnTo>
                <a:lnTo>
                  <a:pt x="135122" y="157339"/>
                </a:lnTo>
                <a:lnTo>
                  <a:pt x="95808" y="171788"/>
                </a:lnTo>
                <a:lnTo>
                  <a:pt x="79551" y="170830"/>
                </a:lnTo>
                <a:lnTo>
                  <a:pt x="38295" y="156072"/>
                </a:lnTo>
                <a:lnTo>
                  <a:pt x="10738" y="127082"/>
                </a:lnTo>
                <a:lnTo>
                  <a:pt x="0" y="88477"/>
                </a:lnTo>
                <a:lnTo>
                  <a:pt x="1170" y="73404"/>
                </a:lnTo>
                <a:lnTo>
                  <a:pt x="17350" y="34321"/>
                </a:lnTo>
                <a:lnTo>
                  <a:pt x="48539" y="8068"/>
                </a:lnTo>
                <a:lnTo>
                  <a:pt x="75130" y="0"/>
                </a:lnTo>
                <a:lnTo>
                  <a:pt x="91727" y="868"/>
                </a:lnTo>
                <a:lnTo>
                  <a:pt x="133622" y="15146"/>
                </a:lnTo>
                <a:lnTo>
                  <a:pt x="161580" y="43447"/>
                </a:lnTo>
                <a:lnTo>
                  <a:pt x="172906" y="81285"/>
                </a:lnTo>
                <a:lnTo>
                  <a:pt x="173021" y="85772"/>
                </a:lnTo>
                <a:close/>
              </a:path>
            </a:pathLst>
          </a:custGeom>
          <a:ln w="4508">
            <a:solidFill>
              <a:srgbClr val="231F20"/>
            </a:solidFill>
          </a:ln>
        </p:spPr>
        <p:txBody>
          <a:bodyPr wrap="square" lIns="0" tIns="0" rIns="0" bIns="0" rtlCol="0"/>
          <a:lstStyle/>
          <a:p>
            <a:endParaRPr sz="1227"/>
          </a:p>
        </p:txBody>
      </p:sp>
      <p:sp>
        <p:nvSpPr>
          <p:cNvPr id="100" name="object 100"/>
          <p:cNvSpPr/>
          <p:nvPr/>
        </p:nvSpPr>
        <p:spPr>
          <a:xfrm>
            <a:off x="3547108" y="5405850"/>
            <a:ext cx="0" cy="96549"/>
          </a:xfrm>
          <a:custGeom>
            <a:avLst/>
            <a:gdLst/>
            <a:ahLst/>
            <a:cxnLst/>
            <a:rect l="l" t="t" r="r" b="b"/>
            <a:pathLst>
              <a:path h="141604">
                <a:moveTo>
                  <a:pt x="0" y="141401"/>
                </a:moveTo>
                <a:lnTo>
                  <a:pt x="0" y="0"/>
                </a:lnTo>
              </a:path>
            </a:pathLst>
          </a:custGeom>
          <a:ln w="4508">
            <a:solidFill>
              <a:srgbClr val="231F20"/>
            </a:solidFill>
          </a:ln>
        </p:spPr>
        <p:txBody>
          <a:bodyPr wrap="square" lIns="0" tIns="0" rIns="0" bIns="0" rtlCol="0"/>
          <a:lstStyle/>
          <a:p>
            <a:endParaRPr sz="1227"/>
          </a:p>
        </p:txBody>
      </p:sp>
      <p:sp>
        <p:nvSpPr>
          <p:cNvPr id="101" name="object 101"/>
          <p:cNvSpPr/>
          <p:nvPr/>
        </p:nvSpPr>
        <p:spPr>
          <a:xfrm>
            <a:off x="3547108" y="5306867"/>
            <a:ext cx="0" cy="27709"/>
          </a:xfrm>
          <a:custGeom>
            <a:avLst/>
            <a:gdLst/>
            <a:ahLst/>
            <a:cxnLst/>
            <a:rect l="l" t="t" r="r" b="b"/>
            <a:pathLst>
              <a:path h="40640">
                <a:moveTo>
                  <a:pt x="0" y="40284"/>
                </a:moveTo>
                <a:lnTo>
                  <a:pt x="0" y="0"/>
                </a:lnTo>
              </a:path>
            </a:pathLst>
          </a:custGeom>
          <a:ln w="4508">
            <a:solidFill>
              <a:srgbClr val="231F20"/>
            </a:solidFill>
          </a:ln>
        </p:spPr>
        <p:txBody>
          <a:bodyPr wrap="square" lIns="0" tIns="0" rIns="0" bIns="0" rtlCol="0"/>
          <a:lstStyle/>
          <a:p>
            <a:endParaRPr sz="1227"/>
          </a:p>
        </p:txBody>
      </p:sp>
      <p:sp>
        <p:nvSpPr>
          <p:cNvPr id="102" name="object 102"/>
          <p:cNvSpPr/>
          <p:nvPr/>
        </p:nvSpPr>
        <p:spPr>
          <a:xfrm>
            <a:off x="3500756" y="5333555"/>
            <a:ext cx="89189" cy="0"/>
          </a:xfrm>
          <a:custGeom>
            <a:avLst/>
            <a:gdLst/>
            <a:ahLst/>
            <a:cxnLst/>
            <a:rect l="l" t="t" r="r" b="b"/>
            <a:pathLst>
              <a:path w="130809">
                <a:moveTo>
                  <a:pt x="0" y="0"/>
                </a:moveTo>
                <a:lnTo>
                  <a:pt x="130594" y="0"/>
                </a:lnTo>
              </a:path>
            </a:pathLst>
          </a:custGeom>
          <a:ln w="4508">
            <a:solidFill>
              <a:srgbClr val="231F20"/>
            </a:solidFill>
          </a:ln>
        </p:spPr>
        <p:txBody>
          <a:bodyPr wrap="square" lIns="0" tIns="0" rIns="0" bIns="0" rtlCol="0"/>
          <a:lstStyle/>
          <a:p>
            <a:endParaRPr sz="1227"/>
          </a:p>
        </p:txBody>
      </p:sp>
      <p:sp>
        <p:nvSpPr>
          <p:cNvPr id="103" name="object 103"/>
          <p:cNvSpPr/>
          <p:nvPr/>
        </p:nvSpPr>
        <p:spPr>
          <a:xfrm>
            <a:off x="3514749" y="5360000"/>
            <a:ext cx="65376" cy="0"/>
          </a:xfrm>
          <a:custGeom>
            <a:avLst/>
            <a:gdLst/>
            <a:ahLst/>
            <a:cxnLst/>
            <a:rect l="l" t="t" r="r" b="b"/>
            <a:pathLst>
              <a:path w="95884">
                <a:moveTo>
                  <a:pt x="0" y="0"/>
                </a:moveTo>
                <a:lnTo>
                  <a:pt x="95656" y="0"/>
                </a:lnTo>
              </a:path>
            </a:pathLst>
          </a:custGeom>
          <a:ln w="4508">
            <a:solidFill>
              <a:srgbClr val="231F20"/>
            </a:solidFill>
          </a:ln>
        </p:spPr>
        <p:txBody>
          <a:bodyPr wrap="square" lIns="0" tIns="0" rIns="0" bIns="0" rtlCol="0"/>
          <a:lstStyle/>
          <a:p>
            <a:endParaRPr sz="1227"/>
          </a:p>
        </p:txBody>
      </p:sp>
      <p:sp>
        <p:nvSpPr>
          <p:cNvPr id="104" name="object 104"/>
          <p:cNvSpPr/>
          <p:nvPr/>
        </p:nvSpPr>
        <p:spPr>
          <a:xfrm>
            <a:off x="3527712" y="5386427"/>
            <a:ext cx="38966" cy="0"/>
          </a:xfrm>
          <a:custGeom>
            <a:avLst/>
            <a:gdLst/>
            <a:ahLst/>
            <a:cxnLst/>
            <a:rect l="l" t="t" r="r" b="b"/>
            <a:pathLst>
              <a:path w="57150">
                <a:moveTo>
                  <a:pt x="0" y="0"/>
                </a:moveTo>
                <a:lnTo>
                  <a:pt x="56870" y="0"/>
                </a:lnTo>
              </a:path>
            </a:pathLst>
          </a:custGeom>
          <a:ln w="4508">
            <a:solidFill>
              <a:srgbClr val="231F20"/>
            </a:solidFill>
          </a:ln>
        </p:spPr>
        <p:txBody>
          <a:bodyPr wrap="square" lIns="0" tIns="0" rIns="0" bIns="0" rtlCol="0"/>
          <a:lstStyle/>
          <a:p>
            <a:endParaRPr sz="1227"/>
          </a:p>
        </p:txBody>
      </p:sp>
      <p:sp>
        <p:nvSpPr>
          <p:cNvPr id="105" name="object 105"/>
          <p:cNvSpPr/>
          <p:nvPr/>
        </p:nvSpPr>
        <p:spPr>
          <a:xfrm>
            <a:off x="6998733" y="311948"/>
            <a:ext cx="498764" cy="187036"/>
          </a:xfrm>
          <a:custGeom>
            <a:avLst/>
            <a:gdLst/>
            <a:ahLst/>
            <a:cxnLst/>
            <a:rect l="l" t="t" r="r" b="b"/>
            <a:pathLst>
              <a:path w="731520" h="274320">
                <a:moveTo>
                  <a:pt x="705256" y="75694"/>
                </a:moveTo>
                <a:lnTo>
                  <a:pt x="696963" y="75694"/>
                </a:lnTo>
                <a:lnTo>
                  <a:pt x="693064" y="76482"/>
                </a:lnTo>
                <a:lnTo>
                  <a:pt x="671207" y="101336"/>
                </a:lnTo>
                <a:lnTo>
                  <a:pt x="671285" y="109946"/>
                </a:lnTo>
                <a:lnTo>
                  <a:pt x="696963" y="135194"/>
                </a:lnTo>
                <a:lnTo>
                  <a:pt x="705256" y="135194"/>
                </a:lnTo>
                <a:lnTo>
                  <a:pt x="709142" y="134419"/>
                </a:lnTo>
                <a:lnTo>
                  <a:pt x="716432" y="131308"/>
                </a:lnTo>
                <a:lnTo>
                  <a:pt x="718932" y="129644"/>
                </a:lnTo>
                <a:lnTo>
                  <a:pt x="697776" y="129644"/>
                </a:lnTo>
                <a:lnTo>
                  <a:pt x="694613" y="129009"/>
                </a:lnTo>
                <a:lnTo>
                  <a:pt x="676772" y="109248"/>
                </a:lnTo>
                <a:lnTo>
                  <a:pt x="676835" y="101336"/>
                </a:lnTo>
                <a:lnTo>
                  <a:pt x="697725" y="81079"/>
                </a:lnTo>
                <a:lnTo>
                  <a:pt x="718665" y="81079"/>
                </a:lnTo>
                <a:lnTo>
                  <a:pt x="716432" y="79593"/>
                </a:lnTo>
                <a:lnTo>
                  <a:pt x="709142" y="76482"/>
                </a:lnTo>
                <a:lnTo>
                  <a:pt x="705256" y="75694"/>
                </a:lnTo>
                <a:close/>
              </a:path>
              <a:path w="731520" h="274320">
                <a:moveTo>
                  <a:pt x="718665" y="81079"/>
                </a:moveTo>
                <a:lnTo>
                  <a:pt x="704494" y="81079"/>
                </a:lnTo>
                <a:lnTo>
                  <a:pt x="707699" y="81727"/>
                </a:lnTo>
                <a:lnTo>
                  <a:pt x="713676" y="84254"/>
                </a:lnTo>
                <a:lnTo>
                  <a:pt x="725586" y="109248"/>
                </a:lnTo>
                <a:lnTo>
                  <a:pt x="725030" y="111953"/>
                </a:lnTo>
                <a:lnTo>
                  <a:pt x="704494" y="129644"/>
                </a:lnTo>
                <a:lnTo>
                  <a:pt x="718932" y="129644"/>
                </a:lnTo>
                <a:lnTo>
                  <a:pt x="731062" y="101336"/>
                </a:lnTo>
                <a:lnTo>
                  <a:pt x="730288" y="97462"/>
                </a:lnTo>
                <a:lnTo>
                  <a:pt x="727163" y="90223"/>
                </a:lnTo>
                <a:lnTo>
                  <a:pt x="725030" y="87074"/>
                </a:lnTo>
                <a:lnTo>
                  <a:pt x="719620" y="81714"/>
                </a:lnTo>
                <a:lnTo>
                  <a:pt x="718665" y="81079"/>
                </a:lnTo>
                <a:close/>
              </a:path>
              <a:path w="731520" h="274320">
                <a:moveTo>
                  <a:pt x="706025" y="108714"/>
                </a:moveTo>
                <a:lnTo>
                  <a:pt x="699541" y="108714"/>
                </a:lnTo>
                <a:lnTo>
                  <a:pt x="700253" y="109565"/>
                </a:lnTo>
                <a:lnTo>
                  <a:pt x="700836" y="110365"/>
                </a:lnTo>
                <a:lnTo>
                  <a:pt x="701484" y="111369"/>
                </a:lnTo>
                <a:lnTo>
                  <a:pt x="708469" y="123015"/>
                </a:lnTo>
                <a:lnTo>
                  <a:pt x="714819" y="122570"/>
                </a:lnTo>
                <a:lnTo>
                  <a:pt x="706958" y="109946"/>
                </a:lnTo>
                <a:lnTo>
                  <a:pt x="706488" y="109248"/>
                </a:lnTo>
                <a:lnTo>
                  <a:pt x="706025" y="108714"/>
                </a:lnTo>
                <a:close/>
              </a:path>
              <a:path w="731520" h="274320">
                <a:moveTo>
                  <a:pt x="704672" y="87886"/>
                </a:moveTo>
                <a:lnTo>
                  <a:pt x="693902" y="88013"/>
                </a:lnTo>
                <a:lnTo>
                  <a:pt x="690194" y="88153"/>
                </a:lnTo>
                <a:lnTo>
                  <a:pt x="690194" y="122659"/>
                </a:lnTo>
                <a:lnTo>
                  <a:pt x="695667" y="122659"/>
                </a:lnTo>
                <a:lnTo>
                  <a:pt x="695667" y="108714"/>
                </a:lnTo>
                <a:lnTo>
                  <a:pt x="706025" y="108714"/>
                </a:lnTo>
                <a:lnTo>
                  <a:pt x="705904" y="108575"/>
                </a:lnTo>
                <a:lnTo>
                  <a:pt x="705192" y="107927"/>
                </a:lnTo>
                <a:lnTo>
                  <a:pt x="706488" y="107457"/>
                </a:lnTo>
                <a:lnTo>
                  <a:pt x="707669" y="106771"/>
                </a:lnTo>
                <a:lnTo>
                  <a:pt x="709612" y="105133"/>
                </a:lnTo>
                <a:lnTo>
                  <a:pt x="710135" y="104473"/>
                </a:lnTo>
                <a:lnTo>
                  <a:pt x="695667" y="104473"/>
                </a:lnTo>
                <a:lnTo>
                  <a:pt x="695667" y="92560"/>
                </a:lnTo>
                <a:lnTo>
                  <a:pt x="702868" y="92471"/>
                </a:lnTo>
                <a:lnTo>
                  <a:pt x="711577" y="92471"/>
                </a:lnTo>
                <a:lnTo>
                  <a:pt x="711403" y="92001"/>
                </a:lnTo>
                <a:lnTo>
                  <a:pt x="707644" y="88712"/>
                </a:lnTo>
                <a:lnTo>
                  <a:pt x="704672" y="87886"/>
                </a:lnTo>
                <a:close/>
              </a:path>
              <a:path w="731520" h="274320">
                <a:moveTo>
                  <a:pt x="711577" y="92471"/>
                </a:moveTo>
                <a:lnTo>
                  <a:pt x="702868" y="92471"/>
                </a:lnTo>
                <a:lnTo>
                  <a:pt x="704583" y="92992"/>
                </a:lnTo>
                <a:lnTo>
                  <a:pt x="706348" y="95049"/>
                </a:lnTo>
                <a:lnTo>
                  <a:pt x="706793" y="96332"/>
                </a:lnTo>
                <a:lnTo>
                  <a:pt x="706793" y="100269"/>
                </a:lnTo>
                <a:lnTo>
                  <a:pt x="706107" y="101983"/>
                </a:lnTo>
                <a:lnTo>
                  <a:pt x="703402" y="103977"/>
                </a:lnTo>
                <a:lnTo>
                  <a:pt x="701662" y="104473"/>
                </a:lnTo>
                <a:lnTo>
                  <a:pt x="710135" y="104473"/>
                </a:lnTo>
                <a:lnTo>
                  <a:pt x="710438" y="104092"/>
                </a:lnTo>
                <a:lnTo>
                  <a:pt x="711962" y="101513"/>
                </a:lnTo>
                <a:lnTo>
                  <a:pt x="712253" y="100269"/>
                </a:lnTo>
                <a:lnTo>
                  <a:pt x="712343" y="94528"/>
                </a:lnTo>
                <a:lnTo>
                  <a:pt x="711577" y="92471"/>
                </a:lnTo>
                <a:close/>
              </a:path>
              <a:path w="731520" h="274320">
                <a:moveTo>
                  <a:pt x="589004" y="74718"/>
                </a:moveTo>
                <a:lnTo>
                  <a:pt x="541217" y="79613"/>
                </a:lnTo>
                <a:lnTo>
                  <a:pt x="502677" y="103140"/>
                </a:lnTo>
                <a:lnTo>
                  <a:pt x="478001" y="145335"/>
                </a:lnTo>
                <a:lnTo>
                  <a:pt x="468457" y="188627"/>
                </a:lnTo>
                <a:lnTo>
                  <a:pt x="466709" y="215947"/>
                </a:lnTo>
                <a:lnTo>
                  <a:pt x="468111" y="227370"/>
                </a:lnTo>
                <a:lnTo>
                  <a:pt x="493140" y="263111"/>
                </a:lnTo>
                <a:lnTo>
                  <a:pt x="533385" y="273989"/>
                </a:lnTo>
                <a:lnTo>
                  <a:pt x="548707" y="272954"/>
                </a:lnTo>
                <a:lnTo>
                  <a:pt x="585776" y="260134"/>
                </a:lnTo>
                <a:lnTo>
                  <a:pt x="616436" y="229974"/>
                </a:lnTo>
                <a:lnTo>
                  <a:pt x="533006" y="229974"/>
                </a:lnTo>
                <a:lnTo>
                  <a:pt x="526453" y="226964"/>
                </a:lnTo>
                <a:lnTo>
                  <a:pt x="521906" y="221325"/>
                </a:lnTo>
                <a:lnTo>
                  <a:pt x="517541" y="212245"/>
                </a:lnTo>
                <a:lnTo>
                  <a:pt x="516364" y="200795"/>
                </a:lnTo>
                <a:lnTo>
                  <a:pt x="517514" y="187388"/>
                </a:lnTo>
                <a:lnTo>
                  <a:pt x="528545" y="143154"/>
                </a:lnTo>
                <a:lnTo>
                  <a:pt x="562904" y="117510"/>
                </a:lnTo>
                <a:lnTo>
                  <a:pt x="638996" y="117490"/>
                </a:lnTo>
                <a:lnTo>
                  <a:pt x="636157" y="108834"/>
                </a:lnTo>
                <a:lnTo>
                  <a:pt x="630841" y="99448"/>
                </a:lnTo>
                <a:lnTo>
                  <a:pt x="623388" y="91068"/>
                </a:lnTo>
                <a:lnTo>
                  <a:pt x="614074" y="83898"/>
                </a:lnTo>
                <a:lnTo>
                  <a:pt x="602684" y="78321"/>
                </a:lnTo>
                <a:lnTo>
                  <a:pt x="589004" y="74718"/>
                </a:lnTo>
                <a:close/>
              </a:path>
              <a:path w="731520" h="274320">
                <a:moveTo>
                  <a:pt x="638996" y="117490"/>
                </a:moveTo>
                <a:lnTo>
                  <a:pt x="574421" y="117490"/>
                </a:lnTo>
                <a:lnTo>
                  <a:pt x="581355" y="120500"/>
                </a:lnTo>
                <a:lnTo>
                  <a:pt x="585901" y="126139"/>
                </a:lnTo>
                <a:lnTo>
                  <a:pt x="590299" y="135235"/>
                </a:lnTo>
                <a:lnTo>
                  <a:pt x="591481" y="146662"/>
                </a:lnTo>
                <a:lnTo>
                  <a:pt x="590313" y="160076"/>
                </a:lnTo>
                <a:lnTo>
                  <a:pt x="580980" y="200670"/>
                </a:lnTo>
                <a:lnTo>
                  <a:pt x="544636" y="229938"/>
                </a:lnTo>
                <a:lnTo>
                  <a:pt x="533006" y="229974"/>
                </a:lnTo>
                <a:lnTo>
                  <a:pt x="616436" y="229974"/>
                </a:lnTo>
                <a:lnTo>
                  <a:pt x="633395" y="189437"/>
                </a:lnTo>
                <a:lnTo>
                  <a:pt x="641076" y="143165"/>
                </a:lnTo>
                <a:lnTo>
                  <a:pt x="641104" y="130458"/>
                </a:lnTo>
                <a:lnTo>
                  <a:pt x="639522" y="119093"/>
                </a:lnTo>
                <a:lnTo>
                  <a:pt x="638996" y="117490"/>
                </a:lnTo>
                <a:close/>
              </a:path>
              <a:path w="731520" h="274320">
                <a:moveTo>
                  <a:pt x="454914" y="3863"/>
                </a:moveTo>
                <a:lnTo>
                  <a:pt x="406031" y="3863"/>
                </a:lnTo>
                <a:lnTo>
                  <a:pt x="364883" y="215686"/>
                </a:lnTo>
                <a:lnTo>
                  <a:pt x="363623" y="228851"/>
                </a:lnTo>
                <a:lnTo>
                  <a:pt x="365199" y="241388"/>
                </a:lnTo>
                <a:lnTo>
                  <a:pt x="405584" y="271542"/>
                </a:lnTo>
                <a:lnTo>
                  <a:pt x="438975" y="271732"/>
                </a:lnTo>
                <a:lnTo>
                  <a:pt x="447014" y="230355"/>
                </a:lnTo>
                <a:lnTo>
                  <a:pt x="428218" y="230355"/>
                </a:lnTo>
                <a:lnTo>
                  <a:pt x="415807" y="225932"/>
                </a:lnTo>
                <a:lnTo>
                  <a:pt x="414316" y="212850"/>
                </a:lnTo>
                <a:lnTo>
                  <a:pt x="454914" y="3863"/>
                </a:lnTo>
                <a:close/>
              </a:path>
              <a:path w="731520" h="274320">
                <a:moveTo>
                  <a:pt x="328372" y="0"/>
                </a:moveTo>
                <a:lnTo>
                  <a:pt x="312811" y="2691"/>
                </a:lnTo>
                <a:lnTo>
                  <a:pt x="301535" y="10392"/>
                </a:lnTo>
                <a:lnTo>
                  <a:pt x="295302" y="21724"/>
                </a:lnTo>
                <a:lnTo>
                  <a:pt x="297272" y="38394"/>
                </a:lnTo>
                <a:lnTo>
                  <a:pt x="303952" y="50334"/>
                </a:lnTo>
                <a:lnTo>
                  <a:pt x="314119" y="57261"/>
                </a:lnTo>
                <a:lnTo>
                  <a:pt x="331449" y="55913"/>
                </a:lnTo>
                <a:lnTo>
                  <a:pt x="343827" y="49993"/>
                </a:lnTo>
                <a:lnTo>
                  <a:pt x="351223" y="40643"/>
                </a:lnTo>
                <a:lnTo>
                  <a:pt x="353606" y="29339"/>
                </a:lnTo>
                <a:lnTo>
                  <a:pt x="350238" y="15594"/>
                </a:lnTo>
                <a:lnTo>
                  <a:pt x="341263" y="5248"/>
                </a:lnTo>
                <a:lnTo>
                  <a:pt x="328372" y="0"/>
                </a:lnTo>
                <a:close/>
              </a:path>
              <a:path w="731520" h="274320">
                <a:moveTo>
                  <a:pt x="338130" y="117058"/>
                </a:moveTo>
                <a:lnTo>
                  <a:pt x="273697" y="117058"/>
                </a:lnTo>
                <a:lnTo>
                  <a:pt x="286114" y="121425"/>
                </a:lnTo>
                <a:lnTo>
                  <a:pt x="287664" y="134501"/>
                </a:lnTo>
                <a:lnTo>
                  <a:pt x="261289" y="271871"/>
                </a:lnTo>
                <a:lnTo>
                  <a:pt x="310172" y="271871"/>
                </a:lnTo>
                <a:lnTo>
                  <a:pt x="337096" y="131460"/>
                </a:lnTo>
                <a:lnTo>
                  <a:pt x="338291" y="118300"/>
                </a:lnTo>
                <a:lnTo>
                  <a:pt x="338130" y="117058"/>
                </a:lnTo>
                <a:close/>
              </a:path>
              <a:path w="731520" h="274320">
                <a:moveTo>
                  <a:pt x="50444" y="75720"/>
                </a:moveTo>
                <a:lnTo>
                  <a:pt x="0" y="75720"/>
                </a:lnTo>
                <a:lnTo>
                  <a:pt x="20637" y="271732"/>
                </a:lnTo>
                <a:lnTo>
                  <a:pt x="63385" y="271732"/>
                </a:lnTo>
                <a:lnTo>
                  <a:pt x="102870" y="196865"/>
                </a:lnTo>
                <a:lnTo>
                  <a:pt x="58496" y="196865"/>
                </a:lnTo>
                <a:lnTo>
                  <a:pt x="50444" y="75720"/>
                </a:lnTo>
                <a:close/>
              </a:path>
              <a:path w="731520" h="274320">
                <a:moveTo>
                  <a:pt x="170195" y="148707"/>
                </a:moveTo>
                <a:lnTo>
                  <a:pt x="128270" y="148707"/>
                </a:lnTo>
                <a:lnTo>
                  <a:pt x="145364" y="271732"/>
                </a:lnTo>
                <a:lnTo>
                  <a:pt x="188099" y="271732"/>
                </a:lnTo>
                <a:lnTo>
                  <a:pt x="222176" y="196865"/>
                </a:lnTo>
                <a:lnTo>
                  <a:pt x="176834" y="196865"/>
                </a:lnTo>
                <a:lnTo>
                  <a:pt x="170195" y="148707"/>
                </a:lnTo>
                <a:close/>
              </a:path>
              <a:path w="731520" h="274320">
                <a:moveTo>
                  <a:pt x="160134" y="75720"/>
                </a:moveTo>
                <a:lnTo>
                  <a:pt x="121907" y="75720"/>
                </a:lnTo>
                <a:lnTo>
                  <a:pt x="58496" y="196865"/>
                </a:lnTo>
                <a:lnTo>
                  <a:pt x="102870" y="196865"/>
                </a:lnTo>
                <a:lnTo>
                  <a:pt x="128270" y="148707"/>
                </a:lnTo>
                <a:lnTo>
                  <a:pt x="170195" y="148707"/>
                </a:lnTo>
                <a:lnTo>
                  <a:pt x="160134" y="75720"/>
                </a:lnTo>
                <a:close/>
              </a:path>
              <a:path w="731520" h="274320">
                <a:moveTo>
                  <a:pt x="290576" y="75605"/>
                </a:moveTo>
                <a:lnTo>
                  <a:pt x="225780" y="75720"/>
                </a:lnTo>
                <a:lnTo>
                  <a:pt x="176834" y="196865"/>
                </a:lnTo>
                <a:lnTo>
                  <a:pt x="222176" y="196865"/>
                </a:lnTo>
                <a:lnTo>
                  <a:pt x="258495" y="117071"/>
                </a:lnTo>
                <a:lnTo>
                  <a:pt x="338130" y="117058"/>
                </a:lnTo>
                <a:lnTo>
                  <a:pt x="312020" y="78897"/>
                </a:lnTo>
                <a:lnTo>
                  <a:pt x="296272" y="75779"/>
                </a:lnTo>
                <a:lnTo>
                  <a:pt x="290576" y="75605"/>
                </a:lnTo>
                <a:close/>
              </a:path>
            </a:pathLst>
          </a:custGeom>
          <a:solidFill>
            <a:srgbClr val="00AA87"/>
          </a:solidFill>
        </p:spPr>
        <p:txBody>
          <a:bodyPr wrap="square" lIns="0" tIns="0" rIns="0" bIns="0" rtlCol="0"/>
          <a:lstStyle/>
          <a:p>
            <a:endParaRPr sz="1227"/>
          </a:p>
        </p:txBody>
      </p:sp>
      <p:sp>
        <p:nvSpPr>
          <p:cNvPr id="106" name="object 106"/>
          <p:cNvSpPr txBox="1"/>
          <p:nvPr/>
        </p:nvSpPr>
        <p:spPr>
          <a:xfrm>
            <a:off x="2968480" y="303068"/>
            <a:ext cx="1918855" cy="306622"/>
          </a:xfrm>
          <a:prstGeom prst="rect">
            <a:avLst/>
          </a:prstGeom>
        </p:spPr>
        <p:txBody>
          <a:bodyPr vert="horz" wrap="square" lIns="0" tIns="0" rIns="0" bIns="0" rtlCol="0">
            <a:spAutoFit/>
          </a:bodyPr>
          <a:lstStyle/>
          <a:p>
            <a:pPr marL="8659"/>
            <a:r>
              <a:rPr sz="1227" spc="-44" dirty="0">
                <a:latin typeface="Trebuchet MS"/>
                <a:cs typeface="Trebuchet MS"/>
              </a:rPr>
              <a:t>Submittal</a:t>
            </a:r>
            <a:r>
              <a:rPr sz="1227" spc="-106" dirty="0">
                <a:latin typeface="Trebuchet MS"/>
                <a:cs typeface="Trebuchet MS"/>
              </a:rPr>
              <a:t> </a:t>
            </a:r>
            <a:r>
              <a:rPr sz="1227" spc="-41" dirty="0">
                <a:latin typeface="Trebuchet MS"/>
                <a:cs typeface="Trebuchet MS"/>
              </a:rPr>
              <a:t>Data</a:t>
            </a:r>
            <a:r>
              <a:rPr sz="1227" spc="-106" dirty="0">
                <a:latin typeface="Trebuchet MS"/>
                <a:cs typeface="Trebuchet MS"/>
              </a:rPr>
              <a:t> </a:t>
            </a:r>
            <a:r>
              <a:rPr sz="1227" spc="-34" dirty="0">
                <a:latin typeface="Trebuchet MS"/>
                <a:cs typeface="Trebuchet MS"/>
              </a:rPr>
              <a:t>Sheet</a:t>
            </a:r>
            <a:endParaRPr sz="1227">
              <a:latin typeface="Trebuchet MS"/>
              <a:cs typeface="Trebuchet MS"/>
            </a:endParaRPr>
          </a:p>
          <a:p>
            <a:pPr marL="8659">
              <a:spcBef>
                <a:spcPts val="119"/>
              </a:spcBef>
            </a:pPr>
            <a:r>
              <a:rPr sz="682" b="1" spc="-10" dirty="0">
                <a:latin typeface="Trebuchet MS"/>
                <a:cs typeface="Trebuchet MS"/>
              </a:rPr>
              <a:t>Wilo-Stratos</a:t>
            </a:r>
            <a:r>
              <a:rPr sz="682" b="1" spc="-55" dirty="0">
                <a:latin typeface="Trebuchet MS"/>
                <a:cs typeface="Trebuchet MS"/>
              </a:rPr>
              <a:t> </a:t>
            </a:r>
            <a:r>
              <a:rPr sz="682" b="1" spc="-17" dirty="0">
                <a:latin typeface="Trebuchet MS"/>
                <a:cs typeface="Trebuchet MS"/>
              </a:rPr>
              <a:t>GIGA</a:t>
            </a:r>
            <a:r>
              <a:rPr sz="682" b="1" spc="-55" dirty="0">
                <a:latin typeface="Trebuchet MS"/>
                <a:cs typeface="Trebuchet MS"/>
              </a:rPr>
              <a:t> </a:t>
            </a:r>
            <a:r>
              <a:rPr sz="682" b="1" spc="82" dirty="0">
                <a:latin typeface="Trebuchet MS"/>
                <a:cs typeface="Trebuchet MS"/>
              </a:rPr>
              <a:t>-</a:t>
            </a:r>
            <a:r>
              <a:rPr sz="682" b="1" spc="-55" dirty="0">
                <a:latin typeface="Trebuchet MS"/>
                <a:cs typeface="Trebuchet MS"/>
              </a:rPr>
              <a:t> </a:t>
            </a:r>
            <a:r>
              <a:rPr sz="682" b="1" spc="-17" dirty="0">
                <a:latin typeface="Trebuchet MS"/>
                <a:cs typeface="Trebuchet MS"/>
              </a:rPr>
              <a:t>High-Efficiency</a:t>
            </a:r>
            <a:r>
              <a:rPr sz="682" b="1" spc="-55" dirty="0">
                <a:latin typeface="Trebuchet MS"/>
                <a:cs typeface="Trebuchet MS"/>
              </a:rPr>
              <a:t> </a:t>
            </a:r>
            <a:r>
              <a:rPr sz="682" b="1" spc="-17" dirty="0">
                <a:latin typeface="Trebuchet MS"/>
                <a:cs typeface="Trebuchet MS"/>
              </a:rPr>
              <a:t>In-Line</a:t>
            </a:r>
            <a:r>
              <a:rPr sz="682" b="1" spc="-55" dirty="0">
                <a:latin typeface="Trebuchet MS"/>
                <a:cs typeface="Trebuchet MS"/>
              </a:rPr>
              <a:t> </a:t>
            </a:r>
            <a:r>
              <a:rPr sz="682" b="1" spc="-31" dirty="0">
                <a:latin typeface="Trebuchet MS"/>
                <a:cs typeface="Trebuchet MS"/>
              </a:rPr>
              <a:t>Pumps</a:t>
            </a:r>
            <a:endParaRPr sz="682">
              <a:latin typeface="Trebuchet MS"/>
              <a:cs typeface="Trebuchet MS"/>
            </a:endParaRPr>
          </a:p>
        </p:txBody>
      </p:sp>
      <p:sp>
        <p:nvSpPr>
          <p:cNvPr id="107" name="object 107"/>
          <p:cNvSpPr txBox="1"/>
          <p:nvPr/>
        </p:nvSpPr>
        <p:spPr>
          <a:xfrm>
            <a:off x="2979304" y="781483"/>
            <a:ext cx="4515716" cy="125868"/>
          </a:xfrm>
          <a:prstGeom prst="rect">
            <a:avLst/>
          </a:prstGeom>
          <a:solidFill>
            <a:srgbClr val="A7A9AC"/>
          </a:solidFill>
          <a:ln w="6350">
            <a:solidFill>
              <a:srgbClr val="A7A9AC"/>
            </a:solidFill>
          </a:ln>
        </p:spPr>
        <p:txBody>
          <a:bodyPr vert="horz" wrap="square" lIns="0" tIns="0" rIns="0" bIns="0" rtlCol="0">
            <a:spAutoFit/>
          </a:bodyPr>
          <a:lstStyle/>
          <a:p>
            <a:pPr marL="32471"/>
            <a:r>
              <a:rPr sz="818" b="1" spc="-31" dirty="0">
                <a:solidFill>
                  <a:srgbClr val="FFFFFF"/>
                </a:solidFill>
                <a:latin typeface="Trebuchet MS"/>
                <a:cs typeface="Trebuchet MS"/>
              </a:rPr>
              <a:t>Dimensions</a:t>
            </a:r>
            <a:r>
              <a:rPr sz="818" b="1" spc="-65" dirty="0">
                <a:solidFill>
                  <a:srgbClr val="FFFFFF"/>
                </a:solidFill>
                <a:latin typeface="Trebuchet MS"/>
                <a:cs typeface="Trebuchet MS"/>
              </a:rPr>
              <a:t> </a:t>
            </a:r>
            <a:r>
              <a:rPr sz="818" b="1" dirty="0">
                <a:solidFill>
                  <a:srgbClr val="FFFFFF"/>
                </a:solidFill>
                <a:latin typeface="Trebuchet MS"/>
                <a:cs typeface="Trebuchet MS"/>
              </a:rPr>
              <a:t>&amp;</a:t>
            </a:r>
            <a:r>
              <a:rPr sz="818" b="1" spc="-65" dirty="0">
                <a:solidFill>
                  <a:srgbClr val="FFFFFF"/>
                </a:solidFill>
                <a:latin typeface="Trebuchet MS"/>
                <a:cs typeface="Trebuchet MS"/>
              </a:rPr>
              <a:t> W</a:t>
            </a:r>
            <a:r>
              <a:rPr sz="818" b="1" spc="-20" dirty="0">
                <a:solidFill>
                  <a:srgbClr val="FFFFFF"/>
                </a:solidFill>
                <a:latin typeface="Trebuchet MS"/>
                <a:cs typeface="Trebuchet MS"/>
              </a:rPr>
              <a:t>eights</a:t>
            </a:r>
            <a:endParaRPr sz="818">
              <a:latin typeface="Trebuchet MS"/>
              <a:cs typeface="Trebuchet MS"/>
            </a:endParaRPr>
          </a:p>
        </p:txBody>
      </p:sp>
      <p:sp>
        <p:nvSpPr>
          <p:cNvPr id="108" name="object 108"/>
          <p:cNvSpPr/>
          <p:nvPr/>
        </p:nvSpPr>
        <p:spPr>
          <a:xfrm>
            <a:off x="4683890" y="1091041"/>
            <a:ext cx="2219160" cy="1396436"/>
          </a:xfrm>
          <a:prstGeom prst="rect">
            <a:avLst/>
          </a:prstGeom>
          <a:blipFill>
            <a:blip r:embed="rId3" cstate="print"/>
            <a:stretch>
              <a:fillRect/>
            </a:stretch>
          </a:blipFill>
        </p:spPr>
        <p:txBody>
          <a:bodyPr wrap="square" lIns="0" tIns="0" rIns="0" bIns="0" rtlCol="0"/>
          <a:lstStyle/>
          <a:p>
            <a:endParaRPr sz="1227"/>
          </a:p>
        </p:txBody>
      </p:sp>
      <p:sp>
        <p:nvSpPr>
          <p:cNvPr id="109" name="object 109"/>
          <p:cNvSpPr/>
          <p:nvPr/>
        </p:nvSpPr>
        <p:spPr>
          <a:xfrm>
            <a:off x="6931861" y="1614490"/>
            <a:ext cx="91786" cy="0"/>
          </a:xfrm>
          <a:custGeom>
            <a:avLst/>
            <a:gdLst/>
            <a:ahLst/>
            <a:cxnLst/>
            <a:rect l="l" t="t" r="r" b="b"/>
            <a:pathLst>
              <a:path w="134620">
                <a:moveTo>
                  <a:pt x="0" y="0"/>
                </a:moveTo>
                <a:lnTo>
                  <a:pt x="134607" y="0"/>
                </a:lnTo>
              </a:path>
            </a:pathLst>
          </a:custGeom>
          <a:ln w="4889">
            <a:solidFill>
              <a:srgbClr val="231F20"/>
            </a:solidFill>
            <a:prstDash val="dash"/>
          </a:ln>
        </p:spPr>
        <p:txBody>
          <a:bodyPr wrap="square" lIns="0" tIns="0" rIns="0" bIns="0" rtlCol="0"/>
          <a:lstStyle/>
          <a:p>
            <a:endParaRPr sz="1227"/>
          </a:p>
        </p:txBody>
      </p:sp>
      <p:sp>
        <p:nvSpPr>
          <p:cNvPr id="110" name="object 110"/>
          <p:cNvSpPr/>
          <p:nvPr/>
        </p:nvSpPr>
        <p:spPr>
          <a:xfrm>
            <a:off x="6931859" y="2115231"/>
            <a:ext cx="91786" cy="433"/>
          </a:xfrm>
          <a:custGeom>
            <a:avLst/>
            <a:gdLst/>
            <a:ahLst/>
            <a:cxnLst/>
            <a:rect l="l" t="t" r="r" b="b"/>
            <a:pathLst>
              <a:path w="134620" h="635">
                <a:moveTo>
                  <a:pt x="134505" y="38"/>
                </a:moveTo>
                <a:lnTo>
                  <a:pt x="0" y="0"/>
                </a:lnTo>
              </a:path>
            </a:pathLst>
          </a:custGeom>
          <a:ln w="4889">
            <a:solidFill>
              <a:srgbClr val="231F20"/>
            </a:solidFill>
            <a:prstDash val="dash"/>
          </a:ln>
        </p:spPr>
        <p:txBody>
          <a:bodyPr wrap="square" lIns="0" tIns="0" rIns="0" bIns="0" rtlCol="0"/>
          <a:lstStyle/>
          <a:p>
            <a:endParaRPr sz="1227"/>
          </a:p>
        </p:txBody>
      </p:sp>
      <p:sp>
        <p:nvSpPr>
          <p:cNvPr id="111" name="object 111"/>
          <p:cNvSpPr/>
          <p:nvPr/>
        </p:nvSpPr>
        <p:spPr>
          <a:xfrm>
            <a:off x="4854438" y="1862232"/>
            <a:ext cx="1880755" cy="0"/>
          </a:xfrm>
          <a:custGeom>
            <a:avLst/>
            <a:gdLst/>
            <a:ahLst/>
            <a:cxnLst/>
            <a:rect l="l" t="t" r="r" b="b"/>
            <a:pathLst>
              <a:path w="2758440">
                <a:moveTo>
                  <a:pt x="0" y="0"/>
                </a:moveTo>
                <a:lnTo>
                  <a:pt x="2758126" y="0"/>
                </a:lnTo>
              </a:path>
            </a:pathLst>
          </a:custGeom>
          <a:ln w="4889">
            <a:solidFill>
              <a:srgbClr val="231F20"/>
            </a:solidFill>
            <a:prstDash val="dash"/>
          </a:ln>
        </p:spPr>
        <p:txBody>
          <a:bodyPr wrap="square" lIns="0" tIns="0" rIns="0" bIns="0" rtlCol="0"/>
          <a:lstStyle/>
          <a:p>
            <a:endParaRPr sz="1227"/>
          </a:p>
        </p:txBody>
      </p:sp>
      <p:sp>
        <p:nvSpPr>
          <p:cNvPr id="112" name="object 112"/>
          <p:cNvSpPr/>
          <p:nvPr/>
        </p:nvSpPr>
        <p:spPr>
          <a:xfrm>
            <a:off x="4765525" y="1470651"/>
            <a:ext cx="0" cy="784947"/>
          </a:xfrm>
          <a:custGeom>
            <a:avLst/>
            <a:gdLst/>
            <a:ahLst/>
            <a:cxnLst/>
            <a:rect l="l" t="t" r="r" b="b"/>
            <a:pathLst>
              <a:path h="1151254">
                <a:moveTo>
                  <a:pt x="0" y="1150835"/>
                </a:moveTo>
                <a:lnTo>
                  <a:pt x="0" y="0"/>
                </a:lnTo>
              </a:path>
            </a:pathLst>
          </a:custGeom>
          <a:ln w="4889">
            <a:solidFill>
              <a:srgbClr val="231F20"/>
            </a:solidFill>
          </a:ln>
        </p:spPr>
        <p:txBody>
          <a:bodyPr wrap="square" lIns="0" tIns="0" rIns="0" bIns="0" rtlCol="0"/>
          <a:lstStyle/>
          <a:p>
            <a:endParaRPr sz="1227"/>
          </a:p>
        </p:txBody>
      </p:sp>
      <p:sp>
        <p:nvSpPr>
          <p:cNvPr id="113" name="object 113"/>
          <p:cNvSpPr/>
          <p:nvPr/>
        </p:nvSpPr>
        <p:spPr>
          <a:xfrm>
            <a:off x="4751068" y="1427094"/>
            <a:ext cx="28575" cy="53686"/>
          </a:xfrm>
          <a:custGeom>
            <a:avLst/>
            <a:gdLst/>
            <a:ahLst/>
            <a:cxnLst/>
            <a:rect l="l" t="t" r="r" b="b"/>
            <a:pathLst>
              <a:path w="41910" h="78739">
                <a:moveTo>
                  <a:pt x="20955" y="0"/>
                </a:moveTo>
                <a:lnTo>
                  <a:pt x="0" y="78143"/>
                </a:lnTo>
                <a:lnTo>
                  <a:pt x="41884" y="78143"/>
                </a:lnTo>
                <a:lnTo>
                  <a:pt x="20955" y="0"/>
                </a:lnTo>
                <a:close/>
              </a:path>
            </a:pathLst>
          </a:custGeom>
          <a:solidFill>
            <a:srgbClr val="231F20"/>
          </a:solidFill>
        </p:spPr>
        <p:txBody>
          <a:bodyPr wrap="square" lIns="0" tIns="0" rIns="0" bIns="0" rtlCol="0"/>
          <a:lstStyle/>
          <a:p>
            <a:endParaRPr sz="1227"/>
          </a:p>
        </p:txBody>
      </p:sp>
      <p:sp>
        <p:nvSpPr>
          <p:cNvPr id="114" name="object 114"/>
          <p:cNvSpPr/>
          <p:nvPr/>
        </p:nvSpPr>
        <p:spPr>
          <a:xfrm>
            <a:off x="4751427" y="2245572"/>
            <a:ext cx="28575" cy="53686"/>
          </a:xfrm>
          <a:custGeom>
            <a:avLst/>
            <a:gdLst/>
            <a:ahLst/>
            <a:cxnLst/>
            <a:rect l="l" t="t" r="r" b="b"/>
            <a:pathLst>
              <a:path w="41910" h="78739">
                <a:moveTo>
                  <a:pt x="41871" y="0"/>
                </a:moveTo>
                <a:lnTo>
                  <a:pt x="0" y="0"/>
                </a:lnTo>
                <a:lnTo>
                  <a:pt x="20916" y="78155"/>
                </a:lnTo>
                <a:lnTo>
                  <a:pt x="41871" y="0"/>
                </a:lnTo>
                <a:close/>
              </a:path>
            </a:pathLst>
          </a:custGeom>
          <a:solidFill>
            <a:srgbClr val="231F20"/>
          </a:solidFill>
        </p:spPr>
        <p:txBody>
          <a:bodyPr wrap="square" lIns="0" tIns="0" rIns="0" bIns="0" rtlCol="0"/>
          <a:lstStyle/>
          <a:p>
            <a:endParaRPr sz="1227"/>
          </a:p>
        </p:txBody>
      </p:sp>
      <p:sp>
        <p:nvSpPr>
          <p:cNvPr id="115" name="object 115"/>
          <p:cNvSpPr/>
          <p:nvPr/>
        </p:nvSpPr>
        <p:spPr>
          <a:xfrm>
            <a:off x="4885568" y="1469041"/>
            <a:ext cx="0" cy="350693"/>
          </a:xfrm>
          <a:custGeom>
            <a:avLst/>
            <a:gdLst/>
            <a:ahLst/>
            <a:cxnLst/>
            <a:rect l="l" t="t" r="r" b="b"/>
            <a:pathLst>
              <a:path h="514350">
                <a:moveTo>
                  <a:pt x="0" y="514235"/>
                </a:moveTo>
                <a:lnTo>
                  <a:pt x="0" y="0"/>
                </a:lnTo>
              </a:path>
            </a:pathLst>
          </a:custGeom>
          <a:ln w="4889">
            <a:solidFill>
              <a:srgbClr val="231F20"/>
            </a:solidFill>
          </a:ln>
        </p:spPr>
        <p:txBody>
          <a:bodyPr wrap="square" lIns="0" tIns="0" rIns="0" bIns="0" rtlCol="0"/>
          <a:lstStyle/>
          <a:p>
            <a:endParaRPr sz="1227"/>
          </a:p>
        </p:txBody>
      </p:sp>
      <p:sp>
        <p:nvSpPr>
          <p:cNvPr id="116" name="object 116"/>
          <p:cNvSpPr/>
          <p:nvPr/>
        </p:nvSpPr>
        <p:spPr>
          <a:xfrm>
            <a:off x="4871105" y="1425516"/>
            <a:ext cx="28575" cy="53686"/>
          </a:xfrm>
          <a:custGeom>
            <a:avLst/>
            <a:gdLst/>
            <a:ahLst/>
            <a:cxnLst/>
            <a:rect l="l" t="t" r="r" b="b"/>
            <a:pathLst>
              <a:path w="41910" h="78739">
                <a:moveTo>
                  <a:pt x="20955" y="0"/>
                </a:moveTo>
                <a:lnTo>
                  <a:pt x="0" y="78143"/>
                </a:lnTo>
                <a:lnTo>
                  <a:pt x="41884" y="78143"/>
                </a:lnTo>
                <a:lnTo>
                  <a:pt x="20955" y="0"/>
                </a:lnTo>
                <a:close/>
              </a:path>
            </a:pathLst>
          </a:custGeom>
          <a:solidFill>
            <a:srgbClr val="231F20"/>
          </a:solidFill>
        </p:spPr>
        <p:txBody>
          <a:bodyPr wrap="square" lIns="0" tIns="0" rIns="0" bIns="0" rtlCol="0"/>
          <a:lstStyle/>
          <a:p>
            <a:endParaRPr sz="1227"/>
          </a:p>
        </p:txBody>
      </p:sp>
      <p:sp>
        <p:nvSpPr>
          <p:cNvPr id="117" name="object 117"/>
          <p:cNvSpPr/>
          <p:nvPr/>
        </p:nvSpPr>
        <p:spPr>
          <a:xfrm>
            <a:off x="4871455" y="1809915"/>
            <a:ext cx="28575" cy="53686"/>
          </a:xfrm>
          <a:custGeom>
            <a:avLst/>
            <a:gdLst/>
            <a:ahLst/>
            <a:cxnLst/>
            <a:rect l="l" t="t" r="r" b="b"/>
            <a:pathLst>
              <a:path w="41910" h="78739">
                <a:moveTo>
                  <a:pt x="41897" y="0"/>
                </a:moveTo>
                <a:lnTo>
                  <a:pt x="0" y="0"/>
                </a:lnTo>
                <a:lnTo>
                  <a:pt x="20942" y="78168"/>
                </a:lnTo>
                <a:lnTo>
                  <a:pt x="41897" y="0"/>
                </a:lnTo>
                <a:close/>
              </a:path>
            </a:pathLst>
          </a:custGeom>
          <a:solidFill>
            <a:srgbClr val="231F20"/>
          </a:solidFill>
        </p:spPr>
        <p:txBody>
          <a:bodyPr wrap="square" lIns="0" tIns="0" rIns="0" bIns="0" rtlCol="0"/>
          <a:lstStyle/>
          <a:p>
            <a:endParaRPr sz="1227"/>
          </a:p>
        </p:txBody>
      </p:sp>
      <p:sp>
        <p:nvSpPr>
          <p:cNvPr id="118" name="object 118"/>
          <p:cNvSpPr/>
          <p:nvPr/>
        </p:nvSpPr>
        <p:spPr>
          <a:xfrm>
            <a:off x="5073494" y="2454667"/>
            <a:ext cx="155431" cy="0"/>
          </a:xfrm>
          <a:custGeom>
            <a:avLst/>
            <a:gdLst/>
            <a:ahLst/>
            <a:cxnLst/>
            <a:rect l="l" t="t" r="r" b="b"/>
            <a:pathLst>
              <a:path w="227964">
                <a:moveTo>
                  <a:pt x="0" y="0"/>
                </a:moveTo>
                <a:lnTo>
                  <a:pt x="227495" y="0"/>
                </a:lnTo>
              </a:path>
            </a:pathLst>
          </a:custGeom>
          <a:ln w="4889">
            <a:solidFill>
              <a:srgbClr val="231F20"/>
            </a:solidFill>
          </a:ln>
        </p:spPr>
        <p:txBody>
          <a:bodyPr wrap="square" lIns="0" tIns="0" rIns="0" bIns="0" rtlCol="0"/>
          <a:lstStyle/>
          <a:p>
            <a:endParaRPr sz="1227"/>
          </a:p>
        </p:txBody>
      </p:sp>
      <p:sp>
        <p:nvSpPr>
          <p:cNvPr id="119" name="object 119"/>
          <p:cNvSpPr/>
          <p:nvPr/>
        </p:nvSpPr>
        <p:spPr>
          <a:xfrm>
            <a:off x="5218862" y="2440200"/>
            <a:ext cx="53686" cy="28575"/>
          </a:xfrm>
          <a:custGeom>
            <a:avLst/>
            <a:gdLst/>
            <a:ahLst/>
            <a:cxnLst/>
            <a:rect l="l" t="t" r="r" b="b"/>
            <a:pathLst>
              <a:path w="78739" h="41910">
                <a:moveTo>
                  <a:pt x="0" y="0"/>
                </a:moveTo>
                <a:lnTo>
                  <a:pt x="0" y="41884"/>
                </a:lnTo>
                <a:lnTo>
                  <a:pt x="78155" y="20955"/>
                </a:lnTo>
                <a:lnTo>
                  <a:pt x="0" y="0"/>
                </a:lnTo>
                <a:close/>
              </a:path>
            </a:pathLst>
          </a:custGeom>
          <a:solidFill>
            <a:srgbClr val="231F20"/>
          </a:solidFill>
        </p:spPr>
        <p:txBody>
          <a:bodyPr wrap="square" lIns="0" tIns="0" rIns="0" bIns="0" rtlCol="0"/>
          <a:lstStyle/>
          <a:p>
            <a:endParaRPr sz="1227"/>
          </a:p>
        </p:txBody>
      </p:sp>
      <p:sp>
        <p:nvSpPr>
          <p:cNvPr id="120" name="object 120"/>
          <p:cNvSpPr/>
          <p:nvPr/>
        </p:nvSpPr>
        <p:spPr>
          <a:xfrm>
            <a:off x="5029951" y="2440550"/>
            <a:ext cx="53686" cy="28575"/>
          </a:xfrm>
          <a:custGeom>
            <a:avLst/>
            <a:gdLst/>
            <a:ahLst/>
            <a:cxnLst/>
            <a:rect l="l" t="t" r="r" b="b"/>
            <a:pathLst>
              <a:path w="78739" h="41910">
                <a:moveTo>
                  <a:pt x="78143" y="0"/>
                </a:moveTo>
                <a:lnTo>
                  <a:pt x="0" y="20916"/>
                </a:lnTo>
                <a:lnTo>
                  <a:pt x="78143" y="41871"/>
                </a:lnTo>
                <a:lnTo>
                  <a:pt x="78143" y="0"/>
                </a:lnTo>
                <a:close/>
              </a:path>
            </a:pathLst>
          </a:custGeom>
          <a:solidFill>
            <a:srgbClr val="231F20"/>
          </a:solidFill>
        </p:spPr>
        <p:txBody>
          <a:bodyPr wrap="square" lIns="0" tIns="0" rIns="0" bIns="0" rtlCol="0"/>
          <a:lstStyle/>
          <a:p>
            <a:endParaRPr sz="1227"/>
          </a:p>
        </p:txBody>
      </p:sp>
      <p:sp>
        <p:nvSpPr>
          <p:cNvPr id="121" name="object 121"/>
          <p:cNvSpPr/>
          <p:nvPr/>
        </p:nvSpPr>
        <p:spPr>
          <a:xfrm>
            <a:off x="5006714" y="1986789"/>
            <a:ext cx="151967" cy="0"/>
          </a:xfrm>
          <a:custGeom>
            <a:avLst/>
            <a:gdLst/>
            <a:ahLst/>
            <a:cxnLst/>
            <a:rect l="l" t="t" r="r" b="b"/>
            <a:pathLst>
              <a:path w="222885">
                <a:moveTo>
                  <a:pt x="222859" y="0"/>
                </a:moveTo>
                <a:lnTo>
                  <a:pt x="0" y="0"/>
                </a:lnTo>
              </a:path>
            </a:pathLst>
          </a:custGeom>
          <a:ln w="4889">
            <a:solidFill>
              <a:srgbClr val="231F20"/>
            </a:solidFill>
            <a:prstDash val="lgDash"/>
          </a:ln>
        </p:spPr>
        <p:txBody>
          <a:bodyPr wrap="square" lIns="0" tIns="0" rIns="0" bIns="0" rtlCol="0"/>
          <a:lstStyle/>
          <a:p>
            <a:endParaRPr sz="1227"/>
          </a:p>
        </p:txBody>
      </p:sp>
      <p:sp>
        <p:nvSpPr>
          <p:cNvPr id="122" name="object 122"/>
          <p:cNvSpPr/>
          <p:nvPr/>
        </p:nvSpPr>
        <p:spPr>
          <a:xfrm>
            <a:off x="5000774" y="1488631"/>
            <a:ext cx="113001" cy="0"/>
          </a:xfrm>
          <a:custGeom>
            <a:avLst/>
            <a:gdLst/>
            <a:ahLst/>
            <a:cxnLst/>
            <a:rect l="l" t="t" r="r" b="b"/>
            <a:pathLst>
              <a:path w="165735">
                <a:moveTo>
                  <a:pt x="165125" y="0"/>
                </a:moveTo>
                <a:lnTo>
                  <a:pt x="0" y="0"/>
                </a:lnTo>
              </a:path>
            </a:pathLst>
          </a:custGeom>
          <a:ln w="4889">
            <a:solidFill>
              <a:srgbClr val="231F20"/>
            </a:solidFill>
            <a:prstDash val="lgDash"/>
          </a:ln>
        </p:spPr>
        <p:txBody>
          <a:bodyPr wrap="square" lIns="0" tIns="0" rIns="0" bIns="0" rtlCol="0"/>
          <a:lstStyle/>
          <a:p>
            <a:endParaRPr sz="1227"/>
          </a:p>
        </p:txBody>
      </p:sp>
      <p:sp>
        <p:nvSpPr>
          <p:cNvPr id="123" name="object 123"/>
          <p:cNvSpPr/>
          <p:nvPr/>
        </p:nvSpPr>
        <p:spPr>
          <a:xfrm>
            <a:off x="5080265" y="2035987"/>
            <a:ext cx="54552" cy="109970"/>
          </a:xfrm>
          <a:custGeom>
            <a:avLst/>
            <a:gdLst/>
            <a:ahLst/>
            <a:cxnLst/>
            <a:rect l="l" t="t" r="r" b="b"/>
            <a:pathLst>
              <a:path w="80010" h="161289">
                <a:moveTo>
                  <a:pt x="0" y="0"/>
                </a:moveTo>
                <a:lnTo>
                  <a:pt x="19102" y="42780"/>
                </a:lnTo>
                <a:lnTo>
                  <a:pt x="37209" y="80206"/>
                </a:lnTo>
                <a:lnTo>
                  <a:pt x="56310" y="117712"/>
                </a:lnTo>
                <a:lnTo>
                  <a:pt x="74385" y="151248"/>
                </a:lnTo>
                <a:lnTo>
                  <a:pt x="79832" y="160845"/>
                </a:lnTo>
              </a:path>
            </a:pathLst>
          </a:custGeom>
          <a:ln w="4889">
            <a:solidFill>
              <a:srgbClr val="231F20"/>
            </a:solidFill>
          </a:ln>
        </p:spPr>
        <p:txBody>
          <a:bodyPr wrap="square" lIns="0" tIns="0" rIns="0" bIns="0" rtlCol="0"/>
          <a:lstStyle/>
          <a:p>
            <a:endParaRPr sz="1227"/>
          </a:p>
        </p:txBody>
      </p:sp>
      <p:sp>
        <p:nvSpPr>
          <p:cNvPr id="124" name="object 124"/>
          <p:cNvSpPr/>
          <p:nvPr/>
        </p:nvSpPr>
        <p:spPr>
          <a:xfrm>
            <a:off x="5161556" y="2195695"/>
            <a:ext cx="2598" cy="4763"/>
          </a:xfrm>
          <a:custGeom>
            <a:avLst/>
            <a:gdLst/>
            <a:ahLst/>
            <a:cxnLst/>
            <a:rect l="l" t="t" r="r" b="b"/>
            <a:pathLst>
              <a:path w="3810" h="6985">
                <a:moveTo>
                  <a:pt x="0" y="0"/>
                </a:moveTo>
                <a:lnTo>
                  <a:pt x="3454" y="6718"/>
                </a:lnTo>
              </a:path>
            </a:pathLst>
          </a:custGeom>
          <a:ln w="4889">
            <a:solidFill>
              <a:srgbClr val="231F20"/>
            </a:solidFill>
          </a:ln>
        </p:spPr>
        <p:txBody>
          <a:bodyPr wrap="square" lIns="0" tIns="0" rIns="0" bIns="0" rtlCol="0"/>
          <a:lstStyle/>
          <a:p>
            <a:endParaRPr sz="1227"/>
          </a:p>
        </p:txBody>
      </p:sp>
      <p:sp>
        <p:nvSpPr>
          <p:cNvPr id="125" name="object 125"/>
          <p:cNvSpPr/>
          <p:nvPr/>
        </p:nvSpPr>
        <p:spPr>
          <a:xfrm>
            <a:off x="5745162" y="2060492"/>
            <a:ext cx="71870" cy="32905"/>
          </a:xfrm>
          <a:custGeom>
            <a:avLst/>
            <a:gdLst/>
            <a:ahLst/>
            <a:cxnLst/>
            <a:rect l="l" t="t" r="r" b="b"/>
            <a:pathLst>
              <a:path w="105410" h="48260">
                <a:moveTo>
                  <a:pt x="105384" y="0"/>
                </a:moveTo>
                <a:lnTo>
                  <a:pt x="55655" y="11768"/>
                </a:lnTo>
                <a:lnTo>
                  <a:pt x="19600" y="31573"/>
                </a:lnTo>
                <a:lnTo>
                  <a:pt x="9185" y="39591"/>
                </a:lnTo>
                <a:lnTo>
                  <a:pt x="0" y="48105"/>
                </a:lnTo>
              </a:path>
            </a:pathLst>
          </a:custGeom>
          <a:ln w="4889">
            <a:solidFill>
              <a:srgbClr val="231F20"/>
            </a:solidFill>
          </a:ln>
        </p:spPr>
        <p:txBody>
          <a:bodyPr wrap="square" lIns="0" tIns="0" rIns="0" bIns="0" rtlCol="0"/>
          <a:lstStyle/>
          <a:p>
            <a:endParaRPr sz="1227"/>
          </a:p>
        </p:txBody>
      </p:sp>
      <p:sp>
        <p:nvSpPr>
          <p:cNvPr id="126" name="object 126"/>
          <p:cNvSpPr/>
          <p:nvPr/>
        </p:nvSpPr>
        <p:spPr>
          <a:xfrm>
            <a:off x="6129357" y="1909279"/>
            <a:ext cx="0" cy="311727"/>
          </a:xfrm>
          <a:custGeom>
            <a:avLst/>
            <a:gdLst/>
            <a:ahLst/>
            <a:cxnLst/>
            <a:rect l="l" t="t" r="r" b="b"/>
            <a:pathLst>
              <a:path h="457200">
                <a:moveTo>
                  <a:pt x="0" y="456946"/>
                </a:moveTo>
                <a:lnTo>
                  <a:pt x="0" y="0"/>
                </a:lnTo>
              </a:path>
            </a:pathLst>
          </a:custGeom>
          <a:ln w="4889">
            <a:solidFill>
              <a:srgbClr val="231F20"/>
            </a:solidFill>
          </a:ln>
        </p:spPr>
        <p:txBody>
          <a:bodyPr wrap="square" lIns="0" tIns="0" rIns="0" bIns="0" rtlCol="0"/>
          <a:lstStyle/>
          <a:p>
            <a:endParaRPr sz="1227"/>
          </a:p>
        </p:txBody>
      </p:sp>
      <p:sp>
        <p:nvSpPr>
          <p:cNvPr id="127" name="object 127"/>
          <p:cNvSpPr/>
          <p:nvPr/>
        </p:nvSpPr>
        <p:spPr>
          <a:xfrm>
            <a:off x="6114882" y="1865737"/>
            <a:ext cx="28575" cy="53686"/>
          </a:xfrm>
          <a:custGeom>
            <a:avLst/>
            <a:gdLst/>
            <a:ahLst/>
            <a:cxnLst/>
            <a:rect l="l" t="t" r="r" b="b"/>
            <a:pathLst>
              <a:path w="41910" h="78739">
                <a:moveTo>
                  <a:pt x="20993" y="0"/>
                </a:moveTo>
                <a:lnTo>
                  <a:pt x="0" y="78168"/>
                </a:lnTo>
                <a:lnTo>
                  <a:pt x="41910" y="78168"/>
                </a:lnTo>
                <a:lnTo>
                  <a:pt x="20993" y="0"/>
                </a:lnTo>
                <a:close/>
              </a:path>
            </a:pathLst>
          </a:custGeom>
          <a:solidFill>
            <a:srgbClr val="231F20"/>
          </a:solidFill>
        </p:spPr>
        <p:txBody>
          <a:bodyPr wrap="square" lIns="0" tIns="0" rIns="0" bIns="0" rtlCol="0"/>
          <a:lstStyle/>
          <a:p>
            <a:endParaRPr sz="1227"/>
          </a:p>
        </p:txBody>
      </p:sp>
      <p:sp>
        <p:nvSpPr>
          <p:cNvPr id="128" name="object 128"/>
          <p:cNvSpPr/>
          <p:nvPr/>
        </p:nvSpPr>
        <p:spPr>
          <a:xfrm>
            <a:off x="6115250" y="2211093"/>
            <a:ext cx="28575" cy="53686"/>
          </a:xfrm>
          <a:custGeom>
            <a:avLst/>
            <a:gdLst/>
            <a:ahLst/>
            <a:cxnLst/>
            <a:rect l="l" t="t" r="r" b="b"/>
            <a:pathLst>
              <a:path w="41910" h="78739">
                <a:moveTo>
                  <a:pt x="41859" y="0"/>
                </a:moveTo>
                <a:lnTo>
                  <a:pt x="0" y="0"/>
                </a:lnTo>
                <a:lnTo>
                  <a:pt x="20929" y="78143"/>
                </a:lnTo>
                <a:lnTo>
                  <a:pt x="41859" y="0"/>
                </a:lnTo>
                <a:close/>
              </a:path>
            </a:pathLst>
          </a:custGeom>
          <a:solidFill>
            <a:srgbClr val="231F20"/>
          </a:solidFill>
        </p:spPr>
        <p:txBody>
          <a:bodyPr wrap="square" lIns="0" tIns="0" rIns="0" bIns="0" rtlCol="0"/>
          <a:lstStyle/>
          <a:p>
            <a:endParaRPr sz="1227"/>
          </a:p>
        </p:txBody>
      </p:sp>
      <p:sp>
        <p:nvSpPr>
          <p:cNvPr id="129" name="object 129"/>
          <p:cNvSpPr/>
          <p:nvPr/>
        </p:nvSpPr>
        <p:spPr>
          <a:xfrm>
            <a:off x="5315163" y="2454650"/>
            <a:ext cx="1353416" cy="0"/>
          </a:xfrm>
          <a:custGeom>
            <a:avLst/>
            <a:gdLst/>
            <a:ahLst/>
            <a:cxnLst/>
            <a:rect l="l" t="t" r="r" b="b"/>
            <a:pathLst>
              <a:path w="1985010">
                <a:moveTo>
                  <a:pt x="0" y="0"/>
                </a:moveTo>
                <a:lnTo>
                  <a:pt x="1984400" y="0"/>
                </a:lnTo>
              </a:path>
            </a:pathLst>
          </a:custGeom>
          <a:ln w="4889">
            <a:solidFill>
              <a:srgbClr val="231F20"/>
            </a:solidFill>
          </a:ln>
        </p:spPr>
        <p:txBody>
          <a:bodyPr wrap="square" lIns="0" tIns="0" rIns="0" bIns="0" rtlCol="0"/>
          <a:lstStyle/>
          <a:p>
            <a:endParaRPr sz="1227"/>
          </a:p>
        </p:txBody>
      </p:sp>
      <p:sp>
        <p:nvSpPr>
          <p:cNvPr id="130" name="object 130"/>
          <p:cNvSpPr/>
          <p:nvPr/>
        </p:nvSpPr>
        <p:spPr>
          <a:xfrm>
            <a:off x="6658427" y="2440200"/>
            <a:ext cx="53686" cy="28575"/>
          </a:xfrm>
          <a:custGeom>
            <a:avLst/>
            <a:gdLst/>
            <a:ahLst/>
            <a:cxnLst/>
            <a:rect l="l" t="t" r="r" b="b"/>
            <a:pathLst>
              <a:path w="78739" h="41910">
                <a:moveTo>
                  <a:pt x="0" y="0"/>
                </a:moveTo>
                <a:lnTo>
                  <a:pt x="0" y="41884"/>
                </a:lnTo>
                <a:lnTo>
                  <a:pt x="78168" y="20955"/>
                </a:lnTo>
                <a:lnTo>
                  <a:pt x="0" y="0"/>
                </a:lnTo>
                <a:close/>
              </a:path>
            </a:pathLst>
          </a:custGeom>
          <a:solidFill>
            <a:srgbClr val="231F20"/>
          </a:solidFill>
        </p:spPr>
        <p:txBody>
          <a:bodyPr wrap="square" lIns="0" tIns="0" rIns="0" bIns="0" rtlCol="0"/>
          <a:lstStyle/>
          <a:p>
            <a:endParaRPr sz="1227"/>
          </a:p>
        </p:txBody>
      </p:sp>
      <p:sp>
        <p:nvSpPr>
          <p:cNvPr id="131" name="object 131"/>
          <p:cNvSpPr/>
          <p:nvPr/>
        </p:nvSpPr>
        <p:spPr>
          <a:xfrm>
            <a:off x="5271629" y="2440550"/>
            <a:ext cx="53686" cy="28575"/>
          </a:xfrm>
          <a:custGeom>
            <a:avLst/>
            <a:gdLst/>
            <a:ahLst/>
            <a:cxnLst/>
            <a:rect l="l" t="t" r="r" b="b"/>
            <a:pathLst>
              <a:path w="78739" h="41910">
                <a:moveTo>
                  <a:pt x="78155" y="0"/>
                </a:moveTo>
                <a:lnTo>
                  <a:pt x="0" y="20916"/>
                </a:lnTo>
                <a:lnTo>
                  <a:pt x="78155" y="41871"/>
                </a:lnTo>
                <a:lnTo>
                  <a:pt x="78155" y="0"/>
                </a:lnTo>
                <a:close/>
              </a:path>
            </a:pathLst>
          </a:custGeom>
          <a:solidFill>
            <a:srgbClr val="231F20"/>
          </a:solidFill>
        </p:spPr>
        <p:txBody>
          <a:bodyPr wrap="square" lIns="0" tIns="0" rIns="0" bIns="0" rtlCol="0"/>
          <a:lstStyle/>
          <a:p>
            <a:endParaRPr sz="1227"/>
          </a:p>
        </p:txBody>
      </p:sp>
      <p:sp>
        <p:nvSpPr>
          <p:cNvPr id="132" name="object 132"/>
          <p:cNvSpPr/>
          <p:nvPr/>
        </p:nvSpPr>
        <p:spPr>
          <a:xfrm>
            <a:off x="6712182" y="2115228"/>
            <a:ext cx="189201" cy="0"/>
          </a:xfrm>
          <a:custGeom>
            <a:avLst/>
            <a:gdLst/>
            <a:ahLst/>
            <a:cxnLst/>
            <a:rect l="l" t="t" r="r" b="b"/>
            <a:pathLst>
              <a:path w="277495">
                <a:moveTo>
                  <a:pt x="0" y="0"/>
                </a:moveTo>
                <a:lnTo>
                  <a:pt x="277406" y="0"/>
                </a:lnTo>
              </a:path>
            </a:pathLst>
          </a:custGeom>
          <a:ln w="4889">
            <a:solidFill>
              <a:srgbClr val="231F20"/>
            </a:solidFill>
          </a:ln>
        </p:spPr>
        <p:txBody>
          <a:bodyPr wrap="square" lIns="0" tIns="0" rIns="0" bIns="0" rtlCol="0"/>
          <a:lstStyle/>
          <a:p>
            <a:endParaRPr sz="1227"/>
          </a:p>
        </p:txBody>
      </p:sp>
      <p:sp>
        <p:nvSpPr>
          <p:cNvPr id="133" name="object 133"/>
          <p:cNvSpPr/>
          <p:nvPr/>
        </p:nvSpPr>
        <p:spPr>
          <a:xfrm>
            <a:off x="6870158" y="1660453"/>
            <a:ext cx="0" cy="406544"/>
          </a:xfrm>
          <a:custGeom>
            <a:avLst/>
            <a:gdLst/>
            <a:ahLst/>
            <a:cxnLst/>
            <a:rect l="l" t="t" r="r" b="b"/>
            <a:pathLst>
              <a:path h="596264">
                <a:moveTo>
                  <a:pt x="0" y="595782"/>
                </a:moveTo>
                <a:lnTo>
                  <a:pt x="0" y="0"/>
                </a:lnTo>
              </a:path>
            </a:pathLst>
          </a:custGeom>
          <a:ln w="4889">
            <a:solidFill>
              <a:srgbClr val="231F20"/>
            </a:solidFill>
          </a:ln>
        </p:spPr>
        <p:txBody>
          <a:bodyPr wrap="square" lIns="0" tIns="0" rIns="0" bIns="0" rtlCol="0"/>
          <a:lstStyle/>
          <a:p>
            <a:endParaRPr sz="1227"/>
          </a:p>
        </p:txBody>
      </p:sp>
      <p:sp>
        <p:nvSpPr>
          <p:cNvPr id="134" name="object 134"/>
          <p:cNvSpPr/>
          <p:nvPr/>
        </p:nvSpPr>
        <p:spPr>
          <a:xfrm>
            <a:off x="6855727" y="1616919"/>
            <a:ext cx="28575" cy="53686"/>
          </a:xfrm>
          <a:custGeom>
            <a:avLst/>
            <a:gdLst/>
            <a:ahLst/>
            <a:cxnLst/>
            <a:rect l="l" t="t" r="r" b="b"/>
            <a:pathLst>
              <a:path w="41910" h="78739">
                <a:moveTo>
                  <a:pt x="20942" y="0"/>
                </a:moveTo>
                <a:lnTo>
                  <a:pt x="0" y="78155"/>
                </a:lnTo>
                <a:lnTo>
                  <a:pt x="41871" y="78155"/>
                </a:lnTo>
                <a:lnTo>
                  <a:pt x="20942" y="0"/>
                </a:lnTo>
                <a:close/>
              </a:path>
            </a:pathLst>
          </a:custGeom>
          <a:solidFill>
            <a:srgbClr val="231F20"/>
          </a:solidFill>
        </p:spPr>
        <p:txBody>
          <a:bodyPr wrap="square" lIns="0" tIns="0" rIns="0" bIns="0" rtlCol="0"/>
          <a:lstStyle/>
          <a:p>
            <a:endParaRPr sz="1227"/>
          </a:p>
        </p:txBody>
      </p:sp>
      <p:sp>
        <p:nvSpPr>
          <p:cNvPr id="135" name="object 135"/>
          <p:cNvSpPr/>
          <p:nvPr/>
        </p:nvSpPr>
        <p:spPr>
          <a:xfrm>
            <a:off x="6856068" y="2056926"/>
            <a:ext cx="28575" cy="53686"/>
          </a:xfrm>
          <a:custGeom>
            <a:avLst/>
            <a:gdLst/>
            <a:ahLst/>
            <a:cxnLst/>
            <a:rect l="l" t="t" r="r" b="b"/>
            <a:pathLst>
              <a:path w="41910" h="78739">
                <a:moveTo>
                  <a:pt x="41871" y="0"/>
                </a:moveTo>
                <a:lnTo>
                  <a:pt x="0" y="0"/>
                </a:lnTo>
                <a:lnTo>
                  <a:pt x="20916" y="78155"/>
                </a:lnTo>
                <a:lnTo>
                  <a:pt x="41871" y="0"/>
                </a:lnTo>
                <a:close/>
              </a:path>
            </a:pathLst>
          </a:custGeom>
          <a:solidFill>
            <a:srgbClr val="231F20"/>
          </a:solidFill>
        </p:spPr>
        <p:txBody>
          <a:bodyPr wrap="square" lIns="0" tIns="0" rIns="0" bIns="0" rtlCol="0"/>
          <a:lstStyle/>
          <a:p>
            <a:endParaRPr sz="1227"/>
          </a:p>
        </p:txBody>
      </p:sp>
      <p:sp>
        <p:nvSpPr>
          <p:cNvPr id="136" name="object 136"/>
          <p:cNvSpPr/>
          <p:nvPr/>
        </p:nvSpPr>
        <p:spPr>
          <a:xfrm>
            <a:off x="5823165" y="1092736"/>
            <a:ext cx="1339994" cy="0"/>
          </a:xfrm>
          <a:custGeom>
            <a:avLst/>
            <a:gdLst/>
            <a:ahLst/>
            <a:cxnLst/>
            <a:rect l="l" t="t" r="r" b="b"/>
            <a:pathLst>
              <a:path w="1965325">
                <a:moveTo>
                  <a:pt x="0" y="0"/>
                </a:moveTo>
                <a:lnTo>
                  <a:pt x="119062" y="0"/>
                </a:lnTo>
                <a:lnTo>
                  <a:pt x="1965325" y="0"/>
                </a:lnTo>
              </a:path>
            </a:pathLst>
          </a:custGeom>
          <a:ln w="4889">
            <a:solidFill>
              <a:srgbClr val="231F20"/>
            </a:solidFill>
          </a:ln>
        </p:spPr>
        <p:txBody>
          <a:bodyPr wrap="square" lIns="0" tIns="0" rIns="0" bIns="0" rtlCol="0"/>
          <a:lstStyle/>
          <a:p>
            <a:endParaRPr sz="1227"/>
          </a:p>
        </p:txBody>
      </p:sp>
      <p:sp>
        <p:nvSpPr>
          <p:cNvPr id="137" name="object 137"/>
          <p:cNvSpPr/>
          <p:nvPr/>
        </p:nvSpPr>
        <p:spPr>
          <a:xfrm>
            <a:off x="6897567" y="1862251"/>
            <a:ext cx="265834" cy="0"/>
          </a:xfrm>
          <a:custGeom>
            <a:avLst/>
            <a:gdLst/>
            <a:ahLst/>
            <a:cxnLst/>
            <a:rect l="l" t="t" r="r" b="b"/>
            <a:pathLst>
              <a:path w="389890">
                <a:moveTo>
                  <a:pt x="0" y="0"/>
                </a:moveTo>
                <a:lnTo>
                  <a:pt x="389534" y="0"/>
                </a:lnTo>
              </a:path>
            </a:pathLst>
          </a:custGeom>
          <a:ln w="4889">
            <a:solidFill>
              <a:srgbClr val="231F20"/>
            </a:solidFill>
          </a:ln>
        </p:spPr>
        <p:txBody>
          <a:bodyPr wrap="square" lIns="0" tIns="0" rIns="0" bIns="0" rtlCol="0"/>
          <a:lstStyle/>
          <a:p>
            <a:endParaRPr sz="1227"/>
          </a:p>
        </p:txBody>
      </p:sp>
      <p:sp>
        <p:nvSpPr>
          <p:cNvPr id="138" name="object 138"/>
          <p:cNvSpPr/>
          <p:nvPr/>
        </p:nvSpPr>
        <p:spPr>
          <a:xfrm>
            <a:off x="7132038" y="1136551"/>
            <a:ext cx="0" cy="681470"/>
          </a:xfrm>
          <a:custGeom>
            <a:avLst/>
            <a:gdLst/>
            <a:ahLst/>
            <a:cxnLst/>
            <a:rect l="l" t="t" r="r" b="b"/>
            <a:pathLst>
              <a:path h="999489">
                <a:moveTo>
                  <a:pt x="0" y="999070"/>
                </a:moveTo>
                <a:lnTo>
                  <a:pt x="0" y="0"/>
                </a:lnTo>
              </a:path>
            </a:pathLst>
          </a:custGeom>
          <a:ln w="4889">
            <a:solidFill>
              <a:srgbClr val="231F20"/>
            </a:solidFill>
          </a:ln>
        </p:spPr>
        <p:txBody>
          <a:bodyPr wrap="square" lIns="0" tIns="0" rIns="0" bIns="0" rtlCol="0"/>
          <a:lstStyle/>
          <a:p>
            <a:endParaRPr sz="1227"/>
          </a:p>
        </p:txBody>
      </p:sp>
      <p:sp>
        <p:nvSpPr>
          <p:cNvPr id="139" name="object 139"/>
          <p:cNvSpPr/>
          <p:nvPr/>
        </p:nvSpPr>
        <p:spPr>
          <a:xfrm>
            <a:off x="7117592" y="1092981"/>
            <a:ext cx="28575" cy="53686"/>
          </a:xfrm>
          <a:custGeom>
            <a:avLst/>
            <a:gdLst/>
            <a:ahLst/>
            <a:cxnLst/>
            <a:rect l="l" t="t" r="r" b="b"/>
            <a:pathLst>
              <a:path w="41909" h="78739">
                <a:moveTo>
                  <a:pt x="20929" y="0"/>
                </a:moveTo>
                <a:lnTo>
                  <a:pt x="0" y="78155"/>
                </a:lnTo>
                <a:lnTo>
                  <a:pt x="41859" y="78155"/>
                </a:lnTo>
                <a:lnTo>
                  <a:pt x="20929" y="0"/>
                </a:lnTo>
                <a:close/>
              </a:path>
            </a:pathLst>
          </a:custGeom>
          <a:solidFill>
            <a:srgbClr val="231F20"/>
          </a:solidFill>
        </p:spPr>
        <p:txBody>
          <a:bodyPr wrap="square" lIns="0" tIns="0" rIns="0" bIns="0" rtlCol="0"/>
          <a:lstStyle/>
          <a:p>
            <a:endParaRPr sz="1227"/>
          </a:p>
        </p:txBody>
      </p:sp>
      <p:sp>
        <p:nvSpPr>
          <p:cNvPr id="140" name="object 140"/>
          <p:cNvSpPr/>
          <p:nvPr/>
        </p:nvSpPr>
        <p:spPr>
          <a:xfrm>
            <a:off x="7117943" y="1807976"/>
            <a:ext cx="28575" cy="53686"/>
          </a:xfrm>
          <a:custGeom>
            <a:avLst/>
            <a:gdLst/>
            <a:ahLst/>
            <a:cxnLst/>
            <a:rect l="l" t="t" r="r" b="b"/>
            <a:pathLst>
              <a:path w="41909" h="78739">
                <a:moveTo>
                  <a:pt x="41884" y="0"/>
                </a:moveTo>
                <a:lnTo>
                  <a:pt x="0" y="0"/>
                </a:lnTo>
                <a:lnTo>
                  <a:pt x="20929" y="78168"/>
                </a:lnTo>
                <a:lnTo>
                  <a:pt x="41884" y="0"/>
                </a:lnTo>
                <a:close/>
              </a:path>
            </a:pathLst>
          </a:custGeom>
          <a:solidFill>
            <a:srgbClr val="231F20"/>
          </a:solidFill>
        </p:spPr>
        <p:txBody>
          <a:bodyPr wrap="square" lIns="0" tIns="0" rIns="0" bIns="0" rtlCol="0"/>
          <a:lstStyle/>
          <a:p>
            <a:endParaRPr sz="1227"/>
          </a:p>
        </p:txBody>
      </p:sp>
      <p:sp>
        <p:nvSpPr>
          <p:cNvPr id="141" name="object 141"/>
          <p:cNvSpPr/>
          <p:nvPr/>
        </p:nvSpPr>
        <p:spPr>
          <a:xfrm>
            <a:off x="7023584" y="1613822"/>
            <a:ext cx="0" cy="871970"/>
          </a:xfrm>
          <a:custGeom>
            <a:avLst/>
            <a:gdLst/>
            <a:ahLst/>
            <a:cxnLst/>
            <a:rect l="l" t="t" r="r" b="b"/>
            <a:pathLst>
              <a:path h="1278889">
                <a:moveTo>
                  <a:pt x="0" y="0"/>
                </a:moveTo>
                <a:lnTo>
                  <a:pt x="0" y="1278867"/>
                </a:lnTo>
              </a:path>
            </a:pathLst>
          </a:custGeom>
          <a:ln w="4941">
            <a:solidFill>
              <a:srgbClr val="231F20"/>
            </a:solidFill>
            <a:prstDash val="dash"/>
          </a:ln>
        </p:spPr>
        <p:txBody>
          <a:bodyPr wrap="square" lIns="0" tIns="0" rIns="0" bIns="0" rtlCol="0"/>
          <a:lstStyle/>
          <a:p>
            <a:endParaRPr sz="1227"/>
          </a:p>
        </p:txBody>
      </p:sp>
      <p:sp>
        <p:nvSpPr>
          <p:cNvPr id="142" name="object 142"/>
          <p:cNvSpPr/>
          <p:nvPr/>
        </p:nvSpPr>
        <p:spPr>
          <a:xfrm>
            <a:off x="6755100" y="2454646"/>
            <a:ext cx="224703" cy="0"/>
          </a:xfrm>
          <a:custGeom>
            <a:avLst/>
            <a:gdLst/>
            <a:ahLst/>
            <a:cxnLst/>
            <a:rect l="l" t="t" r="r" b="b"/>
            <a:pathLst>
              <a:path w="329564">
                <a:moveTo>
                  <a:pt x="0" y="0"/>
                </a:moveTo>
                <a:lnTo>
                  <a:pt x="329387" y="0"/>
                </a:lnTo>
              </a:path>
            </a:pathLst>
          </a:custGeom>
          <a:ln w="4889">
            <a:solidFill>
              <a:srgbClr val="231F20"/>
            </a:solidFill>
          </a:ln>
        </p:spPr>
        <p:txBody>
          <a:bodyPr wrap="square" lIns="0" tIns="0" rIns="0" bIns="0" rtlCol="0"/>
          <a:lstStyle/>
          <a:p>
            <a:endParaRPr sz="1227"/>
          </a:p>
        </p:txBody>
      </p:sp>
      <p:sp>
        <p:nvSpPr>
          <p:cNvPr id="143" name="object 143"/>
          <p:cNvSpPr/>
          <p:nvPr/>
        </p:nvSpPr>
        <p:spPr>
          <a:xfrm>
            <a:off x="6969925" y="2440200"/>
            <a:ext cx="53686" cy="28575"/>
          </a:xfrm>
          <a:custGeom>
            <a:avLst/>
            <a:gdLst/>
            <a:ahLst/>
            <a:cxnLst/>
            <a:rect l="l" t="t" r="r" b="b"/>
            <a:pathLst>
              <a:path w="78739" h="41910">
                <a:moveTo>
                  <a:pt x="0" y="0"/>
                </a:moveTo>
                <a:lnTo>
                  <a:pt x="0" y="41884"/>
                </a:lnTo>
                <a:lnTo>
                  <a:pt x="78143" y="20955"/>
                </a:lnTo>
                <a:lnTo>
                  <a:pt x="0" y="0"/>
                </a:lnTo>
                <a:close/>
              </a:path>
            </a:pathLst>
          </a:custGeom>
          <a:solidFill>
            <a:srgbClr val="231F20"/>
          </a:solidFill>
        </p:spPr>
        <p:txBody>
          <a:bodyPr wrap="square" lIns="0" tIns="0" rIns="0" bIns="0" rtlCol="0"/>
          <a:lstStyle/>
          <a:p>
            <a:endParaRPr sz="1227"/>
          </a:p>
        </p:txBody>
      </p:sp>
      <p:sp>
        <p:nvSpPr>
          <p:cNvPr id="144" name="object 144"/>
          <p:cNvSpPr/>
          <p:nvPr/>
        </p:nvSpPr>
        <p:spPr>
          <a:xfrm>
            <a:off x="6711544" y="2440550"/>
            <a:ext cx="53686" cy="28575"/>
          </a:xfrm>
          <a:custGeom>
            <a:avLst/>
            <a:gdLst/>
            <a:ahLst/>
            <a:cxnLst/>
            <a:rect l="l" t="t" r="r" b="b"/>
            <a:pathLst>
              <a:path w="78739" h="41910">
                <a:moveTo>
                  <a:pt x="78168" y="0"/>
                </a:moveTo>
                <a:lnTo>
                  <a:pt x="0" y="20916"/>
                </a:lnTo>
                <a:lnTo>
                  <a:pt x="78168" y="41871"/>
                </a:lnTo>
                <a:lnTo>
                  <a:pt x="78168" y="0"/>
                </a:lnTo>
                <a:close/>
              </a:path>
            </a:pathLst>
          </a:custGeom>
          <a:solidFill>
            <a:srgbClr val="231F20"/>
          </a:solidFill>
        </p:spPr>
        <p:txBody>
          <a:bodyPr wrap="square" lIns="0" tIns="0" rIns="0" bIns="0" rtlCol="0"/>
          <a:lstStyle/>
          <a:p>
            <a:endParaRPr sz="1227"/>
          </a:p>
        </p:txBody>
      </p:sp>
      <p:sp>
        <p:nvSpPr>
          <p:cNvPr id="145" name="object 145"/>
          <p:cNvSpPr/>
          <p:nvPr/>
        </p:nvSpPr>
        <p:spPr>
          <a:xfrm>
            <a:off x="5250423" y="2519204"/>
            <a:ext cx="45460" cy="117764"/>
          </a:xfrm>
          <a:custGeom>
            <a:avLst/>
            <a:gdLst/>
            <a:ahLst/>
            <a:cxnLst/>
            <a:rect l="l" t="t" r="r" b="b"/>
            <a:pathLst>
              <a:path w="66675" h="172720">
                <a:moveTo>
                  <a:pt x="36690" y="111963"/>
                </a:moveTo>
                <a:lnTo>
                  <a:pt x="29590" y="111963"/>
                </a:lnTo>
                <a:lnTo>
                  <a:pt x="29590" y="172719"/>
                </a:lnTo>
                <a:lnTo>
                  <a:pt x="36690" y="172719"/>
                </a:lnTo>
                <a:lnTo>
                  <a:pt x="36690" y="111963"/>
                </a:lnTo>
                <a:close/>
              </a:path>
              <a:path w="66675" h="172720">
                <a:moveTo>
                  <a:pt x="33159" y="0"/>
                </a:moveTo>
                <a:lnTo>
                  <a:pt x="0" y="111963"/>
                </a:lnTo>
                <a:lnTo>
                  <a:pt x="66281" y="111963"/>
                </a:lnTo>
                <a:lnTo>
                  <a:pt x="33159" y="0"/>
                </a:lnTo>
                <a:close/>
              </a:path>
            </a:pathLst>
          </a:custGeom>
          <a:solidFill>
            <a:srgbClr val="231F20"/>
          </a:solidFill>
        </p:spPr>
        <p:txBody>
          <a:bodyPr wrap="square" lIns="0" tIns="0" rIns="0" bIns="0" rtlCol="0"/>
          <a:lstStyle/>
          <a:p>
            <a:endParaRPr sz="1227"/>
          </a:p>
        </p:txBody>
      </p:sp>
      <p:sp>
        <p:nvSpPr>
          <p:cNvPr id="146" name="object 146"/>
          <p:cNvSpPr/>
          <p:nvPr/>
        </p:nvSpPr>
        <p:spPr>
          <a:xfrm>
            <a:off x="5249094" y="1220147"/>
            <a:ext cx="45460" cy="142442"/>
          </a:xfrm>
          <a:custGeom>
            <a:avLst/>
            <a:gdLst/>
            <a:ahLst/>
            <a:cxnLst/>
            <a:rect l="l" t="t" r="r" b="b"/>
            <a:pathLst>
              <a:path w="66675" h="208914">
                <a:moveTo>
                  <a:pt x="36702" y="111925"/>
                </a:moveTo>
                <a:lnTo>
                  <a:pt x="29603" y="111925"/>
                </a:lnTo>
                <a:lnTo>
                  <a:pt x="29603" y="208660"/>
                </a:lnTo>
                <a:lnTo>
                  <a:pt x="36702" y="208660"/>
                </a:lnTo>
                <a:lnTo>
                  <a:pt x="36702" y="111925"/>
                </a:lnTo>
                <a:close/>
              </a:path>
              <a:path w="66675" h="208914">
                <a:moveTo>
                  <a:pt x="33134" y="0"/>
                </a:moveTo>
                <a:lnTo>
                  <a:pt x="0" y="111925"/>
                </a:lnTo>
                <a:lnTo>
                  <a:pt x="66319" y="111925"/>
                </a:lnTo>
                <a:lnTo>
                  <a:pt x="33134" y="0"/>
                </a:lnTo>
                <a:close/>
              </a:path>
            </a:pathLst>
          </a:custGeom>
          <a:solidFill>
            <a:srgbClr val="231F20"/>
          </a:solidFill>
        </p:spPr>
        <p:txBody>
          <a:bodyPr wrap="square" lIns="0" tIns="0" rIns="0" bIns="0" rtlCol="0"/>
          <a:lstStyle/>
          <a:p>
            <a:endParaRPr sz="1227"/>
          </a:p>
        </p:txBody>
      </p:sp>
      <p:sp>
        <p:nvSpPr>
          <p:cNvPr id="147" name="object 147"/>
          <p:cNvSpPr txBox="1"/>
          <p:nvPr/>
        </p:nvSpPr>
        <p:spPr>
          <a:xfrm>
            <a:off x="4632056" y="1781773"/>
            <a:ext cx="115416" cy="94384"/>
          </a:xfrm>
          <a:prstGeom prst="rect">
            <a:avLst/>
          </a:prstGeom>
        </p:spPr>
        <p:txBody>
          <a:bodyPr vert="vert270" wrap="square" lIns="0" tIns="0" rIns="0" bIns="0" rtlCol="0">
            <a:spAutoFit/>
          </a:bodyPr>
          <a:lstStyle/>
          <a:p>
            <a:pPr marL="8659"/>
            <a:r>
              <a:rPr sz="750" dirty="0">
                <a:solidFill>
                  <a:srgbClr val="231F20"/>
                </a:solidFill>
                <a:latin typeface="Cambria"/>
                <a:cs typeface="Cambria"/>
              </a:rPr>
              <a:t>L</a:t>
            </a:r>
            <a:r>
              <a:rPr sz="665" baseline="-34188" dirty="0">
                <a:solidFill>
                  <a:srgbClr val="231F20"/>
                </a:solidFill>
                <a:latin typeface="Cambria"/>
                <a:cs typeface="Cambria"/>
              </a:rPr>
              <a:t>0</a:t>
            </a:r>
            <a:endParaRPr sz="665" baseline="-34188">
              <a:latin typeface="Cambria"/>
              <a:cs typeface="Cambria"/>
            </a:endParaRPr>
          </a:p>
        </p:txBody>
      </p:sp>
      <p:sp>
        <p:nvSpPr>
          <p:cNvPr id="148" name="object 148"/>
          <p:cNvSpPr txBox="1"/>
          <p:nvPr/>
        </p:nvSpPr>
        <p:spPr>
          <a:xfrm>
            <a:off x="4775823" y="1594758"/>
            <a:ext cx="115416" cy="92652"/>
          </a:xfrm>
          <a:prstGeom prst="rect">
            <a:avLst/>
          </a:prstGeom>
        </p:spPr>
        <p:txBody>
          <a:bodyPr vert="vert270" wrap="square" lIns="0" tIns="0" rIns="0" bIns="0" rtlCol="0">
            <a:spAutoFit/>
          </a:bodyPr>
          <a:lstStyle/>
          <a:p>
            <a:pPr marL="8659"/>
            <a:r>
              <a:rPr sz="750" dirty="0">
                <a:solidFill>
                  <a:srgbClr val="231F20"/>
                </a:solidFill>
                <a:latin typeface="Cambria"/>
                <a:cs typeface="Cambria"/>
              </a:rPr>
              <a:t>M</a:t>
            </a:r>
            <a:endParaRPr sz="750">
              <a:latin typeface="Cambria"/>
              <a:cs typeface="Cambria"/>
            </a:endParaRPr>
          </a:p>
        </p:txBody>
      </p:sp>
      <p:sp>
        <p:nvSpPr>
          <p:cNvPr id="149" name="object 149"/>
          <p:cNvSpPr txBox="1"/>
          <p:nvPr/>
        </p:nvSpPr>
        <p:spPr>
          <a:xfrm>
            <a:off x="6845472" y="2342910"/>
            <a:ext cx="72303" cy="115416"/>
          </a:xfrm>
          <a:prstGeom prst="rect">
            <a:avLst/>
          </a:prstGeom>
        </p:spPr>
        <p:txBody>
          <a:bodyPr vert="horz" wrap="square" lIns="0" tIns="0" rIns="0" bIns="0" rtlCol="0">
            <a:spAutoFit/>
          </a:bodyPr>
          <a:lstStyle/>
          <a:p>
            <a:pPr marL="8659"/>
            <a:r>
              <a:rPr sz="750" dirty="0">
                <a:solidFill>
                  <a:srgbClr val="231F20"/>
                </a:solidFill>
                <a:latin typeface="Cambria"/>
                <a:cs typeface="Cambria"/>
              </a:rPr>
              <a:t>X</a:t>
            </a:r>
            <a:endParaRPr sz="750">
              <a:latin typeface="Cambria"/>
              <a:cs typeface="Cambria"/>
            </a:endParaRPr>
          </a:p>
        </p:txBody>
      </p:sp>
      <p:sp>
        <p:nvSpPr>
          <p:cNvPr id="150" name="object 150"/>
          <p:cNvSpPr txBox="1"/>
          <p:nvPr/>
        </p:nvSpPr>
        <p:spPr>
          <a:xfrm>
            <a:off x="5125748" y="2342910"/>
            <a:ext cx="76633" cy="115416"/>
          </a:xfrm>
          <a:prstGeom prst="rect">
            <a:avLst/>
          </a:prstGeom>
        </p:spPr>
        <p:txBody>
          <a:bodyPr vert="horz" wrap="square" lIns="0" tIns="0" rIns="0" bIns="0" rtlCol="0">
            <a:spAutoFit/>
          </a:bodyPr>
          <a:lstStyle/>
          <a:p>
            <a:pPr marL="8659"/>
            <a:r>
              <a:rPr sz="750" spc="-7" dirty="0">
                <a:solidFill>
                  <a:srgbClr val="231F20"/>
                </a:solidFill>
                <a:latin typeface="Cambria"/>
                <a:cs typeface="Cambria"/>
              </a:rPr>
              <a:t>A</a:t>
            </a:r>
            <a:endParaRPr sz="750">
              <a:latin typeface="Cambria"/>
              <a:cs typeface="Cambria"/>
            </a:endParaRPr>
          </a:p>
        </p:txBody>
      </p:sp>
      <p:sp>
        <p:nvSpPr>
          <p:cNvPr id="151" name="object 151"/>
          <p:cNvSpPr txBox="1"/>
          <p:nvPr/>
        </p:nvSpPr>
        <p:spPr>
          <a:xfrm>
            <a:off x="5943878" y="2333474"/>
            <a:ext cx="116465" cy="115416"/>
          </a:xfrm>
          <a:prstGeom prst="rect">
            <a:avLst/>
          </a:prstGeom>
        </p:spPr>
        <p:txBody>
          <a:bodyPr vert="horz" wrap="square" lIns="0" tIns="0" rIns="0" bIns="0" rtlCol="0">
            <a:spAutoFit/>
          </a:bodyPr>
          <a:lstStyle/>
          <a:p>
            <a:pPr marL="8659"/>
            <a:r>
              <a:rPr sz="750" spc="-20" dirty="0">
                <a:solidFill>
                  <a:srgbClr val="231F20"/>
                </a:solidFill>
                <a:latin typeface="Cambria"/>
                <a:cs typeface="Cambria"/>
              </a:rPr>
              <a:t>L1</a:t>
            </a:r>
            <a:endParaRPr sz="750">
              <a:latin typeface="Cambria"/>
              <a:cs typeface="Cambria"/>
            </a:endParaRPr>
          </a:p>
        </p:txBody>
      </p:sp>
      <p:sp>
        <p:nvSpPr>
          <p:cNvPr id="152" name="object 152"/>
          <p:cNvSpPr txBox="1"/>
          <p:nvPr/>
        </p:nvSpPr>
        <p:spPr>
          <a:xfrm>
            <a:off x="6745953" y="1801231"/>
            <a:ext cx="115416" cy="144607"/>
          </a:xfrm>
          <a:prstGeom prst="rect">
            <a:avLst/>
          </a:prstGeom>
        </p:spPr>
        <p:txBody>
          <a:bodyPr vert="vert270" wrap="square" lIns="0" tIns="0" rIns="0" bIns="0" rtlCol="0">
            <a:spAutoFit/>
          </a:bodyPr>
          <a:lstStyle/>
          <a:p>
            <a:pPr marL="8659"/>
            <a:r>
              <a:rPr sz="750" dirty="0">
                <a:solidFill>
                  <a:srgbClr val="231F20"/>
                </a:solidFill>
                <a:latin typeface="Cambria"/>
                <a:cs typeface="Cambria"/>
              </a:rPr>
              <a:t>ØG</a:t>
            </a:r>
            <a:endParaRPr sz="750">
              <a:latin typeface="Cambria"/>
              <a:cs typeface="Cambria"/>
            </a:endParaRPr>
          </a:p>
        </p:txBody>
      </p:sp>
      <p:sp>
        <p:nvSpPr>
          <p:cNvPr id="153" name="object 153"/>
          <p:cNvSpPr txBox="1"/>
          <p:nvPr/>
        </p:nvSpPr>
        <p:spPr>
          <a:xfrm>
            <a:off x="7015226" y="1402265"/>
            <a:ext cx="115416" cy="122959"/>
          </a:xfrm>
          <a:prstGeom prst="rect">
            <a:avLst/>
          </a:prstGeom>
        </p:spPr>
        <p:txBody>
          <a:bodyPr vert="vert270" wrap="square" lIns="0" tIns="0" rIns="0" bIns="0" rtlCol="0">
            <a:spAutoFit/>
          </a:bodyPr>
          <a:lstStyle/>
          <a:p>
            <a:pPr marL="8659"/>
            <a:r>
              <a:rPr sz="750" dirty="0">
                <a:solidFill>
                  <a:srgbClr val="231F20"/>
                </a:solidFill>
                <a:latin typeface="Cambria"/>
                <a:cs typeface="Cambria"/>
              </a:rPr>
              <a:t>B4</a:t>
            </a:r>
            <a:endParaRPr sz="750">
              <a:latin typeface="Cambria"/>
              <a:cs typeface="Cambria"/>
            </a:endParaRPr>
          </a:p>
        </p:txBody>
      </p:sp>
      <p:sp>
        <p:nvSpPr>
          <p:cNvPr id="154" name="object 154"/>
          <p:cNvSpPr txBox="1"/>
          <p:nvPr/>
        </p:nvSpPr>
        <p:spPr>
          <a:xfrm>
            <a:off x="6009210" y="1947883"/>
            <a:ext cx="115416" cy="122959"/>
          </a:xfrm>
          <a:prstGeom prst="rect">
            <a:avLst/>
          </a:prstGeom>
        </p:spPr>
        <p:txBody>
          <a:bodyPr vert="vert270" wrap="square" lIns="0" tIns="0" rIns="0" bIns="0" rtlCol="0">
            <a:spAutoFit/>
          </a:bodyPr>
          <a:lstStyle/>
          <a:p>
            <a:pPr marL="8659"/>
            <a:r>
              <a:rPr sz="750" dirty="0">
                <a:solidFill>
                  <a:srgbClr val="231F20"/>
                </a:solidFill>
                <a:latin typeface="Cambria"/>
                <a:cs typeface="Cambria"/>
              </a:rPr>
              <a:t>B3</a:t>
            </a:r>
            <a:endParaRPr sz="750">
              <a:latin typeface="Cambria"/>
              <a:cs typeface="Cambria"/>
            </a:endParaRPr>
          </a:p>
        </p:txBody>
      </p:sp>
      <p:sp>
        <p:nvSpPr>
          <p:cNvPr id="155" name="object 155"/>
          <p:cNvSpPr/>
          <p:nvPr/>
        </p:nvSpPr>
        <p:spPr>
          <a:xfrm>
            <a:off x="3381999" y="1219266"/>
            <a:ext cx="904332" cy="1395107"/>
          </a:xfrm>
          <a:prstGeom prst="rect">
            <a:avLst/>
          </a:prstGeom>
          <a:blipFill>
            <a:blip r:embed="rId4" cstate="print"/>
            <a:stretch>
              <a:fillRect/>
            </a:stretch>
          </a:blipFill>
        </p:spPr>
        <p:txBody>
          <a:bodyPr wrap="square" lIns="0" tIns="0" rIns="0" bIns="0" rtlCol="0"/>
          <a:lstStyle/>
          <a:p>
            <a:endParaRPr sz="1227"/>
          </a:p>
        </p:txBody>
      </p:sp>
      <p:sp>
        <p:nvSpPr>
          <p:cNvPr id="156" name="object 156"/>
          <p:cNvSpPr txBox="1"/>
          <p:nvPr/>
        </p:nvSpPr>
        <p:spPr>
          <a:xfrm>
            <a:off x="3304677" y="1884108"/>
            <a:ext cx="115416" cy="64943"/>
          </a:xfrm>
          <a:prstGeom prst="rect">
            <a:avLst/>
          </a:prstGeom>
        </p:spPr>
        <p:txBody>
          <a:bodyPr vert="vert270" wrap="square" lIns="0" tIns="0" rIns="0" bIns="0" rtlCol="0">
            <a:spAutoFit/>
          </a:bodyPr>
          <a:lstStyle/>
          <a:p>
            <a:pPr marL="8659"/>
            <a:r>
              <a:rPr sz="750" dirty="0">
                <a:solidFill>
                  <a:srgbClr val="231F20"/>
                </a:solidFill>
                <a:latin typeface="Trebuchet MS"/>
                <a:cs typeface="Trebuchet MS"/>
              </a:rPr>
              <a:t>F</a:t>
            </a:r>
            <a:endParaRPr sz="750">
              <a:latin typeface="Trebuchet MS"/>
              <a:cs typeface="Trebuchet MS"/>
            </a:endParaRPr>
          </a:p>
        </p:txBody>
      </p:sp>
      <p:sp>
        <p:nvSpPr>
          <p:cNvPr id="157" name="object 157"/>
          <p:cNvSpPr txBox="1"/>
          <p:nvPr/>
        </p:nvSpPr>
        <p:spPr>
          <a:xfrm>
            <a:off x="3304677" y="1637592"/>
            <a:ext cx="115416" cy="67108"/>
          </a:xfrm>
          <a:prstGeom prst="rect">
            <a:avLst/>
          </a:prstGeom>
        </p:spPr>
        <p:txBody>
          <a:bodyPr vert="vert270" wrap="square" lIns="0" tIns="0" rIns="0" bIns="0" rtlCol="0">
            <a:spAutoFit/>
          </a:bodyPr>
          <a:lstStyle/>
          <a:p>
            <a:pPr marL="8659"/>
            <a:r>
              <a:rPr sz="750" dirty="0">
                <a:solidFill>
                  <a:srgbClr val="231F20"/>
                </a:solidFill>
                <a:latin typeface="Trebuchet MS"/>
                <a:cs typeface="Trebuchet MS"/>
              </a:rPr>
              <a:t>E</a:t>
            </a:r>
            <a:endParaRPr sz="750">
              <a:latin typeface="Trebuchet MS"/>
              <a:cs typeface="Trebuchet MS"/>
            </a:endParaRPr>
          </a:p>
        </p:txBody>
      </p:sp>
      <p:sp>
        <p:nvSpPr>
          <p:cNvPr id="158" name="object 158"/>
          <p:cNvSpPr txBox="1"/>
          <p:nvPr/>
        </p:nvSpPr>
        <p:spPr>
          <a:xfrm>
            <a:off x="4143448" y="1501002"/>
            <a:ext cx="115416" cy="115166"/>
          </a:xfrm>
          <a:prstGeom prst="rect">
            <a:avLst/>
          </a:prstGeom>
        </p:spPr>
        <p:txBody>
          <a:bodyPr vert="vert270" wrap="square" lIns="0" tIns="0" rIns="0" bIns="0" rtlCol="0">
            <a:spAutoFit/>
          </a:bodyPr>
          <a:lstStyle/>
          <a:p>
            <a:pPr marL="8659"/>
            <a:r>
              <a:rPr sz="750" dirty="0">
                <a:solidFill>
                  <a:srgbClr val="231F20"/>
                </a:solidFill>
                <a:latin typeface="Trebuchet MS"/>
                <a:cs typeface="Trebuchet MS"/>
              </a:rPr>
              <a:t>2''</a:t>
            </a:r>
            <a:endParaRPr sz="750">
              <a:latin typeface="Trebuchet MS"/>
              <a:cs typeface="Trebuchet MS"/>
            </a:endParaRPr>
          </a:p>
        </p:txBody>
      </p:sp>
      <p:sp>
        <p:nvSpPr>
          <p:cNvPr id="159" name="object 159"/>
          <p:cNvSpPr txBox="1"/>
          <p:nvPr/>
        </p:nvSpPr>
        <p:spPr>
          <a:xfrm>
            <a:off x="4143448" y="1998457"/>
            <a:ext cx="115416" cy="115166"/>
          </a:xfrm>
          <a:prstGeom prst="rect">
            <a:avLst/>
          </a:prstGeom>
        </p:spPr>
        <p:txBody>
          <a:bodyPr vert="vert270" wrap="square" lIns="0" tIns="0" rIns="0" bIns="0" rtlCol="0">
            <a:spAutoFit/>
          </a:bodyPr>
          <a:lstStyle/>
          <a:p>
            <a:pPr marL="8659"/>
            <a:r>
              <a:rPr sz="750" dirty="0">
                <a:solidFill>
                  <a:srgbClr val="231F20"/>
                </a:solidFill>
                <a:latin typeface="Trebuchet MS"/>
                <a:cs typeface="Trebuchet MS"/>
              </a:rPr>
              <a:t>2''</a:t>
            </a:r>
            <a:endParaRPr sz="750">
              <a:latin typeface="Trebuchet MS"/>
              <a:cs typeface="Trebuchet MS"/>
            </a:endParaRPr>
          </a:p>
        </p:txBody>
      </p:sp>
      <p:sp>
        <p:nvSpPr>
          <p:cNvPr id="160" name="object 160"/>
          <p:cNvSpPr txBox="1"/>
          <p:nvPr/>
        </p:nvSpPr>
        <p:spPr>
          <a:xfrm>
            <a:off x="3396874" y="2228461"/>
            <a:ext cx="115416" cy="208684"/>
          </a:xfrm>
          <a:prstGeom prst="rect">
            <a:avLst/>
          </a:prstGeom>
        </p:spPr>
        <p:txBody>
          <a:bodyPr vert="vert270" wrap="square" lIns="0" tIns="0" rIns="0" bIns="0" rtlCol="0">
            <a:spAutoFit/>
          </a:bodyPr>
          <a:lstStyle/>
          <a:p>
            <a:pPr marL="8659"/>
            <a:r>
              <a:rPr sz="750" dirty="0">
                <a:solidFill>
                  <a:srgbClr val="231F20"/>
                </a:solidFill>
                <a:latin typeface="Trebuchet MS"/>
                <a:cs typeface="Trebuchet MS"/>
              </a:rPr>
              <a:t>Ø¾''</a:t>
            </a:r>
            <a:endParaRPr sz="750">
              <a:latin typeface="Trebuchet MS"/>
              <a:cs typeface="Trebuchet MS"/>
            </a:endParaRPr>
          </a:p>
        </p:txBody>
      </p:sp>
      <p:sp>
        <p:nvSpPr>
          <p:cNvPr id="161" name="object 161"/>
          <p:cNvSpPr txBox="1"/>
          <p:nvPr/>
        </p:nvSpPr>
        <p:spPr>
          <a:xfrm>
            <a:off x="3816179" y="2331458"/>
            <a:ext cx="74901" cy="115416"/>
          </a:xfrm>
          <a:prstGeom prst="rect">
            <a:avLst/>
          </a:prstGeom>
        </p:spPr>
        <p:txBody>
          <a:bodyPr vert="horz" wrap="square" lIns="0" tIns="0" rIns="0" bIns="0" rtlCol="0">
            <a:spAutoFit/>
          </a:bodyPr>
          <a:lstStyle/>
          <a:p>
            <a:pPr marL="8659"/>
            <a:r>
              <a:rPr sz="750" dirty="0">
                <a:solidFill>
                  <a:srgbClr val="231F20"/>
                </a:solidFill>
                <a:latin typeface="Trebuchet MS"/>
                <a:cs typeface="Trebuchet MS"/>
              </a:rPr>
              <a:t>C</a:t>
            </a:r>
            <a:endParaRPr sz="750">
              <a:latin typeface="Trebuchet MS"/>
              <a:cs typeface="Trebuchet MS"/>
            </a:endParaRPr>
          </a:p>
        </p:txBody>
      </p:sp>
      <p:sp>
        <p:nvSpPr>
          <p:cNvPr id="162" name="object 162"/>
          <p:cNvSpPr txBox="1"/>
          <p:nvPr/>
        </p:nvSpPr>
        <p:spPr>
          <a:xfrm>
            <a:off x="4602969" y="1197494"/>
            <a:ext cx="451139" cy="120674"/>
          </a:xfrm>
          <a:prstGeom prst="rect">
            <a:avLst/>
          </a:prstGeom>
        </p:spPr>
        <p:txBody>
          <a:bodyPr vert="horz" wrap="square" lIns="0" tIns="0" rIns="0" bIns="0" rtlCol="0">
            <a:spAutoFit/>
          </a:bodyPr>
          <a:lstStyle/>
          <a:p>
            <a:pPr marL="8659"/>
            <a:r>
              <a:rPr sz="784" spc="3" dirty="0">
                <a:latin typeface="Calibri"/>
                <a:cs typeface="Calibri"/>
              </a:rPr>
              <a:t>3</a:t>
            </a:r>
            <a:r>
              <a:rPr sz="784" spc="-10" dirty="0">
                <a:latin typeface="Calibri"/>
                <a:cs typeface="Calibri"/>
              </a:rPr>
              <a:t> </a:t>
            </a:r>
            <a:r>
              <a:rPr sz="784" spc="20" dirty="0">
                <a:latin typeface="Calibri"/>
                <a:cs typeface="Calibri"/>
              </a:rPr>
              <a:t>x</a:t>
            </a:r>
            <a:r>
              <a:rPr sz="784" spc="-10" dirty="0">
                <a:latin typeface="Calibri"/>
                <a:cs typeface="Calibri"/>
              </a:rPr>
              <a:t> </a:t>
            </a:r>
            <a:r>
              <a:rPr sz="784" spc="68" dirty="0">
                <a:latin typeface="Calibri"/>
                <a:cs typeface="Calibri"/>
              </a:rPr>
              <a:t>½</a:t>
            </a:r>
            <a:r>
              <a:rPr sz="784" spc="-10" dirty="0">
                <a:latin typeface="Calibri"/>
                <a:cs typeface="Calibri"/>
              </a:rPr>
              <a:t> </a:t>
            </a:r>
            <a:r>
              <a:rPr sz="784" spc="20" dirty="0">
                <a:latin typeface="Calibri"/>
                <a:cs typeface="Calibri"/>
              </a:rPr>
              <a:t>x</a:t>
            </a:r>
            <a:r>
              <a:rPr sz="784" spc="-10" dirty="0">
                <a:latin typeface="Calibri"/>
                <a:cs typeface="Calibri"/>
              </a:rPr>
              <a:t> </a:t>
            </a:r>
            <a:r>
              <a:rPr sz="784" dirty="0">
                <a:latin typeface="Calibri"/>
                <a:cs typeface="Calibri"/>
              </a:rPr>
              <a:t>-</a:t>
            </a:r>
            <a:r>
              <a:rPr sz="784" spc="-10" dirty="0">
                <a:latin typeface="Calibri"/>
                <a:cs typeface="Calibri"/>
              </a:rPr>
              <a:t> </a:t>
            </a:r>
            <a:r>
              <a:rPr sz="784" spc="68" dirty="0">
                <a:latin typeface="Calibri"/>
                <a:cs typeface="Calibri"/>
              </a:rPr>
              <a:t>¾</a:t>
            </a:r>
            <a:endParaRPr sz="784">
              <a:latin typeface="Calibri"/>
              <a:cs typeface="Calibri"/>
            </a:endParaRPr>
          </a:p>
        </p:txBody>
      </p:sp>
      <p:sp>
        <p:nvSpPr>
          <p:cNvPr id="163" name="object 163"/>
          <p:cNvSpPr txBox="1"/>
          <p:nvPr/>
        </p:nvSpPr>
        <p:spPr>
          <a:xfrm>
            <a:off x="3003117" y="6228172"/>
            <a:ext cx="214745" cy="62966"/>
          </a:xfrm>
          <a:prstGeom prst="rect">
            <a:avLst/>
          </a:prstGeom>
        </p:spPr>
        <p:txBody>
          <a:bodyPr vert="horz" wrap="square" lIns="0" tIns="0" rIns="0" bIns="0" rtlCol="0">
            <a:spAutoFit/>
          </a:bodyPr>
          <a:lstStyle/>
          <a:p>
            <a:pPr marL="8659"/>
            <a:r>
              <a:rPr sz="409" spc="-17" dirty="0">
                <a:latin typeface="Trebuchet MS"/>
                <a:cs typeface="Trebuchet MS"/>
              </a:rPr>
              <a:t>Wilo</a:t>
            </a:r>
            <a:r>
              <a:rPr sz="409" spc="-37" dirty="0">
                <a:latin typeface="Trebuchet MS"/>
                <a:cs typeface="Trebuchet MS"/>
              </a:rPr>
              <a:t> </a:t>
            </a:r>
            <a:r>
              <a:rPr sz="409" dirty="0">
                <a:latin typeface="Trebuchet MS"/>
                <a:cs typeface="Trebuchet MS"/>
              </a:rPr>
              <a:t>USA</a:t>
            </a:r>
            <a:endParaRPr sz="409">
              <a:latin typeface="Trebuchet MS"/>
              <a:cs typeface="Trebuchet MS"/>
            </a:endParaRPr>
          </a:p>
        </p:txBody>
      </p:sp>
      <p:sp>
        <p:nvSpPr>
          <p:cNvPr id="164" name="object 164"/>
          <p:cNvSpPr txBox="1"/>
          <p:nvPr/>
        </p:nvSpPr>
        <p:spPr>
          <a:xfrm>
            <a:off x="4438673" y="6228172"/>
            <a:ext cx="369743" cy="62966"/>
          </a:xfrm>
          <a:prstGeom prst="rect">
            <a:avLst/>
          </a:prstGeom>
        </p:spPr>
        <p:txBody>
          <a:bodyPr vert="horz" wrap="square" lIns="0" tIns="0" rIns="0" bIns="0" rtlCol="0">
            <a:spAutoFit/>
          </a:bodyPr>
          <a:lstStyle/>
          <a:p>
            <a:pPr marL="8659"/>
            <a:r>
              <a:rPr sz="409" spc="-17" dirty="0">
                <a:latin typeface="Trebuchet MS"/>
                <a:cs typeface="Trebuchet MS"/>
              </a:rPr>
              <a:t>Wilo</a:t>
            </a:r>
            <a:r>
              <a:rPr sz="409" spc="-37" dirty="0">
                <a:latin typeface="Trebuchet MS"/>
                <a:cs typeface="Trebuchet MS"/>
              </a:rPr>
              <a:t> </a:t>
            </a:r>
            <a:r>
              <a:rPr sz="409" spc="-17" dirty="0">
                <a:latin typeface="Trebuchet MS"/>
                <a:cs typeface="Trebuchet MS"/>
              </a:rPr>
              <a:t>Canada</a:t>
            </a:r>
            <a:r>
              <a:rPr sz="409" spc="-37" dirty="0">
                <a:latin typeface="Trebuchet MS"/>
                <a:cs typeface="Trebuchet MS"/>
              </a:rPr>
              <a:t> </a:t>
            </a:r>
            <a:r>
              <a:rPr sz="409" spc="-27" dirty="0">
                <a:latin typeface="Trebuchet MS"/>
                <a:cs typeface="Trebuchet MS"/>
              </a:rPr>
              <a:t>Inc.</a:t>
            </a:r>
            <a:endParaRPr sz="409">
              <a:latin typeface="Trebuchet MS"/>
              <a:cs typeface="Trebuchet MS"/>
            </a:endParaRPr>
          </a:p>
        </p:txBody>
      </p:sp>
      <p:sp>
        <p:nvSpPr>
          <p:cNvPr id="165" name="object 165"/>
          <p:cNvSpPr txBox="1"/>
          <p:nvPr/>
        </p:nvSpPr>
        <p:spPr>
          <a:xfrm>
            <a:off x="5981878" y="6228172"/>
            <a:ext cx="276225" cy="62966"/>
          </a:xfrm>
          <a:prstGeom prst="rect">
            <a:avLst/>
          </a:prstGeom>
        </p:spPr>
        <p:txBody>
          <a:bodyPr vert="horz" wrap="square" lIns="0" tIns="0" rIns="0" bIns="0" rtlCol="0">
            <a:spAutoFit/>
          </a:bodyPr>
          <a:lstStyle/>
          <a:p>
            <a:pPr marL="8659"/>
            <a:r>
              <a:rPr sz="409" spc="-17" dirty="0">
                <a:latin typeface="Trebuchet MS"/>
                <a:cs typeface="Trebuchet MS"/>
              </a:rPr>
              <a:t>Wilo</a:t>
            </a:r>
            <a:r>
              <a:rPr sz="409" spc="-37" dirty="0">
                <a:latin typeface="Trebuchet MS"/>
                <a:cs typeface="Trebuchet MS"/>
              </a:rPr>
              <a:t> </a:t>
            </a:r>
            <a:r>
              <a:rPr sz="409" dirty="0">
                <a:latin typeface="Trebuchet MS"/>
                <a:cs typeface="Trebuchet MS"/>
              </a:rPr>
              <a:t>M</a:t>
            </a:r>
            <a:r>
              <a:rPr sz="409" spc="-10" dirty="0">
                <a:latin typeface="Trebuchet MS"/>
                <a:cs typeface="Trebuchet MS"/>
              </a:rPr>
              <a:t>e</a:t>
            </a:r>
            <a:r>
              <a:rPr sz="409" spc="-14" dirty="0">
                <a:latin typeface="Trebuchet MS"/>
                <a:cs typeface="Trebuchet MS"/>
              </a:rPr>
              <a:t>xico</a:t>
            </a:r>
            <a:endParaRPr sz="409">
              <a:latin typeface="Trebuchet MS"/>
              <a:cs typeface="Trebuchet MS"/>
            </a:endParaRPr>
          </a:p>
        </p:txBody>
      </p:sp>
      <p:sp>
        <p:nvSpPr>
          <p:cNvPr id="167" name="object 167"/>
          <p:cNvSpPr/>
          <p:nvPr/>
        </p:nvSpPr>
        <p:spPr>
          <a:xfrm>
            <a:off x="6223070" y="4500315"/>
            <a:ext cx="1140288" cy="1578386"/>
          </a:xfrm>
          <a:prstGeom prst="rect">
            <a:avLst/>
          </a:prstGeom>
          <a:blipFill>
            <a:blip r:embed="rId5" cstate="print"/>
            <a:stretch>
              <a:fillRect/>
            </a:stretch>
          </a:blipFill>
        </p:spPr>
        <p:txBody>
          <a:bodyPr wrap="square" lIns="0" tIns="0" rIns="0" bIns="0" rtlCol="0"/>
          <a:lstStyle/>
          <a:p>
            <a:endParaRPr sz="1227"/>
          </a:p>
        </p:txBody>
      </p:sp>
      <p:sp>
        <p:nvSpPr>
          <p:cNvPr id="168" name="object 168"/>
          <p:cNvSpPr txBox="1"/>
          <p:nvPr/>
        </p:nvSpPr>
        <p:spPr>
          <a:xfrm>
            <a:off x="6524712" y="5833057"/>
            <a:ext cx="61913" cy="83869"/>
          </a:xfrm>
          <a:prstGeom prst="rect">
            <a:avLst/>
          </a:prstGeom>
        </p:spPr>
        <p:txBody>
          <a:bodyPr vert="horz" wrap="square" lIns="0" tIns="0" rIns="0" bIns="0" rtlCol="0">
            <a:spAutoFit/>
          </a:bodyPr>
          <a:lstStyle/>
          <a:p>
            <a:pPr marL="8659"/>
            <a:r>
              <a:rPr sz="545" spc="-14" dirty="0">
                <a:solidFill>
                  <a:srgbClr val="231F20"/>
                </a:solidFill>
                <a:latin typeface="Trebuchet MS"/>
                <a:cs typeface="Trebuchet MS"/>
              </a:rPr>
              <a:t>H</a:t>
            </a:r>
            <a:endParaRPr sz="545">
              <a:latin typeface="Trebuchet MS"/>
              <a:cs typeface="Trebuchet MS"/>
            </a:endParaRPr>
          </a:p>
        </p:txBody>
      </p:sp>
      <p:sp>
        <p:nvSpPr>
          <p:cNvPr id="169" name="object 169"/>
          <p:cNvSpPr/>
          <p:nvPr/>
        </p:nvSpPr>
        <p:spPr>
          <a:xfrm>
            <a:off x="6401278" y="3683304"/>
            <a:ext cx="187469" cy="182707"/>
          </a:xfrm>
          <a:custGeom>
            <a:avLst/>
            <a:gdLst/>
            <a:ahLst/>
            <a:cxnLst/>
            <a:rect l="l" t="t" r="r" b="b"/>
            <a:pathLst>
              <a:path w="274954" h="267970">
                <a:moveTo>
                  <a:pt x="137275" y="267536"/>
                </a:moveTo>
                <a:lnTo>
                  <a:pt x="180415" y="260798"/>
                </a:lnTo>
                <a:lnTo>
                  <a:pt x="217934" y="242025"/>
                </a:lnTo>
                <a:lnTo>
                  <a:pt x="247613" y="213382"/>
                </a:lnTo>
                <a:lnTo>
                  <a:pt x="267232" y="177033"/>
                </a:lnTo>
                <a:lnTo>
                  <a:pt x="274572" y="135142"/>
                </a:lnTo>
                <a:lnTo>
                  <a:pt x="273786" y="120466"/>
                </a:lnTo>
                <a:lnTo>
                  <a:pt x="262620" y="79614"/>
                </a:lnTo>
                <a:lnTo>
                  <a:pt x="239945" y="45133"/>
                </a:lnTo>
                <a:lnTo>
                  <a:pt x="207947" y="19083"/>
                </a:lnTo>
                <a:lnTo>
                  <a:pt x="168813" y="3525"/>
                </a:lnTo>
                <a:lnTo>
                  <a:pt x="139839" y="0"/>
                </a:lnTo>
                <a:lnTo>
                  <a:pt x="124635" y="755"/>
                </a:lnTo>
                <a:lnTo>
                  <a:pt x="82406" y="11527"/>
                </a:lnTo>
                <a:lnTo>
                  <a:pt x="46832" y="33422"/>
                </a:lnTo>
                <a:lnTo>
                  <a:pt x="19952" y="64343"/>
                </a:lnTo>
                <a:lnTo>
                  <a:pt x="3800" y="102195"/>
                </a:lnTo>
                <a:lnTo>
                  <a:pt x="0" y="130243"/>
                </a:lnTo>
                <a:lnTo>
                  <a:pt x="766" y="145188"/>
                </a:lnTo>
                <a:lnTo>
                  <a:pt x="11746" y="186619"/>
                </a:lnTo>
                <a:lnTo>
                  <a:pt x="34082" y="221453"/>
                </a:lnTo>
                <a:lnTo>
                  <a:pt x="65642" y="247768"/>
                </a:lnTo>
                <a:lnTo>
                  <a:pt x="104290" y="263640"/>
                </a:lnTo>
                <a:lnTo>
                  <a:pt x="137275" y="267536"/>
                </a:lnTo>
                <a:close/>
              </a:path>
            </a:pathLst>
          </a:custGeom>
          <a:ln w="3371">
            <a:solidFill>
              <a:srgbClr val="231F20"/>
            </a:solidFill>
          </a:ln>
        </p:spPr>
        <p:txBody>
          <a:bodyPr wrap="square" lIns="0" tIns="0" rIns="0" bIns="0" rtlCol="0"/>
          <a:lstStyle/>
          <a:p>
            <a:endParaRPr sz="1227"/>
          </a:p>
        </p:txBody>
      </p:sp>
      <p:sp>
        <p:nvSpPr>
          <p:cNvPr id="170" name="object 170"/>
          <p:cNvSpPr/>
          <p:nvPr/>
        </p:nvSpPr>
        <p:spPr>
          <a:xfrm>
            <a:off x="6656502" y="3774260"/>
            <a:ext cx="0" cy="0"/>
          </a:xfrm>
          <a:custGeom>
            <a:avLst/>
            <a:gdLst/>
            <a:ahLst/>
            <a:cxnLst/>
            <a:rect l="l" t="t" r="r" b="b"/>
            <a:pathLst>
              <a:path>
                <a:moveTo>
                  <a:pt x="0" y="0"/>
                </a:moveTo>
                <a:lnTo>
                  <a:pt x="0" y="0"/>
                </a:lnTo>
              </a:path>
            </a:pathLst>
          </a:custGeom>
          <a:ln w="3328">
            <a:solidFill>
              <a:srgbClr val="231F20"/>
            </a:solidFill>
          </a:ln>
        </p:spPr>
        <p:txBody>
          <a:bodyPr wrap="square" lIns="0" tIns="0" rIns="0" bIns="0" rtlCol="0"/>
          <a:lstStyle/>
          <a:p>
            <a:endParaRPr sz="1227"/>
          </a:p>
        </p:txBody>
      </p:sp>
      <p:sp>
        <p:nvSpPr>
          <p:cNvPr id="171" name="object 171"/>
          <p:cNvSpPr/>
          <p:nvPr/>
        </p:nvSpPr>
        <p:spPr>
          <a:xfrm>
            <a:off x="6643597" y="3835599"/>
            <a:ext cx="433" cy="433"/>
          </a:xfrm>
          <a:custGeom>
            <a:avLst/>
            <a:gdLst/>
            <a:ahLst/>
            <a:cxnLst/>
            <a:rect l="l" t="t" r="r" b="b"/>
            <a:pathLst>
              <a:path w="635" h="635">
                <a:moveTo>
                  <a:pt x="0" y="383"/>
                </a:moveTo>
                <a:lnTo>
                  <a:pt x="102" y="175"/>
                </a:lnTo>
                <a:lnTo>
                  <a:pt x="196" y="0"/>
                </a:lnTo>
              </a:path>
            </a:pathLst>
          </a:custGeom>
          <a:ln w="3398">
            <a:solidFill>
              <a:srgbClr val="231F20"/>
            </a:solidFill>
          </a:ln>
        </p:spPr>
        <p:txBody>
          <a:bodyPr wrap="square" lIns="0" tIns="0" rIns="0" bIns="0" rtlCol="0"/>
          <a:lstStyle/>
          <a:p>
            <a:endParaRPr sz="1227"/>
          </a:p>
        </p:txBody>
      </p:sp>
      <p:sp>
        <p:nvSpPr>
          <p:cNvPr id="172" name="object 172"/>
          <p:cNvSpPr/>
          <p:nvPr/>
        </p:nvSpPr>
        <p:spPr>
          <a:xfrm>
            <a:off x="6650809" y="3815397"/>
            <a:ext cx="433" cy="433"/>
          </a:xfrm>
          <a:custGeom>
            <a:avLst/>
            <a:gdLst/>
            <a:ahLst/>
            <a:cxnLst/>
            <a:rect l="l" t="t" r="r" b="b"/>
            <a:pathLst>
              <a:path w="635" h="635">
                <a:moveTo>
                  <a:pt x="0" y="400"/>
                </a:moveTo>
                <a:lnTo>
                  <a:pt x="51" y="191"/>
                </a:lnTo>
                <a:lnTo>
                  <a:pt x="77" y="0"/>
                </a:lnTo>
              </a:path>
            </a:pathLst>
          </a:custGeom>
          <a:ln w="3417">
            <a:solidFill>
              <a:srgbClr val="231F20"/>
            </a:solidFill>
          </a:ln>
        </p:spPr>
        <p:txBody>
          <a:bodyPr wrap="square" lIns="0" tIns="0" rIns="0" bIns="0" rtlCol="0"/>
          <a:lstStyle/>
          <a:p>
            <a:endParaRPr sz="1227"/>
          </a:p>
        </p:txBody>
      </p:sp>
      <p:sp>
        <p:nvSpPr>
          <p:cNvPr id="173" name="object 173"/>
          <p:cNvSpPr/>
          <p:nvPr/>
        </p:nvSpPr>
        <p:spPr>
          <a:xfrm>
            <a:off x="6450279" y="3774508"/>
            <a:ext cx="20782" cy="36801"/>
          </a:xfrm>
          <a:custGeom>
            <a:avLst/>
            <a:gdLst/>
            <a:ahLst/>
            <a:cxnLst/>
            <a:rect l="l" t="t" r="r" b="b"/>
            <a:pathLst>
              <a:path w="30479" h="53975">
                <a:moveTo>
                  <a:pt x="30232" y="53705"/>
                </a:moveTo>
                <a:lnTo>
                  <a:pt x="5112" y="24750"/>
                </a:lnTo>
                <a:lnTo>
                  <a:pt x="239" y="4663"/>
                </a:lnTo>
                <a:lnTo>
                  <a:pt x="0" y="0"/>
                </a:lnTo>
              </a:path>
            </a:pathLst>
          </a:custGeom>
          <a:ln w="3395">
            <a:solidFill>
              <a:srgbClr val="231F20"/>
            </a:solidFill>
          </a:ln>
        </p:spPr>
        <p:txBody>
          <a:bodyPr wrap="square" lIns="0" tIns="0" rIns="0" bIns="0" rtlCol="0"/>
          <a:lstStyle/>
          <a:p>
            <a:endParaRPr sz="1227"/>
          </a:p>
        </p:txBody>
      </p:sp>
      <p:sp>
        <p:nvSpPr>
          <p:cNvPr id="174" name="object 174"/>
          <p:cNvSpPr/>
          <p:nvPr/>
        </p:nvSpPr>
        <p:spPr>
          <a:xfrm>
            <a:off x="6470893" y="3811125"/>
            <a:ext cx="35069" cy="6927"/>
          </a:xfrm>
          <a:custGeom>
            <a:avLst/>
            <a:gdLst/>
            <a:ahLst/>
            <a:cxnLst/>
            <a:rect l="l" t="t" r="r" b="b"/>
            <a:pathLst>
              <a:path w="51435" h="10160">
                <a:moveTo>
                  <a:pt x="50992" y="8091"/>
                </a:moveTo>
                <a:lnTo>
                  <a:pt x="38477" y="9902"/>
                </a:lnTo>
                <a:lnTo>
                  <a:pt x="25856" y="9340"/>
                </a:lnTo>
                <a:lnTo>
                  <a:pt x="20271" y="8467"/>
                </a:lnTo>
                <a:lnTo>
                  <a:pt x="15989" y="7307"/>
                </a:lnTo>
                <a:lnTo>
                  <a:pt x="11835" y="5805"/>
                </a:lnTo>
                <a:lnTo>
                  <a:pt x="7716" y="4271"/>
                </a:lnTo>
                <a:lnTo>
                  <a:pt x="3725" y="2294"/>
                </a:lnTo>
                <a:lnTo>
                  <a:pt x="0" y="0"/>
                </a:lnTo>
              </a:path>
            </a:pathLst>
          </a:custGeom>
          <a:ln w="3331">
            <a:solidFill>
              <a:srgbClr val="231F20"/>
            </a:solidFill>
          </a:ln>
        </p:spPr>
        <p:txBody>
          <a:bodyPr wrap="square" lIns="0" tIns="0" rIns="0" bIns="0" rtlCol="0"/>
          <a:lstStyle/>
          <a:p>
            <a:endParaRPr sz="1227"/>
          </a:p>
        </p:txBody>
      </p:sp>
      <p:sp>
        <p:nvSpPr>
          <p:cNvPr id="175" name="object 175"/>
          <p:cNvSpPr/>
          <p:nvPr/>
        </p:nvSpPr>
        <p:spPr>
          <a:xfrm>
            <a:off x="6534050" y="3795199"/>
            <a:ext cx="0" cy="0"/>
          </a:xfrm>
          <a:custGeom>
            <a:avLst/>
            <a:gdLst/>
            <a:ahLst/>
            <a:cxnLst/>
            <a:rect l="l" t="t" r="r" b="b"/>
            <a:pathLst>
              <a:path>
                <a:moveTo>
                  <a:pt x="0" y="0"/>
                </a:moveTo>
                <a:lnTo>
                  <a:pt x="0" y="0"/>
                </a:lnTo>
              </a:path>
            </a:pathLst>
          </a:custGeom>
          <a:ln w="3328">
            <a:solidFill>
              <a:srgbClr val="231F20"/>
            </a:solidFill>
          </a:ln>
        </p:spPr>
        <p:txBody>
          <a:bodyPr wrap="square" lIns="0" tIns="0" rIns="0" bIns="0" rtlCol="0"/>
          <a:lstStyle/>
          <a:p>
            <a:endParaRPr sz="1227"/>
          </a:p>
        </p:txBody>
      </p:sp>
      <p:sp>
        <p:nvSpPr>
          <p:cNvPr id="176" name="object 176"/>
          <p:cNvSpPr/>
          <p:nvPr/>
        </p:nvSpPr>
        <p:spPr>
          <a:xfrm>
            <a:off x="6505660" y="3774495"/>
            <a:ext cx="34203" cy="42430"/>
          </a:xfrm>
          <a:custGeom>
            <a:avLst/>
            <a:gdLst/>
            <a:ahLst/>
            <a:cxnLst/>
            <a:rect l="l" t="t" r="r" b="b"/>
            <a:pathLst>
              <a:path w="50164" h="62229">
                <a:moveTo>
                  <a:pt x="49545" y="0"/>
                </a:moveTo>
                <a:lnTo>
                  <a:pt x="49545" y="7023"/>
                </a:lnTo>
                <a:lnTo>
                  <a:pt x="48328" y="14072"/>
                </a:lnTo>
                <a:lnTo>
                  <a:pt x="45990" y="20713"/>
                </a:lnTo>
                <a:lnTo>
                  <a:pt x="44774" y="24266"/>
                </a:lnTo>
                <a:lnTo>
                  <a:pt x="43207" y="27661"/>
                </a:lnTo>
                <a:lnTo>
                  <a:pt x="41323" y="30915"/>
                </a:lnTo>
                <a:lnTo>
                  <a:pt x="39670" y="33818"/>
                </a:lnTo>
                <a:lnTo>
                  <a:pt x="27894" y="47348"/>
                </a:lnTo>
                <a:lnTo>
                  <a:pt x="25350" y="49584"/>
                </a:lnTo>
                <a:lnTo>
                  <a:pt x="22661" y="51603"/>
                </a:lnTo>
                <a:lnTo>
                  <a:pt x="19792" y="53405"/>
                </a:lnTo>
                <a:lnTo>
                  <a:pt x="13711" y="57217"/>
                </a:lnTo>
                <a:lnTo>
                  <a:pt x="7014" y="60087"/>
                </a:lnTo>
                <a:lnTo>
                  <a:pt x="0" y="61805"/>
                </a:lnTo>
              </a:path>
            </a:pathLst>
          </a:custGeom>
          <a:ln w="3382">
            <a:solidFill>
              <a:srgbClr val="231F20"/>
            </a:solidFill>
          </a:ln>
        </p:spPr>
        <p:txBody>
          <a:bodyPr wrap="square" lIns="0" tIns="0" rIns="0" bIns="0" rtlCol="0"/>
          <a:lstStyle/>
          <a:p>
            <a:endParaRPr sz="1227"/>
          </a:p>
        </p:txBody>
      </p:sp>
      <p:sp>
        <p:nvSpPr>
          <p:cNvPr id="177" name="object 177"/>
          <p:cNvSpPr/>
          <p:nvPr/>
        </p:nvSpPr>
        <p:spPr>
          <a:xfrm>
            <a:off x="6495319" y="3731059"/>
            <a:ext cx="44161" cy="43295"/>
          </a:xfrm>
          <a:custGeom>
            <a:avLst/>
            <a:gdLst/>
            <a:ahLst/>
            <a:cxnLst/>
            <a:rect l="l" t="t" r="r" b="b"/>
            <a:pathLst>
              <a:path w="64770" h="63500">
                <a:moveTo>
                  <a:pt x="64712" y="63056"/>
                </a:moveTo>
                <a:lnTo>
                  <a:pt x="64712" y="59152"/>
                </a:lnTo>
                <a:lnTo>
                  <a:pt x="64335" y="55273"/>
                </a:lnTo>
                <a:lnTo>
                  <a:pt x="63599" y="51444"/>
                </a:lnTo>
                <a:lnTo>
                  <a:pt x="62802" y="47157"/>
                </a:lnTo>
                <a:lnTo>
                  <a:pt x="54195" y="28612"/>
                </a:lnTo>
                <a:lnTo>
                  <a:pt x="51737" y="24942"/>
                </a:lnTo>
                <a:lnTo>
                  <a:pt x="36552" y="11036"/>
                </a:lnTo>
                <a:lnTo>
                  <a:pt x="32887" y="8550"/>
                </a:lnTo>
                <a:lnTo>
                  <a:pt x="4479" y="0"/>
                </a:lnTo>
                <a:lnTo>
                  <a:pt x="0" y="0"/>
                </a:lnTo>
              </a:path>
            </a:pathLst>
          </a:custGeom>
          <a:ln w="3371">
            <a:solidFill>
              <a:srgbClr val="231F20"/>
            </a:solidFill>
          </a:ln>
        </p:spPr>
        <p:txBody>
          <a:bodyPr wrap="square" lIns="0" tIns="0" rIns="0" bIns="0" rtlCol="0"/>
          <a:lstStyle/>
          <a:p>
            <a:endParaRPr sz="1227"/>
          </a:p>
        </p:txBody>
      </p:sp>
      <p:sp>
        <p:nvSpPr>
          <p:cNvPr id="178" name="object 178"/>
          <p:cNvSpPr/>
          <p:nvPr/>
        </p:nvSpPr>
        <p:spPr>
          <a:xfrm>
            <a:off x="6494875" y="3585999"/>
            <a:ext cx="0" cy="374073"/>
          </a:xfrm>
          <a:custGeom>
            <a:avLst/>
            <a:gdLst/>
            <a:ahLst/>
            <a:cxnLst/>
            <a:rect l="l" t="t" r="r" b="b"/>
            <a:pathLst>
              <a:path h="548639">
                <a:moveTo>
                  <a:pt x="0" y="0"/>
                </a:moveTo>
                <a:lnTo>
                  <a:pt x="0" y="548416"/>
                </a:lnTo>
              </a:path>
            </a:pathLst>
          </a:custGeom>
          <a:ln w="3417">
            <a:solidFill>
              <a:srgbClr val="231F20"/>
            </a:solidFill>
          </a:ln>
        </p:spPr>
        <p:txBody>
          <a:bodyPr wrap="square" lIns="0" tIns="0" rIns="0" bIns="0" rtlCol="0"/>
          <a:lstStyle/>
          <a:p>
            <a:endParaRPr sz="1227"/>
          </a:p>
        </p:txBody>
      </p:sp>
      <p:sp>
        <p:nvSpPr>
          <p:cNvPr id="179" name="object 179"/>
          <p:cNvSpPr/>
          <p:nvPr/>
        </p:nvSpPr>
        <p:spPr>
          <a:xfrm>
            <a:off x="6450280" y="3731059"/>
            <a:ext cx="44161" cy="43295"/>
          </a:xfrm>
          <a:custGeom>
            <a:avLst/>
            <a:gdLst/>
            <a:ahLst/>
            <a:cxnLst/>
            <a:rect l="l" t="t" r="r" b="b"/>
            <a:pathLst>
              <a:path w="64770" h="63500">
                <a:moveTo>
                  <a:pt x="64712" y="0"/>
                </a:moveTo>
                <a:lnTo>
                  <a:pt x="60721" y="0"/>
                </a:lnTo>
                <a:lnTo>
                  <a:pt x="56721" y="325"/>
                </a:lnTo>
                <a:lnTo>
                  <a:pt x="52808" y="1059"/>
                </a:lnTo>
                <a:lnTo>
                  <a:pt x="48397" y="1851"/>
                </a:lnTo>
                <a:lnTo>
                  <a:pt x="18970" y="18435"/>
                </a:lnTo>
                <a:lnTo>
                  <a:pt x="16109" y="21213"/>
                </a:lnTo>
                <a:lnTo>
                  <a:pt x="1395" y="50043"/>
                </a:lnTo>
                <a:lnTo>
                  <a:pt x="479" y="54314"/>
                </a:lnTo>
                <a:lnTo>
                  <a:pt x="0" y="58677"/>
                </a:lnTo>
                <a:lnTo>
                  <a:pt x="0" y="63056"/>
                </a:lnTo>
              </a:path>
            </a:pathLst>
          </a:custGeom>
          <a:ln w="3371">
            <a:solidFill>
              <a:srgbClr val="231F20"/>
            </a:solidFill>
          </a:ln>
        </p:spPr>
        <p:txBody>
          <a:bodyPr wrap="square" lIns="0" tIns="0" rIns="0" bIns="0" rtlCol="0"/>
          <a:lstStyle/>
          <a:p>
            <a:endParaRPr sz="1227"/>
          </a:p>
        </p:txBody>
      </p:sp>
      <p:sp>
        <p:nvSpPr>
          <p:cNvPr id="180" name="object 180"/>
          <p:cNvSpPr/>
          <p:nvPr/>
        </p:nvSpPr>
        <p:spPr>
          <a:xfrm>
            <a:off x="6387010" y="3838270"/>
            <a:ext cx="41131" cy="41131"/>
          </a:xfrm>
          <a:custGeom>
            <a:avLst/>
            <a:gdLst/>
            <a:ahLst/>
            <a:cxnLst/>
            <a:rect l="l" t="t" r="r" b="b"/>
            <a:pathLst>
              <a:path w="60325" h="60325">
                <a:moveTo>
                  <a:pt x="0" y="30276"/>
                </a:moveTo>
                <a:lnTo>
                  <a:pt x="3306" y="43881"/>
                </a:lnTo>
                <a:lnTo>
                  <a:pt x="12158" y="54282"/>
                </a:lnTo>
                <a:lnTo>
                  <a:pt x="24954" y="59927"/>
                </a:lnTo>
                <a:lnTo>
                  <a:pt x="41284" y="57633"/>
                </a:lnTo>
                <a:lnTo>
                  <a:pt x="53232" y="50687"/>
                </a:lnTo>
                <a:lnTo>
                  <a:pt x="60298" y="40286"/>
                </a:lnTo>
                <a:lnTo>
                  <a:pt x="58988" y="23043"/>
                </a:lnTo>
                <a:lnTo>
                  <a:pt x="53145" y="10565"/>
                </a:lnTo>
                <a:lnTo>
                  <a:pt x="43861" y="2875"/>
                </a:lnTo>
                <a:lnTo>
                  <a:pt x="32227" y="0"/>
                </a:lnTo>
                <a:lnTo>
                  <a:pt x="17739" y="3114"/>
                </a:lnTo>
                <a:lnTo>
                  <a:pt x="6810" y="11442"/>
                </a:lnTo>
                <a:lnTo>
                  <a:pt x="770" y="23515"/>
                </a:lnTo>
              </a:path>
            </a:pathLst>
          </a:custGeom>
          <a:ln w="3372">
            <a:solidFill>
              <a:srgbClr val="231F20"/>
            </a:solidFill>
          </a:ln>
        </p:spPr>
        <p:txBody>
          <a:bodyPr wrap="square" lIns="0" tIns="0" rIns="0" bIns="0" rtlCol="0"/>
          <a:lstStyle/>
          <a:p>
            <a:endParaRPr sz="1227"/>
          </a:p>
        </p:txBody>
      </p:sp>
      <p:sp>
        <p:nvSpPr>
          <p:cNvPr id="181" name="object 181"/>
          <p:cNvSpPr/>
          <p:nvPr/>
        </p:nvSpPr>
        <p:spPr>
          <a:xfrm>
            <a:off x="6560398" y="3838270"/>
            <a:ext cx="41131" cy="41131"/>
          </a:xfrm>
          <a:custGeom>
            <a:avLst/>
            <a:gdLst/>
            <a:ahLst/>
            <a:cxnLst/>
            <a:rect l="l" t="t" r="r" b="b"/>
            <a:pathLst>
              <a:path w="60325" h="60325">
                <a:moveTo>
                  <a:pt x="0" y="30275"/>
                </a:moveTo>
                <a:lnTo>
                  <a:pt x="3309" y="43883"/>
                </a:lnTo>
                <a:lnTo>
                  <a:pt x="12165" y="54286"/>
                </a:lnTo>
                <a:lnTo>
                  <a:pt x="24957" y="59929"/>
                </a:lnTo>
                <a:lnTo>
                  <a:pt x="41296" y="57632"/>
                </a:lnTo>
                <a:lnTo>
                  <a:pt x="53244" y="50683"/>
                </a:lnTo>
                <a:lnTo>
                  <a:pt x="60306" y="40278"/>
                </a:lnTo>
                <a:lnTo>
                  <a:pt x="58996" y="23045"/>
                </a:lnTo>
                <a:lnTo>
                  <a:pt x="53152" y="10571"/>
                </a:lnTo>
                <a:lnTo>
                  <a:pt x="43862" y="2881"/>
                </a:lnTo>
                <a:lnTo>
                  <a:pt x="32215" y="0"/>
                </a:lnTo>
                <a:lnTo>
                  <a:pt x="17742" y="3113"/>
                </a:lnTo>
                <a:lnTo>
                  <a:pt x="6812" y="11440"/>
                </a:lnTo>
                <a:lnTo>
                  <a:pt x="769" y="23511"/>
                </a:lnTo>
              </a:path>
            </a:pathLst>
          </a:custGeom>
          <a:ln w="3372">
            <a:solidFill>
              <a:srgbClr val="231F20"/>
            </a:solidFill>
          </a:ln>
        </p:spPr>
        <p:txBody>
          <a:bodyPr wrap="square" lIns="0" tIns="0" rIns="0" bIns="0" rtlCol="0"/>
          <a:lstStyle/>
          <a:p>
            <a:endParaRPr sz="1227"/>
          </a:p>
        </p:txBody>
      </p:sp>
      <p:sp>
        <p:nvSpPr>
          <p:cNvPr id="182" name="object 182"/>
          <p:cNvSpPr/>
          <p:nvPr/>
        </p:nvSpPr>
        <p:spPr>
          <a:xfrm>
            <a:off x="6560398" y="3669368"/>
            <a:ext cx="41131" cy="41131"/>
          </a:xfrm>
          <a:custGeom>
            <a:avLst/>
            <a:gdLst/>
            <a:ahLst/>
            <a:cxnLst/>
            <a:rect l="l" t="t" r="r" b="b"/>
            <a:pathLst>
              <a:path w="60325" h="60325">
                <a:moveTo>
                  <a:pt x="0" y="30267"/>
                </a:moveTo>
                <a:lnTo>
                  <a:pt x="3313" y="43859"/>
                </a:lnTo>
                <a:lnTo>
                  <a:pt x="12180" y="54257"/>
                </a:lnTo>
                <a:lnTo>
                  <a:pt x="24985" y="59899"/>
                </a:lnTo>
                <a:lnTo>
                  <a:pt x="41308" y="57619"/>
                </a:lnTo>
                <a:lnTo>
                  <a:pt x="53248" y="50677"/>
                </a:lnTo>
                <a:lnTo>
                  <a:pt x="60307" y="40274"/>
                </a:lnTo>
                <a:lnTo>
                  <a:pt x="59002" y="23044"/>
                </a:lnTo>
                <a:lnTo>
                  <a:pt x="53174" y="10569"/>
                </a:lnTo>
                <a:lnTo>
                  <a:pt x="43907" y="2877"/>
                </a:lnTo>
                <a:lnTo>
                  <a:pt x="32285" y="0"/>
                </a:lnTo>
                <a:lnTo>
                  <a:pt x="17790" y="3079"/>
                </a:lnTo>
                <a:lnTo>
                  <a:pt x="6847" y="11376"/>
                </a:lnTo>
                <a:lnTo>
                  <a:pt x="786" y="23425"/>
                </a:lnTo>
              </a:path>
            </a:pathLst>
          </a:custGeom>
          <a:ln w="3372">
            <a:solidFill>
              <a:srgbClr val="231F20"/>
            </a:solidFill>
          </a:ln>
        </p:spPr>
        <p:txBody>
          <a:bodyPr wrap="square" lIns="0" tIns="0" rIns="0" bIns="0" rtlCol="0"/>
          <a:lstStyle/>
          <a:p>
            <a:endParaRPr sz="1227"/>
          </a:p>
        </p:txBody>
      </p:sp>
      <p:sp>
        <p:nvSpPr>
          <p:cNvPr id="183" name="object 183"/>
          <p:cNvSpPr/>
          <p:nvPr/>
        </p:nvSpPr>
        <p:spPr>
          <a:xfrm>
            <a:off x="6387010" y="3669368"/>
            <a:ext cx="41131" cy="41131"/>
          </a:xfrm>
          <a:custGeom>
            <a:avLst/>
            <a:gdLst/>
            <a:ahLst/>
            <a:cxnLst/>
            <a:rect l="l" t="t" r="r" b="b"/>
            <a:pathLst>
              <a:path w="60325" h="60325">
                <a:moveTo>
                  <a:pt x="0" y="30268"/>
                </a:moveTo>
                <a:lnTo>
                  <a:pt x="3310" y="43856"/>
                </a:lnTo>
                <a:lnTo>
                  <a:pt x="12173" y="54253"/>
                </a:lnTo>
                <a:lnTo>
                  <a:pt x="24982" y="59897"/>
                </a:lnTo>
                <a:lnTo>
                  <a:pt x="41297" y="57620"/>
                </a:lnTo>
                <a:lnTo>
                  <a:pt x="53236" y="50681"/>
                </a:lnTo>
                <a:lnTo>
                  <a:pt x="60299" y="40282"/>
                </a:lnTo>
                <a:lnTo>
                  <a:pt x="58993" y="23042"/>
                </a:lnTo>
                <a:lnTo>
                  <a:pt x="53167" y="10562"/>
                </a:lnTo>
                <a:lnTo>
                  <a:pt x="43906" y="2872"/>
                </a:lnTo>
                <a:lnTo>
                  <a:pt x="32297" y="0"/>
                </a:lnTo>
                <a:lnTo>
                  <a:pt x="17787" y="3080"/>
                </a:lnTo>
                <a:lnTo>
                  <a:pt x="6845" y="11379"/>
                </a:lnTo>
                <a:lnTo>
                  <a:pt x="786" y="23430"/>
                </a:lnTo>
              </a:path>
            </a:pathLst>
          </a:custGeom>
          <a:ln w="3372">
            <a:solidFill>
              <a:srgbClr val="231F20"/>
            </a:solidFill>
          </a:ln>
        </p:spPr>
        <p:txBody>
          <a:bodyPr wrap="square" lIns="0" tIns="0" rIns="0" bIns="0" rtlCol="0"/>
          <a:lstStyle/>
          <a:p>
            <a:endParaRPr sz="1227"/>
          </a:p>
        </p:txBody>
      </p:sp>
      <p:sp>
        <p:nvSpPr>
          <p:cNvPr id="184" name="object 184"/>
          <p:cNvSpPr/>
          <p:nvPr/>
        </p:nvSpPr>
        <p:spPr>
          <a:xfrm>
            <a:off x="6303296" y="3774305"/>
            <a:ext cx="392257" cy="0"/>
          </a:xfrm>
          <a:custGeom>
            <a:avLst/>
            <a:gdLst/>
            <a:ahLst/>
            <a:cxnLst/>
            <a:rect l="l" t="t" r="r" b="b"/>
            <a:pathLst>
              <a:path w="575310">
                <a:moveTo>
                  <a:pt x="0" y="0"/>
                </a:moveTo>
                <a:lnTo>
                  <a:pt x="575236" y="0"/>
                </a:lnTo>
              </a:path>
            </a:pathLst>
          </a:custGeom>
          <a:ln w="3175">
            <a:solidFill>
              <a:srgbClr val="231F20"/>
            </a:solidFill>
          </a:ln>
        </p:spPr>
        <p:txBody>
          <a:bodyPr wrap="square" lIns="0" tIns="0" rIns="0" bIns="0" rtlCol="0"/>
          <a:lstStyle/>
          <a:p>
            <a:endParaRPr sz="1227"/>
          </a:p>
        </p:txBody>
      </p:sp>
      <p:sp>
        <p:nvSpPr>
          <p:cNvPr id="185" name="object 185"/>
          <p:cNvSpPr/>
          <p:nvPr/>
        </p:nvSpPr>
        <p:spPr>
          <a:xfrm>
            <a:off x="6342255" y="3717365"/>
            <a:ext cx="0" cy="2598"/>
          </a:xfrm>
          <a:custGeom>
            <a:avLst/>
            <a:gdLst/>
            <a:ahLst/>
            <a:cxnLst/>
            <a:rect l="l" t="t" r="r" b="b"/>
            <a:pathLst>
              <a:path h="3810">
                <a:moveTo>
                  <a:pt x="0" y="0"/>
                </a:moveTo>
                <a:lnTo>
                  <a:pt x="0" y="3328"/>
                </a:lnTo>
              </a:path>
            </a:pathLst>
          </a:custGeom>
          <a:ln w="3175">
            <a:solidFill>
              <a:srgbClr val="231F20"/>
            </a:solidFill>
          </a:ln>
        </p:spPr>
        <p:txBody>
          <a:bodyPr wrap="square" lIns="0" tIns="0" rIns="0" bIns="0" rtlCol="0"/>
          <a:lstStyle/>
          <a:p>
            <a:endParaRPr sz="1227"/>
          </a:p>
        </p:txBody>
      </p:sp>
      <p:sp>
        <p:nvSpPr>
          <p:cNvPr id="186" name="object 186"/>
          <p:cNvSpPr/>
          <p:nvPr/>
        </p:nvSpPr>
        <p:spPr>
          <a:xfrm>
            <a:off x="6333269" y="3766327"/>
            <a:ext cx="323417" cy="165821"/>
          </a:xfrm>
          <a:custGeom>
            <a:avLst/>
            <a:gdLst/>
            <a:ahLst/>
            <a:cxnLst/>
            <a:rect l="l" t="t" r="r" b="b"/>
            <a:pathLst>
              <a:path w="474345" h="243204">
                <a:moveTo>
                  <a:pt x="248" y="0"/>
                </a:moveTo>
                <a:lnTo>
                  <a:pt x="171" y="1810"/>
                </a:lnTo>
                <a:lnTo>
                  <a:pt x="85" y="3637"/>
                </a:lnTo>
                <a:lnTo>
                  <a:pt x="51" y="5522"/>
                </a:lnTo>
                <a:lnTo>
                  <a:pt x="17" y="7324"/>
                </a:lnTo>
                <a:lnTo>
                  <a:pt x="0" y="9159"/>
                </a:lnTo>
                <a:lnTo>
                  <a:pt x="0" y="10986"/>
                </a:lnTo>
                <a:lnTo>
                  <a:pt x="0" y="13413"/>
                </a:lnTo>
                <a:lnTo>
                  <a:pt x="0" y="15841"/>
                </a:lnTo>
                <a:lnTo>
                  <a:pt x="51" y="18277"/>
                </a:lnTo>
                <a:lnTo>
                  <a:pt x="85" y="20070"/>
                </a:lnTo>
                <a:lnTo>
                  <a:pt x="171" y="21872"/>
                </a:lnTo>
                <a:lnTo>
                  <a:pt x="248" y="23657"/>
                </a:lnTo>
                <a:lnTo>
                  <a:pt x="248" y="23799"/>
                </a:lnTo>
                <a:lnTo>
                  <a:pt x="291" y="23824"/>
                </a:lnTo>
                <a:lnTo>
                  <a:pt x="291" y="24358"/>
                </a:lnTo>
                <a:lnTo>
                  <a:pt x="316" y="24642"/>
                </a:lnTo>
                <a:lnTo>
                  <a:pt x="316" y="24825"/>
                </a:lnTo>
                <a:lnTo>
                  <a:pt x="359" y="24992"/>
                </a:lnTo>
                <a:lnTo>
                  <a:pt x="359" y="25184"/>
                </a:lnTo>
                <a:lnTo>
                  <a:pt x="359" y="25317"/>
                </a:lnTo>
                <a:lnTo>
                  <a:pt x="393" y="25484"/>
                </a:lnTo>
                <a:lnTo>
                  <a:pt x="393" y="25676"/>
                </a:lnTo>
                <a:lnTo>
                  <a:pt x="393" y="25818"/>
                </a:lnTo>
                <a:lnTo>
                  <a:pt x="393" y="25976"/>
                </a:lnTo>
                <a:lnTo>
                  <a:pt x="419" y="26135"/>
                </a:lnTo>
                <a:lnTo>
                  <a:pt x="419" y="26318"/>
                </a:lnTo>
                <a:lnTo>
                  <a:pt x="419" y="26468"/>
                </a:lnTo>
                <a:lnTo>
                  <a:pt x="462" y="26635"/>
                </a:lnTo>
                <a:lnTo>
                  <a:pt x="462" y="26811"/>
                </a:lnTo>
                <a:lnTo>
                  <a:pt x="479" y="27219"/>
                </a:lnTo>
                <a:lnTo>
                  <a:pt x="505" y="27628"/>
                </a:lnTo>
                <a:lnTo>
                  <a:pt x="539" y="28070"/>
                </a:lnTo>
                <a:lnTo>
                  <a:pt x="565" y="28462"/>
                </a:lnTo>
                <a:lnTo>
                  <a:pt x="608" y="28871"/>
                </a:lnTo>
                <a:lnTo>
                  <a:pt x="625" y="29305"/>
                </a:lnTo>
                <a:lnTo>
                  <a:pt x="668" y="29714"/>
                </a:lnTo>
                <a:lnTo>
                  <a:pt x="710" y="30114"/>
                </a:lnTo>
                <a:lnTo>
                  <a:pt x="727" y="30523"/>
                </a:lnTo>
                <a:lnTo>
                  <a:pt x="770" y="30956"/>
                </a:lnTo>
                <a:lnTo>
                  <a:pt x="796" y="31357"/>
                </a:lnTo>
                <a:lnTo>
                  <a:pt x="839" y="31766"/>
                </a:lnTo>
                <a:lnTo>
                  <a:pt x="942" y="32800"/>
                </a:lnTo>
                <a:lnTo>
                  <a:pt x="1019" y="33818"/>
                </a:lnTo>
                <a:lnTo>
                  <a:pt x="1139" y="34860"/>
                </a:lnTo>
                <a:lnTo>
                  <a:pt x="1258" y="35903"/>
                </a:lnTo>
                <a:lnTo>
                  <a:pt x="1353" y="36921"/>
                </a:lnTo>
                <a:lnTo>
                  <a:pt x="1464" y="37955"/>
                </a:lnTo>
                <a:lnTo>
                  <a:pt x="1592" y="38981"/>
                </a:lnTo>
                <a:lnTo>
                  <a:pt x="1712" y="40007"/>
                </a:lnTo>
                <a:lnTo>
                  <a:pt x="1858" y="41034"/>
                </a:lnTo>
                <a:lnTo>
                  <a:pt x="1969" y="42068"/>
                </a:lnTo>
                <a:lnTo>
                  <a:pt x="2132" y="43094"/>
                </a:lnTo>
                <a:lnTo>
                  <a:pt x="5001" y="59286"/>
                </a:lnTo>
                <a:lnTo>
                  <a:pt x="5549" y="61805"/>
                </a:lnTo>
                <a:lnTo>
                  <a:pt x="6132" y="64299"/>
                </a:lnTo>
                <a:lnTo>
                  <a:pt x="6774" y="66785"/>
                </a:lnTo>
                <a:lnTo>
                  <a:pt x="7365" y="69279"/>
                </a:lnTo>
                <a:lnTo>
                  <a:pt x="22198" y="109488"/>
                </a:lnTo>
                <a:lnTo>
                  <a:pt x="24845" y="115035"/>
                </a:lnTo>
                <a:lnTo>
                  <a:pt x="27722" y="120482"/>
                </a:lnTo>
                <a:lnTo>
                  <a:pt x="30840" y="125788"/>
                </a:lnTo>
                <a:lnTo>
                  <a:pt x="33863" y="131018"/>
                </a:lnTo>
                <a:lnTo>
                  <a:pt x="64778" y="170514"/>
                </a:lnTo>
                <a:lnTo>
                  <a:pt x="94176" y="196129"/>
                </a:lnTo>
                <a:lnTo>
                  <a:pt x="127514" y="216637"/>
                </a:lnTo>
                <a:lnTo>
                  <a:pt x="163695" y="231425"/>
                </a:lnTo>
                <a:lnTo>
                  <a:pt x="203186" y="240010"/>
                </a:lnTo>
                <a:lnTo>
                  <a:pt x="240566" y="242593"/>
                </a:lnTo>
                <a:lnTo>
                  <a:pt x="252653" y="242182"/>
                </a:lnTo>
                <a:lnTo>
                  <a:pt x="302041" y="233770"/>
                </a:lnTo>
                <a:lnTo>
                  <a:pt x="338309" y="220501"/>
                </a:lnTo>
                <a:lnTo>
                  <a:pt x="381710" y="194711"/>
                </a:lnTo>
                <a:lnTo>
                  <a:pt x="411413" y="167910"/>
                </a:lnTo>
                <a:lnTo>
                  <a:pt x="435336" y="138185"/>
                </a:lnTo>
                <a:lnTo>
                  <a:pt x="458577" y="93827"/>
                </a:lnTo>
                <a:lnTo>
                  <a:pt x="469443" y="56878"/>
                </a:lnTo>
                <a:lnTo>
                  <a:pt x="474073" y="11845"/>
                </a:lnTo>
                <a:lnTo>
                  <a:pt x="474073" y="11603"/>
                </a:lnTo>
              </a:path>
            </a:pathLst>
          </a:custGeom>
          <a:ln w="3346">
            <a:solidFill>
              <a:srgbClr val="231F20"/>
            </a:solidFill>
          </a:ln>
        </p:spPr>
        <p:txBody>
          <a:bodyPr wrap="square" lIns="0" tIns="0" rIns="0" bIns="0" rtlCol="0"/>
          <a:lstStyle/>
          <a:p>
            <a:endParaRPr sz="1227"/>
          </a:p>
        </p:txBody>
      </p:sp>
      <p:sp>
        <p:nvSpPr>
          <p:cNvPr id="187" name="object 187"/>
          <p:cNvSpPr/>
          <p:nvPr/>
        </p:nvSpPr>
        <p:spPr>
          <a:xfrm>
            <a:off x="6333438" y="3744935"/>
            <a:ext cx="3031" cy="21648"/>
          </a:xfrm>
          <a:custGeom>
            <a:avLst/>
            <a:gdLst/>
            <a:ahLst/>
            <a:cxnLst/>
            <a:rect l="l" t="t" r="r" b="b"/>
            <a:pathLst>
              <a:path w="4445" h="31750">
                <a:moveTo>
                  <a:pt x="3836" y="0"/>
                </a:moveTo>
                <a:lnTo>
                  <a:pt x="3588" y="1393"/>
                </a:lnTo>
                <a:lnTo>
                  <a:pt x="3254" y="3186"/>
                </a:lnTo>
                <a:lnTo>
                  <a:pt x="2877" y="5347"/>
                </a:lnTo>
                <a:lnTo>
                  <a:pt x="2535" y="7432"/>
                </a:lnTo>
                <a:lnTo>
                  <a:pt x="2132" y="9826"/>
                </a:lnTo>
                <a:lnTo>
                  <a:pt x="1789" y="12487"/>
                </a:lnTo>
                <a:lnTo>
                  <a:pt x="1413" y="15449"/>
                </a:lnTo>
                <a:lnTo>
                  <a:pt x="1010" y="18719"/>
                </a:lnTo>
                <a:lnTo>
                  <a:pt x="668" y="22206"/>
                </a:lnTo>
                <a:lnTo>
                  <a:pt x="436" y="25117"/>
                </a:lnTo>
                <a:lnTo>
                  <a:pt x="188" y="28204"/>
                </a:lnTo>
                <a:lnTo>
                  <a:pt x="0" y="31374"/>
                </a:lnTo>
              </a:path>
            </a:pathLst>
          </a:custGeom>
          <a:ln w="3415">
            <a:solidFill>
              <a:srgbClr val="231F20"/>
            </a:solidFill>
          </a:ln>
        </p:spPr>
        <p:txBody>
          <a:bodyPr wrap="square" lIns="0" tIns="0" rIns="0" bIns="0" rtlCol="0"/>
          <a:lstStyle/>
          <a:p>
            <a:endParaRPr sz="1227"/>
          </a:p>
        </p:txBody>
      </p:sp>
      <p:sp>
        <p:nvSpPr>
          <p:cNvPr id="188" name="object 188"/>
          <p:cNvSpPr/>
          <p:nvPr/>
        </p:nvSpPr>
        <p:spPr>
          <a:xfrm>
            <a:off x="6336071" y="3617241"/>
            <a:ext cx="320819" cy="157162"/>
          </a:xfrm>
          <a:custGeom>
            <a:avLst/>
            <a:gdLst/>
            <a:ahLst/>
            <a:cxnLst/>
            <a:rect l="l" t="t" r="r" b="b"/>
            <a:pathLst>
              <a:path w="470535" h="230504">
                <a:moveTo>
                  <a:pt x="469936" y="230262"/>
                </a:moveTo>
                <a:lnTo>
                  <a:pt x="462869" y="174778"/>
                </a:lnTo>
                <a:lnTo>
                  <a:pt x="443133" y="124196"/>
                </a:lnTo>
                <a:lnTo>
                  <a:pt x="412380" y="80115"/>
                </a:lnTo>
                <a:lnTo>
                  <a:pt x="372266" y="44139"/>
                </a:lnTo>
                <a:lnTo>
                  <a:pt x="324442" y="17868"/>
                </a:lnTo>
                <a:lnTo>
                  <a:pt x="270562" y="2903"/>
                </a:lnTo>
                <a:lnTo>
                  <a:pt x="232095" y="0"/>
                </a:lnTo>
                <a:lnTo>
                  <a:pt x="215602" y="319"/>
                </a:lnTo>
                <a:lnTo>
                  <a:pt x="167350" y="8490"/>
                </a:lnTo>
                <a:lnTo>
                  <a:pt x="122156" y="26494"/>
                </a:lnTo>
                <a:lnTo>
                  <a:pt x="81592" y="53065"/>
                </a:lnTo>
                <a:lnTo>
                  <a:pt x="47231" y="86934"/>
                </a:lnTo>
                <a:lnTo>
                  <a:pt x="20642" y="126834"/>
                </a:lnTo>
                <a:lnTo>
                  <a:pt x="3399" y="171498"/>
                </a:lnTo>
                <a:lnTo>
                  <a:pt x="0" y="187226"/>
                </a:lnTo>
              </a:path>
            </a:pathLst>
          </a:custGeom>
          <a:ln w="3345">
            <a:solidFill>
              <a:srgbClr val="231F20"/>
            </a:solidFill>
          </a:ln>
        </p:spPr>
        <p:txBody>
          <a:bodyPr wrap="square" lIns="0" tIns="0" rIns="0" bIns="0" rtlCol="0"/>
          <a:lstStyle/>
          <a:p>
            <a:endParaRPr sz="1227"/>
          </a:p>
        </p:txBody>
      </p:sp>
      <p:sp>
        <p:nvSpPr>
          <p:cNvPr id="189" name="object 189"/>
          <p:cNvSpPr/>
          <p:nvPr/>
        </p:nvSpPr>
        <p:spPr>
          <a:xfrm>
            <a:off x="6372526" y="3655080"/>
            <a:ext cx="245052" cy="238991"/>
          </a:xfrm>
          <a:custGeom>
            <a:avLst/>
            <a:gdLst/>
            <a:ahLst/>
            <a:cxnLst/>
            <a:rect l="l" t="t" r="r" b="b"/>
            <a:pathLst>
              <a:path w="359410" h="350520">
                <a:moveTo>
                  <a:pt x="179443" y="350286"/>
                </a:moveTo>
                <a:lnTo>
                  <a:pt x="223135" y="345076"/>
                </a:lnTo>
                <a:lnTo>
                  <a:pt x="262937" y="330285"/>
                </a:lnTo>
                <a:lnTo>
                  <a:pt x="297553" y="307174"/>
                </a:lnTo>
                <a:lnTo>
                  <a:pt x="325687" y="277005"/>
                </a:lnTo>
                <a:lnTo>
                  <a:pt x="346043" y="241039"/>
                </a:lnTo>
                <a:lnTo>
                  <a:pt x="357325" y="200535"/>
                </a:lnTo>
                <a:lnTo>
                  <a:pt x="358846" y="186244"/>
                </a:lnTo>
                <a:lnTo>
                  <a:pt x="358300" y="170296"/>
                </a:lnTo>
                <a:lnTo>
                  <a:pt x="349853" y="125468"/>
                </a:lnTo>
                <a:lnTo>
                  <a:pt x="332168" y="85933"/>
                </a:lnTo>
                <a:lnTo>
                  <a:pt x="306501" y="52685"/>
                </a:lnTo>
                <a:lnTo>
                  <a:pt x="274110" y="26716"/>
                </a:lnTo>
                <a:lnTo>
                  <a:pt x="236252" y="9017"/>
                </a:lnTo>
                <a:lnTo>
                  <a:pt x="194184" y="581"/>
                </a:lnTo>
                <a:lnTo>
                  <a:pt x="179443" y="0"/>
                </a:lnTo>
                <a:lnTo>
                  <a:pt x="164522" y="594"/>
                </a:lnTo>
                <a:lnTo>
                  <a:pt x="121972" y="9137"/>
                </a:lnTo>
                <a:lnTo>
                  <a:pt x="83747" y="26839"/>
                </a:lnTo>
                <a:lnTo>
                  <a:pt x="51143" y="52438"/>
                </a:lnTo>
                <a:lnTo>
                  <a:pt x="25454" y="84673"/>
                </a:lnTo>
                <a:lnTo>
                  <a:pt x="7975" y="122284"/>
                </a:lnTo>
                <a:lnTo>
                  <a:pt x="0" y="164008"/>
                </a:lnTo>
                <a:lnTo>
                  <a:pt x="545" y="179962"/>
                </a:lnTo>
                <a:lnTo>
                  <a:pt x="8991" y="224804"/>
                </a:lnTo>
                <a:lnTo>
                  <a:pt x="26678" y="264347"/>
                </a:lnTo>
                <a:lnTo>
                  <a:pt x="52348" y="297599"/>
                </a:lnTo>
                <a:lnTo>
                  <a:pt x="84746" y="323570"/>
                </a:lnTo>
                <a:lnTo>
                  <a:pt x="122614" y="341269"/>
                </a:lnTo>
                <a:lnTo>
                  <a:pt x="164696" y="349704"/>
                </a:lnTo>
                <a:lnTo>
                  <a:pt x="179443" y="350286"/>
                </a:lnTo>
                <a:close/>
              </a:path>
            </a:pathLst>
          </a:custGeom>
          <a:ln w="3371">
            <a:solidFill>
              <a:srgbClr val="231F20"/>
            </a:solidFill>
            <a:prstDash val="dash"/>
          </a:ln>
        </p:spPr>
        <p:txBody>
          <a:bodyPr wrap="square" lIns="0" tIns="0" rIns="0" bIns="0" rtlCol="0"/>
          <a:lstStyle/>
          <a:p>
            <a:endParaRPr sz="1227"/>
          </a:p>
        </p:txBody>
      </p:sp>
      <p:sp>
        <p:nvSpPr>
          <p:cNvPr id="190" name="object 190"/>
          <p:cNvSpPr/>
          <p:nvPr/>
        </p:nvSpPr>
        <p:spPr>
          <a:xfrm>
            <a:off x="6194760" y="3669656"/>
            <a:ext cx="212581" cy="0"/>
          </a:xfrm>
          <a:custGeom>
            <a:avLst/>
            <a:gdLst/>
            <a:ahLst/>
            <a:cxnLst/>
            <a:rect l="l" t="t" r="r" b="b"/>
            <a:pathLst>
              <a:path w="311785">
                <a:moveTo>
                  <a:pt x="311581" y="0"/>
                </a:moveTo>
                <a:lnTo>
                  <a:pt x="0" y="0"/>
                </a:lnTo>
              </a:path>
            </a:pathLst>
          </a:custGeom>
          <a:ln w="3328">
            <a:solidFill>
              <a:srgbClr val="231F20"/>
            </a:solidFill>
          </a:ln>
        </p:spPr>
        <p:txBody>
          <a:bodyPr wrap="square" lIns="0" tIns="0" rIns="0" bIns="0" rtlCol="0"/>
          <a:lstStyle/>
          <a:p>
            <a:endParaRPr sz="1227"/>
          </a:p>
        </p:txBody>
      </p:sp>
      <p:sp>
        <p:nvSpPr>
          <p:cNvPr id="191" name="object 191"/>
          <p:cNvSpPr/>
          <p:nvPr/>
        </p:nvSpPr>
        <p:spPr>
          <a:xfrm>
            <a:off x="6194749" y="3710647"/>
            <a:ext cx="213447" cy="0"/>
          </a:xfrm>
          <a:custGeom>
            <a:avLst/>
            <a:gdLst/>
            <a:ahLst/>
            <a:cxnLst/>
            <a:rect l="l" t="t" r="r" b="b"/>
            <a:pathLst>
              <a:path w="313054">
                <a:moveTo>
                  <a:pt x="312968" y="0"/>
                </a:moveTo>
                <a:lnTo>
                  <a:pt x="0" y="0"/>
                </a:lnTo>
              </a:path>
            </a:pathLst>
          </a:custGeom>
          <a:ln w="3328">
            <a:solidFill>
              <a:srgbClr val="231F20"/>
            </a:solidFill>
          </a:ln>
        </p:spPr>
        <p:txBody>
          <a:bodyPr wrap="square" lIns="0" tIns="0" rIns="0" bIns="0" rtlCol="0"/>
          <a:lstStyle/>
          <a:p>
            <a:endParaRPr sz="1227"/>
          </a:p>
        </p:txBody>
      </p:sp>
      <p:sp>
        <p:nvSpPr>
          <p:cNvPr id="192" name="object 192"/>
          <p:cNvSpPr/>
          <p:nvPr/>
        </p:nvSpPr>
        <p:spPr>
          <a:xfrm>
            <a:off x="6212050" y="3590546"/>
            <a:ext cx="0" cy="48924"/>
          </a:xfrm>
          <a:custGeom>
            <a:avLst/>
            <a:gdLst/>
            <a:ahLst/>
            <a:cxnLst/>
            <a:rect l="l" t="t" r="r" b="b"/>
            <a:pathLst>
              <a:path h="71754">
                <a:moveTo>
                  <a:pt x="0" y="71223"/>
                </a:moveTo>
                <a:lnTo>
                  <a:pt x="0" y="0"/>
                </a:lnTo>
              </a:path>
            </a:pathLst>
          </a:custGeom>
          <a:ln w="3417">
            <a:solidFill>
              <a:srgbClr val="231F20"/>
            </a:solidFill>
          </a:ln>
        </p:spPr>
        <p:txBody>
          <a:bodyPr wrap="square" lIns="0" tIns="0" rIns="0" bIns="0" rtlCol="0"/>
          <a:lstStyle/>
          <a:p>
            <a:endParaRPr sz="1227"/>
          </a:p>
        </p:txBody>
      </p:sp>
      <p:sp>
        <p:nvSpPr>
          <p:cNvPr id="193" name="object 193"/>
          <p:cNvSpPr/>
          <p:nvPr/>
        </p:nvSpPr>
        <p:spPr>
          <a:xfrm>
            <a:off x="6201929" y="3632306"/>
            <a:ext cx="20782" cy="37666"/>
          </a:xfrm>
          <a:custGeom>
            <a:avLst/>
            <a:gdLst/>
            <a:ahLst/>
            <a:cxnLst/>
            <a:rect l="l" t="t" r="r" b="b"/>
            <a:pathLst>
              <a:path w="30479" h="55245">
                <a:moveTo>
                  <a:pt x="15013" y="54639"/>
                </a:moveTo>
                <a:lnTo>
                  <a:pt x="0" y="0"/>
                </a:lnTo>
                <a:lnTo>
                  <a:pt x="30052" y="0"/>
                </a:lnTo>
                <a:lnTo>
                  <a:pt x="15013" y="54639"/>
                </a:lnTo>
                <a:close/>
              </a:path>
            </a:pathLst>
          </a:custGeom>
          <a:solidFill>
            <a:srgbClr val="231F20"/>
          </a:solidFill>
        </p:spPr>
        <p:txBody>
          <a:bodyPr wrap="square" lIns="0" tIns="0" rIns="0" bIns="0" rtlCol="0"/>
          <a:lstStyle/>
          <a:p>
            <a:endParaRPr sz="1227"/>
          </a:p>
        </p:txBody>
      </p:sp>
      <p:sp>
        <p:nvSpPr>
          <p:cNvPr id="194" name="object 194"/>
          <p:cNvSpPr/>
          <p:nvPr/>
        </p:nvSpPr>
        <p:spPr>
          <a:xfrm>
            <a:off x="6212056" y="3740625"/>
            <a:ext cx="0" cy="143741"/>
          </a:xfrm>
          <a:custGeom>
            <a:avLst/>
            <a:gdLst/>
            <a:ahLst/>
            <a:cxnLst/>
            <a:rect l="l" t="t" r="r" b="b"/>
            <a:pathLst>
              <a:path h="210820">
                <a:moveTo>
                  <a:pt x="0" y="0"/>
                </a:moveTo>
                <a:lnTo>
                  <a:pt x="0" y="210667"/>
                </a:lnTo>
              </a:path>
            </a:pathLst>
          </a:custGeom>
          <a:ln w="3417">
            <a:solidFill>
              <a:srgbClr val="231F20"/>
            </a:solidFill>
          </a:ln>
        </p:spPr>
        <p:txBody>
          <a:bodyPr wrap="square" lIns="0" tIns="0" rIns="0" bIns="0" rtlCol="0"/>
          <a:lstStyle/>
          <a:p>
            <a:endParaRPr sz="1227"/>
          </a:p>
        </p:txBody>
      </p:sp>
      <p:sp>
        <p:nvSpPr>
          <p:cNvPr id="195" name="object 195"/>
          <p:cNvSpPr/>
          <p:nvPr/>
        </p:nvSpPr>
        <p:spPr>
          <a:xfrm>
            <a:off x="6201676" y="3710177"/>
            <a:ext cx="20782" cy="37666"/>
          </a:xfrm>
          <a:custGeom>
            <a:avLst/>
            <a:gdLst/>
            <a:ahLst/>
            <a:cxnLst/>
            <a:rect l="l" t="t" r="r" b="b"/>
            <a:pathLst>
              <a:path w="30479" h="55245">
                <a:moveTo>
                  <a:pt x="30069" y="54648"/>
                </a:moveTo>
                <a:lnTo>
                  <a:pt x="0" y="54648"/>
                </a:lnTo>
                <a:lnTo>
                  <a:pt x="15047" y="0"/>
                </a:lnTo>
                <a:lnTo>
                  <a:pt x="30069" y="54648"/>
                </a:lnTo>
                <a:close/>
              </a:path>
            </a:pathLst>
          </a:custGeom>
          <a:solidFill>
            <a:srgbClr val="231F20"/>
          </a:solidFill>
        </p:spPr>
        <p:txBody>
          <a:bodyPr wrap="square" lIns="0" tIns="0" rIns="0" bIns="0" rtlCol="0"/>
          <a:lstStyle/>
          <a:p>
            <a:endParaRPr sz="1227"/>
          </a:p>
        </p:txBody>
      </p:sp>
      <p:sp>
        <p:nvSpPr>
          <p:cNvPr id="196" name="object 196"/>
          <p:cNvSpPr/>
          <p:nvPr/>
        </p:nvSpPr>
        <p:spPr>
          <a:xfrm>
            <a:off x="6656195" y="3774396"/>
            <a:ext cx="0" cy="550285"/>
          </a:xfrm>
          <a:custGeom>
            <a:avLst/>
            <a:gdLst/>
            <a:ahLst/>
            <a:cxnLst/>
            <a:rect l="l" t="t" r="r" b="b"/>
            <a:pathLst>
              <a:path h="807085">
                <a:moveTo>
                  <a:pt x="0" y="0"/>
                </a:moveTo>
                <a:lnTo>
                  <a:pt x="0" y="806615"/>
                </a:lnTo>
              </a:path>
            </a:pathLst>
          </a:custGeom>
          <a:ln w="3417">
            <a:solidFill>
              <a:srgbClr val="231F20"/>
            </a:solidFill>
          </a:ln>
        </p:spPr>
        <p:txBody>
          <a:bodyPr wrap="square" lIns="0" tIns="0" rIns="0" bIns="0" rtlCol="0"/>
          <a:lstStyle/>
          <a:p>
            <a:endParaRPr sz="1227"/>
          </a:p>
        </p:txBody>
      </p:sp>
      <p:sp>
        <p:nvSpPr>
          <p:cNvPr id="197" name="object 197"/>
          <p:cNvSpPr/>
          <p:nvPr/>
        </p:nvSpPr>
        <p:spPr>
          <a:xfrm>
            <a:off x="6332806" y="3774396"/>
            <a:ext cx="0" cy="550285"/>
          </a:xfrm>
          <a:custGeom>
            <a:avLst/>
            <a:gdLst/>
            <a:ahLst/>
            <a:cxnLst/>
            <a:rect l="l" t="t" r="r" b="b"/>
            <a:pathLst>
              <a:path h="807085">
                <a:moveTo>
                  <a:pt x="0" y="806615"/>
                </a:moveTo>
                <a:lnTo>
                  <a:pt x="0" y="0"/>
                </a:lnTo>
              </a:path>
            </a:pathLst>
          </a:custGeom>
          <a:ln w="3417">
            <a:solidFill>
              <a:srgbClr val="231F20"/>
            </a:solidFill>
          </a:ln>
        </p:spPr>
        <p:txBody>
          <a:bodyPr wrap="square" lIns="0" tIns="0" rIns="0" bIns="0" rtlCol="0"/>
          <a:lstStyle/>
          <a:p>
            <a:endParaRPr sz="1227"/>
          </a:p>
        </p:txBody>
      </p:sp>
      <p:sp>
        <p:nvSpPr>
          <p:cNvPr id="198" name="object 198"/>
          <p:cNvSpPr/>
          <p:nvPr/>
        </p:nvSpPr>
        <p:spPr>
          <a:xfrm>
            <a:off x="6618410" y="4292122"/>
            <a:ext cx="38533" cy="20349"/>
          </a:xfrm>
          <a:custGeom>
            <a:avLst/>
            <a:gdLst/>
            <a:ahLst/>
            <a:cxnLst/>
            <a:rect l="l" t="t" r="r" b="b"/>
            <a:pathLst>
              <a:path w="56514" h="29845">
                <a:moveTo>
                  <a:pt x="0" y="29263"/>
                </a:moveTo>
                <a:lnTo>
                  <a:pt x="0" y="0"/>
                </a:lnTo>
                <a:lnTo>
                  <a:pt x="56088" y="14640"/>
                </a:lnTo>
                <a:lnTo>
                  <a:pt x="0" y="29263"/>
                </a:lnTo>
                <a:close/>
              </a:path>
            </a:pathLst>
          </a:custGeom>
          <a:solidFill>
            <a:srgbClr val="231F20"/>
          </a:solidFill>
        </p:spPr>
        <p:txBody>
          <a:bodyPr wrap="square" lIns="0" tIns="0" rIns="0" bIns="0" rtlCol="0"/>
          <a:lstStyle/>
          <a:p>
            <a:endParaRPr sz="1227"/>
          </a:p>
        </p:txBody>
      </p:sp>
      <p:sp>
        <p:nvSpPr>
          <p:cNvPr id="199" name="object 199"/>
          <p:cNvSpPr/>
          <p:nvPr/>
        </p:nvSpPr>
        <p:spPr>
          <a:xfrm>
            <a:off x="6332013" y="4292367"/>
            <a:ext cx="38533" cy="20349"/>
          </a:xfrm>
          <a:custGeom>
            <a:avLst/>
            <a:gdLst/>
            <a:ahLst/>
            <a:cxnLst/>
            <a:rect l="l" t="t" r="r" b="b"/>
            <a:pathLst>
              <a:path w="56514" h="29845">
                <a:moveTo>
                  <a:pt x="56096" y="29271"/>
                </a:moveTo>
                <a:lnTo>
                  <a:pt x="0" y="14631"/>
                </a:lnTo>
                <a:lnTo>
                  <a:pt x="56096" y="0"/>
                </a:lnTo>
                <a:lnTo>
                  <a:pt x="56096" y="29271"/>
                </a:lnTo>
                <a:close/>
              </a:path>
            </a:pathLst>
          </a:custGeom>
          <a:solidFill>
            <a:srgbClr val="231F20"/>
          </a:solidFill>
        </p:spPr>
        <p:txBody>
          <a:bodyPr wrap="square" lIns="0" tIns="0" rIns="0" bIns="0" rtlCol="0"/>
          <a:lstStyle/>
          <a:p>
            <a:endParaRPr sz="1227"/>
          </a:p>
        </p:txBody>
      </p:sp>
      <p:sp>
        <p:nvSpPr>
          <p:cNvPr id="200" name="object 200"/>
          <p:cNvSpPr/>
          <p:nvPr/>
        </p:nvSpPr>
        <p:spPr>
          <a:xfrm>
            <a:off x="6617864" y="3774395"/>
            <a:ext cx="0" cy="458932"/>
          </a:xfrm>
          <a:custGeom>
            <a:avLst/>
            <a:gdLst/>
            <a:ahLst/>
            <a:cxnLst/>
            <a:rect l="l" t="t" r="r" b="b"/>
            <a:pathLst>
              <a:path h="673100">
                <a:moveTo>
                  <a:pt x="0" y="0"/>
                </a:moveTo>
                <a:lnTo>
                  <a:pt x="0" y="672669"/>
                </a:lnTo>
              </a:path>
            </a:pathLst>
          </a:custGeom>
          <a:ln w="3417">
            <a:solidFill>
              <a:srgbClr val="231F20"/>
            </a:solidFill>
          </a:ln>
        </p:spPr>
        <p:txBody>
          <a:bodyPr wrap="square" lIns="0" tIns="0" rIns="0" bIns="0" rtlCol="0"/>
          <a:lstStyle/>
          <a:p>
            <a:endParaRPr sz="1227"/>
          </a:p>
        </p:txBody>
      </p:sp>
      <p:sp>
        <p:nvSpPr>
          <p:cNvPr id="201" name="object 201"/>
          <p:cNvSpPr/>
          <p:nvPr/>
        </p:nvSpPr>
        <p:spPr>
          <a:xfrm>
            <a:off x="6372056" y="3774509"/>
            <a:ext cx="0" cy="458932"/>
          </a:xfrm>
          <a:custGeom>
            <a:avLst/>
            <a:gdLst/>
            <a:ahLst/>
            <a:cxnLst/>
            <a:rect l="l" t="t" r="r" b="b"/>
            <a:pathLst>
              <a:path h="673100">
                <a:moveTo>
                  <a:pt x="0" y="672519"/>
                </a:moveTo>
                <a:lnTo>
                  <a:pt x="0" y="0"/>
                </a:lnTo>
              </a:path>
            </a:pathLst>
          </a:custGeom>
          <a:ln w="3417">
            <a:solidFill>
              <a:srgbClr val="231F20"/>
            </a:solidFill>
          </a:ln>
        </p:spPr>
        <p:txBody>
          <a:bodyPr wrap="square" lIns="0" tIns="0" rIns="0" bIns="0" rtlCol="0"/>
          <a:lstStyle/>
          <a:p>
            <a:endParaRPr sz="1227"/>
          </a:p>
        </p:txBody>
      </p:sp>
      <p:sp>
        <p:nvSpPr>
          <p:cNvPr id="202" name="object 202"/>
          <p:cNvSpPr/>
          <p:nvPr/>
        </p:nvSpPr>
        <p:spPr>
          <a:xfrm>
            <a:off x="6579502" y="4193679"/>
            <a:ext cx="38533" cy="20349"/>
          </a:xfrm>
          <a:custGeom>
            <a:avLst/>
            <a:gdLst/>
            <a:ahLst/>
            <a:cxnLst/>
            <a:rect l="l" t="t" r="r" b="b"/>
            <a:pathLst>
              <a:path w="56514" h="29845">
                <a:moveTo>
                  <a:pt x="0" y="29280"/>
                </a:moveTo>
                <a:lnTo>
                  <a:pt x="0" y="0"/>
                </a:lnTo>
                <a:lnTo>
                  <a:pt x="56096" y="14640"/>
                </a:lnTo>
                <a:lnTo>
                  <a:pt x="0" y="29280"/>
                </a:lnTo>
                <a:close/>
              </a:path>
            </a:pathLst>
          </a:custGeom>
          <a:solidFill>
            <a:srgbClr val="231F20"/>
          </a:solidFill>
        </p:spPr>
        <p:txBody>
          <a:bodyPr wrap="square" lIns="0" tIns="0" rIns="0" bIns="0" rtlCol="0"/>
          <a:lstStyle/>
          <a:p>
            <a:endParaRPr sz="1227"/>
          </a:p>
        </p:txBody>
      </p:sp>
      <p:sp>
        <p:nvSpPr>
          <p:cNvPr id="203" name="object 203"/>
          <p:cNvSpPr/>
          <p:nvPr/>
        </p:nvSpPr>
        <p:spPr>
          <a:xfrm>
            <a:off x="6371315" y="4193924"/>
            <a:ext cx="38533" cy="20349"/>
          </a:xfrm>
          <a:custGeom>
            <a:avLst/>
            <a:gdLst/>
            <a:ahLst/>
            <a:cxnLst/>
            <a:rect l="l" t="t" r="r" b="b"/>
            <a:pathLst>
              <a:path w="56514" h="29845">
                <a:moveTo>
                  <a:pt x="56096" y="29288"/>
                </a:moveTo>
                <a:lnTo>
                  <a:pt x="0" y="14631"/>
                </a:lnTo>
                <a:lnTo>
                  <a:pt x="56096" y="0"/>
                </a:lnTo>
                <a:lnTo>
                  <a:pt x="56096" y="29288"/>
                </a:lnTo>
                <a:close/>
              </a:path>
            </a:pathLst>
          </a:custGeom>
          <a:solidFill>
            <a:srgbClr val="231F20"/>
          </a:solidFill>
        </p:spPr>
        <p:txBody>
          <a:bodyPr wrap="square" lIns="0" tIns="0" rIns="0" bIns="0" rtlCol="0"/>
          <a:lstStyle/>
          <a:p>
            <a:endParaRPr sz="1227"/>
          </a:p>
        </p:txBody>
      </p:sp>
      <p:sp>
        <p:nvSpPr>
          <p:cNvPr id="204" name="object 204"/>
          <p:cNvSpPr/>
          <p:nvPr/>
        </p:nvSpPr>
        <p:spPr>
          <a:xfrm>
            <a:off x="6588348" y="4025657"/>
            <a:ext cx="0" cy="97415"/>
          </a:xfrm>
          <a:custGeom>
            <a:avLst/>
            <a:gdLst/>
            <a:ahLst/>
            <a:cxnLst/>
            <a:rect l="l" t="t" r="r" b="b"/>
            <a:pathLst>
              <a:path h="142875">
                <a:moveTo>
                  <a:pt x="0" y="0"/>
                </a:moveTo>
                <a:lnTo>
                  <a:pt x="0" y="142630"/>
                </a:lnTo>
              </a:path>
            </a:pathLst>
          </a:custGeom>
          <a:ln w="3417">
            <a:solidFill>
              <a:srgbClr val="231F20"/>
            </a:solidFill>
          </a:ln>
        </p:spPr>
        <p:txBody>
          <a:bodyPr wrap="square" lIns="0" tIns="0" rIns="0" bIns="0" rtlCol="0"/>
          <a:lstStyle/>
          <a:p>
            <a:endParaRPr sz="1227"/>
          </a:p>
        </p:txBody>
      </p:sp>
      <p:sp>
        <p:nvSpPr>
          <p:cNvPr id="205" name="object 205"/>
          <p:cNvSpPr/>
          <p:nvPr/>
        </p:nvSpPr>
        <p:spPr>
          <a:xfrm>
            <a:off x="6588348" y="3775455"/>
            <a:ext cx="0" cy="221673"/>
          </a:xfrm>
          <a:custGeom>
            <a:avLst/>
            <a:gdLst/>
            <a:ahLst/>
            <a:cxnLst/>
            <a:rect l="l" t="t" r="r" b="b"/>
            <a:pathLst>
              <a:path h="325120">
                <a:moveTo>
                  <a:pt x="0" y="0"/>
                </a:moveTo>
                <a:lnTo>
                  <a:pt x="0" y="324668"/>
                </a:lnTo>
              </a:path>
            </a:pathLst>
          </a:custGeom>
          <a:ln w="3417">
            <a:solidFill>
              <a:srgbClr val="231F20"/>
            </a:solidFill>
          </a:ln>
        </p:spPr>
        <p:txBody>
          <a:bodyPr wrap="square" lIns="0" tIns="0" rIns="0" bIns="0" rtlCol="0"/>
          <a:lstStyle/>
          <a:p>
            <a:endParaRPr sz="1227"/>
          </a:p>
        </p:txBody>
      </p:sp>
      <p:sp>
        <p:nvSpPr>
          <p:cNvPr id="206" name="object 206"/>
          <p:cNvSpPr/>
          <p:nvPr/>
        </p:nvSpPr>
        <p:spPr>
          <a:xfrm>
            <a:off x="6400518" y="3775455"/>
            <a:ext cx="0" cy="347663"/>
          </a:xfrm>
          <a:custGeom>
            <a:avLst/>
            <a:gdLst/>
            <a:ahLst/>
            <a:cxnLst/>
            <a:rect l="l" t="t" r="r" b="b"/>
            <a:pathLst>
              <a:path h="509904">
                <a:moveTo>
                  <a:pt x="0" y="509592"/>
                </a:moveTo>
                <a:lnTo>
                  <a:pt x="0" y="0"/>
                </a:lnTo>
              </a:path>
            </a:pathLst>
          </a:custGeom>
          <a:ln w="3417">
            <a:solidFill>
              <a:srgbClr val="231F20"/>
            </a:solidFill>
          </a:ln>
        </p:spPr>
        <p:txBody>
          <a:bodyPr wrap="square" lIns="0" tIns="0" rIns="0" bIns="0" rtlCol="0"/>
          <a:lstStyle/>
          <a:p>
            <a:endParaRPr sz="1227"/>
          </a:p>
        </p:txBody>
      </p:sp>
      <p:sp>
        <p:nvSpPr>
          <p:cNvPr id="207" name="object 207"/>
          <p:cNvSpPr/>
          <p:nvPr/>
        </p:nvSpPr>
        <p:spPr>
          <a:xfrm>
            <a:off x="6431204" y="4113946"/>
            <a:ext cx="126856" cy="0"/>
          </a:xfrm>
          <a:custGeom>
            <a:avLst/>
            <a:gdLst/>
            <a:ahLst/>
            <a:cxnLst/>
            <a:rect l="l" t="t" r="r" b="b"/>
            <a:pathLst>
              <a:path w="186054">
                <a:moveTo>
                  <a:pt x="0" y="0"/>
                </a:moveTo>
                <a:lnTo>
                  <a:pt x="185753" y="0"/>
                </a:lnTo>
              </a:path>
            </a:pathLst>
          </a:custGeom>
          <a:ln w="3328">
            <a:solidFill>
              <a:srgbClr val="231F20"/>
            </a:solidFill>
          </a:ln>
        </p:spPr>
        <p:txBody>
          <a:bodyPr wrap="square" lIns="0" tIns="0" rIns="0" bIns="0" rtlCol="0"/>
          <a:lstStyle/>
          <a:p>
            <a:endParaRPr sz="1227"/>
          </a:p>
        </p:txBody>
      </p:sp>
      <p:sp>
        <p:nvSpPr>
          <p:cNvPr id="208" name="object 208"/>
          <p:cNvSpPr/>
          <p:nvPr/>
        </p:nvSpPr>
        <p:spPr>
          <a:xfrm>
            <a:off x="6550882" y="4103844"/>
            <a:ext cx="38533" cy="20349"/>
          </a:xfrm>
          <a:custGeom>
            <a:avLst/>
            <a:gdLst/>
            <a:ahLst/>
            <a:cxnLst/>
            <a:rect l="l" t="t" r="r" b="b"/>
            <a:pathLst>
              <a:path w="56514" h="29845">
                <a:moveTo>
                  <a:pt x="0" y="29288"/>
                </a:moveTo>
                <a:lnTo>
                  <a:pt x="0" y="0"/>
                </a:lnTo>
                <a:lnTo>
                  <a:pt x="56079" y="14648"/>
                </a:lnTo>
                <a:lnTo>
                  <a:pt x="0" y="29288"/>
                </a:lnTo>
                <a:close/>
              </a:path>
            </a:pathLst>
          </a:custGeom>
          <a:solidFill>
            <a:srgbClr val="231F20"/>
          </a:solidFill>
        </p:spPr>
        <p:txBody>
          <a:bodyPr wrap="square" lIns="0" tIns="0" rIns="0" bIns="0" rtlCol="0"/>
          <a:lstStyle/>
          <a:p>
            <a:endParaRPr sz="1227"/>
          </a:p>
        </p:txBody>
      </p:sp>
      <p:sp>
        <p:nvSpPr>
          <p:cNvPr id="209" name="object 209"/>
          <p:cNvSpPr/>
          <p:nvPr/>
        </p:nvSpPr>
        <p:spPr>
          <a:xfrm>
            <a:off x="6399962" y="4104096"/>
            <a:ext cx="38533" cy="20349"/>
          </a:xfrm>
          <a:custGeom>
            <a:avLst/>
            <a:gdLst/>
            <a:ahLst/>
            <a:cxnLst/>
            <a:rect l="l" t="t" r="r" b="b"/>
            <a:pathLst>
              <a:path w="56514" h="29845">
                <a:moveTo>
                  <a:pt x="56088" y="29280"/>
                </a:moveTo>
                <a:lnTo>
                  <a:pt x="0" y="14631"/>
                </a:lnTo>
                <a:lnTo>
                  <a:pt x="56088" y="0"/>
                </a:lnTo>
                <a:lnTo>
                  <a:pt x="56088" y="29280"/>
                </a:lnTo>
                <a:close/>
              </a:path>
            </a:pathLst>
          </a:custGeom>
          <a:solidFill>
            <a:srgbClr val="231F20"/>
          </a:solidFill>
        </p:spPr>
        <p:txBody>
          <a:bodyPr wrap="square" lIns="0" tIns="0" rIns="0" bIns="0" rtlCol="0"/>
          <a:lstStyle/>
          <a:p>
            <a:endParaRPr sz="1227"/>
          </a:p>
        </p:txBody>
      </p:sp>
      <p:sp>
        <p:nvSpPr>
          <p:cNvPr id="210" name="object 210"/>
          <p:cNvSpPr/>
          <p:nvPr/>
        </p:nvSpPr>
        <p:spPr>
          <a:xfrm>
            <a:off x="6539728" y="3775465"/>
            <a:ext cx="0" cy="252413"/>
          </a:xfrm>
          <a:custGeom>
            <a:avLst/>
            <a:gdLst/>
            <a:ahLst/>
            <a:cxnLst/>
            <a:rect l="l" t="t" r="r" b="b"/>
            <a:pathLst>
              <a:path h="370204">
                <a:moveTo>
                  <a:pt x="0" y="0"/>
                </a:moveTo>
                <a:lnTo>
                  <a:pt x="0" y="369706"/>
                </a:lnTo>
              </a:path>
            </a:pathLst>
          </a:custGeom>
          <a:ln w="3417">
            <a:solidFill>
              <a:srgbClr val="231F20"/>
            </a:solidFill>
          </a:ln>
        </p:spPr>
        <p:txBody>
          <a:bodyPr wrap="square" lIns="0" tIns="0" rIns="0" bIns="0" rtlCol="0"/>
          <a:lstStyle/>
          <a:p>
            <a:endParaRPr sz="1227"/>
          </a:p>
        </p:txBody>
      </p:sp>
      <p:sp>
        <p:nvSpPr>
          <p:cNvPr id="211" name="object 211"/>
          <p:cNvSpPr/>
          <p:nvPr/>
        </p:nvSpPr>
        <p:spPr>
          <a:xfrm>
            <a:off x="6449977" y="3775465"/>
            <a:ext cx="0" cy="252413"/>
          </a:xfrm>
          <a:custGeom>
            <a:avLst/>
            <a:gdLst/>
            <a:ahLst/>
            <a:cxnLst/>
            <a:rect l="l" t="t" r="r" b="b"/>
            <a:pathLst>
              <a:path h="370204">
                <a:moveTo>
                  <a:pt x="0" y="0"/>
                </a:moveTo>
                <a:lnTo>
                  <a:pt x="0" y="369706"/>
                </a:lnTo>
              </a:path>
            </a:pathLst>
          </a:custGeom>
          <a:ln w="3417">
            <a:solidFill>
              <a:srgbClr val="231F20"/>
            </a:solidFill>
          </a:ln>
        </p:spPr>
        <p:txBody>
          <a:bodyPr wrap="square" lIns="0" tIns="0" rIns="0" bIns="0" rtlCol="0"/>
          <a:lstStyle/>
          <a:p>
            <a:endParaRPr sz="1227"/>
          </a:p>
        </p:txBody>
      </p:sp>
      <p:sp>
        <p:nvSpPr>
          <p:cNvPr id="212" name="object 212"/>
          <p:cNvSpPr/>
          <p:nvPr/>
        </p:nvSpPr>
        <p:spPr>
          <a:xfrm>
            <a:off x="6536516" y="4000829"/>
            <a:ext cx="38533" cy="20349"/>
          </a:xfrm>
          <a:custGeom>
            <a:avLst/>
            <a:gdLst/>
            <a:ahLst/>
            <a:cxnLst/>
            <a:rect l="l" t="t" r="r" b="b"/>
            <a:pathLst>
              <a:path w="56514" h="29845">
                <a:moveTo>
                  <a:pt x="56096" y="29288"/>
                </a:moveTo>
                <a:lnTo>
                  <a:pt x="0" y="14640"/>
                </a:lnTo>
                <a:lnTo>
                  <a:pt x="56096" y="0"/>
                </a:lnTo>
                <a:lnTo>
                  <a:pt x="56096" y="29288"/>
                </a:lnTo>
                <a:close/>
              </a:path>
            </a:pathLst>
          </a:custGeom>
          <a:solidFill>
            <a:srgbClr val="231F20"/>
          </a:solidFill>
        </p:spPr>
        <p:txBody>
          <a:bodyPr wrap="square" lIns="0" tIns="0" rIns="0" bIns="0" rtlCol="0"/>
          <a:lstStyle/>
          <a:p>
            <a:endParaRPr sz="1227"/>
          </a:p>
        </p:txBody>
      </p:sp>
      <p:sp>
        <p:nvSpPr>
          <p:cNvPr id="213" name="object 213"/>
          <p:cNvSpPr/>
          <p:nvPr/>
        </p:nvSpPr>
        <p:spPr>
          <a:xfrm>
            <a:off x="6445528" y="4010688"/>
            <a:ext cx="99147" cy="0"/>
          </a:xfrm>
          <a:custGeom>
            <a:avLst/>
            <a:gdLst/>
            <a:ahLst/>
            <a:cxnLst/>
            <a:rect l="l" t="t" r="r" b="b"/>
            <a:pathLst>
              <a:path w="145414">
                <a:moveTo>
                  <a:pt x="0" y="0"/>
                </a:moveTo>
                <a:lnTo>
                  <a:pt x="145380" y="0"/>
                </a:lnTo>
              </a:path>
            </a:pathLst>
          </a:custGeom>
          <a:ln w="3328">
            <a:solidFill>
              <a:srgbClr val="231F20"/>
            </a:solidFill>
          </a:ln>
        </p:spPr>
        <p:txBody>
          <a:bodyPr wrap="square" lIns="0" tIns="0" rIns="0" bIns="0" rtlCol="0"/>
          <a:lstStyle/>
          <a:p>
            <a:endParaRPr sz="1227"/>
          </a:p>
        </p:txBody>
      </p:sp>
      <p:sp>
        <p:nvSpPr>
          <p:cNvPr id="214" name="object 214"/>
          <p:cNvSpPr/>
          <p:nvPr/>
        </p:nvSpPr>
        <p:spPr>
          <a:xfrm>
            <a:off x="6209641" y="4010688"/>
            <a:ext cx="211282" cy="0"/>
          </a:xfrm>
          <a:custGeom>
            <a:avLst/>
            <a:gdLst/>
            <a:ahLst/>
            <a:cxnLst/>
            <a:rect l="l" t="t" r="r" b="b"/>
            <a:pathLst>
              <a:path w="309879">
                <a:moveTo>
                  <a:pt x="309765" y="0"/>
                </a:moveTo>
                <a:lnTo>
                  <a:pt x="0" y="0"/>
                </a:lnTo>
              </a:path>
            </a:pathLst>
          </a:custGeom>
          <a:ln w="3328">
            <a:solidFill>
              <a:srgbClr val="231F20"/>
            </a:solidFill>
          </a:ln>
        </p:spPr>
        <p:txBody>
          <a:bodyPr wrap="square" lIns="0" tIns="0" rIns="0" bIns="0" rtlCol="0"/>
          <a:lstStyle/>
          <a:p>
            <a:endParaRPr sz="1227"/>
          </a:p>
        </p:txBody>
      </p:sp>
      <p:sp>
        <p:nvSpPr>
          <p:cNvPr id="215" name="object 215"/>
          <p:cNvSpPr/>
          <p:nvPr/>
        </p:nvSpPr>
        <p:spPr>
          <a:xfrm>
            <a:off x="6413871" y="4000583"/>
            <a:ext cx="38533" cy="20349"/>
          </a:xfrm>
          <a:custGeom>
            <a:avLst/>
            <a:gdLst/>
            <a:ahLst/>
            <a:cxnLst/>
            <a:rect l="l" t="t" r="r" b="b"/>
            <a:pathLst>
              <a:path w="56514" h="29845">
                <a:moveTo>
                  <a:pt x="0" y="29280"/>
                </a:moveTo>
                <a:lnTo>
                  <a:pt x="0" y="0"/>
                </a:lnTo>
                <a:lnTo>
                  <a:pt x="56079" y="14640"/>
                </a:lnTo>
                <a:lnTo>
                  <a:pt x="0" y="29280"/>
                </a:lnTo>
                <a:close/>
              </a:path>
            </a:pathLst>
          </a:custGeom>
          <a:solidFill>
            <a:srgbClr val="231F20"/>
          </a:solidFill>
        </p:spPr>
        <p:txBody>
          <a:bodyPr wrap="square" lIns="0" tIns="0" rIns="0" bIns="0" rtlCol="0"/>
          <a:lstStyle/>
          <a:p>
            <a:endParaRPr sz="1227"/>
          </a:p>
        </p:txBody>
      </p:sp>
      <p:sp>
        <p:nvSpPr>
          <p:cNvPr id="216" name="object 216"/>
          <p:cNvSpPr/>
          <p:nvPr/>
        </p:nvSpPr>
        <p:spPr>
          <a:xfrm>
            <a:off x="2977140" y="3928352"/>
            <a:ext cx="595745" cy="109970"/>
          </a:xfrm>
          <a:custGeom>
            <a:avLst/>
            <a:gdLst/>
            <a:ahLst/>
            <a:cxnLst/>
            <a:rect l="l" t="t" r="r" b="b"/>
            <a:pathLst>
              <a:path w="873760" h="161289">
                <a:moveTo>
                  <a:pt x="873760" y="0"/>
                </a:moveTo>
                <a:lnTo>
                  <a:pt x="0" y="0"/>
                </a:lnTo>
                <a:lnTo>
                  <a:pt x="0" y="160883"/>
                </a:lnTo>
                <a:lnTo>
                  <a:pt x="873760" y="160883"/>
                </a:lnTo>
                <a:lnTo>
                  <a:pt x="873760" y="0"/>
                </a:lnTo>
                <a:close/>
              </a:path>
            </a:pathLst>
          </a:custGeom>
          <a:solidFill>
            <a:srgbClr val="E6E7E8"/>
          </a:solidFill>
        </p:spPr>
        <p:txBody>
          <a:bodyPr wrap="square" lIns="0" tIns="0" rIns="0" bIns="0" rtlCol="0"/>
          <a:lstStyle/>
          <a:p>
            <a:endParaRPr sz="1227"/>
          </a:p>
        </p:txBody>
      </p:sp>
      <p:sp>
        <p:nvSpPr>
          <p:cNvPr id="217" name="object 217"/>
          <p:cNvSpPr/>
          <p:nvPr/>
        </p:nvSpPr>
        <p:spPr>
          <a:xfrm>
            <a:off x="3572885" y="3928352"/>
            <a:ext cx="595745" cy="109970"/>
          </a:xfrm>
          <a:custGeom>
            <a:avLst/>
            <a:gdLst/>
            <a:ahLst/>
            <a:cxnLst/>
            <a:rect l="l" t="t" r="r" b="b"/>
            <a:pathLst>
              <a:path w="873760" h="161289">
                <a:moveTo>
                  <a:pt x="873760" y="0"/>
                </a:moveTo>
                <a:lnTo>
                  <a:pt x="0" y="0"/>
                </a:lnTo>
                <a:lnTo>
                  <a:pt x="0" y="160883"/>
                </a:lnTo>
                <a:lnTo>
                  <a:pt x="873760" y="160883"/>
                </a:lnTo>
                <a:lnTo>
                  <a:pt x="873760" y="0"/>
                </a:lnTo>
                <a:close/>
              </a:path>
            </a:pathLst>
          </a:custGeom>
          <a:solidFill>
            <a:srgbClr val="E6E7E8"/>
          </a:solidFill>
        </p:spPr>
        <p:txBody>
          <a:bodyPr wrap="square" lIns="0" tIns="0" rIns="0" bIns="0" rtlCol="0"/>
          <a:lstStyle/>
          <a:p>
            <a:endParaRPr sz="1227"/>
          </a:p>
        </p:txBody>
      </p:sp>
      <p:sp>
        <p:nvSpPr>
          <p:cNvPr id="218" name="object 218"/>
          <p:cNvSpPr/>
          <p:nvPr/>
        </p:nvSpPr>
        <p:spPr>
          <a:xfrm>
            <a:off x="4168630" y="3928352"/>
            <a:ext cx="595745" cy="109970"/>
          </a:xfrm>
          <a:custGeom>
            <a:avLst/>
            <a:gdLst/>
            <a:ahLst/>
            <a:cxnLst/>
            <a:rect l="l" t="t" r="r" b="b"/>
            <a:pathLst>
              <a:path w="873760" h="161289">
                <a:moveTo>
                  <a:pt x="873759" y="0"/>
                </a:moveTo>
                <a:lnTo>
                  <a:pt x="0" y="0"/>
                </a:lnTo>
                <a:lnTo>
                  <a:pt x="0" y="160883"/>
                </a:lnTo>
                <a:lnTo>
                  <a:pt x="873759" y="160883"/>
                </a:lnTo>
                <a:lnTo>
                  <a:pt x="873759" y="0"/>
                </a:lnTo>
                <a:close/>
              </a:path>
            </a:pathLst>
          </a:custGeom>
          <a:solidFill>
            <a:srgbClr val="E6E7E8"/>
          </a:solidFill>
        </p:spPr>
        <p:txBody>
          <a:bodyPr wrap="square" lIns="0" tIns="0" rIns="0" bIns="0" rtlCol="0"/>
          <a:lstStyle/>
          <a:p>
            <a:endParaRPr sz="1227"/>
          </a:p>
        </p:txBody>
      </p:sp>
      <p:sp>
        <p:nvSpPr>
          <p:cNvPr id="219" name="object 219"/>
          <p:cNvSpPr/>
          <p:nvPr/>
        </p:nvSpPr>
        <p:spPr>
          <a:xfrm>
            <a:off x="4764375" y="3928352"/>
            <a:ext cx="595745" cy="109970"/>
          </a:xfrm>
          <a:custGeom>
            <a:avLst/>
            <a:gdLst/>
            <a:ahLst/>
            <a:cxnLst/>
            <a:rect l="l" t="t" r="r" b="b"/>
            <a:pathLst>
              <a:path w="873760" h="161289">
                <a:moveTo>
                  <a:pt x="873759" y="0"/>
                </a:moveTo>
                <a:lnTo>
                  <a:pt x="0" y="0"/>
                </a:lnTo>
                <a:lnTo>
                  <a:pt x="0" y="160883"/>
                </a:lnTo>
                <a:lnTo>
                  <a:pt x="873759" y="160883"/>
                </a:lnTo>
                <a:lnTo>
                  <a:pt x="873759" y="0"/>
                </a:lnTo>
                <a:close/>
              </a:path>
            </a:pathLst>
          </a:custGeom>
          <a:solidFill>
            <a:srgbClr val="E6E7E8"/>
          </a:solidFill>
        </p:spPr>
        <p:txBody>
          <a:bodyPr wrap="square" lIns="0" tIns="0" rIns="0" bIns="0" rtlCol="0"/>
          <a:lstStyle/>
          <a:p>
            <a:endParaRPr sz="1227"/>
          </a:p>
        </p:txBody>
      </p:sp>
      <p:sp>
        <p:nvSpPr>
          <p:cNvPr id="220" name="object 220"/>
          <p:cNvSpPr/>
          <p:nvPr/>
        </p:nvSpPr>
        <p:spPr>
          <a:xfrm>
            <a:off x="5360121" y="3928352"/>
            <a:ext cx="595745" cy="109970"/>
          </a:xfrm>
          <a:custGeom>
            <a:avLst/>
            <a:gdLst/>
            <a:ahLst/>
            <a:cxnLst/>
            <a:rect l="l" t="t" r="r" b="b"/>
            <a:pathLst>
              <a:path w="873760" h="161289">
                <a:moveTo>
                  <a:pt x="873760" y="0"/>
                </a:moveTo>
                <a:lnTo>
                  <a:pt x="0" y="0"/>
                </a:lnTo>
                <a:lnTo>
                  <a:pt x="0" y="160883"/>
                </a:lnTo>
                <a:lnTo>
                  <a:pt x="873760" y="160883"/>
                </a:lnTo>
                <a:lnTo>
                  <a:pt x="873760" y="0"/>
                </a:lnTo>
                <a:close/>
              </a:path>
            </a:pathLst>
          </a:custGeom>
          <a:solidFill>
            <a:srgbClr val="E6E7E8"/>
          </a:solidFill>
        </p:spPr>
        <p:txBody>
          <a:bodyPr wrap="square" lIns="0" tIns="0" rIns="0" bIns="0" rtlCol="0"/>
          <a:lstStyle/>
          <a:p>
            <a:endParaRPr sz="1227"/>
          </a:p>
        </p:txBody>
      </p:sp>
      <p:sp>
        <p:nvSpPr>
          <p:cNvPr id="221" name="object 221"/>
          <p:cNvSpPr/>
          <p:nvPr/>
        </p:nvSpPr>
        <p:spPr>
          <a:xfrm>
            <a:off x="2977139" y="4038046"/>
            <a:ext cx="2978727" cy="0"/>
          </a:xfrm>
          <a:custGeom>
            <a:avLst/>
            <a:gdLst/>
            <a:ahLst/>
            <a:cxnLst/>
            <a:rect l="l" t="t" r="r" b="b"/>
            <a:pathLst>
              <a:path w="4368800">
                <a:moveTo>
                  <a:pt x="0" y="0"/>
                </a:moveTo>
                <a:lnTo>
                  <a:pt x="4368800" y="0"/>
                </a:lnTo>
              </a:path>
            </a:pathLst>
          </a:custGeom>
          <a:ln w="3175">
            <a:solidFill>
              <a:srgbClr val="000000"/>
            </a:solidFill>
          </a:ln>
        </p:spPr>
        <p:txBody>
          <a:bodyPr wrap="square" lIns="0" tIns="0" rIns="0" bIns="0" rtlCol="0"/>
          <a:lstStyle/>
          <a:p>
            <a:endParaRPr sz="1227"/>
          </a:p>
        </p:txBody>
      </p:sp>
      <p:sp>
        <p:nvSpPr>
          <p:cNvPr id="222" name="object 222"/>
          <p:cNvSpPr/>
          <p:nvPr/>
        </p:nvSpPr>
        <p:spPr>
          <a:xfrm>
            <a:off x="3572884" y="4154476"/>
            <a:ext cx="2382982" cy="0"/>
          </a:xfrm>
          <a:custGeom>
            <a:avLst/>
            <a:gdLst/>
            <a:ahLst/>
            <a:cxnLst/>
            <a:rect l="l" t="t" r="r" b="b"/>
            <a:pathLst>
              <a:path w="3495040">
                <a:moveTo>
                  <a:pt x="0" y="0"/>
                </a:moveTo>
                <a:lnTo>
                  <a:pt x="3495040" y="0"/>
                </a:lnTo>
              </a:path>
            </a:pathLst>
          </a:custGeom>
          <a:ln w="3175">
            <a:solidFill>
              <a:srgbClr val="000000"/>
            </a:solidFill>
          </a:ln>
        </p:spPr>
        <p:txBody>
          <a:bodyPr wrap="square" lIns="0" tIns="0" rIns="0" bIns="0" rtlCol="0"/>
          <a:lstStyle/>
          <a:p>
            <a:endParaRPr sz="1227"/>
          </a:p>
        </p:txBody>
      </p:sp>
      <p:sp>
        <p:nvSpPr>
          <p:cNvPr id="223" name="object 223"/>
          <p:cNvSpPr/>
          <p:nvPr/>
        </p:nvSpPr>
        <p:spPr>
          <a:xfrm>
            <a:off x="2977139" y="4270906"/>
            <a:ext cx="2978727" cy="0"/>
          </a:xfrm>
          <a:custGeom>
            <a:avLst/>
            <a:gdLst/>
            <a:ahLst/>
            <a:cxnLst/>
            <a:rect l="l" t="t" r="r" b="b"/>
            <a:pathLst>
              <a:path w="4368800">
                <a:moveTo>
                  <a:pt x="0" y="0"/>
                </a:moveTo>
                <a:lnTo>
                  <a:pt x="4368800" y="0"/>
                </a:lnTo>
              </a:path>
            </a:pathLst>
          </a:custGeom>
          <a:ln w="3175">
            <a:solidFill>
              <a:srgbClr val="000000"/>
            </a:solidFill>
          </a:ln>
        </p:spPr>
        <p:txBody>
          <a:bodyPr wrap="square" lIns="0" tIns="0" rIns="0" bIns="0" rtlCol="0"/>
          <a:lstStyle/>
          <a:p>
            <a:endParaRPr sz="1227"/>
          </a:p>
        </p:txBody>
      </p:sp>
      <p:sp>
        <p:nvSpPr>
          <p:cNvPr id="224" name="object 224"/>
          <p:cNvSpPr/>
          <p:nvPr/>
        </p:nvSpPr>
        <p:spPr>
          <a:xfrm>
            <a:off x="2977140" y="2805545"/>
            <a:ext cx="4520045" cy="155864"/>
          </a:xfrm>
          <a:custGeom>
            <a:avLst/>
            <a:gdLst/>
            <a:ahLst/>
            <a:cxnLst/>
            <a:rect l="l" t="t" r="r" b="b"/>
            <a:pathLst>
              <a:path w="6629400" h="228600">
                <a:moveTo>
                  <a:pt x="0" y="0"/>
                </a:moveTo>
                <a:lnTo>
                  <a:pt x="6629400" y="0"/>
                </a:lnTo>
                <a:lnTo>
                  <a:pt x="6629400" y="228600"/>
                </a:lnTo>
                <a:lnTo>
                  <a:pt x="0" y="228600"/>
                </a:lnTo>
                <a:lnTo>
                  <a:pt x="0" y="0"/>
                </a:lnTo>
                <a:close/>
              </a:path>
            </a:pathLst>
          </a:custGeom>
          <a:solidFill>
            <a:srgbClr val="A7A9AC"/>
          </a:solidFill>
        </p:spPr>
        <p:txBody>
          <a:bodyPr wrap="square" lIns="0" tIns="0" rIns="0" bIns="0" rtlCol="0"/>
          <a:lstStyle/>
          <a:p>
            <a:endParaRPr sz="1227"/>
          </a:p>
        </p:txBody>
      </p:sp>
      <p:sp>
        <p:nvSpPr>
          <p:cNvPr id="225" name="object 225"/>
          <p:cNvSpPr/>
          <p:nvPr/>
        </p:nvSpPr>
        <p:spPr>
          <a:xfrm>
            <a:off x="2977140" y="2961409"/>
            <a:ext cx="4520045" cy="0"/>
          </a:xfrm>
          <a:custGeom>
            <a:avLst/>
            <a:gdLst/>
            <a:ahLst/>
            <a:cxnLst/>
            <a:rect l="l" t="t" r="r" b="b"/>
            <a:pathLst>
              <a:path w="6629400">
                <a:moveTo>
                  <a:pt x="0" y="0"/>
                </a:moveTo>
                <a:lnTo>
                  <a:pt x="6629400" y="0"/>
                </a:lnTo>
              </a:path>
            </a:pathLst>
          </a:custGeom>
          <a:ln w="3175">
            <a:solidFill>
              <a:srgbClr val="A7A9AC"/>
            </a:solidFill>
          </a:ln>
        </p:spPr>
        <p:txBody>
          <a:bodyPr wrap="square" lIns="0" tIns="0" rIns="0" bIns="0" rtlCol="0"/>
          <a:lstStyle/>
          <a:p>
            <a:endParaRPr sz="1227"/>
          </a:p>
        </p:txBody>
      </p:sp>
      <p:sp>
        <p:nvSpPr>
          <p:cNvPr id="226" name="object 226"/>
          <p:cNvSpPr txBox="1"/>
          <p:nvPr/>
        </p:nvSpPr>
        <p:spPr>
          <a:xfrm>
            <a:off x="2977139" y="4445659"/>
            <a:ext cx="3670589" cy="334963"/>
          </a:xfrm>
          <a:prstGeom prst="rect">
            <a:avLst/>
          </a:prstGeom>
        </p:spPr>
        <p:txBody>
          <a:bodyPr vert="horz" wrap="square" lIns="0" tIns="0" rIns="0" bIns="0" rtlCol="0">
            <a:spAutoFit/>
          </a:bodyPr>
          <a:lstStyle/>
          <a:p>
            <a:pPr marR="3464" algn="r">
              <a:tabLst>
                <a:tab pos="197422" algn="l"/>
              </a:tabLst>
            </a:pPr>
            <a:r>
              <a:rPr sz="545" dirty="0">
                <a:solidFill>
                  <a:srgbClr val="231F20"/>
                </a:solidFill>
                <a:latin typeface="Trebuchet MS"/>
                <a:cs typeface="Trebuchet MS"/>
              </a:rPr>
              <a:t>B2	B1</a:t>
            </a:r>
            <a:endParaRPr sz="545">
              <a:latin typeface="Trebuchet MS"/>
              <a:cs typeface="Trebuchet MS"/>
            </a:endParaRPr>
          </a:p>
          <a:p>
            <a:pPr marL="34635">
              <a:spcBef>
                <a:spcPts val="198"/>
              </a:spcBef>
            </a:pPr>
            <a:r>
              <a:rPr sz="545" b="1" spc="-44" dirty="0">
                <a:solidFill>
                  <a:srgbClr val="FFFFFF"/>
                </a:solidFill>
                <a:latin typeface="Trebuchet MS"/>
                <a:cs typeface="Trebuchet MS"/>
              </a:rPr>
              <a:t>E</a:t>
            </a:r>
            <a:r>
              <a:rPr sz="545" b="1" spc="-10" dirty="0">
                <a:solidFill>
                  <a:srgbClr val="FFFFFF"/>
                </a:solidFill>
                <a:latin typeface="Trebuchet MS"/>
                <a:cs typeface="Trebuchet MS"/>
              </a:rPr>
              <a:t>C</a:t>
            </a:r>
            <a:r>
              <a:rPr sz="545" b="1" spc="-44" dirty="0">
                <a:solidFill>
                  <a:srgbClr val="FFFFFF"/>
                </a:solidFill>
                <a:latin typeface="Trebuchet MS"/>
                <a:cs typeface="Trebuchet MS"/>
              </a:rPr>
              <a:t> </a:t>
            </a:r>
            <a:r>
              <a:rPr sz="545" b="1" spc="-14" dirty="0">
                <a:solidFill>
                  <a:srgbClr val="FFFFFF"/>
                </a:solidFill>
                <a:latin typeface="Trebuchet MS"/>
                <a:cs typeface="Trebuchet MS"/>
              </a:rPr>
              <a:t>Motor</a:t>
            </a:r>
            <a:r>
              <a:rPr sz="545" b="1" spc="-44" dirty="0">
                <a:solidFill>
                  <a:srgbClr val="FFFFFF"/>
                </a:solidFill>
                <a:latin typeface="Trebuchet MS"/>
                <a:cs typeface="Trebuchet MS"/>
              </a:rPr>
              <a:t> </a:t>
            </a:r>
            <a:r>
              <a:rPr sz="545" b="1" spc="-17" dirty="0">
                <a:solidFill>
                  <a:srgbClr val="FFFFFF"/>
                </a:solidFill>
                <a:latin typeface="Trebuchet MS"/>
                <a:cs typeface="Trebuchet MS"/>
              </a:rPr>
              <a:t>Data</a:t>
            </a:r>
            <a:r>
              <a:rPr sz="545" b="1" spc="-44" dirty="0">
                <a:solidFill>
                  <a:srgbClr val="FFFFFF"/>
                </a:solidFill>
                <a:latin typeface="Trebuchet MS"/>
                <a:cs typeface="Trebuchet MS"/>
              </a:rPr>
              <a:t> </a:t>
            </a:r>
            <a:r>
              <a:rPr sz="409" spc="-20" dirty="0">
                <a:solidFill>
                  <a:srgbClr val="FFFFFF"/>
                </a:solidFill>
                <a:latin typeface="Arial"/>
                <a:cs typeface="Arial"/>
              </a:rPr>
              <a:t>(Single</a:t>
            </a:r>
            <a:r>
              <a:rPr sz="409" spc="-27" dirty="0">
                <a:solidFill>
                  <a:srgbClr val="FFFFFF"/>
                </a:solidFill>
                <a:latin typeface="Arial"/>
                <a:cs typeface="Arial"/>
              </a:rPr>
              <a:t> </a:t>
            </a:r>
            <a:r>
              <a:rPr sz="409" spc="-7" dirty="0">
                <a:solidFill>
                  <a:srgbClr val="FFFFFF"/>
                </a:solidFill>
                <a:latin typeface="Arial"/>
                <a:cs typeface="Arial"/>
              </a:rPr>
              <a:t>Motor</a:t>
            </a:r>
            <a:r>
              <a:rPr sz="409" spc="-27" dirty="0">
                <a:solidFill>
                  <a:srgbClr val="FFFFFF"/>
                </a:solidFill>
                <a:latin typeface="Arial"/>
                <a:cs typeface="Arial"/>
              </a:rPr>
              <a:t> </a:t>
            </a:r>
            <a:r>
              <a:rPr sz="409" spc="-14" dirty="0">
                <a:solidFill>
                  <a:srgbClr val="FFFFFF"/>
                </a:solidFill>
                <a:latin typeface="Arial"/>
                <a:cs typeface="Arial"/>
              </a:rPr>
              <a:t>Operation)</a:t>
            </a:r>
            <a:endParaRPr sz="409">
              <a:latin typeface="Arial"/>
              <a:cs typeface="Arial"/>
            </a:endParaRPr>
          </a:p>
          <a:p>
            <a:pPr>
              <a:spcBef>
                <a:spcPts val="14"/>
              </a:spcBef>
            </a:pPr>
            <a:endParaRPr sz="511">
              <a:latin typeface="Times New Roman"/>
              <a:cs typeface="Times New Roman"/>
            </a:endParaRPr>
          </a:p>
          <a:p>
            <a:pPr marL="1118292">
              <a:tabLst>
                <a:tab pos="1599291" algn="l"/>
                <a:tab pos="2032234" algn="l"/>
                <a:tab pos="2643983" algn="l"/>
              </a:tabLst>
            </a:pPr>
            <a:r>
              <a:rPr sz="409" spc="-65" dirty="0">
                <a:latin typeface="Arial"/>
                <a:cs typeface="Arial"/>
              </a:rPr>
              <a:t>P</a:t>
            </a:r>
            <a:r>
              <a:rPr sz="511" spc="-10" baseline="-11111" dirty="0">
                <a:latin typeface="Arial"/>
                <a:cs typeface="Arial"/>
              </a:rPr>
              <a:t>2</a:t>
            </a:r>
            <a:r>
              <a:rPr sz="511" spc="-35" baseline="-11111" dirty="0">
                <a:latin typeface="Arial"/>
                <a:cs typeface="Arial"/>
              </a:rPr>
              <a:t> </a:t>
            </a:r>
            <a:r>
              <a:rPr sz="409" spc="-24" dirty="0">
                <a:latin typeface="Arial"/>
                <a:cs typeface="Arial"/>
              </a:rPr>
              <a:t>Rated</a:t>
            </a:r>
            <a:r>
              <a:rPr sz="409" dirty="0">
                <a:latin typeface="Arial"/>
                <a:cs typeface="Arial"/>
              </a:rPr>
              <a:t>	</a:t>
            </a:r>
            <a:r>
              <a:rPr sz="409" spc="-65" dirty="0">
                <a:latin typeface="Arial"/>
                <a:cs typeface="Arial"/>
              </a:rPr>
              <a:t>P</a:t>
            </a:r>
            <a:r>
              <a:rPr sz="511" spc="-10" baseline="-11111" dirty="0">
                <a:latin typeface="Arial"/>
                <a:cs typeface="Arial"/>
              </a:rPr>
              <a:t>1</a:t>
            </a:r>
            <a:r>
              <a:rPr sz="511" baseline="-11111" dirty="0">
                <a:latin typeface="Arial"/>
                <a:cs typeface="Arial"/>
              </a:rPr>
              <a:t>	</a:t>
            </a:r>
            <a:r>
              <a:rPr sz="409" spc="-31" dirty="0">
                <a:latin typeface="Arial"/>
                <a:cs typeface="Arial"/>
              </a:rPr>
              <a:t>Speed</a:t>
            </a:r>
            <a:r>
              <a:rPr sz="409" dirty="0">
                <a:latin typeface="Arial"/>
                <a:cs typeface="Arial"/>
              </a:rPr>
              <a:t>	</a:t>
            </a:r>
            <a:r>
              <a:rPr sz="409" spc="-41" dirty="0">
                <a:latin typeface="Arial"/>
                <a:cs typeface="Arial"/>
              </a:rPr>
              <a:t>FLA</a:t>
            </a:r>
            <a:endParaRPr sz="409">
              <a:latin typeface="Arial"/>
              <a:cs typeface="Arial"/>
            </a:endParaRPr>
          </a:p>
        </p:txBody>
      </p:sp>
      <p:sp>
        <p:nvSpPr>
          <p:cNvPr id="227" name="object 227"/>
          <p:cNvSpPr txBox="1"/>
          <p:nvPr/>
        </p:nvSpPr>
        <p:spPr>
          <a:xfrm>
            <a:off x="6216432" y="3747926"/>
            <a:ext cx="83869" cy="149369"/>
          </a:xfrm>
          <a:prstGeom prst="rect">
            <a:avLst/>
          </a:prstGeom>
        </p:spPr>
        <p:txBody>
          <a:bodyPr vert="vert" wrap="square" lIns="0" tIns="0" rIns="0" bIns="0" rtlCol="0">
            <a:spAutoFit/>
          </a:bodyPr>
          <a:lstStyle/>
          <a:p>
            <a:pPr marL="8659"/>
            <a:r>
              <a:rPr sz="545" dirty="0">
                <a:solidFill>
                  <a:srgbClr val="231F20"/>
                </a:solidFill>
                <a:latin typeface="Trebuchet MS"/>
                <a:cs typeface="Trebuchet MS"/>
              </a:rPr>
              <a:t>n</a:t>
            </a:r>
            <a:r>
              <a:rPr sz="545" spc="-14" dirty="0">
                <a:solidFill>
                  <a:srgbClr val="231F20"/>
                </a:solidFill>
                <a:latin typeface="Trebuchet MS"/>
                <a:cs typeface="Trebuchet MS"/>
              </a:rPr>
              <a:t>x</a:t>
            </a:r>
            <a:r>
              <a:rPr sz="545" dirty="0">
                <a:solidFill>
                  <a:srgbClr val="231F20"/>
                </a:solidFill>
                <a:latin typeface="Trebuchet MS"/>
                <a:cs typeface="Trebuchet MS"/>
              </a:rPr>
              <a:t>d</a:t>
            </a:r>
            <a:r>
              <a:rPr sz="716" baseline="-7936" dirty="0">
                <a:solidFill>
                  <a:srgbClr val="231F20"/>
                </a:solidFill>
                <a:latin typeface="Trebuchet MS"/>
                <a:cs typeface="Trebuchet MS"/>
              </a:rPr>
              <a:t>L</a:t>
            </a:r>
            <a:endParaRPr sz="716" baseline="-7936">
              <a:latin typeface="Trebuchet MS"/>
              <a:cs typeface="Trebuchet MS"/>
            </a:endParaRPr>
          </a:p>
        </p:txBody>
      </p:sp>
      <p:sp>
        <p:nvSpPr>
          <p:cNvPr id="228" name="object 228"/>
          <p:cNvSpPr txBox="1"/>
          <p:nvPr/>
        </p:nvSpPr>
        <p:spPr>
          <a:xfrm>
            <a:off x="6354611" y="4221570"/>
            <a:ext cx="279688" cy="83869"/>
          </a:xfrm>
          <a:prstGeom prst="rect">
            <a:avLst/>
          </a:prstGeom>
        </p:spPr>
        <p:txBody>
          <a:bodyPr vert="horz" wrap="square" lIns="0" tIns="0" rIns="0" bIns="0" rtlCol="0">
            <a:spAutoFit/>
          </a:bodyPr>
          <a:lstStyle/>
          <a:p>
            <a:pPr marL="8659">
              <a:tabLst>
                <a:tab pos="270589" algn="l"/>
              </a:tabLst>
            </a:pPr>
            <a:r>
              <a:rPr sz="545" u="sng" spc="-48" dirty="0">
                <a:solidFill>
                  <a:srgbClr val="231F20"/>
                </a:solidFill>
                <a:latin typeface="Trebuchet MS"/>
                <a:cs typeface="Trebuchet MS"/>
              </a:rPr>
              <a:t>    </a:t>
            </a:r>
            <a:r>
              <a:rPr sz="545" u="sng" spc="-34" dirty="0">
                <a:solidFill>
                  <a:srgbClr val="231F20"/>
                </a:solidFill>
                <a:latin typeface="Trebuchet MS"/>
                <a:cs typeface="Trebuchet MS"/>
              </a:rPr>
              <a:t> </a:t>
            </a:r>
            <a:r>
              <a:rPr sz="545" u="sng" spc="14" dirty="0">
                <a:solidFill>
                  <a:srgbClr val="231F20"/>
                </a:solidFill>
                <a:latin typeface="Trebuchet MS"/>
                <a:cs typeface="Trebuchet MS"/>
              </a:rPr>
              <a:t>ØD</a:t>
            </a:r>
            <a:r>
              <a:rPr sz="545" u="sng" spc="-48" dirty="0">
                <a:solidFill>
                  <a:srgbClr val="231F20"/>
                </a:solidFill>
                <a:latin typeface="Trebuchet MS"/>
                <a:cs typeface="Trebuchet MS"/>
              </a:rPr>
              <a:t> </a:t>
            </a:r>
            <a:r>
              <a:rPr sz="545" u="sng" dirty="0">
                <a:solidFill>
                  <a:srgbClr val="231F20"/>
                </a:solidFill>
                <a:latin typeface="Trebuchet MS"/>
                <a:cs typeface="Trebuchet MS"/>
              </a:rPr>
              <a:t>	</a:t>
            </a:r>
            <a:endParaRPr sz="545">
              <a:latin typeface="Trebuchet MS"/>
              <a:cs typeface="Trebuchet MS"/>
            </a:endParaRPr>
          </a:p>
        </p:txBody>
      </p:sp>
      <p:sp>
        <p:nvSpPr>
          <p:cNvPr id="229" name="object 229"/>
          <p:cNvSpPr txBox="1"/>
          <p:nvPr/>
        </p:nvSpPr>
        <p:spPr>
          <a:xfrm>
            <a:off x="6393913" y="4122804"/>
            <a:ext cx="201324" cy="83869"/>
          </a:xfrm>
          <a:prstGeom prst="rect">
            <a:avLst/>
          </a:prstGeom>
        </p:spPr>
        <p:txBody>
          <a:bodyPr vert="horz" wrap="square" lIns="0" tIns="0" rIns="0" bIns="0" rtlCol="0">
            <a:spAutoFit/>
          </a:bodyPr>
          <a:lstStyle/>
          <a:p>
            <a:pPr marL="8659">
              <a:tabLst>
                <a:tab pos="192227" algn="l"/>
              </a:tabLst>
            </a:pPr>
            <a:r>
              <a:rPr sz="545" u="sng" spc="-48" dirty="0">
                <a:solidFill>
                  <a:srgbClr val="231F20"/>
                </a:solidFill>
                <a:latin typeface="Trebuchet MS"/>
                <a:cs typeface="Trebuchet MS"/>
              </a:rPr>
              <a:t>  </a:t>
            </a:r>
            <a:r>
              <a:rPr sz="545" u="sng" spc="-24" dirty="0">
                <a:solidFill>
                  <a:srgbClr val="231F20"/>
                </a:solidFill>
                <a:latin typeface="Trebuchet MS"/>
                <a:cs typeface="Trebuchet MS"/>
              </a:rPr>
              <a:t> </a:t>
            </a:r>
            <a:r>
              <a:rPr sz="545" u="sng" dirty="0">
                <a:solidFill>
                  <a:srgbClr val="231F20"/>
                </a:solidFill>
                <a:latin typeface="Trebuchet MS"/>
                <a:cs typeface="Trebuchet MS"/>
              </a:rPr>
              <a:t>Øk</a:t>
            </a:r>
            <a:r>
              <a:rPr sz="545" u="sng" spc="-48" dirty="0">
                <a:solidFill>
                  <a:srgbClr val="231F20"/>
                </a:solidFill>
                <a:latin typeface="Trebuchet MS"/>
                <a:cs typeface="Trebuchet MS"/>
              </a:rPr>
              <a:t> </a:t>
            </a:r>
            <a:r>
              <a:rPr sz="545" u="sng" dirty="0">
                <a:solidFill>
                  <a:srgbClr val="231F20"/>
                </a:solidFill>
                <a:latin typeface="Trebuchet MS"/>
                <a:cs typeface="Trebuchet MS"/>
              </a:rPr>
              <a:t>	</a:t>
            </a:r>
            <a:endParaRPr sz="545">
              <a:latin typeface="Trebuchet MS"/>
              <a:cs typeface="Trebuchet MS"/>
            </a:endParaRPr>
          </a:p>
        </p:txBody>
      </p:sp>
      <p:sp>
        <p:nvSpPr>
          <p:cNvPr id="230" name="object 230"/>
          <p:cNvSpPr txBox="1"/>
          <p:nvPr/>
        </p:nvSpPr>
        <p:spPr>
          <a:xfrm>
            <a:off x="6444976" y="4032492"/>
            <a:ext cx="101744" cy="83869"/>
          </a:xfrm>
          <a:prstGeom prst="rect">
            <a:avLst/>
          </a:prstGeom>
        </p:spPr>
        <p:txBody>
          <a:bodyPr vert="horz" wrap="square" lIns="0" tIns="0" rIns="0" bIns="0" rtlCol="0">
            <a:spAutoFit/>
          </a:bodyPr>
          <a:lstStyle/>
          <a:p>
            <a:pPr marL="8659"/>
            <a:r>
              <a:rPr sz="545" dirty="0">
                <a:solidFill>
                  <a:srgbClr val="231F20"/>
                </a:solidFill>
                <a:latin typeface="Trebuchet MS"/>
                <a:cs typeface="Trebuchet MS"/>
              </a:rPr>
              <a:t>Ød</a:t>
            </a:r>
            <a:endParaRPr sz="545">
              <a:latin typeface="Trebuchet MS"/>
              <a:cs typeface="Trebuchet MS"/>
            </a:endParaRPr>
          </a:p>
        </p:txBody>
      </p:sp>
      <p:sp>
        <p:nvSpPr>
          <p:cNvPr id="231" name="object 231"/>
          <p:cNvSpPr txBox="1"/>
          <p:nvPr/>
        </p:nvSpPr>
        <p:spPr>
          <a:xfrm>
            <a:off x="6197342" y="3930152"/>
            <a:ext cx="108672" cy="83869"/>
          </a:xfrm>
          <a:prstGeom prst="rect">
            <a:avLst/>
          </a:prstGeom>
        </p:spPr>
        <p:txBody>
          <a:bodyPr vert="horz" wrap="square" lIns="0" tIns="0" rIns="0" bIns="0" rtlCol="0">
            <a:spAutoFit/>
          </a:bodyPr>
          <a:lstStyle/>
          <a:p>
            <a:pPr marL="8659"/>
            <a:r>
              <a:rPr sz="545" spc="17" dirty="0">
                <a:solidFill>
                  <a:srgbClr val="231F20"/>
                </a:solidFill>
                <a:latin typeface="Trebuchet MS"/>
                <a:cs typeface="Trebuchet MS"/>
              </a:rPr>
              <a:t>DN</a:t>
            </a:r>
            <a:endParaRPr sz="545">
              <a:latin typeface="Trebuchet MS"/>
              <a:cs typeface="Trebuchet MS"/>
            </a:endParaRPr>
          </a:p>
        </p:txBody>
      </p:sp>
      <p:sp>
        <p:nvSpPr>
          <p:cNvPr id="232" name="object 232"/>
          <p:cNvSpPr txBox="1"/>
          <p:nvPr/>
        </p:nvSpPr>
        <p:spPr>
          <a:xfrm>
            <a:off x="6559115" y="3930152"/>
            <a:ext cx="55851" cy="83869"/>
          </a:xfrm>
          <a:prstGeom prst="rect">
            <a:avLst/>
          </a:prstGeom>
        </p:spPr>
        <p:txBody>
          <a:bodyPr vert="horz" wrap="square" lIns="0" tIns="0" rIns="0" bIns="0" rtlCol="0">
            <a:spAutoFit/>
          </a:bodyPr>
          <a:lstStyle/>
          <a:p>
            <a:pPr marL="8659">
              <a:tabLst>
                <a:tab pos="46758" algn="l"/>
              </a:tabLst>
            </a:pPr>
            <a:r>
              <a:rPr sz="545" u="sng" spc="-48" dirty="0">
                <a:solidFill>
                  <a:srgbClr val="231F20"/>
                </a:solidFill>
                <a:latin typeface="Trebuchet MS"/>
                <a:cs typeface="Trebuchet MS"/>
              </a:rPr>
              <a:t> 	</a:t>
            </a:r>
            <a:endParaRPr sz="545">
              <a:latin typeface="Trebuchet MS"/>
              <a:cs typeface="Trebuchet MS"/>
            </a:endParaRPr>
          </a:p>
        </p:txBody>
      </p:sp>
      <p:sp>
        <p:nvSpPr>
          <p:cNvPr id="233" name="object 233"/>
          <p:cNvSpPr txBox="1"/>
          <p:nvPr/>
        </p:nvSpPr>
        <p:spPr>
          <a:xfrm>
            <a:off x="7011657" y="5729751"/>
            <a:ext cx="335540" cy="326180"/>
          </a:xfrm>
          <a:prstGeom prst="rect">
            <a:avLst/>
          </a:prstGeom>
        </p:spPr>
        <p:txBody>
          <a:bodyPr vert="horz" wrap="square" lIns="0" tIns="0" rIns="0" bIns="0" rtlCol="0">
            <a:spAutoFit/>
          </a:bodyPr>
          <a:lstStyle/>
          <a:p>
            <a:pPr marL="8659" marR="37233">
              <a:lnSpc>
                <a:spcPct val="105100"/>
              </a:lnSpc>
            </a:pPr>
            <a:r>
              <a:rPr sz="511" spc="37" dirty="0">
                <a:latin typeface="Trebuchet MS"/>
                <a:cs typeface="Trebuchet MS"/>
              </a:rPr>
              <a:t>M12</a:t>
            </a:r>
            <a:r>
              <a:rPr sz="511" spc="-37" dirty="0">
                <a:latin typeface="Trebuchet MS"/>
                <a:cs typeface="Trebuchet MS"/>
              </a:rPr>
              <a:t> </a:t>
            </a:r>
            <a:r>
              <a:rPr sz="511" dirty="0">
                <a:latin typeface="Trebuchet MS"/>
                <a:cs typeface="Trebuchet MS"/>
              </a:rPr>
              <a:t>x</a:t>
            </a:r>
            <a:r>
              <a:rPr sz="511" spc="-37" dirty="0">
                <a:latin typeface="Trebuchet MS"/>
                <a:cs typeface="Trebuchet MS"/>
              </a:rPr>
              <a:t> </a:t>
            </a:r>
            <a:r>
              <a:rPr sz="511" dirty="0">
                <a:latin typeface="Trebuchet MS"/>
                <a:cs typeface="Trebuchet MS"/>
              </a:rPr>
              <a:t>1.5 </a:t>
            </a:r>
            <a:r>
              <a:rPr sz="511" spc="10" dirty="0">
                <a:latin typeface="Trebuchet MS"/>
                <a:cs typeface="Trebuchet MS"/>
              </a:rPr>
              <a:t>NPT</a:t>
            </a:r>
            <a:r>
              <a:rPr sz="511" spc="-37" dirty="0">
                <a:latin typeface="Trebuchet MS"/>
                <a:cs typeface="Trebuchet MS"/>
              </a:rPr>
              <a:t> </a:t>
            </a:r>
            <a:r>
              <a:rPr sz="511" spc="-3" dirty="0">
                <a:latin typeface="Trebuchet MS"/>
                <a:cs typeface="Trebuchet MS"/>
              </a:rPr>
              <a:t>¾” </a:t>
            </a:r>
            <a:r>
              <a:rPr sz="511" spc="10" dirty="0">
                <a:latin typeface="Trebuchet MS"/>
                <a:cs typeface="Trebuchet MS"/>
              </a:rPr>
              <a:t>NPT</a:t>
            </a:r>
            <a:r>
              <a:rPr sz="511" spc="-37" dirty="0">
                <a:latin typeface="Trebuchet MS"/>
                <a:cs typeface="Trebuchet MS"/>
              </a:rPr>
              <a:t> </a:t>
            </a:r>
            <a:r>
              <a:rPr sz="511" spc="-7" dirty="0">
                <a:latin typeface="Trebuchet MS"/>
                <a:cs typeface="Trebuchet MS"/>
              </a:rPr>
              <a:t>½”</a:t>
            </a:r>
            <a:endParaRPr sz="511">
              <a:latin typeface="Trebuchet MS"/>
              <a:cs typeface="Trebuchet MS"/>
            </a:endParaRPr>
          </a:p>
          <a:p>
            <a:pPr marL="8659">
              <a:spcBef>
                <a:spcPts val="31"/>
              </a:spcBef>
            </a:pPr>
            <a:r>
              <a:rPr sz="511" spc="27" dirty="0">
                <a:latin typeface="Trebuchet MS"/>
                <a:cs typeface="Trebuchet MS"/>
              </a:rPr>
              <a:t>2</a:t>
            </a:r>
            <a:r>
              <a:rPr sz="511" spc="-37" dirty="0">
                <a:latin typeface="Trebuchet MS"/>
                <a:cs typeface="Trebuchet MS"/>
              </a:rPr>
              <a:t> </a:t>
            </a:r>
            <a:r>
              <a:rPr sz="511" dirty="0">
                <a:latin typeface="Trebuchet MS"/>
                <a:cs typeface="Trebuchet MS"/>
              </a:rPr>
              <a:t>x</a:t>
            </a:r>
            <a:r>
              <a:rPr sz="511" spc="-37" dirty="0">
                <a:latin typeface="Trebuchet MS"/>
                <a:cs typeface="Trebuchet MS"/>
              </a:rPr>
              <a:t> </a:t>
            </a:r>
            <a:r>
              <a:rPr sz="511" spc="10" dirty="0">
                <a:latin typeface="Trebuchet MS"/>
                <a:cs typeface="Trebuchet MS"/>
              </a:rPr>
              <a:t>NPT</a:t>
            </a:r>
            <a:r>
              <a:rPr sz="511" spc="-37" dirty="0">
                <a:latin typeface="Trebuchet MS"/>
                <a:cs typeface="Trebuchet MS"/>
              </a:rPr>
              <a:t> </a:t>
            </a:r>
            <a:r>
              <a:rPr sz="511" spc="-24" dirty="0">
                <a:latin typeface="Trebuchet MS"/>
                <a:cs typeface="Trebuchet MS"/>
              </a:rPr>
              <a:t>¼”</a:t>
            </a:r>
            <a:endParaRPr sz="511">
              <a:latin typeface="Trebuchet MS"/>
              <a:cs typeface="Trebuchet MS"/>
            </a:endParaRPr>
          </a:p>
        </p:txBody>
      </p:sp>
      <p:sp>
        <p:nvSpPr>
          <p:cNvPr id="234" name="object 234"/>
          <p:cNvSpPr txBox="1"/>
          <p:nvPr/>
        </p:nvSpPr>
        <p:spPr>
          <a:xfrm>
            <a:off x="2977139" y="3662796"/>
            <a:ext cx="2978727" cy="83869"/>
          </a:xfrm>
          <a:prstGeom prst="rect">
            <a:avLst/>
          </a:prstGeom>
          <a:solidFill>
            <a:srgbClr val="A7A9AC"/>
          </a:solidFill>
        </p:spPr>
        <p:txBody>
          <a:bodyPr vert="horz" wrap="square" lIns="0" tIns="0" rIns="0" bIns="0" rtlCol="0">
            <a:spAutoFit/>
          </a:bodyPr>
          <a:lstStyle/>
          <a:p>
            <a:pPr marL="34635"/>
            <a:r>
              <a:rPr sz="545" b="1" spc="-24" dirty="0">
                <a:solidFill>
                  <a:srgbClr val="FFFFFF"/>
                </a:solidFill>
                <a:latin typeface="Trebuchet MS"/>
                <a:cs typeface="Trebuchet MS"/>
              </a:rPr>
              <a:t>Flange</a:t>
            </a:r>
            <a:r>
              <a:rPr sz="545" b="1" spc="-44" dirty="0">
                <a:solidFill>
                  <a:srgbClr val="FFFFFF"/>
                </a:solidFill>
                <a:latin typeface="Trebuchet MS"/>
                <a:cs typeface="Trebuchet MS"/>
              </a:rPr>
              <a:t> </a:t>
            </a:r>
            <a:r>
              <a:rPr sz="545" b="1" spc="-20" dirty="0">
                <a:solidFill>
                  <a:srgbClr val="FFFFFF"/>
                </a:solidFill>
                <a:latin typeface="Trebuchet MS"/>
                <a:cs typeface="Trebuchet MS"/>
              </a:rPr>
              <a:t>Dimensions</a:t>
            </a:r>
            <a:r>
              <a:rPr sz="545" b="1" spc="-44" dirty="0">
                <a:solidFill>
                  <a:srgbClr val="FFFFFF"/>
                </a:solidFill>
                <a:latin typeface="Trebuchet MS"/>
                <a:cs typeface="Trebuchet MS"/>
              </a:rPr>
              <a:t> </a:t>
            </a:r>
            <a:r>
              <a:rPr sz="545" b="1" spc="65" dirty="0">
                <a:solidFill>
                  <a:srgbClr val="FFFFFF"/>
                </a:solidFill>
                <a:latin typeface="Trebuchet MS"/>
                <a:cs typeface="Trebuchet MS"/>
              </a:rPr>
              <a:t>-</a:t>
            </a:r>
            <a:r>
              <a:rPr sz="545" b="1" spc="-44" dirty="0">
                <a:solidFill>
                  <a:srgbClr val="FFFFFF"/>
                </a:solidFill>
                <a:latin typeface="Trebuchet MS"/>
                <a:cs typeface="Trebuchet MS"/>
              </a:rPr>
              <a:t> </a:t>
            </a:r>
            <a:r>
              <a:rPr sz="545" b="1" spc="-3" dirty="0">
                <a:solidFill>
                  <a:srgbClr val="FFFFFF"/>
                </a:solidFill>
                <a:latin typeface="Trebuchet MS"/>
                <a:cs typeface="Trebuchet MS"/>
              </a:rPr>
              <a:t>125#ANSI</a:t>
            </a:r>
            <a:endParaRPr sz="545">
              <a:latin typeface="Trebuchet MS"/>
              <a:cs typeface="Trebuchet MS"/>
            </a:endParaRPr>
          </a:p>
        </p:txBody>
      </p:sp>
      <p:sp>
        <p:nvSpPr>
          <p:cNvPr id="235" name="object 235"/>
          <p:cNvSpPr txBox="1"/>
          <p:nvPr/>
        </p:nvSpPr>
        <p:spPr>
          <a:xfrm>
            <a:off x="4182463" y="3844637"/>
            <a:ext cx="579293" cy="62966"/>
          </a:xfrm>
          <a:prstGeom prst="rect">
            <a:avLst/>
          </a:prstGeom>
        </p:spPr>
        <p:txBody>
          <a:bodyPr vert="horz" wrap="square" lIns="0" tIns="0" rIns="0" bIns="0" rtlCol="0">
            <a:spAutoFit/>
          </a:bodyPr>
          <a:lstStyle/>
          <a:p>
            <a:pPr marL="8659"/>
            <a:r>
              <a:rPr sz="409" spc="-17" dirty="0">
                <a:latin typeface="Arial"/>
                <a:cs typeface="Arial"/>
              </a:rPr>
              <a:t>Dimensions</a:t>
            </a:r>
            <a:r>
              <a:rPr sz="409" spc="-27" dirty="0">
                <a:latin typeface="Arial"/>
                <a:cs typeface="Arial"/>
              </a:rPr>
              <a:t> </a:t>
            </a:r>
            <a:r>
              <a:rPr sz="409" spc="68" dirty="0">
                <a:latin typeface="Arial"/>
                <a:cs typeface="Arial"/>
              </a:rPr>
              <a:t>-</a:t>
            </a:r>
            <a:r>
              <a:rPr sz="409" spc="-27" dirty="0">
                <a:latin typeface="Arial"/>
                <a:cs typeface="Arial"/>
              </a:rPr>
              <a:t> </a:t>
            </a:r>
            <a:r>
              <a:rPr sz="409" spc="-20" dirty="0">
                <a:latin typeface="Arial"/>
                <a:cs typeface="Arial"/>
              </a:rPr>
              <a:t>Inches</a:t>
            </a:r>
            <a:r>
              <a:rPr sz="409" spc="-27" dirty="0">
                <a:latin typeface="Arial"/>
                <a:cs typeface="Arial"/>
              </a:rPr>
              <a:t> </a:t>
            </a:r>
            <a:r>
              <a:rPr sz="409" spc="-17" dirty="0">
                <a:latin typeface="Arial"/>
                <a:cs typeface="Arial"/>
              </a:rPr>
              <a:t>(mm)</a:t>
            </a:r>
            <a:endParaRPr sz="409">
              <a:latin typeface="Arial"/>
              <a:cs typeface="Arial"/>
            </a:endParaRPr>
          </a:p>
        </p:txBody>
      </p:sp>
      <p:sp>
        <p:nvSpPr>
          <p:cNvPr id="236" name="object 236"/>
          <p:cNvSpPr txBox="1"/>
          <p:nvPr/>
        </p:nvSpPr>
        <p:spPr>
          <a:xfrm>
            <a:off x="2977139" y="3928352"/>
            <a:ext cx="2978727" cy="62966"/>
          </a:xfrm>
          <a:prstGeom prst="rect">
            <a:avLst/>
          </a:prstGeom>
        </p:spPr>
        <p:txBody>
          <a:bodyPr vert="horz" wrap="square" lIns="0" tIns="0" rIns="0" bIns="0" rtlCol="0">
            <a:spAutoFit/>
          </a:bodyPr>
          <a:lstStyle/>
          <a:p>
            <a:pPr marL="255436">
              <a:tabLst>
                <a:tab pos="858959" algn="l"/>
                <a:tab pos="1457286" algn="l"/>
                <a:tab pos="2053016" algn="l"/>
                <a:tab pos="2599390" algn="l"/>
              </a:tabLst>
            </a:pPr>
            <a:r>
              <a:rPr sz="409" b="1" spc="-24" dirty="0">
                <a:latin typeface="Trebuchet MS"/>
                <a:cs typeface="Trebuchet MS"/>
              </a:rPr>
              <a:t>Dia.	ØD	</a:t>
            </a:r>
            <a:r>
              <a:rPr sz="409" b="1" spc="-14" dirty="0">
                <a:latin typeface="Trebuchet MS"/>
                <a:cs typeface="Trebuchet MS"/>
              </a:rPr>
              <a:t>Ød	</a:t>
            </a:r>
            <a:r>
              <a:rPr sz="409" b="1" spc="-3" dirty="0">
                <a:latin typeface="Trebuchet MS"/>
                <a:cs typeface="Trebuchet MS"/>
              </a:rPr>
              <a:t>Øk	</a:t>
            </a:r>
            <a:r>
              <a:rPr sz="409" b="1" spc="-24" dirty="0">
                <a:latin typeface="Trebuchet MS"/>
                <a:cs typeface="Trebuchet MS"/>
              </a:rPr>
              <a:t>n</a:t>
            </a:r>
            <a:r>
              <a:rPr sz="409" b="1" spc="-34" dirty="0">
                <a:latin typeface="Trebuchet MS"/>
                <a:cs typeface="Trebuchet MS"/>
              </a:rPr>
              <a:t> </a:t>
            </a:r>
            <a:r>
              <a:rPr sz="409" b="1" spc="-20" dirty="0">
                <a:latin typeface="Trebuchet MS"/>
                <a:cs typeface="Trebuchet MS"/>
              </a:rPr>
              <a:t>x</a:t>
            </a:r>
            <a:r>
              <a:rPr sz="409" b="1" spc="-34" dirty="0">
                <a:latin typeface="Trebuchet MS"/>
                <a:cs typeface="Trebuchet MS"/>
              </a:rPr>
              <a:t> </a:t>
            </a:r>
            <a:r>
              <a:rPr sz="409" b="1" spc="-14" dirty="0">
                <a:latin typeface="Trebuchet MS"/>
                <a:cs typeface="Trebuchet MS"/>
              </a:rPr>
              <a:t>Ød</a:t>
            </a:r>
            <a:r>
              <a:rPr sz="511" b="1" spc="-35" baseline="-22222" dirty="0">
                <a:latin typeface="Trebuchet MS"/>
                <a:cs typeface="Trebuchet MS"/>
              </a:rPr>
              <a:t>L</a:t>
            </a:r>
            <a:endParaRPr sz="511" baseline="-22222">
              <a:latin typeface="Trebuchet MS"/>
              <a:cs typeface="Trebuchet MS"/>
            </a:endParaRPr>
          </a:p>
        </p:txBody>
      </p:sp>
      <p:sp>
        <p:nvSpPr>
          <p:cNvPr id="237" name="object 237"/>
          <p:cNvSpPr txBox="1"/>
          <p:nvPr/>
        </p:nvSpPr>
        <p:spPr>
          <a:xfrm>
            <a:off x="3237592" y="4122238"/>
            <a:ext cx="74901" cy="73418"/>
          </a:xfrm>
          <a:prstGeom prst="rect">
            <a:avLst/>
          </a:prstGeom>
        </p:spPr>
        <p:txBody>
          <a:bodyPr vert="horz" wrap="square" lIns="0" tIns="0" rIns="0" bIns="0" rtlCol="0">
            <a:spAutoFit/>
          </a:bodyPr>
          <a:lstStyle/>
          <a:p>
            <a:pPr marL="8659"/>
            <a:r>
              <a:rPr sz="477" spc="10" dirty="0">
                <a:latin typeface="Arial"/>
                <a:cs typeface="Arial"/>
              </a:rPr>
              <a:t>3”</a:t>
            </a:r>
            <a:endParaRPr sz="477">
              <a:latin typeface="Arial"/>
              <a:cs typeface="Arial"/>
            </a:endParaRPr>
          </a:p>
        </p:txBody>
      </p:sp>
      <p:sp>
        <p:nvSpPr>
          <p:cNvPr id="238" name="object 238"/>
          <p:cNvSpPr txBox="1"/>
          <p:nvPr/>
        </p:nvSpPr>
        <p:spPr>
          <a:xfrm>
            <a:off x="3822755" y="4064049"/>
            <a:ext cx="96116" cy="73418"/>
          </a:xfrm>
          <a:prstGeom prst="rect">
            <a:avLst/>
          </a:prstGeom>
        </p:spPr>
        <p:txBody>
          <a:bodyPr vert="horz" wrap="square" lIns="0" tIns="0" rIns="0" bIns="0" rtlCol="0">
            <a:spAutoFit/>
          </a:bodyPr>
          <a:lstStyle/>
          <a:p>
            <a:pPr marL="8659"/>
            <a:r>
              <a:rPr sz="477" spc="-24" dirty="0">
                <a:latin typeface="Arial"/>
                <a:cs typeface="Arial"/>
              </a:rPr>
              <a:t>8¼</a:t>
            </a:r>
            <a:endParaRPr sz="477">
              <a:latin typeface="Arial"/>
              <a:cs typeface="Arial"/>
            </a:endParaRPr>
          </a:p>
        </p:txBody>
      </p:sp>
      <p:sp>
        <p:nvSpPr>
          <p:cNvPr id="239" name="object 239"/>
          <p:cNvSpPr txBox="1"/>
          <p:nvPr/>
        </p:nvSpPr>
        <p:spPr>
          <a:xfrm>
            <a:off x="4387917" y="4051519"/>
            <a:ext cx="157162" cy="73482"/>
          </a:xfrm>
          <a:prstGeom prst="rect">
            <a:avLst/>
          </a:prstGeom>
        </p:spPr>
        <p:txBody>
          <a:bodyPr vert="horz" wrap="square" lIns="0" tIns="0" rIns="0" bIns="0" rtlCol="0">
            <a:spAutoFit/>
          </a:bodyPr>
          <a:lstStyle/>
          <a:p>
            <a:pPr marL="8659"/>
            <a:r>
              <a:rPr sz="716" spc="-15" baseline="-23809" dirty="0">
                <a:latin typeface="Arial"/>
                <a:cs typeface="Arial"/>
              </a:rPr>
              <a:t>5</a:t>
            </a:r>
            <a:r>
              <a:rPr sz="341" spc="-7" dirty="0">
                <a:latin typeface="Arial"/>
                <a:cs typeface="Arial"/>
              </a:rPr>
              <a:t>11</a:t>
            </a:r>
            <a:r>
              <a:rPr sz="511" spc="15" baseline="-11111" dirty="0">
                <a:latin typeface="Arial"/>
                <a:cs typeface="Arial"/>
              </a:rPr>
              <a:t>/</a:t>
            </a:r>
            <a:r>
              <a:rPr sz="511" spc="-10" baseline="-22222" dirty="0">
                <a:latin typeface="Arial"/>
                <a:cs typeface="Arial"/>
              </a:rPr>
              <a:t>16</a:t>
            </a:r>
            <a:endParaRPr sz="511" baseline="-22222">
              <a:latin typeface="Arial"/>
              <a:cs typeface="Arial"/>
            </a:endParaRPr>
          </a:p>
        </p:txBody>
      </p:sp>
      <p:sp>
        <p:nvSpPr>
          <p:cNvPr id="240" name="object 240"/>
          <p:cNvSpPr txBox="1"/>
          <p:nvPr/>
        </p:nvSpPr>
        <p:spPr>
          <a:xfrm>
            <a:off x="4986368" y="4064023"/>
            <a:ext cx="774989" cy="185307"/>
          </a:xfrm>
          <a:prstGeom prst="rect">
            <a:avLst/>
          </a:prstGeom>
        </p:spPr>
        <p:txBody>
          <a:bodyPr vert="horz" wrap="square" lIns="0" tIns="0" rIns="0" bIns="0" rtlCol="0">
            <a:spAutoFit/>
          </a:bodyPr>
          <a:lstStyle/>
          <a:p>
            <a:pPr marL="24678" algn="ctr">
              <a:tabLst>
                <a:tab pos="568021" algn="l"/>
              </a:tabLst>
            </a:pPr>
            <a:r>
              <a:rPr sz="477" spc="-10" dirty="0">
                <a:latin typeface="Arial"/>
                <a:cs typeface="Arial"/>
              </a:rPr>
              <a:t>6	4</a:t>
            </a:r>
            <a:r>
              <a:rPr sz="477" spc="-31" dirty="0">
                <a:latin typeface="Arial"/>
                <a:cs typeface="Arial"/>
              </a:rPr>
              <a:t> </a:t>
            </a:r>
            <a:r>
              <a:rPr sz="477" spc="-17" dirty="0">
                <a:latin typeface="Arial"/>
                <a:cs typeface="Arial"/>
              </a:rPr>
              <a:t>x</a:t>
            </a:r>
            <a:r>
              <a:rPr sz="477" spc="-31" dirty="0">
                <a:latin typeface="Arial"/>
                <a:cs typeface="Arial"/>
              </a:rPr>
              <a:t> </a:t>
            </a:r>
            <a:r>
              <a:rPr sz="477" spc="-10" dirty="0">
                <a:latin typeface="Arial"/>
                <a:cs typeface="Arial"/>
              </a:rPr>
              <a:t>¾</a:t>
            </a:r>
            <a:endParaRPr sz="477">
              <a:latin typeface="Arial"/>
              <a:cs typeface="Arial"/>
            </a:endParaRPr>
          </a:p>
          <a:p>
            <a:pPr algn="ctr">
              <a:spcBef>
                <a:spcPts val="344"/>
              </a:spcBef>
              <a:tabLst>
                <a:tab pos="568021" algn="l"/>
              </a:tabLst>
            </a:pPr>
            <a:r>
              <a:rPr sz="477" spc="-14" dirty="0">
                <a:latin typeface="Arial"/>
                <a:cs typeface="Arial"/>
              </a:rPr>
              <a:t>(152)	(4</a:t>
            </a:r>
            <a:r>
              <a:rPr sz="477" spc="-31" dirty="0">
                <a:latin typeface="Arial"/>
                <a:cs typeface="Arial"/>
              </a:rPr>
              <a:t> </a:t>
            </a:r>
            <a:r>
              <a:rPr sz="477" spc="-17" dirty="0">
                <a:latin typeface="Arial"/>
                <a:cs typeface="Arial"/>
              </a:rPr>
              <a:t>x</a:t>
            </a:r>
            <a:r>
              <a:rPr sz="477" spc="-31" dirty="0">
                <a:latin typeface="Arial"/>
                <a:cs typeface="Arial"/>
              </a:rPr>
              <a:t> </a:t>
            </a:r>
            <a:r>
              <a:rPr sz="477" spc="-14" dirty="0">
                <a:latin typeface="Arial"/>
                <a:cs typeface="Arial"/>
              </a:rPr>
              <a:t>19)</a:t>
            </a:r>
            <a:endParaRPr sz="477">
              <a:latin typeface="Arial"/>
              <a:cs typeface="Arial"/>
            </a:endParaRPr>
          </a:p>
        </p:txBody>
      </p:sp>
      <p:sp>
        <p:nvSpPr>
          <p:cNvPr id="241" name="object 241"/>
          <p:cNvSpPr txBox="1"/>
          <p:nvPr/>
        </p:nvSpPr>
        <p:spPr>
          <a:xfrm>
            <a:off x="3794826" y="4180461"/>
            <a:ext cx="151967" cy="73418"/>
          </a:xfrm>
          <a:prstGeom prst="rect">
            <a:avLst/>
          </a:prstGeom>
        </p:spPr>
        <p:txBody>
          <a:bodyPr vert="horz" wrap="square" lIns="0" tIns="0" rIns="0" bIns="0" rtlCol="0">
            <a:spAutoFit/>
          </a:bodyPr>
          <a:lstStyle/>
          <a:p>
            <a:pPr marL="8659"/>
            <a:r>
              <a:rPr sz="477" spc="-14" dirty="0">
                <a:latin typeface="Arial"/>
                <a:cs typeface="Arial"/>
              </a:rPr>
              <a:t>(210)</a:t>
            </a:r>
            <a:endParaRPr sz="477">
              <a:latin typeface="Arial"/>
              <a:cs typeface="Arial"/>
            </a:endParaRPr>
          </a:p>
        </p:txBody>
      </p:sp>
      <p:sp>
        <p:nvSpPr>
          <p:cNvPr id="242" name="object 242"/>
          <p:cNvSpPr txBox="1"/>
          <p:nvPr/>
        </p:nvSpPr>
        <p:spPr>
          <a:xfrm>
            <a:off x="4390597" y="4180461"/>
            <a:ext cx="151967" cy="73418"/>
          </a:xfrm>
          <a:prstGeom prst="rect">
            <a:avLst/>
          </a:prstGeom>
        </p:spPr>
        <p:txBody>
          <a:bodyPr vert="horz" wrap="square" lIns="0" tIns="0" rIns="0" bIns="0" rtlCol="0">
            <a:spAutoFit/>
          </a:bodyPr>
          <a:lstStyle/>
          <a:p>
            <a:pPr marL="8659"/>
            <a:r>
              <a:rPr sz="477" spc="-14" dirty="0">
                <a:latin typeface="Arial"/>
                <a:cs typeface="Arial"/>
              </a:rPr>
              <a:t>(144)</a:t>
            </a:r>
            <a:endParaRPr sz="477">
              <a:latin typeface="Arial"/>
              <a:cs typeface="Arial"/>
            </a:endParaRPr>
          </a:p>
        </p:txBody>
      </p:sp>
      <p:sp>
        <p:nvSpPr>
          <p:cNvPr id="244" name="object 244"/>
          <p:cNvSpPr txBox="1"/>
          <p:nvPr/>
        </p:nvSpPr>
        <p:spPr>
          <a:xfrm>
            <a:off x="2977140" y="2805546"/>
            <a:ext cx="4520045" cy="83869"/>
          </a:xfrm>
          <a:prstGeom prst="rect">
            <a:avLst/>
          </a:prstGeom>
        </p:spPr>
        <p:txBody>
          <a:bodyPr vert="horz" wrap="square" lIns="0" tIns="0" rIns="0" bIns="0" rtlCol="0">
            <a:spAutoFit/>
          </a:bodyPr>
          <a:lstStyle/>
          <a:p>
            <a:pPr marL="34635"/>
            <a:r>
              <a:rPr sz="545" b="1" spc="-20" dirty="0">
                <a:solidFill>
                  <a:srgbClr val="FFFFFF"/>
                </a:solidFill>
                <a:latin typeface="Trebuchet MS"/>
                <a:cs typeface="Trebuchet MS"/>
              </a:rPr>
              <a:t>Dimensions</a:t>
            </a:r>
            <a:r>
              <a:rPr sz="545" b="1" spc="-44" dirty="0">
                <a:solidFill>
                  <a:srgbClr val="FFFFFF"/>
                </a:solidFill>
                <a:latin typeface="Trebuchet MS"/>
                <a:cs typeface="Trebuchet MS"/>
              </a:rPr>
              <a:t> </a:t>
            </a:r>
            <a:r>
              <a:rPr sz="545" b="1" spc="-31" dirty="0">
                <a:solidFill>
                  <a:srgbClr val="FFFFFF"/>
                </a:solidFill>
                <a:latin typeface="Trebuchet MS"/>
                <a:cs typeface="Trebuchet MS"/>
              </a:rPr>
              <a:t>and</a:t>
            </a:r>
            <a:r>
              <a:rPr sz="545" b="1" spc="-44" dirty="0">
                <a:solidFill>
                  <a:srgbClr val="FFFFFF"/>
                </a:solidFill>
                <a:latin typeface="Trebuchet MS"/>
                <a:cs typeface="Trebuchet MS"/>
              </a:rPr>
              <a:t> W</a:t>
            </a:r>
            <a:r>
              <a:rPr sz="545" b="1" spc="-14" dirty="0">
                <a:solidFill>
                  <a:srgbClr val="FFFFFF"/>
                </a:solidFill>
                <a:latin typeface="Trebuchet MS"/>
                <a:cs typeface="Trebuchet MS"/>
              </a:rPr>
              <a:t>eights</a:t>
            </a:r>
            <a:endParaRPr sz="545">
              <a:latin typeface="Trebuchet MS"/>
              <a:cs typeface="Trebuchet MS"/>
            </a:endParaRPr>
          </a:p>
        </p:txBody>
      </p:sp>
      <p:sp>
        <p:nvSpPr>
          <p:cNvPr id="245" name="object 245"/>
          <p:cNvSpPr txBox="1"/>
          <p:nvPr/>
        </p:nvSpPr>
        <p:spPr>
          <a:xfrm>
            <a:off x="5048511" y="3008861"/>
            <a:ext cx="579293" cy="62966"/>
          </a:xfrm>
          <a:prstGeom prst="rect">
            <a:avLst/>
          </a:prstGeom>
        </p:spPr>
        <p:txBody>
          <a:bodyPr vert="horz" wrap="square" lIns="0" tIns="0" rIns="0" bIns="0" rtlCol="0">
            <a:spAutoFit/>
          </a:bodyPr>
          <a:lstStyle/>
          <a:p>
            <a:pPr marL="8659"/>
            <a:r>
              <a:rPr sz="409" spc="-17" dirty="0">
                <a:latin typeface="Arial"/>
                <a:cs typeface="Arial"/>
              </a:rPr>
              <a:t>Dimensions</a:t>
            </a:r>
            <a:r>
              <a:rPr sz="409" spc="-27" dirty="0">
                <a:latin typeface="Arial"/>
                <a:cs typeface="Arial"/>
              </a:rPr>
              <a:t> </a:t>
            </a:r>
            <a:r>
              <a:rPr sz="409" spc="68" dirty="0">
                <a:latin typeface="Arial"/>
                <a:cs typeface="Arial"/>
              </a:rPr>
              <a:t>-</a:t>
            </a:r>
            <a:r>
              <a:rPr sz="409" spc="-27" dirty="0">
                <a:latin typeface="Arial"/>
                <a:cs typeface="Arial"/>
              </a:rPr>
              <a:t> </a:t>
            </a:r>
            <a:r>
              <a:rPr sz="409" spc="-20" dirty="0">
                <a:latin typeface="Arial"/>
                <a:cs typeface="Arial"/>
              </a:rPr>
              <a:t>Inches</a:t>
            </a:r>
            <a:r>
              <a:rPr sz="409" spc="-27" dirty="0">
                <a:latin typeface="Arial"/>
                <a:cs typeface="Arial"/>
              </a:rPr>
              <a:t> </a:t>
            </a:r>
            <a:r>
              <a:rPr sz="409" spc="-17" dirty="0">
                <a:latin typeface="Arial"/>
                <a:cs typeface="Arial"/>
              </a:rPr>
              <a:t>(mm)</a:t>
            </a:r>
            <a:endParaRPr sz="409">
              <a:latin typeface="Arial"/>
              <a:cs typeface="Arial"/>
            </a:endParaRPr>
          </a:p>
        </p:txBody>
      </p:sp>
      <p:sp>
        <p:nvSpPr>
          <p:cNvPr id="246" name="object 246"/>
          <p:cNvSpPr txBox="1"/>
          <p:nvPr/>
        </p:nvSpPr>
        <p:spPr>
          <a:xfrm>
            <a:off x="7275231" y="2977688"/>
            <a:ext cx="173615" cy="125932"/>
          </a:xfrm>
          <a:prstGeom prst="rect">
            <a:avLst/>
          </a:prstGeom>
        </p:spPr>
        <p:txBody>
          <a:bodyPr vert="horz" wrap="square" lIns="0" tIns="0" rIns="0" bIns="0" rtlCol="0">
            <a:spAutoFit/>
          </a:bodyPr>
          <a:lstStyle/>
          <a:p>
            <a:pPr marL="8659" marR="3464" indent="866"/>
            <a:r>
              <a:rPr sz="409" spc="-61" dirty="0">
                <a:latin typeface="Arial"/>
                <a:cs typeface="Arial"/>
              </a:rPr>
              <a:t>W</a:t>
            </a:r>
            <a:r>
              <a:rPr sz="409" spc="-3" dirty="0">
                <a:latin typeface="Arial"/>
                <a:cs typeface="Arial"/>
              </a:rPr>
              <a:t>eight </a:t>
            </a:r>
            <a:r>
              <a:rPr sz="409" spc="-17" dirty="0">
                <a:latin typeface="Arial"/>
                <a:cs typeface="Arial"/>
              </a:rPr>
              <a:t>lbs</a:t>
            </a:r>
            <a:r>
              <a:rPr sz="409" spc="-27" dirty="0">
                <a:latin typeface="Arial"/>
                <a:cs typeface="Arial"/>
              </a:rPr>
              <a:t> </a:t>
            </a:r>
            <a:r>
              <a:rPr sz="409" spc="-7" dirty="0">
                <a:latin typeface="Arial"/>
                <a:cs typeface="Arial"/>
              </a:rPr>
              <a:t>(</a:t>
            </a:r>
            <a:r>
              <a:rPr sz="409" spc="-20" dirty="0">
                <a:latin typeface="Arial"/>
                <a:cs typeface="Arial"/>
              </a:rPr>
              <a:t>k</a:t>
            </a:r>
            <a:r>
              <a:rPr sz="409" spc="-14" dirty="0">
                <a:latin typeface="Arial"/>
                <a:cs typeface="Arial"/>
              </a:rPr>
              <a:t>g)</a:t>
            </a:r>
            <a:endParaRPr sz="409">
              <a:latin typeface="Arial"/>
              <a:cs typeface="Arial"/>
            </a:endParaRPr>
          </a:p>
        </p:txBody>
      </p:sp>
      <p:sp>
        <p:nvSpPr>
          <p:cNvPr id="247" name="object 247"/>
          <p:cNvSpPr/>
          <p:nvPr/>
        </p:nvSpPr>
        <p:spPr>
          <a:xfrm>
            <a:off x="2977139" y="4529336"/>
            <a:ext cx="2977861" cy="155864"/>
          </a:xfrm>
          <a:custGeom>
            <a:avLst/>
            <a:gdLst/>
            <a:ahLst/>
            <a:cxnLst/>
            <a:rect l="l" t="t" r="r" b="b"/>
            <a:pathLst>
              <a:path w="4367530" h="228600">
                <a:moveTo>
                  <a:pt x="0" y="0"/>
                </a:moveTo>
                <a:lnTo>
                  <a:pt x="4367390" y="0"/>
                </a:lnTo>
                <a:lnTo>
                  <a:pt x="4367390" y="228600"/>
                </a:lnTo>
                <a:lnTo>
                  <a:pt x="0" y="228600"/>
                </a:lnTo>
                <a:lnTo>
                  <a:pt x="0" y="0"/>
                </a:lnTo>
                <a:close/>
              </a:path>
            </a:pathLst>
          </a:custGeom>
          <a:solidFill>
            <a:srgbClr val="A7A9AC"/>
          </a:solidFill>
        </p:spPr>
        <p:txBody>
          <a:bodyPr wrap="square" lIns="0" tIns="0" rIns="0" bIns="0" rtlCol="0"/>
          <a:lstStyle/>
          <a:p>
            <a:endParaRPr sz="1227"/>
          </a:p>
        </p:txBody>
      </p:sp>
      <p:sp>
        <p:nvSpPr>
          <p:cNvPr id="248" name="object 248"/>
          <p:cNvSpPr/>
          <p:nvPr/>
        </p:nvSpPr>
        <p:spPr>
          <a:xfrm>
            <a:off x="2977139" y="4685198"/>
            <a:ext cx="2977861" cy="0"/>
          </a:xfrm>
          <a:custGeom>
            <a:avLst/>
            <a:gdLst/>
            <a:ahLst/>
            <a:cxnLst/>
            <a:rect l="l" t="t" r="r" b="b"/>
            <a:pathLst>
              <a:path w="4367530">
                <a:moveTo>
                  <a:pt x="0" y="0"/>
                </a:moveTo>
                <a:lnTo>
                  <a:pt x="4367396" y="0"/>
                </a:lnTo>
              </a:path>
            </a:pathLst>
          </a:custGeom>
          <a:ln w="3175">
            <a:solidFill>
              <a:srgbClr val="A7A9AC"/>
            </a:solidFill>
          </a:ln>
        </p:spPr>
        <p:txBody>
          <a:bodyPr wrap="square" lIns="0" tIns="0" rIns="0" bIns="0" rtlCol="0"/>
          <a:lstStyle/>
          <a:p>
            <a:endParaRPr sz="1227"/>
          </a:p>
        </p:txBody>
      </p:sp>
      <p:graphicFrame>
        <p:nvGraphicFramePr>
          <p:cNvPr id="11" name="object 11"/>
          <p:cNvGraphicFramePr>
            <a:graphicFrameLocks noGrp="1"/>
          </p:cNvGraphicFramePr>
          <p:nvPr/>
        </p:nvGraphicFramePr>
        <p:xfrm>
          <a:off x="2977135" y="5272697"/>
          <a:ext cx="335633" cy="233579"/>
        </p:xfrm>
        <a:graphic>
          <a:graphicData uri="http://schemas.openxmlformats.org/drawingml/2006/table">
            <a:tbl>
              <a:tblPr firstRow="1" bandRow="1">
                <a:tableStyleId>{2D5ABB26-0587-4C30-8999-92F81FD0307C}</a:tableStyleId>
              </a:tblPr>
              <a:tblGrid>
                <a:gridCol w="55634">
                  <a:extLst>
                    <a:ext uri="{9D8B030D-6E8A-4147-A177-3AD203B41FA5}">
                      <a16:colId xmlns:a16="http://schemas.microsoft.com/office/drawing/2014/main" val="20000"/>
                    </a:ext>
                  </a:extLst>
                </a:gridCol>
                <a:gridCol w="56442">
                  <a:extLst>
                    <a:ext uri="{9D8B030D-6E8A-4147-A177-3AD203B41FA5}">
                      <a16:colId xmlns:a16="http://schemas.microsoft.com/office/drawing/2014/main" val="20001"/>
                    </a:ext>
                  </a:extLst>
                </a:gridCol>
                <a:gridCol w="56663">
                  <a:extLst>
                    <a:ext uri="{9D8B030D-6E8A-4147-A177-3AD203B41FA5}">
                      <a16:colId xmlns:a16="http://schemas.microsoft.com/office/drawing/2014/main" val="20002"/>
                    </a:ext>
                  </a:extLst>
                </a:gridCol>
                <a:gridCol w="55047">
                  <a:extLst>
                    <a:ext uri="{9D8B030D-6E8A-4147-A177-3AD203B41FA5}">
                      <a16:colId xmlns:a16="http://schemas.microsoft.com/office/drawing/2014/main" val="20003"/>
                    </a:ext>
                  </a:extLst>
                </a:gridCol>
                <a:gridCol w="54360">
                  <a:extLst>
                    <a:ext uri="{9D8B030D-6E8A-4147-A177-3AD203B41FA5}">
                      <a16:colId xmlns:a16="http://schemas.microsoft.com/office/drawing/2014/main" val="20004"/>
                    </a:ext>
                  </a:extLst>
                </a:gridCol>
                <a:gridCol w="57487">
                  <a:extLst>
                    <a:ext uri="{9D8B030D-6E8A-4147-A177-3AD203B41FA5}">
                      <a16:colId xmlns:a16="http://schemas.microsoft.com/office/drawing/2014/main" val="20005"/>
                    </a:ext>
                  </a:extLst>
                </a:gridCol>
              </a:tblGrid>
              <a:tr h="159431">
                <a:tc gridSpan="2">
                  <a:txBody>
                    <a:bodyPr/>
                    <a:lstStyle/>
                    <a:p>
                      <a:endParaRPr sz="400">
                        <a:latin typeface="Calibri"/>
                        <a:cs typeface="Calibri"/>
                      </a:endParaRPr>
                    </a:p>
                  </a:txBody>
                  <a:tcPr marL="0" marR="0" marT="0" marB="0">
                    <a:lnL w="4508">
                      <a:solidFill>
                        <a:srgbClr val="231F20"/>
                      </a:solidFill>
                      <a:prstDash val="solid"/>
                    </a:lnL>
                    <a:lnR w="4508">
                      <a:solidFill>
                        <a:srgbClr val="231F20"/>
                      </a:solidFill>
                      <a:prstDash val="solid"/>
                    </a:lnR>
                    <a:lnT w="4508">
                      <a:solidFill>
                        <a:srgbClr val="231F20"/>
                      </a:solidFill>
                      <a:prstDash val="solid"/>
                    </a:lnT>
                    <a:lnB w="4508">
                      <a:solidFill>
                        <a:srgbClr val="231F20"/>
                      </a:solidFill>
                      <a:prstDash val="solid"/>
                    </a:lnB>
                  </a:tcPr>
                </a:tc>
                <a:tc hMerge="1">
                  <a:txBody>
                    <a:bodyPr/>
                    <a:lstStyle/>
                    <a:p>
                      <a:endParaRPr/>
                    </a:p>
                  </a:txBody>
                  <a:tcPr marL="0" marR="0" marT="0" marB="0"/>
                </a:tc>
                <a:tc gridSpan="2">
                  <a:txBody>
                    <a:bodyPr/>
                    <a:lstStyle/>
                    <a:p>
                      <a:endParaRPr sz="400">
                        <a:latin typeface="Calibri"/>
                        <a:cs typeface="Calibri"/>
                      </a:endParaRPr>
                    </a:p>
                  </a:txBody>
                  <a:tcPr marL="0" marR="0" marT="0" marB="0">
                    <a:lnL w="4508">
                      <a:solidFill>
                        <a:srgbClr val="231F20"/>
                      </a:solidFill>
                      <a:prstDash val="solid"/>
                    </a:lnL>
                    <a:lnR w="4508">
                      <a:solidFill>
                        <a:srgbClr val="231F20"/>
                      </a:solidFill>
                      <a:prstDash val="solid"/>
                    </a:lnR>
                    <a:lnT w="4508">
                      <a:solidFill>
                        <a:srgbClr val="231F20"/>
                      </a:solidFill>
                      <a:prstDash val="solid"/>
                    </a:lnT>
                    <a:lnB w="4508">
                      <a:solidFill>
                        <a:srgbClr val="231F20"/>
                      </a:solidFill>
                      <a:prstDash val="solid"/>
                    </a:lnB>
                  </a:tcPr>
                </a:tc>
                <a:tc hMerge="1">
                  <a:txBody>
                    <a:bodyPr/>
                    <a:lstStyle/>
                    <a:p>
                      <a:endParaRPr/>
                    </a:p>
                  </a:txBody>
                  <a:tcPr marL="0" marR="0" marT="0" marB="0"/>
                </a:tc>
                <a:tc gridSpan="2">
                  <a:txBody>
                    <a:bodyPr/>
                    <a:lstStyle/>
                    <a:p>
                      <a:endParaRPr sz="400">
                        <a:latin typeface="Calibri"/>
                        <a:cs typeface="Calibri"/>
                      </a:endParaRPr>
                    </a:p>
                  </a:txBody>
                  <a:tcPr marL="0" marR="0" marT="0" marB="0">
                    <a:lnL w="4508">
                      <a:solidFill>
                        <a:srgbClr val="231F20"/>
                      </a:solidFill>
                      <a:prstDash val="solid"/>
                    </a:lnL>
                    <a:lnR w="4508">
                      <a:solidFill>
                        <a:srgbClr val="231F20"/>
                      </a:solidFill>
                      <a:prstDash val="solid"/>
                    </a:lnR>
                    <a:lnT w="4508">
                      <a:solidFill>
                        <a:srgbClr val="231F20"/>
                      </a:solidFill>
                      <a:prstDash val="solid"/>
                    </a:lnT>
                    <a:lnB w="4508">
                      <a:solidFill>
                        <a:srgbClr val="231F2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74148">
                <a:tc>
                  <a:txBody>
                    <a:bodyPr/>
                    <a:lstStyle/>
                    <a:p>
                      <a:endParaRPr sz="400">
                        <a:latin typeface="Calibri"/>
                        <a:cs typeface="Calibri"/>
                      </a:endParaRPr>
                    </a:p>
                  </a:txBody>
                  <a:tcPr marL="0" marR="0" marT="0" marB="0">
                    <a:lnR w="4508">
                      <a:solidFill>
                        <a:srgbClr val="231F20"/>
                      </a:solidFill>
                      <a:prstDash val="solid"/>
                    </a:lnR>
                    <a:lnT w="4508">
                      <a:solidFill>
                        <a:srgbClr val="231F20"/>
                      </a:solidFill>
                      <a:prstDash val="solid"/>
                    </a:lnT>
                  </a:tcPr>
                </a:tc>
                <a:tc gridSpan="2">
                  <a:txBody>
                    <a:bodyPr/>
                    <a:lstStyle/>
                    <a:p>
                      <a:endParaRPr sz="400">
                        <a:latin typeface="Calibri"/>
                        <a:cs typeface="Calibri"/>
                      </a:endParaRPr>
                    </a:p>
                  </a:txBody>
                  <a:tcPr marL="0" marR="0" marT="0" marB="0">
                    <a:lnL w="4508">
                      <a:solidFill>
                        <a:srgbClr val="231F20"/>
                      </a:solidFill>
                      <a:prstDash val="solid"/>
                    </a:lnL>
                    <a:lnR w="4508">
                      <a:solidFill>
                        <a:srgbClr val="231F20"/>
                      </a:solidFill>
                      <a:prstDash val="solid"/>
                    </a:lnR>
                    <a:lnT w="4508">
                      <a:solidFill>
                        <a:srgbClr val="231F20"/>
                      </a:solidFill>
                      <a:prstDash val="solid"/>
                    </a:lnT>
                  </a:tcPr>
                </a:tc>
                <a:tc hMerge="1">
                  <a:txBody>
                    <a:bodyPr/>
                    <a:lstStyle/>
                    <a:p>
                      <a:endParaRPr/>
                    </a:p>
                  </a:txBody>
                  <a:tcPr marL="0" marR="0" marT="0" marB="0"/>
                </a:tc>
                <a:tc gridSpan="2">
                  <a:txBody>
                    <a:bodyPr/>
                    <a:lstStyle/>
                    <a:p>
                      <a:endParaRPr sz="400">
                        <a:latin typeface="Calibri"/>
                        <a:cs typeface="Calibri"/>
                      </a:endParaRPr>
                    </a:p>
                  </a:txBody>
                  <a:tcPr marL="0" marR="0" marT="0" marB="0">
                    <a:lnL w="4508">
                      <a:solidFill>
                        <a:srgbClr val="231F20"/>
                      </a:solidFill>
                      <a:prstDash val="solid"/>
                    </a:lnL>
                    <a:lnR w="4508">
                      <a:solidFill>
                        <a:srgbClr val="231F20"/>
                      </a:solidFill>
                      <a:prstDash val="solid"/>
                    </a:lnR>
                    <a:lnT w="4508">
                      <a:solidFill>
                        <a:srgbClr val="231F20"/>
                      </a:solidFill>
                      <a:prstDash val="solid"/>
                    </a:lnT>
                  </a:tcPr>
                </a:tc>
                <a:tc hMerge="1">
                  <a:txBody>
                    <a:bodyPr/>
                    <a:lstStyle/>
                    <a:p>
                      <a:endParaRPr/>
                    </a:p>
                  </a:txBody>
                  <a:tcPr marL="0" marR="0" marT="0" marB="0"/>
                </a:tc>
                <a:tc>
                  <a:txBody>
                    <a:bodyPr/>
                    <a:lstStyle/>
                    <a:p>
                      <a:endParaRPr sz="400">
                        <a:latin typeface="Calibri"/>
                        <a:cs typeface="Calibri"/>
                      </a:endParaRPr>
                    </a:p>
                  </a:txBody>
                  <a:tcPr marL="0" marR="0" marT="0" marB="0">
                    <a:lnL w="4508">
                      <a:solidFill>
                        <a:srgbClr val="231F20"/>
                      </a:solidFill>
                      <a:prstDash val="solid"/>
                    </a:lnL>
                    <a:lnT w="4508">
                      <a:solidFill>
                        <a:srgbClr val="231F20"/>
                      </a:solidFill>
                      <a:prstDash val="solid"/>
                    </a:lnT>
                  </a:tcPr>
                </a:tc>
                <a:extLst>
                  <a:ext uri="{0D108BD9-81ED-4DB2-BD59-A6C34878D82A}">
                    <a16:rowId xmlns:a16="http://schemas.microsoft.com/office/drawing/2014/main" val="10001"/>
                  </a:ext>
                </a:extLst>
              </a:tr>
            </a:tbl>
          </a:graphicData>
        </a:graphic>
      </p:graphicFrame>
      <p:graphicFrame>
        <p:nvGraphicFramePr>
          <p:cNvPr id="66" name="object 66"/>
          <p:cNvGraphicFramePr>
            <a:graphicFrameLocks noGrp="1"/>
          </p:cNvGraphicFramePr>
          <p:nvPr/>
        </p:nvGraphicFramePr>
        <p:xfrm>
          <a:off x="5593124" y="5590883"/>
          <a:ext cx="343445" cy="219802"/>
        </p:xfrm>
        <a:graphic>
          <a:graphicData uri="http://schemas.openxmlformats.org/drawingml/2006/table">
            <a:tbl>
              <a:tblPr firstRow="1" bandRow="1">
                <a:tableStyleId>{2D5ABB26-0587-4C30-8999-92F81FD0307C}</a:tableStyleId>
              </a:tblPr>
              <a:tblGrid>
                <a:gridCol w="57001">
                  <a:extLst>
                    <a:ext uri="{9D8B030D-6E8A-4147-A177-3AD203B41FA5}">
                      <a16:colId xmlns:a16="http://schemas.microsoft.com/office/drawing/2014/main" val="20000"/>
                    </a:ext>
                  </a:extLst>
                </a:gridCol>
                <a:gridCol w="116343">
                  <a:extLst>
                    <a:ext uri="{9D8B030D-6E8A-4147-A177-3AD203B41FA5}">
                      <a16:colId xmlns:a16="http://schemas.microsoft.com/office/drawing/2014/main" val="20001"/>
                    </a:ext>
                  </a:extLst>
                </a:gridCol>
                <a:gridCol w="113659">
                  <a:extLst>
                    <a:ext uri="{9D8B030D-6E8A-4147-A177-3AD203B41FA5}">
                      <a16:colId xmlns:a16="http://schemas.microsoft.com/office/drawing/2014/main" val="20002"/>
                    </a:ext>
                  </a:extLst>
                </a:gridCol>
                <a:gridCol w="56442">
                  <a:extLst>
                    <a:ext uri="{9D8B030D-6E8A-4147-A177-3AD203B41FA5}">
                      <a16:colId xmlns:a16="http://schemas.microsoft.com/office/drawing/2014/main" val="20003"/>
                    </a:ext>
                  </a:extLst>
                </a:gridCol>
              </a:tblGrid>
              <a:tr h="104183">
                <a:tc>
                  <a:txBody>
                    <a:bodyPr/>
                    <a:lstStyle/>
                    <a:p>
                      <a:endParaRPr sz="400">
                        <a:latin typeface="Calibri"/>
                        <a:cs typeface="Calibri"/>
                      </a:endParaRPr>
                    </a:p>
                  </a:txBody>
                  <a:tcPr marL="0" marR="0" marT="0" marB="0">
                    <a:lnR w="4508">
                      <a:solidFill>
                        <a:srgbClr val="231F20"/>
                      </a:solidFill>
                      <a:prstDash val="solid"/>
                    </a:lnR>
                    <a:lnB w="4508">
                      <a:solidFill>
                        <a:srgbClr val="231F20"/>
                      </a:solidFill>
                      <a:prstDash val="solid"/>
                    </a:lnB>
                  </a:tcPr>
                </a:tc>
                <a:tc>
                  <a:txBody>
                    <a:bodyPr/>
                    <a:lstStyle/>
                    <a:p>
                      <a:pPr marL="7620">
                        <a:lnSpc>
                          <a:spcPct val="100000"/>
                        </a:lnSpc>
                      </a:pPr>
                      <a:r>
                        <a:rPr sz="400" dirty="0">
                          <a:solidFill>
                            <a:srgbClr val="231F20"/>
                          </a:solidFill>
                          <a:latin typeface="Calibri"/>
                          <a:cs typeface="Calibri"/>
                        </a:rPr>
                        <a:t>(1)</a:t>
                      </a:r>
                      <a:endParaRPr sz="400">
                        <a:latin typeface="Calibri"/>
                        <a:cs typeface="Calibri"/>
                      </a:endParaRPr>
                    </a:p>
                  </a:txBody>
                  <a:tcPr marL="0" marR="0" marT="0" marB="0">
                    <a:lnL w="4508">
                      <a:solidFill>
                        <a:srgbClr val="231F20"/>
                      </a:solidFill>
                      <a:prstDash val="solid"/>
                    </a:lnL>
                    <a:lnR w="4508">
                      <a:solidFill>
                        <a:srgbClr val="231F20"/>
                      </a:solidFill>
                      <a:prstDash val="solid"/>
                    </a:lnR>
                    <a:lnB w="4508">
                      <a:solidFill>
                        <a:srgbClr val="231F20"/>
                      </a:solidFill>
                      <a:prstDash val="solid"/>
                    </a:lnB>
                  </a:tcPr>
                </a:tc>
                <a:tc>
                  <a:txBody>
                    <a:bodyPr/>
                    <a:lstStyle/>
                    <a:p>
                      <a:pPr marL="10795">
                        <a:lnSpc>
                          <a:spcPct val="100000"/>
                        </a:lnSpc>
                      </a:pPr>
                      <a:r>
                        <a:rPr sz="400" dirty="0">
                          <a:solidFill>
                            <a:srgbClr val="231F20"/>
                          </a:solidFill>
                          <a:latin typeface="Calibri"/>
                          <a:cs typeface="Calibri"/>
                        </a:rPr>
                        <a:t>(2)</a:t>
                      </a:r>
                      <a:endParaRPr sz="400">
                        <a:latin typeface="Calibri"/>
                        <a:cs typeface="Calibri"/>
                      </a:endParaRPr>
                    </a:p>
                  </a:txBody>
                  <a:tcPr marL="0" marR="0" marT="0" marB="0">
                    <a:lnL w="4508">
                      <a:solidFill>
                        <a:srgbClr val="231F20"/>
                      </a:solidFill>
                      <a:prstDash val="solid"/>
                    </a:lnL>
                    <a:lnR w="4508">
                      <a:solidFill>
                        <a:srgbClr val="231F20"/>
                      </a:solidFill>
                      <a:prstDash val="solid"/>
                    </a:lnR>
                    <a:lnB w="4508">
                      <a:solidFill>
                        <a:srgbClr val="231F20"/>
                      </a:solidFill>
                      <a:prstDash val="solid"/>
                    </a:lnB>
                  </a:tcPr>
                </a:tc>
                <a:tc>
                  <a:txBody>
                    <a:bodyPr/>
                    <a:lstStyle/>
                    <a:p>
                      <a:pPr marL="5715">
                        <a:lnSpc>
                          <a:spcPct val="100000"/>
                        </a:lnSpc>
                      </a:pPr>
                      <a:r>
                        <a:rPr sz="400" dirty="0">
                          <a:solidFill>
                            <a:srgbClr val="231F20"/>
                          </a:solidFill>
                          <a:latin typeface="Calibri"/>
                          <a:cs typeface="Calibri"/>
                        </a:rPr>
                        <a:t>(3)</a:t>
                      </a:r>
                      <a:endParaRPr sz="400">
                        <a:latin typeface="Calibri"/>
                        <a:cs typeface="Calibri"/>
                      </a:endParaRPr>
                    </a:p>
                  </a:txBody>
                  <a:tcPr marL="0" marR="0" marT="0" marB="0">
                    <a:lnL w="4508">
                      <a:solidFill>
                        <a:srgbClr val="231F20"/>
                      </a:solidFill>
                      <a:prstDash val="solid"/>
                    </a:lnL>
                    <a:lnB w="4508">
                      <a:solidFill>
                        <a:srgbClr val="231F20"/>
                      </a:solidFill>
                      <a:prstDash val="solid"/>
                    </a:lnB>
                  </a:tcPr>
                </a:tc>
                <a:extLst>
                  <a:ext uri="{0D108BD9-81ED-4DB2-BD59-A6C34878D82A}">
                    <a16:rowId xmlns:a16="http://schemas.microsoft.com/office/drawing/2014/main" val="10000"/>
                  </a:ext>
                </a:extLst>
              </a:tr>
              <a:tr h="97882">
                <a:tc gridSpan="4">
                  <a:txBody>
                    <a:bodyPr/>
                    <a:lstStyle/>
                    <a:p>
                      <a:pPr marL="635" algn="ctr">
                        <a:lnSpc>
                          <a:spcPct val="100000"/>
                        </a:lnSpc>
                      </a:pPr>
                      <a:r>
                        <a:rPr sz="400" dirty="0">
                          <a:solidFill>
                            <a:srgbClr val="231F20"/>
                          </a:solidFill>
                          <a:latin typeface="Calibri"/>
                          <a:cs typeface="Calibri"/>
                        </a:rPr>
                        <a:t>DDG</a:t>
                      </a:r>
                      <a:endParaRPr sz="400">
                        <a:latin typeface="Calibri"/>
                        <a:cs typeface="Calibri"/>
                      </a:endParaRPr>
                    </a:p>
                  </a:txBody>
                  <a:tcPr marL="0" marR="0" marT="0" marB="0">
                    <a:lnL w="4508">
                      <a:solidFill>
                        <a:srgbClr val="231F20"/>
                      </a:solidFill>
                      <a:prstDash val="solid"/>
                    </a:lnL>
                    <a:lnR w="4508">
                      <a:solidFill>
                        <a:srgbClr val="231F20"/>
                      </a:solidFill>
                      <a:prstDash val="solid"/>
                    </a:lnR>
                    <a:lnT w="4508">
                      <a:solidFill>
                        <a:srgbClr val="231F20"/>
                      </a:solidFill>
                      <a:prstDash val="solid"/>
                    </a:lnT>
                    <a:lnB w="4508">
                      <a:solidFill>
                        <a:srgbClr val="231F2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166" name="object 166"/>
          <p:cNvGraphicFramePr>
            <a:graphicFrameLocks noGrp="1"/>
          </p:cNvGraphicFramePr>
          <p:nvPr/>
        </p:nvGraphicFramePr>
        <p:xfrm>
          <a:off x="2988015" y="6365557"/>
          <a:ext cx="4161067" cy="246611"/>
        </p:xfrm>
        <a:graphic>
          <a:graphicData uri="http://schemas.openxmlformats.org/drawingml/2006/table">
            <a:tbl>
              <a:tblPr firstRow="1" bandRow="1">
                <a:tableStyleId>{2D5ABB26-0587-4C30-8999-92F81FD0307C}</a:tableStyleId>
              </a:tblPr>
              <a:tblGrid>
                <a:gridCol w="484701">
                  <a:extLst>
                    <a:ext uri="{9D8B030D-6E8A-4147-A177-3AD203B41FA5}">
                      <a16:colId xmlns:a16="http://schemas.microsoft.com/office/drawing/2014/main" val="20000"/>
                    </a:ext>
                  </a:extLst>
                </a:gridCol>
                <a:gridCol w="721207">
                  <a:extLst>
                    <a:ext uri="{9D8B030D-6E8A-4147-A177-3AD203B41FA5}">
                      <a16:colId xmlns:a16="http://schemas.microsoft.com/office/drawing/2014/main" val="20001"/>
                    </a:ext>
                  </a:extLst>
                </a:gridCol>
                <a:gridCol w="717466">
                  <a:extLst>
                    <a:ext uri="{9D8B030D-6E8A-4147-A177-3AD203B41FA5}">
                      <a16:colId xmlns:a16="http://schemas.microsoft.com/office/drawing/2014/main" val="20002"/>
                    </a:ext>
                  </a:extLst>
                </a:gridCol>
                <a:gridCol w="814517">
                  <a:extLst>
                    <a:ext uri="{9D8B030D-6E8A-4147-A177-3AD203B41FA5}">
                      <a16:colId xmlns:a16="http://schemas.microsoft.com/office/drawing/2014/main" val="20003"/>
                    </a:ext>
                  </a:extLst>
                </a:gridCol>
                <a:gridCol w="784903">
                  <a:extLst>
                    <a:ext uri="{9D8B030D-6E8A-4147-A177-3AD203B41FA5}">
                      <a16:colId xmlns:a16="http://schemas.microsoft.com/office/drawing/2014/main" val="20004"/>
                    </a:ext>
                  </a:extLst>
                </a:gridCol>
                <a:gridCol w="638273">
                  <a:extLst>
                    <a:ext uri="{9D8B030D-6E8A-4147-A177-3AD203B41FA5}">
                      <a16:colId xmlns:a16="http://schemas.microsoft.com/office/drawing/2014/main" val="20005"/>
                    </a:ext>
                  </a:extLst>
                </a:gridCol>
              </a:tblGrid>
              <a:tr h="124691">
                <a:tc>
                  <a:txBody>
                    <a:bodyPr/>
                    <a:lstStyle/>
                    <a:p>
                      <a:pPr marL="34925">
                        <a:lnSpc>
                          <a:spcPct val="100000"/>
                        </a:lnSpc>
                      </a:pPr>
                      <a:r>
                        <a:rPr sz="400" dirty="0">
                          <a:latin typeface="Trebuchet MS"/>
                          <a:cs typeface="Trebuchet MS"/>
                        </a:rPr>
                        <a:t>T</a:t>
                      </a:r>
                      <a:r>
                        <a:rPr sz="400" spc="-55" dirty="0">
                          <a:latin typeface="Trebuchet MS"/>
                          <a:cs typeface="Trebuchet MS"/>
                        </a:rPr>
                        <a:t> </a:t>
                      </a:r>
                      <a:r>
                        <a:rPr sz="400" dirty="0">
                          <a:latin typeface="Trebuchet MS"/>
                          <a:cs typeface="Trebuchet MS"/>
                        </a:rPr>
                        <a:t>+1</a:t>
                      </a:r>
                      <a:r>
                        <a:rPr sz="400" spc="-55" dirty="0">
                          <a:latin typeface="Trebuchet MS"/>
                          <a:cs typeface="Trebuchet MS"/>
                        </a:rPr>
                        <a:t> </a:t>
                      </a:r>
                      <a:r>
                        <a:rPr sz="400" dirty="0">
                          <a:latin typeface="Trebuchet MS"/>
                          <a:cs typeface="Trebuchet MS"/>
                        </a:rPr>
                        <a:t>888</a:t>
                      </a:r>
                      <a:r>
                        <a:rPr sz="400" spc="-55" dirty="0">
                          <a:latin typeface="Trebuchet MS"/>
                          <a:cs typeface="Trebuchet MS"/>
                        </a:rPr>
                        <a:t> </a:t>
                      </a:r>
                      <a:r>
                        <a:rPr sz="400" dirty="0">
                          <a:latin typeface="Trebuchet MS"/>
                          <a:cs typeface="Trebuchet MS"/>
                        </a:rPr>
                        <a:t>945</a:t>
                      </a:r>
                      <a:r>
                        <a:rPr sz="400" spc="-55" dirty="0">
                          <a:latin typeface="Trebuchet MS"/>
                          <a:cs typeface="Trebuchet MS"/>
                        </a:rPr>
                        <a:t> </a:t>
                      </a:r>
                      <a:r>
                        <a:rPr sz="400" dirty="0">
                          <a:latin typeface="Trebuchet MS"/>
                          <a:cs typeface="Trebuchet MS"/>
                        </a:rPr>
                        <a:t>6872</a:t>
                      </a:r>
                      <a:endParaRPr sz="400">
                        <a:latin typeface="Trebuchet MS"/>
                        <a:cs typeface="Trebuchet MS"/>
                      </a:endParaRPr>
                    </a:p>
                  </a:txBody>
                  <a:tcPr marL="0" marR="0" marT="0" marB="0"/>
                </a:tc>
                <a:tc>
                  <a:txBody>
                    <a:bodyPr/>
                    <a:lstStyle/>
                    <a:p>
                      <a:pPr marL="69215">
                        <a:lnSpc>
                          <a:spcPct val="100000"/>
                        </a:lnSpc>
                      </a:pPr>
                      <a:r>
                        <a:rPr sz="400" dirty="0">
                          <a:latin typeface="Trebuchet MS"/>
                          <a:cs typeface="Trebuchet MS"/>
                          <a:hlinkClick r:id="rId6"/>
                        </a:rPr>
                        <a:t>ww</a:t>
                      </a:r>
                      <a:r>
                        <a:rPr sz="400" spc="-40" dirty="0">
                          <a:latin typeface="Trebuchet MS"/>
                          <a:cs typeface="Trebuchet MS"/>
                          <a:hlinkClick r:id="rId6"/>
                        </a:rPr>
                        <a:t>w</a:t>
                      </a:r>
                      <a:r>
                        <a:rPr sz="400" dirty="0">
                          <a:latin typeface="Trebuchet MS"/>
                          <a:cs typeface="Trebuchet MS"/>
                          <a:hlinkClick r:id="rId6"/>
                        </a:rPr>
                        <a:t>.wilo-usa.com</a:t>
                      </a:r>
                      <a:endParaRPr sz="400">
                        <a:latin typeface="Trebuchet MS"/>
                        <a:cs typeface="Trebuchet MS"/>
                      </a:endParaRPr>
                    </a:p>
                  </a:txBody>
                  <a:tcPr marL="0" marR="0" marT="0" marB="0"/>
                </a:tc>
                <a:tc>
                  <a:txBody>
                    <a:bodyPr/>
                    <a:lstStyle/>
                    <a:p>
                      <a:pPr marL="371475">
                        <a:lnSpc>
                          <a:spcPct val="100000"/>
                        </a:lnSpc>
                      </a:pPr>
                      <a:r>
                        <a:rPr sz="400" dirty="0">
                          <a:latin typeface="Trebuchet MS"/>
                          <a:cs typeface="Trebuchet MS"/>
                        </a:rPr>
                        <a:t>T</a:t>
                      </a:r>
                      <a:r>
                        <a:rPr sz="400" spc="-55" dirty="0">
                          <a:latin typeface="Trebuchet MS"/>
                          <a:cs typeface="Trebuchet MS"/>
                        </a:rPr>
                        <a:t> </a:t>
                      </a:r>
                      <a:r>
                        <a:rPr sz="400" dirty="0">
                          <a:latin typeface="Trebuchet MS"/>
                          <a:cs typeface="Trebuchet MS"/>
                        </a:rPr>
                        <a:t>+1</a:t>
                      </a:r>
                      <a:r>
                        <a:rPr sz="400" spc="-55" dirty="0">
                          <a:latin typeface="Trebuchet MS"/>
                          <a:cs typeface="Trebuchet MS"/>
                        </a:rPr>
                        <a:t> </a:t>
                      </a:r>
                      <a:r>
                        <a:rPr sz="400" dirty="0">
                          <a:latin typeface="Trebuchet MS"/>
                          <a:cs typeface="Trebuchet MS"/>
                        </a:rPr>
                        <a:t>866</a:t>
                      </a:r>
                      <a:r>
                        <a:rPr sz="400" spc="-55" dirty="0">
                          <a:latin typeface="Trebuchet MS"/>
                          <a:cs typeface="Trebuchet MS"/>
                        </a:rPr>
                        <a:t> </a:t>
                      </a:r>
                      <a:r>
                        <a:rPr sz="400" dirty="0">
                          <a:latin typeface="Trebuchet MS"/>
                          <a:cs typeface="Trebuchet MS"/>
                        </a:rPr>
                        <a:t>945</a:t>
                      </a:r>
                      <a:r>
                        <a:rPr sz="400" spc="-55" dirty="0">
                          <a:latin typeface="Trebuchet MS"/>
                          <a:cs typeface="Trebuchet MS"/>
                        </a:rPr>
                        <a:t> </a:t>
                      </a:r>
                      <a:r>
                        <a:rPr sz="400" dirty="0">
                          <a:latin typeface="Trebuchet MS"/>
                          <a:cs typeface="Trebuchet MS"/>
                        </a:rPr>
                        <a:t>6236</a:t>
                      </a:r>
                      <a:endParaRPr sz="400">
                        <a:latin typeface="Trebuchet MS"/>
                        <a:cs typeface="Trebuchet MS"/>
                      </a:endParaRPr>
                    </a:p>
                  </a:txBody>
                  <a:tcPr marL="0" marR="0" marT="0" marB="0"/>
                </a:tc>
                <a:tc>
                  <a:txBody>
                    <a:bodyPr/>
                    <a:lstStyle/>
                    <a:p>
                      <a:pPr marL="73660">
                        <a:lnSpc>
                          <a:spcPct val="100000"/>
                        </a:lnSpc>
                      </a:pPr>
                      <a:r>
                        <a:rPr sz="400" dirty="0">
                          <a:latin typeface="Trebuchet MS"/>
                          <a:cs typeface="Trebuchet MS"/>
                          <a:hlinkClick r:id="rId7"/>
                        </a:rPr>
                        <a:t>ww</a:t>
                      </a:r>
                      <a:r>
                        <a:rPr sz="400" spc="-40" dirty="0">
                          <a:latin typeface="Trebuchet MS"/>
                          <a:cs typeface="Trebuchet MS"/>
                          <a:hlinkClick r:id="rId7"/>
                        </a:rPr>
                        <a:t>w</a:t>
                      </a:r>
                      <a:r>
                        <a:rPr sz="400" dirty="0">
                          <a:latin typeface="Trebuchet MS"/>
                          <a:cs typeface="Trebuchet MS"/>
                          <a:hlinkClick r:id="rId7"/>
                        </a:rPr>
                        <a:t>.wilo-canada.com</a:t>
                      </a:r>
                      <a:endParaRPr sz="400">
                        <a:latin typeface="Trebuchet MS"/>
                        <a:cs typeface="Trebuchet MS"/>
                      </a:endParaRPr>
                    </a:p>
                  </a:txBody>
                  <a:tcPr marL="0" marR="0" marT="0" marB="0"/>
                </a:tc>
                <a:tc>
                  <a:txBody>
                    <a:bodyPr/>
                    <a:lstStyle/>
                    <a:p>
                      <a:pPr marL="387985">
                        <a:lnSpc>
                          <a:spcPct val="100000"/>
                        </a:lnSpc>
                      </a:pPr>
                      <a:r>
                        <a:rPr sz="400" dirty="0">
                          <a:latin typeface="Trebuchet MS"/>
                          <a:cs typeface="Trebuchet MS"/>
                        </a:rPr>
                        <a:t>T</a:t>
                      </a:r>
                      <a:r>
                        <a:rPr sz="400" spc="-55" dirty="0">
                          <a:latin typeface="Trebuchet MS"/>
                          <a:cs typeface="Trebuchet MS"/>
                        </a:rPr>
                        <a:t> </a:t>
                      </a:r>
                      <a:r>
                        <a:rPr sz="400" dirty="0">
                          <a:latin typeface="Trebuchet MS"/>
                          <a:cs typeface="Trebuchet MS"/>
                        </a:rPr>
                        <a:t>+52</a:t>
                      </a:r>
                      <a:r>
                        <a:rPr sz="400" spc="-55" dirty="0">
                          <a:latin typeface="Trebuchet MS"/>
                          <a:cs typeface="Trebuchet MS"/>
                        </a:rPr>
                        <a:t> </a:t>
                      </a:r>
                      <a:r>
                        <a:rPr sz="400" dirty="0">
                          <a:latin typeface="Trebuchet MS"/>
                          <a:cs typeface="Trebuchet MS"/>
                        </a:rPr>
                        <a:t>55</a:t>
                      </a:r>
                      <a:r>
                        <a:rPr sz="400" spc="-55" dirty="0">
                          <a:latin typeface="Trebuchet MS"/>
                          <a:cs typeface="Trebuchet MS"/>
                        </a:rPr>
                        <a:t> </a:t>
                      </a:r>
                      <a:r>
                        <a:rPr sz="400" dirty="0">
                          <a:latin typeface="Trebuchet MS"/>
                          <a:cs typeface="Trebuchet MS"/>
                        </a:rPr>
                        <a:t>5586</a:t>
                      </a:r>
                      <a:r>
                        <a:rPr sz="400" spc="-55" dirty="0">
                          <a:latin typeface="Trebuchet MS"/>
                          <a:cs typeface="Trebuchet MS"/>
                        </a:rPr>
                        <a:t> </a:t>
                      </a:r>
                      <a:r>
                        <a:rPr sz="400" dirty="0">
                          <a:latin typeface="Trebuchet MS"/>
                          <a:cs typeface="Trebuchet MS"/>
                        </a:rPr>
                        <a:t>3209</a:t>
                      </a:r>
                      <a:endParaRPr sz="400">
                        <a:latin typeface="Trebuchet MS"/>
                        <a:cs typeface="Trebuchet MS"/>
                      </a:endParaRPr>
                    </a:p>
                  </a:txBody>
                  <a:tcPr marL="0" marR="0" marT="0" marB="0"/>
                </a:tc>
                <a:tc>
                  <a:txBody>
                    <a:bodyPr/>
                    <a:lstStyle/>
                    <a:p>
                      <a:pPr marL="61594">
                        <a:lnSpc>
                          <a:spcPct val="100000"/>
                        </a:lnSpc>
                      </a:pPr>
                      <a:r>
                        <a:rPr sz="400" dirty="0">
                          <a:latin typeface="Trebuchet MS"/>
                          <a:cs typeface="Trebuchet MS"/>
                          <a:hlinkClick r:id="rId8"/>
                        </a:rPr>
                        <a:t>ww</a:t>
                      </a:r>
                      <a:r>
                        <a:rPr sz="400" spc="-40" dirty="0">
                          <a:latin typeface="Trebuchet MS"/>
                          <a:cs typeface="Trebuchet MS"/>
                          <a:hlinkClick r:id="rId8"/>
                        </a:rPr>
                        <a:t>w</a:t>
                      </a:r>
                      <a:r>
                        <a:rPr sz="400" dirty="0">
                          <a:latin typeface="Trebuchet MS"/>
                          <a:cs typeface="Trebuchet MS"/>
                          <a:hlinkClick r:id="rId8"/>
                        </a:rPr>
                        <a:t>.wilo-m</a:t>
                      </a:r>
                      <a:r>
                        <a:rPr sz="400" spc="-15" dirty="0">
                          <a:latin typeface="Trebuchet MS"/>
                          <a:cs typeface="Trebuchet MS"/>
                          <a:hlinkClick r:id="rId8"/>
                        </a:rPr>
                        <a:t>e</a:t>
                      </a:r>
                      <a:r>
                        <a:rPr sz="400" dirty="0">
                          <a:latin typeface="Trebuchet MS"/>
                          <a:cs typeface="Trebuchet MS"/>
                          <a:hlinkClick r:id="rId8"/>
                        </a:rPr>
                        <a:t>xico.com.mx</a:t>
                      </a:r>
                      <a:endParaRPr sz="400">
                        <a:latin typeface="Trebuchet MS"/>
                        <a:cs typeface="Trebuchet MS"/>
                      </a:endParaRPr>
                    </a:p>
                  </a:txBody>
                  <a:tcPr marL="0" marR="0" marT="0" marB="0"/>
                </a:tc>
                <a:extLst>
                  <a:ext uri="{0D108BD9-81ED-4DB2-BD59-A6C34878D82A}">
                    <a16:rowId xmlns:a16="http://schemas.microsoft.com/office/drawing/2014/main" val="10000"/>
                  </a:ext>
                </a:extLst>
              </a:tr>
              <a:tr h="91786">
                <a:tc>
                  <a:txBody>
                    <a:bodyPr/>
                    <a:lstStyle/>
                    <a:p>
                      <a:pPr marL="34925">
                        <a:lnSpc>
                          <a:spcPct val="100000"/>
                        </a:lnSpc>
                      </a:pPr>
                      <a:r>
                        <a:rPr sz="400" dirty="0">
                          <a:latin typeface="Trebuchet MS"/>
                          <a:cs typeface="Trebuchet MS"/>
                        </a:rPr>
                        <a:t>F</a:t>
                      </a:r>
                      <a:r>
                        <a:rPr sz="400" spc="-55" dirty="0">
                          <a:latin typeface="Trebuchet MS"/>
                          <a:cs typeface="Trebuchet MS"/>
                        </a:rPr>
                        <a:t> </a:t>
                      </a:r>
                      <a:r>
                        <a:rPr sz="400" dirty="0">
                          <a:latin typeface="Trebuchet MS"/>
                          <a:cs typeface="Trebuchet MS"/>
                        </a:rPr>
                        <a:t>+1</a:t>
                      </a:r>
                      <a:r>
                        <a:rPr sz="400" spc="-55" dirty="0">
                          <a:latin typeface="Trebuchet MS"/>
                          <a:cs typeface="Trebuchet MS"/>
                        </a:rPr>
                        <a:t> </a:t>
                      </a:r>
                      <a:r>
                        <a:rPr sz="400" dirty="0">
                          <a:latin typeface="Trebuchet MS"/>
                          <a:cs typeface="Trebuchet MS"/>
                        </a:rPr>
                        <a:t>888</a:t>
                      </a:r>
                      <a:r>
                        <a:rPr sz="400" spc="-55" dirty="0">
                          <a:latin typeface="Trebuchet MS"/>
                          <a:cs typeface="Trebuchet MS"/>
                        </a:rPr>
                        <a:t> </a:t>
                      </a:r>
                      <a:r>
                        <a:rPr sz="400" dirty="0">
                          <a:latin typeface="Trebuchet MS"/>
                          <a:cs typeface="Trebuchet MS"/>
                        </a:rPr>
                        <a:t>945</a:t>
                      </a:r>
                      <a:r>
                        <a:rPr sz="400" spc="-55" dirty="0">
                          <a:latin typeface="Trebuchet MS"/>
                          <a:cs typeface="Trebuchet MS"/>
                        </a:rPr>
                        <a:t> </a:t>
                      </a:r>
                      <a:r>
                        <a:rPr sz="400" dirty="0">
                          <a:latin typeface="Trebuchet MS"/>
                          <a:cs typeface="Trebuchet MS"/>
                        </a:rPr>
                        <a:t>6873</a:t>
                      </a:r>
                      <a:endParaRPr sz="400">
                        <a:latin typeface="Trebuchet MS"/>
                        <a:cs typeface="Trebuchet MS"/>
                      </a:endParaRPr>
                    </a:p>
                  </a:txBody>
                  <a:tcPr marL="0" marR="0" marT="0" marB="0"/>
                </a:tc>
                <a:tc>
                  <a:txBody>
                    <a:bodyPr/>
                    <a:lstStyle/>
                    <a:p>
                      <a:pPr marL="69215">
                        <a:lnSpc>
                          <a:spcPct val="100000"/>
                        </a:lnSpc>
                      </a:pPr>
                      <a:r>
                        <a:rPr sz="400" dirty="0">
                          <a:latin typeface="Trebuchet MS"/>
                          <a:cs typeface="Trebuchet MS"/>
                          <a:hlinkClick r:id="rId9"/>
                        </a:rPr>
                        <a:t>in</a:t>
                      </a:r>
                      <a:r>
                        <a:rPr sz="400" spc="-15" dirty="0">
                          <a:latin typeface="Trebuchet MS"/>
                          <a:cs typeface="Trebuchet MS"/>
                          <a:hlinkClick r:id="rId9"/>
                        </a:rPr>
                        <a:t>f</a:t>
                      </a:r>
                      <a:r>
                        <a:rPr sz="400" dirty="0">
                          <a:latin typeface="Trebuchet MS"/>
                          <a:cs typeface="Trebuchet MS"/>
                          <a:hlinkClick r:id="rId10"/>
                        </a:rPr>
                        <a:t>o@wilo-usa.com</a:t>
                      </a:r>
                      <a:endParaRPr sz="400">
                        <a:latin typeface="Trebuchet MS"/>
                        <a:cs typeface="Trebuchet MS"/>
                      </a:endParaRPr>
                    </a:p>
                  </a:txBody>
                  <a:tcPr marL="0" marR="0" marT="0" marB="0"/>
                </a:tc>
                <a:tc>
                  <a:txBody>
                    <a:bodyPr/>
                    <a:lstStyle/>
                    <a:p>
                      <a:pPr marL="371475">
                        <a:lnSpc>
                          <a:spcPct val="100000"/>
                        </a:lnSpc>
                      </a:pPr>
                      <a:r>
                        <a:rPr sz="400" dirty="0">
                          <a:latin typeface="Trebuchet MS"/>
                          <a:cs typeface="Trebuchet MS"/>
                        </a:rPr>
                        <a:t>F</a:t>
                      </a:r>
                      <a:r>
                        <a:rPr sz="400" spc="-55" dirty="0">
                          <a:latin typeface="Trebuchet MS"/>
                          <a:cs typeface="Trebuchet MS"/>
                        </a:rPr>
                        <a:t> </a:t>
                      </a:r>
                      <a:r>
                        <a:rPr sz="400" dirty="0">
                          <a:latin typeface="Trebuchet MS"/>
                          <a:cs typeface="Trebuchet MS"/>
                        </a:rPr>
                        <a:t>+1</a:t>
                      </a:r>
                      <a:r>
                        <a:rPr sz="400" spc="-55" dirty="0">
                          <a:latin typeface="Trebuchet MS"/>
                          <a:cs typeface="Trebuchet MS"/>
                        </a:rPr>
                        <a:t> </a:t>
                      </a:r>
                      <a:r>
                        <a:rPr sz="400" dirty="0">
                          <a:latin typeface="Trebuchet MS"/>
                          <a:cs typeface="Trebuchet MS"/>
                        </a:rPr>
                        <a:t>403</a:t>
                      </a:r>
                      <a:r>
                        <a:rPr sz="400" spc="-55" dirty="0">
                          <a:latin typeface="Trebuchet MS"/>
                          <a:cs typeface="Trebuchet MS"/>
                        </a:rPr>
                        <a:t> </a:t>
                      </a:r>
                      <a:r>
                        <a:rPr sz="400" dirty="0">
                          <a:latin typeface="Trebuchet MS"/>
                          <a:cs typeface="Trebuchet MS"/>
                        </a:rPr>
                        <a:t>277</a:t>
                      </a:r>
                      <a:r>
                        <a:rPr sz="400" spc="-55" dirty="0">
                          <a:latin typeface="Trebuchet MS"/>
                          <a:cs typeface="Trebuchet MS"/>
                        </a:rPr>
                        <a:t> </a:t>
                      </a:r>
                      <a:r>
                        <a:rPr sz="400" dirty="0">
                          <a:latin typeface="Trebuchet MS"/>
                          <a:cs typeface="Trebuchet MS"/>
                        </a:rPr>
                        <a:t>9456</a:t>
                      </a:r>
                      <a:endParaRPr sz="400">
                        <a:latin typeface="Trebuchet MS"/>
                        <a:cs typeface="Trebuchet MS"/>
                      </a:endParaRPr>
                    </a:p>
                  </a:txBody>
                  <a:tcPr marL="0" marR="0" marT="0" marB="0"/>
                </a:tc>
                <a:tc>
                  <a:txBody>
                    <a:bodyPr/>
                    <a:lstStyle/>
                    <a:p>
                      <a:pPr marL="73660">
                        <a:lnSpc>
                          <a:spcPct val="100000"/>
                        </a:lnSpc>
                      </a:pPr>
                      <a:r>
                        <a:rPr sz="400" dirty="0">
                          <a:latin typeface="Trebuchet MS"/>
                          <a:cs typeface="Trebuchet MS"/>
                          <a:hlinkClick r:id="rId11"/>
                        </a:rPr>
                        <a:t>in</a:t>
                      </a:r>
                      <a:r>
                        <a:rPr sz="400" spc="-15" dirty="0">
                          <a:latin typeface="Trebuchet MS"/>
                          <a:cs typeface="Trebuchet MS"/>
                          <a:hlinkClick r:id="rId11"/>
                        </a:rPr>
                        <a:t>f</a:t>
                      </a:r>
                      <a:r>
                        <a:rPr sz="400" dirty="0">
                          <a:latin typeface="Trebuchet MS"/>
                          <a:cs typeface="Trebuchet MS"/>
                          <a:hlinkClick r:id="rId12"/>
                        </a:rPr>
                        <a:t>o@wilo-canada.com</a:t>
                      </a:r>
                      <a:endParaRPr sz="400">
                        <a:latin typeface="Trebuchet MS"/>
                        <a:cs typeface="Trebuchet MS"/>
                      </a:endParaRPr>
                    </a:p>
                  </a:txBody>
                  <a:tcPr marL="0" marR="0" marT="0" marB="0"/>
                </a:tc>
                <a:tc>
                  <a:txBody>
                    <a:bodyPr/>
                    <a:lstStyle/>
                    <a:p>
                      <a:pPr marL="387985">
                        <a:lnSpc>
                          <a:spcPct val="100000"/>
                        </a:lnSpc>
                      </a:pPr>
                      <a:r>
                        <a:rPr sz="400" dirty="0">
                          <a:latin typeface="Trebuchet MS"/>
                          <a:cs typeface="Trebuchet MS"/>
                        </a:rPr>
                        <a:t>F</a:t>
                      </a:r>
                      <a:r>
                        <a:rPr sz="400" spc="-55" dirty="0">
                          <a:latin typeface="Trebuchet MS"/>
                          <a:cs typeface="Trebuchet MS"/>
                        </a:rPr>
                        <a:t> </a:t>
                      </a:r>
                      <a:r>
                        <a:rPr sz="400" dirty="0">
                          <a:latin typeface="Trebuchet MS"/>
                          <a:cs typeface="Trebuchet MS"/>
                        </a:rPr>
                        <a:t>+52</a:t>
                      </a:r>
                      <a:r>
                        <a:rPr sz="400" spc="-55" dirty="0">
                          <a:latin typeface="Trebuchet MS"/>
                          <a:cs typeface="Trebuchet MS"/>
                        </a:rPr>
                        <a:t> </a:t>
                      </a:r>
                      <a:r>
                        <a:rPr sz="400" dirty="0">
                          <a:latin typeface="Trebuchet MS"/>
                          <a:cs typeface="Trebuchet MS"/>
                        </a:rPr>
                        <a:t>1</a:t>
                      </a:r>
                      <a:r>
                        <a:rPr sz="400" spc="-55" dirty="0">
                          <a:latin typeface="Trebuchet MS"/>
                          <a:cs typeface="Trebuchet MS"/>
                        </a:rPr>
                        <a:t> </a:t>
                      </a:r>
                      <a:r>
                        <a:rPr sz="400" dirty="0">
                          <a:latin typeface="Trebuchet MS"/>
                          <a:cs typeface="Trebuchet MS"/>
                        </a:rPr>
                        <a:t>55</a:t>
                      </a:r>
                      <a:r>
                        <a:rPr sz="400" spc="-55" dirty="0">
                          <a:latin typeface="Trebuchet MS"/>
                          <a:cs typeface="Trebuchet MS"/>
                        </a:rPr>
                        <a:t> </a:t>
                      </a:r>
                      <a:r>
                        <a:rPr sz="400" dirty="0">
                          <a:latin typeface="Trebuchet MS"/>
                          <a:cs typeface="Trebuchet MS"/>
                        </a:rPr>
                        <a:t>5413</a:t>
                      </a:r>
                      <a:r>
                        <a:rPr sz="400" spc="-55" dirty="0">
                          <a:latin typeface="Trebuchet MS"/>
                          <a:cs typeface="Trebuchet MS"/>
                        </a:rPr>
                        <a:t> </a:t>
                      </a:r>
                      <a:r>
                        <a:rPr sz="400" dirty="0">
                          <a:latin typeface="Trebuchet MS"/>
                          <a:cs typeface="Trebuchet MS"/>
                        </a:rPr>
                        <a:t>4165</a:t>
                      </a:r>
                      <a:endParaRPr sz="400">
                        <a:latin typeface="Trebuchet MS"/>
                        <a:cs typeface="Trebuchet MS"/>
                      </a:endParaRPr>
                    </a:p>
                  </a:txBody>
                  <a:tcPr marL="0" marR="0" marT="0" marB="0"/>
                </a:tc>
                <a:tc>
                  <a:txBody>
                    <a:bodyPr/>
                    <a:lstStyle/>
                    <a:p>
                      <a:pPr marL="61594">
                        <a:lnSpc>
                          <a:spcPct val="100000"/>
                        </a:lnSpc>
                      </a:pPr>
                      <a:r>
                        <a:rPr sz="400" dirty="0">
                          <a:latin typeface="Trebuchet MS"/>
                          <a:cs typeface="Trebuchet MS"/>
                          <a:hlinkClick r:id="rId13"/>
                        </a:rPr>
                        <a:t>in</a:t>
                      </a:r>
                      <a:r>
                        <a:rPr sz="400" spc="-15" dirty="0">
                          <a:latin typeface="Trebuchet MS"/>
                          <a:cs typeface="Trebuchet MS"/>
                          <a:hlinkClick r:id="rId13"/>
                        </a:rPr>
                        <a:t>f</a:t>
                      </a:r>
                      <a:r>
                        <a:rPr sz="400" dirty="0">
                          <a:latin typeface="Trebuchet MS"/>
                          <a:cs typeface="Trebuchet MS"/>
                          <a:hlinkClick r:id="rId14"/>
                        </a:rPr>
                        <a:t>o@wilo.com.mx</a:t>
                      </a:r>
                      <a:endParaRPr sz="400">
                        <a:latin typeface="Trebuchet MS"/>
                        <a:cs typeface="Trebuchet MS"/>
                      </a:endParaRPr>
                    </a:p>
                  </a:txBody>
                  <a:tcPr marL="0" marR="0" marT="0" marB="0"/>
                </a:tc>
                <a:extLst>
                  <a:ext uri="{0D108BD9-81ED-4DB2-BD59-A6C34878D82A}">
                    <a16:rowId xmlns:a16="http://schemas.microsoft.com/office/drawing/2014/main" val="10001"/>
                  </a:ext>
                </a:extLst>
              </a:tr>
            </a:tbl>
          </a:graphicData>
        </a:graphic>
      </p:graphicFrame>
      <p:graphicFrame>
        <p:nvGraphicFramePr>
          <p:cNvPr id="243" name="object 243"/>
          <p:cNvGraphicFramePr>
            <a:graphicFrameLocks noGrp="1"/>
          </p:cNvGraphicFramePr>
          <p:nvPr/>
        </p:nvGraphicFramePr>
        <p:xfrm>
          <a:off x="2974975" y="3114051"/>
          <a:ext cx="4520039" cy="427967"/>
        </p:xfrm>
        <a:graphic>
          <a:graphicData uri="http://schemas.openxmlformats.org/drawingml/2006/table">
            <a:tbl>
              <a:tblPr firstRow="1" bandRow="1">
                <a:tableStyleId>{2D5ABB26-0587-4C30-8999-92F81FD0307C}</a:tableStyleId>
              </a:tblPr>
              <a:tblGrid>
                <a:gridCol w="461356">
                  <a:extLst>
                    <a:ext uri="{9D8B030D-6E8A-4147-A177-3AD203B41FA5}">
                      <a16:colId xmlns:a16="http://schemas.microsoft.com/office/drawing/2014/main" val="20000"/>
                    </a:ext>
                  </a:extLst>
                </a:gridCol>
                <a:gridCol w="267266">
                  <a:extLst>
                    <a:ext uri="{9D8B030D-6E8A-4147-A177-3AD203B41FA5}">
                      <a16:colId xmlns:a16="http://schemas.microsoft.com/office/drawing/2014/main" val="20001"/>
                    </a:ext>
                  </a:extLst>
                </a:gridCol>
                <a:gridCol w="264427">
                  <a:extLst>
                    <a:ext uri="{9D8B030D-6E8A-4147-A177-3AD203B41FA5}">
                      <a16:colId xmlns:a16="http://schemas.microsoft.com/office/drawing/2014/main" val="20002"/>
                    </a:ext>
                  </a:extLst>
                </a:gridCol>
                <a:gridCol w="288689">
                  <a:extLst>
                    <a:ext uri="{9D8B030D-6E8A-4147-A177-3AD203B41FA5}">
                      <a16:colId xmlns:a16="http://schemas.microsoft.com/office/drawing/2014/main" val="20003"/>
                    </a:ext>
                  </a:extLst>
                </a:gridCol>
                <a:gridCol w="253297">
                  <a:extLst>
                    <a:ext uri="{9D8B030D-6E8A-4147-A177-3AD203B41FA5}">
                      <a16:colId xmlns:a16="http://schemas.microsoft.com/office/drawing/2014/main" val="20004"/>
                    </a:ext>
                  </a:extLst>
                </a:gridCol>
                <a:gridCol w="271034">
                  <a:extLst>
                    <a:ext uri="{9D8B030D-6E8A-4147-A177-3AD203B41FA5}">
                      <a16:colId xmlns:a16="http://schemas.microsoft.com/office/drawing/2014/main" val="20005"/>
                    </a:ext>
                  </a:extLst>
                </a:gridCol>
                <a:gridCol w="295391">
                  <a:extLst>
                    <a:ext uri="{9D8B030D-6E8A-4147-A177-3AD203B41FA5}">
                      <a16:colId xmlns:a16="http://schemas.microsoft.com/office/drawing/2014/main" val="20006"/>
                    </a:ext>
                  </a:extLst>
                </a:gridCol>
                <a:gridCol w="265734">
                  <a:extLst>
                    <a:ext uri="{9D8B030D-6E8A-4147-A177-3AD203B41FA5}">
                      <a16:colId xmlns:a16="http://schemas.microsoft.com/office/drawing/2014/main" val="20007"/>
                    </a:ext>
                  </a:extLst>
                </a:gridCol>
                <a:gridCol w="247290">
                  <a:extLst>
                    <a:ext uri="{9D8B030D-6E8A-4147-A177-3AD203B41FA5}">
                      <a16:colId xmlns:a16="http://schemas.microsoft.com/office/drawing/2014/main" val="20008"/>
                    </a:ext>
                  </a:extLst>
                </a:gridCol>
                <a:gridCol w="279325">
                  <a:extLst>
                    <a:ext uri="{9D8B030D-6E8A-4147-A177-3AD203B41FA5}">
                      <a16:colId xmlns:a16="http://schemas.microsoft.com/office/drawing/2014/main" val="20009"/>
                    </a:ext>
                  </a:extLst>
                </a:gridCol>
                <a:gridCol w="265154">
                  <a:extLst>
                    <a:ext uri="{9D8B030D-6E8A-4147-A177-3AD203B41FA5}">
                      <a16:colId xmlns:a16="http://schemas.microsoft.com/office/drawing/2014/main" val="20010"/>
                    </a:ext>
                  </a:extLst>
                </a:gridCol>
                <a:gridCol w="281363">
                  <a:extLst>
                    <a:ext uri="{9D8B030D-6E8A-4147-A177-3AD203B41FA5}">
                      <a16:colId xmlns:a16="http://schemas.microsoft.com/office/drawing/2014/main" val="20011"/>
                    </a:ext>
                  </a:extLst>
                </a:gridCol>
                <a:gridCol w="283546">
                  <a:extLst>
                    <a:ext uri="{9D8B030D-6E8A-4147-A177-3AD203B41FA5}">
                      <a16:colId xmlns:a16="http://schemas.microsoft.com/office/drawing/2014/main" val="20012"/>
                    </a:ext>
                  </a:extLst>
                </a:gridCol>
                <a:gridCol w="225205">
                  <a:extLst>
                    <a:ext uri="{9D8B030D-6E8A-4147-A177-3AD203B41FA5}">
                      <a16:colId xmlns:a16="http://schemas.microsoft.com/office/drawing/2014/main" val="20013"/>
                    </a:ext>
                  </a:extLst>
                </a:gridCol>
                <a:gridCol w="318979">
                  <a:extLst>
                    <a:ext uri="{9D8B030D-6E8A-4147-A177-3AD203B41FA5}">
                      <a16:colId xmlns:a16="http://schemas.microsoft.com/office/drawing/2014/main" val="20014"/>
                    </a:ext>
                  </a:extLst>
                </a:gridCol>
                <a:gridCol w="251983">
                  <a:extLst>
                    <a:ext uri="{9D8B030D-6E8A-4147-A177-3AD203B41FA5}">
                      <a16:colId xmlns:a16="http://schemas.microsoft.com/office/drawing/2014/main" val="20015"/>
                    </a:ext>
                  </a:extLst>
                </a:gridCol>
              </a:tblGrid>
              <a:tr h="123167">
                <a:tc>
                  <a:txBody>
                    <a:bodyPr/>
                    <a:lstStyle/>
                    <a:p>
                      <a:pPr marL="205104">
                        <a:lnSpc>
                          <a:spcPct val="100000"/>
                        </a:lnSpc>
                      </a:pPr>
                      <a:r>
                        <a:rPr sz="500" b="1" dirty="0">
                          <a:latin typeface="Trebuchet MS"/>
                          <a:cs typeface="Trebuchet MS"/>
                        </a:rPr>
                        <a:t>Model</a:t>
                      </a:r>
                      <a:endParaRPr sz="500">
                        <a:latin typeface="Trebuchet MS"/>
                        <a:cs typeface="Trebuchet MS"/>
                      </a:endParaRPr>
                    </a:p>
                  </a:txBody>
                  <a:tcPr marL="0" marR="0" marT="0" marB="0">
                    <a:lnB w="3175">
                      <a:solidFill>
                        <a:srgbClr val="808285"/>
                      </a:solidFill>
                      <a:prstDash val="solid"/>
                    </a:lnB>
                    <a:solidFill>
                      <a:srgbClr val="E6E7E8"/>
                    </a:solidFill>
                  </a:tcPr>
                </a:tc>
                <a:tc>
                  <a:txBody>
                    <a:bodyPr/>
                    <a:lstStyle/>
                    <a:p>
                      <a:pPr marL="4445" algn="ctr">
                        <a:lnSpc>
                          <a:spcPct val="100000"/>
                        </a:lnSpc>
                      </a:pPr>
                      <a:r>
                        <a:rPr sz="500" b="1" dirty="0">
                          <a:latin typeface="Trebuchet MS"/>
                          <a:cs typeface="Trebuchet MS"/>
                        </a:rPr>
                        <a:t>l</a:t>
                      </a:r>
                      <a:r>
                        <a:rPr sz="600" b="1" baseline="-18518" dirty="0">
                          <a:latin typeface="Trebuchet MS"/>
                          <a:cs typeface="Trebuchet MS"/>
                        </a:rPr>
                        <a:t>0</a:t>
                      </a:r>
                      <a:endParaRPr sz="600" baseline="-18518">
                        <a:latin typeface="Trebuchet MS"/>
                        <a:cs typeface="Trebuchet MS"/>
                      </a:endParaRPr>
                    </a:p>
                  </a:txBody>
                  <a:tcPr marL="0" marR="0" marT="0" marB="0">
                    <a:lnB w="6351">
                      <a:solidFill>
                        <a:srgbClr val="000000"/>
                      </a:solidFill>
                      <a:prstDash val="solid"/>
                    </a:lnB>
                    <a:solidFill>
                      <a:srgbClr val="E6E7E8"/>
                    </a:solidFill>
                  </a:tcPr>
                </a:tc>
                <a:tc>
                  <a:txBody>
                    <a:bodyPr/>
                    <a:lstStyle/>
                    <a:p>
                      <a:pPr marL="18415" algn="ctr">
                        <a:lnSpc>
                          <a:spcPct val="100000"/>
                        </a:lnSpc>
                      </a:pPr>
                      <a:r>
                        <a:rPr sz="500" b="1" dirty="0">
                          <a:latin typeface="Trebuchet MS"/>
                          <a:cs typeface="Trebuchet MS"/>
                        </a:rPr>
                        <a:t>A</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1270" algn="ctr">
                        <a:lnSpc>
                          <a:spcPct val="100000"/>
                        </a:lnSpc>
                      </a:pPr>
                      <a:r>
                        <a:rPr sz="500" b="1" dirty="0">
                          <a:latin typeface="Trebuchet MS"/>
                          <a:cs typeface="Trebuchet MS"/>
                        </a:rPr>
                        <a:t>B1</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algn="ctr">
                        <a:lnSpc>
                          <a:spcPct val="100000"/>
                        </a:lnSpc>
                      </a:pPr>
                      <a:r>
                        <a:rPr sz="500" b="1" dirty="0">
                          <a:latin typeface="Trebuchet MS"/>
                          <a:cs typeface="Trebuchet MS"/>
                        </a:rPr>
                        <a:t>B2</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154940">
                        <a:lnSpc>
                          <a:spcPct val="100000"/>
                        </a:lnSpc>
                      </a:pPr>
                      <a:r>
                        <a:rPr sz="500" b="1" dirty="0">
                          <a:latin typeface="Trebuchet MS"/>
                          <a:cs typeface="Trebuchet MS"/>
                        </a:rPr>
                        <a:t>B3</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R="4445" algn="ctr">
                        <a:lnSpc>
                          <a:spcPct val="100000"/>
                        </a:lnSpc>
                      </a:pPr>
                      <a:r>
                        <a:rPr sz="500" b="1" dirty="0">
                          <a:latin typeface="Trebuchet MS"/>
                          <a:cs typeface="Trebuchet MS"/>
                        </a:rPr>
                        <a:t>B4</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R="33655" algn="ctr">
                        <a:lnSpc>
                          <a:spcPct val="100000"/>
                        </a:lnSpc>
                      </a:pPr>
                      <a:r>
                        <a:rPr sz="500" b="1" dirty="0">
                          <a:latin typeface="Trebuchet MS"/>
                          <a:cs typeface="Trebuchet MS"/>
                        </a:rPr>
                        <a:t>C</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algn="ctr">
                        <a:lnSpc>
                          <a:spcPct val="100000"/>
                        </a:lnSpc>
                      </a:pPr>
                      <a:r>
                        <a:rPr sz="500" b="1" dirty="0">
                          <a:latin typeface="Trebuchet MS"/>
                          <a:cs typeface="Trebuchet MS"/>
                        </a:rPr>
                        <a:t>E</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20955" algn="ctr">
                        <a:lnSpc>
                          <a:spcPct val="100000"/>
                        </a:lnSpc>
                      </a:pPr>
                      <a:r>
                        <a:rPr sz="500" b="1" dirty="0">
                          <a:latin typeface="Trebuchet MS"/>
                          <a:cs typeface="Trebuchet MS"/>
                        </a:rPr>
                        <a:t>F</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135255">
                        <a:lnSpc>
                          <a:spcPct val="100000"/>
                        </a:lnSpc>
                      </a:pPr>
                      <a:r>
                        <a:rPr sz="500" b="1" dirty="0">
                          <a:latin typeface="Trebuchet MS"/>
                          <a:cs typeface="Trebuchet MS"/>
                        </a:rPr>
                        <a:t>ØG</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8255" algn="ctr">
                        <a:lnSpc>
                          <a:spcPct val="100000"/>
                        </a:lnSpc>
                      </a:pPr>
                      <a:r>
                        <a:rPr sz="500" b="1" dirty="0">
                          <a:latin typeface="Trebuchet MS"/>
                          <a:cs typeface="Trebuchet MS"/>
                        </a:rPr>
                        <a:t>H</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R="18415" algn="ctr">
                        <a:lnSpc>
                          <a:spcPct val="100000"/>
                        </a:lnSpc>
                      </a:pPr>
                      <a:r>
                        <a:rPr sz="500" b="1" dirty="0">
                          <a:latin typeface="Trebuchet MS"/>
                          <a:cs typeface="Trebuchet MS"/>
                        </a:rPr>
                        <a:t>L1</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20955" algn="ctr">
                        <a:lnSpc>
                          <a:spcPct val="100000"/>
                        </a:lnSpc>
                      </a:pPr>
                      <a:r>
                        <a:rPr sz="500" b="1" dirty="0">
                          <a:latin typeface="Trebuchet MS"/>
                          <a:cs typeface="Trebuchet MS"/>
                        </a:rPr>
                        <a:t>M</a:t>
                      </a:r>
                      <a:endParaRPr sz="500">
                        <a:latin typeface="Trebuchet MS"/>
                        <a:cs typeface="Trebuchet MS"/>
                      </a:endParaRPr>
                    </a:p>
                  </a:txBody>
                  <a:tcPr marL="0" marR="0" marT="0" marB="0">
                    <a:lnB w="6351">
                      <a:solidFill>
                        <a:srgbClr val="000000"/>
                      </a:solidFill>
                      <a:prstDash val="solid"/>
                    </a:lnB>
                    <a:solidFill>
                      <a:srgbClr val="E6E7E8"/>
                    </a:solidFill>
                  </a:tcPr>
                </a:tc>
                <a:tc gridSpan="2">
                  <a:txBody>
                    <a:bodyPr/>
                    <a:lstStyle/>
                    <a:p>
                      <a:pPr marL="211454">
                        <a:lnSpc>
                          <a:spcPct val="100000"/>
                        </a:lnSpc>
                      </a:pPr>
                      <a:r>
                        <a:rPr sz="500" b="1" dirty="0">
                          <a:latin typeface="Trebuchet MS"/>
                          <a:cs typeface="Trebuchet MS"/>
                        </a:rPr>
                        <a:t>X</a:t>
                      </a:r>
                      <a:endParaRPr sz="500">
                        <a:latin typeface="Trebuchet MS"/>
                        <a:cs typeface="Trebuchet MS"/>
                      </a:endParaRPr>
                    </a:p>
                  </a:txBody>
                  <a:tcPr marL="0" marR="0" marT="0" marB="0">
                    <a:lnB w="6351">
                      <a:solidFill>
                        <a:srgbClr val="000000"/>
                      </a:solidFill>
                      <a:prstDash val="solid"/>
                    </a:lnB>
                    <a:solidFill>
                      <a:srgbClr val="E6E7E8"/>
                    </a:solidFill>
                  </a:tcPr>
                </a:tc>
                <a:tc hMerge="1">
                  <a:txBody>
                    <a:bodyPr/>
                    <a:lstStyle/>
                    <a:p>
                      <a:endParaRPr/>
                    </a:p>
                  </a:txBody>
                  <a:tcPr marL="0" marR="0" marT="0" marB="0"/>
                </a:tc>
                <a:extLst>
                  <a:ext uri="{0D108BD9-81ED-4DB2-BD59-A6C34878D82A}">
                    <a16:rowId xmlns:a16="http://schemas.microsoft.com/office/drawing/2014/main" val="10000"/>
                  </a:ext>
                </a:extLst>
              </a:tr>
              <a:tr h="123166">
                <a:tc rowSpan="2">
                  <a:txBody>
                    <a:bodyPr/>
                    <a:lstStyle/>
                    <a:p>
                      <a:pPr marL="102235" marR="94615" algn="ctr">
                        <a:lnSpc>
                          <a:spcPct val="100000"/>
                        </a:lnSpc>
                      </a:pPr>
                      <a:r>
                        <a:rPr sz="500" dirty="0">
                          <a:latin typeface="Arial"/>
                          <a:cs typeface="Arial"/>
                        </a:rPr>
                        <a:t>Wilo-Stratos GIGA</a:t>
                      </a:r>
                      <a:endParaRPr sz="500">
                        <a:latin typeface="Arial"/>
                        <a:cs typeface="Arial"/>
                      </a:endParaRPr>
                    </a:p>
                    <a:p>
                      <a:pPr algn="ctr">
                        <a:lnSpc>
                          <a:spcPct val="100000"/>
                        </a:lnSpc>
                      </a:pPr>
                      <a:r>
                        <a:rPr sz="500" dirty="0">
                          <a:latin typeface="Arial"/>
                          <a:cs typeface="Arial"/>
                        </a:rPr>
                        <a:t>3/3-105</a:t>
                      </a:r>
                      <a:endParaRPr sz="500">
                        <a:latin typeface="Arial"/>
                        <a:cs typeface="Arial"/>
                      </a:endParaRPr>
                    </a:p>
                  </a:txBody>
                  <a:tcPr marL="0" marR="0" marT="0" marB="0">
                    <a:lnT w="3175">
                      <a:solidFill>
                        <a:srgbClr val="808285"/>
                      </a:solidFill>
                      <a:prstDash val="solid"/>
                    </a:lnT>
                    <a:lnB w="6350">
                      <a:solidFill>
                        <a:srgbClr val="808285"/>
                      </a:solidFill>
                      <a:prstDash val="solid"/>
                    </a:lnB>
                    <a:solidFill>
                      <a:srgbClr val="E6E7E8"/>
                    </a:solidFill>
                  </a:tcPr>
                </a:tc>
                <a:tc>
                  <a:txBody>
                    <a:bodyPr/>
                    <a:lstStyle/>
                    <a:p>
                      <a:pPr marL="4445" algn="ctr">
                        <a:lnSpc>
                          <a:spcPct val="100000"/>
                        </a:lnSpc>
                      </a:pPr>
                      <a:r>
                        <a:rPr sz="500" dirty="0">
                          <a:latin typeface="Arial"/>
                          <a:cs typeface="Arial"/>
                        </a:rPr>
                        <a:t>18</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45415">
                        <a:lnSpc>
                          <a:spcPct val="100000"/>
                        </a:lnSpc>
                      </a:pPr>
                      <a:r>
                        <a:rPr sz="500" dirty="0">
                          <a:latin typeface="Arial"/>
                          <a:cs typeface="Arial"/>
                        </a:rPr>
                        <a:t>4¼</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26364">
                        <a:lnSpc>
                          <a:spcPct val="100000"/>
                        </a:lnSpc>
                      </a:pPr>
                      <a:r>
                        <a:rPr sz="700" baseline="-7936" dirty="0">
                          <a:latin typeface="Arial"/>
                          <a:cs typeface="Arial"/>
                        </a:rPr>
                        <a:t>4</a:t>
                      </a:r>
                      <a:r>
                        <a:rPr sz="500" baseline="22222" dirty="0">
                          <a:latin typeface="Arial"/>
                          <a:cs typeface="Arial"/>
                        </a:rPr>
                        <a:t>5</a:t>
                      </a:r>
                      <a:r>
                        <a:rPr sz="500" baseline="11111" dirty="0">
                          <a:latin typeface="Arial"/>
                          <a:cs typeface="Arial"/>
                        </a:rPr>
                        <a:t>/</a:t>
                      </a:r>
                      <a:r>
                        <a:rPr sz="300" dirty="0">
                          <a:latin typeface="Arial"/>
                          <a:cs typeface="Arial"/>
                        </a:rPr>
                        <a:t>16</a:t>
                      </a:r>
                      <a:endParaRPr sz="3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algn="ctr">
                        <a:lnSpc>
                          <a:spcPct val="100000"/>
                        </a:lnSpc>
                      </a:pPr>
                      <a:r>
                        <a:rPr sz="500" dirty="0">
                          <a:latin typeface="Arial"/>
                          <a:cs typeface="Arial"/>
                        </a:rPr>
                        <a:t>4½</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25095">
                        <a:lnSpc>
                          <a:spcPct val="100000"/>
                        </a:lnSpc>
                      </a:pPr>
                      <a:r>
                        <a:rPr sz="700" spc="-7" baseline="-7936" dirty="0">
                          <a:latin typeface="Arial"/>
                          <a:cs typeface="Arial"/>
                        </a:rPr>
                        <a:t>5</a:t>
                      </a:r>
                      <a:r>
                        <a:rPr sz="500" baseline="22222" dirty="0">
                          <a:latin typeface="Arial"/>
                          <a:cs typeface="Arial"/>
                        </a:rPr>
                        <a:t>1</a:t>
                      </a:r>
                      <a:r>
                        <a:rPr sz="500" baseline="11111" dirty="0">
                          <a:latin typeface="Arial"/>
                          <a:cs typeface="Arial"/>
                        </a:rPr>
                        <a:t>/</a:t>
                      </a:r>
                      <a:r>
                        <a:rPr sz="300" dirty="0">
                          <a:latin typeface="Arial"/>
                          <a:cs typeface="Arial"/>
                        </a:rPr>
                        <a:t>16</a:t>
                      </a:r>
                      <a:endParaRPr sz="3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00965">
                        <a:lnSpc>
                          <a:spcPct val="100000"/>
                        </a:lnSpc>
                      </a:pPr>
                      <a:r>
                        <a:rPr sz="700" baseline="-7936" dirty="0">
                          <a:latin typeface="Arial"/>
                          <a:cs typeface="Arial"/>
                        </a:rPr>
                        <a:t>10</a:t>
                      </a:r>
                      <a:r>
                        <a:rPr sz="500" baseline="22222" dirty="0">
                          <a:latin typeface="Arial"/>
                          <a:cs typeface="Arial"/>
                        </a:rPr>
                        <a:t>9</a:t>
                      </a:r>
                      <a:r>
                        <a:rPr sz="500" baseline="11111" dirty="0">
                          <a:latin typeface="Arial"/>
                          <a:cs typeface="Arial"/>
                        </a:rPr>
                        <a:t>/</a:t>
                      </a:r>
                      <a:r>
                        <a:rPr sz="300" dirty="0">
                          <a:latin typeface="Arial"/>
                          <a:cs typeface="Arial"/>
                        </a:rPr>
                        <a:t>16</a:t>
                      </a:r>
                      <a:endParaRPr sz="3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13030">
                        <a:lnSpc>
                          <a:spcPct val="100000"/>
                        </a:lnSpc>
                      </a:pPr>
                      <a:r>
                        <a:rPr sz="500" dirty="0">
                          <a:latin typeface="Arial"/>
                          <a:cs typeface="Arial"/>
                        </a:rPr>
                        <a:t>4¾</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algn="ctr">
                        <a:lnSpc>
                          <a:spcPct val="100000"/>
                        </a:lnSpc>
                      </a:pPr>
                      <a:r>
                        <a:rPr sz="500" dirty="0">
                          <a:latin typeface="Arial"/>
                          <a:cs typeface="Arial"/>
                        </a:rPr>
                        <a:t>8</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54940">
                        <a:lnSpc>
                          <a:spcPct val="100000"/>
                        </a:lnSpc>
                      </a:pPr>
                      <a:r>
                        <a:rPr sz="500" dirty="0">
                          <a:latin typeface="Arial"/>
                          <a:cs typeface="Arial"/>
                        </a:rPr>
                        <a:t>3½</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33985">
                        <a:lnSpc>
                          <a:spcPct val="100000"/>
                        </a:lnSpc>
                      </a:pPr>
                      <a:r>
                        <a:rPr sz="700" spc="-7" baseline="-23809" dirty="0">
                          <a:latin typeface="Arial"/>
                          <a:cs typeface="Arial"/>
                        </a:rPr>
                        <a:t>6</a:t>
                      </a:r>
                      <a:r>
                        <a:rPr sz="300" dirty="0">
                          <a:latin typeface="Arial"/>
                          <a:cs typeface="Arial"/>
                        </a:rPr>
                        <a:t>7</a:t>
                      </a:r>
                      <a:r>
                        <a:rPr sz="500" baseline="-11111" dirty="0">
                          <a:latin typeface="Arial"/>
                          <a:cs typeface="Arial"/>
                        </a:rPr>
                        <a:t>/</a:t>
                      </a:r>
                      <a:r>
                        <a:rPr sz="500" baseline="-22222" dirty="0">
                          <a:latin typeface="Arial"/>
                          <a:cs typeface="Arial"/>
                        </a:rPr>
                        <a:t>8</a:t>
                      </a:r>
                      <a:endParaRPr sz="500" baseline="-22222">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18110">
                        <a:lnSpc>
                          <a:spcPct val="100000"/>
                        </a:lnSpc>
                      </a:pPr>
                      <a:r>
                        <a:rPr sz="500" dirty="0">
                          <a:latin typeface="Arial"/>
                          <a:cs typeface="Arial"/>
                        </a:rPr>
                        <a:t>10</a:t>
                      </a:r>
                      <a:r>
                        <a:rPr sz="500" baseline="33333" dirty="0">
                          <a:latin typeface="Arial"/>
                          <a:cs typeface="Arial"/>
                        </a:rPr>
                        <a:t>7</a:t>
                      </a:r>
                      <a:r>
                        <a:rPr sz="500" baseline="22222" dirty="0">
                          <a:latin typeface="Arial"/>
                          <a:cs typeface="Arial"/>
                        </a:rPr>
                        <a:t>/</a:t>
                      </a:r>
                      <a:r>
                        <a:rPr sz="500" baseline="11111" dirty="0">
                          <a:latin typeface="Arial"/>
                          <a:cs typeface="Arial"/>
                        </a:rPr>
                        <a:t>8</a:t>
                      </a:r>
                      <a:endParaRPr sz="500" baseline="11111">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09855">
                        <a:lnSpc>
                          <a:spcPct val="100000"/>
                        </a:lnSpc>
                      </a:pPr>
                      <a:r>
                        <a:rPr sz="500" dirty="0">
                          <a:latin typeface="Arial"/>
                          <a:cs typeface="Arial"/>
                        </a:rPr>
                        <a:t>21¾</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20320" algn="ctr">
                        <a:lnSpc>
                          <a:spcPct val="100000"/>
                        </a:lnSpc>
                      </a:pPr>
                      <a:r>
                        <a:rPr sz="500" dirty="0">
                          <a:latin typeface="Arial"/>
                          <a:cs typeface="Arial"/>
                        </a:rPr>
                        <a:t>9</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14935">
                        <a:lnSpc>
                          <a:spcPct val="100000"/>
                        </a:lnSpc>
                      </a:pPr>
                      <a:r>
                        <a:rPr sz="700" baseline="-23809" dirty="0">
                          <a:latin typeface="Arial"/>
                          <a:cs typeface="Arial"/>
                        </a:rPr>
                        <a:t>11</a:t>
                      </a:r>
                      <a:r>
                        <a:rPr sz="300" dirty="0">
                          <a:latin typeface="Arial"/>
                          <a:cs typeface="Arial"/>
                        </a:rPr>
                        <a:t>13</a:t>
                      </a:r>
                      <a:r>
                        <a:rPr sz="500" baseline="-11111" dirty="0">
                          <a:latin typeface="Arial"/>
                          <a:cs typeface="Arial"/>
                        </a:rPr>
                        <a:t>/</a:t>
                      </a:r>
                      <a:r>
                        <a:rPr sz="500" baseline="-22222" dirty="0">
                          <a:latin typeface="Arial"/>
                          <a:cs typeface="Arial"/>
                        </a:rPr>
                        <a:t>16</a:t>
                      </a:r>
                      <a:endParaRPr sz="500" baseline="-22222">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99060">
                        <a:lnSpc>
                          <a:spcPct val="100000"/>
                        </a:lnSpc>
                      </a:pPr>
                      <a:r>
                        <a:rPr sz="500" dirty="0">
                          <a:latin typeface="Arial"/>
                          <a:cs typeface="Arial"/>
                        </a:rPr>
                        <a:t>148</a:t>
                      </a:r>
                      <a:endParaRPr sz="500">
                        <a:latin typeface="Arial"/>
                        <a:cs typeface="Arial"/>
                      </a:endParaRPr>
                    </a:p>
                  </a:txBody>
                  <a:tcPr marL="0" marR="0" marT="0" marB="0">
                    <a:lnT w="6351">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67780">
                <a:tc vMerge="1">
                  <a:txBody>
                    <a:bodyPr/>
                    <a:lstStyle/>
                    <a:p>
                      <a:endParaRPr/>
                    </a:p>
                  </a:txBody>
                  <a:tcPr marL="0" marR="0" marT="0" marB="0">
                    <a:lnT w="3175">
                      <a:solidFill>
                        <a:srgbClr val="808285"/>
                      </a:solidFill>
                      <a:prstDash val="solid"/>
                    </a:lnT>
                    <a:lnB w="6350">
                      <a:solidFill>
                        <a:srgbClr val="808285"/>
                      </a:solidFill>
                      <a:prstDash val="solid"/>
                    </a:lnB>
                    <a:solidFill>
                      <a:srgbClr val="E6E7E8"/>
                    </a:solidFill>
                  </a:tcPr>
                </a:tc>
                <a:tc>
                  <a:txBody>
                    <a:bodyPr/>
                    <a:lstStyle/>
                    <a:p>
                      <a:pPr marL="99695">
                        <a:lnSpc>
                          <a:spcPct val="100000"/>
                        </a:lnSpc>
                      </a:pPr>
                      <a:r>
                        <a:rPr sz="500" dirty="0">
                          <a:latin typeface="Arial"/>
                          <a:cs typeface="Arial"/>
                        </a:rPr>
                        <a:t>(457)</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04139">
                        <a:lnSpc>
                          <a:spcPct val="100000"/>
                        </a:lnSpc>
                      </a:pPr>
                      <a:r>
                        <a:rPr sz="500" dirty="0">
                          <a:latin typeface="Arial"/>
                          <a:cs typeface="Arial"/>
                        </a:rPr>
                        <a:t>(108)</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13030">
                        <a:lnSpc>
                          <a:spcPct val="100000"/>
                        </a:lnSpc>
                      </a:pPr>
                      <a:r>
                        <a:rPr sz="500" dirty="0">
                          <a:latin typeface="Arial"/>
                          <a:cs typeface="Arial"/>
                        </a:rPr>
                        <a:t>(110)</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86995">
                        <a:lnSpc>
                          <a:spcPct val="100000"/>
                        </a:lnSpc>
                      </a:pPr>
                      <a:r>
                        <a:rPr sz="500" dirty="0">
                          <a:latin typeface="Arial"/>
                          <a:cs typeface="Arial"/>
                        </a:rPr>
                        <a:t>(114)</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12395">
                        <a:lnSpc>
                          <a:spcPct val="100000"/>
                        </a:lnSpc>
                      </a:pPr>
                      <a:r>
                        <a:rPr sz="500" dirty="0">
                          <a:latin typeface="Arial"/>
                          <a:cs typeface="Arial"/>
                        </a:rPr>
                        <a:t>(129)</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11125">
                        <a:lnSpc>
                          <a:spcPct val="100000"/>
                        </a:lnSpc>
                      </a:pPr>
                      <a:r>
                        <a:rPr sz="500" dirty="0">
                          <a:latin typeface="Arial"/>
                          <a:cs typeface="Arial"/>
                        </a:rPr>
                        <a:t>(268)</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74930">
                        <a:lnSpc>
                          <a:spcPct val="100000"/>
                        </a:lnSpc>
                      </a:pPr>
                      <a:r>
                        <a:rPr sz="500" dirty="0">
                          <a:latin typeface="Arial"/>
                          <a:cs typeface="Arial"/>
                        </a:rPr>
                        <a:t>(121)</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81915">
                        <a:lnSpc>
                          <a:spcPct val="100000"/>
                        </a:lnSpc>
                      </a:pPr>
                      <a:r>
                        <a:rPr sz="500" dirty="0">
                          <a:latin typeface="Arial"/>
                          <a:cs typeface="Arial"/>
                        </a:rPr>
                        <a:t>(203)</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40335">
                        <a:lnSpc>
                          <a:spcPct val="100000"/>
                        </a:lnSpc>
                      </a:pPr>
                      <a:r>
                        <a:rPr sz="500" dirty="0">
                          <a:latin typeface="Arial"/>
                          <a:cs typeface="Arial"/>
                        </a:rPr>
                        <a:t>(89)</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03505">
                        <a:lnSpc>
                          <a:spcPct val="100000"/>
                        </a:lnSpc>
                      </a:pPr>
                      <a:r>
                        <a:rPr sz="500" dirty="0">
                          <a:latin typeface="Arial"/>
                          <a:cs typeface="Arial"/>
                        </a:rPr>
                        <a:t>(175)</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11125">
                        <a:lnSpc>
                          <a:spcPct val="100000"/>
                        </a:lnSpc>
                      </a:pPr>
                      <a:r>
                        <a:rPr sz="500" dirty="0">
                          <a:latin typeface="Arial"/>
                          <a:cs typeface="Arial"/>
                        </a:rPr>
                        <a:t>(276)</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95885">
                        <a:lnSpc>
                          <a:spcPct val="100000"/>
                        </a:lnSpc>
                      </a:pPr>
                      <a:r>
                        <a:rPr sz="500" dirty="0">
                          <a:latin typeface="Arial"/>
                          <a:cs typeface="Arial"/>
                        </a:rPr>
                        <a:t>(552)</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76835">
                        <a:lnSpc>
                          <a:spcPct val="100000"/>
                        </a:lnSpc>
                      </a:pPr>
                      <a:r>
                        <a:rPr sz="500" dirty="0">
                          <a:latin typeface="Arial"/>
                          <a:cs typeface="Arial"/>
                        </a:rPr>
                        <a:t>(229)</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42875">
                        <a:lnSpc>
                          <a:spcPct val="100000"/>
                        </a:lnSpc>
                      </a:pPr>
                      <a:r>
                        <a:rPr sz="500" dirty="0">
                          <a:latin typeface="Arial"/>
                          <a:cs typeface="Arial"/>
                        </a:rPr>
                        <a:t>(300)</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95885">
                        <a:lnSpc>
                          <a:spcPct val="100000"/>
                        </a:lnSpc>
                      </a:pPr>
                      <a:r>
                        <a:rPr sz="500" dirty="0">
                          <a:latin typeface="Arial"/>
                          <a:cs typeface="Arial"/>
                        </a:rPr>
                        <a:t>(67)</a:t>
                      </a:r>
                      <a:endParaRPr sz="500">
                        <a:latin typeface="Arial"/>
                        <a:cs typeface="Arial"/>
                      </a:endParaRPr>
                    </a:p>
                  </a:txBody>
                  <a:tcPr marL="0" marR="0" marT="0" marB="0">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bl>
          </a:graphicData>
        </a:graphic>
      </p:graphicFrame>
      <p:graphicFrame>
        <p:nvGraphicFramePr>
          <p:cNvPr id="249" name="object 249"/>
          <p:cNvGraphicFramePr>
            <a:graphicFrameLocks noGrp="1"/>
          </p:cNvGraphicFramePr>
          <p:nvPr/>
        </p:nvGraphicFramePr>
        <p:xfrm>
          <a:off x="2974974" y="4794894"/>
          <a:ext cx="2977774" cy="232858"/>
        </p:xfrm>
        <a:graphic>
          <a:graphicData uri="http://schemas.openxmlformats.org/drawingml/2006/table">
            <a:tbl>
              <a:tblPr firstRow="1" bandRow="1">
                <a:tableStyleId>{2D5ABB26-0587-4C30-8999-92F81FD0307C}</a:tableStyleId>
              </a:tblPr>
              <a:tblGrid>
                <a:gridCol w="978824">
                  <a:extLst>
                    <a:ext uri="{9D8B030D-6E8A-4147-A177-3AD203B41FA5}">
                      <a16:colId xmlns:a16="http://schemas.microsoft.com/office/drawing/2014/main" val="20000"/>
                    </a:ext>
                  </a:extLst>
                </a:gridCol>
                <a:gridCol w="444796">
                  <a:extLst>
                    <a:ext uri="{9D8B030D-6E8A-4147-A177-3AD203B41FA5}">
                      <a16:colId xmlns:a16="http://schemas.microsoft.com/office/drawing/2014/main" val="20001"/>
                    </a:ext>
                  </a:extLst>
                </a:gridCol>
                <a:gridCol w="394019">
                  <a:extLst>
                    <a:ext uri="{9D8B030D-6E8A-4147-A177-3AD203B41FA5}">
                      <a16:colId xmlns:a16="http://schemas.microsoft.com/office/drawing/2014/main" val="20002"/>
                    </a:ext>
                  </a:extLst>
                </a:gridCol>
                <a:gridCol w="587952">
                  <a:extLst>
                    <a:ext uri="{9D8B030D-6E8A-4147-A177-3AD203B41FA5}">
                      <a16:colId xmlns:a16="http://schemas.microsoft.com/office/drawing/2014/main" val="20003"/>
                    </a:ext>
                  </a:extLst>
                </a:gridCol>
                <a:gridCol w="572183">
                  <a:extLst>
                    <a:ext uri="{9D8B030D-6E8A-4147-A177-3AD203B41FA5}">
                      <a16:colId xmlns:a16="http://schemas.microsoft.com/office/drawing/2014/main" val="20004"/>
                    </a:ext>
                  </a:extLst>
                </a:gridCol>
              </a:tblGrid>
              <a:tr h="116428">
                <a:tc>
                  <a:txBody>
                    <a:bodyPr/>
                    <a:lstStyle/>
                    <a:p>
                      <a:pPr algn="ctr">
                        <a:lnSpc>
                          <a:spcPct val="100000"/>
                        </a:lnSpc>
                      </a:pPr>
                      <a:r>
                        <a:rPr sz="500" b="1" dirty="0">
                          <a:latin typeface="Trebuchet MS"/>
                          <a:cs typeface="Trebuchet MS"/>
                        </a:rPr>
                        <a:t>Model</a:t>
                      </a:r>
                      <a:endParaRPr sz="500">
                        <a:latin typeface="Trebuchet MS"/>
                        <a:cs typeface="Trebuchet MS"/>
                      </a:endParaRPr>
                    </a:p>
                  </a:txBody>
                  <a:tcPr marL="0" marR="0" marT="0" marB="0">
                    <a:lnB w="3175">
                      <a:solidFill>
                        <a:srgbClr val="808285"/>
                      </a:solidFill>
                      <a:prstDash val="solid"/>
                    </a:lnB>
                    <a:solidFill>
                      <a:srgbClr val="E6E7E8"/>
                    </a:solidFill>
                  </a:tcPr>
                </a:tc>
                <a:tc>
                  <a:txBody>
                    <a:bodyPr/>
                    <a:lstStyle/>
                    <a:p>
                      <a:pPr marL="28575" algn="ctr">
                        <a:lnSpc>
                          <a:spcPct val="100000"/>
                        </a:lnSpc>
                      </a:pPr>
                      <a:r>
                        <a:rPr sz="500" b="1" dirty="0">
                          <a:latin typeface="Trebuchet MS"/>
                          <a:cs typeface="Trebuchet MS"/>
                        </a:rPr>
                        <a:t>hp</a:t>
                      </a:r>
                      <a:endParaRPr sz="500">
                        <a:latin typeface="Trebuchet MS"/>
                        <a:cs typeface="Trebuchet MS"/>
                      </a:endParaRPr>
                    </a:p>
                  </a:txBody>
                  <a:tcPr marL="0" marR="0" marT="0" marB="0">
                    <a:lnB w="3175">
                      <a:solidFill>
                        <a:srgbClr val="000000"/>
                      </a:solidFill>
                      <a:prstDash val="solid"/>
                    </a:lnB>
                    <a:solidFill>
                      <a:srgbClr val="E6E7E8"/>
                    </a:solidFill>
                  </a:tcPr>
                </a:tc>
                <a:tc>
                  <a:txBody>
                    <a:bodyPr/>
                    <a:lstStyle/>
                    <a:p>
                      <a:pPr marL="10795" algn="ctr">
                        <a:lnSpc>
                          <a:spcPct val="100000"/>
                        </a:lnSpc>
                      </a:pPr>
                      <a:r>
                        <a:rPr sz="500" b="1" dirty="0">
                          <a:latin typeface="Trebuchet MS"/>
                          <a:cs typeface="Trebuchet MS"/>
                        </a:rPr>
                        <a:t>kW</a:t>
                      </a:r>
                      <a:endParaRPr sz="500">
                        <a:latin typeface="Trebuchet MS"/>
                        <a:cs typeface="Trebuchet MS"/>
                      </a:endParaRPr>
                    </a:p>
                  </a:txBody>
                  <a:tcPr marL="0" marR="0" marT="0" marB="0">
                    <a:lnB w="3175">
                      <a:solidFill>
                        <a:srgbClr val="000000"/>
                      </a:solidFill>
                      <a:prstDash val="solid"/>
                    </a:lnB>
                    <a:solidFill>
                      <a:srgbClr val="E6E7E8"/>
                    </a:solidFill>
                  </a:tcPr>
                </a:tc>
                <a:tc>
                  <a:txBody>
                    <a:bodyPr/>
                    <a:lstStyle/>
                    <a:p>
                      <a:pPr marR="29845" algn="ctr">
                        <a:lnSpc>
                          <a:spcPct val="100000"/>
                        </a:lnSpc>
                      </a:pPr>
                      <a:r>
                        <a:rPr sz="500" b="1" dirty="0">
                          <a:latin typeface="Trebuchet MS"/>
                          <a:cs typeface="Trebuchet MS"/>
                        </a:rPr>
                        <a:t>RPM</a:t>
                      </a:r>
                      <a:endParaRPr sz="500">
                        <a:latin typeface="Trebuchet MS"/>
                        <a:cs typeface="Trebuchet MS"/>
                      </a:endParaRPr>
                    </a:p>
                  </a:txBody>
                  <a:tcPr marL="0" marR="0" marT="0" marB="0">
                    <a:lnB w="3175">
                      <a:solidFill>
                        <a:srgbClr val="000000"/>
                      </a:solidFill>
                      <a:prstDash val="solid"/>
                    </a:lnB>
                    <a:solidFill>
                      <a:srgbClr val="E6E7E8"/>
                    </a:solidFill>
                  </a:tcPr>
                </a:tc>
                <a:tc>
                  <a:txBody>
                    <a:bodyPr/>
                    <a:lstStyle/>
                    <a:p>
                      <a:pPr marL="259079">
                        <a:lnSpc>
                          <a:spcPct val="100000"/>
                        </a:lnSpc>
                      </a:pPr>
                      <a:r>
                        <a:rPr sz="500" b="1" dirty="0">
                          <a:latin typeface="Trebuchet MS"/>
                          <a:cs typeface="Trebuchet MS"/>
                        </a:rPr>
                        <a:t>3~480V</a:t>
                      </a:r>
                      <a:endParaRPr sz="500">
                        <a:latin typeface="Trebuchet MS"/>
                        <a:cs typeface="Trebuchet MS"/>
                      </a:endParaRPr>
                    </a:p>
                  </a:txBody>
                  <a:tcPr marL="0" marR="0" marT="0" marB="0">
                    <a:lnB w="3175">
                      <a:solidFill>
                        <a:srgbClr val="000000"/>
                      </a:solidFill>
                      <a:prstDash val="solid"/>
                    </a:lnB>
                    <a:solidFill>
                      <a:srgbClr val="E6E7E8"/>
                    </a:solidFill>
                  </a:tcPr>
                </a:tc>
                <a:extLst>
                  <a:ext uri="{0D108BD9-81ED-4DB2-BD59-A6C34878D82A}">
                    <a16:rowId xmlns:a16="http://schemas.microsoft.com/office/drawing/2014/main" val="10000"/>
                  </a:ext>
                </a:extLst>
              </a:tr>
              <a:tr h="116430">
                <a:tc>
                  <a:txBody>
                    <a:bodyPr/>
                    <a:lstStyle/>
                    <a:p>
                      <a:pPr marL="213360">
                        <a:lnSpc>
                          <a:spcPct val="100000"/>
                        </a:lnSpc>
                      </a:pPr>
                      <a:r>
                        <a:rPr sz="500" dirty="0">
                          <a:latin typeface="Arial"/>
                          <a:cs typeface="Arial"/>
                        </a:rPr>
                        <a:t>Wilo-Stratos</a:t>
                      </a:r>
                      <a:r>
                        <a:rPr sz="500" spc="-45" dirty="0">
                          <a:latin typeface="Arial"/>
                          <a:cs typeface="Arial"/>
                        </a:rPr>
                        <a:t> </a:t>
                      </a:r>
                      <a:r>
                        <a:rPr sz="500" dirty="0">
                          <a:latin typeface="Arial"/>
                          <a:cs typeface="Arial"/>
                        </a:rPr>
                        <a:t>GIGA</a:t>
                      </a:r>
                      <a:r>
                        <a:rPr sz="500" spc="-45" dirty="0">
                          <a:latin typeface="Arial"/>
                          <a:cs typeface="Arial"/>
                        </a:rPr>
                        <a:t> </a:t>
                      </a:r>
                      <a:r>
                        <a:rPr sz="500" dirty="0">
                          <a:latin typeface="Arial"/>
                          <a:cs typeface="Arial"/>
                        </a:rPr>
                        <a:t>3/3-105</a:t>
                      </a:r>
                      <a:endParaRPr sz="500">
                        <a:latin typeface="Arial"/>
                        <a:cs typeface="Arial"/>
                      </a:endParaRPr>
                    </a:p>
                  </a:txBody>
                  <a:tcPr marL="0" marR="0" marT="0" marB="0">
                    <a:lnT w="3175">
                      <a:solidFill>
                        <a:srgbClr val="808285"/>
                      </a:solidFill>
                      <a:prstDash val="solid"/>
                    </a:lnT>
                    <a:lnB w="6350">
                      <a:solidFill>
                        <a:srgbClr val="808285"/>
                      </a:solidFill>
                      <a:prstDash val="solid"/>
                    </a:lnB>
                    <a:solidFill>
                      <a:srgbClr val="E6E7E8"/>
                    </a:solidFill>
                  </a:tcPr>
                </a:tc>
                <a:tc>
                  <a:txBody>
                    <a:bodyPr/>
                    <a:lstStyle/>
                    <a:p>
                      <a:pPr marL="28575" algn="ctr">
                        <a:lnSpc>
                          <a:spcPct val="100000"/>
                        </a:lnSpc>
                      </a:pPr>
                      <a:r>
                        <a:rPr sz="500" spc="-60" dirty="0">
                          <a:latin typeface="Arial"/>
                          <a:cs typeface="Arial"/>
                        </a:rPr>
                        <a:t>7</a:t>
                      </a:r>
                      <a:r>
                        <a:rPr sz="500" dirty="0">
                          <a:latin typeface="Arial"/>
                          <a:cs typeface="Arial"/>
                        </a:rPr>
                        <a:t>.51</a:t>
                      </a:r>
                      <a:endParaRPr sz="500">
                        <a:latin typeface="Arial"/>
                        <a:cs typeface="Arial"/>
                      </a:endParaRPr>
                    </a:p>
                  </a:txBody>
                  <a:tcPr marL="0" marR="0" marT="0" marB="0">
                    <a:lnT w="3175">
                      <a:solidFill>
                        <a:srgbClr val="000000"/>
                      </a:solidFill>
                      <a:prstDash val="solid"/>
                    </a:lnT>
                    <a:lnB w="3175">
                      <a:solidFill>
                        <a:srgbClr val="000000"/>
                      </a:solidFill>
                      <a:prstDash val="solid"/>
                    </a:lnB>
                  </a:tcPr>
                </a:tc>
                <a:tc>
                  <a:txBody>
                    <a:bodyPr/>
                    <a:lstStyle/>
                    <a:p>
                      <a:pPr marL="10795" algn="ctr">
                        <a:lnSpc>
                          <a:spcPct val="100000"/>
                        </a:lnSpc>
                      </a:pPr>
                      <a:r>
                        <a:rPr sz="500" dirty="0">
                          <a:latin typeface="Arial"/>
                          <a:cs typeface="Arial"/>
                        </a:rPr>
                        <a:t>4.5</a:t>
                      </a:r>
                      <a:endParaRPr sz="500">
                        <a:latin typeface="Arial"/>
                        <a:cs typeface="Arial"/>
                      </a:endParaRPr>
                    </a:p>
                  </a:txBody>
                  <a:tcPr marL="0" marR="0" marT="0" marB="0">
                    <a:lnT w="3175">
                      <a:solidFill>
                        <a:srgbClr val="000000"/>
                      </a:solidFill>
                      <a:prstDash val="solid"/>
                    </a:lnT>
                    <a:lnB w="3175">
                      <a:solidFill>
                        <a:srgbClr val="000000"/>
                      </a:solidFill>
                      <a:prstDash val="solid"/>
                    </a:lnB>
                  </a:tcPr>
                </a:tc>
                <a:tc>
                  <a:txBody>
                    <a:bodyPr/>
                    <a:lstStyle/>
                    <a:p>
                      <a:pPr marL="221615">
                        <a:lnSpc>
                          <a:spcPct val="100000"/>
                        </a:lnSpc>
                      </a:pPr>
                      <a:r>
                        <a:rPr sz="500" dirty="0">
                          <a:latin typeface="Arial"/>
                          <a:cs typeface="Arial"/>
                        </a:rPr>
                        <a:t>500-2300</a:t>
                      </a:r>
                      <a:endParaRPr sz="500">
                        <a:latin typeface="Arial"/>
                        <a:cs typeface="Arial"/>
                      </a:endParaRPr>
                    </a:p>
                  </a:txBody>
                  <a:tcPr marL="0" marR="0" marT="0" marB="0">
                    <a:lnT w="3175">
                      <a:solidFill>
                        <a:srgbClr val="000000"/>
                      </a:solidFill>
                      <a:prstDash val="solid"/>
                    </a:lnT>
                    <a:lnB w="3175">
                      <a:solidFill>
                        <a:srgbClr val="000000"/>
                      </a:solidFill>
                      <a:prstDash val="solid"/>
                    </a:lnB>
                  </a:tcPr>
                </a:tc>
                <a:tc>
                  <a:txBody>
                    <a:bodyPr/>
                    <a:lstStyle/>
                    <a:p>
                      <a:pPr marR="12700" algn="ctr">
                        <a:lnSpc>
                          <a:spcPct val="100000"/>
                        </a:lnSpc>
                      </a:pPr>
                      <a:r>
                        <a:rPr sz="500" dirty="0">
                          <a:latin typeface="Arial"/>
                          <a:cs typeface="Arial"/>
                        </a:rPr>
                        <a:t>5.8</a:t>
                      </a:r>
                      <a:endParaRPr sz="500">
                        <a:latin typeface="Arial"/>
                        <a:cs typeface="Arial"/>
                      </a:endParaRPr>
                    </a:p>
                  </a:txBody>
                  <a:tcPr marL="0" marR="0" marT="0" marB="0">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1">
            <a:extLst>
              <a:ext uri="{FF2B5EF4-FFF2-40B4-BE49-F238E27FC236}">
                <a16:creationId xmlns:a16="http://schemas.microsoft.com/office/drawing/2014/main" id="{8485F389-663E-470E-97E3-5B0B441BD14E}"/>
              </a:ext>
            </a:extLst>
          </p:cNvPr>
          <p:cNvSpPr txBox="1">
            <a:spLocks noChangeArrowheads="1"/>
          </p:cNvSpPr>
          <p:nvPr/>
        </p:nvSpPr>
        <p:spPr bwMode="auto">
          <a:xfrm>
            <a:off x="2062163" y="981075"/>
            <a:ext cx="83216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pl-PL" altLang="en-US" sz="2800"/>
              <a:t>1 hp(I) = 745.699872 W = 0.745699872 kW</a:t>
            </a:r>
            <a:endParaRPr lang="en-US" altLang="en-US" sz="2800"/>
          </a:p>
          <a:p>
            <a:endParaRPr lang="en-US" altLang="en-US" sz="2800"/>
          </a:p>
          <a:p>
            <a:r>
              <a:rPr lang="en-US" altLang="en-US" sz="2800"/>
              <a:t>At scheduled       3.8   x 0.7457 = 5.09hp</a:t>
            </a:r>
          </a:p>
          <a:p>
            <a:r>
              <a:rPr lang="en-US" altLang="en-US" sz="2800"/>
              <a:t>Non over-loading 4.10 x 0.7457 = 5.49hp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FB0588-D745-4AEC-BE3D-303BEBA2A71D}"/>
              </a:ext>
            </a:extLst>
          </p:cNvPr>
          <p:cNvSpPr txBox="1"/>
          <p:nvPr/>
        </p:nvSpPr>
        <p:spPr>
          <a:xfrm>
            <a:off x="912812" y="1981200"/>
            <a:ext cx="9913291" cy="2585323"/>
          </a:xfrm>
          <a:prstGeom prst="rect">
            <a:avLst/>
          </a:prstGeom>
          <a:noFill/>
        </p:spPr>
        <p:txBody>
          <a:bodyPr wrap="none" rtlCol="0">
            <a:spAutoFit/>
          </a:bodyPr>
          <a:lstStyle/>
          <a:p>
            <a:pPr>
              <a:lnSpc>
                <a:spcPct val="90000"/>
              </a:lnSpc>
            </a:pPr>
            <a:r>
              <a:rPr lang="en-US" sz="3600" b="1" dirty="0">
                <a:solidFill>
                  <a:srgbClr val="00B050"/>
                </a:solidFill>
              </a:rPr>
              <a:t>ECM / DC </a:t>
            </a:r>
          </a:p>
          <a:p>
            <a:pPr>
              <a:lnSpc>
                <a:spcPct val="90000"/>
              </a:lnSpc>
            </a:pPr>
            <a:endParaRPr lang="en-US" sz="3600" b="1" dirty="0">
              <a:solidFill>
                <a:srgbClr val="00B050"/>
              </a:solidFill>
            </a:endParaRPr>
          </a:p>
          <a:p>
            <a:pPr>
              <a:lnSpc>
                <a:spcPct val="90000"/>
              </a:lnSpc>
            </a:pPr>
            <a:r>
              <a:rPr lang="en-US" sz="3600" b="1" dirty="0">
                <a:solidFill>
                  <a:srgbClr val="00B050"/>
                </a:solidFill>
              </a:rPr>
              <a:t>Opens many options for SYSTEM EFFICIENCY</a:t>
            </a:r>
          </a:p>
          <a:p>
            <a:pPr>
              <a:lnSpc>
                <a:spcPct val="90000"/>
              </a:lnSpc>
            </a:pPr>
            <a:endParaRPr lang="en-US" sz="3600" b="1" dirty="0">
              <a:solidFill>
                <a:srgbClr val="00B050"/>
              </a:solidFill>
            </a:endParaRPr>
          </a:p>
          <a:p>
            <a:pPr>
              <a:lnSpc>
                <a:spcPct val="90000"/>
              </a:lnSpc>
            </a:pPr>
            <a:r>
              <a:rPr lang="en-US" sz="3600" b="1" dirty="0">
                <a:solidFill>
                  <a:srgbClr val="00B050"/>
                </a:solidFill>
              </a:rPr>
              <a:t>Can the rest of the world be wrong?</a:t>
            </a:r>
          </a:p>
        </p:txBody>
      </p:sp>
    </p:spTree>
    <p:extLst>
      <p:ext uri="{BB962C8B-B14F-4D97-AF65-F5344CB8AC3E}">
        <p14:creationId xmlns:p14="http://schemas.microsoft.com/office/powerpoint/2010/main" val="13793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98620" y="213067"/>
            <a:ext cx="394422" cy="189026"/>
          </a:xfrm>
          <a:prstGeom prst="rect">
            <a:avLst/>
          </a:prstGeom>
        </p:spPr>
        <p:txBody>
          <a:bodyPr vert="horz" wrap="square" lIns="0" tIns="0" rIns="0" bIns="0" rtlCol="0">
            <a:spAutoFit/>
          </a:bodyPr>
          <a:lstStyle/>
          <a:p>
            <a:pPr marL="8659" marR="3464"/>
            <a:r>
              <a:rPr sz="614" b="1" dirty="0">
                <a:latin typeface="Arial"/>
                <a:cs typeface="Arial"/>
              </a:rPr>
              <a:t>Customer Reference</a:t>
            </a:r>
            <a:endParaRPr sz="614">
              <a:latin typeface="Arial"/>
              <a:cs typeface="Arial"/>
            </a:endParaRPr>
          </a:p>
        </p:txBody>
      </p:sp>
      <p:sp>
        <p:nvSpPr>
          <p:cNvPr id="3" name="object 3"/>
          <p:cNvSpPr txBox="1"/>
          <p:nvPr/>
        </p:nvSpPr>
        <p:spPr>
          <a:xfrm>
            <a:off x="4818053" y="213067"/>
            <a:ext cx="39399" cy="189026"/>
          </a:xfrm>
          <a:prstGeom prst="rect">
            <a:avLst/>
          </a:prstGeom>
        </p:spPr>
        <p:txBody>
          <a:bodyPr vert="horz" wrap="square" lIns="0" tIns="0" rIns="0" bIns="0" rtlCol="0">
            <a:spAutoFit/>
          </a:bodyPr>
          <a:lstStyle/>
          <a:p>
            <a:pPr marL="8659"/>
            <a:r>
              <a:rPr sz="614" dirty="0">
                <a:latin typeface="Arial"/>
                <a:cs typeface="Arial"/>
              </a:rPr>
              <a:t>:</a:t>
            </a:r>
            <a:endParaRPr sz="614">
              <a:latin typeface="Arial"/>
              <a:cs typeface="Arial"/>
            </a:endParaRPr>
          </a:p>
          <a:p>
            <a:pPr marL="8659"/>
            <a:r>
              <a:rPr sz="614" dirty="0">
                <a:latin typeface="Arial"/>
                <a:cs typeface="Arial"/>
              </a:rPr>
              <a:t>:</a:t>
            </a:r>
            <a:endParaRPr sz="614">
              <a:latin typeface="Arial"/>
              <a:cs typeface="Arial"/>
            </a:endParaRPr>
          </a:p>
        </p:txBody>
      </p:sp>
      <p:sp>
        <p:nvSpPr>
          <p:cNvPr id="4" name="object 4"/>
          <p:cNvSpPr txBox="1"/>
          <p:nvPr/>
        </p:nvSpPr>
        <p:spPr>
          <a:xfrm>
            <a:off x="6227831" y="214048"/>
            <a:ext cx="1433945" cy="194092"/>
          </a:xfrm>
          <a:prstGeom prst="rect">
            <a:avLst/>
          </a:prstGeom>
        </p:spPr>
        <p:txBody>
          <a:bodyPr vert="horz" wrap="square" lIns="0" tIns="0" rIns="0" bIns="0" rtlCol="0">
            <a:spAutoFit/>
          </a:bodyPr>
          <a:lstStyle/>
          <a:p>
            <a:pPr marL="8659"/>
            <a:r>
              <a:rPr sz="784" b="1" dirty="0">
                <a:latin typeface="Arial"/>
                <a:cs typeface="Arial"/>
              </a:rPr>
              <a:t>Pump Performance Datasheet</a:t>
            </a:r>
            <a:endParaRPr sz="784">
              <a:latin typeface="Arial"/>
              <a:cs typeface="Arial"/>
            </a:endParaRPr>
          </a:p>
          <a:p>
            <a:pPr marL="572784">
              <a:spcBef>
                <a:spcPts val="44"/>
              </a:spcBef>
            </a:pPr>
            <a:r>
              <a:rPr sz="477" dirty="0">
                <a:latin typeface="Arial"/>
                <a:cs typeface="Arial"/>
              </a:rPr>
              <a:t>Wilo Quotation System 18.4.5.0</a:t>
            </a:r>
            <a:endParaRPr sz="477">
              <a:latin typeface="Arial"/>
              <a:cs typeface="Arial"/>
            </a:endParaRPr>
          </a:p>
        </p:txBody>
      </p:sp>
      <p:sp>
        <p:nvSpPr>
          <p:cNvPr id="5" name="object 5"/>
          <p:cNvSpPr/>
          <p:nvPr/>
        </p:nvSpPr>
        <p:spPr>
          <a:xfrm>
            <a:off x="2977139" y="654627"/>
            <a:ext cx="4675909" cy="593581"/>
          </a:xfrm>
          <a:custGeom>
            <a:avLst/>
            <a:gdLst/>
            <a:ahLst/>
            <a:cxnLst/>
            <a:rect l="l" t="t" r="r" b="b"/>
            <a:pathLst>
              <a:path w="6858000" h="870585">
                <a:moveTo>
                  <a:pt x="0" y="0"/>
                </a:moveTo>
                <a:lnTo>
                  <a:pt x="6858000" y="0"/>
                </a:lnTo>
                <a:lnTo>
                  <a:pt x="6858000" y="870203"/>
                </a:lnTo>
                <a:lnTo>
                  <a:pt x="0" y="870203"/>
                </a:lnTo>
                <a:lnTo>
                  <a:pt x="0" y="0"/>
                </a:lnTo>
                <a:close/>
              </a:path>
            </a:pathLst>
          </a:custGeom>
          <a:solidFill>
            <a:srgbClr val="EDEDED"/>
          </a:solidFill>
        </p:spPr>
        <p:txBody>
          <a:bodyPr wrap="square" lIns="0" tIns="0" rIns="0" bIns="0" rtlCol="0"/>
          <a:lstStyle/>
          <a:p>
            <a:endParaRPr sz="1227"/>
          </a:p>
        </p:txBody>
      </p:sp>
      <p:sp>
        <p:nvSpPr>
          <p:cNvPr id="6" name="object 6"/>
          <p:cNvSpPr txBox="1"/>
          <p:nvPr/>
        </p:nvSpPr>
        <p:spPr>
          <a:xfrm>
            <a:off x="3055071" y="726961"/>
            <a:ext cx="442913" cy="371320"/>
          </a:xfrm>
          <a:prstGeom prst="rect">
            <a:avLst/>
          </a:prstGeom>
        </p:spPr>
        <p:txBody>
          <a:bodyPr vert="horz" wrap="square" lIns="0" tIns="0" rIns="0" bIns="0" rtlCol="0">
            <a:spAutoFit/>
          </a:bodyPr>
          <a:lstStyle/>
          <a:p>
            <a:pPr>
              <a:lnSpc>
                <a:spcPct val="112799"/>
              </a:lnSpc>
            </a:pPr>
            <a:r>
              <a:rPr sz="545" dirty="0">
                <a:latin typeface="Arial"/>
                <a:cs typeface="Arial"/>
              </a:rPr>
              <a:t>Item number Service Quantity Quote number</a:t>
            </a:r>
            <a:endParaRPr sz="545">
              <a:latin typeface="Arial"/>
              <a:cs typeface="Arial"/>
            </a:endParaRPr>
          </a:p>
        </p:txBody>
      </p:sp>
      <p:sp>
        <p:nvSpPr>
          <p:cNvPr id="7" name="object 7"/>
          <p:cNvSpPr txBox="1"/>
          <p:nvPr/>
        </p:nvSpPr>
        <p:spPr>
          <a:xfrm>
            <a:off x="4335101" y="726961"/>
            <a:ext cx="269731" cy="367024"/>
          </a:xfrm>
          <a:prstGeom prst="rect">
            <a:avLst/>
          </a:prstGeom>
        </p:spPr>
        <p:txBody>
          <a:bodyPr vert="horz" wrap="square" lIns="0" tIns="0" rIns="0" bIns="0" rtlCol="0">
            <a:spAutoFit/>
          </a:bodyPr>
          <a:lstStyle/>
          <a:p>
            <a:pPr>
              <a:lnSpc>
                <a:spcPct val="100000"/>
              </a:lnSpc>
            </a:pPr>
            <a:r>
              <a:rPr sz="545" dirty="0">
                <a:latin typeface="Arial"/>
                <a:cs typeface="Arial"/>
              </a:rPr>
              <a:t>: 001</a:t>
            </a:r>
            <a:endParaRPr sz="545">
              <a:latin typeface="Arial"/>
              <a:cs typeface="Arial"/>
            </a:endParaRPr>
          </a:p>
          <a:p>
            <a:pPr>
              <a:spcBef>
                <a:spcPts val="82"/>
              </a:spcBef>
            </a:pPr>
            <a:r>
              <a:rPr sz="545" dirty="0">
                <a:latin typeface="Arial"/>
                <a:cs typeface="Arial"/>
              </a:rPr>
              <a:t>:</a:t>
            </a:r>
            <a:endParaRPr sz="545">
              <a:latin typeface="Arial"/>
              <a:cs typeface="Arial"/>
            </a:endParaRPr>
          </a:p>
          <a:p>
            <a:pPr>
              <a:spcBef>
                <a:spcPts val="82"/>
              </a:spcBef>
            </a:pPr>
            <a:r>
              <a:rPr sz="545" dirty="0">
                <a:latin typeface="Arial"/>
                <a:cs typeface="Arial"/>
              </a:rPr>
              <a:t>: 1</a:t>
            </a:r>
            <a:endParaRPr sz="545">
              <a:latin typeface="Arial"/>
              <a:cs typeface="Arial"/>
            </a:endParaRPr>
          </a:p>
          <a:p>
            <a:pPr>
              <a:lnSpc>
                <a:spcPts val="648"/>
              </a:lnSpc>
              <a:spcBef>
                <a:spcPts val="82"/>
              </a:spcBef>
            </a:pPr>
            <a:r>
              <a:rPr sz="545" dirty="0">
                <a:latin typeface="Arial"/>
                <a:cs typeface="Arial"/>
              </a:rPr>
              <a:t>: 790310</a:t>
            </a:r>
            <a:endParaRPr sz="545">
              <a:latin typeface="Arial"/>
              <a:cs typeface="Arial"/>
            </a:endParaRPr>
          </a:p>
        </p:txBody>
      </p:sp>
      <p:sp>
        <p:nvSpPr>
          <p:cNvPr id="8" name="object 8"/>
          <p:cNvSpPr txBox="1"/>
          <p:nvPr/>
        </p:nvSpPr>
        <p:spPr>
          <a:xfrm>
            <a:off x="5330680" y="726961"/>
            <a:ext cx="735590" cy="468846"/>
          </a:xfrm>
          <a:prstGeom prst="rect">
            <a:avLst/>
          </a:prstGeom>
        </p:spPr>
        <p:txBody>
          <a:bodyPr vert="horz" wrap="square" lIns="0" tIns="0" rIns="0" bIns="0" rtlCol="0">
            <a:spAutoFit/>
          </a:bodyPr>
          <a:lstStyle/>
          <a:p>
            <a:pPr marR="514336">
              <a:lnSpc>
                <a:spcPct val="112799"/>
              </a:lnSpc>
            </a:pPr>
            <a:r>
              <a:rPr sz="545" dirty="0">
                <a:latin typeface="Arial"/>
                <a:cs typeface="Arial"/>
              </a:rPr>
              <a:t>Size Stages</a:t>
            </a:r>
            <a:endParaRPr sz="545">
              <a:latin typeface="Arial"/>
              <a:cs typeface="Arial"/>
            </a:endParaRPr>
          </a:p>
          <a:p>
            <a:pPr>
              <a:lnSpc>
                <a:spcPct val="112799"/>
              </a:lnSpc>
            </a:pPr>
            <a:r>
              <a:rPr sz="545" dirty="0">
                <a:latin typeface="Arial"/>
                <a:cs typeface="Arial"/>
              </a:rPr>
              <a:t>Based on curve number Article Number</a:t>
            </a:r>
            <a:endParaRPr sz="545">
              <a:latin typeface="Arial"/>
              <a:cs typeface="Arial"/>
            </a:endParaRPr>
          </a:p>
          <a:p>
            <a:pPr>
              <a:lnSpc>
                <a:spcPts val="648"/>
              </a:lnSpc>
              <a:spcBef>
                <a:spcPts val="82"/>
              </a:spcBef>
            </a:pPr>
            <a:r>
              <a:rPr sz="545" dirty="0">
                <a:latin typeface="Arial"/>
                <a:cs typeface="Arial"/>
              </a:rPr>
              <a:t>Date last saved</a:t>
            </a:r>
            <a:endParaRPr sz="545">
              <a:latin typeface="Arial"/>
              <a:cs typeface="Arial"/>
            </a:endParaRPr>
          </a:p>
        </p:txBody>
      </p:sp>
      <p:sp>
        <p:nvSpPr>
          <p:cNvPr id="9" name="object 9"/>
          <p:cNvSpPr txBox="1"/>
          <p:nvPr/>
        </p:nvSpPr>
        <p:spPr>
          <a:xfrm>
            <a:off x="6405221" y="726961"/>
            <a:ext cx="708746" cy="463717"/>
          </a:xfrm>
          <a:prstGeom prst="rect">
            <a:avLst/>
          </a:prstGeom>
        </p:spPr>
        <p:txBody>
          <a:bodyPr vert="horz" wrap="square" lIns="0" tIns="0" rIns="0" bIns="0" rtlCol="0">
            <a:spAutoFit/>
          </a:bodyPr>
          <a:lstStyle/>
          <a:p>
            <a:pPr>
              <a:lnSpc>
                <a:spcPct val="100000"/>
              </a:lnSpc>
            </a:pPr>
            <a:r>
              <a:rPr sz="545" dirty="0">
                <a:latin typeface="Arial"/>
                <a:cs typeface="Arial"/>
              </a:rPr>
              <a:t>: GIGA 4 3-105</a:t>
            </a:r>
            <a:endParaRPr sz="545">
              <a:latin typeface="Arial"/>
              <a:cs typeface="Arial"/>
            </a:endParaRPr>
          </a:p>
          <a:p>
            <a:pPr>
              <a:spcBef>
                <a:spcPts val="82"/>
              </a:spcBef>
            </a:pPr>
            <a:r>
              <a:rPr sz="545" dirty="0">
                <a:latin typeface="Arial"/>
                <a:cs typeface="Arial"/>
              </a:rPr>
              <a:t>: 1</a:t>
            </a:r>
            <a:endParaRPr sz="545">
              <a:latin typeface="Arial"/>
              <a:cs typeface="Arial"/>
            </a:endParaRPr>
          </a:p>
          <a:p>
            <a:pPr>
              <a:spcBef>
                <a:spcPts val="82"/>
              </a:spcBef>
            </a:pPr>
            <a:r>
              <a:rPr sz="545" dirty="0">
                <a:latin typeface="Arial"/>
                <a:cs typeface="Arial"/>
              </a:rPr>
              <a:t>: GIGA 4 3-105 Rev O</a:t>
            </a:r>
            <a:endParaRPr sz="545">
              <a:latin typeface="Arial"/>
              <a:cs typeface="Arial"/>
            </a:endParaRPr>
          </a:p>
          <a:p>
            <a:pPr>
              <a:spcBef>
                <a:spcPts val="82"/>
              </a:spcBef>
            </a:pPr>
            <a:r>
              <a:rPr sz="545" dirty="0">
                <a:latin typeface="Arial"/>
                <a:cs typeface="Arial"/>
              </a:rPr>
              <a:t>: 2124506</a:t>
            </a:r>
            <a:endParaRPr sz="545">
              <a:latin typeface="Arial"/>
              <a:cs typeface="Arial"/>
            </a:endParaRPr>
          </a:p>
          <a:p>
            <a:pPr>
              <a:lnSpc>
                <a:spcPts val="648"/>
              </a:lnSpc>
              <a:spcBef>
                <a:spcPts val="82"/>
              </a:spcBef>
            </a:pPr>
            <a:r>
              <a:rPr sz="545" dirty="0">
                <a:latin typeface="Arial"/>
                <a:cs typeface="Arial"/>
              </a:rPr>
              <a:t>: 03 Nov 2018 8:28 AM</a:t>
            </a:r>
            <a:endParaRPr sz="545">
              <a:latin typeface="Arial"/>
              <a:cs typeface="Arial"/>
            </a:endParaRPr>
          </a:p>
        </p:txBody>
      </p:sp>
      <p:sp>
        <p:nvSpPr>
          <p:cNvPr id="10" name="object 10"/>
          <p:cNvSpPr/>
          <p:nvPr/>
        </p:nvSpPr>
        <p:spPr>
          <a:xfrm>
            <a:off x="3039485" y="1351311"/>
            <a:ext cx="4551218" cy="0"/>
          </a:xfrm>
          <a:custGeom>
            <a:avLst/>
            <a:gdLst/>
            <a:ahLst/>
            <a:cxnLst/>
            <a:rect l="l" t="t" r="r" b="b"/>
            <a:pathLst>
              <a:path w="6675120">
                <a:moveTo>
                  <a:pt x="0" y="0"/>
                </a:moveTo>
                <a:lnTo>
                  <a:pt x="6675081" y="0"/>
                </a:lnTo>
              </a:path>
            </a:pathLst>
          </a:custGeom>
          <a:ln w="4495">
            <a:solidFill>
              <a:srgbClr val="C3C3C3"/>
            </a:solidFill>
          </a:ln>
        </p:spPr>
        <p:txBody>
          <a:bodyPr wrap="square" lIns="0" tIns="0" rIns="0" bIns="0" rtlCol="0"/>
          <a:lstStyle/>
          <a:p>
            <a:endParaRPr sz="1227"/>
          </a:p>
        </p:txBody>
      </p:sp>
      <p:sp>
        <p:nvSpPr>
          <p:cNvPr id="11" name="object 11"/>
          <p:cNvSpPr txBox="1"/>
          <p:nvPr/>
        </p:nvSpPr>
        <p:spPr>
          <a:xfrm>
            <a:off x="3046412" y="1254888"/>
            <a:ext cx="725632" cy="83869"/>
          </a:xfrm>
          <a:prstGeom prst="rect">
            <a:avLst/>
          </a:prstGeom>
        </p:spPr>
        <p:txBody>
          <a:bodyPr vert="horz" wrap="square" lIns="0" tIns="0" rIns="0" bIns="0" rtlCol="0">
            <a:spAutoFit/>
          </a:bodyPr>
          <a:lstStyle/>
          <a:p>
            <a:pPr marL="8659"/>
            <a:r>
              <a:rPr sz="545" b="1" dirty="0">
                <a:latin typeface="Arial"/>
                <a:cs typeface="Arial"/>
              </a:rPr>
              <a:t>Operating Conditions</a:t>
            </a:r>
            <a:endParaRPr sz="545">
              <a:latin typeface="Arial"/>
              <a:cs typeface="Arial"/>
            </a:endParaRPr>
          </a:p>
        </p:txBody>
      </p:sp>
      <p:sp>
        <p:nvSpPr>
          <p:cNvPr id="12" name="object 12"/>
          <p:cNvSpPr/>
          <p:nvPr/>
        </p:nvSpPr>
        <p:spPr>
          <a:xfrm>
            <a:off x="3039485" y="1352078"/>
            <a:ext cx="2275609" cy="0"/>
          </a:xfrm>
          <a:custGeom>
            <a:avLst/>
            <a:gdLst/>
            <a:ahLst/>
            <a:cxnLst/>
            <a:rect l="l" t="t" r="r" b="b"/>
            <a:pathLst>
              <a:path w="3337560">
                <a:moveTo>
                  <a:pt x="0" y="0"/>
                </a:moveTo>
                <a:lnTo>
                  <a:pt x="3337534" y="0"/>
                </a:lnTo>
              </a:path>
            </a:pathLst>
          </a:custGeom>
          <a:ln w="3175">
            <a:solidFill>
              <a:srgbClr val="C3C3C3"/>
            </a:solidFill>
          </a:ln>
        </p:spPr>
        <p:txBody>
          <a:bodyPr wrap="square" lIns="0" tIns="0" rIns="0" bIns="0" rtlCol="0"/>
          <a:lstStyle/>
          <a:p>
            <a:endParaRPr sz="1227"/>
          </a:p>
        </p:txBody>
      </p:sp>
      <p:sp>
        <p:nvSpPr>
          <p:cNvPr id="13" name="object 13"/>
          <p:cNvSpPr/>
          <p:nvPr/>
        </p:nvSpPr>
        <p:spPr>
          <a:xfrm>
            <a:off x="3039485" y="2017797"/>
            <a:ext cx="2275609" cy="0"/>
          </a:xfrm>
          <a:custGeom>
            <a:avLst/>
            <a:gdLst/>
            <a:ahLst/>
            <a:cxnLst/>
            <a:rect l="l" t="t" r="r" b="b"/>
            <a:pathLst>
              <a:path w="3337560">
                <a:moveTo>
                  <a:pt x="0" y="0"/>
                </a:moveTo>
                <a:lnTo>
                  <a:pt x="3337534" y="0"/>
                </a:lnTo>
              </a:path>
            </a:pathLst>
          </a:custGeom>
          <a:ln w="3175">
            <a:solidFill>
              <a:srgbClr val="C3C3C3"/>
            </a:solidFill>
          </a:ln>
        </p:spPr>
        <p:txBody>
          <a:bodyPr wrap="square" lIns="0" tIns="0" rIns="0" bIns="0" rtlCol="0"/>
          <a:lstStyle/>
          <a:p>
            <a:endParaRPr sz="1227"/>
          </a:p>
        </p:txBody>
      </p:sp>
      <p:sp>
        <p:nvSpPr>
          <p:cNvPr id="14" name="object 14"/>
          <p:cNvSpPr txBox="1"/>
          <p:nvPr/>
        </p:nvSpPr>
        <p:spPr>
          <a:xfrm>
            <a:off x="3046412" y="1354174"/>
            <a:ext cx="922193" cy="656334"/>
          </a:xfrm>
          <a:prstGeom prst="rect">
            <a:avLst/>
          </a:prstGeom>
        </p:spPr>
        <p:txBody>
          <a:bodyPr vert="horz" wrap="square" lIns="0" tIns="0" rIns="0" bIns="0" rtlCol="0">
            <a:spAutoFit/>
          </a:bodyPr>
          <a:lstStyle/>
          <a:p>
            <a:pPr marL="8659"/>
            <a:r>
              <a:rPr sz="545" dirty="0">
                <a:latin typeface="Arial"/>
                <a:cs typeface="Arial"/>
              </a:rPr>
              <a:t>Flow, rated</a:t>
            </a:r>
            <a:endParaRPr sz="545">
              <a:latin typeface="Arial"/>
              <a:cs typeface="Arial"/>
            </a:endParaRPr>
          </a:p>
          <a:p>
            <a:pPr marL="8659" marR="172744">
              <a:lnSpc>
                <a:spcPct val="112799"/>
              </a:lnSpc>
            </a:pPr>
            <a:r>
              <a:rPr sz="545" dirty="0">
                <a:latin typeface="Arial"/>
                <a:cs typeface="Arial"/>
              </a:rPr>
              <a:t>Head, rated (requested) Head, rated (actual)</a:t>
            </a:r>
            <a:endParaRPr sz="545">
              <a:latin typeface="Arial"/>
              <a:cs typeface="Arial"/>
            </a:endParaRPr>
          </a:p>
          <a:p>
            <a:pPr marL="8659" marR="3464">
              <a:lnSpc>
                <a:spcPct val="112799"/>
              </a:lnSpc>
            </a:pPr>
            <a:r>
              <a:rPr sz="545" dirty="0">
                <a:latin typeface="Arial"/>
                <a:cs typeface="Arial"/>
              </a:rPr>
              <a:t>Suction pressure, rated / max NPSH available</a:t>
            </a:r>
            <a:endParaRPr sz="545">
              <a:latin typeface="Arial"/>
              <a:cs typeface="Arial"/>
            </a:endParaRPr>
          </a:p>
          <a:p>
            <a:pPr marL="8659">
              <a:spcBef>
                <a:spcPts val="82"/>
              </a:spcBef>
            </a:pPr>
            <a:r>
              <a:rPr sz="545" dirty="0">
                <a:latin typeface="Arial"/>
                <a:cs typeface="Arial"/>
              </a:rPr>
              <a:t>Frequency</a:t>
            </a:r>
            <a:endParaRPr sz="545">
              <a:latin typeface="Arial"/>
              <a:cs typeface="Arial"/>
            </a:endParaRPr>
          </a:p>
          <a:p>
            <a:pPr marL="8659">
              <a:spcBef>
                <a:spcPts val="126"/>
              </a:spcBef>
            </a:pPr>
            <a:r>
              <a:rPr sz="545" b="1" dirty="0">
                <a:latin typeface="Arial"/>
                <a:cs typeface="Arial"/>
              </a:rPr>
              <a:t>Performance</a:t>
            </a:r>
            <a:endParaRPr sz="545">
              <a:latin typeface="Arial"/>
              <a:cs typeface="Arial"/>
            </a:endParaRPr>
          </a:p>
        </p:txBody>
      </p:sp>
      <p:sp>
        <p:nvSpPr>
          <p:cNvPr id="15" name="object 15"/>
          <p:cNvSpPr txBox="1"/>
          <p:nvPr/>
        </p:nvSpPr>
        <p:spPr>
          <a:xfrm>
            <a:off x="4500291" y="1354174"/>
            <a:ext cx="548986" cy="567335"/>
          </a:xfrm>
          <a:prstGeom prst="rect">
            <a:avLst/>
          </a:prstGeom>
        </p:spPr>
        <p:txBody>
          <a:bodyPr vert="horz" wrap="square" lIns="0" tIns="0" rIns="0" bIns="0" rtlCol="0">
            <a:spAutoFit/>
          </a:bodyPr>
          <a:lstStyle/>
          <a:p>
            <a:pPr marL="8659"/>
            <a:r>
              <a:rPr sz="545" dirty="0">
                <a:latin typeface="Arial"/>
                <a:cs typeface="Arial"/>
              </a:rPr>
              <a:t>: 800.0 USgpm</a:t>
            </a:r>
            <a:endParaRPr sz="545">
              <a:latin typeface="Arial"/>
              <a:cs typeface="Arial"/>
            </a:endParaRPr>
          </a:p>
          <a:p>
            <a:pPr marL="8659">
              <a:spcBef>
                <a:spcPts val="82"/>
              </a:spcBef>
            </a:pPr>
            <a:r>
              <a:rPr sz="545" dirty="0">
                <a:latin typeface="Arial"/>
                <a:cs typeface="Arial"/>
              </a:rPr>
              <a:t>: 65.00 ft</a:t>
            </a:r>
            <a:endParaRPr sz="545">
              <a:latin typeface="Arial"/>
              <a:cs typeface="Arial"/>
            </a:endParaRPr>
          </a:p>
          <a:p>
            <a:pPr marL="8659">
              <a:spcBef>
                <a:spcPts val="82"/>
              </a:spcBef>
            </a:pPr>
            <a:r>
              <a:rPr sz="545" dirty="0">
                <a:latin typeface="Arial"/>
                <a:cs typeface="Arial"/>
              </a:rPr>
              <a:t>: 65.02 ft</a:t>
            </a:r>
            <a:endParaRPr sz="545">
              <a:latin typeface="Arial"/>
              <a:cs typeface="Arial"/>
            </a:endParaRPr>
          </a:p>
          <a:p>
            <a:pPr marL="8659">
              <a:spcBef>
                <a:spcPts val="82"/>
              </a:spcBef>
            </a:pPr>
            <a:r>
              <a:rPr sz="545" dirty="0">
                <a:latin typeface="Arial"/>
                <a:cs typeface="Arial"/>
              </a:rPr>
              <a:t>: 0.00 / 0.00 psi.g</a:t>
            </a:r>
            <a:endParaRPr sz="545">
              <a:latin typeface="Arial"/>
              <a:cs typeface="Arial"/>
            </a:endParaRPr>
          </a:p>
          <a:p>
            <a:pPr marL="8659">
              <a:spcBef>
                <a:spcPts val="82"/>
              </a:spcBef>
            </a:pPr>
            <a:r>
              <a:rPr sz="545" dirty="0">
                <a:latin typeface="Arial"/>
                <a:cs typeface="Arial"/>
              </a:rPr>
              <a:t>: Ample</a:t>
            </a:r>
            <a:endParaRPr sz="545">
              <a:latin typeface="Arial"/>
              <a:cs typeface="Arial"/>
            </a:endParaRPr>
          </a:p>
          <a:p>
            <a:pPr marL="8659">
              <a:spcBef>
                <a:spcPts val="82"/>
              </a:spcBef>
            </a:pPr>
            <a:r>
              <a:rPr sz="545" dirty="0">
                <a:latin typeface="Arial"/>
                <a:cs typeface="Arial"/>
              </a:rPr>
              <a:t>: 60 Hz</a:t>
            </a:r>
            <a:endParaRPr sz="545">
              <a:latin typeface="Arial"/>
              <a:cs typeface="Arial"/>
            </a:endParaRPr>
          </a:p>
        </p:txBody>
      </p:sp>
      <p:sp>
        <p:nvSpPr>
          <p:cNvPr id="16" name="object 16"/>
          <p:cNvSpPr/>
          <p:nvPr/>
        </p:nvSpPr>
        <p:spPr>
          <a:xfrm>
            <a:off x="3039485" y="2019330"/>
            <a:ext cx="2275609" cy="0"/>
          </a:xfrm>
          <a:custGeom>
            <a:avLst/>
            <a:gdLst/>
            <a:ahLst/>
            <a:cxnLst/>
            <a:rect l="l" t="t" r="r" b="b"/>
            <a:pathLst>
              <a:path w="3337560">
                <a:moveTo>
                  <a:pt x="0" y="0"/>
                </a:moveTo>
                <a:lnTo>
                  <a:pt x="3337534" y="0"/>
                </a:lnTo>
              </a:path>
            </a:pathLst>
          </a:custGeom>
          <a:ln w="3175">
            <a:solidFill>
              <a:srgbClr val="C3C3C3"/>
            </a:solidFill>
          </a:ln>
        </p:spPr>
        <p:txBody>
          <a:bodyPr wrap="square" lIns="0" tIns="0" rIns="0" bIns="0" rtlCol="0"/>
          <a:lstStyle/>
          <a:p>
            <a:endParaRPr sz="1227"/>
          </a:p>
        </p:txBody>
      </p:sp>
      <p:sp>
        <p:nvSpPr>
          <p:cNvPr id="17" name="object 17"/>
          <p:cNvSpPr txBox="1"/>
          <p:nvPr/>
        </p:nvSpPr>
        <p:spPr>
          <a:xfrm>
            <a:off x="3046413" y="2021425"/>
            <a:ext cx="1218333" cy="1416413"/>
          </a:xfrm>
          <a:prstGeom prst="rect">
            <a:avLst/>
          </a:prstGeom>
        </p:spPr>
        <p:txBody>
          <a:bodyPr vert="horz" wrap="square" lIns="0" tIns="0" rIns="0" bIns="0" rtlCol="0">
            <a:spAutoFit/>
          </a:bodyPr>
          <a:lstStyle/>
          <a:p>
            <a:pPr marL="8659" algn="just"/>
            <a:r>
              <a:rPr sz="545" dirty="0">
                <a:latin typeface="Arial"/>
                <a:cs typeface="Arial"/>
              </a:rPr>
              <a:t>Speed</a:t>
            </a:r>
          </a:p>
          <a:p>
            <a:pPr marL="8659" marR="665000" algn="just">
              <a:lnSpc>
                <a:spcPct val="112799"/>
              </a:lnSpc>
            </a:pPr>
            <a:r>
              <a:rPr sz="545" dirty="0">
                <a:latin typeface="Arial"/>
                <a:cs typeface="Arial"/>
              </a:rPr>
              <a:t>Speed, maximum Speed, minimum Efficiency</a:t>
            </a:r>
          </a:p>
          <a:p>
            <a:pPr marL="8659" algn="just">
              <a:spcBef>
                <a:spcPts val="82"/>
              </a:spcBef>
            </a:pPr>
            <a:r>
              <a:rPr sz="545" dirty="0">
                <a:latin typeface="Arial"/>
                <a:cs typeface="Arial"/>
              </a:rPr>
              <a:t>NPSH required / margin required</a:t>
            </a:r>
          </a:p>
          <a:p>
            <a:pPr marL="8659" marR="3464">
              <a:lnSpc>
                <a:spcPct val="112799"/>
              </a:lnSpc>
            </a:pPr>
            <a:r>
              <a:rPr sz="545" dirty="0">
                <a:latin typeface="Arial"/>
                <a:cs typeface="Arial"/>
              </a:rPr>
              <a:t>Ns (imp. eye flow) / Nss (imp. eye flow) MCSF</a:t>
            </a:r>
          </a:p>
          <a:p>
            <a:pPr marL="8659" marR="314750">
              <a:lnSpc>
                <a:spcPct val="112700"/>
              </a:lnSpc>
            </a:pPr>
            <a:r>
              <a:rPr sz="545" dirty="0">
                <a:latin typeface="Arial"/>
                <a:cs typeface="Arial"/>
              </a:rPr>
              <a:t>Head maximum, rated speed Head rise to shutoff</a:t>
            </a:r>
          </a:p>
          <a:p>
            <a:pPr marL="8659" marR="511306">
              <a:lnSpc>
                <a:spcPct val="112799"/>
              </a:lnSpc>
            </a:pPr>
            <a:r>
              <a:rPr sz="545" dirty="0">
                <a:latin typeface="Arial"/>
                <a:cs typeface="Arial"/>
              </a:rPr>
              <a:t>Flow, best eff. point Flow ratio, rated / BEP</a:t>
            </a:r>
          </a:p>
          <a:p>
            <a:pPr marL="8659" algn="just">
              <a:spcBef>
                <a:spcPts val="82"/>
              </a:spcBef>
            </a:pPr>
            <a:r>
              <a:rPr sz="545" dirty="0">
                <a:latin typeface="Arial"/>
                <a:cs typeface="Arial"/>
              </a:rPr>
              <a:t>Speed ratio (rated / max)</a:t>
            </a:r>
          </a:p>
          <a:p>
            <a:pPr marL="8659" marR="56716">
              <a:lnSpc>
                <a:spcPct val="112799"/>
              </a:lnSpc>
            </a:pPr>
            <a:r>
              <a:rPr sz="545" dirty="0">
                <a:latin typeface="Arial"/>
                <a:cs typeface="Arial"/>
              </a:rPr>
              <a:t>Head ratio (rated speed / max speed) Cq/Ch/Ce/Cn  [ANSI/HI 9.6.7-2010]</a:t>
            </a:r>
          </a:p>
          <a:p>
            <a:pPr marL="8659" algn="just">
              <a:spcBef>
                <a:spcPts val="82"/>
              </a:spcBef>
            </a:pPr>
            <a:r>
              <a:rPr sz="545" dirty="0">
                <a:latin typeface="Arial"/>
                <a:cs typeface="Arial"/>
              </a:rPr>
              <a:t>Selection status</a:t>
            </a:r>
          </a:p>
        </p:txBody>
      </p:sp>
      <p:sp>
        <p:nvSpPr>
          <p:cNvPr id="18" name="object 18"/>
          <p:cNvSpPr txBox="1"/>
          <p:nvPr/>
        </p:nvSpPr>
        <p:spPr>
          <a:xfrm>
            <a:off x="4500291" y="2021426"/>
            <a:ext cx="768494" cy="1437573"/>
          </a:xfrm>
          <a:prstGeom prst="rect">
            <a:avLst/>
          </a:prstGeom>
        </p:spPr>
        <p:txBody>
          <a:bodyPr vert="horz" wrap="square" lIns="0" tIns="0" rIns="0" bIns="0" rtlCol="0">
            <a:spAutoFit/>
          </a:bodyPr>
          <a:lstStyle/>
          <a:p>
            <a:pPr marL="8659"/>
            <a:r>
              <a:rPr sz="545" dirty="0">
                <a:latin typeface="Arial"/>
                <a:cs typeface="Arial"/>
              </a:rPr>
              <a:t>: 3756 rpm</a:t>
            </a:r>
            <a:endParaRPr sz="545">
              <a:latin typeface="Arial"/>
              <a:cs typeface="Arial"/>
            </a:endParaRPr>
          </a:p>
          <a:p>
            <a:pPr marL="8659">
              <a:spcBef>
                <a:spcPts val="82"/>
              </a:spcBef>
            </a:pPr>
            <a:r>
              <a:rPr sz="545" dirty="0">
                <a:latin typeface="Arial"/>
                <a:cs typeface="Arial"/>
              </a:rPr>
              <a:t>: 3799 rpm</a:t>
            </a:r>
            <a:endParaRPr sz="545">
              <a:latin typeface="Arial"/>
              <a:cs typeface="Arial"/>
            </a:endParaRPr>
          </a:p>
          <a:p>
            <a:pPr marL="8659">
              <a:spcBef>
                <a:spcPts val="82"/>
              </a:spcBef>
            </a:pPr>
            <a:r>
              <a:rPr sz="545" dirty="0">
                <a:latin typeface="Arial"/>
                <a:cs typeface="Arial"/>
              </a:rPr>
              <a:t>: 500 rpm</a:t>
            </a:r>
            <a:endParaRPr sz="545">
              <a:latin typeface="Arial"/>
              <a:cs typeface="Arial"/>
            </a:endParaRPr>
          </a:p>
          <a:p>
            <a:pPr marL="8659">
              <a:spcBef>
                <a:spcPts val="82"/>
              </a:spcBef>
            </a:pPr>
            <a:r>
              <a:rPr sz="545" dirty="0">
                <a:latin typeface="Arial"/>
                <a:cs typeface="Arial"/>
              </a:rPr>
              <a:t>: 75.37 %</a:t>
            </a:r>
            <a:endParaRPr sz="545">
              <a:latin typeface="Arial"/>
              <a:cs typeface="Arial"/>
            </a:endParaRPr>
          </a:p>
          <a:p>
            <a:pPr marL="8659">
              <a:spcBef>
                <a:spcPts val="82"/>
              </a:spcBef>
            </a:pPr>
            <a:r>
              <a:rPr sz="545" dirty="0">
                <a:latin typeface="Arial"/>
                <a:cs typeface="Arial"/>
              </a:rPr>
              <a:t>: 16.26 / 0.00 ft</a:t>
            </a:r>
            <a:endParaRPr sz="545">
              <a:latin typeface="Arial"/>
              <a:cs typeface="Arial"/>
            </a:endParaRPr>
          </a:p>
          <a:p>
            <a:pPr marL="8659">
              <a:spcBef>
                <a:spcPts val="82"/>
              </a:spcBef>
            </a:pPr>
            <a:r>
              <a:rPr sz="545" dirty="0">
                <a:latin typeface="Arial"/>
                <a:cs typeface="Arial"/>
              </a:rPr>
              <a:t>: 2,876 / 9,369 US Units</a:t>
            </a:r>
            <a:endParaRPr sz="545">
              <a:latin typeface="Arial"/>
              <a:cs typeface="Arial"/>
            </a:endParaRPr>
          </a:p>
          <a:p>
            <a:pPr marL="8659">
              <a:spcBef>
                <a:spcPts val="82"/>
              </a:spcBef>
            </a:pPr>
            <a:r>
              <a:rPr sz="545" dirty="0">
                <a:latin typeface="Arial"/>
                <a:cs typeface="Arial"/>
              </a:rPr>
              <a:t>: 55.22 USgpm</a:t>
            </a:r>
            <a:endParaRPr sz="545">
              <a:latin typeface="Arial"/>
              <a:cs typeface="Arial"/>
            </a:endParaRPr>
          </a:p>
          <a:p>
            <a:pPr marL="8659">
              <a:spcBef>
                <a:spcPts val="82"/>
              </a:spcBef>
            </a:pPr>
            <a:r>
              <a:rPr sz="545" dirty="0">
                <a:latin typeface="Arial"/>
                <a:cs typeface="Arial"/>
              </a:rPr>
              <a:t>: 112.5 ft</a:t>
            </a:r>
            <a:endParaRPr sz="545">
              <a:latin typeface="Arial"/>
              <a:cs typeface="Arial"/>
            </a:endParaRPr>
          </a:p>
          <a:p>
            <a:pPr marL="8659">
              <a:spcBef>
                <a:spcPts val="82"/>
              </a:spcBef>
            </a:pPr>
            <a:r>
              <a:rPr sz="545" dirty="0">
                <a:latin typeface="Arial"/>
                <a:cs typeface="Arial"/>
              </a:rPr>
              <a:t>: 71.79 %</a:t>
            </a:r>
            <a:endParaRPr sz="545">
              <a:latin typeface="Arial"/>
              <a:cs typeface="Arial"/>
            </a:endParaRPr>
          </a:p>
          <a:p>
            <a:pPr marL="8659">
              <a:spcBef>
                <a:spcPts val="82"/>
              </a:spcBef>
            </a:pPr>
            <a:r>
              <a:rPr sz="545" dirty="0">
                <a:latin typeface="Arial"/>
                <a:cs typeface="Arial"/>
              </a:rPr>
              <a:t>: 360.2 USgpm</a:t>
            </a:r>
            <a:endParaRPr sz="545">
              <a:latin typeface="Arial"/>
              <a:cs typeface="Arial"/>
            </a:endParaRPr>
          </a:p>
          <a:p>
            <a:pPr marL="8659">
              <a:spcBef>
                <a:spcPts val="82"/>
              </a:spcBef>
            </a:pPr>
            <a:r>
              <a:rPr sz="545" dirty="0">
                <a:latin typeface="Arial"/>
                <a:cs typeface="Arial"/>
              </a:rPr>
              <a:t>: 111.04 %</a:t>
            </a:r>
            <a:endParaRPr sz="545">
              <a:latin typeface="Arial"/>
              <a:cs typeface="Arial"/>
            </a:endParaRPr>
          </a:p>
          <a:p>
            <a:pPr marL="8659">
              <a:spcBef>
                <a:spcPts val="82"/>
              </a:spcBef>
            </a:pPr>
            <a:r>
              <a:rPr sz="545" dirty="0">
                <a:latin typeface="Arial"/>
                <a:cs typeface="Arial"/>
              </a:rPr>
              <a:t>: 98.87 %</a:t>
            </a:r>
            <a:endParaRPr sz="545">
              <a:latin typeface="Arial"/>
              <a:cs typeface="Arial"/>
            </a:endParaRPr>
          </a:p>
          <a:p>
            <a:pPr marL="8659">
              <a:spcBef>
                <a:spcPts val="82"/>
              </a:spcBef>
            </a:pPr>
            <a:r>
              <a:rPr sz="545" dirty="0">
                <a:latin typeface="Arial"/>
                <a:cs typeface="Arial"/>
              </a:rPr>
              <a:t>: 96.49 %</a:t>
            </a:r>
            <a:endParaRPr sz="545">
              <a:latin typeface="Arial"/>
              <a:cs typeface="Arial"/>
            </a:endParaRPr>
          </a:p>
          <a:p>
            <a:pPr marL="8659">
              <a:spcBef>
                <a:spcPts val="82"/>
              </a:spcBef>
            </a:pPr>
            <a:r>
              <a:rPr sz="545" dirty="0">
                <a:latin typeface="Arial"/>
                <a:cs typeface="Arial"/>
              </a:rPr>
              <a:t>: 1.00 / 1.00 / 1.00 / 1.00</a:t>
            </a:r>
            <a:endParaRPr sz="545">
              <a:latin typeface="Arial"/>
              <a:cs typeface="Arial"/>
            </a:endParaRPr>
          </a:p>
          <a:p>
            <a:pPr marL="8659">
              <a:spcBef>
                <a:spcPts val="82"/>
              </a:spcBef>
            </a:pPr>
            <a:r>
              <a:rPr sz="545" dirty="0">
                <a:latin typeface="Arial"/>
                <a:cs typeface="Arial"/>
              </a:rPr>
              <a:t>: Acceptable</a:t>
            </a:r>
            <a:endParaRPr sz="545">
              <a:latin typeface="Arial"/>
              <a:cs typeface="Arial"/>
            </a:endParaRPr>
          </a:p>
        </p:txBody>
      </p:sp>
      <p:sp>
        <p:nvSpPr>
          <p:cNvPr id="19" name="object 19"/>
          <p:cNvSpPr txBox="1"/>
          <p:nvPr/>
        </p:nvSpPr>
        <p:spPr>
          <a:xfrm>
            <a:off x="5322012" y="1254888"/>
            <a:ext cx="225136" cy="83869"/>
          </a:xfrm>
          <a:prstGeom prst="rect">
            <a:avLst/>
          </a:prstGeom>
        </p:spPr>
        <p:txBody>
          <a:bodyPr vert="horz" wrap="square" lIns="0" tIns="0" rIns="0" bIns="0" rtlCol="0">
            <a:spAutoFit/>
          </a:bodyPr>
          <a:lstStyle/>
          <a:p>
            <a:pPr marL="8659"/>
            <a:r>
              <a:rPr sz="545" b="1" dirty="0">
                <a:latin typeface="Arial"/>
                <a:cs typeface="Arial"/>
              </a:rPr>
              <a:t>Liquid</a:t>
            </a:r>
            <a:endParaRPr sz="545">
              <a:latin typeface="Arial"/>
              <a:cs typeface="Arial"/>
            </a:endParaRPr>
          </a:p>
        </p:txBody>
      </p:sp>
      <p:sp>
        <p:nvSpPr>
          <p:cNvPr id="20" name="object 20"/>
          <p:cNvSpPr/>
          <p:nvPr/>
        </p:nvSpPr>
        <p:spPr>
          <a:xfrm>
            <a:off x="5315085" y="2206016"/>
            <a:ext cx="2275609" cy="0"/>
          </a:xfrm>
          <a:custGeom>
            <a:avLst/>
            <a:gdLst/>
            <a:ahLst/>
            <a:cxnLst/>
            <a:rect l="l" t="t" r="r" b="b"/>
            <a:pathLst>
              <a:path w="3337559">
                <a:moveTo>
                  <a:pt x="0" y="0"/>
                </a:moveTo>
                <a:lnTo>
                  <a:pt x="3337534" y="0"/>
                </a:lnTo>
              </a:path>
            </a:pathLst>
          </a:custGeom>
          <a:ln w="4495">
            <a:solidFill>
              <a:srgbClr val="C3C3C3"/>
            </a:solidFill>
          </a:ln>
        </p:spPr>
        <p:txBody>
          <a:bodyPr wrap="square" lIns="0" tIns="0" rIns="0" bIns="0" rtlCol="0"/>
          <a:lstStyle/>
          <a:p>
            <a:endParaRPr sz="1227"/>
          </a:p>
        </p:txBody>
      </p:sp>
      <p:sp>
        <p:nvSpPr>
          <p:cNvPr id="21" name="object 21"/>
          <p:cNvSpPr txBox="1"/>
          <p:nvPr/>
        </p:nvSpPr>
        <p:spPr>
          <a:xfrm>
            <a:off x="5322012" y="1354174"/>
            <a:ext cx="995363" cy="845873"/>
          </a:xfrm>
          <a:prstGeom prst="rect">
            <a:avLst/>
          </a:prstGeom>
        </p:spPr>
        <p:txBody>
          <a:bodyPr vert="horz" wrap="square" lIns="0" tIns="0" rIns="0" bIns="0" rtlCol="0">
            <a:spAutoFit/>
          </a:bodyPr>
          <a:lstStyle/>
          <a:p>
            <a:pPr marL="8659"/>
            <a:r>
              <a:rPr sz="545" dirty="0">
                <a:latin typeface="Arial"/>
                <a:cs typeface="Arial"/>
              </a:rPr>
              <a:t>Liquid type</a:t>
            </a:r>
            <a:endParaRPr sz="545">
              <a:latin typeface="Arial"/>
              <a:cs typeface="Arial"/>
            </a:endParaRPr>
          </a:p>
          <a:p>
            <a:pPr marL="8659" marR="142005">
              <a:lnSpc>
                <a:spcPct val="112799"/>
              </a:lnSpc>
            </a:pPr>
            <a:r>
              <a:rPr sz="545" dirty="0">
                <a:latin typeface="Arial"/>
                <a:cs typeface="Arial"/>
              </a:rPr>
              <a:t>Additional liquid description Solids diameter, max</a:t>
            </a:r>
            <a:endParaRPr sz="545">
              <a:latin typeface="Arial"/>
              <a:cs typeface="Arial"/>
            </a:endParaRPr>
          </a:p>
          <a:p>
            <a:pPr marL="8659" marR="3464">
              <a:lnSpc>
                <a:spcPct val="112799"/>
              </a:lnSpc>
            </a:pPr>
            <a:r>
              <a:rPr sz="545" dirty="0">
                <a:latin typeface="Arial"/>
                <a:cs typeface="Arial"/>
              </a:rPr>
              <a:t>Solids concentration, by volume Temperature</a:t>
            </a:r>
            <a:endParaRPr sz="545">
              <a:latin typeface="Arial"/>
              <a:cs typeface="Arial"/>
            </a:endParaRPr>
          </a:p>
          <a:p>
            <a:pPr marL="8659" marR="592266">
              <a:lnSpc>
                <a:spcPct val="112799"/>
              </a:lnSpc>
            </a:pPr>
            <a:r>
              <a:rPr sz="545" dirty="0">
                <a:latin typeface="Arial"/>
                <a:cs typeface="Arial"/>
              </a:rPr>
              <a:t>Fluid density Viscosity</a:t>
            </a:r>
            <a:endParaRPr sz="545">
              <a:latin typeface="Arial"/>
              <a:cs typeface="Arial"/>
            </a:endParaRPr>
          </a:p>
          <a:p>
            <a:pPr marL="8659">
              <a:spcBef>
                <a:spcPts val="82"/>
              </a:spcBef>
            </a:pPr>
            <a:r>
              <a:rPr sz="545" dirty="0">
                <a:latin typeface="Arial"/>
                <a:cs typeface="Arial"/>
              </a:rPr>
              <a:t>Vapor pressure, rated</a:t>
            </a:r>
            <a:endParaRPr sz="545">
              <a:latin typeface="Arial"/>
              <a:cs typeface="Arial"/>
            </a:endParaRPr>
          </a:p>
          <a:p>
            <a:pPr marL="8659">
              <a:spcBef>
                <a:spcPts val="126"/>
              </a:spcBef>
            </a:pPr>
            <a:r>
              <a:rPr sz="545" b="1" dirty="0">
                <a:latin typeface="Arial"/>
                <a:cs typeface="Arial"/>
              </a:rPr>
              <a:t>Material</a:t>
            </a:r>
            <a:endParaRPr sz="545">
              <a:latin typeface="Arial"/>
              <a:cs typeface="Arial"/>
            </a:endParaRPr>
          </a:p>
        </p:txBody>
      </p:sp>
      <p:sp>
        <p:nvSpPr>
          <p:cNvPr id="22" name="object 22"/>
          <p:cNvSpPr txBox="1"/>
          <p:nvPr/>
        </p:nvSpPr>
        <p:spPr>
          <a:xfrm>
            <a:off x="6586335" y="1354174"/>
            <a:ext cx="579726" cy="760721"/>
          </a:xfrm>
          <a:prstGeom prst="rect">
            <a:avLst/>
          </a:prstGeom>
        </p:spPr>
        <p:txBody>
          <a:bodyPr vert="horz" wrap="square" lIns="0" tIns="0" rIns="0" bIns="0" rtlCol="0">
            <a:spAutoFit/>
          </a:bodyPr>
          <a:lstStyle/>
          <a:p>
            <a:pPr marL="8659"/>
            <a:r>
              <a:rPr sz="545" dirty="0">
                <a:latin typeface="Arial"/>
                <a:cs typeface="Arial"/>
              </a:rPr>
              <a:t>: Water</a:t>
            </a:r>
            <a:endParaRPr sz="545">
              <a:latin typeface="Arial"/>
              <a:cs typeface="Arial"/>
            </a:endParaRPr>
          </a:p>
          <a:p>
            <a:pPr marL="8659">
              <a:spcBef>
                <a:spcPts val="82"/>
              </a:spcBef>
            </a:pPr>
            <a:r>
              <a:rPr sz="545" dirty="0">
                <a:latin typeface="Arial"/>
                <a:cs typeface="Arial"/>
              </a:rPr>
              <a:t>:</a:t>
            </a:r>
            <a:endParaRPr sz="545">
              <a:latin typeface="Arial"/>
              <a:cs typeface="Arial"/>
            </a:endParaRPr>
          </a:p>
          <a:p>
            <a:pPr marL="8659">
              <a:spcBef>
                <a:spcPts val="82"/>
              </a:spcBef>
            </a:pPr>
            <a:r>
              <a:rPr sz="545" dirty="0">
                <a:latin typeface="Arial"/>
                <a:cs typeface="Arial"/>
              </a:rPr>
              <a:t>: 0.00 in</a:t>
            </a:r>
            <a:endParaRPr sz="545">
              <a:latin typeface="Arial"/>
              <a:cs typeface="Arial"/>
            </a:endParaRPr>
          </a:p>
          <a:p>
            <a:pPr marL="8659">
              <a:spcBef>
                <a:spcPts val="82"/>
              </a:spcBef>
            </a:pPr>
            <a:r>
              <a:rPr sz="545" dirty="0">
                <a:latin typeface="Arial"/>
                <a:cs typeface="Arial"/>
              </a:rPr>
              <a:t>: 0.00 %</a:t>
            </a:r>
            <a:endParaRPr sz="545">
              <a:latin typeface="Arial"/>
              <a:cs typeface="Arial"/>
            </a:endParaRPr>
          </a:p>
          <a:p>
            <a:pPr marL="8659">
              <a:spcBef>
                <a:spcPts val="82"/>
              </a:spcBef>
            </a:pPr>
            <a:r>
              <a:rPr sz="545" dirty="0">
                <a:latin typeface="Arial"/>
                <a:cs typeface="Arial"/>
              </a:rPr>
              <a:t>: 140.0 deg F</a:t>
            </a:r>
            <a:endParaRPr sz="545">
              <a:latin typeface="Arial"/>
              <a:cs typeface="Arial"/>
            </a:endParaRPr>
          </a:p>
          <a:p>
            <a:pPr marL="8659">
              <a:spcBef>
                <a:spcPts val="82"/>
              </a:spcBef>
            </a:pPr>
            <a:r>
              <a:rPr sz="545" dirty="0">
                <a:latin typeface="Arial"/>
                <a:cs typeface="Arial"/>
              </a:rPr>
              <a:t>: 0.986 / 0.986 SG</a:t>
            </a:r>
            <a:endParaRPr sz="545">
              <a:latin typeface="Arial"/>
              <a:cs typeface="Arial"/>
            </a:endParaRPr>
          </a:p>
          <a:p>
            <a:pPr marL="8659">
              <a:spcBef>
                <a:spcPts val="82"/>
              </a:spcBef>
            </a:pPr>
            <a:r>
              <a:rPr sz="545" dirty="0">
                <a:latin typeface="Arial"/>
                <a:cs typeface="Arial"/>
              </a:rPr>
              <a:t>: 0.46 cP</a:t>
            </a:r>
            <a:endParaRPr sz="545">
              <a:latin typeface="Arial"/>
              <a:cs typeface="Arial"/>
            </a:endParaRPr>
          </a:p>
          <a:p>
            <a:pPr marL="8659">
              <a:spcBef>
                <a:spcPts val="82"/>
              </a:spcBef>
            </a:pPr>
            <a:r>
              <a:rPr sz="545" dirty="0">
                <a:latin typeface="Arial"/>
                <a:cs typeface="Arial"/>
              </a:rPr>
              <a:t>: 3.08 psi.a</a:t>
            </a:r>
            <a:endParaRPr sz="545">
              <a:latin typeface="Arial"/>
              <a:cs typeface="Arial"/>
            </a:endParaRPr>
          </a:p>
        </p:txBody>
      </p:sp>
      <p:sp>
        <p:nvSpPr>
          <p:cNvPr id="23" name="object 23"/>
          <p:cNvSpPr/>
          <p:nvPr/>
        </p:nvSpPr>
        <p:spPr>
          <a:xfrm>
            <a:off x="5315085" y="2404638"/>
            <a:ext cx="2275609" cy="0"/>
          </a:xfrm>
          <a:custGeom>
            <a:avLst/>
            <a:gdLst/>
            <a:ahLst/>
            <a:cxnLst/>
            <a:rect l="l" t="t" r="r" b="b"/>
            <a:pathLst>
              <a:path w="3337559">
                <a:moveTo>
                  <a:pt x="0" y="0"/>
                </a:moveTo>
                <a:lnTo>
                  <a:pt x="3337534" y="0"/>
                </a:lnTo>
              </a:path>
            </a:pathLst>
          </a:custGeom>
          <a:ln w="4495">
            <a:solidFill>
              <a:srgbClr val="C3C3C3"/>
            </a:solidFill>
          </a:ln>
        </p:spPr>
        <p:txBody>
          <a:bodyPr wrap="square" lIns="0" tIns="0" rIns="0" bIns="0" rtlCol="0"/>
          <a:lstStyle/>
          <a:p>
            <a:endParaRPr sz="1227"/>
          </a:p>
        </p:txBody>
      </p:sp>
      <p:sp>
        <p:nvSpPr>
          <p:cNvPr id="24" name="object 24"/>
          <p:cNvSpPr txBox="1"/>
          <p:nvPr/>
        </p:nvSpPr>
        <p:spPr>
          <a:xfrm>
            <a:off x="5322012" y="2208878"/>
            <a:ext cx="541193" cy="180562"/>
          </a:xfrm>
          <a:prstGeom prst="rect">
            <a:avLst/>
          </a:prstGeom>
        </p:spPr>
        <p:txBody>
          <a:bodyPr vert="horz" wrap="square" lIns="0" tIns="0" rIns="0" bIns="0" rtlCol="0">
            <a:spAutoFit/>
          </a:bodyPr>
          <a:lstStyle/>
          <a:p>
            <a:pPr marL="8659"/>
            <a:r>
              <a:rPr sz="545" dirty="0">
                <a:latin typeface="Arial"/>
                <a:cs typeface="Arial"/>
              </a:rPr>
              <a:t>Material selected</a:t>
            </a:r>
            <a:endParaRPr sz="545">
              <a:latin typeface="Arial"/>
              <a:cs typeface="Arial"/>
            </a:endParaRPr>
          </a:p>
          <a:p>
            <a:pPr marL="8659">
              <a:spcBef>
                <a:spcPts val="126"/>
              </a:spcBef>
            </a:pPr>
            <a:r>
              <a:rPr sz="545" b="1" dirty="0">
                <a:latin typeface="Arial"/>
                <a:cs typeface="Arial"/>
              </a:rPr>
              <a:t>Pressure Data</a:t>
            </a:r>
            <a:endParaRPr sz="545">
              <a:latin typeface="Arial"/>
              <a:cs typeface="Arial"/>
            </a:endParaRPr>
          </a:p>
        </p:txBody>
      </p:sp>
      <p:sp>
        <p:nvSpPr>
          <p:cNvPr id="25" name="object 25"/>
          <p:cNvSpPr txBox="1"/>
          <p:nvPr/>
        </p:nvSpPr>
        <p:spPr>
          <a:xfrm>
            <a:off x="6586334" y="2208878"/>
            <a:ext cx="337272" cy="83869"/>
          </a:xfrm>
          <a:prstGeom prst="rect">
            <a:avLst/>
          </a:prstGeom>
        </p:spPr>
        <p:txBody>
          <a:bodyPr vert="horz" wrap="square" lIns="0" tIns="0" rIns="0" bIns="0" rtlCol="0">
            <a:spAutoFit/>
          </a:bodyPr>
          <a:lstStyle/>
          <a:p>
            <a:pPr marL="8659"/>
            <a:r>
              <a:rPr sz="545" dirty="0">
                <a:latin typeface="Arial"/>
                <a:cs typeface="Arial"/>
              </a:rPr>
              <a:t>: Standard</a:t>
            </a:r>
            <a:endParaRPr sz="545">
              <a:latin typeface="Arial"/>
              <a:cs typeface="Arial"/>
            </a:endParaRPr>
          </a:p>
        </p:txBody>
      </p:sp>
      <p:sp>
        <p:nvSpPr>
          <p:cNvPr id="26" name="object 26"/>
          <p:cNvSpPr/>
          <p:nvPr/>
        </p:nvSpPr>
        <p:spPr>
          <a:xfrm>
            <a:off x="5315085" y="2884438"/>
            <a:ext cx="2275609" cy="0"/>
          </a:xfrm>
          <a:custGeom>
            <a:avLst/>
            <a:gdLst/>
            <a:ahLst/>
            <a:cxnLst/>
            <a:rect l="l" t="t" r="r" b="b"/>
            <a:pathLst>
              <a:path w="3337559">
                <a:moveTo>
                  <a:pt x="0" y="0"/>
                </a:moveTo>
                <a:lnTo>
                  <a:pt x="3337534" y="0"/>
                </a:lnTo>
              </a:path>
            </a:pathLst>
          </a:custGeom>
          <a:ln w="4495">
            <a:solidFill>
              <a:srgbClr val="C3C3C3"/>
            </a:solidFill>
          </a:ln>
        </p:spPr>
        <p:txBody>
          <a:bodyPr wrap="square" lIns="0" tIns="0" rIns="0" bIns="0" rtlCol="0"/>
          <a:lstStyle/>
          <a:p>
            <a:endParaRPr sz="1227"/>
          </a:p>
        </p:txBody>
      </p:sp>
      <p:sp>
        <p:nvSpPr>
          <p:cNvPr id="27" name="object 27"/>
          <p:cNvSpPr txBox="1"/>
          <p:nvPr/>
        </p:nvSpPr>
        <p:spPr>
          <a:xfrm>
            <a:off x="5322012" y="2407499"/>
            <a:ext cx="1213139" cy="475771"/>
          </a:xfrm>
          <a:prstGeom prst="rect">
            <a:avLst/>
          </a:prstGeom>
        </p:spPr>
        <p:txBody>
          <a:bodyPr vert="horz" wrap="square" lIns="0" tIns="0" rIns="0" bIns="0" rtlCol="0">
            <a:spAutoFit/>
          </a:bodyPr>
          <a:lstStyle/>
          <a:p>
            <a:pPr marL="8659" marR="43727">
              <a:lnSpc>
                <a:spcPct val="112700"/>
              </a:lnSpc>
            </a:pPr>
            <a:r>
              <a:rPr sz="545" dirty="0">
                <a:latin typeface="Arial"/>
                <a:cs typeface="Arial"/>
              </a:rPr>
              <a:t>Maximum working pressure Maximum allowable working pressure Maximum allowable suction pressure Hydrostatic test pressure</a:t>
            </a:r>
            <a:endParaRPr sz="545">
              <a:latin typeface="Arial"/>
              <a:cs typeface="Arial"/>
            </a:endParaRPr>
          </a:p>
          <a:p>
            <a:pPr marL="8659">
              <a:spcBef>
                <a:spcPts val="126"/>
              </a:spcBef>
            </a:pPr>
            <a:r>
              <a:rPr sz="545" b="1" dirty="0">
                <a:latin typeface="Arial"/>
                <a:cs typeface="Arial"/>
              </a:rPr>
              <a:t>Driver &amp; Power Data (@Max density)</a:t>
            </a:r>
            <a:endParaRPr sz="545">
              <a:latin typeface="Arial"/>
              <a:cs typeface="Arial"/>
            </a:endParaRPr>
          </a:p>
        </p:txBody>
      </p:sp>
      <p:sp>
        <p:nvSpPr>
          <p:cNvPr id="28" name="object 28"/>
          <p:cNvSpPr txBox="1"/>
          <p:nvPr/>
        </p:nvSpPr>
        <p:spPr>
          <a:xfrm>
            <a:off x="6586334" y="2407500"/>
            <a:ext cx="394855" cy="373949"/>
          </a:xfrm>
          <a:prstGeom prst="rect">
            <a:avLst/>
          </a:prstGeom>
        </p:spPr>
        <p:txBody>
          <a:bodyPr vert="horz" wrap="square" lIns="0" tIns="0" rIns="0" bIns="0" rtlCol="0">
            <a:spAutoFit/>
          </a:bodyPr>
          <a:lstStyle/>
          <a:p>
            <a:pPr marL="8659"/>
            <a:r>
              <a:rPr sz="545" dirty="0">
                <a:latin typeface="Arial"/>
                <a:cs typeface="Arial"/>
              </a:rPr>
              <a:t>: 48.01 psi.g</a:t>
            </a:r>
            <a:endParaRPr sz="545">
              <a:latin typeface="Arial"/>
              <a:cs typeface="Arial"/>
            </a:endParaRPr>
          </a:p>
          <a:p>
            <a:pPr marL="8659">
              <a:spcBef>
                <a:spcPts val="82"/>
              </a:spcBef>
            </a:pPr>
            <a:r>
              <a:rPr sz="545" dirty="0">
                <a:latin typeface="Arial"/>
                <a:cs typeface="Arial"/>
              </a:rPr>
              <a:t>: 232.0 psi.g</a:t>
            </a:r>
            <a:endParaRPr sz="545">
              <a:latin typeface="Arial"/>
              <a:cs typeface="Arial"/>
            </a:endParaRPr>
          </a:p>
          <a:p>
            <a:pPr marL="8659">
              <a:spcBef>
                <a:spcPts val="82"/>
              </a:spcBef>
            </a:pPr>
            <a:r>
              <a:rPr sz="545" dirty="0">
                <a:latin typeface="Arial"/>
                <a:cs typeface="Arial"/>
              </a:rPr>
              <a:t>: N/A</a:t>
            </a:r>
            <a:endParaRPr sz="545">
              <a:latin typeface="Arial"/>
              <a:cs typeface="Arial"/>
            </a:endParaRPr>
          </a:p>
          <a:p>
            <a:pPr marL="8659">
              <a:spcBef>
                <a:spcPts val="82"/>
              </a:spcBef>
            </a:pPr>
            <a:r>
              <a:rPr sz="545" dirty="0">
                <a:latin typeface="Arial"/>
                <a:cs typeface="Arial"/>
              </a:rPr>
              <a:t>: N/A</a:t>
            </a:r>
            <a:endParaRPr sz="545">
              <a:latin typeface="Arial"/>
              <a:cs typeface="Arial"/>
            </a:endParaRPr>
          </a:p>
        </p:txBody>
      </p:sp>
      <p:sp>
        <p:nvSpPr>
          <p:cNvPr id="29" name="object 29"/>
          <p:cNvSpPr txBox="1"/>
          <p:nvPr/>
        </p:nvSpPr>
        <p:spPr>
          <a:xfrm>
            <a:off x="5322012" y="2887300"/>
            <a:ext cx="1133907" cy="655629"/>
          </a:xfrm>
          <a:prstGeom prst="rect">
            <a:avLst/>
          </a:prstGeom>
        </p:spPr>
        <p:txBody>
          <a:bodyPr vert="horz" wrap="square" lIns="0" tIns="0" rIns="0" bIns="0" rtlCol="0">
            <a:spAutoFit/>
          </a:bodyPr>
          <a:lstStyle/>
          <a:p>
            <a:pPr marL="8659" marR="338128" algn="just">
              <a:lnSpc>
                <a:spcPct val="112700"/>
              </a:lnSpc>
            </a:pPr>
            <a:r>
              <a:rPr sz="545" dirty="0">
                <a:latin typeface="Arial"/>
                <a:cs typeface="Arial"/>
              </a:rPr>
              <a:t>Driver sizing specification Margin over specification Service factor</a:t>
            </a:r>
            <a:endParaRPr sz="545">
              <a:latin typeface="Arial"/>
              <a:cs typeface="Arial"/>
            </a:endParaRPr>
          </a:p>
          <a:p>
            <a:pPr marL="8659" marR="607419">
              <a:lnSpc>
                <a:spcPct val="112799"/>
              </a:lnSpc>
            </a:pPr>
            <a:r>
              <a:rPr sz="545" dirty="0">
                <a:latin typeface="Arial"/>
                <a:cs typeface="Arial"/>
              </a:rPr>
              <a:t>Power, hydraulic Power, rated</a:t>
            </a:r>
            <a:endParaRPr sz="545">
              <a:latin typeface="Arial"/>
              <a:cs typeface="Arial"/>
            </a:endParaRPr>
          </a:p>
          <a:p>
            <a:pPr marL="8659" marR="3464">
              <a:lnSpc>
                <a:spcPct val="112799"/>
              </a:lnSpc>
            </a:pPr>
            <a:r>
              <a:rPr sz="545" dirty="0">
                <a:latin typeface="Arial"/>
                <a:cs typeface="Arial"/>
              </a:rPr>
              <a:t>Power, maximum (at relief pressure) Motor rating</a:t>
            </a:r>
            <a:endParaRPr sz="545">
              <a:latin typeface="Arial"/>
              <a:cs typeface="Arial"/>
            </a:endParaRPr>
          </a:p>
        </p:txBody>
      </p:sp>
      <p:sp>
        <p:nvSpPr>
          <p:cNvPr id="30" name="object 30"/>
          <p:cNvSpPr txBox="1"/>
          <p:nvPr/>
        </p:nvSpPr>
        <p:spPr>
          <a:xfrm>
            <a:off x="6586335" y="2887300"/>
            <a:ext cx="833870" cy="664028"/>
          </a:xfrm>
          <a:prstGeom prst="rect">
            <a:avLst/>
          </a:prstGeom>
        </p:spPr>
        <p:txBody>
          <a:bodyPr vert="horz" wrap="square" lIns="0" tIns="0" rIns="0" bIns="0" rtlCol="0">
            <a:spAutoFit/>
          </a:bodyPr>
          <a:lstStyle/>
          <a:p>
            <a:pPr marL="8659"/>
            <a:r>
              <a:rPr sz="545" dirty="0">
                <a:latin typeface="Arial"/>
                <a:cs typeface="Arial"/>
              </a:rPr>
              <a:t>: Rated power</a:t>
            </a:r>
            <a:endParaRPr sz="545">
              <a:latin typeface="Arial"/>
              <a:cs typeface="Arial"/>
            </a:endParaRPr>
          </a:p>
          <a:p>
            <a:pPr marL="8659">
              <a:spcBef>
                <a:spcPts val="82"/>
              </a:spcBef>
            </a:pPr>
            <a:r>
              <a:rPr sz="545" dirty="0">
                <a:latin typeface="Arial"/>
                <a:cs typeface="Arial"/>
              </a:rPr>
              <a:t>: 0.00 %</a:t>
            </a:r>
            <a:endParaRPr sz="545">
              <a:latin typeface="Arial"/>
              <a:cs typeface="Arial"/>
            </a:endParaRPr>
          </a:p>
          <a:p>
            <a:pPr marL="8659">
              <a:spcBef>
                <a:spcPts val="82"/>
              </a:spcBef>
            </a:pPr>
            <a:r>
              <a:rPr sz="545" dirty="0">
                <a:latin typeface="Arial"/>
                <a:cs typeface="Arial"/>
              </a:rPr>
              <a:t>: 1.00</a:t>
            </a:r>
            <a:endParaRPr sz="545">
              <a:latin typeface="Arial"/>
              <a:cs typeface="Arial"/>
            </a:endParaRPr>
          </a:p>
          <a:p>
            <a:pPr marL="8659">
              <a:spcBef>
                <a:spcPts val="82"/>
              </a:spcBef>
            </a:pPr>
            <a:r>
              <a:rPr sz="545" dirty="0">
                <a:latin typeface="Arial"/>
                <a:cs typeface="Arial"/>
              </a:rPr>
              <a:t>: 6.47 hp</a:t>
            </a:r>
            <a:endParaRPr sz="545">
              <a:latin typeface="Arial"/>
              <a:cs typeface="Arial"/>
            </a:endParaRPr>
          </a:p>
          <a:p>
            <a:pPr marL="8659">
              <a:spcBef>
                <a:spcPts val="82"/>
              </a:spcBef>
            </a:pPr>
            <a:r>
              <a:rPr sz="545" dirty="0">
                <a:latin typeface="Arial"/>
                <a:cs typeface="Arial"/>
              </a:rPr>
              <a:t>: 8.59 hp</a:t>
            </a:r>
            <a:endParaRPr sz="545">
              <a:latin typeface="Arial"/>
              <a:cs typeface="Arial"/>
            </a:endParaRPr>
          </a:p>
          <a:p>
            <a:pPr marL="8659">
              <a:spcBef>
                <a:spcPts val="82"/>
              </a:spcBef>
            </a:pPr>
            <a:r>
              <a:rPr sz="545" dirty="0">
                <a:latin typeface="Arial"/>
                <a:cs typeface="Arial"/>
              </a:rPr>
              <a:t>: 8.59 hp</a:t>
            </a:r>
            <a:endParaRPr sz="545">
              <a:latin typeface="Arial"/>
              <a:cs typeface="Arial"/>
            </a:endParaRPr>
          </a:p>
          <a:p>
            <a:pPr marL="8659">
              <a:spcBef>
                <a:spcPts val="82"/>
              </a:spcBef>
            </a:pPr>
            <a:r>
              <a:rPr sz="545" dirty="0">
                <a:latin typeface="Arial"/>
                <a:cs typeface="Arial"/>
              </a:rPr>
              <a:t>: 9.10 hp / 6.79 kW (Fixed)</a:t>
            </a:r>
            <a:endParaRPr sz="545">
              <a:latin typeface="Arial"/>
              <a:cs typeface="Arial"/>
            </a:endParaRPr>
          </a:p>
        </p:txBody>
      </p:sp>
      <p:sp>
        <p:nvSpPr>
          <p:cNvPr id="31" name="TextBox 30">
            <a:extLst>
              <a:ext uri="{FF2B5EF4-FFF2-40B4-BE49-F238E27FC236}">
                <a16:creationId xmlns:a16="http://schemas.microsoft.com/office/drawing/2014/main" id="{0FBA60C4-C29B-48F9-8820-D6FA828DAF3D}"/>
              </a:ext>
            </a:extLst>
          </p:cNvPr>
          <p:cNvSpPr txBox="1"/>
          <p:nvPr/>
        </p:nvSpPr>
        <p:spPr>
          <a:xfrm>
            <a:off x="2602847" y="4724400"/>
            <a:ext cx="5979522" cy="424732"/>
          </a:xfrm>
          <a:prstGeom prst="rect">
            <a:avLst/>
          </a:prstGeom>
          <a:noFill/>
        </p:spPr>
        <p:txBody>
          <a:bodyPr wrap="none" rtlCol="0">
            <a:spAutoFit/>
          </a:bodyPr>
          <a:lstStyle/>
          <a:p>
            <a:pPr>
              <a:lnSpc>
                <a:spcPct val="90000"/>
              </a:lnSpc>
            </a:pPr>
            <a:r>
              <a:rPr lang="en-US" sz="2400" b="1" i="1" u="sng" dirty="0"/>
              <a:t>NOW LETS SAY WE WANT 800GPM @ 65’</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31610" y="213067"/>
            <a:ext cx="394422" cy="189026"/>
          </a:xfrm>
          <a:prstGeom prst="rect">
            <a:avLst/>
          </a:prstGeom>
        </p:spPr>
        <p:txBody>
          <a:bodyPr vert="horz" wrap="square" lIns="0" tIns="0" rIns="0" bIns="0" rtlCol="0">
            <a:spAutoFit/>
          </a:bodyPr>
          <a:lstStyle/>
          <a:p>
            <a:pPr marL="8659" marR="3464"/>
            <a:r>
              <a:rPr sz="614" b="1" dirty="0">
                <a:latin typeface="Arial"/>
                <a:cs typeface="Arial"/>
              </a:rPr>
              <a:t>Customer Reference</a:t>
            </a:r>
            <a:endParaRPr sz="614">
              <a:latin typeface="Arial"/>
              <a:cs typeface="Arial"/>
            </a:endParaRPr>
          </a:p>
        </p:txBody>
      </p:sp>
      <p:sp>
        <p:nvSpPr>
          <p:cNvPr id="3" name="object 3"/>
          <p:cNvSpPr txBox="1"/>
          <p:nvPr/>
        </p:nvSpPr>
        <p:spPr>
          <a:xfrm>
            <a:off x="5424181" y="213067"/>
            <a:ext cx="39399" cy="189026"/>
          </a:xfrm>
          <a:prstGeom prst="rect">
            <a:avLst/>
          </a:prstGeom>
        </p:spPr>
        <p:txBody>
          <a:bodyPr vert="horz" wrap="square" lIns="0" tIns="0" rIns="0" bIns="0" rtlCol="0">
            <a:spAutoFit/>
          </a:bodyPr>
          <a:lstStyle/>
          <a:p>
            <a:pPr marL="8659"/>
            <a:r>
              <a:rPr sz="614" dirty="0">
                <a:latin typeface="Arial"/>
                <a:cs typeface="Arial"/>
              </a:rPr>
              <a:t>:</a:t>
            </a:r>
            <a:endParaRPr sz="614">
              <a:latin typeface="Arial"/>
              <a:cs typeface="Arial"/>
            </a:endParaRPr>
          </a:p>
          <a:p>
            <a:pPr marL="8659"/>
            <a:r>
              <a:rPr sz="614" dirty="0">
                <a:latin typeface="Arial"/>
                <a:cs typeface="Arial"/>
              </a:rPr>
              <a:t>:</a:t>
            </a:r>
            <a:endParaRPr sz="614">
              <a:latin typeface="Arial"/>
              <a:cs typeface="Arial"/>
            </a:endParaRPr>
          </a:p>
        </p:txBody>
      </p:sp>
      <p:sp>
        <p:nvSpPr>
          <p:cNvPr id="4" name="object 4"/>
          <p:cNvSpPr txBox="1"/>
          <p:nvPr/>
        </p:nvSpPr>
        <p:spPr>
          <a:xfrm>
            <a:off x="7980145" y="214048"/>
            <a:ext cx="1240415" cy="194092"/>
          </a:xfrm>
          <a:prstGeom prst="rect">
            <a:avLst/>
          </a:prstGeom>
        </p:spPr>
        <p:txBody>
          <a:bodyPr vert="horz" wrap="square" lIns="0" tIns="0" rIns="0" bIns="0" rtlCol="0">
            <a:spAutoFit/>
          </a:bodyPr>
          <a:lstStyle/>
          <a:p>
            <a:pPr marL="8659"/>
            <a:r>
              <a:rPr sz="784" b="1" dirty="0">
                <a:latin typeface="Arial"/>
                <a:cs typeface="Arial"/>
              </a:rPr>
              <a:t>Pump Performance Curve</a:t>
            </a:r>
            <a:endParaRPr sz="784">
              <a:latin typeface="Arial"/>
              <a:cs typeface="Arial"/>
            </a:endParaRPr>
          </a:p>
          <a:p>
            <a:pPr marL="378825">
              <a:spcBef>
                <a:spcPts val="44"/>
              </a:spcBef>
            </a:pPr>
            <a:r>
              <a:rPr sz="477" dirty="0">
                <a:latin typeface="Arial"/>
                <a:cs typeface="Arial"/>
              </a:rPr>
              <a:t>Wilo Quotation System 18.4.5.0</a:t>
            </a:r>
            <a:endParaRPr sz="477">
              <a:latin typeface="Arial"/>
              <a:cs typeface="Arial"/>
            </a:endParaRPr>
          </a:p>
        </p:txBody>
      </p:sp>
      <p:sp>
        <p:nvSpPr>
          <p:cNvPr id="5" name="object 5"/>
          <p:cNvSpPr/>
          <p:nvPr/>
        </p:nvSpPr>
        <p:spPr>
          <a:xfrm>
            <a:off x="3516635" y="910364"/>
            <a:ext cx="5138305" cy="0"/>
          </a:xfrm>
          <a:custGeom>
            <a:avLst/>
            <a:gdLst/>
            <a:ahLst/>
            <a:cxnLst/>
            <a:rect l="l" t="t" r="r" b="b"/>
            <a:pathLst>
              <a:path w="7536180">
                <a:moveTo>
                  <a:pt x="0" y="0"/>
                </a:moveTo>
                <a:lnTo>
                  <a:pt x="7535875" y="0"/>
                </a:lnTo>
              </a:path>
            </a:pathLst>
          </a:custGeom>
          <a:ln w="8534">
            <a:solidFill>
              <a:srgbClr val="808080"/>
            </a:solidFill>
          </a:ln>
        </p:spPr>
        <p:txBody>
          <a:bodyPr wrap="square" lIns="0" tIns="0" rIns="0" bIns="0" rtlCol="0"/>
          <a:lstStyle/>
          <a:p>
            <a:endParaRPr sz="1227"/>
          </a:p>
        </p:txBody>
      </p:sp>
      <p:sp>
        <p:nvSpPr>
          <p:cNvPr id="6" name="object 6"/>
          <p:cNvSpPr/>
          <p:nvPr/>
        </p:nvSpPr>
        <p:spPr>
          <a:xfrm>
            <a:off x="3516635" y="1084930"/>
            <a:ext cx="5138305" cy="0"/>
          </a:xfrm>
          <a:custGeom>
            <a:avLst/>
            <a:gdLst/>
            <a:ahLst/>
            <a:cxnLst/>
            <a:rect l="l" t="t" r="r" b="b"/>
            <a:pathLst>
              <a:path w="7536180">
                <a:moveTo>
                  <a:pt x="0" y="0"/>
                </a:moveTo>
                <a:lnTo>
                  <a:pt x="7535875" y="0"/>
                </a:lnTo>
              </a:path>
            </a:pathLst>
          </a:custGeom>
          <a:ln w="8534">
            <a:solidFill>
              <a:srgbClr val="808080"/>
            </a:solidFill>
          </a:ln>
        </p:spPr>
        <p:txBody>
          <a:bodyPr wrap="square" lIns="0" tIns="0" rIns="0" bIns="0" rtlCol="0"/>
          <a:lstStyle/>
          <a:p>
            <a:endParaRPr sz="1227"/>
          </a:p>
        </p:txBody>
      </p:sp>
      <p:sp>
        <p:nvSpPr>
          <p:cNvPr id="7" name="object 7"/>
          <p:cNvSpPr/>
          <p:nvPr/>
        </p:nvSpPr>
        <p:spPr>
          <a:xfrm>
            <a:off x="3516635" y="1259498"/>
            <a:ext cx="5138305" cy="0"/>
          </a:xfrm>
          <a:custGeom>
            <a:avLst/>
            <a:gdLst/>
            <a:ahLst/>
            <a:cxnLst/>
            <a:rect l="l" t="t" r="r" b="b"/>
            <a:pathLst>
              <a:path w="7536180">
                <a:moveTo>
                  <a:pt x="0" y="0"/>
                </a:moveTo>
                <a:lnTo>
                  <a:pt x="7535875" y="0"/>
                </a:lnTo>
              </a:path>
            </a:pathLst>
          </a:custGeom>
          <a:ln w="8534">
            <a:solidFill>
              <a:srgbClr val="808080"/>
            </a:solidFill>
          </a:ln>
        </p:spPr>
        <p:txBody>
          <a:bodyPr wrap="square" lIns="0" tIns="0" rIns="0" bIns="0" rtlCol="0"/>
          <a:lstStyle/>
          <a:p>
            <a:endParaRPr sz="1227"/>
          </a:p>
        </p:txBody>
      </p:sp>
      <p:sp>
        <p:nvSpPr>
          <p:cNvPr id="8" name="object 8"/>
          <p:cNvSpPr/>
          <p:nvPr/>
        </p:nvSpPr>
        <p:spPr>
          <a:xfrm>
            <a:off x="3516635" y="735797"/>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9" name="object 9"/>
          <p:cNvSpPr/>
          <p:nvPr/>
        </p:nvSpPr>
        <p:spPr>
          <a:xfrm>
            <a:off x="3516635" y="1434064"/>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10" name="object 10"/>
          <p:cNvSpPr/>
          <p:nvPr/>
        </p:nvSpPr>
        <p:spPr>
          <a:xfrm>
            <a:off x="3927987" y="735797"/>
            <a:ext cx="0" cy="698356"/>
          </a:xfrm>
          <a:custGeom>
            <a:avLst/>
            <a:gdLst/>
            <a:ahLst/>
            <a:cxnLst/>
            <a:rect l="l" t="t" r="r" b="b"/>
            <a:pathLst>
              <a:path h="1024255">
                <a:moveTo>
                  <a:pt x="0" y="0"/>
                </a:moveTo>
                <a:lnTo>
                  <a:pt x="0" y="1024125"/>
                </a:lnTo>
              </a:path>
            </a:pathLst>
          </a:custGeom>
          <a:ln w="8534">
            <a:solidFill>
              <a:srgbClr val="808080"/>
            </a:solidFill>
          </a:ln>
        </p:spPr>
        <p:txBody>
          <a:bodyPr wrap="square" lIns="0" tIns="0" rIns="0" bIns="0" rtlCol="0"/>
          <a:lstStyle/>
          <a:p>
            <a:endParaRPr sz="1227"/>
          </a:p>
        </p:txBody>
      </p:sp>
      <p:sp>
        <p:nvSpPr>
          <p:cNvPr id="11" name="object 11"/>
          <p:cNvSpPr/>
          <p:nvPr/>
        </p:nvSpPr>
        <p:spPr>
          <a:xfrm>
            <a:off x="4321882" y="735797"/>
            <a:ext cx="0" cy="698356"/>
          </a:xfrm>
          <a:custGeom>
            <a:avLst/>
            <a:gdLst/>
            <a:ahLst/>
            <a:cxnLst/>
            <a:rect l="l" t="t" r="r" b="b"/>
            <a:pathLst>
              <a:path h="1024255">
                <a:moveTo>
                  <a:pt x="0" y="0"/>
                </a:moveTo>
                <a:lnTo>
                  <a:pt x="0" y="1024125"/>
                </a:lnTo>
              </a:path>
            </a:pathLst>
          </a:custGeom>
          <a:ln w="8534">
            <a:solidFill>
              <a:srgbClr val="808080"/>
            </a:solidFill>
          </a:ln>
        </p:spPr>
        <p:txBody>
          <a:bodyPr wrap="square" lIns="0" tIns="0" rIns="0" bIns="0" rtlCol="0"/>
          <a:lstStyle/>
          <a:p>
            <a:endParaRPr sz="1227"/>
          </a:p>
        </p:txBody>
      </p:sp>
      <p:sp>
        <p:nvSpPr>
          <p:cNvPr id="12" name="object 12"/>
          <p:cNvSpPr/>
          <p:nvPr/>
        </p:nvSpPr>
        <p:spPr>
          <a:xfrm>
            <a:off x="4715778" y="735797"/>
            <a:ext cx="0" cy="698356"/>
          </a:xfrm>
          <a:custGeom>
            <a:avLst/>
            <a:gdLst/>
            <a:ahLst/>
            <a:cxnLst/>
            <a:rect l="l" t="t" r="r" b="b"/>
            <a:pathLst>
              <a:path h="1024255">
                <a:moveTo>
                  <a:pt x="0" y="0"/>
                </a:moveTo>
                <a:lnTo>
                  <a:pt x="0" y="1024125"/>
                </a:lnTo>
              </a:path>
            </a:pathLst>
          </a:custGeom>
          <a:ln w="8534">
            <a:solidFill>
              <a:srgbClr val="808080"/>
            </a:solidFill>
          </a:ln>
        </p:spPr>
        <p:txBody>
          <a:bodyPr wrap="square" lIns="0" tIns="0" rIns="0" bIns="0" rtlCol="0"/>
          <a:lstStyle/>
          <a:p>
            <a:endParaRPr sz="1227"/>
          </a:p>
        </p:txBody>
      </p:sp>
      <p:sp>
        <p:nvSpPr>
          <p:cNvPr id="13" name="object 13"/>
          <p:cNvSpPr/>
          <p:nvPr/>
        </p:nvSpPr>
        <p:spPr>
          <a:xfrm>
            <a:off x="5109673" y="735797"/>
            <a:ext cx="0" cy="698356"/>
          </a:xfrm>
          <a:custGeom>
            <a:avLst/>
            <a:gdLst/>
            <a:ahLst/>
            <a:cxnLst/>
            <a:rect l="l" t="t" r="r" b="b"/>
            <a:pathLst>
              <a:path h="1024255">
                <a:moveTo>
                  <a:pt x="0" y="0"/>
                </a:moveTo>
                <a:lnTo>
                  <a:pt x="0" y="1024125"/>
                </a:lnTo>
              </a:path>
            </a:pathLst>
          </a:custGeom>
          <a:ln w="8534">
            <a:solidFill>
              <a:srgbClr val="808080"/>
            </a:solidFill>
          </a:ln>
        </p:spPr>
        <p:txBody>
          <a:bodyPr wrap="square" lIns="0" tIns="0" rIns="0" bIns="0" rtlCol="0"/>
          <a:lstStyle/>
          <a:p>
            <a:endParaRPr sz="1227"/>
          </a:p>
        </p:txBody>
      </p:sp>
      <p:sp>
        <p:nvSpPr>
          <p:cNvPr id="14" name="object 14"/>
          <p:cNvSpPr/>
          <p:nvPr/>
        </p:nvSpPr>
        <p:spPr>
          <a:xfrm>
            <a:off x="5503569" y="735797"/>
            <a:ext cx="0" cy="698356"/>
          </a:xfrm>
          <a:custGeom>
            <a:avLst/>
            <a:gdLst/>
            <a:ahLst/>
            <a:cxnLst/>
            <a:rect l="l" t="t" r="r" b="b"/>
            <a:pathLst>
              <a:path h="1024255">
                <a:moveTo>
                  <a:pt x="0" y="0"/>
                </a:moveTo>
                <a:lnTo>
                  <a:pt x="0" y="1024125"/>
                </a:lnTo>
              </a:path>
            </a:pathLst>
          </a:custGeom>
          <a:ln w="8534">
            <a:solidFill>
              <a:srgbClr val="808080"/>
            </a:solidFill>
          </a:ln>
        </p:spPr>
        <p:txBody>
          <a:bodyPr wrap="square" lIns="0" tIns="0" rIns="0" bIns="0" rtlCol="0"/>
          <a:lstStyle/>
          <a:p>
            <a:endParaRPr sz="1227"/>
          </a:p>
        </p:txBody>
      </p:sp>
      <p:sp>
        <p:nvSpPr>
          <p:cNvPr id="15" name="object 15"/>
          <p:cNvSpPr/>
          <p:nvPr/>
        </p:nvSpPr>
        <p:spPr>
          <a:xfrm>
            <a:off x="5897464" y="735797"/>
            <a:ext cx="0" cy="698356"/>
          </a:xfrm>
          <a:custGeom>
            <a:avLst/>
            <a:gdLst/>
            <a:ahLst/>
            <a:cxnLst/>
            <a:rect l="l" t="t" r="r" b="b"/>
            <a:pathLst>
              <a:path h="1024255">
                <a:moveTo>
                  <a:pt x="0" y="0"/>
                </a:moveTo>
                <a:lnTo>
                  <a:pt x="0" y="1024125"/>
                </a:lnTo>
              </a:path>
            </a:pathLst>
          </a:custGeom>
          <a:ln w="8534">
            <a:solidFill>
              <a:srgbClr val="808080"/>
            </a:solidFill>
          </a:ln>
        </p:spPr>
        <p:txBody>
          <a:bodyPr wrap="square" lIns="0" tIns="0" rIns="0" bIns="0" rtlCol="0"/>
          <a:lstStyle/>
          <a:p>
            <a:endParaRPr sz="1227"/>
          </a:p>
        </p:txBody>
      </p:sp>
      <p:sp>
        <p:nvSpPr>
          <p:cNvPr id="16" name="object 16"/>
          <p:cNvSpPr/>
          <p:nvPr/>
        </p:nvSpPr>
        <p:spPr>
          <a:xfrm>
            <a:off x="6291359" y="735797"/>
            <a:ext cx="0" cy="698356"/>
          </a:xfrm>
          <a:custGeom>
            <a:avLst/>
            <a:gdLst/>
            <a:ahLst/>
            <a:cxnLst/>
            <a:rect l="l" t="t" r="r" b="b"/>
            <a:pathLst>
              <a:path h="1024255">
                <a:moveTo>
                  <a:pt x="0" y="0"/>
                </a:moveTo>
                <a:lnTo>
                  <a:pt x="0" y="1024125"/>
                </a:lnTo>
              </a:path>
            </a:pathLst>
          </a:custGeom>
          <a:ln w="8534">
            <a:solidFill>
              <a:srgbClr val="808080"/>
            </a:solidFill>
          </a:ln>
        </p:spPr>
        <p:txBody>
          <a:bodyPr wrap="square" lIns="0" tIns="0" rIns="0" bIns="0" rtlCol="0"/>
          <a:lstStyle/>
          <a:p>
            <a:endParaRPr sz="1227"/>
          </a:p>
        </p:txBody>
      </p:sp>
      <p:sp>
        <p:nvSpPr>
          <p:cNvPr id="17" name="object 17"/>
          <p:cNvSpPr/>
          <p:nvPr/>
        </p:nvSpPr>
        <p:spPr>
          <a:xfrm>
            <a:off x="6685255" y="735797"/>
            <a:ext cx="0" cy="698356"/>
          </a:xfrm>
          <a:custGeom>
            <a:avLst/>
            <a:gdLst/>
            <a:ahLst/>
            <a:cxnLst/>
            <a:rect l="l" t="t" r="r" b="b"/>
            <a:pathLst>
              <a:path h="1024255">
                <a:moveTo>
                  <a:pt x="0" y="0"/>
                </a:moveTo>
                <a:lnTo>
                  <a:pt x="0" y="1024125"/>
                </a:lnTo>
              </a:path>
            </a:pathLst>
          </a:custGeom>
          <a:ln w="8534">
            <a:solidFill>
              <a:srgbClr val="808080"/>
            </a:solidFill>
          </a:ln>
        </p:spPr>
        <p:txBody>
          <a:bodyPr wrap="square" lIns="0" tIns="0" rIns="0" bIns="0" rtlCol="0"/>
          <a:lstStyle/>
          <a:p>
            <a:endParaRPr sz="1227"/>
          </a:p>
        </p:txBody>
      </p:sp>
      <p:sp>
        <p:nvSpPr>
          <p:cNvPr id="18" name="object 18"/>
          <p:cNvSpPr/>
          <p:nvPr/>
        </p:nvSpPr>
        <p:spPr>
          <a:xfrm>
            <a:off x="7079150" y="735797"/>
            <a:ext cx="0" cy="698356"/>
          </a:xfrm>
          <a:custGeom>
            <a:avLst/>
            <a:gdLst/>
            <a:ahLst/>
            <a:cxnLst/>
            <a:rect l="l" t="t" r="r" b="b"/>
            <a:pathLst>
              <a:path h="1024255">
                <a:moveTo>
                  <a:pt x="0" y="0"/>
                </a:moveTo>
                <a:lnTo>
                  <a:pt x="0" y="1024125"/>
                </a:lnTo>
              </a:path>
            </a:pathLst>
          </a:custGeom>
          <a:ln w="8534">
            <a:solidFill>
              <a:srgbClr val="808080"/>
            </a:solidFill>
          </a:ln>
        </p:spPr>
        <p:txBody>
          <a:bodyPr wrap="square" lIns="0" tIns="0" rIns="0" bIns="0" rtlCol="0"/>
          <a:lstStyle/>
          <a:p>
            <a:endParaRPr sz="1227"/>
          </a:p>
        </p:txBody>
      </p:sp>
      <p:sp>
        <p:nvSpPr>
          <p:cNvPr id="19" name="object 19"/>
          <p:cNvSpPr/>
          <p:nvPr/>
        </p:nvSpPr>
        <p:spPr>
          <a:xfrm>
            <a:off x="7473046" y="735797"/>
            <a:ext cx="0" cy="698356"/>
          </a:xfrm>
          <a:custGeom>
            <a:avLst/>
            <a:gdLst/>
            <a:ahLst/>
            <a:cxnLst/>
            <a:rect l="l" t="t" r="r" b="b"/>
            <a:pathLst>
              <a:path h="1024255">
                <a:moveTo>
                  <a:pt x="0" y="0"/>
                </a:moveTo>
                <a:lnTo>
                  <a:pt x="0" y="1024125"/>
                </a:lnTo>
              </a:path>
            </a:pathLst>
          </a:custGeom>
          <a:ln w="8534">
            <a:solidFill>
              <a:srgbClr val="808080"/>
            </a:solidFill>
          </a:ln>
        </p:spPr>
        <p:txBody>
          <a:bodyPr wrap="square" lIns="0" tIns="0" rIns="0" bIns="0" rtlCol="0"/>
          <a:lstStyle/>
          <a:p>
            <a:endParaRPr sz="1227"/>
          </a:p>
        </p:txBody>
      </p:sp>
      <p:sp>
        <p:nvSpPr>
          <p:cNvPr id="20" name="object 20"/>
          <p:cNvSpPr/>
          <p:nvPr/>
        </p:nvSpPr>
        <p:spPr>
          <a:xfrm>
            <a:off x="7866941" y="735797"/>
            <a:ext cx="0" cy="698356"/>
          </a:xfrm>
          <a:custGeom>
            <a:avLst/>
            <a:gdLst/>
            <a:ahLst/>
            <a:cxnLst/>
            <a:rect l="l" t="t" r="r" b="b"/>
            <a:pathLst>
              <a:path h="1024255">
                <a:moveTo>
                  <a:pt x="0" y="0"/>
                </a:moveTo>
                <a:lnTo>
                  <a:pt x="0" y="1024125"/>
                </a:lnTo>
              </a:path>
            </a:pathLst>
          </a:custGeom>
          <a:ln w="8534">
            <a:solidFill>
              <a:srgbClr val="808080"/>
            </a:solidFill>
          </a:ln>
        </p:spPr>
        <p:txBody>
          <a:bodyPr wrap="square" lIns="0" tIns="0" rIns="0" bIns="0" rtlCol="0"/>
          <a:lstStyle/>
          <a:p>
            <a:endParaRPr sz="1227"/>
          </a:p>
        </p:txBody>
      </p:sp>
      <p:sp>
        <p:nvSpPr>
          <p:cNvPr id="21" name="object 21"/>
          <p:cNvSpPr/>
          <p:nvPr/>
        </p:nvSpPr>
        <p:spPr>
          <a:xfrm>
            <a:off x="8260836" y="735797"/>
            <a:ext cx="0" cy="698356"/>
          </a:xfrm>
          <a:custGeom>
            <a:avLst/>
            <a:gdLst/>
            <a:ahLst/>
            <a:cxnLst/>
            <a:rect l="l" t="t" r="r" b="b"/>
            <a:pathLst>
              <a:path h="1024255">
                <a:moveTo>
                  <a:pt x="0" y="0"/>
                </a:moveTo>
                <a:lnTo>
                  <a:pt x="0" y="1024125"/>
                </a:lnTo>
              </a:path>
            </a:pathLst>
          </a:custGeom>
          <a:ln w="8534">
            <a:solidFill>
              <a:srgbClr val="808080"/>
            </a:solidFill>
          </a:ln>
        </p:spPr>
        <p:txBody>
          <a:bodyPr wrap="square" lIns="0" tIns="0" rIns="0" bIns="0" rtlCol="0"/>
          <a:lstStyle/>
          <a:p>
            <a:endParaRPr sz="1227"/>
          </a:p>
        </p:txBody>
      </p:sp>
      <p:sp>
        <p:nvSpPr>
          <p:cNvPr id="22" name="object 22"/>
          <p:cNvSpPr txBox="1"/>
          <p:nvPr/>
        </p:nvSpPr>
        <p:spPr>
          <a:xfrm>
            <a:off x="3264956" y="849425"/>
            <a:ext cx="110158" cy="467591"/>
          </a:xfrm>
          <a:prstGeom prst="rect">
            <a:avLst/>
          </a:prstGeom>
        </p:spPr>
        <p:txBody>
          <a:bodyPr vert="vert270" wrap="square" lIns="0" tIns="0" rIns="0" bIns="0" rtlCol="0">
            <a:spAutoFit/>
          </a:bodyPr>
          <a:lstStyle/>
          <a:p>
            <a:pPr marL="8659"/>
            <a:r>
              <a:rPr sz="716" dirty="0">
                <a:latin typeface="Arial"/>
                <a:cs typeface="Arial"/>
              </a:rPr>
              <a:t>Power</a:t>
            </a:r>
            <a:r>
              <a:rPr sz="716" spc="3" dirty="0">
                <a:latin typeface="Arial"/>
                <a:cs typeface="Arial"/>
              </a:rPr>
              <a:t> </a:t>
            </a:r>
            <a:r>
              <a:rPr sz="716" dirty="0">
                <a:latin typeface="Arial"/>
                <a:cs typeface="Arial"/>
              </a:rPr>
              <a:t>-</a:t>
            </a:r>
            <a:r>
              <a:rPr sz="716" spc="3" dirty="0">
                <a:latin typeface="Arial"/>
                <a:cs typeface="Arial"/>
              </a:rPr>
              <a:t> </a:t>
            </a:r>
            <a:r>
              <a:rPr sz="716" dirty="0">
                <a:latin typeface="Arial"/>
                <a:cs typeface="Arial"/>
              </a:rPr>
              <a:t>hp</a:t>
            </a:r>
            <a:endParaRPr sz="716">
              <a:latin typeface="Arial"/>
              <a:cs typeface="Arial"/>
            </a:endParaRPr>
          </a:p>
        </p:txBody>
      </p:sp>
      <p:sp>
        <p:nvSpPr>
          <p:cNvPr id="23" name="object 23"/>
          <p:cNvSpPr/>
          <p:nvPr/>
        </p:nvSpPr>
        <p:spPr>
          <a:xfrm>
            <a:off x="3534092" y="735797"/>
            <a:ext cx="5120986" cy="0"/>
          </a:xfrm>
          <a:custGeom>
            <a:avLst/>
            <a:gdLst/>
            <a:ahLst/>
            <a:cxnLst/>
            <a:rect l="l" t="t" r="r" b="b"/>
            <a:pathLst>
              <a:path w="7510780">
                <a:moveTo>
                  <a:pt x="0" y="0"/>
                </a:moveTo>
                <a:lnTo>
                  <a:pt x="7510271" y="0"/>
                </a:lnTo>
              </a:path>
            </a:pathLst>
          </a:custGeom>
          <a:ln w="8534">
            <a:solidFill>
              <a:srgbClr val="000000"/>
            </a:solidFill>
          </a:ln>
        </p:spPr>
        <p:txBody>
          <a:bodyPr wrap="square" lIns="0" tIns="0" rIns="0" bIns="0" rtlCol="0"/>
          <a:lstStyle/>
          <a:p>
            <a:endParaRPr sz="1227"/>
          </a:p>
        </p:txBody>
      </p:sp>
      <p:sp>
        <p:nvSpPr>
          <p:cNvPr id="24" name="object 24"/>
          <p:cNvSpPr/>
          <p:nvPr/>
        </p:nvSpPr>
        <p:spPr>
          <a:xfrm>
            <a:off x="3534092" y="1434064"/>
            <a:ext cx="5120986" cy="0"/>
          </a:xfrm>
          <a:custGeom>
            <a:avLst/>
            <a:gdLst/>
            <a:ahLst/>
            <a:cxnLst/>
            <a:rect l="l" t="t" r="r" b="b"/>
            <a:pathLst>
              <a:path w="7510780">
                <a:moveTo>
                  <a:pt x="0" y="0"/>
                </a:moveTo>
                <a:lnTo>
                  <a:pt x="7510271" y="0"/>
                </a:lnTo>
              </a:path>
            </a:pathLst>
          </a:custGeom>
          <a:ln w="8534">
            <a:solidFill>
              <a:srgbClr val="000000"/>
            </a:solidFill>
          </a:ln>
        </p:spPr>
        <p:txBody>
          <a:bodyPr wrap="square" lIns="0" tIns="0" rIns="0" bIns="0" rtlCol="0"/>
          <a:lstStyle/>
          <a:p>
            <a:endParaRPr sz="1227"/>
          </a:p>
        </p:txBody>
      </p:sp>
      <p:sp>
        <p:nvSpPr>
          <p:cNvPr id="25" name="object 25"/>
          <p:cNvSpPr/>
          <p:nvPr/>
        </p:nvSpPr>
        <p:spPr>
          <a:xfrm>
            <a:off x="3534091" y="735797"/>
            <a:ext cx="0" cy="698356"/>
          </a:xfrm>
          <a:custGeom>
            <a:avLst/>
            <a:gdLst/>
            <a:ahLst/>
            <a:cxnLst/>
            <a:rect l="l" t="t" r="r" b="b"/>
            <a:pathLst>
              <a:path h="1024255">
                <a:moveTo>
                  <a:pt x="0" y="0"/>
                </a:moveTo>
                <a:lnTo>
                  <a:pt x="0" y="1024125"/>
                </a:lnTo>
              </a:path>
            </a:pathLst>
          </a:custGeom>
          <a:ln w="8534">
            <a:solidFill>
              <a:srgbClr val="000000"/>
            </a:solidFill>
          </a:ln>
        </p:spPr>
        <p:txBody>
          <a:bodyPr wrap="square" lIns="0" tIns="0" rIns="0" bIns="0" rtlCol="0"/>
          <a:lstStyle/>
          <a:p>
            <a:endParaRPr sz="1227"/>
          </a:p>
        </p:txBody>
      </p:sp>
      <p:sp>
        <p:nvSpPr>
          <p:cNvPr id="26" name="object 26"/>
          <p:cNvSpPr/>
          <p:nvPr/>
        </p:nvSpPr>
        <p:spPr>
          <a:xfrm>
            <a:off x="8654731" y="735797"/>
            <a:ext cx="0" cy="698356"/>
          </a:xfrm>
          <a:custGeom>
            <a:avLst/>
            <a:gdLst/>
            <a:ahLst/>
            <a:cxnLst/>
            <a:rect l="l" t="t" r="r" b="b"/>
            <a:pathLst>
              <a:path h="1024255">
                <a:moveTo>
                  <a:pt x="0" y="0"/>
                </a:moveTo>
                <a:lnTo>
                  <a:pt x="0" y="1024125"/>
                </a:lnTo>
              </a:path>
            </a:pathLst>
          </a:custGeom>
          <a:ln w="8534">
            <a:solidFill>
              <a:srgbClr val="000000"/>
            </a:solidFill>
          </a:ln>
        </p:spPr>
        <p:txBody>
          <a:bodyPr wrap="square" lIns="0" tIns="0" rIns="0" bIns="0" rtlCol="0"/>
          <a:lstStyle/>
          <a:p>
            <a:endParaRPr sz="1227"/>
          </a:p>
        </p:txBody>
      </p:sp>
      <p:sp>
        <p:nvSpPr>
          <p:cNvPr id="27" name="object 27"/>
          <p:cNvSpPr/>
          <p:nvPr/>
        </p:nvSpPr>
        <p:spPr>
          <a:xfrm>
            <a:off x="3534091" y="834315"/>
            <a:ext cx="4347730" cy="239424"/>
          </a:xfrm>
          <a:custGeom>
            <a:avLst/>
            <a:gdLst/>
            <a:ahLst/>
            <a:cxnLst/>
            <a:rect l="l" t="t" r="r" b="b"/>
            <a:pathLst>
              <a:path w="6376670" h="351155">
                <a:moveTo>
                  <a:pt x="0" y="350719"/>
                </a:moveTo>
                <a:lnTo>
                  <a:pt x="130131" y="333245"/>
                </a:lnTo>
                <a:lnTo>
                  <a:pt x="260262" y="316146"/>
                </a:lnTo>
                <a:lnTo>
                  <a:pt x="390394" y="299431"/>
                </a:lnTo>
                <a:lnTo>
                  <a:pt x="520525" y="283106"/>
                </a:lnTo>
                <a:lnTo>
                  <a:pt x="650656" y="267175"/>
                </a:lnTo>
                <a:lnTo>
                  <a:pt x="780788" y="251646"/>
                </a:lnTo>
                <a:lnTo>
                  <a:pt x="910919" y="236522"/>
                </a:lnTo>
                <a:lnTo>
                  <a:pt x="1041050" y="221811"/>
                </a:lnTo>
                <a:lnTo>
                  <a:pt x="1171182" y="207516"/>
                </a:lnTo>
                <a:lnTo>
                  <a:pt x="1301313" y="193642"/>
                </a:lnTo>
                <a:lnTo>
                  <a:pt x="1431444" y="180194"/>
                </a:lnTo>
                <a:lnTo>
                  <a:pt x="1561576" y="167176"/>
                </a:lnTo>
                <a:lnTo>
                  <a:pt x="1691707" y="154593"/>
                </a:lnTo>
                <a:lnTo>
                  <a:pt x="1821838" y="142449"/>
                </a:lnTo>
                <a:lnTo>
                  <a:pt x="1951970" y="130746"/>
                </a:lnTo>
                <a:lnTo>
                  <a:pt x="2082101" y="119491"/>
                </a:lnTo>
                <a:lnTo>
                  <a:pt x="2212232" y="108685"/>
                </a:lnTo>
                <a:lnTo>
                  <a:pt x="2342364" y="98334"/>
                </a:lnTo>
                <a:lnTo>
                  <a:pt x="2472495" y="88443"/>
                </a:lnTo>
                <a:lnTo>
                  <a:pt x="2602626" y="79015"/>
                </a:lnTo>
                <a:lnTo>
                  <a:pt x="2732758" y="70055"/>
                </a:lnTo>
                <a:lnTo>
                  <a:pt x="2862889" y="61571"/>
                </a:lnTo>
                <a:lnTo>
                  <a:pt x="2993020" y="53568"/>
                </a:lnTo>
                <a:lnTo>
                  <a:pt x="3123152" y="46055"/>
                </a:lnTo>
                <a:lnTo>
                  <a:pt x="3253283" y="39041"/>
                </a:lnTo>
                <a:lnTo>
                  <a:pt x="3383415" y="32537"/>
                </a:lnTo>
                <a:lnTo>
                  <a:pt x="3513546" y="26555"/>
                </a:lnTo>
                <a:lnTo>
                  <a:pt x="3643677" y="21111"/>
                </a:lnTo>
                <a:lnTo>
                  <a:pt x="3773809" y="16224"/>
                </a:lnTo>
                <a:lnTo>
                  <a:pt x="3903940" y="11914"/>
                </a:lnTo>
                <a:lnTo>
                  <a:pt x="4034071" y="8208"/>
                </a:lnTo>
                <a:lnTo>
                  <a:pt x="4164202" y="5136"/>
                </a:lnTo>
                <a:lnTo>
                  <a:pt x="4294334" y="2733"/>
                </a:lnTo>
                <a:lnTo>
                  <a:pt x="4424465" y="1041"/>
                </a:lnTo>
                <a:lnTo>
                  <a:pt x="4554596" y="110"/>
                </a:lnTo>
                <a:lnTo>
                  <a:pt x="4684728" y="0"/>
                </a:lnTo>
                <a:lnTo>
                  <a:pt x="4814859" y="777"/>
                </a:lnTo>
                <a:lnTo>
                  <a:pt x="4944990" y="2523"/>
                </a:lnTo>
                <a:lnTo>
                  <a:pt x="5075122" y="5333"/>
                </a:lnTo>
                <a:lnTo>
                  <a:pt x="5205253" y="9318"/>
                </a:lnTo>
                <a:lnTo>
                  <a:pt x="5335384" y="14610"/>
                </a:lnTo>
                <a:lnTo>
                  <a:pt x="5465516" y="21364"/>
                </a:lnTo>
                <a:lnTo>
                  <a:pt x="5595648" y="29764"/>
                </a:lnTo>
                <a:lnTo>
                  <a:pt x="5725779" y="40026"/>
                </a:lnTo>
                <a:lnTo>
                  <a:pt x="5855910" y="52410"/>
                </a:lnTo>
                <a:lnTo>
                  <a:pt x="5986041" y="67225"/>
                </a:lnTo>
                <a:lnTo>
                  <a:pt x="6116173" y="84843"/>
                </a:lnTo>
                <a:lnTo>
                  <a:pt x="6246305" y="105714"/>
                </a:lnTo>
                <a:lnTo>
                  <a:pt x="6376435" y="130385"/>
                </a:lnTo>
              </a:path>
            </a:pathLst>
          </a:custGeom>
          <a:ln w="17068">
            <a:solidFill>
              <a:srgbClr val="000096"/>
            </a:solidFill>
          </a:ln>
        </p:spPr>
        <p:txBody>
          <a:bodyPr wrap="square" lIns="0" tIns="0" rIns="0" bIns="0" rtlCol="0"/>
          <a:lstStyle/>
          <a:p>
            <a:endParaRPr sz="1227"/>
          </a:p>
        </p:txBody>
      </p:sp>
      <p:sp>
        <p:nvSpPr>
          <p:cNvPr id="28" name="object 28"/>
          <p:cNvSpPr/>
          <p:nvPr/>
        </p:nvSpPr>
        <p:spPr>
          <a:xfrm>
            <a:off x="3534092" y="1134190"/>
            <a:ext cx="2173865" cy="119928"/>
          </a:xfrm>
          <a:custGeom>
            <a:avLst/>
            <a:gdLst/>
            <a:ahLst/>
            <a:cxnLst/>
            <a:rect l="l" t="t" r="r" b="b"/>
            <a:pathLst>
              <a:path w="3188335" h="175894">
                <a:moveTo>
                  <a:pt x="0" y="175359"/>
                </a:moveTo>
                <a:lnTo>
                  <a:pt x="65065" y="166622"/>
                </a:lnTo>
                <a:lnTo>
                  <a:pt x="130131" y="158073"/>
                </a:lnTo>
                <a:lnTo>
                  <a:pt x="195197" y="149715"/>
                </a:lnTo>
                <a:lnTo>
                  <a:pt x="260262" y="141553"/>
                </a:lnTo>
                <a:lnTo>
                  <a:pt x="325328" y="133587"/>
                </a:lnTo>
                <a:lnTo>
                  <a:pt x="390394" y="125823"/>
                </a:lnTo>
                <a:lnTo>
                  <a:pt x="455459" y="118261"/>
                </a:lnTo>
                <a:lnTo>
                  <a:pt x="520525" y="110905"/>
                </a:lnTo>
                <a:lnTo>
                  <a:pt x="585591" y="103758"/>
                </a:lnTo>
                <a:lnTo>
                  <a:pt x="650656" y="96821"/>
                </a:lnTo>
                <a:lnTo>
                  <a:pt x="715722" y="90097"/>
                </a:lnTo>
                <a:lnTo>
                  <a:pt x="780788" y="83588"/>
                </a:lnTo>
                <a:lnTo>
                  <a:pt x="845853" y="77296"/>
                </a:lnTo>
                <a:lnTo>
                  <a:pt x="910919" y="71224"/>
                </a:lnTo>
                <a:lnTo>
                  <a:pt x="975985" y="65373"/>
                </a:lnTo>
                <a:lnTo>
                  <a:pt x="1041050" y="59745"/>
                </a:lnTo>
                <a:lnTo>
                  <a:pt x="1106116" y="54342"/>
                </a:lnTo>
                <a:lnTo>
                  <a:pt x="1171182" y="49167"/>
                </a:lnTo>
                <a:lnTo>
                  <a:pt x="1236247" y="44221"/>
                </a:lnTo>
                <a:lnTo>
                  <a:pt x="1301313" y="39507"/>
                </a:lnTo>
                <a:lnTo>
                  <a:pt x="1366379" y="35027"/>
                </a:lnTo>
                <a:lnTo>
                  <a:pt x="1431444" y="30785"/>
                </a:lnTo>
                <a:lnTo>
                  <a:pt x="1496510" y="26784"/>
                </a:lnTo>
                <a:lnTo>
                  <a:pt x="1561576" y="23027"/>
                </a:lnTo>
                <a:lnTo>
                  <a:pt x="1626641" y="19520"/>
                </a:lnTo>
                <a:lnTo>
                  <a:pt x="1691707" y="16268"/>
                </a:lnTo>
                <a:lnTo>
                  <a:pt x="1756773" y="13277"/>
                </a:lnTo>
                <a:lnTo>
                  <a:pt x="1821838" y="10555"/>
                </a:lnTo>
                <a:lnTo>
                  <a:pt x="1886904" y="8112"/>
                </a:lnTo>
                <a:lnTo>
                  <a:pt x="1951970" y="5957"/>
                </a:lnTo>
                <a:lnTo>
                  <a:pt x="2017035" y="4104"/>
                </a:lnTo>
                <a:lnTo>
                  <a:pt x="2082101" y="2568"/>
                </a:lnTo>
                <a:lnTo>
                  <a:pt x="2147167" y="1366"/>
                </a:lnTo>
                <a:lnTo>
                  <a:pt x="2212232" y="520"/>
                </a:lnTo>
                <a:lnTo>
                  <a:pt x="2277298" y="55"/>
                </a:lnTo>
                <a:lnTo>
                  <a:pt x="2342364" y="0"/>
                </a:lnTo>
                <a:lnTo>
                  <a:pt x="2407429" y="388"/>
                </a:lnTo>
                <a:lnTo>
                  <a:pt x="2472495" y="1261"/>
                </a:lnTo>
                <a:lnTo>
                  <a:pt x="2537561" y="2666"/>
                </a:lnTo>
                <a:lnTo>
                  <a:pt x="2602626" y="4659"/>
                </a:lnTo>
                <a:lnTo>
                  <a:pt x="2667692" y="7305"/>
                </a:lnTo>
                <a:lnTo>
                  <a:pt x="2732758" y="10682"/>
                </a:lnTo>
                <a:lnTo>
                  <a:pt x="2797824" y="14882"/>
                </a:lnTo>
                <a:lnTo>
                  <a:pt x="2862889" y="20013"/>
                </a:lnTo>
                <a:lnTo>
                  <a:pt x="2927955" y="26205"/>
                </a:lnTo>
                <a:lnTo>
                  <a:pt x="2993020" y="33612"/>
                </a:lnTo>
                <a:lnTo>
                  <a:pt x="3058086" y="42421"/>
                </a:lnTo>
                <a:lnTo>
                  <a:pt x="3123152" y="52857"/>
                </a:lnTo>
                <a:lnTo>
                  <a:pt x="3188217" y="65192"/>
                </a:lnTo>
              </a:path>
            </a:pathLst>
          </a:custGeom>
          <a:ln w="17068">
            <a:solidFill>
              <a:srgbClr val="000096"/>
            </a:solidFill>
            <a:prstDash val="lgDash"/>
          </a:ln>
        </p:spPr>
        <p:txBody>
          <a:bodyPr wrap="square" lIns="0" tIns="0" rIns="0" bIns="0" rtlCol="0"/>
          <a:lstStyle/>
          <a:p>
            <a:endParaRPr sz="1227"/>
          </a:p>
        </p:txBody>
      </p:sp>
      <p:sp>
        <p:nvSpPr>
          <p:cNvPr id="29" name="object 29"/>
          <p:cNvSpPr txBox="1"/>
          <p:nvPr/>
        </p:nvSpPr>
        <p:spPr>
          <a:xfrm>
            <a:off x="3416762" y="1053127"/>
            <a:ext cx="2708131" cy="420308"/>
          </a:xfrm>
          <a:prstGeom prst="rect">
            <a:avLst/>
          </a:prstGeom>
        </p:spPr>
        <p:txBody>
          <a:bodyPr vert="horz" wrap="square" lIns="0" tIns="0" rIns="0" bIns="0" rtlCol="0">
            <a:spAutoFit/>
          </a:bodyPr>
          <a:lstStyle/>
          <a:p>
            <a:pPr marL="8659"/>
            <a:r>
              <a:rPr sz="443" spc="7" dirty="0">
                <a:latin typeface="Arial"/>
                <a:cs typeface="Arial"/>
              </a:rPr>
              <a:t>10</a:t>
            </a:r>
            <a:endParaRPr sz="443">
              <a:latin typeface="Arial"/>
              <a:cs typeface="Arial"/>
            </a:endParaRPr>
          </a:p>
          <a:p>
            <a:pPr marR="3464" algn="r">
              <a:spcBef>
                <a:spcPts val="225"/>
              </a:spcBef>
            </a:pPr>
            <a:r>
              <a:rPr sz="648" spc="-10" dirty="0">
                <a:solidFill>
                  <a:srgbClr val="000096"/>
                </a:solidFill>
                <a:latin typeface="Arial"/>
                <a:cs typeface="Arial"/>
              </a:rPr>
              <a:t>P</a:t>
            </a:r>
            <a:r>
              <a:rPr sz="648" spc="-7" dirty="0">
                <a:solidFill>
                  <a:srgbClr val="000096"/>
                </a:solidFill>
                <a:latin typeface="Arial"/>
                <a:cs typeface="Arial"/>
              </a:rPr>
              <a:t>ower</a:t>
            </a:r>
            <a:r>
              <a:rPr sz="648" spc="-3" dirty="0">
                <a:solidFill>
                  <a:srgbClr val="000096"/>
                </a:solidFill>
                <a:latin typeface="Arial"/>
                <a:cs typeface="Arial"/>
              </a:rPr>
              <a:t> (1)</a:t>
            </a:r>
            <a:endParaRPr sz="648">
              <a:latin typeface="Arial"/>
              <a:cs typeface="Arial"/>
            </a:endParaRPr>
          </a:p>
          <a:p>
            <a:pPr>
              <a:lnSpc>
                <a:spcPct val="100000"/>
              </a:lnSpc>
            </a:pPr>
            <a:endParaRPr sz="614">
              <a:latin typeface="Times New Roman"/>
              <a:cs typeface="Times New Roman"/>
            </a:endParaRPr>
          </a:p>
          <a:p>
            <a:pPr marL="40697">
              <a:spcBef>
                <a:spcPts val="508"/>
              </a:spcBef>
            </a:pPr>
            <a:r>
              <a:rPr sz="443" spc="7" dirty="0">
                <a:latin typeface="Arial"/>
                <a:cs typeface="Arial"/>
              </a:rPr>
              <a:t>0</a:t>
            </a:r>
            <a:endParaRPr sz="443">
              <a:latin typeface="Arial"/>
              <a:cs typeface="Arial"/>
            </a:endParaRPr>
          </a:p>
        </p:txBody>
      </p:sp>
      <p:sp>
        <p:nvSpPr>
          <p:cNvPr id="30" name="object 30"/>
          <p:cNvSpPr txBox="1"/>
          <p:nvPr/>
        </p:nvSpPr>
        <p:spPr>
          <a:xfrm>
            <a:off x="3416478" y="878561"/>
            <a:ext cx="82261" cy="68160"/>
          </a:xfrm>
          <a:prstGeom prst="rect">
            <a:avLst/>
          </a:prstGeom>
        </p:spPr>
        <p:txBody>
          <a:bodyPr vert="horz" wrap="square" lIns="0" tIns="0" rIns="0" bIns="0" rtlCol="0">
            <a:spAutoFit/>
          </a:bodyPr>
          <a:lstStyle/>
          <a:p>
            <a:pPr marL="8659"/>
            <a:r>
              <a:rPr sz="443" spc="7" dirty="0">
                <a:latin typeface="Arial"/>
                <a:cs typeface="Arial"/>
              </a:rPr>
              <a:t>15</a:t>
            </a:r>
            <a:endParaRPr sz="443">
              <a:latin typeface="Arial"/>
              <a:cs typeface="Arial"/>
            </a:endParaRPr>
          </a:p>
        </p:txBody>
      </p:sp>
      <p:sp>
        <p:nvSpPr>
          <p:cNvPr id="31" name="object 31"/>
          <p:cNvSpPr txBox="1"/>
          <p:nvPr/>
        </p:nvSpPr>
        <p:spPr>
          <a:xfrm>
            <a:off x="3416762" y="703994"/>
            <a:ext cx="82261" cy="68160"/>
          </a:xfrm>
          <a:prstGeom prst="rect">
            <a:avLst/>
          </a:prstGeom>
        </p:spPr>
        <p:txBody>
          <a:bodyPr vert="horz" wrap="square" lIns="0" tIns="0" rIns="0" bIns="0" rtlCol="0">
            <a:spAutoFit/>
          </a:bodyPr>
          <a:lstStyle/>
          <a:p>
            <a:pPr marL="8659"/>
            <a:r>
              <a:rPr sz="443" spc="7" dirty="0">
                <a:latin typeface="Arial"/>
                <a:cs typeface="Arial"/>
              </a:rPr>
              <a:t>20</a:t>
            </a:r>
            <a:endParaRPr sz="443">
              <a:latin typeface="Arial"/>
              <a:cs typeface="Arial"/>
            </a:endParaRPr>
          </a:p>
        </p:txBody>
      </p:sp>
      <p:sp>
        <p:nvSpPr>
          <p:cNvPr id="32" name="object 32"/>
          <p:cNvSpPr txBox="1"/>
          <p:nvPr/>
        </p:nvSpPr>
        <p:spPr>
          <a:xfrm>
            <a:off x="7924528" y="848355"/>
            <a:ext cx="116898" cy="99707"/>
          </a:xfrm>
          <a:prstGeom prst="rect">
            <a:avLst/>
          </a:prstGeom>
        </p:spPr>
        <p:txBody>
          <a:bodyPr vert="horz" wrap="square" lIns="0" tIns="0" rIns="0" bIns="0" rtlCol="0">
            <a:spAutoFit/>
          </a:bodyPr>
          <a:lstStyle/>
          <a:p>
            <a:pPr marL="8659"/>
            <a:r>
              <a:rPr sz="648" spc="-3" dirty="0">
                <a:solidFill>
                  <a:srgbClr val="000096"/>
                </a:solidFill>
                <a:latin typeface="Arial"/>
                <a:cs typeface="Arial"/>
              </a:rPr>
              <a:t>(2)</a:t>
            </a:r>
            <a:endParaRPr sz="648">
              <a:latin typeface="Arial"/>
              <a:cs typeface="Arial"/>
            </a:endParaRPr>
          </a:p>
        </p:txBody>
      </p:sp>
      <p:sp>
        <p:nvSpPr>
          <p:cNvPr id="33" name="object 33"/>
          <p:cNvSpPr/>
          <p:nvPr/>
        </p:nvSpPr>
        <p:spPr>
          <a:xfrm>
            <a:off x="3516635" y="1759922"/>
            <a:ext cx="5155623" cy="0"/>
          </a:xfrm>
          <a:custGeom>
            <a:avLst/>
            <a:gdLst/>
            <a:ahLst/>
            <a:cxnLst/>
            <a:rect l="l" t="t" r="r" b="b"/>
            <a:pathLst>
              <a:path w="7561580">
                <a:moveTo>
                  <a:pt x="0" y="0"/>
                </a:moveTo>
                <a:lnTo>
                  <a:pt x="7561478" y="0"/>
                </a:lnTo>
              </a:path>
            </a:pathLst>
          </a:custGeom>
          <a:ln w="8534">
            <a:solidFill>
              <a:srgbClr val="808080"/>
            </a:solidFill>
          </a:ln>
        </p:spPr>
        <p:txBody>
          <a:bodyPr wrap="square" lIns="0" tIns="0" rIns="0" bIns="0" rtlCol="0"/>
          <a:lstStyle/>
          <a:p>
            <a:endParaRPr sz="1227"/>
          </a:p>
        </p:txBody>
      </p:sp>
      <p:sp>
        <p:nvSpPr>
          <p:cNvPr id="34" name="object 34"/>
          <p:cNvSpPr/>
          <p:nvPr/>
        </p:nvSpPr>
        <p:spPr>
          <a:xfrm>
            <a:off x="3516635" y="1934489"/>
            <a:ext cx="5155623" cy="0"/>
          </a:xfrm>
          <a:custGeom>
            <a:avLst/>
            <a:gdLst/>
            <a:ahLst/>
            <a:cxnLst/>
            <a:rect l="l" t="t" r="r" b="b"/>
            <a:pathLst>
              <a:path w="7561580">
                <a:moveTo>
                  <a:pt x="0" y="0"/>
                </a:moveTo>
                <a:lnTo>
                  <a:pt x="7561478" y="0"/>
                </a:lnTo>
              </a:path>
            </a:pathLst>
          </a:custGeom>
          <a:ln w="8534">
            <a:solidFill>
              <a:srgbClr val="808080"/>
            </a:solidFill>
          </a:ln>
        </p:spPr>
        <p:txBody>
          <a:bodyPr wrap="square" lIns="0" tIns="0" rIns="0" bIns="0" rtlCol="0"/>
          <a:lstStyle/>
          <a:p>
            <a:endParaRPr sz="1227"/>
          </a:p>
        </p:txBody>
      </p:sp>
      <p:sp>
        <p:nvSpPr>
          <p:cNvPr id="35" name="object 35"/>
          <p:cNvSpPr/>
          <p:nvPr/>
        </p:nvSpPr>
        <p:spPr>
          <a:xfrm>
            <a:off x="3516635" y="2109056"/>
            <a:ext cx="5155623" cy="0"/>
          </a:xfrm>
          <a:custGeom>
            <a:avLst/>
            <a:gdLst/>
            <a:ahLst/>
            <a:cxnLst/>
            <a:rect l="l" t="t" r="r" b="b"/>
            <a:pathLst>
              <a:path w="7561580">
                <a:moveTo>
                  <a:pt x="0" y="0"/>
                </a:moveTo>
                <a:lnTo>
                  <a:pt x="7561478" y="0"/>
                </a:lnTo>
              </a:path>
            </a:pathLst>
          </a:custGeom>
          <a:ln w="8534">
            <a:solidFill>
              <a:srgbClr val="808080"/>
            </a:solidFill>
          </a:ln>
        </p:spPr>
        <p:txBody>
          <a:bodyPr wrap="square" lIns="0" tIns="0" rIns="0" bIns="0" rtlCol="0"/>
          <a:lstStyle/>
          <a:p>
            <a:endParaRPr sz="1227"/>
          </a:p>
        </p:txBody>
      </p:sp>
      <p:sp>
        <p:nvSpPr>
          <p:cNvPr id="36" name="object 36"/>
          <p:cNvSpPr/>
          <p:nvPr/>
        </p:nvSpPr>
        <p:spPr>
          <a:xfrm>
            <a:off x="3516635" y="2283623"/>
            <a:ext cx="5155623" cy="0"/>
          </a:xfrm>
          <a:custGeom>
            <a:avLst/>
            <a:gdLst/>
            <a:ahLst/>
            <a:cxnLst/>
            <a:rect l="l" t="t" r="r" b="b"/>
            <a:pathLst>
              <a:path w="7561580">
                <a:moveTo>
                  <a:pt x="0" y="0"/>
                </a:moveTo>
                <a:lnTo>
                  <a:pt x="7561478" y="0"/>
                </a:lnTo>
              </a:path>
            </a:pathLst>
          </a:custGeom>
          <a:ln w="8534">
            <a:solidFill>
              <a:srgbClr val="808080"/>
            </a:solidFill>
          </a:ln>
        </p:spPr>
        <p:txBody>
          <a:bodyPr wrap="square" lIns="0" tIns="0" rIns="0" bIns="0" rtlCol="0"/>
          <a:lstStyle/>
          <a:p>
            <a:endParaRPr sz="1227"/>
          </a:p>
        </p:txBody>
      </p:sp>
      <p:sp>
        <p:nvSpPr>
          <p:cNvPr id="37" name="object 37"/>
          <p:cNvSpPr/>
          <p:nvPr/>
        </p:nvSpPr>
        <p:spPr>
          <a:xfrm>
            <a:off x="3516635" y="2458190"/>
            <a:ext cx="5155623" cy="0"/>
          </a:xfrm>
          <a:custGeom>
            <a:avLst/>
            <a:gdLst/>
            <a:ahLst/>
            <a:cxnLst/>
            <a:rect l="l" t="t" r="r" b="b"/>
            <a:pathLst>
              <a:path w="7561580">
                <a:moveTo>
                  <a:pt x="0" y="0"/>
                </a:moveTo>
                <a:lnTo>
                  <a:pt x="7561478" y="0"/>
                </a:lnTo>
              </a:path>
            </a:pathLst>
          </a:custGeom>
          <a:ln w="8534">
            <a:solidFill>
              <a:srgbClr val="808080"/>
            </a:solidFill>
          </a:ln>
        </p:spPr>
        <p:txBody>
          <a:bodyPr wrap="square" lIns="0" tIns="0" rIns="0" bIns="0" rtlCol="0"/>
          <a:lstStyle/>
          <a:p>
            <a:endParaRPr sz="1227"/>
          </a:p>
        </p:txBody>
      </p:sp>
      <p:sp>
        <p:nvSpPr>
          <p:cNvPr id="38" name="object 38"/>
          <p:cNvSpPr/>
          <p:nvPr/>
        </p:nvSpPr>
        <p:spPr>
          <a:xfrm>
            <a:off x="3516635" y="2632756"/>
            <a:ext cx="5155623" cy="0"/>
          </a:xfrm>
          <a:custGeom>
            <a:avLst/>
            <a:gdLst/>
            <a:ahLst/>
            <a:cxnLst/>
            <a:rect l="l" t="t" r="r" b="b"/>
            <a:pathLst>
              <a:path w="7561580">
                <a:moveTo>
                  <a:pt x="0" y="0"/>
                </a:moveTo>
                <a:lnTo>
                  <a:pt x="7561478" y="0"/>
                </a:lnTo>
              </a:path>
            </a:pathLst>
          </a:custGeom>
          <a:ln w="8534">
            <a:solidFill>
              <a:srgbClr val="808080"/>
            </a:solidFill>
          </a:ln>
        </p:spPr>
        <p:txBody>
          <a:bodyPr wrap="square" lIns="0" tIns="0" rIns="0" bIns="0" rtlCol="0"/>
          <a:lstStyle/>
          <a:p>
            <a:endParaRPr sz="1227"/>
          </a:p>
        </p:txBody>
      </p:sp>
      <p:sp>
        <p:nvSpPr>
          <p:cNvPr id="39" name="object 39"/>
          <p:cNvSpPr/>
          <p:nvPr/>
        </p:nvSpPr>
        <p:spPr>
          <a:xfrm>
            <a:off x="3516635" y="2807323"/>
            <a:ext cx="5155623" cy="0"/>
          </a:xfrm>
          <a:custGeom>
            <a:avLst/>
            <a:gdLst/>
            <a:ahLst/>
            <a:cxnLst/>
            <a:rect l="l" t="t" r="r" b="b"/>
            <a:pathLst>
              <a:path w="7561580">
                <a:moveTo>
                  <a:pt x="0" y="0"/>
                </a:moveTo>
                <a:lnTo>
                  <a:pt x="7561478" y="0"/>
                </a:lnTo>
              </a:path>
            </a:pathLst>
          </a:custGeom>
          <a:ln w="8534">
            <a:solidFill>
              <a:srgbClr val="808080"/>
            </a:solidFill>
          </a:ln>
        </p:spPr>
        <p:txBody>
          <a:bodyPr wrap="square" lIns="0" tIns="0" rIns="0" bIns="0" rtlCol="0"/>
          <a:lstStyle/>
          <a:p>
            <a:endParaRPr sz="1227"/>
          </a:p>
        </p:txBody>
      </p:sp>
      <p:sp>
        <p:nvSpPr>
          <p:cNvPr id="40" name="object 40"/>
          <p:cNvSpPr/>
          <p:nvPr/>
        </p:nvSpPr>
        <p:spPr>
          <a:xfrm>
            <a:off x="3516635" y="2981890"/>
            <a:ext cx="5155623" cy="0"/>
          </a:xfrm>
          <a:custGeom>
            <a:avLst/>
            <a:gdLst/>
            <a:ahLst/>
            <a:cxnLst/>
            <a:rect l="l" t="t" r="r" b="b"/>
            <a:pathLst>
              <a:path w="7561580">
                <a:moveTo>
                  <a:pt x="0" y="0"/>
                </a:moveTo>
                <a:lnTo>
                  <a:pt x="7561478" y="0"/>
                </a:lnTo>
              </a:path>
            </a:pathLst>
          </a:custGeom>
          <a:ln w="8534">
            <a:solidFill>
              <a:srgbClr val="808080"/>
            </a:solidFill>
          </a:ln>
        </p:spPr>
        <p:txBody>
          <a:bodyPr wrap="square" lIns="0" tIns="0" rIns="0" bIns="0" rtlCol="0"/>
          <a:lstStyle/>
          <a:p>
            <a:endParaRPr sz="1227"/>
          </a:p>
        </p:txBody>
      </p:sp>
      <p:sp>
        <p:nvSpPr>
          <p:cNvPr id="41" name="object 41"/>
          <p:cNvSpPr/>
          <p:nvPr/>
        </p:nvSpPr>
        <p:spPr>
          <a:xfrm>
            <a:off x="3516635" y="3156457"/>
            <a:ext cx="5155623" cy="0"/>
          </a:xfrm>
          <a:custGeom>
            <a:avLst/>
            <a:gdLst/>
            <a:ahLst/>
            <a:cxnLst/>
            <a:rect l="l" t="t" r="r" b="b"/>
            <a:pathLst>
              <a:path w="7561580">
                <a:moveTo>
                  <a:pt x="0" y="0"/>
                </a:moveTo>
                <a:lnTo>
                  <a:pt x="7561478" y="0"/>
                </a:lnTo>
              </a:path>
            </a:pathLst>
          </a:custGeom>
          <a:ln w="8534">
            <a:solidFill>
              <a:srgbClr val="808080"/>
            </a:solidFill>
          </a:ln>
        </p:spPr>
        <p:txBody>
          <a:bodyPr wrap="square" lIns="0" tIns="0" rIns="0" bIns="0" rtlCol="0"/>
          <a:lstStyle/>
          <a:p>
            <a:endParaRPr sz="1227"/>
          </a:p>
        </p:txBody>
      </p:sp>
      <p:sp>
        <p:nvSpPr>
          <p:cNvPr id="42" name="object 42"/>
          <p:cNvSpPr/>
          <p:nvPr/>
        </p:nvSpPr>
        <p:spPr>
          <a:xfrm>
            <a:off x="3516635" y="1585355"/>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43" name="object 43"/>
          <p:cNvSpPr/>
          <p:nvPr/>
        </p:nvSpPr>
        <p:spPr>
          <a:xfrm>
            <a:off x="3516635" y="3331024"/>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44" name="object 44"/>
          <p:cNvSpPr txBox="1"/>
          <p:nvPr/>
        </p:nvSpPr>
        <p:spPr>
          <a:xfrm>
            <a:off x="3449124" y="3299221"/>
            <a:ext cx="49790" cy="68160"/>
          </a:xfrm>
          <a:prstGeom prst="rect">
            <a:avLst/>
          </a:prstGeom>
        </p:spPr>
        <p:txBody>
          <a:bodyPr vert="horz" wrap="square" lIns="0" tIns="0" rIns="0" bIns="0" rtlCol="0">
            <a:spAutoFit/>
          </a:bodyPr>
          <a:lstStyle/>
          <a:p>
            <a:pPr marL="8659"/>
            <a:r>
              <a:rPr sz="443" spc="7" dirty="0">
                <a:latin typeface="Arial"/>
                <a:cs typeface="Arial"/>
              </a:rPr>
              <a:t>0</a:t>
            </a:r>
            <a:endParaRPr sz="443">
              <a:latin typeface="Arial"/>
              <a:cs typeface="Arial"/>
            </a:endParaRPr>
          </a:p>
        </p:txBody>
      </p:sp>
      <p:sp>
        <p:nvSpPr>
          <p:cNvPr id="45" name="object 45"/>
          <p:cNvSpPr txBox="1"/>
          <p:nvPr/>
        </p:nvSpPr>
        <p:spPr>
          <a:xfrm>
            <a:off x="3416478" y="3124654"/>
            <a:ext cx="82261" cy="68160"/>
          </a:xfrm>
          <a:prstGeom prst="rect">
            <a:avLst/>
          </a:prstGeom>
        </p:spPr>
        <p:txBody>
          <a:bodyPr vert="horz" wrap="square" lIns="0" tIns="0" rIns="0" bIns="0" rtlCol="0">
            <a:spAutoFit/>
          </a:bodyPr>
          <a:lstStyle/>
          <a:p>
            <a:pPr marL="8659"/>
            <a:r>
              <a:rPr sz="443" spc="7" dirty="0">
                <a:latin typeface="Arial"/>
                <a:cs typeface="Arial"/>
              </a:rPr>
              <a:t>15</a:t>
            </a:r>
            <a:endParaRPr sz="443">
              <a:latin typeface="Arial"/>
              <a:cs typeface="Arial"/>
            </a:endParaRPr>
          </a:p>
        </p:txBody>
      </p:sp>
      <p:sp>
        <p:nvSpPr>
          <p:cNvPr id="46" name="object 46"/>
          <p:cNvSpPr txBox="1"/>
          <p:nvPr/>
        </p:nvSpPr>
        <p:spPr>
          <a:xfrm>
            <a:off x="3416762" y="2950087"/>
            <a:ext cx="82261" cy="68160"/>
          </a:xfrm>
          <a:prstGeom prst="rect">
            <a:avLst/>
          </a:prstGeom>
        </p:spPr>
        <p:txBody>
          <a:bodyPr vert="horz" wrap="square" lIns="0" tIns="0" rIns="0" bIns="0" rtlCol="0">
            <a:spAutoFit/>
          </a:bodyPr>
          <a:lstStyle/>
          <a:p>
            <a:pPr marL="8659"/>
            <a:r>
              <a:rPr sz="443" spc="7" dirty="0">
                <a:latin typeface="Arial"/>
                <a:cs typeface="Arial"/>
              </a:rPr>
              <a:t>30</a:t>
            </a:r>
            <a:endParaRPr sz="443">
              <a:latin typeface="Arial"/>
              <a:cs typeface="Arial"/>
            </a:endParaRPr>
          </a:p>
        </p:txBody>
      </p:sp>
      <p:sp>
        <p:nvSpPr>
          <p:cNvPr id="47" name="object 47"/>
          <p:cNvSpPr txBox="1"/>
          <p:nvPr/>
        </p:nvSpPr>
        <p:spPr>
          <a:xfrm>
            <a:off x="3416478" y="2775520"/>
            <a:ext cx="82261" cy="68160"/>
          </a:xfrm>
          <a:prstGeom prst="rect">
            <a:avLst/>
          </a:prstGeom>
        </p:spPr>
        <p:txBody>
          <a:bodyPr vert="horz" wrap="square" lIns="0" tIns="0" rIns="0" bIns="0" rtlCol="0">
            <a:spAutoFit/>
          </a:bodyPr>
          <a:lstStyle/>
          <a:p>
            <a:pPr marL="8659"/>
            <a:r>
              <a:rPr sz="443" spc="7" dirty="0">
                <a:latin typeface="Arial"/>
                <a:cs typeface="Arial"/>
              </a:rPr>
              <a:t>45</a:t>
            </a:r>
            <a:endParaRPr sz="443">
              <a:latin typeface="Arial"/>
              <a:cs typeface="Arial"/>
            </a:endParaRPr>
          </a:p>
        </p:txBody>
      </p:sp>
      <p:sp>
        <p:nvSpPr>
          <p:cNvPr id="48" name="object 48"/>
          <p:cNvSpPr txBox="1"/>
          <p:nvPr/>
        </p:nvSpPr>
        <p:spPr>
          <a:xfrm>
            <a:off x="3416762" y="2600954"/>
            <a:ext cx="82261" cy="68160"/>
          </a:xfrm>
          <a:prstGeom prst="rect">
            <a:avLst/>
          </a:prstGeom>
        </p:spPr>
        <p:txBody>
          <a:bodyPr vert="horz" wrap="square" lIns="0" tIns="0" rIns="0" bIns="0" rtlCol="0">
            <a:spAutoFit/>
          </a:bodyPr>
          <a:lstStyle/>
          <a:p>
            <a:pPr marL="8659"/>
            <a:r>
              <a:rPr sz="443" spc="7" dirty="0">
                <a:latin typeface="Arial"/>
                <a:cs typeface="Arial"/>
              </a:rPr>
              <a:t>60</a:t>
            </a:r>
            <a:endParaRPr sz="443">
              <a:latin typeface="Arial"/>
              <a:cs typeface="Arial"/>
            </a:endParaRPr>
          </a:p>
        </p:txBody>
      </p:sp>
      <p:sp>
        <p:nvSpPr>
          <p:cNvPr id="49" name="object 49"/>
          <p:cNvSpPr txBox="1"/>
          <p:nvPr/>
        </p:nvSpPr>
        <p:spPr>
          <a:xfrm>
            <a:off x="3416478" y="2426386"/>
            <a:ext cx="82261" cy="68160"/>
          </a:xfrm>
          <a:prstGeom prst="rect">
            <a:avLst/>
          </a:prstGeom>
        </p:spPr>
        <p:txBody>
          <a:bodyPr vert="horz" wrap="square" lIns="0" tIns="0" rIns="0" bIns="0" rtlCol="0">
            <a:spAutoFit/>
          </a:bodyPr>
          <a:lstStyle/>
          <a:p>
            <a:pPr marL="8659"/>
            <a:r>
              <a:rPr sz="443" spc="7" dirty="0">
                <a:latin typeface="Arial"/>
                <a:cs typeface="Arial"/>
              </a:rPr>
              <a:t>75</a:t>
            </a:r>
            <a:endParaRPr sz="443">
              <a:latin typeface="Arial"/>
              <a:cs typeface="Arial"/>
            </a:endParaRPr>
          </a:p>
        </p:txBody>
      </p:sp>
      <p:sp>
        <p:nvSpPr>
          <p:cNvPr id="50" name="object 50"/>
          <p:cNvSpPr txBox="1"/>
          <p:nvPr/>
        </p:nvSpPr>
        <p:spPr>
          <a:xfrm>
            <a:off x="3416762" y="2251820"/>
            <a:ext cx="82261" cy="68160"/>
          </a:xfrm>
          <a:prstGeom prst="rect">
            <a:avLst/>
          </a:prstGeom>
        </p:spPr>
        <p:txBody>
          <a:bodyPr vert="horz" wrap="square" lIns="0" tIns="0" rIns="0" bIns="0" rtlCol="0">
            <a:spAutoFit/>
          </a:bodyPr>
          <a:lstStyle/>
          <a:p>
            <a:pPr marL="8659"/>
            <a:r>
              <a:rPr sz="443" spc="7" dirty="0">
                <a:latin typeface="Arial"/>
                <a:cs typeface="Arial"/>
              </a:rPr>
              <a:t>90</a:t>
            </a:r>
            <a:endParaRPr sz="443">
              <a:latin typeface="Arial"/>
              <a:cs typeface="Arial"/>
            </a:endParaRPr>
          </a:p>
        </p:txBody>
      </p:sp>
      <p:sp>
        <p:nvSpPr>
          <p:cNvPr id="51" name="object 51"/>
          <p:cNvSpPr txBox="1"/>
          <p:nvPr/>
        </p:nvSpPr>
        <p:spPr>
          <a:xfrm>
            <a:off x="3384116" y="2077253"/>
            <a:ext cx="114733" cy="68160"/>
          </a:xfrm>
          <a:prstGeom prst="rect">
            <a:avLst/>
          </a:prstGeom>
        </p:spPr>
        <p:txBody>
          <a:bodyPr vert="horz" wrap="square" lIns="0" tIns="0" rIns="0" bIns="0" rtlCol="0">
            <a:spAutoFit/>
          </a:bodyPr>
          <a:lstStyle/>
          <a:p>
            <a:pPr marL="8659"/>
            <a:r>
              <a:rPr sz="443" spc="7" dirty="0">
                <a:latin typeface="Arial"/>
                <a:cs typeface="Arial"/>
              </a:rPr>
              <a:t>105</a:t>
            </a:r>
            <a:endParaRPr sz="443">
              <a:latin typeface="Arial"/>
              <a:cs typeface="Arial"/>
            </a:endParaRPr>
          </a:p>
        </p:txBody>
      </p:sp>
      <p:sp>
        <p:nvSpPr>
          <p:cNvPr id="52" name="object 52"/>
          <p:cNvSpPr txBox="1"/>
          <p:nvPr/>
        </p:nvSpPr>
        <p:spPr>
          <a:xfrm>
            <a:off x="3384400" y="1902686"/>
            <a:ext cx="114733" cy="68160"/>
          </a:xfrm>
          <a:prstGeom prst="rect">
            <a:avLst/>
          </a:prstGeom>
        </p:spPr>
        <p:txBody>
          <a:bodyPr vert="horz" wrap="square" lIns="0" tIns="0" rIns="0" bIns="0" rtlCol="0">
            <a:spAutoFit/>
          </a:bodyPr>
          <a:lstStyle/>
          <a:p>
            <a:pPr marL="8659"/>
            <a:r>
              <a:rPr sz="443" spc="7" dirty="0">
                <a:latin typeface="Arial"/>
                <a:cs typeface="Arial"/>
              </a:rPr>
              <a:t>120</a:t>
            </a:r>
            <a:endParaRPr sz="443">
              <a:latin typeface="Arial"/>
              <a:cs typeface="Arial"/>
            </a:endParaRPr>
          </a:p>
        </p:txBody>
      </p:sp>
      <p:sp>
        <p:nvSpPr>
          <p:cNvPr id="53" name="object 53"/>
          <p:cNvSpPr txBox="1"/>
          <p:nvPr/>
        </p:nvSpPr>
        <p:spPr>
          <a:xfrm>
            <a:off x="3384116" y="1728119"/>
            <a:ext cx="114733" cy="68160"/>
          </a:xfrm>
          <a:prstGeom prst="rect">
            <a:avLst/>
          </a:prstGeom>
        </p:spPr>
        <p:txBody>
          <a:bodyPr vert="horz" wrap="square" lIns="0" tIns="0" rIns="0" bIns="0" rtlCol="0">
            <a:spAutoFit/>
          </a:bodyPr>
          <a:lstStyle/>
          <a:p>
            <a:pPr marL="8659"/>
            <a:r>
              <a:rPr sz="443" spc="7" dirty="0">
                <a:latin typeface="Arial"/>
                <a:cs typeface="Arial"/>
              </a:rPr>
              <a:t>135</a:t>
            </a:r>
            <a:endParaRPr sz="443">
              <a:latin typeface="Arial"/>
              <a:cs typeface="Arial"/>
            </a:endParaRPr>
          </a:p>
        </p:txBody>
      </p:sp>
      <p:sp>
        <p:nvSpPr>
          <p:cNvPr id="54" name="object 54"/>
          <p:cNvSpPr txBox="1"/>
          <p:nvPr/>
        </p:nvSpPr>
        <p:spPr>
          <a:xfrm>
            <a:off x="3384400" y="1553553"/>
            <a:ext cx="114733" cy="68160"/>
          </a:xfrm>
          <a:prstGeom prst="rect">
            <a:avLst/>
          </a:prstGeom>
        </p:spPr>
        <p:txBody>
          <a:bodyPr vert="horz" wrap="square" lIns="0" tIns="0" rIns="0" bIns="0" rtlCol="0">
            <a:spAutoFit/>
          </a:bodyPr>
          <a:lstStyle/>
          <a:p>
            <a:pPr marL="8659"/>
            <a:r>
              <a:rPr sz="443" spc="7" dirty="0">
                <a:latin typeface="Arial"/>
                <a:cs typeface="Arial"/>
              </a:rPr>
              <a:t>150</a:t>
            </a:r>
            <a:endParaRPr sz="443">
              <a:latin typeface="Arial"/>
              <a:cs typeface="Arial"/>
            </a:endParaRPr>
          </a:p>
        </p:txBody>
      </p:sp>
      <p:sp>
        <p:nvSpPr>
          <p:cNvPr id="55" name="object 55"/>
          <p:cNvSpPr/>
          <p:nvPr/>
        </p:nvSpPr>
        <p:spPr>
          <a:xfrm>
            <a:off x="8654732" y="1585355"/>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56" name="object 56"/>
          <p:cNvSpPr/>
          <p:nvPr/>
        </p:nvSpPr>
        <p:spPr>
          <a:xfrm>
            <a:off x="8654732" y="3331024"/>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57" name="object 57"/>
          <p:cNvSpPr txBox="1"/>
          <p:nvPr/>
        </p:nvSpPr>
        <p:spPr>
          <a:xfrm>
            <a:off x="8692624" y="3299221"/>
            <a:ext cx="49790" cy="68160"/>
          </a:xfrm>
          <a:prstGeom prst="rect">
            <a:avLst/>
          </a:prstGeom>
        </p:spPr>
        <p:txBody>
          <a:bodyPr vert="horz" wrap="square" lIns="0" tIns="0" rIns="0" bIns="0" rtlCol="0">
            <a:spAutoFit/>
          </a:bodyPr>
          <a:lstStyle/>
          <a:p>
            <a:pPr marL="8659"/>
            <a:r>
              <a:rPr sz="443" spc="7" dirty="0">
                <a:latin typeface="Arial"/>
                <a:cs typeface="Arial"/>
              </a:rPr>
              <a:t>0</a:t>
            </a:r>
            <a:endParaRPr sz="443">
              <a:latin typeface="Arial"/>
              <a:cs typeface="Arial"/>
            </a:endParaRPr>
          </a:p>
        </p:txBody>
      </p:sp>
      <p:sp>
        <p:nvSpPr>
          <p:cNvPr id="58" name="object 58"/>
          <p:cNvSpPr txBox="1"/>
          <p:nvPr/>
        </p:nvSpPr>
        <p:spPr>
          <a:xfrm>
            <a:off x="8692624" y="3124654"/>
            <a:ext cx="82261" cy="68160"/>
          </a:xfrm>
          <a:prstGeom prst="rect">
            <a:avLst/>
          </a:prstGeom>
        </p:spPr>
        <p:txBody>
          <a:bodyPr vert="horz" wrap="square" lIns="0" tIns="0" rIns="0" bIns="0" rtlCol="0">
            <a:spAutoFit/>
          </a:bodyPr>
          <a:lstStyle/>
          <a:p>
            <a:pPr marL="8659"/>
            <a:r>
              <a:rPr sz="443" spc="7" dirty="0">
                <a:latin typeface="Arial"/>
                <a:cs typeface="Arial"/>
              </a:rPr>
              <a:t>10</a:t>
            </a:r>
            <a:endParaRPr sz="443">
              <a:latin typeface="Arial"/>
              <a:cs typeface="Arial"/>
            </a:endParaRPr>
          </a:p>
        </p:txBody>
      </p:sp>
      <p:sp>
        <p:nvSpPr>
          <p:cNvPr id="59" name="object 59"/>
          <p:cNvSpPr txBox="1"/>
          <p:nvPr/>
        </p:nvSpPr>
        <p:spPr>
          <a:xfrm>
            <a:off x="8692624" y="2950087"/>
            <a:ext cx="82261" cy="68160"/>
          </a:xfrm>
          <a:prstGeom prst="rect">
            <a:avLst/>
          </a:prstGeom>
        </p:spPr>
        <p:txBody>
          <a:bodyPr vert="horz" wrap="square" lIns="0" tIns="0" rIns="0" bIns="0" rtlCol="0">
            <a:spAutoFit/>
          </a:bodyPr>
          <a:lstStyle/>
          <a:p>
            <a:pPr marL="8659"/>
            <a:r>
              <a:rPr sz="443" spc="7" dirty="0">
                <a:latin typeface="Arial"/>
                <a:cs typeface="Arial"/>
              </a:rPr>
              <a:t>20</a:t>
            </a:r>
            <a:endParaRPr sz="443">
              <a:latin typeface="Arial"/>
              <a:cs typeface="Arial"/>
            </a:endParaRPr>
          </a:p>
        </p:txBody>
      </p:sp>
      <p:sp>
        <p:nvSpPr>
          <p:cNvPr id="60" name="object 60"/>
          <p:cNvSpPr txBox="1"/>
          <p:nvPr/>
        </p:nvSpPr>
        <p:spPr>
          <a:xfrm>
            <a:off x="8692624" y="2775520"/>
            <a:ext cx="82261" cy="68160"/>
          </a:xfrm>
          <a:prstGeom prst="rect">
            <a:avLst/>
          </a:prstGeom>
        </p:spPr>
        <p:txBody>
          <a:bodyPr vert="horz" wrap="square" lIns="0" tIns="0" rIns="0" bIns="0" rtlCol="0">
            <a:spAutoFit/>
          </a:bodyPr>
          <a:lstStyle/>
          <a:p>
            <a:pPr marL="8659"/>
            <a:r>
              <a:rPr sz="443" spc="7" dirty="0">
                <a:latin typeface="Arial"/>
                <a:cs typeface="Arial"/>
              </a:rPr>
              <a:t>30</a:t>
            </a:r>
            <a:endParaRPr sz="443">
              <a:latin typeface="Arial"/>
              <a:cs typeface="Arial"/>
            </a:endParaRPr>
          </a:p>
        </p:txBody>
      </p:sp>
      <p:sp>
        <p:nvSpPr>
          <p:cNvPr id="61" name="object 61"/>
          <p:cNvSpPr txBox="1"/>
          <p:nvPr/>
        </p:nvSpPr>
        <p:spPr>
          <a:xfrm>
            <a:off x="8692624" y="2600954"/>
            <a:ext cx="82261" cy="68160"/>
          </a:xfrm>
          <a:prstGeom prst="rect">
            <a:avLst/>
          </a:prstGeom>
        </p:spPr>
        <p:txBody>
          <a:bodyPr vert="horz" wrap="square" lIns="0" tIns="0" rIns="0" bIns="0" rtlCol="0">
            <a:spAutoFit/>
          </a:bodyPr>
          <a:lstStyle/>
          <a:p>
            <a:pPr marL="8659"/>
            <a:r>
              <a:rPr sz="443" spc="7" dirty="0">
                <a:latin typeface="Arial"/>
                <a:cs typeface="Arial"/>
              </a:rPr>
              <a:t>40</a:t>
            </a:r>
            <a:endParaRPr sz="443">
              <a:latin typeface="Arial"/>
              <a:cs typeface="Arial"/>
            </a:endParaRPr>
          </a:p>
        </p:txBody>
      </p:sp>
      <p:sp>
        <p:nvSpPr>
          <p:cNvPr id="62" name="object 62"/>
          <p:cNvSpPr txBox="1"/>
          <p:nvPr/>
        </p:nvSpPr>
        <p:spPr>
          <a:xfrm>
            <a:off x="8692624" y="2426386"/>
            <a:ext cx="82261" cy="68160"/>
          </a:xfrm>
          <a:prstGeom prst="rect">
            <a:avLst/>
          </a:prstGeom>
        </p:spPr>
        <p:txBody>
          <a:bodyPr vert="horz" wrap="square" lIns="0" tIns="0" rIns="0" bIns="0" rtlCol="0">
            <a:spAutoFit/>
          </a:bodyPr>
          <a:lstStyle/>
          <a:p>
            <a:pPr marL="8659"/>
            <a:r>
              <a:rPr sz="443" spc="7" dirty="0">
                <a:latin typeface="Arial"/>
                <a:cs typeface="Arial"/>
              </a:rPr>
              <a:t>50</a:t>
            </a:r>
            <a:endParaRPr sz="443">
              <a:latin typeface="Arial"/>
              <a:cs typeface="Arial"/>
            </a:endParaRPr>
          </a:p>
        </p:txBody>
      </p:sp>
      <p:sp>
        <p:nvSpPr>
          <p:cNvPr id="63" name="object 63"/>
          <p:cNvSpPr txBox="1"/>
          <p:nvPr/>
        </p:nvSpPr>
        <p:spPr>
          <a:xfrm>
            <a:off x="8692624" y="2251820"/>
            <a:ext cx="82261" cy="68160"/>
          </a:xfrm>
          <a:prstGeom prst="rect">
            <a:avLst/>
          </a:prstGeom>
        </p:spPr>
        <p:txBody>
          <a:bodyPr vert="horz" wrap="square" lIns="0" tIns="0" rIns="0" bIns="0" rtlCol="0">
            <a:spAutoFit/>
          </a:bodyPr>
          <a:lstStyle/>
          <a:p>
            <a:pPr marL="8659"/>
            <a:r>
              <a:rPr sz="443" spc="7" dirty="0">
                <a:latin typeface="Arial"/>
                <a:cs typeface="Arial"/>
              </a:rPr>
              <a:t>60</a:t>
            </a:r>
            <a:endParaRPr sz="443">
              <a:latin typeface="Arial"/>
              <a:cs typeface="Arial"/>
            </a:endParaRPr>
          </a:p>
        </p:txBody>
      </p:sp>
      <p:sp>
        <p:nvSpPr>
          <p:cNvPr id="64" name="object 64"/>
          <p:cNvSpPr txBox="1"/>
          <p:nvPr/>
        </p:nvSpPr>
        <p:spPr>
          <a:xfrm>
            <a:off x="8692624" y="2077253"/>
            <a:ext cx="82261" cy="68160"/>
          </a:xfrm>
          <a:prstGeom prst="rect">
            <a:avLst/>
          </a:prstGeom>
        </p:spPr>
        <p:txBody>
          <a:bodyPr vert="horz" wrap="square" lIns="0" tIns="0" rIns="0" bIns="0" rtlCol="0">
            <a:spAutoFit/>
          </a:bodyPr>
          <a:lstStyle/>
          <a:p>
            <a:pPr marL="8659"/>
            <a:r>
              <a:rPr sz="443" spc="7" dirty="0">
                <a:latin typeface="Arial"/>
                <a:cs typeface="Arial"/>
              </a:rPr>
              <a:t>70</a:t>
            </a:r>
            <a:endParaRPr sz="443">
              <a:latin typeface="Arial"/>
              <a:cs typeface="Arial"/>
            </a:endParaRPr>
          </a:p>
        </p:txBody>
      </p:sp>
      <p:sp>
        <p:nvSpPr>
          <p:cNvPr id="65" name="object 65"/>
          <p:cNvSpPr txBox="1"/>
          <p:nvPr/>
        </p:nvSpPr>
        <p:spPr>
          <a:xfrm>
            <a:off x="8692624" y="1902686"/>
            <a:ext cx="82261" cy="68160"/>
          </a:xfrm>
          <a:prstGeom prst="rect">
            <a:avLst/>
          </a:prstGeom>
        </p:spPr>
        <p:txBody>
          <a:bodyPr vert="horz" wrap="square" lIns="0" tIns="0" rIns="0" bIns="0" rtlCol="0">
            <a:spAutoFit/>
          </a:bodyPr>
          <a:lstStyle/>
          <a:p>
            <a:pPr marL="8659"/>
            <a:r>
              <a:rPr sz="443" spc="7" dirty="0">
                <a:latin typeface="Arial"/>
                <a:cs typeface="Arial"/>
              </a:rPr>
              <a:t>80</a:t>
            </a:r>
            <a:endParaRPr sz="443">
              <a:latin typeface="Arial"/>
              <a:cs typeface="Arial"/>
            </a:endParaRPr>
          </a:p>
        </p:txBody>
      </p:sp>
      <p:sp>
        <p:nvSpPr>
          <p:cNvPr id="66" name="object 66"/>
          <p:cNvSpPr txBox="1"/>
          <p:nvPr/>
        </p:nvSpPr>
        <p:spPr>
          <a:xfrm>
            <a:off x="8692624" y="1728119"/>
            <a:ext cx="82261" cy="68160"/>
          </a:xfrm>
          <a:prstGeom prst="rect">
            <a:avLst/>
          </a:prstGeom>
        </p:spPr>
        <p:txBody>
          <a:bodyPr vert="horz" wrap="square" lIns="0" tIns="0" rIns="0" bIns="0" rtlCol="0">
            <a:spAutoFit/>
          </a:bodyPr>
          <a:lstStyle/>
          <a:p>
            <a:pPr marL="8659"/>
            <a:r>
              <a:rPr sz="443" spc="7" dirty="0">
                <a:latin typeface="Arial"/>
                <a:cs typeface="Arial"/>
              </a:rPr>
              <a:t>90</a:t>
            </a:r>
            <a:endParaRPr sz="443">
              <a:latin typeface="Arial"/>
              <a:cs typeface="Arial"/>
            </a:endParaRPr>
          </a:p>
        </p:txBody>
      </p:sp>
      <p:sp>
        <p:nvSpPr>
          <p:cNvPr id="67" name="object 67"/>
          <p:cNvSpPr txBox="1"/>
          <p:nvPr/>
        </p:nvSpPr>
        <p:spPr>
          <a:xfrm>
            <a:off x="8692624" y="1553553"/>
            <a:ext cx="114733" cy="68160"/>
          </a:xfrm>
          <a:prstGeom prst="rect">
            <a:avLst/>
          </a:prstGeom>
        </p:spPr>
        <p:txBody>
          <a:bodyPr vert="horz" wrap="square" lIns="0" tIns="0" rIns="0" bIns="0" rtlCol="0">
            <a:spAutoFit/>
          </a:bodyPr>
          <a:lstStyle/>
          <a:p>
            <a:pPr marL="8659"/>
            <a:r>
              <a:rPr sz="443" spc="7" dirty="0">
                <a:latin typeface="Arial"/>
                <a:cs typeface="Arial"/>
              </a:rPr>
              <a:t>100</a:t>
            </a:r>
            <a:endParaRPr sz="443">
              <a:latin typeface="Arial"/>
              <a:cs typeface="Arial"/>
            </a:endParaRPr>
          </a:p>
        </p:txBody>
      </p:sp>
      <p:sp>
        <p:nvSpPr>
          <p:cNvPr id="68" name="object 68"/>
          <p:cNvSpPr/>
          <p:nvPr/>
        </p:nvSpPr>
        <p:spPr>
          <a:xfrm>
            <a:off x="3927987" y="1585355"/>
            <a:ext cx="0" cy="1745673"/>
          </a:xfrm>
          <a:custGeom>
            <a:avLst/>
            <a:gdLst/>
            <a:ahLst/>
            <a:cxnLst/>
            <a:rect l="l" t="t" r="r" b="b"/>
            <a:pathLst>
              <a:path h="2560320">
                <a:moveTo>
                  <a:pt x="0" y="0"/>
                </a:moveTo>
                <a:lnTo>
                  <a:pt x="0" y="2560313"/>
                </a:lnTo>
              </a:path>
            </a:pathLst>
          </a:custGeom>
          <a:ln w="8534">
            <a:solidFill>
              <a:srgbClr val="808080"/>
            </a:solidFill>
          </a:ln>
        </p:spPr>
        <p:txBody>
          <a:bodyPr wrap="square" lIns="0" tIns="0" rIns="0" bIns="0" rtlCol="0"/>
          <a:lstStyle/>
          <a:p>
            <a:endParaRPr sz="1227"/>
          </a:p>
        </p:txBody>
      </p:sp>
      <p:sp>
        <p:nvSpPr>
          <p:cNvPr id="69" name="object 69"/>
          <p:cNvSpPr/>
          <p:nvPr/>
        </p:nvSpPr>
        <p:spPr>
          <a:xfrm>
            <a:off x="4321882" y="1585355"/>
            <a:ext cx="0" cy="1745673"/>
          </a:xfrm>
          <a:custGeom>
            <a:avLst/>
            <a:gdLst/>
            <a:ahLst/>
            <a:cxnLst/>
            <a:rect l="l" t="t" r="r" b="b"/>
            <a:pathLst>
              <a:path h="2560320">
                <a:moveTo>
                  <a:pt x="0" y="0"/>
                </a:moveTo>
                <a:lnTo>
                  <a:pt x="0" y="2560313"/>
                </a:lnTo>
              </a:path>
            </a:pathLst>
          </a:custGeom>
          <a:ln w="8534">
            <a:solidFill>
              <a:srgbClr val="808080"/>
            </a:solidFill>
          </a:ln>
        </p:spPr>
        <p:txBody>
          <a:bodyPr wrap="square" lIns="0" tIns="0" rIns="0" bIns="0" rtlCol="0"/>
          <a:lstStyle/>
          <a:p>
            <a:endParaRPr sz="1227"/>
          </a:p>
        </p:txBody>
      </p:sp>
      <p:sp>
        <p:nvSpPr>
          <p:cNvPr id="70" name="object 70"/>
          <p:cNvSpPr/>
          <p:nvPr/>
        </p:nvSpPr>
        <p:spPr>
          <a:xfrm>
            <a:off x="4715778" y="1585355"/>
            <a:ext cx="0" cy="1745673"/>
          </a:xfrm>
          <a:custGeom>
            <a:avLst/>
            <a:gdLst/>
            <a:ahLst/>
            <a:cxnLst/>
            <a:rect l="l" t="t" r="r" b="b"/>
            <a:pathLst>
              <a:path h="2560320">
                <a:moveTo>
                  <a:pt x="0" y="0"/>
                </a:moveTo>
                <a:lnTo>
                  <a:pt x="0" y="2560313"/>
                </a:lnTo>
              </a:path>
            </a:pathLst>
          </a:custGeom>
          <a:ln w="8534">
            <a:solidFill>
              <a:srgbClr val="808080"/>
            </a:solidFill>
          </a:ln>
        </p:spPr>
        <p:txBody>
          <a:bodyPr wrap="square" lIns="0" tIns="0" rIns="0" bIns="0" rtlCol="0"/>
          <a:lstStyle/>
          <a:p>
            <a:endParaRPr sz="1227"/>
          </a:p>
        </p:txBody>
      </p:sp>
      <p:sp>
        <p:nvSpPr>
          <p:cNvPr id="71" name="object 71"/>
          <p:cNvSpPr/>
          <p:nvPr/>
        </p:nvSpPr>
        <p:spPr>
          <a:xfrm>
            <a:off x="5109673" y="1585355"/>
            <a:ext cx="0" cy="1745673"/>
          </a:xfrm>
          <a:custGeom>
            <a:avLst/>
            <a:gdLst/>
            <a:ahLst/>
            <a:cxnLst/>
            <a:rect l="l" t="t" r="r" b="b"/>
            <a:pathLst>
              <a:path h="2560320">
                <a:moveTo>
                  <a:pt x="0" y="0"/>
                </a:moveTo>
                <a:lnTo>
                  <a:pt x="0" y="2560313"/>
                </a:lnTo>
              </a:path>
            </a:pathLst>
          </a:custGeom>
          <a:ln w="8534">
            <a:solidFill>
              <a:srgbClr val="808080"/>
            </a:solidFill>
          </a:ln>
        </p:spPr>
        <p:txBody>
          <a:bodyPr wrap="square" lIns="0" tIns="0" rIns="0" bIns="0" rtlCol="0"/>
          <a:lstStyle/>
          <a:p>
            <a:endParaRPr sz="1227"/>
          </a:p>
        </p:txBody>
      </p:sp>
      <p:sp>
        <p:nvSpPr>
          <p:cNvPr id="72" name="object 72"/>
          <p:cNvSpPr/>
          <p:nvPr/>
        </p:nvSpPr>
        <p:spPr>
          <a:xfrm>
            <a:off x="5503569" y="1585355"/>
            <a:ext cx="0" cy="1745673"/>
          </a:xfrm>
          <a:custGeom>
            <a:avLst/>
            <a:gdLst/>
            <a:ahLst/>
            <a:cxnLst/>
            <a:rect l="l" t="t" r="r" b="b"/>
            <a:pathLst>
              <a:path h="2560320">
                <a:moveTo>
                  <a:pt x="0" y="0"/>
                </a:moveTo>
                <a:lnTo>
                  <a:pt x="0" y="2560313"/>
                </a:lnTo>
              </a:path>
            </a:pathLst>
          </a:custGeom>
          <a:ln w="8534">
            <a:solidFill>
              <a:srgbClr val="808080"/>
            </a:solidFill>
          </a:ln>
        </p:spPr>
        <p:txBody>
          <a:bodyPr wrap="square" lIns="0" tIns="0" rIns="0" bIns="0" rtlCol="0"/>
          <a:lstStyle/>
          <a:p>
            <a:endParaRPr sz="1227"/>
          </a:p>
        </p:txBody>
      </p:sp>
      <p:sp>
        <p:nvSpPr>
          <p:cNvPr id="73" name="object 73"/>
          <p:cNvSpPr/>
          <p:nvPr/>
        </p:nvSpPr>
        <p:spPr>
          <a:xfrm>
            <a:off x="5897464" y="1585355"/>
            <a:ext cx="0" cy="1745673"/>
          </a:xfrm>
          <a:custGeom>
            <a:avLst/>
            <a:gdLst/>
            <a:ahLst/>
            <a:cxnLst/>
            <a:rect l="l" t="t" r="r" b="b"/>
            <a:pathLst>
              <a:path h="2560320">
                <a:moveTo>
                  <a:pt x="0" y="0"/>
                </a:moveTo>
                <a:lnTo>
                  <a:pt x="0" y="2560313"/>
                </a:lnTo>
              </a:path>
            </a:pathLst>
          </a:custGeom>
          <a:ln w="8534">
            <a:solidFill>
              <a:srgbClr val="808080"/>
            </a:solidFill>
          </a:ln>
        </p:spPr>
        <p:txBody>
          <a:bodyPr wrap="square" lIns="0" tIns="0" rIns="0" bIns="0" rtlCol="0"/>
          <a:lstStyle/>
          <a:p>
            <a:endParaRPr sz="1227"/>
          </a:p>
        </p:txBody>
      </p:sp>
      <p:sp>
        <p:nvSpPr>
          <p:cNvPr id="74" name="object 74"/>
          <p:cNvSpPr/>
          <p:nvPr/>
        </p:nvSpPr>
        <p:spPr>
          <a:xfrm>
            <a:off x="6291359" y="1585355"/>
            <a:ext cx="0" cy="1745673"/>
          </a:xfrm>
          <a:custGeom>
            <a:avLst/>
            <a:gdLst/>
            <a:ahLst/>
            <a:cxnLst/>
            <a:rect l="l" t="t" r="r" b="b"/>
            <a:pathLst>
              <a:path h="2560320">
                <a:moveTo>
                  <a:pt x="0" y="0"/>
                </a:moveTo>
                <a:lnTo>
                  <a:pt x="0" y="2560313"/>
                </a:lnTo>
              </a:path>
            </a:pathLst>
          </a:custGeom>
          <a:ln w="8534">
            <a:solidFill>
              <a:srgbClr val="808080"/>
            </a:solidFill>
          </a:ln>
        </p:spPr>
        <p:txBody>
          <a:bodyPr wrap="square" lIns="0" tIns="0" rIns="0" bIns="0" rtlCol="0"/>
          <a:lstStyle/>
          <a:p>
            <a:endParaRPr sz="1227"/>
          </a:p>
        </p:txBody>
      </p:sp>
      <p:sp>
        <p:nvSpPr>
          <p:cNvPr id="75" name="object 75"/>
          <p:cNvSpPr/>
          <p:nvPr/>
        </p:nvSpPr>
        <p:spPr>
          <a:xfrm>
            <a:off x="6685255" y="1585355"/>
            <a:ext cx="0" cy="1745673"/>
          </a:xfrm>
          <a:custGeom>
            <a:avLst/>
            <a:gdLst/>
            <a:ahLst/>
            <a:cxnLst/>
            <a:rect l="l" t="t" r="r" b="b"/>
            <a:pathLst>
              <a:path h="2560320">
                <a:moveTo>
                  <a:pt x="0" y="0"/>
                </a:moveTo>
                <a:lnTo>
                  <a:pt x="0" y="2560313"/>
                </a:lnTo>
              </a:path>
            </a:pathLst>
          </a:custGeom>
          <a:ln w="8534">
            <a:solidFill>
              <a:srgbClr val="808080"/>
            </a:solidFill>
          </a:ln>
        </p:spPr>
        <p:txBody>
          <a:bodyPr wrap="square" lIns="0" tIns="0" rIns="0" bIns="0" rtlCol="0"/>
          <a:lstStyle/>
          <a:p>
            <a:endParaRPr sz="1227"/>
          </a:p>
        </p:txBody>
      </p:sp>
      <p:sp>
        <p:nvSpPr>
          <p:cNvPr id="76" name="object 76"/>
          <p:cNvSpPr/>
          <p:nvPr/>
        </p:nvSpPr>
        <p:spPr>
          <a:xfrm>
            <a:off x="7079150" y="1585355"/>
            <a:ext cx="0" cy="1745673"/>
          </a:xfrm>
          <a:custGeom>
            <a:avLst/>
            <a:gdLst/>
            <a:ahLst/>
            <a:cxnLst/>
            <a:rect l="l" t="t" r="r" b="b"/>
            <a:pathLst>
              <a:path h="2560320">
                <a:moveTo>
                  <a:pt x="0" y="0"/>
                </a:moveTo>
                <a:lnTo>
                  <a:pt x="0" y="2560313"/>
                </a:lnTo>
              </a:path>
            </a:pathLst>
          </a:custGeom>
          <a:ln w="8534">
            <a:solidFill>
              <a:srgbClr val="808080"/>
            </a:solidFill>
          </a:ln>
        </p:spPr>
        <p:txBody>
          <a:bodyPr wrap="square" lIns="0" tIns="0" rIns="0" bIns="0" rtlCol="0"/>
          <a:lstStyle/>
          <a:p>
            <a:endParaRPr sz="1227"/>
          </a:p>
        </p:txBody>
      </p:sp>
      <p:sp>
        <p:nvSpPr>
          <p:cNvPr id="77" name="object 77"/>
          <p:cNvSpPr/>
          <p:nvPr/>
        </p:nvSpPr>
        <p:spPr>
          <a:xfrm>
            <a:off x="7473046" y="1707552"/>
            <a:ext cx="0" cy="1623580"/>
          </a:xfrm>
          <a:custGeom>
            <a:avLst/>
            <a:gdLst/>
            <a:ahLst/>
            <a:cxnLst/>
            <a:rect l="l" t="t" r="r" b="b"/>
            <a:pathLst>
              <a:path h="2381250">
                <a:moveTo>
                  <a:pt x="0" y="2381091"/>
                </a:moveTo>
                <a:lnTo>
                  <a:pt x="0" y="0"/>
                </a:lnTo>
              </a:path>
            </a:pathLst>
          </a:custGeom>
          <a:ln w="8534">
            <a:solidFill>
              <a:srgbClr val="808080"/>
            </a:solidFill>
          </a:ln>
        </p:spPr>
        <p:txBody>
          <a:bodyPr wrap="square" lIns="0" tIns="0" rIns="0" bIns="0" rtlCol="0"/>
          <a:lstStyle/>
          <a:p>
            <a:endParaRPr sz="1227"/>
          </a:p>
        </p:txBody>
      </p:sp>
      <p:sp>
        <p:nvSpPr>
          <p:cNvPr id="78" name="object 78"/>
          <p:cNvSpPr/>
          <p:nvPr/>
        </p:nvSpPr>
        <p:spPr>
          <a:xfrm>
            <a:off x="7866941" y="1707552"/>
            <a:ext cx="0" cy="1623580"/>
          </a:xfrm>
          <a:custGeom>
            <a:avLst/>
            <a:gdLst/>
            <a:ahLst/>
            <a:cxnLst/>
            <a:rect l="l" t="t" r="r" b="b"/>
            <a:pathLst>
              <a:path h="2381250">
                <a:moveTo>
                  <a:pt x="0" y="2381091"/>
                </a:moveTo>
                <a:lnTo>
                  <a:pt x="0" y="0"/>
                </a:lnTo>
              </a:path>
            </a:pathLst>
          </a:custGeom>
          <a:ln w="8534">
            <a:solidFill>
              <a:srgbClr val="808080"/>
            </a:solidFill>
          </a:ln>
        </p:spPr>
        <p:txBody>
          <a:bodyPr wrap="square" lIns="0" tIns="0" rIns="0" bIns="0" rtlCol="0"/>
          <a:lstStyle/>
          <a:p>
            <a:endParaRPr sz="1227"/>
          </a:p>
        </p:txBody>
      </p:sp>
      <p:sp>
        <p:nvSpPr>
          <p:cNvPr id="79" name="object 79"/>
          <p:cNvSpPr/>
          <p:nvPr/>
        </p:nvSpPr>
        <p:spPr>
          <a:xfrm>
            <a:off x="8260836" y="1707552"/>
            <a:ext cx="0" cy="1623580"/>
          </a:xfrm>
          <a:custGeom>
            <a:avLst/>
            <a:gdLst/>
            <a:ahLst/>
            <a:cxnLst/>
            <a:rect l="l" t="t" r="r" b="b"/>
            <a:pathLst>
              <a:path h="2381250">
                <a:moveTo>
                  <a:pt x="0" y="2381091"/>
                </a:moveTo>
                <a:lnTo>
                  <a:pt x="0" y="0"/>
                </a:lnTo>
              </a:path>
            </a:pathLst>
          </a:custGeom>
          <a:ln w="8534">
            <a:solidFill>
              <a:srgbClr val="808080"/>
            </a:solidFill>
          </a:ln>
        </p:spPr>
        <p:txBody>
          <a:bodyPr wrap="square" lIns="0" tIns="0" rIns="0" bIns="0" rtlCol="0"/>
          <a:lstStyle/>
          <a:p>
            <a:endParaRPr sz="1227"/>
          </a:p>
        </p:txBody>
      </p:sp>
      <p:sp>
        <p:nvSpPr>
          <p:cNvPr id="80" name="object 80"/>
          <p:cNvSpPr txBox="1"/>
          <p:nvPr/>
        </p:nvSpPr>
        <p:spPr>
          <a:xfrm>
            <a:off x="3230043" y="2270685"/>
            <a:ext cx="110158" cy="374506"/>
          </a:xfrm>
          <a:prstGeom prst="rect">
            <a:avLst/>
          </a:prstGeom>
        </p:spPr>
        <p:txBody>
          <a:bodyPr vert="vert270" wrap="square" lIns="0" tIns="0" rIns="0" bIns="0" rtlCol="0">
            <a:spAutoFit/>
          </a:bodyPr>
          <a:lstStyle/>
          <a:p>
            <a:pPr marL="8659"/>
            <a:r>
              <a:rPr sz="716" dirty="0">
                <a:latin typeface="Arial"/>
                <a:cs typeface="Arial"/>
              </a:rPr>
              <a:t>Head</a:t>
            </a:r>
            <a:r>
              <a:rPr sz="716" spc="3" dirty="0">
                <a:latin typeface="Arial"/>
                <a:cs typeface="Arial"/>
              </a:rPr>
              <a:t> </a:t>
            </a:r>
            <a:r>
              <a:rPr sz="716" dirty="0">
                <a:latin typeface="Arial"/>
                <a:cs typeface="Arial"/>
              </a:rPr>
              <a:t>-</a:t>
            </a:r>
            <a:r>
              <a:rPr sz="716" spc="3" dirty="0">
                <a:latin typeface="Arial"/>
                <a:cs typeface="Arial"/>
              </a:rPr>
              <a:t> </a:t>
            </a:r>
            <a:r>
              <a:rPr sz="716" dirty="0">
                <a:latin typeface="Arial"/>
                <a:cs typeface="Arial"/>
              </a:rPr>
              <a:t>ft</a:t>
            </a:r>
            <a:endParaRPr sz="716">
              <a:latin typeface="Arial"/>
              <a:cs typeface="Arial"/>
            </a:endParaRPr>
          </a:p>
        </p:txBody>
      </p:sp>
      <p:sp>
        <p:nvSpPr>
          <p:cNvPr id="81" name="object 81"/>
          <p:cNvSpPr txBox="1"/>
          <p:nvPr/>
        </p:nvSpPr>
        <p:spPr>
          <a:xfrm>
            <a:off x="8816195" y="2164314"/>
            <a:ext cx="110158" cy="581458"/>
          </a:xfrm>
          <a:prstGeom prst="rect">
            <a:avLst/>
          </a:prstGeom>
        </p:spPr>
        <p:txBody>
          <a:bodyPr vert="vert270" wrap="square" lIns="0" tIns="0" rIns="0" bIns="0" rtlCol="0">
            <a:spAutoFit/>
          </a:bodyPr>
          <a:lstStyle/>
          <a:p>
            <a:pPr marL="8659"/>
            <a:r>
              <a:rPr sz="716" dirty="0">
                <a:latin typeface="Arial"/>
                <a:cs typeface="Arial"/>
              </a:rPr>
              <a:t>Efficiency</a:t>
            </a:r>
            <a:r>
              <a:rPr sz="716" spc="3" dirty="0">
                <a:latin typeface="Arial"/>
                <a:cs typeface="Arial"/>
              </a:rPr>
              <a:t> </a:t>
            </a:r>
            <a:r>
              <a:rPr sz="716" dirty="0">
                <a:latin typeface="Arial"/>
                <a:cs typeface="Arial"/>
              </a:rPr>
              <a:t>-</a:t>
            </a:r>
            <a:r>
              <a:rPr sz="716" spc="3" dirty="0">
                <a:latin typeface="Arial"/>
                <a:cs typeface="Arial"/>
              </a:rPr>
              <a:t> </a:t>
            </a:r>
            <a:r>
              <a:rPr sz="716" dirty="0">
                <a:latin typeface="Arial"/>
                <a:cs typeface="Arial"/>
              </a:rPr>
              <a:t>%</a:t>
            </a:r>
            <a:endParaRPr sz="716">
              <a:latin typeface="Arial"/>
              <a:cs typeface="Arial"/>
            </a:endParaRPr>
          </a:p>
        </p:txBody>
      </p:sp>
      <p:sp>
        <p:nvSpPr>
          <p:cNvPr id="82" name="object 82"/>
          <p:cNvSpPr/>
          <p:nvPr/>
        </p:nvSpPr>
        <p:spPr>
          <a:xfrm>
            <a:off x="3534092" y="1585355"/>
            <a:ext cx="5120986" cy="0"/>
          </a:xfrm>
          <a:custGeom>
            <a:avLst/>
            <a:gdLst/>
            <a:ahLst/>
            <a:cxnLst/>
            <a:rect l="l" t="t" r="r" b="b"/>
            <a:pathLst>
              <a:path w="7510780">
                <a:moveTo>
                  <a:pt x="0" y="0"/>
                </a:moveTo>
                <a:lnTo>
                  <a:pt x="7510271" y="0"/>
                </a:lnTo>
              </a:path>
            </a:pathLst>
          </a:custGeom>
          <a:ln w="8534">
            <a:solidFill>
              <a:srgbClr val="000000"/>
            </a:solidFill>
          </a:ln>
        </p:spPr>
        <p:txBody>
          <a:bodyPr wrap="square" lIns="0" tIns="0" rIns="0" bIns="0" rtlCol="0"/>
          <a:lstStyle/>
          <a:p>
            <a:endParaRPr sz="1227"/>
          </a:p>
        </p:txBody>
      </p:sp>
      <p:sp>
        <p:nvSpPr>
          <p:cNvPr id="83" name="object 83"/>
          <p:cNvSpPr/>
          <p:nvPr/>
        </p:nvSpPr>
        <p:spPr>
          <a:xfrm>
            <a:off x="3534092" y="3331024"/>
            <a:ext cx="5120986" cy="0"/>
          </a:xfrm>
          <a:custGeom>
            <a:avLst/>
            <a:gdLst/>
            <a:ahLst/>
            <a:cxnLst/>
            <a:rect l="l" t="t" r="r" b="b"/>
            <a:pathLst>
              <a:path w="7510780">
                <a:moveTo>
                  <a:pt x="0" y="0"/>
                </a:moveTo>
                <a:lnTo>
                  <a:pt x="7510271" y="0"/>
                </a:lnTo>
              </a:path>
            </a:pathLst>
          </a:custGeom>
          <a:ln w="8534">
            <a:solidFill>
              <a:srgbClr val="000000"/>
            </a:solidFill>
          </a:ln>
        </p:spPr>
        <p:txBody>
          <a:bodyPr wrap="square" lIns="0" tIns="0" rIns="0" bIns="0" rtlCol="0"/>
          <a:lstStyle/>
          <a:p>
            <a:endParaRPr sz="1227"/>
          </a:p>
        </p:txBody>
      </p:sp>
      <p:sp>
        <p:nvSpPr>
          <p:cNvPr id="84" name="object 84"/>
          <p:cNvSpPr/>
          <p:nvPr/>
        </p:nvSpPr>
        <p:spPr>
          <a:xfrm>
            <a:off x="3534091" y="1585355"/>
            <a:ext cx="0" cy="1745673"/>
          </a:xfrm>
          <a:custGeom>
            <a:avLst/>
            <a:gdLst/>
            <a:ahLst/>
            <a:cxnLst/>
            <a:rect l="l" t="t" r="r" b="b"/>
            <a:pathLst>
              <a:path h="2560320">
                <a:moveTo>
                  <a:pt x="0" y="0"/>
                </a:moveTo>
                <a:lnTo>
                  <a:pt x="0" y="2560313"/>
                </a:lnTo>
              </a:path>
            </a:pathLst>
          </a:custGeom>
          <a:ln w="8534">
            <a:solidFill>
              <a:srgbClr val="000000"/>
            </a:solidFill>
          </a:ln>
        </p:spPr>
        <p:txBody>
          <a:bodyPr wrap="square" lIns="0" tIns="0" rIns="0" bIns="0" rtlCol="0"/>
          <a:lstStyle/>
          <a:p>
            <a:endParaRPr sz="1227"/>
          </a:p>
        </p:txBody>
      </p:sp>
      <p:sp>
        <p:nvSpPr>
          <p:cNvPr id="85" name="object 85"/>
          <p:cNvSpPr/>
          <p:nvPr/>
        </p:nvSpPr>
        <p:spPr>
          <a:xfrm>
            <a:off x="8654731" y="1585355"/>
            <a:ext cx="0" cy="1745673"/>
          </a:xfrm>
          <a:custGeom>
            <a:avLst/>
            <a:gdLst/>
            <a:ahLst/>
            <a:cxnLst/>
            <a:rect l="l" t="t" r="r" b="b"/>
            <a:pathLst>
              <a:path h="2560320">
                <a:moveTo>
                  <a:pt x="0" y="0"/>
                </a:moveTo>
                <a:lnTo>
                  <a:pt x="0" y="2560313"/>
                </a:lnTo>
              </a:path>
            </a:pathLst>
          </a:custGeom>
          <a:ln w="8534">
            <a:solidFill>
              <a:srgbClr val="000000"/>
            </a:solidFill>
          </a:ln>
        </p:spPr>
        <p:txBody>
          <a:bodyPr wrap="square" lIns="0" tIns="0" rIns="0" bIns="0" rtlCol="0"/>
          <a:lstStyle/>
          <a:p>
            <a:endParaRPr sz="1227"/>
          </a:p>
        </p:txBody>
      </p:sp>
      <p:sp>
        <p:nvSpPr>
          <p:cNvPr id="86" name="object 86"/>
          <p:cNvSpPr/>
          <p:nvPr/>
        </p:nvSpPr>
        <p:spPr>
          <a:xfrm>
            <a:off x="3534092" y="2022157"/>
            <a:ext cx="2173865" cy="924791"/>
          </a:xfrm>
          <a:custGeom>
            <a:avLst/>
            <a:gdLst/>
            <a:ahLst/>
            <a:cxnLst/>
            <a:rect l="l" t="t" r="r" b="b"/>
            <a:pathLst>
              <a:path w="3188335" h="1356360">
                <a:moveTo>
                  <a:pt x="0" y="13698"/>
                </a:moveTo>
                <a:lnTo>
                  <a:pt x="65065" y="5874"/>
                </a:lnTo>
                <a:lnTo>
                  <a:pt x="130131" y="1372"/>
                </a:lnTo>
                <a:lnTo>
                  <a:pt x="195197" y="0"/>
                </a:lnTo>
                <a:lnTo>
                  <a:pt x="260262" y="1569"/>
                </a:lnTo>
                <a:lnTo>
                  <a:pt x="325328" y="5899"/>
                </a:lnTo>
                <a:lnTo>
                  <a:pt x="390394" y="12816"/>
                </a:lnTo>
                <a:lnTo>
                  <a:pt x="455459" y="22152"/>
                </a:lnTo>
                <a:lnTo>
                  <a:pt x="520525" y="33746"/>
                </a:lnTo>
                <a:lnTo>
                  <a:pt x="585591" y="47445"/>
                </a:lnTo>
                <a:lnTo>
                  <a:pt x="650656" y="63099"/>
                </a:lnTo>
                <a:lnTo>
                  <a:pt x="715722" y="80567"/>
                </a:lnTo>
                <a:lnTo>
                  <a:pt x="780788" y="99715"/>
                </a:lnTo>
                <a:lnTo>
                  <a:pt x="845853" y="120414"/>
                </a:lnTo>
                <a:lnTo>
                  <a:pt x="910919" y="142543"/>
                </a:lnTo>
                <a:lnTo>
                  <a:pt x="975985" y="165987"/>
                </a:lnTo>
                <a:lnTo>
                  <a:pt x="1041050" y="190636"/>
                </a:lnTo>
                <a:lnTo>
                  <a:pt x="1106116" y="216390"/>
                </a:lnTo>
                <a:lnTo>
                  <a:pt x="1171182" y="243151"/>
                </a:lnTo>
                <a:lnTo>
                  <a:pt x="1236247" y="270832"/>
                </a:lnTo>
                <a:lnTo>
                  <a:pt x="1301313" y="299351"/>
                </a:lnTo>
                <a:lnTo>
                  <a:pt x="1366379" y="328631"/>
                </a:lnTo>
                <a:lnTo>
                  <a:pt x="1431444" y="358602"/>
                </a:lnTo>
                <a:lnTo>
                  <a:pt x="1496510" y="389204"/>
                </a:lnTo>
                <a:lnTo>
                  <a:pt x="1561576" y="420378"/>
                </a:lnTo>
                <a:lnTo>
                  <a:pt x="1626641" y="452077"/>
                </a:lnTo>
                <a:lnTo>
                  <a:pt x="1691707" y="484256"/>
                </a:lnTo>
                <a:lnTo>
                  <a:pt x="1756773" y="516879"/>
                </a:lnTo>
                <a:lnTo>
                  <a:pt x="1821838" y="549917"/>
                </a:lnTo>
                <a:lnTo>
                  <a:pt x="1886904" y="583346"/>
                </a:lnTo>
                <a:lnTo>
                  <a:pt x="1951970" y="617149"/>
                </a:lnTo>
                <a:lnTo>
                  <a:pt x="2017035" y="651316"/>
                </a:lnTo>
                <a:lnTo>
                  <a:pt x="2082101" y="685844"/>
                </a:lnTo>
                <a:lnTo>
                  <a:pt x="2147167" y="720735"/>
                </a:lnTo>
                <a:lnTo>
                  <a:pt x="2212232" y="755999"/>
                </a:lnTo>
                <a:lnTo>
                  <a:pt x="2277298" y="791651"/>
                </a:lnTo>
                <a:lnTo>
                  <a:pt x="2342364" y="827715"/>
                </a:lnTo>
                <a:lnTo>
                  <a:pt x="2407429" y="864220"/>
                </a:lnTo>
                <a:lnTo>
                  <a:pt x="2472495" y="901200"/>
                </a:lnTo>
                <a:lnTo>
                  <a:pt x="2537561" y="938699"/>
                </a:lnTo>
                <a:lnTo>
                  <a:pt x="2602626" y="976765"/>
                </a:lnTo>
                <a:lnTo>
                  <a:pt x="2667692" y="1015454"/>
                </a:lnTo>
                <a:lnTo>
                  <a:pt x="2732758" y="1054827"/>
                </a:lnTo>
                <a:lnTo>
                  <a:pt x="2797824" y="1094953"/>
                </a:lnTo>
                <a:lnTo>
                  <a:pt x="2862889" y="1135908"/>
                </a:lnTo>
                <a:lnTo>
                  <a:pt x="2927955" y="1177771"/>
                </a:lnTo>
                <a:lnTo>
                  <a:pt x="2993020" y="1220632"/>
                </a:lnTo>
                <a:lnTo>
                  <a:pt x="3058086" y="1264586"/>
                </a:lnTo>
                <a:lnTo>
                  <a:pt x="3123152" y="1309734"/>
                </a:lnTo>
                <a:lnTo>
                  <a:pt x="3188217" y="1356183"/>
                </a:lnTo>
              </a:path>
            </a:pathLst>
          </a:custGeom>
          <a:ln w="17068">
            <a:solidFill>
              <a:srgbClr val="000096"/>
            </a:solidFill>
            <a:prstDash val="lgDash"/>
          </a:ln>
        </p:spPr>
        <p:txBody>
          <a:bodyPr wrap="square" lIns="0" tIns="0" rIns="0" bIns="0" rtlCol="0"/>
          <a:lstStyle/>
          <a:p>
            <a:endParaRPr sz="1227"/>
          </a:p>
        </p:txBody>
      </p:sp>
      <p:sp>
        <p:nvSpPr>
          <p:cNvPr id="87" name="object 87"/>
          <p:cNvSpPr/>
          <p:nvPr/>
        </p:nvSpPr>
        <p:spPr>
          <a:xfrm>
            <a:off x="3534091" y="2022157"/>
            <a:ext cx="4347730" cy="924791"/>
          </a:xfrm>
          <a:custGeom>
            <a:avLst/>
            <a:gdLst/>
            <a:ahLst/>
            <a:cxnLst/>
            <a:rect l="l" t="t" r="r" b="b"/>
            <a:pathLst>
              <a:path w="6376670" h="1356360">
                <a:moveTo>
                  <a:pt x="0" y="13698"/>
                </a:moveTo>
                <a:lnTo>
                  <a:pt x="130131" y="5874"/>
                </a:lnTo>
                <a:lnTo>
                  <a:pt x="260262" y="1372"/>
                </a:lnTo>
                <a:lnTo>
                  <a:pt x="390394" y="0"/>
                </a:lnTo>
                <a:lnTo>
                  <a:pt x="520525" y="1569"/>
                </a:lnTo>
                <a:lnTo>
                  <a:pt x="650656" y="5899"/>
                </a:lnTo>
                <a:lnTo>
                  <a:pt x="780788" y="12816"/>
                </a:lnTo>
                <a:lnTo>
                  <a:pt x="910919" y="22152"/>
                </a:lnTo>
                <a:lnTo>
                  <a:pt x="1041050" y="33746"/>
                </a:lnTo>
                <a:lnTo>
                  <a:pt x="1171182" y="47445"/>
                </a:lnTo>
                <a:lnTo>
                  <a:pt x="1301313" y="63099"/>
                </a:lnTo>
                <a:lnTo>
                  <a:pt x="1431444" y="80567"/>
                </a:lnTo>
                <a:lnTo>
                  <a:pt x="1561576" y="99715"/>
                </a:lnTo>
                <a:lnTo>
                  <a:pt x="1691707" y="120414"/>
                </a:lnTo>
                <a:lnTo>
                  <a:pt x="1821838" y="142543"/>
                </a:lnTo>
                <a:lnTo>
                  <a:pt x="1951970" y="165987"/>
                </a:lnTo>
                <a:lnTo>
                  <a:pt x="2082101" y="190636"/>
                </a:lnTo>
                <a:lnTo>
                  <a:pt x="2212232" y="216390"/>
                </a:lnTo>
                <a:lnTo>
                  <a:pt x="2342364" y="243151"/>
                </a:lnTo>
                <a:lnTo>
                  <a:pt x="2472495" y="270832"/>
                </a:lnTo>
                <a:lnTo>
                  <a:pt x="2602626" y="299351"/>
                </a:lnTo>
                <a:lnTo>
                  <a:pt x="2732758" y="328631"/>
                </a:lnTo>
                <a:lnTo>
                  <a:pt x="2862889" y="358602"/>
                </a:lnTo>
                <a:lnTo>
                  <a:pt x="2993020" y="389204"/>
                </a:lnTo>
                <a:lnTo>
                  <a:pt x="3123152" y="420378"/>
                </a:lnTo>
                <a:lnTo>
                  <a:pt x="3253283" y="452077"/>
                </a:lnTo>
                <a:lnTo>
                  <a:pt x="3383415" y="484256"/>
                </a:lnTo>
                <a:lnTo>
                  <a:pt x="3513546" y="516879"/>
                </a:lnTo>
                <a:lnTo>
                  <a:pt x="3643677" y="549917"/>
                </a:lnTo>
                <a:lnTo>
                  <a:pt x="3773809" y="583346"/>
                </a:lnTo>
                <a:lnTo>
                  <a:pt x="3903940" y="617149"/>
                </a:lnTo>
                <a:lnTo>
                  <a:pt x="4034071" y="651316"/>
                </a:lnTo>
                <a:lnTo>
                  <a:pt x="4164202" y="685844"/>
                </a:lnTo>
                <a:lnTo>
                  <a:pt x="4294334" y="720735"/>
                </a:lnTo>
                <a:lnTo>
                  <a:pt x="4424465" y="755999"/>
                </a:lnTo>
                <a:lnTo>
                  <a:pt x="4554596" y="791651"/>
                </a:lnTo>
                <a:lnTo>
                  <a:pt x="4684728" y="827715"/>
                </a:lnTo>
                <a:lnTo>
                  <a:pt x="4814859" y="864220"/>
                </a:lnTo>
                <a:lnTo>
                  <a:pt x="4944990" y="901200"/>
                </a:lnTo>
                <a:lnTo>
                  <a:pt x="5075122" y="938699"/>
                </a:lnTo>
                <a:lnTo>
                  <a:pt x="5205253" y="976765"/>
                </a:lnTo>
                <a:lnTo>
                  <a:pt x="5335384" y="1015454"/>
                </a:lnTo>
                <a:lnTo>
                  <a:pt x="5465516" y="1054827"/>
                </a:lnTo>
                <a:lnTo>
                  <a:pt x="5595648" y="1094953"/>
                </a:lnTo>
                <a:lnTo>
                  <a:pt x="5725779" y="1135908"/>
                </a:lnTo>
                <a:lnTo>
                  <a:pt x="5855910" y="1177771"/>
                </a:lnTo>
                <a:lnTo>
                  <a:pt x="5986041" y="1220632"/>
                </a:lnTo>
                <a:lnTo>
                  <a:pt x="6116173" y="1264586"/>
                </a:lnTo>
                <a:lnTo>
                  <a:pt x="6246305" y="1309734"/>
                </a:lnTo>
                <a:lnTo>
                  <a:pt x="6376435" y="1356183"/>
                </a:lnTo>
              </a:path>
            </a:pathLst>
          </a:custGeom>
          <a:ln w="17068">
            <a:solidFill>
              <a:srgbClr val="000096"/>
            </a:solidFill>
          </a:ln>
        </p:spPr>
        <p:txBody>
          <a:bodyPr wrap="square" lIns="0" tIns="0" rIns="0" bIns="0" rtlCol="0"/>
          <a:lstStyle/>
          <a:p>
            <a:endParaRPr sz="1227"/>
          </a:p>
        </p:txBody>
      </p:sp>
      <p:sp>
        <p:nvSpPr>
          <p:cNvPr id="88" name="object 88"/>
          <p:cNvSpPr/>
          <p:nvPr/>
        </p:nvSpPr>
        <p:spPr>
          <a:xfrm>
            <a:off x="3534092" y="2004891"/>
            <a:ext cx="2173865" cy="1326140"/>
          </a:xfrm>
          <a:custGeom>
            <a:avLst/>
            <a:gdLst/>
            <a:ahLst/>
            <a:cxnLst/>
            <a:rect l="l" t="t" r="r" b="b"/>
            <a:pathLst>
              <a:path w="3188335" h="1945004">
                <a:moveTo>
                  <a:pt x="0" y="1944995"/>
                </a:moveTo>
                <a:lnTo>
                  <a:pt x="65065" y="1794103"/>
                </a:lnTo>
                <a:lnTo>
                  <a:pt x="130131" y="1651680"/>
                </a:lnTo>
                <a:lnTo>
                  <a:pt x="195197" y="1517391"/>
                </a:lnTo>
                <a:lnTo>
                  <a:pt x="260262" y="1390913"/>
                </a:lnTo>
                <a:lnTo>
                  <a:pt x="325328" y="1271930"/>
                </a:lnTo>
                <a:lnTo>
                  <a:pt x="390394" y="1160138"/>
                </a:lnTo>
                <a:lnTo>
                  <a:pt x="455459" y="1055238"/>
                </a:lnTo>
                <a:lnTo>
                  <a:pt x="520525" y="956946"/>
                </a:lnTo>
                <a:lnTo>
                  <a:pt x="585591" y="864983"/>
                </a:lnTo>
                <a:lnTo>
                  <a:pt x="650656" y="779082"/>
                </a:lnTo>
                <a:lnTo>
                  <a:pt x="715722" y="698984"/>
                </a:lnTo>
                <a:lnTo>
                  <a:pt x="780788" y="624440"/>
                </a:lnTo>
                <a:lnTo>
                  <a:pt x="845853" y="555211"/>
                </a:lnTo>
                <a:lnTo>
                  <a:pt x="910919" y="491066"/>
                </a:lnTo>
                <a:lnTo>
                  <a:pt x="975985" y="431784"/>
                </a:lnTo>
                <a:lnTo>
                  <a:pt x="1041050" y="377155"/>
                </a:lnTo>
                <a:lnTo>
                  <a:pt x="1106116" y="326977"/>
                </a:lnTo>
                <a:lnTo>
                  <a:pt x="1171182" y="281057"/>
                </a:lnTo>
                <a:lnTo>
                  <a:pt x="1236247" y="239213"/>
                </a:lnTo>
                <a:lnTo>
                  <a:pt x="1301313" y="201270"/>
                </a:lnTo>
                <a:lnTo>
                  <a:pt x="1366379" y="167064"/>
                </a:lnTo>
                <a:lnTo>
                  <a:pt x="1431444" y="136442"/>
                </a:lnTo>
                <a:lnTo>
                  <a:pt x="1496510" y="109257"/>
                </a:lnTo>
                <a:lnTo>
                  <a:pt x="1561576" y="85374"/>
                </a:lnTo>
                <a:lnTo>
                  <a:pt x="1626641" y="64667"/>
                </a:lnTo>
                <a:lnTo>
                  <a:pt x="1691707" y="47018"/>
                </a:lnTo>
                <a:lnTo>
                  <a:pt x="1756773" y="32321"/>
                </a:lnTo>
                <a:lnTo>
                  <a:pt x="1821838" y="20476"/>
                </a:lnTo>
                <a:lnTo>
                  <a:pt x="1886904" y="11396"/>
                </a:lnTo>
                <a:lnTo>
                  <a:pt x="1951970" y="5002"/>
                </a:lnTo>
                <a:lnTo>
                  <a:pt x="2017035" y="1223"/>
                </a:lnTo>
                <a:lnTo>
                  <a:pt x="2082101" y="0"/>
                </a:lnTo>
                <a:lnTo>
                  <a:pt x="2147167" y="1280"/>
                </a:lnTo>
                <a:lnTo>
                  <a:pt x="2212232" y="5024"/>
                </a:lnTo>
                <a:lnTo>
                  <a:pt x="2277298" y="11199"/>
                </a:lnTo>
                <a:lnTo>
                  <a:pt x="2342364" y="19782"/>
                </a:lnTo>
                <a:lnTo>
                  <a:pt x="2407429" y="30761"/>
                </a:lnTo>
                <a:lnTo>
                  <a:pt x="2472495" y="44131"/>
                </a:lnTo>
                <a:lnTo>
                  <a:pt x="2537561" y="59899"/>
                </a:lnTo>
                <a:lnTo>
                  <a:pt x="2602626" y="78079"/>
                </a:lnTo>
                <a:lnTo>
                  <a:pt x="2667692" y="98697"/>
                </a:lnTo>
                <a:lnTo>
                  <a:pt x="2732758" y="121785"/>
                </a:lnTo>
                <a:lnTo>
                  <a:pt x="2797824" y="147388"/>
                </a:lnTo>
                <a:lnTo>
                  <a:pt x="2862889" y="175559"/>
                </a:lnTo>
                <a:lnTo>
                  <a:pt x="2927955" y="206360"/>
                </a:lnTo>
                <a:lnTo>
                  <a:pt x="2993020" y="239863"/>
                </a:lnTo>
                <a:lnTo>
                  <a:pt x="3058086" y="276149"/>
                </a:lnTo>
                <a:lnTo>
                  <a:pt x="3123152" y="315309"/>
                </a:lnTo>
                <a:lnTo>
                  <a:pt x="3188217" y="357442"/>
                </a:lnTo>
              </a:path>
            </a:pathLst>
          </a:custGeom>
          <a:ln w="17068">
            <a:solidFill>
              <a:srgbClr val="000096"/>
            </a:solidFill>
          </a:ln>
        </p:spPr>
        <p:txBody>
          <a:bodyPr wrap="square" lIns="0" tIns="0" rIns="0" bIns="0" rtlCol="0"/>
          <a:lstStyle/>
          <a:p>
            <a:endParaRPr sz="1227"/>
          </a:p>
        </p:txBody>
      </p:sp>
      <p:sp>
        <p:nvSpPr>
          <p:cNvPr id="89" name="object 89"/>
          <p:cNvSpPr/>
          <p:nvPr/>
        </p:nvSpPr>
        <p:spPr>
          <a:xfrm>
            <a:off x="3534092" y="1991418"/>
            <a:ext cx="2200708" cy="946872"/>
          </a:xfrm>
          <a:custGeom>
            <a:avLst/>
            <a:gdLst/>
            <a:ahLst/>
            <a:cxnLst/>
            <a:rect l="l" t="t" r="r" b="b"/>
            <a:pathLst>
              <a:path w="3227704" h="1388745">
                <a:moveTo>
                  <a:pt x="0" y="13181"/>
                </a:moveTo>
                <a:lnTo>
                  <a:pt x="65859" y="5498"/>
                </a:lnTo>
                <a:lnTo>
                  <a:pt x="131718" y="1169"/>
                </a:lnTo>
                <a:lnTo>
                  <a:pt x="197577" y="0"/>
                </a:lnTo>
                <a:lnTo>
                  <a:pt x="263437" y="1803"/>
                </a:lnTo>
                <a:lnTo>
                  <a:pt x="329296" y="6399"/>
                </a:lnTo>
                <a:lnTo>
                  <a:pt x="395155" y="13612"/>
                </a:lnTo>
                <a:lnTo>
                  <a:pt x="461015" y="23275"/>
                </a:lnTo>
                <a:lnTo>
                  <a:pt x="526874" y="35226"/>
                </a:lnTo>
                <a:lnTo>
                  <a:pt x="592733" y="49310"/>
                </a:lnTo>
                <a:lnTo>
                  <a:pt x="658592" y="65379"/>
                </a:lnTo>
                <a:lnTo>
                  <a:pt x="724452" y="83291"/>
                </a:lnTo>
                <a:lnTo>
                  <a:pt x="790311" y="102911"/>
                </a:lnTo>
                <a:lnTo>
                  <a:pt x="856171" y="124110"/>
                </a:lnTo>
                <a:lnTo>
                  <a:pt x="922030" y="146766"/>
                </a:lnTo>
                <a:lnTo>
                  <a:pt x="987889" y="170763"/>
                </a:lnTo>
                <a:lnTo>
                  <a:pt x="1053748" y="195992"/>
                </a:lnTo>
                <a:lnTo>
                  <a:pt x="1119608" y="222349"/>
                </a:lnTo>
                <a:lnTo>
                  <a:pt x="1185467" y="249739"/>
                </a:lnTo>
                <a:lnTo>
                  <a:pt x="1251326" y="278073"/>
                </a:lnTo>
                <a:lnTo>
                  <a:pt x="1317186" y="307266"/>
                </a:lnTo>
                <a:lnTo>
                  <a:pt x="1383045" y="337242"/>
                </a:lnTo>
                <a:lnTo>
                  <a:pt x="1448904" y="367932"/>
                </a:lnTo>
                <a:lnTo>
                  <a:pt x="1514764" y="399271"/>
                </a:lnTo>
                <a:lnTo>
                  <a:pt x="1580623" y="431202"/>
                </a:lnTo>
                <a:lnTo>
                  <a:pt x="1646482" y="463675"/>
                </a:lnTo>
                <a:lnTo>
                  <a:pt x="1712342" y="496645"/>
                </a:lnTo>
                <a:lnTo>
                  <a:pt x="1778201" y="530076"/>
                </a:lnTo>
                <a:lnTo>
                  <a:pt x="1844060" y="563935"/>
                </a:lnTo>
                <a:lnTo>
                  <a:pt x="1909919" y="598199"/>
                </a:lnTo>
                <a:lnTo>
                  <a:pt x="1975779" y="632849"/>
                </a:lnTo>
                <a:lnTo>
                  <a:pt x="2041638" y="667875"/>
                </a:lnTo>
                <a:lnTo>
                  <a:pt x="2107497" y="703270"/>
                </a:lnTo>
                <a:lnTo>
                  <a:pt x="2173357" y="739036"/>
                </a:lnTo>
                <a:lnTo>
                  <a:pt x="2239216" y="775182"/>
                </a:lnTo>
                <a:lnTo>
                  <a:pt x="2305075" y="811722"/>
                </a:lnTo>
                <a:lnTo>
                  <a:pt x="2370935" y="848677"/>
                </a:lnTo>
                <a:lnTo>
                  <a:pt x="2436794" y="886074"/>
                </a:lnTo>
                <a:lnTo>
                  <a:pt x="2502653" y="923949"/>
                </a:lnTo>
                <a:lnTo>
                  <a:pt x="2568513" y="962341"/>
                </a:lnTo>
                <a:lnTo>
                  <a:pt x="2634372" y="1001297"/>
                </a:lnTo>
                <a:lnTo>
                  <a:pt x="2700231" y="1040871"/>
                </a:lnTo>
                <a:lnTo>
                  <a:pt x="2766090" y="1081124"/>
                </a:lnTo>
                <a:lnTo>
                  <a:pt x="2831950" y="1122122"/>
                </a:lnTo>
                <a:lnTo>
                  <a:pt x="2897809" y="1163938"/>
                </a:lnTo>
                <a:lnTo>
                  <a:pt x="2963668" y="1206651"/>
                </a:lnTo>
                <a:lnTo>
                  <a:pt x="3029528" y="1250349"/>
                </a:lnTo>
                <a:lnTo>
                  <a:pt x="3095387" y="1295124"/>
                </a:lnTo>
                <a:lnTo>
                  <a:pt x="3161246" y="1341075"/>
                </a:lnTo>
                <a:lnTo>
                  <a:pt x="3227105" y="1388308"/>
                </a:lnTo>
              </a:path>
            </a:pathLst>
          </a:custGeom>
          <a:ln w="17068">
            <a:solidFill>
              <a:srgbClr val="000000"/>
            </a:solidFill>
          </a:ln>
        </p:spPr>
        <p:txBody>
          <a:bodyPr wrap="square" lIns="0" tIns="0" rIns="0" bIns="0" rtlCol="0"/>
          <a:lstStyle/>
          <a:p>
            <a:endParaRPr sz="1227"/>
          </a:p>
        </p:txBody>
      </p:sp>
      <p:sp>
        <p:nvSpPr>
          <p:cNvPr id="90" name="object 90"/>
          <p:cNvSpPr/>
          <p:nvPr/>
        </p:nvSpPr>
        <p:spPr>
          <a:xfrm>
            <a:off x="3534092" y="3309985"/>
            <a:ext cx="282286" cy="14720"/>
          </a:xfrm>
          <a:custGeom>
            <a:avLst/>
            <a:gdLst/>
            <a:ahLst/>
            <a:cxnLst/>
            <a:rect l="l" t="t" r="r" b="b"/>
            <a:pathLst>
              <a:path w="414019" h="21589">
                <a:moveTo>
                  <a:pt x="0" y="0"/>
                </a:moveTo>
                <a:lnTo>
                  <a:pt x="42226" y="264"/>
                </a:lnTo>
                <a:lnTo>
                  <a:pt x="84452" y="749"/>
                </a:lnTo>
                <a:lnTo>
                  <a:pt x="126678" y="1633"/>
                </a:lnTo>
                <a:lnTo>
                  <a:pt x="168904" y="3035"/>
                </a:lnTo>
                <a:lnTo>
                  <a:pt x="211130" y="5020"/>
                </a:lnTo>
                <a:lnTo>
                  <a:pt x="253356" y="7592"/>
                </a:lnTo>
                <a:lnTo>
                  <a:pt x="295582" y="10699"/>
                </a:lnTo>
                <a:lnTo>
                  <a:pt x="337808" y="14231"/>
                </a:lnTo>
                <a:lnTo>
                  <a:pt x="380035" y="18021"/>
                </a:lnTo>
                <a:lnTo>
                  <a:pt x="388480" y="18791"/>
                </a:lnTo>
                <a:lnTo>
                  <a:pt x="396925" y="19560"/>
                </a:lnTo>
                <a:lnTo>
                  <a:pt x="405370" y="20327"/>
                </a:lnTo>
                <a:lnTo>
                  <a:pt x="413815" y="21089"/>
                </a:lnTo>
              </a:path>
            </a:pathLst>
          </a:custGeom>
          <a:ln w="17068">
            <a:solidFill>
              <a:srgbClr val="000000"/>
            </a:solidFill>
          </a:ln>
        </p:spPr>
        <p:txBody>
          <a:bodyPr wrap="square" lIns="0" tIns="0" rIns="0" bIns="0" rtlCol="0"/>
          <a:lstStyle/>
          <a:p>
            <a:endParaRPr sz="1227"/>
          </a:p>
        </p:txBody>
      </p:sp>
      <p:sp>
        <p:nvSpPr>
          <p:cNvPr id="91" name="object 91"/>
          <p:cNvSpPr/>
          <p:nvPr/>
        </p:nvSpPr>
        <p:spPr>
          <a:xfrm>
            <a:off x="3563051" y="1995386"/>
            <a:ext cx="191366" cy="1314883"/>
          </a:xfrm>
          <a:custGeom>
            <a:avLst/>
            <a:gdLst/>
            <a:ahLst/>
            <a:cxnLst/>
            <a:rect l="l" t="t" r="r" b="b"/>
            <a:pathLst>
              <a:path w="280669" h="1928495">
                <a:moveTo>
                  <a:pt x="0" y="1928345"/>
                </a:moveTo>
                <a:lnTo>
                  <a:pt x="22876" y="1882900"/>
                </a:lnTo>
                <a:lnTo>
                  <a:pt x="40033" y="1835753"/>
                </a:lnTo>
                <a:lnTo>
                  <a:pt x="51472" y="1798101"/>
                </a:lnTo>
                <a:lnTo>
                  <a:pt x="62910" y="1755473"/>
                </a:lnTo>
                <a:lnTo>
                  <a:pt x="74348" y="1707868"/>
                </a:lnTo>
                <a:lnTo>
                  <a:pt x="85787" y="1655286"/>
                </a:lnTo>
                <a:lnTo>
                  <a:pt x="97225" y="1597728"/>
                </a:lnTo>
                <a:lnTo>
                  <a:pt x="108663" y="1535194"/>
                </a:lnTo>
                <a:lnTo>
                  <a:pt x="120101" y="1467683"/>
                </a:lnTo>
                <a:lnTo>
                  <a:pt x="131540" y="1395196"/>
                </a:lnTo>
                <a:lnTo>
                  <a:pt x="137259" y="1357086"/>
                </a:lnTo>
                <a:lnTo>
                  <a:pt x="142978" y="1317732"/>
                </a:lnTo>
                <a:lnTo>
                  <a:pt x="148697" y="1277134"/>
                </a:lnTo>
                <a:lnTo>
                  <a:pt x="154416" y="1235291"/>
                </a:lnTo>
                <a:lnTo>
                  <a:pt x="160135" y="1192205"/>
                </a:lnTo>
                <a:lnTo>
                  <a:pt x="165854" y="1147875"/>
                </a:lnTo>
                <a:lnTo>
                  <a:pt x="171573" y="1102300"/>
                </a:lnTo>
                <a:lnTo>
                  <a:pt x="177293" y="1055481"/>
                </a:lnTo>
                <a:lnTo>
                  <a:pt x="183012" y="1007418"/>
                </a:lnTo>
                <a:lnTo>
                  <a:pt x="188731" y="958111"/>
                </a:lnTo>
                <a:lnTo>
                  <a:pt x="194450" y="907560"/>
                </a:lnTo>
                <a:lnTo>
                  <a:pt x="200169" y="855765"/>
                </a:lnTo>
                <a:lnTo>
                  <a:pt x="205888" y="802726"/>
                </a:lnTo>
                <a:lnTo>
                  <a:pt x="211607" y="748442"/>
                </a:lnTo>
                <a:lnTo>
                  <a:pt x="217327" y="692915"/>
                </a:lnTo>
                <a:lnTo>
                  <a:pt x="223046" y="636143"/>
                </a:lnTo>
                <a:lnTo>
                  <a:pt x="228765" y="578127"/>
                </a:lnTo>
                <a:lnTo>
                  <a:pt x="234484" y="518867"/>
                </a:lnTo>
                <a:lnTo>
                  <a:pt x="240203" y="458363"/>
                </a:lnTo>
                <a:lnTo>
                  <a:pt x="245922" y="396615"/>
                </a:lnTo>
                <a:lnTo>
                  <a:pt x="251641" y="333623"/>
                </a:lnTo>
                <a:lnTo>
                  <a:pt x="257361" y="269386"/>
                </a:lnTo>
                <a:lnTo>
                  <a:pt x="263080" y="203906"/>
                </a:lnTo>
                <a:lnTo>
                  <a:pt x="268799" y="137181"/>
                </a:lnTo>
                <a:lnTo>
                  <a:pt x="274518" y="69212"/>
                </a:lnTo>
                <a:lnTo>
                  <a:pt x="280237" y="0"/>
                </a:lnTo>
              </a:path>
            </a:pathLst>
          </a:custGeom>
          <a:ln w="17068">
            <a:solidFill>
              <a:srgbClr val="FF0000"/>
            </a:solidFill>
            <a:prstDash val="lgDash"/>
          </a:ln>
        </p:spPr>
        <p:txBody>
          <a:bodyPr wrap="square" lIns="0" tIns="0" rIns="0" bIns="0" rtlCol="0"/>
          <a:lstStyle/>
          <a:p>
            <a:endParaRPr sz="1227"/>
          </a:p>
        </p:txBody>
      </p:sp>
      <p:sp>
        <p:nvSpPr>
          <p:cNvPr id="92" name="object 92"/>
          <p:cNvSpPr/>
          <p:nvPr/>
        </p:nvSpPr>
        <p:spPr>
          <a:xfrm>
            <a:off x="3816239" y="2937993"/>
            <a:ext cx="1918422" cy="386628"/>
          </a:xfrm>
          <a:custGeom>
            <a:avLst/>
            <a:gdLst/>
            <a:ahLst/>
            <a:cxnLst/>
            <a:rect l="l" t="t" r="r" b="b"/>
            <a:pathLst>
              <a:path w="2813685" h="567054">
                <a:moveTo>
                  <a:pt x="0" y="566678"/>
                </a:moveTo>
                <a:lnTo>
                  <a:pt x="57414" y="563507"/>
                </a:lnTo>
                <a:lnTo>
                  <a:pt x="114828" y="559986"/>
                </a:lnTo>
                <a:lnTo>
                  <a:pt x="172242" y="556115"/>
                </a:lnTo>
                <a:lnTo>
                  <a:pt x="229656" y="551894"/>
                </a:lnTo>
                <a:lnTo>
                  <a:pt x="287070" y="547323"/>
                </a:lnTo>
                <a:lnTo>
                  <a:pt x="344484" y="542403"/>
                </a:lnTo>
                <a:lnTo>
                  <a:pt x="401898" y="537133"/>
                </a:lnTo>
                <a:lnTo>
                  <a:pt x="459312" y="531514"/>
                </a:lnTo>
                <a:lnTo>
                  <a:pt x="516726" y="525544"/>
                </a:lnTo>
                <a:lnTo>
                  <a:pt x="574140" y="519225"/>
                </a:lnTo>
                <a:lnTo>
                  <a:pt x="631554" y="512556"/>
                </a:lnTo>
                <a:lnTo>
                  <a:pt x="688968" y="505538"/>
                </a:lnTo>
                <a:lnTo>
                  <a:pt x="746383" y="498170"/>
                </a:lnTo>
                <a:lnTo>
                  <a:pt x="803797" y="490452"/>
                </a:lnTo>
                <a:lnTo>
                  <a:pt x="861211" y="482384"/>
                </a:lnTo>
                <a:lnTo>
                  <a:pt x="918625" y="473967"/>
                </a:lnTo>
                <a:lnTo>
                  <a:pt x="976039" y="465200"/>
                </a:lnTo>
                <a:lnTo>
                  <a:pt x="1033453" y="456083"/>
                </a:lnTo>
                <a:lnTo>
                  <a:pt x="1090867" y="446616"/>
                </a:lnTo>
                <a:lnTo>
                  <a:pt x="1148281" y="436800"/>
                </a:lnTo>
                <a:lnTo>
                  <a:pt x="1205695" y="426634"/>
                </a:lnTo>
                <a:lnTo>
                  <a:pt x="1263109" y="416118"/>
                </a:lnTo>
                <a:lnTo>
                  <a:pt x="1320523" y="405253"/>
                </a:lnTo>
                <a:lnTo>
                  <a:pt x="1377937" y="394038"/>
                </a:lnTo>
                <a:lnTo>
                  <a:pt x="1435352" y="382473"/>
                </a:lnTo>
                <a:lnTo>
                  <a:pt x="1492766" y="370558"/>
                </a:lnTo>
                <a:lnTo>
                  <a:pt x="1550180" y="358294"/>
                </a:lnTo>
                <a:lnTo>
                  <a:pt x="1607594" y="345680"/>
                </a:lnTo>
                <a:lnTo>
                  <a:pt x="1665008" y="332716"/>
                </a:lnTo>
                <a:lnTo>
                  <a:pt x="1722422" y="319403"/>
                </a:lnTo>
                <a:lnTo>
                  <a:pt x="1779836" y="305739"/>
                </a:lnTo>
                <a:lnTo>
                  <a:pt x="1837250" y="291726"/>
                </a:lnTo>
                <a:lnTo>
                  <a:pt x="1894664" y="277364"/>
                </a:lnTo>
                <a:lnTo>
                  <a:pt x="1952078" y="262652"/>
                </a:lnTo>
                <a:lnTo>
                  <a:pt x="2009493" y="247589"/>
                </a:lnTo>
                <a:lnTo>
                  <a:pt x="2066907" y="232178"/>
                </a:lnTo>
                <a:lnTo>
                  <a:pt x="2124321" y="216416"/>
                </a:lnTo>
                <a:lnTo>
                  <a:pt x="2181735" y="200305"/>
                </a:lnTo>
                <a:lnTo>
                  <a:pt x="2239149" y="183844"/>
                </a:lnTo>
                <a:lnTo>
                  <a:pt x="2296563" y="167033"/>
                </a:lnTo>
                <a:lnTo>
                  <a:pt x="2353977" y="149873"/>
                </a:lnTo>
                <a:lnTo>
                  <a:pt x="2411391" y="132363"/>
                </a:lnTo>
                <a:lnTo>
                  <a:pt x="2468805" y="114503"/>
                </a:lnTo>
                <a:lnTo>
                  <a:pt x="2526219" y="96293"/>
                </a:lnTo>
                <a:lnTo>
                  <a:pt x="2583633" y="77734"/>
                </a:lnTo>
                <a:lnTo>
                  <a:pt x="2641047" y="58825"/>
                </a:lnTo>
                <a:lnTo>
                  <a:pt x="2698462" y="39566"/>
                </a:lnTo>
                <a:lnTo>
                  <a:pt x="2755876" y="19958"/>
                </a:lnTo>
                <a:lnTo>
                  <a:pt x="2813289" y="0"/>
                </a:lnTo>
              </a:path>
            </a:pathLst>
          </a:custGeom>
          <a:ln w="17068">
            <a:solidFill>
              <a:srgbClr val="FF0000"/>
            </a:solidFill>
            <a:prstDash val="lgDash"/>
          </a:ln>
        </p:spPr>
        <p:txBody>
          <a:bodyPr wrap="square" lIns="0" tIns="0" rIns="0" bIns="0" rtlCol="0"/>
          <a:lstStyle/>
          <a:p>
            <a:endParaRPr sz="1227"/>
          </a:p>
        </p:txBody>
      </p:sp>
      <p:sp>
        <p:nvSpPr>
          <p:cNvPr id="93" name="object 93"/>
          <p:cNvSpPr/>
          <p:nvPr/>
        </p:nvSpPr>
        <p:spPr>
          <a:xfrm>
            <a:off x="6522325" y="2574568"/>
            <a:ext cx="163224" cy="163224"/>
          </a:xfrm>
          <a:custGeom>
            <a:avLst/>
            <a:gdLst/>
            <a:ahLst/>
            <a:cxnLst/>
            <a:rect l="l" t="t" r="r" b="b"/>
            <a:pathLst>
              <a:path w="239395" h="239395">
                <a:moveTo>
                  <a:pt x="238963" y="0"/>
                </a:moveTo>
                <a:lnTo>
                  <a:pt x="0" y="0"/>
                </a:lnTo>
                <a:lnTo>
                  <a:pt x="238963" y="238962"/>
                </a:lnTo>
                <a:lnTo>
                  <a:pt x="238963" y="0"/>
                </a:lnTo>
                <a:close/>
              </a:path>
            </a:pathLst>
          </a:custGeom>
          <a:ln w="17068">
            <a:solidFill>
              <a:srgbClr val="0000FF"/>
            </a:solidFill>
          </a:ln>
        </p:spPr>
        <p:txBody>
          <a:bodyPr wrap="square" lIns="0" tIns="0" rIns="0" bIns="0" rtlCol="0"/>
          <a:lstStyle/>
          <a:p>
            <a:endParaRPr sz="1227"/>
          </a:p>
        </p:txBody>
      </p:sp>
      <p:sp>
        <p:nvSpPr>
          <p:cNvPr id="94" name="object 94"/>
          <p:cNvSpPr/>
          <p:nvPr/>
        </p:nvSpPr>
        <p:spPr>
          <a:xfrm>
            <a:off x="6603790" y="2574568"/>
            <a:ext cx="81828" cy="81828"/>
          </a:xfrm>
          <a:custGeom>
            <a:avLst/>
            <a:gdLst/>
            <a:ahLst/>
            <a:cxnLst/>
            <a:rect l="l" t="t" r="r" b="b"/>
            <a:pathLst>
              <a:path w="120014" h="120014">
                <a:moveTo>
                  <a:pt x="119481" y="0"/>
                </a:moveTo>
                <a:lnTo>
                  <a:pt x="0" y="119481"/>
                </a:lnTo>
              </a:path>
            </a:pathLst>
          </a:custGeom>
          <a:ln w="17068">
            <a:solidFill>
              <a:srgbClr val="0000FF"/>
            </a:solidFill>
          </a:ln>
        </p:spPr>
        <p:txBody>
          <a:bodyPr wrap="square" lIns="0" tIns="0" rIns="0" bIns="0" rtlCol="0"/>
          <a:lstStyle/>
          <a:p>
            <a:endParaRPr sz="1227"/>
          </a:p>
        </p:txBody>
      </p:sp>
      <p:sp>
        <p:nvSpPr>
          <p:cNvPr id="95" name="object 95"/>
          <p:cNvSpPr/>
          <p:nvPr/>
        </p:nvSpPr>
        <p:spPr>
          <a:xfrm>
            <a:off x="6563058" y="2574568"/>
            <a:ext cx="41131" cy="41131"/>
          </a:xfrm>
          <a:custGeom>
            <a:avLst/>
            <a:gdLst/>
            <a:ahLst/>
            <a:cxnLst/>
            <a:rect l="l" t="t" r="r" b="b"/>
            <a:pathLst>
              <a:path w="60325" h="60325">
                <a:moveTo>
                  <a:pt x="59740" y="0"/>
                </a:moveTo>
                <a:lnTo>
                  <a:pt x="0" y="59740"/>
                </a:lnTo>
              </a:path>
            </a:pathLst>
          </a:custGeom>
          <a:ln w="17068">
            <a:solidFill>
              <a:srgbClr val="0000FF"/>
            </a:solidFill>
          </a:ln>
        </p:spPr>
        <p:txBody>
          <a:bodyPr wrap="square" lIns="0" tIns="0" rIns="0" bIns="0" rtlCol="0"/>
          <a:lstStyle/>
          <a:p>
            <a:endParaRPr sz="1227"/>
          </a:p>
        </p:txBody>
      </p:sp>
      <p:sp>
        <p:nvSpPr>
          <p:cNvPr id="96" name="object 96"/>
          <p:cNvSpPr/>
          <p:nvPr/>
        </p:nvSpPr>
        <p:spPr>
          <a:xfrm>
            <a:off x="6644523" y="2656032"/>
            <a:ext cx="41131" cy="41131"/>
          </a:xfrm>
          <a:custGeom>
            <a:avLst/>
            <a:gdLst/>
            <a:ahLst/>
            <a:cxnLst/>
            <a:rect l="l" t="t" r="r" b="b"/>
            <a:pathLst>
              <a:path w="60325" h="60325">
                <a:moveTo>
                  <a:pt x="59740" y="0"/>
                </a:moveTo>
                <a:lnTo>
                  <a:pt x="0" y="59740"/>
                </a:lnTo>
              </a:path>
            </a:pathLst>
          </a:custGeom>
          <a:ln w="17068">
            <a:solidFill>
              <a:srgbClr val="0000FF"/>
            </a:solidFill>
          </a:ln>
        </p:spPr>
        <p:txBody>
          <a:bodyPr wrap="square" lIns="0" tIns="0" rIns="0" bIns="0" rtlCol="0"/>
          <a:lstStyle/>
          <a:p>
            <a:endParaRPr sz="1227"/>
          </a:p>
        </p:txBody>
      </p:sp>
      <p:sp>
        <p:nvSpPr>
          <p:cNvPr id="97" name="object 97"/>
          <p:cNvSpPr txBox="1"/>
          <p:nvPr/>
        </p:nvSpPr>
        <p:spPr>
          <a:xfrm>
            <a:off x="5754074" y="2873330"/>
            <a:ext cx="116898" cy="99707"/>
          </a:xfrm>
          <a:prstGeom prst="rect">
            <a:avLst/>
          </a:prstGeom>
        </p:spPr>
        <p:txBody>
          <a:bodyPr vert="horz" wrap="square" lIns="0" tIns="0" rIns="0" bIns="0" rtlCol="0">
            <a:spAutoFit/>
          </a:bodyPr>
          <a:lstStyle/>
          <a:p>
            <a:pPr marL="8659"/>
            <a:r>
              <a:rPr sz="648" spc="-3" dirty="0">
                <a:solidFill>
                  <a:srgbClr val="000096"/>
                </a:solidFill>
                <a:latin typeface="Arial"/>
                <a:cs typeface="Arial"/>
              </a:rPr>
              <a:t>(1)</a:t>
            </a:r>
            <a:endParaRPr sz="648">
              <a:latin typeface="Arial"/>
              <a:cs typeface="Arial"/>
            </a:endParaRPr>
          </a:p>
        </p:txBody>
      </p:sp>
      <p:sp>
        <p:nvSpPr>
          <p:cNvPr id="98" name="object 98"/>
          <p:cNvSpPr txBox="1"/>
          <p:nvPr/>
        </p:nvSpPr>
        <p:spPr>
          <a:xfrm>
            <a:off x="3554528" y="2116875"/>
            <a:ext cx="361517" cy="99707"/>
          </a:xfrm>
          <a:prstGeom prst="rect">
            <a:avLst/>
          </a:prstGeom>
        </p:spPr>
        <p:txBody>
          <a:bodyPr vert="horz" wrap="square" lIns="0" tIns="0" rIns="0" bIns="0" rtlCol="0">
            <a:spAutoFit/>
          </a:bodyPr>
          <a:lstStyle/>
          <a:p>
            <a:pPr marL="8659"/>
            <a:r>
              <a:rPr sz="648" spc="-7" dirty="0">
                <a:solidFill>
                  <a:srgbClr val="000096"/>
                </a:solidFill>
                <a:latin typeface="Arial"/>
                <a:cs typeface="Arial"/>
              </a:rPr>
              <a:t>3756</a:t>
            </a:r>
            <a:r>
              <a:rPr sz="648" spc="-3" dirty="0">
                <a:solidFill>
                  <a:srgbClr val="000096"/>
                </a:solidFill>
                <a:latin typeface="Arial"/>
                <a:cs typeface="Arial"/>
              </a:rPr>
              <a:t> </a:t>
            </a:r>
            <a:r>
              <a:rPr sz="648" spc="-7" dirty="0">
                <a:solidFill>
                  <a:srgbClr val="000096"/>
                </a:solidFill>
                <a:latin typeface="Arial"/>
                <a:cs typeface="Arial"/>
              </a:rPr>
              <a:t>rpm</a:t>
            </a:r>
            <a:endParaRPr sz="648">
              <a:latin typeface="Arial"/>
              <a:cs typeface="Arial"/>
            </a:endParaRPr>
          </a:p>
        </p:txBody>
      </p:sp>
      <p:sp>
        <p:nvSpPr>
          <p:cNvPr id="99" name="object 99"/>
          <p:cNvSpPr txBox="1"/>
          <p:nvPr/>
        </p:nvSpPr>
        <p:spPr>
          <a:xfrm>
            <a:off x="7924528" y="2873330"/>
            <a:ext cx="116898" cy="99707"/>
          </a:xfrm>
          <a:prstGeom prst="rect">
            <a:avLst/>
          </a:prstGeom>
        </p:spPr>
        <p:txBody>
          <a:bodyPr vert="horz" wrap="square" lIns="0" tIns="0" rIns="0" bIns="0" rtlCol="0">
            <a:spAutoFit/>
          </a:bodyPr>
          <a:lstStyle/>
          <a:p>
            <a:pPr marL="8659"/>
            <a:r>
              <a:rPr sz="648" spc="-3" dirty="0">
                <a:solidFill>
                  <a:srgbClr val="000096"/>
                </a:solidFill>
                <a:latin typeface="Arial"/>
                <a:cs typeface="Arial"/>
              </a:rPr>
              <a:t>(2)</a:t>
            </a:r>
            <a:endParaRPr sz="648">
              <a:latin typeface="Arial"/>
              <a:cs typeface="Arial"/>
            </a:endParaRPr>
          </a:p>
        </p:txBody>
      </p:sp>
      <p:sp>
        <p:nvSpPr>
          <p:cNvPr id="100" name="object 100"/>
          <p:cNvSpPr txBox="1"/>
          <p:nvPr/>
        </p:nvSpPr>
        <p:spPr>
          <a:xfrm>
            <a:off x="5754074" y="2227434"/>
            <a:ext cx="366280" cy="99707"/>
          </a:xfrm>
          <a:prstGeom prst="rect">
            <a:avLst/>
          </a:prstGeom>
        </p:spPr>
        <p:txBody>
          <a:bodyPr vert="horz" wrap="square" lIns="0" tIns="0" rIns="0" bIns="0" rtlCol="0">
            <a:spAutoFit/>
          </a:bodyPr>
          <a:lstStyle/>
          <a:p>
            <a:pPr marL="8659"/>
            <a:r>
              <a:rPr sz="648" spc="-7" dirty="0">
                <a:solidFill>
                  <a:srgbClr val="000096"/>
                </a:solidFill>
                <a:latin typeface="Arial"/>
                <a:cs typeface="Arial"/>
              </a:rPr>
              <a:t>Eff</a:t>
            </a:r>
            <a:r>
              <a:rPr sz="648" spc="-3" dirty="0">
                <a:solidFill>
                  <a:srgbClr val="000096"/>
                </a:solidFill>
                <a:latin typeface="Arial"/>
                <a:cs typeface="Arial"/>
              </a:rPr>
              <a:t>iciency</a:t>
            </a:r>
            <a:endParaRPr sz="648">
              <a:latin typeface="Arial"/>
              <a:cs typeface="Arial"/>
            </a:endParaRPr>
          </a:p>
        </p:txBody>
      </p:sp>
      <p:sp>
        <p:nvSpPr>
          <p:cNvPr id="101" name="object 101"/>
          <p:cNvSpPr txBox="1"/>
          <p:nvPr/>
        </p:nvSpPr>
        <p:spPr>
          <a:xfrm>
            <a:off x="3554528" y="1872481"/>
            <a:ext cx="361517" cy="99707"/>
          </a:xfrm>
          <a:prstGeom prst="rect">
            <a:avLst/>
          </a:prstGeom>
        </p:spPr>
        <p:txBody>
          <a:bodyPr vert="horz" wrap="square" lIns="0" tIns="0" rIns="0" bIns="0" rtlCol="0">
            <a:spAutoFit/>
          </a:bodyPr>
          <a:lstStyle/>
          <a:p>
            <a:pPr marL="8659"/>
            <a:r>
              <a:rPr sz="648" spc="-7" dirty="0">
                <a:latin typeface="Arial"/>
                <a:cs typeface="Arial"/>
              </a:rPr>
              <a:t>3799</a:t>
            </a:r>
            <a:r>
              <a:rPr sz="648" spc="-3" dirty="0">
                <a:latin typeface="Arial"/>
                <a:cs typeface="Arial"/>
              </a:rPr>
              <a:t> </a:t>
            </a:r>
            <a:r>
              <a:rPr sz="648" spc="-7" dirty="0">
                <a:latin typeface="Arial"/>
                <a:cs typeface="Arial"/>
              </a:rPr>
              <a:t>rpm</a:t>
            </a:r>
            <a:endParaRPr sz="648">
              <a:latin typeface="Arial"/>
              <a:cs typeface="Arial"/>
            </a:endParaRPr>
          </a:p>
        </p:txBody>
      </p:sp>
      <p:sp>
        <p:nvSpPr>
          <p:cNvPr id="102" name="object 102"/>
          <p:cNvSpPr/>
          <p:nvPr/>
        </p:nvSpPr>
        <p:spPr>
          <a:xfrm>
            <a:off x="7444398" y="1585356"/>
            <a:ext cx="1210541" cy="122526"/>
          </a:xfrm>
          <a:custGeom>
            <a:avLst/>
            <a:gdLst/>
            <a:ahLst/>
            <a:cxnLst/>
            <a:rect l="l" t="t" r="r" b="b"/>
            <a:pathLst>
              <a:path w="1775459" h="179705">
                <a:moveTo>
                  <a:pt x="0" y="0"/>
                </a:moveTo>
                <a:lnTo>
                  <a:pt x="1775155" y="0"/>
                </a:lnTo>
                <a:lnTo>
                  <a:pt x="1775155" y="179221"/>
                </a:lnTo>
                <a:lnTo>
                  <a:pt x="0" y="179221"/>
                </a:lnTo>
                <a:lnTo>
                  <a:pt x="0" y="0"/>
                </a:lnTo>
                <a:close/>
              </a:path>
            </a:pathLst>
          </a:custGeom>
          <a:ln w="8534">
            <a:solidFill>
              <a:srgbClr val="000000"/>
            </a:solidFill>
          </a:ln>
        </p:spPr>
        <p:txBody>
          <a:bodyPr wrap="square" lIns="0" tIns="0" rIns="0" bIns="0" rtlCol="0"/>
          <a:lstStyle/>
          <a:p>
            <a:endParaRPr sz="1227"/>
          </a:p>
        </p:txBody>
      </p:sp>
      <p:sp>
        <p:nvSpPr>
          <p:cNvPr id="103" name="object 103"/>
          <p:cNvSpPr txBox="1"/>
          <p:nvPr/>
        </p:nvSpPr>
        <p:spPr>
          <a:xfrm>
            <a:off x="7453196" y="1610066"/>
            <a:ext cx="1134774" cy="99707"/>
          </a:xfrm>
          <a:prstGeom prst="rect">
            <a:avLst/>
          </a:prstGeom>
        </p:spPr>
        <p:txBody>
          <a:bodyPr vert="horz" wrap="square" lIns="0" tIns="0" rIns="0" bIns="0" rtlCol="0">
            <a:spAutoFit/>
          </a:bodyPr>
          <a:lstStyle/>
          <a:p>
            <a:pPr marL="8659">
              <a:tabLst>
                <a:tab pos="165384" algn="l"/>
              </a:tabLst>
            </a:pPr>
            <a:r>
              <a:rPr sz="648" spc="-3" dirty="0">
                <a:latin typeface="Times New Roman"/>
                <a:cs typeface="Times New Roman"/>
              </a:rPr>
              <a:t> 	</a:t>
            </a:r>
            <a:r>
              <a:rPr sz="648" spc="-10" dirty="0">
                <a:latin typeface="Arial"/>
                <a:cs typeface="Arial"/>
              </a:rPr>
              <a:t>A</a:t>
            </a:r>
            <a:r>
              <a:rPr sz="648" spc="-3" dirty="0">
                <a:latin typeface="Arial"/>
                <a:cs typeface="Arial"/>
              </a:rPr>
              <a:t>llowable opera</a:t>
            </a:r>
            <a:r>
              <a:rPr sz="648" spc="-7" dirty="0">
                <a:latin typeface="Arial"/>
                <a:cs typeface="Arial"/>
              </a:rPr>
              <a:t>t</a:t>
            </a:r>
            <a:r>
              <a:rPr sz="648" spc="-3" dirty="0">
                <a:latin typeface="Arial"/>
                <a:cs typeface="Arial"/>
              </a:rPr>
              <a:t>ing region</a:t>
            </a:r>
            <a:endParaRPr sz="648">
              <a:latin typeface="Arial"/>
              <a:cs typeface="Arial"/>
            </a:endParaRPr>
          </a:p>
        </p:txBody>
      </p:sp>
      <p:sp>
        <p:nvSpPr>
          <p:cNvPr id="104" name="object 104"/>
          <p:cNvSpPr/>
          <p:nvPr/>
        </p:nvSpPr>
        <p:spPr>
          <a:xfrm>
            <a:off x="7461855" y="1649363"/>
            <a:ext cx="139844" cy="0"/>
          </a:xfrm>
          <a:custGeom>
            <a:avLst/>
            <a:gdLst/>
            <a:ahLst/>
            <a:cxnLst/>
            <a:rect l="l" t="t" r="r" b="b"/>
            <a:pathLst>
              <a:path w="205104">
                <a:moveTo>
                  <a:pt x="0" y="0"/>
                </a:moveTo>
                <a:lnTo>
                  <a:pt x="204825" y="0"/>
                </a:lnTo>
              </a:path>
            </a:pathLst>
          </a:custGeom>
          <a:ln w="17068">
            <a:solidFill>
              <a:srgbClr val="FF0000"/>
            </a:solidFill>
            <a:prstDash val="lgDash"/>
          </a:ln>
        </p:spPr>
        <p:txBody>
          <a:bodyPr wrap="square" lIns="0" tIns="0" rIns="0" bIns="0" rtlCol="0"/>
          <a:lstStyle/>
          <a:p>
            <a:endParaRPr sz="1227"/>
          </a:p>
        </p:txBody>
      </p:sp>
      <p:sp>
        <p:nvSpPr>
          <p:cNvPr id="105" name="object 105"/>
          <p:cNvSpPr/>
          <p:nvPr/>
        </p:nvSpPr>
        <p:spPr>
          <a:xfrm>
            <a:off x="3516635" y="3656882"/>
            <a:ext cx="5138305" cy="0"/>
          </a:xfrm>
          <a:custGeom>
            <a:avLst/>
            <a:gdLst/>
            <a:ahLst/>
            <a:cxnLst/>
            <a:rect l="l" t="t" r="r" b="b"/>
            <a:pathLst>
              <a:path w="7536180">
                <a:moveTo>
                  <a:pt x="0" y="0"/>
                </a:moveTo>
                <a:lnTo>
                  <a:pt x="7535875" y="0"/>
                </a:lnTo>
              </a:path>
            </a:pathLst>
          </a:custGeom>
          <a:ln w="8534">
            <a:solidFill>
              <a:srgbClr val="808080"/>
            </a:solidFill>
          </a:ln>
        </p:spPr>
        <p:txBody>
          <a:bodyPr wrap="square" lIns="0" tIns="0" rIns="0" bIns="0" rtlCol="0"/>
          <a:lstStyle/>
          <a:p>
            <a:endParaRPr sz="1227"/>
          </a:p>
        </p:txBody>
      </p:sp>
      <p:sp>
        <p:nvSpPr>
          <p:cNvPr id="106" name="object 106"/>
          <p:cNvSpPr/>
          <p:nvPr/>
        </p:nvSpPr>
        <p:spPr>
          <a:xfrm>
            <a:off x="3516635" y="3482315"/>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107" name="object 107"/>
          <p:cNvSpPr/>
          <p:nvPr/>
        </p:nvSpPr>
        <p:spPr>
          <a:xfrm>
            <a:off x="3516635" y="3831449"/>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108" name="object 108"/>
          <p:cNvSpPr txBox="1"/>
          <p:nvPr/>
        </p:nvSpPr>
        <p:spPr>
          <a:xfrm>
            <a:off x="3449124" y="3799646"/>
            <a:ext cx="49790" cy="68160"/>
          </a:xfrm>
          <a:prstGeom prst="rect">
            <a:avLst/>
          </a:prstGeom>
        </p:spPr>
        <p:txBody>
          <a:bodyPr vert="horz" wrap="square" lIns="0" tIns="0" rIns="0" bIns="0" rtlCol="0">
            <a:spAutoFit/>
          </a:bodyPr>
          <a:lstStyle/>
          <a:p>
            <a:pPr marL="8659"/>
            <a:r>
              <a:rPr sz="443" spc="7" dirty="0">
                <a:latin typeface="Arial"/>
                <a:cs typeface="Arial"/>
              </a:rPr>
              <a:t>0</a:t>
            </a:r>
            <a:endParaRPr sz="443">
              <a:latin typeface="Arial"/>
              <a:cs typeface="Arial"/>
            </a:endParaRPr>
          </a:p>
        </p:txBody>
      </p:sp>
      <p:sp>
        <p:nvSpPr>
          <p:cNvPr id="109" name="object 109"/>
          <p:cNvSpPr txBox="1"/>
          <p:nvPr/>
        </p:nvSpPr>
        <p:spPr>
          <a:xfrm>
            <a:off x="3416762" y="3625079"/>
            <a:ext cx="82261" cy="68160"/>
          </a:xfrm>
          <a:prstGeom prst="rect">
            <a:avLst/>
          </a:prstGeom>
        </p:spPr>
        <p:txBody>
          <a:bodyPr vert="horz" wrap="square" lIns="0" tIns="0" rIns="0" bIns="0" rtlCol="0">
            <a:spAutoFit/>
          </a:bodyPr>
          <a:lstStyle/>
          <a:p>
            <a:pPr marL="8659"/>
            <a:r>
              <a:rPr sz="443" spc="7" dirty="0">
                <a:latin typeface="Arial"/>
                <a:cs typeface="Arial"/>
              </a:rPr>
              <a:t>30</a:t>
            </a:r>
            <a:endParaRPr sz="443">
              <a:latin typeface="Arial"/>
              <a:cs typeface="Arial"/>
            </a:endParaRPr>
          </a:p>
        </p:txBody>
      </p:sp>
      <p:sp>
        <p:nvSpPr>
          <p:cNvPr id="110" name="object 110"/>
          <p:cNvSpPr txBox="1"/>
          <p:nvPr/>
        </p:nvSpPr>
        <p:spPr>
          <a:xfrm>
            <a:off x="3416762" y="3450512"/>
            <a:ext cx="82261" cy="68160"/>
          </a:xfrm>
          <a:prstGeom prst="rect">
            <a:avLst/>
          </a:prstGeom>
        </p:spPr>
        <p:txBody>
          <a:bodyPr vert="horz" wrap="square" lIns="0" tIns="0" rIns="0" bIns="0" rtlCol="0">
            <a:spAutoFit/>
          </a:bodyPr>
          <a:lstStyle/>
          <a:p>
            <a:pPr marL="8659"/>
            <a:r>
              <a:rPr sz="443" spc="7" dirty="0">
                <a:latin typeface="Arial"/>
                <a:cs typeface="Arial"/>
              </a:rPr>
              <a:t>60</a:t>
            </a:r>
            <a:endParaRPr sz="443">
              <a:latin typeface="Arial"/>
              <a:cs typeface="Arial"/>
            </a:endParaRPr>
          </a:p>
        </p:txBody>
      </p:sp>
      <p:sp>
        <p:nvSpPr>
          <p:cNvPr id="111" name="object 111"/>
          <p:cNvSpPr/>
          <p:nvPr/>
        </p:nvSpPr>
        <p:spPr>
          <a:xfrm>
            <a:off x="3927987" y="3482316"/>
            <a:ext cx="0" cy="366713"/>
          </a:xfrm>
          <a:custGeom>
            <a:avLst/>
            <a:gdLst/>
            <a:ahLst/>
            <a:cxnLst/>
            <a:rect l="l" t="t" r="r" b="b"/>
            <a:pathLst>
              <a:path h="537845">
                <a:moveTo>
                  <a:pt x="0" y="537665"/>
                </a:moveTo>
                <a:lnTo>
                  <a:pt x="0" y="0"/>
                </a:lnTo>
              </a:path>
            </a:pathLst>
          </a:custGeom>
          <a:ln w="8534">
            <a:solidFill>
              <a:srgbClr val="808080"/>
            </a:solidFill>
          </a:ln>
        </p:spPr>
        <p:txBody>
          <a:bodyPr wrap="square" lIns="0" tIns="0" rIns="0" bIns="0" rtlCol="0"/>
          <a:lstStyle/>
          <a:p>
            <a:endParaRPr sz="1227"/>
          </a:p>
        </p:txBody>
      </p:sp>
      <p:sp>
        <p:nvSpPr>
          <p:cNvPr id="112" name="object 112"/>
          <p:cNvSpPr/>
          <p:nvPr/>
        </p:nvSpPr>
        <p:spPr>
          <a:xfrm>
            <a:off x="4321882" y="3482316"/>
            <a:ext cx="0" cy="366713"/>
          </a:xfrm>
          <a:custGeom>
            <a:avLst/>
            <a:gdLst/>
            <a:ahLst/>
            <a:cxnLst/>
            <a:rect l="l" t="t" r="r" b="b"/>
            <a:pathLst>
              <a:path h="537845">
                <a:moveTo>
                  <a:pt x="0" y="537665"/>
                </a:moveTo>
                <a:lnTo>
                  <a:pt x="0" y="0"/>
                </a:lnTo>
              </a:path>
            </a:pathLst>
          </a:custGeom>
          <a:ln w="8534">
            <a:solidFill>
              <a:srgbClr val="808080"/>
            </a:solidFill>
          </a:ln>
        </p:spPr>
        <p:txBody>
          <a:bodyPr wrap="square" lIns="0" tIns="0" rIns="0" bIns="0" rtlCol="0"/>
          <a:lstStyle/>
          <a:p>
            <a:endParaRPr sz="1227"/>
          </a:p>
        </p:txBody>
      </p:sp>
      <p:sp>
        <p:nvSpPr>
          <p:cNvPr id="113" name="object 113"/>
          <p:cNvSpPr/>
          <p:nvPr/>
        </p:nvSpPr>
        <p:spPr>
          <a:xfrm>
            <a:off x="4715778" y="3482316"/>
            <a:ext cx="0" cy="366713"/>
          </a:xfrm>
          <a:custGeom>
            <a:avLst/>
            <a:gdLst/>
            <a:ahLst/>
            <a:cxnLst/>
            <a:rect l="l" t="t" r="r" b="b"/>
            <a:pathLst>
              <a:path h="537845">
                <a:moveTo>
                  <a:pt x="0" y="537665"/>
                </a:moveTo>
                <a:lnTo>
                  <a:pt x="0" y="0"/>
                </a:lnTo>
              </a:path>
            </a:pathLst>
          </a:custGeom>
          <a:ln w="8534">
            <a:solidFill>
              <a:srgbClr val="808080"/>
            </a:solidFill>
          </a:ln>
        </p:spPr>
        <p:txBody>
          <a:bodyPr wrap="square" lIns="0" tIns="0" rIns="0" bIns="0" rtlCol="0"/>
          <a:lstStyle/>
          <a:p>
            <a:endParaRPr sz="1227"/>
          </a:p>
        </p:txBody>
      </p:sp>
      <p:sp>
        <p:nvSpPr>
          <p:cNvPr id="114" name="object 114"/>
          <p:cNvSpPr/>
          <p:nvPr/>
        </p:nvSpPr>
        <p:spPr>
          <a:xfrm>
            <a:off x="5109673" y="3482316"/>
            <a:ext cx="0" cy="366713"/>
          </a:xfrm>
          <a:custGeom>
            <a:avLst/>
            <a:gdLst/>
            <a:ahLst/>
            <a:cxnLst/>
            <a:rect l="l" t="t" r="r" b="b"/>
            <a:pathLst>
              <a:path h="537845">
                <a:moveTo>
                  <a:pt x="0" y="537665"/>
                </a:moveTo>
                <a:lnTo>
                  <a:pt x="0" y="0"/>
                </a:lnTo>
              </a:path>
            </a:pathLst>
          </a:custGeom>
          <a:ln w="8534">
            <a:solidFill>
              <a:srgbClr val="808080"/>
            </a:solidFill>
          </a:ln>
        </p:spPr>
        <p:txBody>
          <a:bodyPr wrap="square" lIns="0" tIns="0" rIns="0" bIns="0" rtlCol="0"/>
          <a:lstStyle/>
          <a:p>
            <a:endParaRPr sz="1227"/>
          </a:p>
        </p:txBody>
      </p:sp>
      <p:sp>
        <p:nvSpPr>
          <p:cNvPr id="115" name="object 115"/>
          <p:cNvSpPr/>
          <p:nvPr/>
        </p:nvSpPr>
        <p:spPr>
          <a:xfrm>
            <a:off x="5503569" y="3482316"/>
            <a:ext cx="0" cy="366713"/>
          </a:xfrm>
          <a:custGeom>
            <a:avLst/>
            <a:gdLst/>
            <a:ahLst/>
            <a:cxnLst/>
            <a:rect l="l" t="t" r="r" b="b"/>
            <a:pathLst>
              <a:path h="537845">
                <a:moveTo>
                  <a:pt x="0" y="537665"/>
                </a:moveTo>
                <a:lnTo>
                  <a:pt x="0" y="0"/>
                </a:lnTo>
              </a:path>
            </a:pathLst>
          </a:custGeom>
          <a:ln w="8534">
            <a:solidFill>
              <a:srgbClr val="808080"/>
            </a:solidFill>
          </a:ln>
        </p:spPr>
        <p:txBody>
          <a:bodyPr wrap="square" lIns="0" tIns="0" rIns="0" bIns="0" rtlCol="0"/>
          <a:lstStyle/>
          <a:p>
            <a:endParaRPr sz="1227"/>
          </a:p>
        </p:txBody>
      </p:sp>
      <p:sp>
        <p:nvSpPr>
          <p:cNvPr id="116" name="object 116"/>
          <p:cNvSpPr/>
          <p:nvPr/>
        </p:nvSpPr>
        <p:spPr>
          <a:xfrm>
            <a:off x="5897464" y="3482316"/>
            <a:ext cx="0" cy="366713"/>
          </a:xfrm>
          <a:custGeom>
            <a:avLst/>
            <a:gdLst/>
            <a:ahLst/>
            <a:cxnLst/>
            <a:rect l="l" t="t" r="r" b="b"/>
            <a:pathLst>
              <a:path h="537845">
                <a:moveTo>
                  <a:pt x="0" y="537665"/>
                </a:moveTo>
                <a:lnTo>
                  <a:pt x="0" y="0"/>
                </a:lnTo>
              </a:path>
            </a:pathLst>
          </a:custGeom>
          <a:ln w="8534">
            <a:solidFill>
              <a:srgbClr val="808080"/>
            </a:solidFill>
          </a:ln>
        </p:spPr>
        <p:txBody>
          <a:bodyPr wrap="square" lIns="0" tIns="0" rIns="0" bIns="0" rtlCol="0"/>
          <a:lstStyle/>
          <a:p>
            <a:endParaRPr sz="1227"/>
          </a:p>
        </p:txBody>
      </p:sp>
      <p:sp>
        <p:nvSpPr>
          <p:cNvPr id="117" name="object 117"/>
          <p:cNvSpPr/>
          <p:nvPr/>
        </p:nvSpPr>
        <p:spPr>
          <a:xfrm>
            <a:off x="6291359" y="3482316"/>
            <a:ext cx="0" cy="366713"/>
          </a:xfrm>
          <a:custGeom>
            <a:avLst/>
            <a:gdLst/>
            <a:ahLst/>
            <a:cxnLst/>
            <a:rect l="l" t="t" r="r" b="b"/>
            <a:pathLst>
              <a:path h="537845">
                <a:moveTo>
                  <a:pt x="0" y="537665"/>
                </a:moveTo>
                <a:lnTo>
                  <a:pt x="0" y="0"/>
                </a:lnTo>
              </a:path>
            </a:pathLst>
          </a:custGeom>
          <a:ln w="8534">
            <a:solidFill>
              <a:srgbClr val="808080"/>
            </a:solidFill>
          </a:ln>
        </p:spPr>
        <p:txBody>
          <a:bodyPr wrap="square" lIns="0" tIns="0" rIns="0" bIns="0" rtlCol="0"/>
          <a:lstStyle/>
          <a:p>
            <a:endParaRPr sz="1227"/>
          </a:p>
        </p:txBody>
      </p:sp>
      <p:sp>
        <p:nvSpPr>
          <p:cNvPr id="118" name="object 118"/>
          <p:cNvSpPr/>
          <p:nvPr/>
        </p:nvSpPr>
        <p:spPr>
          <a:xfrm>
            <a:off x="6685255" y="3482316"/>
            <a:ext cx="0" cy="366713"/>
          </a:xfrm>
          <a:custGeom>
            <a:avLst/>
            <a:gdLst/>
            <a:ahLst/>
            <a:cxnLst/>
            <a:rect l="l" t="t" r="r" b="b"/>
            <a:pathLst>
              <a:path h="537845">
                <a:moveTo>
                  <a:pt x="0" y="537665"/>
                </a:moveTo>
                <a:lnTo>
                  <a:pt x="0" y="0"/>
                </a:lnTo>
              </a:path>
            </a:pathLst>
          </a:custGeom>
          <a:ln w="8534">
            <a:solidFill>
              <a:srgbClr val="808080"/>
            </a:solidFill>
          </a:ln>
        </p:spPr>
        <p:txBody>
          <a:bodyPr wrap="square" lIns="0" tIns="0" rIns="0" bIns="0" rtlCol="0"/>
          <a:lstStyle/>
          <a:p>
            <a:endParaRPr sz="1227"/>
          </a:p>
        </p:txBody>
      </p:sp>
      <p:sp>
        <p:nvSpPr>
          <p:cNvPr id="119" name="object 119"/>
          <p:cNvSpPr/>
          <p:nvPr/>
        </p:nvSpPr>
        <p:spPr>
          <a:xfrm>
            <a:off x="7079150" y="3482316"/>
            <a:ext cx="0" cy="366713"/>
          </a:xfrm>
          <a:custGeom>
            <a:avLst/>
            <a:gdLst/>
            <a:ahLst/>
            <a:cxnLst/>
            <a:rect l="l" t="t" r="r" b="b"/>
            <a:pathLst>
              <a:path h="537845">
                <a:moveTo>
                  <a:pt x="0" y="537665"/>
                </a:moveTo>
                <a:lnTo>
                  <a:pt x="0" y="0"/>
                </a:lnTo>
              </a:path>
            </a:pathLst>
          </a:custGeom>
          <a:ln w="8534">
            <a:solidFill>
              <a:srgbClr val="808080"/>
            </a:solidFill>
          </a:ln>
        </p:spPr>
        <p:txBody>
          <a:bodyPr wrap="square" lIns="0" tIns="0" rIns="0" bIns="0" rtlCol="0"/>
          <a:lstStyle/>
          <a:p>
            <a:endParaRPr sz="1227"/>
          </a:p>
        </p:txBody>
      </p:sp>
      <p:sp>
        <p:nvSpPr>
          <p:cNvPr id="120" name="object 120"/>
          <p:cNvSpPr/>
          <p:nvPr/>
        </p:nvSpPr>
        <p:spPr>
          <a:xfrm>
            <a:off x="7473046" y="3482316"/>
            <a:ext cx="0" cy="366713"/>
          </a:xfrm>
          <a:custGeom>
            <a:avLst/>
            <a:gdLst/>
            <a:ahLst/>
            <a:cxnLst/>
            <a:rect l="l" t="t" r="r" b="b"/>
            <a:pathLst>
              <a:path h="537845">
                <a:moveTo>
                  <a:pt x="0" y="537665"/>
                </a:moveTo>
                <a:lnTo>
                  <a:pt x="0" y="0"/>
                </a:lnTo>
              </a:path>
            </a:pathLst>
          </a:custGeom>
          <a:ln w="8534">
            <a:solidFill>
              <a:srgbClr val="808080"/>
            </a:solidFill>
          </a:ln>
        </p:spPr>
        <p:txBody>
          <a:bodyPr wrap="square" lIns="0" tIns="0" rIns="0" bIns="0" rtlCol="0"/>
          <a:lstStyle/>
          <a:p>
            <a:endParaRPr sz="1227"/>
          </a:p>
        </p:txBody>
      </p:sp>
      <p:sp>
        <p:nvSpPr>
          <p:cNvPr id="121" name="object 121"/>
          <p:cNvSpPr/>
          <p:nvPr/>
        </p:nvSpPr>
        <p:spPr>
          <a:xfrm>
            <a:off x="7866941" y="3482316"/>
            <a:ext cx="0" cy="366713"/>
          </a:xfrm>
          <a:custGeom>
            <a:avLst/>
            <a:gdLst/>
            <a:ahLst/>
            <a:cxnLst/>
            <a:rect l="l" t="t" r="r" b="b"/>
            <a:pathLst>
              <a:path h="537845">
                <a:moveTo>
                  <a:pt x="0" y="537665"/>
                </a:moveTo>
                <a:lnTo>
                  <a:pt x="0" y="0"/>
                </a:lnTo>
              </a:path>
            </a:pathLst>
          </a:custGeom>
          <a:ln w="8534">
            <a:solidFill>
              <a:srgbClr val="808080"/>
            </a:solidFill>
          </a:ln>
        </p:spPr>
        <p:txBody>
          <a:bodyPr wrap="square" lIns="0" tIns="0" rIns="0" bIns="0" rtlCol="0"/>
          <a:lstStyle/>
          <a:p>
            <a:endParaRPr sz="1227"/>
          </a:p>
        </p:txBody>
      </p:sp>
      <p:sp>
        <p:nvSpPr>
          <p:cNvPr id="122" name="object 122"/>
          <p:cNvSpPr/>
          <p:nvPr/>
        </p:nvSpPr>
        <p:spPr>
          <a:xfrm>
            <a:off x="8260836" y="3482316"/>
            <a:ext cx="0" cy="366713"/>
          </a:xfrm>
          <a:custGeom>
            <a:avLst/>
            <a:gdLst/>
            <a:ahLst/>
            <a:cxnLst/>
            <a:rect l="l" t="t" r="r" b="b"/>
            <a:pathLst>
              <a:path h="537845">
                <a:moveTo>
                  <a:pt x="0" y="537665"/>
                </a:moveTo>
                <a:lnTo>
                  <a:pt x="0" y="0"/>
                </a:lnTo>
              </a:path>
            </a:pathLst>
          </a:custGeom>
          <a:ln w="8534">
            <a:solidFill>
              <a:srgbClr val="808080"/>
            </a:solidFill>
          </a:ln>
        </p:spPr>
        <p:txBody>
          <a:bodyPr wrap="square" lIns="0" tIns="0" rIns="0" bIns="0" rtlCol="0"/>
          <a:lstStyle/>
          <a:p>
            <a:endParaRPr sz="1227"/>
          </a:p>
        </p:txBody>
      </p:sp>
      <p:sp>
        <p:nvSpPr>
          <p:cNvPr id="123" name="object 123"/>
          <p:cNvSpPr/>
          <p:nvPr/>
        </p:nvSpPr>
        <p:spPr>
          <a:xfrm>
            <a:off x="3534091" y="3831449"/>
            <a:ext cx="0" cy="17750"/>
          </a:xfrm>
          <a:custGeom>
            <a:avLst/>
            <a:gdLst/>
            <a:ahLst/>
            <a:cxnLst/>
            <a:rect l="l" t="t" r="r" b="b"/>
            <a:pathLst>
              <a:path h="26035">
                <a:moveTo>
                  <a:pt x="0" y="0"/>
                </a:moveTo>
                <a:lnTo>
                  <a:pt x="0" y="25603"/>
                </a:lnTo>
              </a:path>
            </a:pathLst>
          </a:custGeom>
          <a:ln w="8534">
            <a:solidFill>
              <a:srgbClr val="808080"/>
            </a:solidFill>
          </a:ln>
        </p:spPr>
        <p:txBody>
          <a:bodyPr wrap="square" lIns="0" tIns="0" rIns="0" bIns="0" rtlCol="0"/>
          <a:lstStyle/>
          <a:p>
            <a:endParaRPr sz="1227"/>
          </a:p>
        </p:txBody>
      </p:sp>
      <p:sp>
        <p:nvSpPr>
          <p:cNvPr id="124" name="object 124"/>
          <p:cNvSpPr/>
          <p:nvPr/>
        </p:nvSpPr>
        <p:spPr>
          <a:xfrm>
            <a:off x="8654731" y="3831449"/>
            <a:ext cx="0" cy="17750"/>
          </a:xfrm>
          <a:custGeom>
            <a:avLst/>
            <a:gdLst/>
            <a:ahLst/>
            <a:cxnLst/>
            <a:rect l="l" t="t" r="r" b="b"/>
            <a:pathLst>
              <a:path h="26035">
                <a:moveTo>
                  <a:pt x="0" y="0"/>
                </a:moveTo>
                <a:lnTo>
                  <a:pt x="0" y="25603"/>
                </a:lnTo>
              </a:path>
            </a:pathLst>
          </a:custGeom>
          <a:ln w="8534">
            <a:solidFill>
              <a:srgbClr val="808080"/>
            </a:solidFill>
          </a:ln>
        </p:spPr>
        <p:txBody>
          <a:bodyPr wrap="square" lIns="0" tIns="0" rIns="0" bIns="0" rtlCol="0"/>
          <a:lstStyle/>
          <a:p>
            <a:endParaRPr sz="1227"/>
          </a:p>
        </p:txBody>
      </p:sp>
      <p:sp>
        <p:nvSpPr>
          <p:cNvPr id="125" name="object 125"/>
          <p:cNvSpPr txBox="1"/>
          <p:nvPr/>
        </p:nvSpPr>
        <p:spPr>
          <a:xfrm>
            <a:off x="3510554" y="3852016"/>
            <a:ext cx="49790" cy="68160"/>
          </a:xfrm>
          <a:prstGeom prst="rect">
            <a:avLst/>
          </a:prstGeom>
        </p:spPr>
        <p:txBody>
          <a:bodyPr vert="horz" wrap="square" lIns="0" tIns="0" rIns="0" bIns="0" rtlCol="0">
            <a:spAutoFit/>
          </a:bodyPr>
          <a:lstStyle/>
          <a:p>
            <a:pPr marL="8659"/>
            <a:r>
              <a:rPr sz="443" spc="7" dirty="0">
                <a:latin typeface="Arial"/>
                <a:cs typeface="Arial"/>
              </a:rPr>
              <a:t>0</a:t>
            </a:r>
            <a:endParaRPr sz="443">
              <a:latin typeface="Arial"/>
              <a:cs typeface="Arial"/>
            </a:endParaRPr>
          </a:p>
        </p:txBody>
      </p:sp>
      <p:sp>
        <p:nvSpPr>
          <p:cNvPr id="126" name="object 126"/>
          <p:cNvSpPr txBox="1"/>
          <p:nvPr/>
        </p:nvSpPr>
        <p:spPr>
          <a:xfrm>
            <a:off x="3868059" y="3852016"/>
            <a:ext cx="114733" cy="68160"/>
          </a:xfrm>
          <a:prstGeom prst="rect">
            <a:avLst/>
          </a:prstGeom>
        </p:spPr>
        <p:txBody>
          <a:bodyPr vert="horz" wrap="square" lIns="0" tIns="0" rIns="0" bIns="0" rtlCol="0">
            <a:spAutoFit/>
          </a:bodyPr>
          <a:lstStyle/>
          <a:p>
            <a:pPr marL="8659"/>
            <a:r>
              <a:rPr sz="443" spc="7" dirty="0">
                <a:latin typeface="Arial"/>
                <a:cs typeface="Arial"/>
              </a:rPr>
              <a:t>100</a:t>
            </a:r>
            <a:endParaRPr sz="443">
              <a:latin typeface="Arial"/>
              <a:cs typeface="Arial"/>
            </a:endParaRPr>
          </a:p>
        </p:txBody>
      </p:sp>
      <p:sp>
        <p:nvSpPr>
          <p:cNvPr id="127" name="object 127"/>
          <p:cNvSpPr txBox="1"/>
          <p:nvPr/>
        </p:nvSpPr>
        <p:spPr>
          <a:xfrm>
            <a:off x="4263745" y="3852016"/>
            <a:ext cx="114733" cy="68160"/>
          </a:xfrm>
          <a:prstGeom prst="rect">
            <a:avLst/>
          </a:prstGeom>
        </p:spPr>
        <p:txBody>
          <a:bodyPr vert="horz" wrap="square" lIns="0" tIns="0" rIns="0" bIns="0" rtlCol="0">
            <a:spAutoFit/>
          </a:bodyPr>
          <a:lstStyle/>
          <a:p>
            <a:pPr marL="8659"/>
            <a:r>
              <a:rPr sz="443" spc="7" dirty="0">
                <a:latin typeface="Arial"/>
                <a:cs typeface="Arial"/>
              </a:rPr>
              <a:t>200</a:t>
            </a:r>
            <a:endParaRPr sz="443">
              <a:latin typeface="Arial"/>
              <a:cs typeface="Arial"/>
            </a:endParaRPr>
          </a:p>
        </p:txBody>
      </p:sp>
      <p:sp>
        <p:nvSpPr>
          <p:cNvPr id="128" name="object 128"/>
          <p:cNvSpPr txBox="1"/>
          <p:nvPr/>
        </p:nvSpPr>
        <p:spPr>
          <a:xfrm>
            <a:off x="4659431" y="3852016"/>
            <a:ext cx="114733" cy="68160"/>
          </a:xfrm>
          <a:prstGeom prst="rect">
            <a:avLst/>
          </a:prstGeom>
        </p:spPr>
        <p:txBody>
          <a:bodyPr vert="horz" wrap="square" lIns="0" tIns="0" rIns="0" bIns="0" rtlCol="0">
            <a:spAutoFit/>
          </a:bodyPr>
          <a:lstStyle/>
          <a:p>
            <a:pPr marL="8659"/>
            <a:r>
              <a:rPr sz="443" spc="7" dirty="0">
                <a:latin typeface="Arial"/>
                <a:cs typeface="Arial"/>
              </a:rPr>
              <a:t>300</a:t>
            </a:r>
            <a:endParaRPr sz="443">
              <a:latin typeface="Arial"/>
              <a:cs typeface="Arial"/>
            </a:endParaRPr>
          </a:p>
        </p:txBody>
      </p:sp>
      <p:sp>
        <p:nvSpPr>
          <p:cNvPr id="129" name="object 129"/>
          <p:cNvSpPr txBox="1"/>
          <p:nvPr/>
        </p:nvSpPr>
        <p:spPr>
          <a:xfrm>
            <a:off x="5049298" y="3852016"/>
            <a:ext cx="114733" cy="68160"/>
          </a:xfrm>
          <a:prstGeom prst="rect">
            <a:avLst/>
          </a:prstGeom>
        </p:spPr>
        <p:txBody>
          <a:bodyPr vert="horz" wrap="square" lIns="0" tIns="0" rIns="0" bIns="0" rtlCol="0">
            <a:spAutoFit/>
          </a:bodyPr>
          <a:lstStyle/>
          <a:p>
            <a:pPr marL="8659"/>
            <a:r>
              <a:rPr sz="443" spc="7" dirty="0">
                <a:latin typeface="Arial"/>
                <a:cs typeface="Arial"/>
              </a:rPr>
              <a:t>400</a:t>
            </a:r>
            <a:endParaRPr sz="443">
              <a:latin typeface="Arial"/>
              <a:cs typeface="Arial"/>
            </a:endParaRPr>
          </a:p>
        </p:txBody>
      </p:sp>
      <p:sp>
        <p:nvSpPr>
          <p:cNvPr id="130" name="object 130"/>
          <p:cNvSpPr txBox="1"/>
          <p:nvPr/>
        </p:nvSpPr>
        <p:spPr>
          <a:xfrm>
            <a:off x="5444983" y="3852016"/>
            <a:ext cx="114733" cy="68160"/>
          </a:xfrm>
          <a:prstGeom prst="rect">
            <a:avLst/>
          </a:prstGeom>
        </p:spPr>
        <p:txBody>
          <a:bodyPr vert="horz" wrap="square" lIns="0" tIns="0" rIns="0" bIns="0" rtlCol="0">
            <a:spAutoFit/>
          </a:bodyPr>
          <a:lstStyle/>
          <a:p>
            <a:pPr marL="8659"/>
            <a:r>
              <a:rPr sz="443" spc="7" dirty="0">
                <a:latin typeface="Arial"/>
                <a:cs typeface="Arial"/>
              </a:rPr>
              <a:t>500</a:t>
            </a:r>
            <a:endParaRPr sz="443">
              <a:latin typeface="Arial"/>
              <a:cs typeface="Arial"/>
            </a:endParaRPr>
          </a:p>
        </p:txBody>
      </p:sp>
      <p:sp>
        <p:nvSpPr>
          <p:cNvPr id="131" name="object 131"/>
          <p:cNvSpPr txBox="1"/>
          <p:nvPr/>
        </p:nvSpPr>
        <p:spPr>
          <a:xfrm>
            <a:off x="5793845" y="3852016"/>
            <a:ext cx="607435" cy="191143"/>
          </a:xfrm>
          <a:prstGeom prst="rect">
            <a:avLst/>
          </a:prstGeom>
        </p:spPr>
        <p:txBody>
          <a:bodyPr vert="horz" wrap="square" lIns="0" tIns="0" rIns="0" bIns="0" rtlCol="0">
            <a:spAutoFit/>
          </a:bodyPr>
          <a:lstStyle/>
          <a:p>
            <a:pPr marR="3896" algn="ctr">
              <a:tabLst>
                <a:tab pos="389649" algn="l"/>
              </a:tabLst>
            </a:pPr>
            <a:r>
              <a:rPr sz="443" spc="7" dirty="0">
                <a:latin typeface="Arial"/>
                <a:cs typeface="Arial"/>
              </a:rPr>
              <a:t>600	700</a:t>
            </a:r>
            <a:endParaRPr sz="443">
              <a:latin typeface="Arial"/>
              <a:cs typeface="Arial"/>
            </a:endParaRPr>
          </a:p>
          <a:p>
            <a:pPr algn="ctr">
              <a:spcBef>
                <a:spcPts val="109"/>
              </a:spcBef>
            </a:pPr>
            <a:r>
              <a:rPr sz="716" spc="7" dirty="0">
                <a:latin typeface="Arial"/>
                <a:cs typeface="Arial"/>
              </a:rPr>
              <a:t>Flow</a:t>
            </a:r>
            <a:r>
              <a:rPr sz="716" spc="3" dirty="0">
                <a:latin typeface="Arial"/>
                <a:cs typeface="Arial"/>
              </a:rPr>
              <a:t> - </a:t>
            </a:r>
            <a:r>
              <a:rPr sz="716" spc="7" dirty="0">
                <a:latin typeface="Arial"/>
                <a:cs typeface="Arial"/>
              </a:rPr>
              <a:t>USgpm</a:t>
            </a:r>
            <a:endParaRPr sz="716">
              <a:latin typeface="Arial"/>
              <a:cs typeface="Arial"/>
            </a:endParaRPr>
          </a:p>
        </p:txBody>
      </p:sp>
      <p:sp>
        <p:nvSpPr>
          <p:cNvPr id="132" name="object 132"/>
          <p:cNvSpPr txBox="1"/>
          <p:nvPr/>
        </p:nvSpPr>
        <p:spPr>
          <a:xfrm>
            <a:off x="6626222" y="3852016"/>
            <a:ext cx="114733" cy="68160"/>
          </a:xfrm>
          <a:prstGeom prst="rect">
            <a:avLst/>
          </a:prstGeom>
        </p:spPr>
        <p:txBody>
          <a:bodyPr vert="horz" wrap="square" lIns="0" tIns="0" rIns="0" bIns="0" rtlCol="0">
            <a:spAutoFit/>
          </a:bodyPr>
          <a:lstStyle/>
          <a:p>
            <a:pPr marL="8659"/>
            <a:r>
              <a:rPr sz="443" spc="7" dirty="0">
                <a:latin typeface="Arial"/>
                <a:cs typeface="Arial"/>
              </a:rPr>
              <a:t>800</a:t>
            </a:r>
            <a:endParaRPr sz="443">
              <a:latin typeface="Arial"/>
              <a:cs typeface="Arial"/>
            </a:endParaRPr>
          </a:p>
        </p:txBody>
      </p:sp>
      <p:sp>
        <p:nvSpPr>
          <p:cNvPr id="133" name="object 133"/>
          <p:cNvSpPr txBox="1"/>
          <p:nvPr/>
        </p:nvSpPr>
        <p:spPr>
          <a:xfrm>
            <a:off x="7021908" y="3852016"/>
            <a:ext cx="114733" cy="68160"/>
          </a:xfrm>
          <a:prstGeom prst="rect">
            <a:avLst/>
          </a:prstGeom>
        </p:spPr>
        <p:txBody>
          <a:bodyPr vert="horz" wrap="square" lIns="0" tIns="0" rIns="0" bIns="0" rtlCol="0">
            <a:spAutoFit/>
          </a:bodyPr>
          <a:lstStyle/>
          <a:p>
            <a:pPr marL="8659"/>
            <a:r>
              <a:rPr sz="443" spc="7" dirty="0">
                <a:latin typeface="Arial"/>
                <a:cs typeface="Arial"/>
              </a:rPr>
              <a:t>900</a:t>
            </a:r>
            <a:endParaRPr sz="443">
              <a:latin typeface="Arial"/>
              <a:cs typeface="Arial"/>
            </a:endParaRPr>
          </a:p>
        </p:txBody>
      </p:sp>
      <p:sp>
        <p:nvSpPr>
          <p:cNvPr id="134" name="object 134"/>
          <p:cNvSpPr txBox="1"/>
          <p:nvPr/>
        </p:nvSpPr>
        <p:spPr>
          <a:xfrm>
            <a:off x="7387510" y="3852016"/>
            <a:ext cx="163224" cy="68160"/>
          </a:xfrm>
          <a:prstGeom prst="rect">
            <a:avLst/>
          </a:prstGeom>
        </p:spPr>
        <p:txBody>
          <a:bodyPr vert="horz" wrap="square" lIns="0" tIns="0" rIns="0" bIns="0" rtlCol="0">
            <a:spAutoFit/>
          </a:bodyPr>
          <a:lstStyle/>
          <a:p>
            <a:pPr marL="8659"/>
            <a:r>
              <a:rPr sz="443" spc="3" dirty="0">
                <a:latin typeface="Arial"/>
                <a:cs typeface="Arial"/>
              </a:rPr>
              <a:t>1,000</a:t>
            </a:r>
            <a:endParaRPr sz="443">
              <a:latin typeface="Arial"/>
              <a:cs typeface="Arial"/>
            </a:endParaRPr>
          </a:p>
        </p:txBody>
      </p:sp>
      <p:sp>
        <p:nvSpPr>
          <p:cNvPr id="135" name="object 135"/>
          <p:cNvSpPr txBox="1"/>
          <p:nvPr/>
        </p:nvSpPr>
        <p:spPr>
          <a:xfrm>
            <a:off x="7783195" y="3852016"/>
            <a:ext cx="163224" cy="68160"/>
          </a:xfrm>
          <a:prstGeom prst="rect">
            <a:avLst/>
          </a:prstGeom>
        </p:spPr>
        <p:txBody>
          <a:bodyPr vert="horz" wrap="square" lIns="0" tIns="0" rIns="0" bIns="0" rtlCol="0">
            <a:spAutoFit/>
          </a:bodyPr>
          <a:lstStyle/>
          <a:p>
            <a:pPr marL="8659"/>
            <a:r>
              <a:rPr sz="443" spc="3" dirty="0">
                <a:latin typeface="Arial"/>
                <a:cs typeface="Arial"/>
              </a:rPr>
              <a:t>1,100</a:t>
            </a:r>
            <a:endParaRPr sz="443">
              <a:latin typeface="Arial"/>
              <a:cs typeface="Arial"/>
            </a:endParaRPr>
          </a:p>
        </p:txBody>
      </p:sp>
      <p:sp>
        <p:nvSpPr>
          <p:cNvPr id="136" name="object 136"/>
          <p:cNvSpPr txBox="1"/>
          <p:nvPr/>
        </p:nvSpPr>
        <p:spPr>
          <a:xfrm>
            <a:off x="8178882" y="3852016"/>
            <a:ext cx="163224" cy="68160"/>
          </a:xfrm>
          <a:prstGeom prst="rect">
            <a:avLst/>
          </a:prstGeom>
        </p:spPr>
        <p:txBody>
          <a:bodyPr vert="horz" wrap="square" lIns="0" tIns="0" rIns="0" bIns="0" rtlCol="0">
            <a:spAutoFit/>
          </a:bodyPr>
          <a:lstStyle/>
          <a:p>
            <a:pPr marL="8659"/>
            <a:r>
              <a:rPr sz="443" spc="3" dirty="0">
                <a:latin typeface="Arial"/>
                <a:cs typeface="Arial"/>
              </a:rPr>
              <a:t>1,200</a:t>
            </a:r>
            <a:endParaRPr sz="443">
              <a:latin typeface="Arial"/>
              <a:cs typeface="Arial"/>
            </a:endParaRPr>
          </a:p>
        </p:txBody>
      </p:sp>
      <p:sp>
        <p:nvSpPr>
          <p:cNvPr id="137" name="object 137"/>
          <p:cNvSpPr txBox="1"/>
          <p:nvPr/>
        </p:nvSpPr>
        <p:spPr>
          <a:xfrm>
            <a:off x="8574568" y="3852016"/>
            <a:ext cx="163224" cy="68160"/>
          </a:xfrm>
          <a:prstGeom prst="rect">
            <a:avLst/>
          </a:prstGeom>
        </p:spPr>
        <p:txBody>
          <a:bodyPr vert="horz" wrap="square" lIns="0" tIns="0" rIns="0" bIns="0" rtlCol="0">
            <a:spAutoFit/>
          </a:bodyPr>
          <a:lstStyle/>
          <a:p>
            <a:pPr marL="8659"/>
            <a:r>
              <a:rPr sz="443" spc="3" dirty="0">
                <a:latin typeface="Arial"/>
                <a:cs typeface="Arial"/>
              </a:rPr>
              <a:t>1,300</a:t>
            </a:r>
            <a:endParaRPr sz="443">
              <a:latin typeface="Arial"/>
              <a:cs typeface="Arial"/>
            </a:endParaRPr>
          </a:p>
        </p:txBody>
      </p:sp>
      <p:sp>
        <p:nvSpPr>
          <p:cNvPr id="138" name="object 138"/>
          <p:cNvSpPr txBox="1"/>
          <p:nvPr/>
        </p:nvSpPr>
        <p:spPr>
          <a:xfrm>
            <a:off x="3264956" y="3435827"/>
            <a:ext cx="110158" cy="441614"/>
          </a:xfrm>
          <a:prstGeom prst="rect">
            <a:avLst/>
          </a:prstGeom>
        </p:spPr>
        <p:txBody>
          <a:bodyPr vert="vert270" wrap="square" lIns="0" tIns="0" rIns="0" bIns="0" rtlCol="0">
            <a:spAutoFit/>
          </a:bodyPr>
          <a:lstStyle/>
          <a:p>
            <a:pPr marL="8659"/>
            <a:r>
              <a:rPr sz="716" dirty="0">
                <a:latin typeface="Arial"/>
                <a:cs typeface="Arial"/>
              </a:rPr>
              <a:t>NPSHr</a:t>
            </a:r>
            <a:r>
              <a:rPr sz="716" spc="3" dirty="0">
                <a:latin typeface="Arial"/>
                <a:cs typeface="Arial"/>
              </a:rPr>
              <a:t> </a:t>
            </a:r>
            <a:r>
              <a:rPr sz="716" dirty="0">
                <a:latin typeface="Arial"/>
                <a:cs typeface="Arial"/>
              </a:rPr>
              <a:t>-</a:t>
            </a:r>
            <a:r>
              <a:rPr sz="716" spc="3" dirty="0">
                <a:latin typeface="Arial"/>
                <a:cs typeface="Arial"/>
              </a:rPr>
              <a:t> </a:t>
            </a:r>
            <a:r>
              <a:rPr sz="716" dirty="0">
                <a:latin typeface="Arial"/>
                <a:cs typeface="Arial"/>
              </a:rPr>
              <a:t>ft</a:t>
            </a:r>
            <a:endParaRPr sz="716">
              <a:latin typeface="Arial"/>
              <a:cs typeface="Arial"/>
            </a:endParaRPr>
          </a:p>
        </p:txBody>
      </p:sp>
      <p:sp>
        <p:nvSpPr>
          <p:cNvPr id="139" name="object 139"/>
          <p:cNvSpPr/>
          <p:nvPr/>
        </p:nvSpPr>
        <p:spPr>
          <a:xfrm>
            <a:off x="3534092" y="3482315"/>
            <a:ext cx="5120986" cy="0"/>
          </a:xfrm>
          <a:custGeom>
            <a:avLst/>
            <a:gdLst/>
            <a:ahLst/>
            <a:cxnLst/>
            <a:rect l="l" t="t" r="r" b="b"/>
            <a:pathLst>
              <a:path w="7510780">
                <a:moveTo>
                  <a:pt x="0" y="0"/>
                </a:moveTo>
                <a:lnTo>
                  <a:pt x="7510271" y="0"/>
                </a:lnTo>
              </a:path>
            </a:pathLst>
          </a:custGeom>
          <a:ln w="8534">
            <a:solidFill>
              <a:srgbClr val="000000"/>
            </a:solidFill>
          </a:ln>
        </p:spPr>
        <p:txBody>
          <a:bodyPr wrap="square" lIns="0" tIns="0" rIns="0" bIns="0" rtlCol="0"/>
          <a:lstStyle/>
          <a:p>
            <a:endParaRPr sz="1227"/>
          </a:p>
        </p:txBody>
      </p:sp>
      <p:sp>
        <p:nvSpPr>
          <p:cNvPr id="140" name="object 140"/>
          <p:cNvSpPr/>
          <p:nvPr/>
        </p:nvSpPr>
        <p:spPr>
          <a:xfrm>
            <a:off x="3534092" y="3831449"/>
            <a:ext cx="5120986" cy="0"/>
          </a:xfrm>
          <a:custGeom>
            <a:avLst/>
            <a:gdLst/>
            <a:ahLst/>
            <a:cxnLst/>
            <a:rect l="l" t="t" r="r" b="b"/>
            <a:pathLst>
              <a:path w="7510780">
                <a:moveTo>
                  <a:pt x="0" y="0"/>
                </a:moveTo>
                <a:lnTo>
                  <a:pt x="7510271" y="0"/>
                </a:lnTo>
              </a:path>
            </a:pathLst>
          </a:custGeom>
          <a:ln w="8534">
            <a:solidFill>
              <a:srgbClr val="000000"/>
            </a:solidFill>
          </a:ln>
        </p:spPr>
        <p:txBody>
          <a:bodyPr wrap="square" lIns="0" tIns="0" rIns="0" bIns="0" rtlCol="0"/>
          <a:lstStyle/>
          <a:p>
            <a:endParaRPr sz="1227"/>
          </a:p>
        </p:txBody>
      </p:sp>
      <p:sp>
        <p:nvSpPr>
          <p:cNvPr id="141" name="object 141"/>
          <p:cNvSpPr/>
          <p:nvPr/>
        </p:nvSpPr>
        <p:spPr>
          <a:xfrm>
            <a:off x="3534091" y="3482316"/>
            <a:ext cx="0" cy="349394"/>
          </a:xfrm>
          <a:custGeom>
            <a:avLst/>
            <a:gdLst/>
            <a:ahLst/>
            <a:cxnLst/>
            <a:rect l="l" t="t" r="r" b="b"/>
            <a:pathLst>
              <a:path h="512445">
                <a:moveTo>
                  <a:pt x="0" y="0"/>
                </a:moveTo>
                <a:lnTo>
                  <a:pt x="0" y="512062"/>
                </a:lnTo>
              </a:path>
            </a:pathLst>
          </a:custGeom>
          <a:ln w="8534">
            <a:solidFill>
              <a:srgbClr val="000000"/>
            </a:solidFill>
          </a:ln>
        </p:spPr>
        <p:txBody>
          <a:bodyPr wrap="square" lIns="0" tIns="0" rIns="0" bIns="0" rtlCol="0"/>
          <a:lstStyle/>
          <a:p>
            <a:endParaRPr sz="1227"/>
          </a:p>
        </p:txBody>
      </p:sp>
      <p:sp>
        <p:nvSpPr>
          <p:cNvPr id="142" name="object 142"/>
          <p:cNvSpPr/>
          <p:nvPr/>
        </p:nvSpPr>
        <p:spPr>
          <a:xfrm>
            <a:off x="8654731" y="3482316"/>
            <a:ext cx="0" cy="349394"/>
          </a:xfrm>
          <a:custGeom>
            <a:avLst/>
            <a:gdLst/>
            <a:ahLst/>
            <a:cxnLst/>
            <a:rect l="l" t="t" r="r" b="b"/>
            <a:pathLst>
              <a:path h="512445">
                <a:moveTo>
                  <a:pt x="0" y="0"/>
                </a:moveTo>
                <a:lnTo>
                  <a:pt x="0" y="512062"/>
                </a:lnTo>
              </a:path>
            </a:pathLst>
          </a:custGeom>
          <a:ln w="8534">
            <a:solidFill>
              <a:srgbClr val="000000"/>
            </a:solidFill>
          </a:ln>
        </p:spPr>
        <p:txBody>
          <a:bodyPr wrap="square" lIns="0" tIns="0" rIns="0" bIns="0" rtlCol="0"/>
          <a:lstStyle/>
          <a:p>
            <a:endParaRPr sz="1227"/>
          </a:p>
        </p:txBody>
      </p:sp>
      <p:sp>
        <p:nvSpPr>
          <p:cNvPr id="143" name="object 143"/>
          <p:cNvSpPr/>
          <p:nvPr/>
        </p:nvSpPr>
        <p:spPr>
          <a:xfrm>
            <a:off x="4079322" y="3543317"/>
            <a:ext cx="3802640" cy="242455"/>
          </a:xfrm>
          <a:custGeom>
            <a:avLst/>
            <a:gdLst/>
            <a:ahLst/>
            <a:cxnLst/>
            <a:rect l="l" t="t" r="r" b="b"/>
            <a:pathLst>
              <a:path w="5577205" h="355600">
                <a:moveTo>
                  <a:pt x="0" y="318972"/>
                </a:moveTo>
                <a:lnTo>
                  <a:pt x="113811" y="330640"/>
                </a:lnTo>
                <a:lnTo>
                  <a:pt x="227623" y="339694"/>
                </a:lnTo>
                <a:lnTo>
                  <a:pt x="341434" y="346420"/>
                </a:lnTo>
                <a:lnTo>
                  <a:pt x="455246" y="351088"/>
                </a:lnTo>
                <a:lnTo>
                  <a:pt x="569057" y="353952"/>
                </a:lnTo>
                <a:lnTo>
                  <a:pt x="682869" y="355255"/>
                </a:lnTo>
                <a:lnTo>
                  <a:pt x="796680" y="355223"/>
                </a:lnTo>
                <a:lnTo>
                  <a:pt x="910492" y="354067"/>
                </a:lnTo>
                <a:lnTo>
                  <a:pt x="1024303" y="351987"/>
                </a:lnTo>
                <a:lnTo>
                  <a:pt x="1138115" y="349165"/>
                </a:lnTo>
                <a:lnTo>
                  <a:pt x="1251926" y="345770"/>
                </a:lnTo>
                <a:lnTo>
                  <a:pt x="1365738" y="341957"/>
                </a:lnTo>
                <a:lnTo>
                  <a:pt x="1479550" y="337866"/>
                </a:lnTo>
                <a:lnTo>
                  <a:pt x="1593361" y="333622"/>
                </a:lnTo>
                <a:lnTo>
                  <a:pt x="1707172" y="329337"/>
                </a:lnTo>
                <a:lnTo>
                  <a:pt x="1820984" y="325107"/>
                </a:lnTo>
                <a:lnTo>
                  <a:pt x="1934796" y="321015"/>
                </a:lnTo>
                <a:lnTo>
                  <a:pt x="2048607" y="317129"/>
                </a:lnTo>
                <a:lnTo>
                  <a:pt x="2162419" y="313502"/>
                </a:lnTo>
                <a:lnTo>
                  <a:pt x="2276230" y="310174"/>
                </a:lnTo>
                <a:lnTo>
                  <a:pt x="2390042" y="307168"/>
                </a:lnTo>
                <a:lnTo>
                  <a:pt x="2503853" y="304496"/>
                </a:lnTo>
                <a:lnTo>
                  <a:pt x="2617665" y="302152"/>
                </a:lnTo>
                <a:lnTo>
                  <a:pt x="2731476" y="300119"/>
                </a:lnTo>
                <a:lnTo>
                  <a:pt x="2845288" y="298363"/>
                </a:lnTo>
                <a:lnTo>
                  <a:pt x="2959100" y="296836"/>
                </a:lnTo>
                <a:lnTo>
                  <a:pt x="3072911" y="295477"/>
                </a:lnTo>
                <a:lnTo>
                  <a:pt x="3186722" y="294209"/>
                </a:lnTo>
                <a:lnTo>
                  <a:pt x="3300534" y="292941"/>
                </a:lnTo>
                <a:lnTo>
                  <a:pt x="3414346" y="291569"/>
                </a:lnTo>
                <a:lnTo>
                  <a:pt x="3528157" y="289972"/>
                </a:lnTo>
                <a:lnTo>
                  <a:pt x="3641969" y="288016"/>
                </a:lnTo>
                <a:lnTo>
                  <a:pt x="3755780" y="285553"/>
                </a:lnTo>
                <a:lnTo>
                  <a:pt x="3869592" y="282420"/>
                </a:lnTo>
                <a:lnTo>
                  <a:pt x="3983403" y="278439"/>
                </a:lnTo>
                <a:lnTo>
                  <a:pt x="4097215" y="273419"/>
                </a:lnTo>
                <a:lnTo>
                  <a:pt x="4211026" y="267153"/>
                </a:lnTo>
                <a:lnTo>
                  <a:pt x="4324838" y="259420"/>
                </a:lnTo>
                <a:lnTo>
                  <a:pt x="4438650" y="249986"/>
                </a:lnTo>
                <a:lnTo>
                  <a:pt x="4552461" y="238600"/>
                </a:lnTo>
                <a:lnTo>
                  <a:pt x="4666272" y="225000"/>
                </a:lnTo>
                <a:lnTo>
                  <a:pt x="4780084" y="208905"/>
                </a:lnTo>
                <a:lnTo>
                  <a:pt x="4893895" y="190024"/>
                </a:lnTo>
                <a:lnTo>
                  <a:pt x="5007707" y="168049"/>
                </a:lnTo>
                <a:lnTo>
                  <a:pt x="5121518" y="142658"/>
                </a:lnTo>
                <a:lnTo>
                  <a:pt x="5235330" y="113516"/>
                </a:lnTo>
                <a:lnTo>
                  <a:pt x="5349142" y="80271"/>
                </a:lnTo>
                <a:lnTo>
                  <a:pt x="5462953" y="42559"/>
                </a:lnTo>
                <a:lnTo>
                  <a:pt x="5576764" y="0"/>
                </a:lnTo>
              </a:path>
            </a:pathLst>
          </a:custGeom>
          <a:ln w="17068">
            <a:solidFill>
              <a:srgbClr val="000096"/>
            </a:solidFill>
          </a:ln>
        </p:spPr>
        <p:txBody>
          <a:bodyPr wrap="square" lIns="0" tIns="0" rIns="0" bIns="0" rtlCol="0"/>
          <a:lstStyle/>
          <a:p>
            <a:endParaRPr sz="1227"/>
          </a:p>
        </p:txBody>
      </p:sp>
      <p:sp>
        <p:nvSpPr>
          <p:cNvPr id="144" name="object 144"/>
          <p:cNvSpPr/>
          <p:nvPr/>
        </p:nvSpPr>
        <p:spPr>
          <a:xfrm>
            <a:off x="3806707" y="3543317"/>
            <a:ext cx="1901536" cy="242455"/>
          </a:xfrm>
          <a:custGeom>
            <a:avLst/>
            <a:gdLst/>
            <a:ahLst/>
            <a:cxnLst/>
            <a:rect l="l" t="t" r="r" b="b"/>
            <a:pathLst>
              <a:path w="2788920" h="355600">
                <a:moveTo>
                  <a:pt x="0" y="318972"/>
                </a:moveTo>
                <a:lnTo>
                  <a:pt x="56905" y="330640"/>
                </a:lnTo>
                <a:lnTo>
                  <a:pt x="113811" y="339694"/>
                </a:lnTo>
                <a:lnTo>
                  <a:pt x="170717" y="346420"/>
                </a:lnTo>
                <a:lnTo>
                  <a:pt x="227623" y="351088"/>
                </a:lnTo>
                <a:lnTo>
                  <a:pt x="284528" y="353952"/>
                </a:lnTo>
                <a:lnTo>
                  <a:pt x="341434" y="355255"/>
                </a:lnTo>
                <a:lnTo>
                  <a:pt x="398340" y="355223"/>
                </a:lnTo>
                <a:lnTo>
                  <a:pt x="455246" y="354067"/>
                </a:lnTo>
                <a:lnTo>
                  <a:pt x="512151" y="351987"/>
                </a:lnTo>
                <a:lnTo>
                  <a:pt x="569057" y="349165"/>
                </a:lnTo>
                <a:lnTo>
                  <a:pt x="625963" y="345770"/>
                </a:lnTo>
                <a:lnTo>
                  <a:pt x="682869" y="341957"/>
                </a:lnTo>
                <a:lnTo>
                  <a:pt x="739775" y="337866"/>
                </a:lnTo>
                <a:lnTo>
                  <a:pt x="796680" y="333622"/>
                </a:lnTo>
                <a:lnTo>
                  <a:pt x="853586" y="329337"/>
                </a:lnTo>
                <a:lnTo>
                  <a:pt x="910492" y="325107"/>
                </a:lnTo>
                <a:lnTo>
                  <a:pt x="967398" y="321015"/>
                </a:lnTo>
                <a:lnTo>
                  <a:pt x="1024303" y="317129"/>
                </a:lnTo>
                <a:lnTo>
                  <a:pt x="1081209" y="313502"/>
                </a:lnTo>
                <a:lnTo>
                  <a:pt x="1138115" y="310174"/>
                </a:lnTo>
                <a:lnTo>
                  <a:pt x="1195021" y="307168"/>
                </a:lnTo>
                <a:lnTo>
                  <a:pt x="1251926" y="304496"/>
                </a:lnTo>
                <a:lnTo>
                  <a:pt x="1308832" y="302152"/>
                </a:lnTo>
                <a:lnTo>
                  <a:pt x="1365738" y="300119"/>
                </a:lnTo>
                <a:lnTo>
                  <a:pt x="1422644" y="298363"/>
                </a:lnTo>
                <a:lnTo>
                  <a:pt x="1479550" y="296836"/>
                </a:lnTo>
                <a:lnTo>
                  <a:pt x="1536455" y="295477"/>
                </a:lnTo>
                <a:lnTo>
                  <a:pt x="1593361" y="294209"/>
                </a:lnTo>
                <a:lnTo>
                  <a:pt x="1650267" y="292941"/>
                </a:lnTo>
                <a:lnTo>
                  <a:pt x="1707173" y="291569"/>
                </a:lnTo>
                <a:lnTo>
                  <a:pt x="1764078" y="289972"/>
                </a:lnTo>
                <a:lnTo>
                  <a:pt x="1820984" y="288016"/>
                </a:lnTo>
                <a:lnTo>
                  <a:pt x="1877890" y="285553"/>
                </a:lnTo>
                <a:lnTo>
                  <a:pt x="1934796" y="282420"/>
                </a:lnTo>
                <a:lnTo>
                  <a:pt x="1991701" y="278439"/>
                </a:lnTo>
                <a:lnTo>
                  <a:pt x="2048607" y="273419"/>
                </a:lnTo>
                <a:lnTo>
                  <a:pt x="2105513" y="267153"/>
                </a:lnTo>
                <a:lnTo>
                  <a:pt x="2162419" y="259420"/>
                </a:lnTo>
                <a:lnTo>
                  <a:pt x="2219325" y="249986"/>
                </a:lnTo>
                <a:lnTo>
                  <a:pt x="2276230" y="238600"/>
                </a:lnTo>
                <a:lnTo>
                  <a:pt x="2333136" y="225000"/>
                </a:lnTo>
                <a:lnTo>
                  <a:pt x="2390042" y="208905"/>
                </a:lnTo>
                <a:lnTo>
                  <a:pt x="2446947" y="190024"/>
                </a:lnTo>
                <a:lnTo>
                  <a:pt x="2503853" y="168049"/>
                </a:lnTo>
                <a:lnTo>
                  <a:pt x="2560759" y="142658"/>
                </a:lnTo>
                <a:lnTo>
                  <a:pt x="2617665" y="113516"/>
                </a:lnTo>
                <a:lnTo>
                  <a:pt x="2674571" y="80271"/>
                </a:lnTo>
                <a:lnTo>
                  <a:pt x="2731476" y="42559"/>
                </a:lnTo>
                <a:lnTo>
                  <a:pt x="2788382" y="0"/>
                </a:lnTo>
              </a:path>
            </a:pathLst>
          </a:custGeom>
          <a:ln w="17068">
            <a:solidFill>
              <a:srgbClr val="000096"/>
            </a:solidFill>
            <a:prstDash val="lgDash"/>
          </a:ln>
        </p:spPr>
        <p:txBody>
          <a:bodyPr wrap="square" lIns="0" tIns="0" rIns="0" bIns="0" rtlCol="0"/>
          <a:lstStyle/>
          <a:p>
            <a:endParaRPr sz="1227"/>
          </a:p>
        </p:txBody>
      </p:sp>
      <p:sp>
        <p:nvSpPr>
          <p:cNvPr id="145" name="object 145"/>
          <p:cNvSpPr txBox="1"/>
          <p:nvPr/>
        </p:nvSpPr>
        <p:spPr>
          <a:xfrm>
            <a:off x="7924528" y="3466858"/>
            <a:ext cx="116898" cy="99707"/>
          </a:xfrm>
          <a:prstGeom prst="rect">
            <a:avLst/>
          </a:prstGeom>
        </p:spPr>
        <p:txBody>
          <a:bodyPr vert="horz" wrap="square" lIns="0" tIns="0" rIns="0" bIns="0" rtlCol="0">
            <a:spAutoFit/>
          </a:bodyPr>
          <a:lstStyle/>
          <a:p>
            <a:pPr marL="8659"/>
            <a:r>
              <a:rPr sz="648" spc="-3" dirty="0">
                <a:solidFill>
                  <a:srgbClr val="000096"/>
                </a:solidFill>
                <a:latin typeface="Arial"/>
                <a:cs typeface="Arial"/>
              </a:rPr>
              <a:t>(2)</a:t>
            </a:r>
            <a:endParaRPr sz="648">
              <a:latin typeface="Arial"/>
              <a:cs typeface="Arial"/>
            </a:endParaRPr>
          </a:p>
        </p:txBody>
      </p:sp>
      <p:sp>
        <p:nvSpPr>
          <p:cNvPr id="146" name="object 146"/>
          <p:cNvSpPr txBox="1"/>
          <p:nvPr/>
        </p:nvSpPr>
        <p:spPr>
          <a:xfrm>
            <a:off x="5754074" y="3466858"/>
            <a:ext cx="393123" cy="99707"/>
          </a:xfrm>
          <a:prstGeom prst="rect">
            <a:avLst/>
          </a:prstGeom>
        </p:spPr>
        <p:txBody>
          <a:bodyPr vert="horz" wrap="square" lIns="0" tIns="0" rIns="0" bIns="0" rtlCol="0">
            <a:spAutoFit/>
          </a:bodyPr>
          <a:lstStyle/>
          <a:p>
            <a:pPr marL="8659"/>
            <a:r>
              <a:rPr sz="648" spc="-7" dirty="0">
                <a:solidFill>
                  <a:srgbClr val="000096"/>
                </a:solidFill>
                <a:latin typeface="Arial"/>
                <a:cs typeface="Arial"/>
              </a:rPr>
              <a:t>N</a:t>
            </a:r>
            <a:r>
              <a:rPr sz="648" spc="-10" dirty="0">
                <a:solidFill>
                  <a:srgbClr val="000096"/>
                </a:solidFill>
                <a:latin typeface="Arial"/>
                <a:cs typeface="Arial"/>
              </a:rPr>
              <a:t>PS</a:t>
            </a:r>
            <a:r>
              <a:rPr sz="648" spc="-3" dirty="0">
                <a:solidFill>
                  <a:srgbClr val="000096"/>
                </a:solidFill>
                <a:latin typeface="Arial"/>
                <a:cs typeface="Arial"/>
              </a:rPr>
              <a:t>Hr (1)</a:t>
            </a:r>
            <a:endParaRPr sz="648">
              <a:latin typeface="Arial"/>
              <a:cs typeface="Arial"/>
            </a:endParaRPr>
          </a:p>
        </p:txBody>
      </p:sp>
      <p:sp>
        <p:nvSpPr>
          <p:cNvPr id="147" name="object 147"/>
          <p:cNvSpPr/>
          <p:nvPr/>
        </p:nvSpPr>
        <p:spPr>
          <a:xfrm>
            <a:off x="2977140" y="4097508"/>
            <a:ext cx="6234545" cy="687098"/>
          </a:xfrm>
          <a:custGeom>
            <a:avLst/>
            <a:gdLst/>
            <a:ahLst/>
            <a:cxnLst/>
            <a:rect l="l" t="t" r="r" b="b"/>
            <a:pathLst>
              <a:path w="9144000" h="1007745">
                <a:moveTo>
                  <a:pt x="0" y="0"/>
                </a:moveTo>
                <a:lnTo>
                  <a:pt x="9144000" y="0"/>
                </a:lnTo>
                <a:lnTo>
                  <a:pt x="9144000" y="1007668"/>
                </a:lnTo>
                <a:lnTo>
                  <a:pt x="0" y="1007668"/>
                </a:lnTo>
                <a:lnTo>
                  <a:pt x="0" y="0"/>
                </a:lnTo>
                <a:close/>
              </a:path>
            </a:pathLst>
          </a:custGeom>
          <a:solidFill>
            <a:srgbClr val="EDEDED"/>
          </a:solidFill>
        </p:spPr>
        <p:txBody>
          <a:bodyPr wrap="square" lIns="0" tIns="0" rIns="0" bIns="0" rtlCol="0"/>
          <a:lstStyle/>
          <a:p>
            <a:endParaRPr sz="1227"/>
          </a:p>
        </p:txBody>
      </p:sp>
      <p:graphicFrame>
        <p:nvGraphicFramePr>
          <p:cNvPr id="148" name="object 148"/>
          <p:cNvGraphicFramePr>
            <a:graphicFrameLocks noGrp="1"/>
          </p:cNvGraphicFramePr>
          <p:nvPr/>
        </p:nvGraphicFramePr>
        <p:xfrm>
          <a:off x="2977139" y="4097508"/>
          <a:ext cx="6234542" cy="653528"/>
        </p:xfrm>
        <a:graphic>
          <a:graphicData uri="http://schemas.openxmlformats.org/drawingml/2006/table">
            <a:tbl>
              <a:tblPr firstRow="1" bandRow="1">
                <a:tableStyleId>{2D5ABB26-0587-4C30-8999-92F81FD0307C}</a:tableStyleId>
              </a:tblPr>
              <a:tblGrid>
                <a:gridCol w="679028">
                  <a:extLst>
                    <a:ext uri="{9D8B030D-6E8A-4147-A177-3AD203B41FA5}">
                      <a16:colId xmlns:a16="http://schemas.microsoft.com/office/drawing/2014/main" val="20000"/>
                    </a:ext>
                  </a:extLst>
                </a:gridCol>
                <a:gridCol w="1144246">
                  <a:extLst>
                    <a:ext uri="{9D8B030D-6E8A-4147-A177-3AD203B41FA5}">
                      <a16:colId xmlns:a16="http://schemas.microsoft.com/office/drawing/2014/main" val="20001"/>
                    </a:ext>
                  </a:extLst>
                </a:gridCol>
                <a:gridCol w="1177619">
                  <a:extLst>
                    <a:ext uri="{9D8B030D-6E8A-4147-A177-3AD203B41FA5}">
                      <a16:colId xmlns:a16="http://schemas.microsoft.com/office/drawing/2014/main" val="20002"/>
                    </a:ext>
                  </a:extLst>
                </a:gridCol>
                <a:gridCol w="1001752">
                  <a:extLst>
                    <a:ext uri="{9D8B030D-6E8A-4147-A177-3AD203B41FA5}">
                      <a16:colId xmlns:a16="http://schemas.microsoft.com/office/drawing/2014/main" val="20003"/>
                    </a:ext>
                  </a:extLst>
                </a:gridCol>
                <a:gridCol w="1295988">
                  <a:extLst>
                    <a:ext uri="{9D8B030D-6E8A-4147-A177-3AD203B41FA5}">
                      <a16:colId xmlns:a16="http://schemas.microsoft.com/office/drawing/2014/main" val="20004"/>
                    </a:ext>
                  </a:extLst>
                </a:gridCol>
                <a:gridCol w="935909">
                  <a:extLst>
                    <a:ext uri="{9D8B030D-6E8A-4147-A177-3AD203B41FA5}">
                      <a16:colId xmlns:a16="http://schemas.microsoft.com/office/drawing/2014/main" val="20005"/>
                    </a:ext>
                  </a:extLst>
                </a:gridCol>
              </a:tblGrid>
              <a:tr h="153833">
                <a:tc>
                  <a:txBody>
                    <a:bodyPr/>
                    <a:lstStyle/>
                    <a:p>
                      <a:pPr marL="113664">
                        <a:lnSpc>
                          <a:spcPct val="100000"/>
                        </a:lnSpc>
                      </a:pPr>
                      <a:r>
                        <a:rPr sz="500" dirty="0">
                          <a:latin typeface="Arial"/>
                          <a:cs typeface="Arial"/>
                        </a:rPr>
                        <a:t>Item number</a:t>
                      </a:r>
                      <a:endParaRPr sz="500">
                        <a:latin typeface="Arial"/>
                        <a:cs typeface="Arial"/>
                      </a:endParaRPr>
                    </a:p>
                  </a:txBody>
                  <a:tcPr marL="0" marR="0" marT="0" marB="0">
                    <a:solidFill>
                      <a:srgbClr val="EDEDED"/>
                    </a:solidFill>
                  </a:tcPr>
                </a:tc>
                <a:tc>
                  <a:txBody>
                    <a:bodyPr/>
                    <a:lstStyle/>
                    <a:p>
                      <a:pPr marL="180975">
                        <a:lnSpc>
                          <a:spcPct val="100000"/>
                        </a:lnSpc>
                      </a:pPr>
                      <a:r>
                        <a:rPr sz="500" dirty="0">
                          <a:latin typeface="Arial"/>
                          <a:cs typeface="Arial"/>
                        </a:rPr>
                        <a:t>: 001</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Size</a:t>
                      </a:r>
                      <a:endParaRPr sz="500">
                        <a:latin typeface="Arial"/>
                        <a:cs typeface="Arial"/>
                      </a:endParaRPr>
                    </a:p>
                  </a:txBody>
                  <a:tcPr marL="0" marR="0" marT="0" marB="0">
                    <a:solidFill>
                      <a:srgbClr val="EDEDED"/>
                    </a:solidFill>
                  </a:tcPr>
                </a:tc>
                <a:tc>
                  <a:txBody>
                    <a:bodyPr/>
                    <a:lstStyle/>
                    <a:p>
                      <a:pPr marL="190500">
                        <a:lnSpc>
                          <a:spcPct val="100000"/>
                        </a:lnSpc>
                      </a:pPr>
                      <a:r>
                        <a:rPr sz="500" dirty="0">
                          <a:latin typeface="Arial"/>
                          <a:cs typeface="Arial"/>
                        </a:rPr>
                        <a:t>: GIGA 4 3-105</a:t>
                      </a:r>
                      <a:endParaRPr sz="500">
                        <a:latin typeface="Arial"/>
                        <a:cs typeface="Arial"/>
                      </a:endParaRPr>
                    </a:p>
                  </a:txBody>
                  <a:tcPr marL="0" marR="0" marT="0" marB="0">
                    <a:solidFill>
                      <a:srgbClr val="EDEDED"/>
                    </a:solidFill>
                  </a:tcPr>
                </a:tc>
                <a:tc>
                  <a:txBody>
                    <a:bodyPr/>
                    <a:lstStyle/>
                    <a:p>
                      <a:pPr marL="278765">
                        <a:lnSpc>
                          <a:spcPct val="100000"/>
                        </a:lnSpc>
                      </a:pPr>
                      <a:r>
                        <a:rPr sz="500" dirty="0">
                          <a:latin typeface="Arial"/>
                          <a:cs typeface="Arial"/>
                        </a:rPr>
                        <a:t>Flow, rated</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800.0 USgpm</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0"/>
                  </a:ext>
                </a:extLst>
              </a:tr>
              <a:tr h="93725">
                <a:tc>
                  <a:txBody>
                    <a:bodyPr/>
                    <a:lstStyle/>
                    <a:p>
                      <a:pPr marL="113664">
                        <a:lnSpc>
                          <a:spcPct val="100000"/>
                        </a:lnSpc>
                      </a:pPr>
                      <a:r>
                        <a:rPr sz="500" dirty="0">
                          <a:latin typeface="Arial"/>
                          <a:cs typeface="Arial"/>
                        </a:rPr>
                        <a:t>Service</a:t>
                      </a:r>
                      <a:endParaRPr sz="500">
                        <a:latin typeface="Arial"/>
                        <a:cs typeface="Arial"/>
                      </a:endParaRPr>
                    </a:p>
                  </a:txBody>
                  <a:tcPr marL="0" marR="0" marT="0" marB="0">
                    <a:solidFill>
                      <a:srgbClr val="EDEDED"/>
                    </a:solidFill>
                  </a:tcPr>
                </a:tc>
                <a:tc>
                  <a:txBody>
                    <a:bodyPr/>
                    <a:lstStyle/>
                    <a:p>
                      <a:pPr marL="180975">
                        <a:lnSpc>
                          <a:spcPct val="100000"/>
                        </a:lnSpc>
                      </a:pPr>
                      <a:r>
                        <a:rPr sz="500" dirty="0">
                          <a:latin typeface="Arial"/>
                          <a:cs typeface="Arial"/>
                        </a:rPr>
                        <a:t>:</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Stages</a:t>
                      </a:r>
                      <a:endParaRPr sz="500">
                        <a:latin typeface="Arial"/>
                        <a:cs typeface="Arial"/>
                      </a:endParaRPr>
                    </a:p>
                  </a:txBody>
                  <a:tcPr marL="0" marR="0" marT="0" marB="0">
                    <a:solidFill>
                      <a:srgbClr val="EDEDED"/>
                    </a:solidFill>
                  </a:tcPr>
                </a:tc>
                <a:tc>
                  <a:txBody>
                    <a:bodyPr/>
                    <a:lstStyle/>
                    <a:p>
                      <a:pPr marL="190500">
                        <a:lnSpc>
                          <a:spcPct val="100000"/>
                        </a:lnSpc>
                      </a:pPr>
                      <a:r>
                        <a:rPr sz="500" dirty="0">
                          <a:latin typeface="Arial"/>
                          <a:cs typeface="Arial"/>
                        </a:rPr>
                        <a:t>: 1</a:t>
                      </a:r>
                      <a:endParaRPr sz="500">
                        <a:latin typeface="Arial"/>
                        <a:cs typeface="Arial"/>
                      </a:endParaRPr>
                    </a:p>
                  </a:txBody>
                  <a:tcPr marL="0" marR="0" marT="0" marB="0">
                    <a:solidFill>
                      <a:srgbClr val="EDEDED"/>
                    </a:solidFill>
                  </a:tcPr>
                </a:tc>
                <a:tc>
                  <a:txBody>
                    <a:bodyPr/>
                    <a:lstStyle/>
                    <a:p>
                      <a:pPr marL="278765">
                        <a:lnSpc>
                          <a:spcPct val="100000"/>
                        </a:lnSpc>
                      </a:pPr>
                      <a:r>
                        <a:rPr sz="500" dirty="0">
                          <a:latin typeface="Arial"/>
                          <a:cs typeface="Arial"/>
                        </a:rPr>
                        <a:t>Head, rated</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65.00 ft</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1"/>
                  </a:ext>
                </a:extLst>
              </a:tr>
              <a:tr h="93725">
                <a:tc>
                  <a:txBody>
                    <a:bodyPr/>
                    <a:lstStyle/>
                    <a:p>
                      <a:pPr marL="113664">
                        <a:lnSpc>
                          <a:spcPct val="100000"/>
                        </a:lnSpc>
                      </a:pPr>
                      <a:r>
                        <a:rPr sz="500" dirty="0">
                          <a:latin typeface="Arial"/>
                          <a:cs typeface="Arial"/>
                        </a:rPr>
                        <a:t>Quantity</a:t>
                      </a:r>
                      <a:endParaRPr sz="500">
                        <a:latin typeface="Arial"/>
                        <a:cs typeface="Arial"/>
                      </a:endParaRPr>
                    </a:p>
                  </a:txBody>
                  <a:tcPr marL="0" marR="0" marT="0" marB="0">
                    <a:solidFill>
                      <a:srgbClr val="EDEDED"/>
                    </a:solidFill>
                  </a:tcPr>
                </a:tc>
                <a:tc>
                  <a:txBody>
                    <a:bodyPr/>
                    <a:lstStyle/>
                    <a:p>
                      <a:pPr marL="180975">
                        <a:lnSpc>
                          <a:spcPct val="100000"/>
                        </a:lnSpc>
                      </a:pPr>
                      <a:r>
                        <a:rPr sz="500" dirty="0">
                          <a:latin typeface="Arial"/>
                          <a:cs typeface="Arial"/>
                        </a:rPr>
                        <a:t>: 1</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Speed</a:t>
                      </a:r>
                      <a:endParaRPr sz="500">
                        <a:latin typeface="Arial"/>
                        <a:cs typeface="Arial"/>
                      </a:endParaRPr>
                    </a:p>
                  </a:txBody>
                  <a:tcPr marL="0" marR="0" marT="0" marB="0">
                    <a:solidFill>
                      <a:srgbClr val="EDEDED"/>
                    </a:solidFill>
                  </a:tcPr>
                </a:tc>
                <a:tc>
                  <a:txBody>
                    <a:bodyPr/>
                    <a:lstStyle/>
                    <a:p>
                      <a:pPr marL="190500">
                        <a:lnSpc>
                          <a:spcPct val="100000"/>
                        </a:lnSpc>
                      </a:pPr>
                      <a:r>
                        <a:rPr sz="500" dirty="0">
                          <a:latin typeface="Arial"/>
                          <a:cs typeface="Arial"/>
                        </a:rPr>
                        <a:t>: 3756 rpm</a:t>
                      </a:r>
                      <a:endParaRPr sz="500">
                        <a:latin typeface="Arial"/>
                        <a:cs typeface="Arial"/>
                      </a:endParaRPr>
                    </a:p>
                  </a:txBody>
                  <a:tcPr marL="0" marR="0" marT="0" marB="0">
                    <a:solidFill>
                      <a:srgbClr val="EDEDED"/>
                    </a:solidFill>
                  </a:tcPr>
                </a:tc>
                <a:tc>
                  <a:txBody>
                    <a:bodyPr/>
                    <a:lstStyle/>
                    <a:p>
                      <a:pPr marL="278765">
                        <a:lnSpc>
                          <a:spcPct val="100000"/>
                        </a:lnSpc>
                      </a:pPr>
                      <a:r>
                        <a:rPr sz="500" dirty="0">
                          <a:latin typeface="Arial"/>
                          <a:cs typeface="Arial"/>
                        </a:rPr>
                        <a:t>NPSH required</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16.26 ft</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2"/>
                  </a:ext>
                </a:extLst>
              </a:tr>
              <a:tr h="93725">
                <a:tc>
                  <a:txBody>
                    <a:bodyPr/>
                    <a:lstStyle/>
                    <a:p>
                      <a:pPr marL="113664">
                        <a:lnSpc>
                          <a:spcPct val="100000"/>
                        </a:lnSpc>
                      </a:pPr>
                      <a:r>
                        <a:rPr sz="500" dirty="0">
                          <a:latin typeface="Arial"/>
                          <a:cs typeface="Arial"/>
                        </a:rPr>
                        <a:t>Quote number</a:t>
                      </a:r>
                      <a:endParaRPr sz="500">
                        <a:latin typeface="Arial"/>
                        <a:cs typeface="Arial"/>
                      </a:endParaRPr>
                    </a:p>
                  </a:txBody>
                  <a:tcPr marL="0" marR="0" marT="0" marB="0">
                    <a:solidFill>
                      <a:srgbClr val="EDEDED"/>
                    </a:solidFill>
                  </a:tcPr>
                </a:tc>
                <a:tc>
                  <a:txBody>
                    <a:bodyPr/>
                    <a:lstStyle/>
                    <a:p>
                      <a:pPr marL="180975">
                        <a:lnSpc>
                          <a:spcPct val="100000"/>
                        </a:lnSpc>
                      </a:pPr>
                      <a:r>
                        <a:rPr sz="500" dirty="0">
                          <a:latin typeface="Arial"/>
                          <a:cs typeface="Arial"/>
                        </a:rPr>
                        <a:t>: 790310</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Based on curve number</a:t>
                      </a:r>
                      <a:endParaRPr sz="500">
                        <a:latin typeface="Arial"/>
                        <a:cs typeface="Arial"/>
                      </a:endParaRPr>
                    </a:p>
                  </a:txBody>
                  <a:tcPr marL="0" marR="0" marT="0" marB="0">
                    <a:solidFill>
                      <a:srgbClr val="EDEDED"/>
                    </a:solidFill>
                  </a:tcPr>
                </a:tc>
                <a:tc>
                  <a:txBody>
                    <a:bodyPr/>
                    <a:lstStyle/>
                    <a:p>
                      <a:pPr marL="190500">
                        <a:lnSpc>
                          <a:spcPct val="100000"/>
                        </a:lnSpc>
                      </a:pPr>
                      <a:r>
                        <a:rPr sz="500" dirty="0">
                          <a:latin typeface="Arial"/>
                          <a:cs typeface="Arial"/>
                        </a:rPr>
                        <a:t>: GIGA 4 3-105 Rev O</a:t>
                      </a:r>
                      <a:endParaRPr sz="500">
                        <a:latin typeface="Arial"/>
                        <a:cs typeface="Arial"/>
                      </a:endParaRPr>
                    </a:p>
                  </a:txBody>
                  <a:tcPr marL="0" marR="0" marT="0" marB="0">
                    <a:solidFill>
                      <a:srgbClr val="EDEDED"/>
                    </a:solidFill>
                  </a:tcPr>
                </a:tc>
                <a:tc>
                  <a:txBody>
                    <a:bodyPr/>
                    <a:lstStyle/>
                    <a:p>
                      <a:pPr marL="278765">
                        <a:lnSpc>
                          <a:spcPct val="100000"/>
                        </a:lnSpc>
                      </a:pPr>
                      <a:r>
                        <a:rPr sz="500" dirty="0">
                          <a:latin typeface="Arial"/>
                          <a:cs typeface="Arial"/>
                        </a:rPr>
                        <a:t>Fluid density</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0.986 / 0.986 SG</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3"/>
                  </a:ext>
                </a:extLst>
              </a:tr>
              <a:tr h="93725">
                <a:tc>
                  <a:txBody>
                    <a:bodyPr/>
                    <a:lstStyle/>
                    <a:p>
                      <a:pPr marL="113664">
                        <a:lnSpc>
                          <a:spcPct val="100000"/>
                        </a:lnSpc>
                      </a:pPr>
                      <a:r>
                        <a:rPr sz="500" dirty="0">
                          <a:latin typeface="Arial"/>
                          <a:cs typeface="Arial"/>
                        </a:rPr>
                        <a:t>Date last saved</a:t>
                      </a:r>
                      <a:endParaRPr sz="500">
                        <a:latin typeface="Arial"/>
                        <a:cs typeface="Arial"/>
                      </a:endParaRPr>
                    </a:p>
                  </a:txBody>
                  <a:tcPr marL="0" marR="0" marT="0" marB="0">
                    <a:solidFill>
                      <a:srgbClr val="EDEDED"/>
                    </a:solidFill>
                  </a:tcPr>
                </a:tc>
                <a:tc>
                  <a:txBody>
                    <a:bodyPr/>
                    <a:lstStyle/>
                    <a:p>
                      <a:pPr marL="180975">
                        <a:lnSpc>
                          <a:spcPct val="100000"/>
                        </a:lnSpc>
                      </a:pPr>
                      <a:r>
                        <a:rPr sz="500" dirty="0">
                          <a:latin typeface="Arial"/>
                          <a:cs typeface="Arial"/>
                        </a:rPr>
                        <a:t>: 03 Nov 2018 8:28 AM</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Efficiency</a:t>
                      </a:r>
                      <a:endParaRPr sz="500">
                        <a:latin typeface="Arial"/>
                        <a:cs typeface="Arial"/>
                      </a:endParaRPr>
                    </a:p>
                  </a:txBody>
                  <a:tcPr marL="0" marR="0" marT="0" marB="0">
                    <a:solidFill>
                      <a:srgbClr val="EDEDED"/>
                    </a:solidFill>
                  </a:tcPr>
                </a:tc>
                <a:tc>
                  <a:txBody>
                    <a:bodyPr/>
                    <a:lstStyle/>
                    <a:p>
                      <a:pPr marL="190500">
                        <a:lnSpc>
                          <a:spcPct val="100000"/>
                        </a:lnSpc>
                      </a:pPr>
                      <a:r>
                        <a:rPr sz="500" dirty="0">
                          <a:latin typeface="Arial"/>
                          <a:cs typeface="Arial"/>
                        </a:rPr>
                        <a:t>: 75.37 %</a:t>
                      </a:r>
                      <a:endParaRPr sz="500">
                        <a:latin typeface="Arial"/>
                        <a:cs typeface="Arial"/>
                      </a:endParaRPr>
                    </a:p>
                  </a:txBody>
                  <a:tcPr marL="0" marR="0" marT="0" marB="0">
                    <a:solidFill>
                      <a:srgbClr val="EDEDED"/>
                    </a:solidFill>
                  </a:tcPr>
                </a:tc>
                <a:tc>
                  <a:txBody>
                    <a:bodyPr/>
                    <a:lstStyle/>
                    <a:p>
                      <a:pPr marL="278765">
                        <a:lnSpc>
                          <a:spcPct val="100000"/>
                        </a:lnSpc>
                      </a:pPr>
                      <a:r>
                        <a:rPr sz="500" dirty="0">
                          <a:latin typeface="Arial"/>
                          <a:cs typeface="Arial"/>
                        </a:rPr>
                        <a:t>Viscosity</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0.46 cP</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4"/>
                  </a:ext>
                </a:extLst>
              </a:tr>
              <a:tr h="124795">
                <a:tc>
                  <a:txBody>
                    <a:bodyPr/>
                    <a:lstStyle/>
                    <a:p>
                      <a:endParaRPr sz="500">
                        <a:latin typeface="Arial"/>
                        <a:cs typeface="Arial"/>
                      </a:endParaRPr>
                    </a:p>
                  </a:txBody>
                  <a:tcPr marL="0" marR="0" marT="0" marB="0">
                    <a:solidFill>
                      <a:srgbClr val="EDEDED"/>
                    </a:solidFill>
                  </a:tcPr>
                </a:tc>
                <a:tc>
                  <a:txBody>
                    <a:bodyPr/>
                    <a:lstStyle/>
                    <a:p>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Power, rated</a:t>
                      </a:r>
                      <a:endParaRPr sz="500">
                        <a:latin typeface="Arial"/>
                        <a:cs typeface="Arial"/>
                      </a:endParaRPr>
                    </a:p>
                  </a:txBody>
                  <a:tcPr marL="0" marR="0" marT="0" marB="0">
                    <a:solidFill>
                      <a:srgbClr val="EDEDED"/>
                    </a:solidFill>
                  </a:tcPr>
                </a:tc>
                <a:tc>
                  <a:txBody>
                    <a:bodyPr/>
                    <a:lstStyle/>
                    <a:p>
                      <a:pPr marL="190500">
                        <a:lnSpc>
                          <a:spcPct val="100000"/>
                        </a:lnSpc>
                      </a:pPr>
                      <a:r>
                        <a:rPr sz="500" dirty="0">
                          <a:latin typeface="Arial"/>
                          <a:cs typeface="Arial"/>
                        </a:rPr>
                        <a:t>: 8.59 hp</a:t>
                      </a:r>
                      <a:endParaRPr sz="500">
                        <a:latin typeface="Arial"/>
                        <a:cs typeface="Arial"/>
                      </a:endParaRPr>
                    </a:p>
                  </a:txBody>
                  <a:tcPr marL="0" marR="0" marT="0" marB="0">
                    <a:solidFill>
                      <a:srgbClr val="EDEDED"/>
                    </a:solidFill>
                  </a:tcPr>
                </a:tc>
                <a:tc>
                  <a:txBody>
                    <a:bodyPr/>
                    <a:lstStyle/>
                    <a:p>
                      <a:pPr marL="278765">
                        <a:lnSpc>
                          <a:spcPct val="100000"/>
                        </a:lnSpc>
                      </a:pPr>
                      <a:r>
                        <a:rPr sz="500" dirty="0">
                          <a:latin typeface="Arial"/>
                          <a:cs typeface="Arial"/>
                        </a:rPr>
                        <a:t>Cq/Ch/Ce/Cn  [ANSI/HI 9.6.7-2010]</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1.00 / 1.00 / 1.00 / 1.00</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31610" y="213067"/>
            <a:ext cx="394422" cy="189026"/>
          </a:xfrm>
          <a:prstGeom prst="rect">
            <a:avLst/>
          </a:prstGeom>
        </p:spPr>
        <p:txBody>
          <a:bodyPr vert="horz" wrap="square" lIns="0" tIns="0" rIns="0" bIns="0" rtlCol="0">
            <a:spAutoFit/>
          </a:bodyPr>
          <a:lstStyle/>
          <a:p>
            <a:pPr marL="8659" marR="3464"/>
            <a:r>
              <a:rPr sz="614" b="1" dirty="0">
                <a:latin typeface="Arial"/>
                <a:cs typeface="Arial"/>
              </a:rPr>
              <a:t>Customer Reference</a:t>
            </a:r>
            <a:endParaRPr sz="614">
              <a:latin typeface="Arial"/>
              <a:cs typeface="Arial"/>
            </a:endParaRPr>
          </a:p>
        </p:txBody>
      </p:sp>
      <p:sp>
        <p:nvSpPr>
          <p:cNvPr id="3" name="object 3"/>
          <p:cNvSpPr txBox="1"/>
          <p:nvPr/>
        </p:nvSpPr>
        <p:spPr>
          <a:xfrm>
            <a:off x="5424181" y="213067"/>
            <a:ext cx="39399" cy="189026"/>
          </a:xfrm>
          <a:prstGeom prst="rect">
            <a:avLst/>
          </a:prstGeom>
        </p:spPr>
        <p:txBody>
          <a:bodyPr vert="horz" wrap="square" lIns="0" tIns="0" rIns="0" bIns="0" rtlCol="0">
            <a:spAutoFit/>
          </a:bodyPr>
          <a:lstStyle/>
          <a:p>
            <a:pPr marL="8659"/>
            <a:r>
              <a:rPr sz="614" dirty="0">
                <a:latin typeface="Arial"/>
                <a:cs typeface="Arial"/>
              </a:rPr>
              <a:t>:</a:t>
            </a:r>
            <a:endParaRPr sz="614">
              <a:latin typeface="Arial"/>
              <a:cs typeface="Arial"/>
            </a:endParaRPr>
          </a:p>
          <a:p>
            <a:pPr marL="8659"/>
            <a:r>
              <a:rPr sz="614" dirty="0">
                <a:latin typeface="Arial"/>
                <a:cs typeface="Arial"/>
              </a:rPr>
              <a:t>:</a:t>
            </a:r>
            <a:endParaRPr sz="614">
              <a:latin typeface="Arial"/>
              <a:cs typeface="Arial"/>
            </a:endParaRPr>
          </a:p>
        </p:txBody>
      </p:sp>
      <p:sp>
        <p:nvSpPr>
          <p:cNvPr id="4" name="object 4"/>
          <p:cNvSpPr txBox="1"/>
          <p:nvPr/>
        </p:nvSpPr>
        <p:spPr>
          <a:xfrm>
            <a:off x="7692472" y="214048"/>
            <a:ext cx="1528330" cy="194092"/>
          </a:xfrm>
          <a:prstGeom prst="rect">
            <a:avLst/>
          </a:prstGeom>
        </p:spPr>
        <p:txBody>
          <a:bodyPr vert="horz" wrap="square" lIns="0" tIns="0" rIns="0" bIns="0" rtlCol="0">
            <a:spAutoFit/>
          </a:bodyPr>
          <a:lstStyle/>
          <a:p>
            <a:pPr marL="8659"/>
            <a:r>
              <a:rPr sz="784" b="1" dirty="0">
                <a:latin typeface="Arial"/>
                <a:cs typeface="Arial"/>
              </a:rPr>
              <a:t>Multi-Speed Performance Curve</a:t>
            </a:r>
            <a:endParaRPr sz="784">
              <a:latin typeface="Arial"/>
              <a:cs typeface="Arial"/>
            </a:endParaRPr>
          </a:p>
          <a:p>
            <a:pPr marL="666732">
              <a:spcBef>
                <a:spcPts val="44"/>
              </a:spcBef>
            </a:pPr>
            <a:r>
              <a:rPr sz="477" dirty="0">
                <a:latin typeface="Arial"/>
                <a:cs typeface="Arial"/>
              </a:rPr>
              <a:t>Wilo Quotation System 18.4.5.0</a:t>
            </a:r>
            <a:endParaRPr sz="477">
              <a:latin typeface="Arial"/>
              <a:cs typeface="Arial"/>
            </a:endParaRPr>
          </a:p>
        </p:txBody>
      </p:sp>
      <p:sp>
        <p:nvSpPr>
          <p:cNvPr id="5" name="object 5"/>
          <p:cNvSpPr/>
          <p:nvPr/>
        </p:nvSpPr>
        <p:spPr>
          <a:xfrm>
            <a:off x="3525362" y="940913"/>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6" name="object 6"/>
          <p:cNvSpPr/>
          <p:nvPr/>
        </p:nvSpPr>
        <p:spPr>
          <a:xfrm>
            <a:off x="3525362" y="1146029"/>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7" name="object 7"/>
          <p:cNvSpPr/>
          <p:nvPr/>
        </p:nvSpPr>
        <p:spPr>
          <a:xfrm>
            <a:off x="3525362" y="1351145"/>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8" name="object 8"/>
          <p:cNvSpPr/>
          <p:nvPr/>
        </p:nvSpPr>
        <p:spPr>
          <a:xfrm>
            <a:off x="3525363" y="735797"/>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9" name="object 9"/>
          <p:cNvSpPr/>
          <p:nvPr/>
        </p:nvSpPr>
        <p:spPr>
          <a:xfrm>
            <a:off x="3525363" y="1556261"/>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10" name="object 10"/>
          <p:cNvSpPr txBox="1"/>
          <p:nvPr/>
        </p:nvSpPr>
        <p:spPr>
          <a:xfrm>
            <a:off x="3457852" y="1524458"/>
            <a:ext cx="49790" cy="68160"/>
          </a:xfrm>
          <a:prstGeom prst="rect">
            <a:avLst/>
          </a:prstGeom>
        </p:spPr>
        <p:txBody>
          <a:bodyPr vert="horz" wrap="square" lIns="0" tIns="0" rIns="0" bIns="0" rtlCol="0">
            <a:spAutoFit/>
          </a:bodyPr>
          <a:lstStyle/>
          <a:p>
            <a:pPr marL="8659"/>
            <a:r>
              <a:rPr sz="443" spc="7" dirty="0">
                <a:latin typeface="Arial"/>
                <a:cs typeface="Arial"/>
              </a:rPr>
              <a:t>0</a:t>
            </a:r>
            <a:endParaRPr sz="443">
              <a:latin typeface="Arial"/>
              <a:cs typeface="Arial"/>
            </a:endParaRPr>
          </a:p>
        </p:txBody>
      </p:sp>
      <p:sp>
        <p:nvSpPr>
          <p:cNvPr id="11" name="object 11"/>
          <p:cNvSpPr txBox="1"/>
          <p:nvPr/>
        </p:nvSpPr>
        <p:spPr>
          <a:xfrm>
            <a:off x="3457568" y="1314978"/>
            <a:ext cx="49790" cy="68160"/>
          </a:xfrm>
          <a:prstGeom prst="rect">
            <a:avLst/>
          </a:prstGeom>
        </p:spPr>
        <p:txBody>
          <a:bodyPr vert="horz" wrap="square" lIns="0" tIns="0" rIns="0" bIns="0" rtlCol="0">
            <a:spAutoFit/>
          </a:bodyPr>
          <a:lstStyle/>
          <a:p>
            <a:pPr marL="8659"/>
            <a:r>
              <a:rPr sz="443" spc="7" dirty="0">
                <a:latin typeface="Arial"/>
                <a:cs typeface="Arial"/>
              </a:rPr>
              <a:t>5</a:t>
            </a:r>
            <a:endParaRPr sz="443">
              <a:latin typeface="Arial"/>
              <a:cs typeface="Arial"/>
            </a:endParaRPr>
          </a:p>
        </p:txBody>
      </p:sp>
      <p:sp>
        <p:nvSpPr>
          <p:cNvPr id="12" name="object 12"/>
          <p:cNvSpPr txBox="1"/>
          <p:nvPr/>
        </p:nvSpPr>
        <p:spPr>
          <a:xfrm>
            <a:off x="3425490" y="1111316"/>
            <a:ext cx="82261" cy="68160"/>
          </a:xfrm>
          <a:prstGeom prst="rect">
            <a:avLst/>
          </a:prstGeom>
        </p:spPr>
        <p:txBody>
          <a:bodyPr vert="horz" wrap="square" lIns="0" tIns="0" rIns="0" bIns="0" rtlCol="0">
            <a:spAutoFit/>
          </a:bodyPr>
          <a:lstStyle/>
          <a:p>
            <a:pPr marL="8659"/>
            <a:r>
              <a:rPr sz="443" spc="7" dirty="0">
                <a:latin typeface="Arial"/>
                <a:cs typeface="Arial"/>
              </a:rPr>
              <a:t>10</a:t>
            </a:r>
            <a:endParaRPr sz="443">
              <a:latin typeface="Arial"/>
              <a:cs typeface="Arial"/>
            </a:endParaRPr>
          </a:p>
        </p:txBody>
      </p:sp>
      <p:sp>
        <p:nvSpPr>
          <p:cNvPr id="13" name="object 13"/>
          <p:cNvSpPr txBox="1"/>
          <p:nvPr/>
        </p:nvSpPr>
        <p:spPr>
          <a:xfrm>
            <a:off x="3425206" y="907655"/>
            <a:ext cx="82261" cy="68160"/>
          </a:xfrm>
          <a:prstGeom prst="rect">
            <a:avLst/>
          </a:prstGeom>
        </p:spPr>
        <p:txBody>
          <a:bodyPr vert="horz" wrap="square" lIns="0" tIns="0" rIns="0" bIns="0" rtlCol="0">
            <a:spAutoFit/>
          </a:bodyPr>
          <a:lstStyle/>
          <a:p>
            <a:pPr marL="8659"/>
            <a:r>
              <a:rPr sz="443" spc="7" dirty="0">
                <a:latin typeface="Arial"/>
                <a:cs typeface="Arial"/>
              </a:rPr>
              <a:t>15</a:t>
            </a:r>
            <a:endParaRPr sz="443">
              <a:latin typeface="Arial"/>
              <a:cs typeface="Arial"/>
            </a:endParaRPr>
          </a:p>
        </p:txBody>
      </p:sp>
      <p:sp>
        <p:nvSpPr>
          <p:cNvPr id="14" name="object 14"/>
          <p:cNvSpPr txBox="1"/>
          <p:nvPr/>
        </p:nvSpPr>
        <p:spPr>
          <a:xfrm>
            <a:off x="3425490" y="703994"/>
            <a:ext cx="82261" cy="68160"/>
          </a:xfrm>
          <a:prstGeom prst="rect">
            <a:avLst/>
          </a:prstGeom>
        </p:spPr>
        <p:txBody>
          <a:bodyPr vert="horz" wrap="square" lIns="0" tIns="0" rIns="0" bIns="0" rtlCol="0">
            <a:spAutoFit/>
          </a:bodyPr>
          <a:lstStyle/>
          <a:p>
            <a:pPr marL="8659"/>
            <a:r>
              <a:rPr sz="443" spc="7" dirty="0">
                <a:latin typeface="Arial"/>
                <a:cs typeface="Arial"/>
              </a:rPr>
              <a:t>20</a:t>
            </a:r>
            <a:endParaRPr sz="443">
              <a:latin typeface="Arial"/>
              <a:cs typeface="Arial"/>
            </a:endParaRPr>
          </a:p>
        </p:txBody>
      </p:sp>
      <p:sp>
        <p:nvSpPr>
          <p:cNvPr id="15" name="object 15"/>
          <p:cNvSpPr/>
          <p:nvPr/>
        </p:nvSpPr>
        <p:spPr>
          <a:xfrm>
            <a:off x="3936715"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16" name="object 16"/>
          <p:cNvSpPr/>
          <p:nvPr/>
        </p:nvSpPr>
        <p:spPr>
          <a:xfrm>
            <a:off x="4330609"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17" name="object 17"/>
          <p:cNvSpPr/>
          <p:nvPr/>
        </p:nvSpPr>
        <p:spPr>
          <a:xfrm>
            <a:off x="4724504"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18" name="object 18"/>
          <p:cNvSpPr/>
          <p:nvPr/>
        </p:nvSpPr>
        <p:spPr>
          <a:xfrm>
            <a:off x="5118399"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19" name="object 19"/>
          <p:cNvSpPr/>
          <p:nvPr/>
        </p:nvSpPr>
        <p:spPr>
          <a:xfrm>
            <a:off x="5512293"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20" name="object 20"/>
          <p:cNvSpPr/>
          <p:nvPr/>
        </p:nvSpPr>
        <p:spPr>
          <a:xfrm>
            <a:off x="5906188"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21" name="object 21"/>
          <p:cNvSpPr/>
          <p:nvPr/>
        </p:nvSpPr>
        <p:spPr>
          <a:xfrm>
            <a:off x="6300082"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22" name="object 22"/>
          <p:cNvSpPr/>
          <p:nvPr/>
        </p:nvSpPr>
        <p:spPr>
          <a:xfrm>
            <a:off x="6693978"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23" name="object 23"/>
          <p:cNvSpPr/>
          <p:nvPr/>
        </p:nvSpPr>
        <p:spPr>
          <a:xfrm>
            <a:off x="7087873"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24" name="object 24"/>
          <p:cNvSpPr/>
          <p:nvPr/>
        </p:nvSpPr>
        <p:spPr>
          <a:xfrm>
            <a:off x="7481767"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25" name="object 25"/>
          <p:cNvSpPr/>
          <p:nvPr/>
        </p:nvSpPr>
        <p:spPr>
          <a:xfrm>
            <a:off x="7875662"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26" name="object 26"/>
          <p:cNvSpPr/>
          <p:nvPr/>
        </p:nvSpPr>
        <p:spPr>
          <a:xfrm>
            <a:off x="8269557" y="735797"/>
            <a:ext cx="0" cy="820882"/>
          </a:xfrm>
          <a:custGeom>
            <a:avLst/>
            <a:gdLst/>
            <a:ahLst/>
            <a:cxnLst/>
            <a:rect l="l" t="t" r="r" b="b"/>
            <a:pathLst>
              <a:path h="1203960">
                <a:moveTo>
                  <a:pt x="0" y="0"/>
                </a:moveTo>
                <a:lnTo>
                  <a:pt x="0" y="1203347"/>
                </a:lnTo>
              </a:path>
            </a:pathLst>
          </a:custGeom>
          <a:ln w="8534">
            <a:solidFill>
              <a:srgbClr val="808080"/>
            </a:solidFill>
          </a:ln>
        </p:spPr>
        <p:txBody>
          <a:bodyPr wrap="square" lIns="0" tIns="0" rIns="0" bIns="0" rtlCol="0"/>
          <a:lstStyle/>
          <a:p>
            <a:endParaRPr sz="1227"/>
          </a:p>
        </p:txBody>
      </p:sp>
      <p:sp>
        <p:nvSpPr>
          <p:cNvPr id="27" name="object 27"/>
          <p:cNvSpPr txBox="1"/>
          <p:nvPr/>
        </p:nvSpPr>
        <p:spPr>
          <a:xfrm>
            <a:off x="3273684" y="907614"/>
            <a:ext cx="110158" cy="467591"/>
          </a:xfrm>
          <a:prstGeom prst="rect">
            <a:avLst/>
          </a:prstGeom>
        </p:spPr>
        <p:txBody>
          <a:bodyPr vert="vert270" wrap="square" lIns="0" tIns="0" rIns="0" bIns="0" rtlCol="0">
            <a:spAutoFit/>
          </a:bodyPr>
          <a:lstStyle/>
          <a:p>
            <a:pPr marL="8659"/>
            <a:r>
              <a:rPr sz="716" dirty="0">
                <a:latin typeface="Arial"/>
                <a:cs typeface="Arial"/>
              </a:rPr>
              <a:t>Power</a:t>
            </a:r>
            <a:r>
              <a:rPr sz="716" spc="3" dirty="0">
                <a:latin typeface="Arial"/>
                <a:cs typeface="Arial"/>
              </a:rPr>
              <a:t> </a:t>
            </a:r>
            <a:r>
              <a:rPr sz="716" dirty="0">
                <a:latin typeface="Arial"/>
                <a:cs typeface="Arial"/>
              </a:rPr>
              <a:t>-</a:t>
            </a:r>
            <a:r>
              <a:rPr sz="716" spc="3" dirty="0">
                <a:latin typeface="Arial"/>
                <a:cs typeface="Arial"/>
              </a:rPr>
              <a:t> </a:t>
            </a:r>
            <a:r>
              <a:rPr sz="716" dirty="0">
                <a:latin typeface="Arial"/>
                <a:cs typeface="Arial"/>
              </a:rPr>
              <a:t>hp</a:t>
            </a:r>
            <a:endParaRPr sz="716">
              <a:latin typeface="Arial"/>
              <a:cs typeface="Arial"/>
            </a:endParaRPr>
          </a:p>
        </p:txBody>
      </p:sp>
      <p:sp>
        <p:nvSpPr>
          <p:cNvPr id="28" name="object 28"/>
          <p:cNvSpPr/>
          <p:nvPr/>
        </p:nvSpPr>
        <p:spPr>
          <a:xfrm>
            <a:off x="3542819" y="735797"/>
            <a:ext cx="5120986" cy="0"/>
          </a:xfrm>
          <a:custGeom>
            <a:avLst/>
            <a:gdLst/>
            <a:ahLst/>
            <a:cxnLst/>
            <a:rect l="l" t="t" r="r" b="b"/>
            <a:pathLst>
              <a:path w="7510780">
                <a:moveTo>
                  <a:pt x="0" y="0"/>
                </a:moveTo>
                <a:lnTo>
                  <a:pt x="7510260" y="0"/>
                </a:lnTo>
              </a:path>
            </a:pathLst>
          </a:custGeom>
          <a:ln w="8534">
            <a:solidFill>
              <a:srgbClr val="000000"/>
            </a:solidFill>
          </a:ln>
        </p:spPr>
        <p:txBody>
          <a:bodyPr wrap="square" lIns="0" tIns="0" rIns="0" bIns="0" rtlCol="0"/>
          <a:lstStyle/>
          <a:p>
            <a:endParaRPr sz="1227"/>
          </a:p>
        </p:txBody>
      </p:sp>
      <p:sp>
        <p:nvSpPr>
          <p:cNvPr id="29" name="object 29"/>
          <p:cNvSpPr/>
          <p:nvPr/>
        </p:nvSpPr>
        <p:spPr>
          <a:xfrm>
            <a:off x="3542819" y="1556261"/>
            <a:ext cx="5120986" cy="0"/>
          </a:xfrm>
          <a:custGeom>
            <a:avLst/>
            <a:gdLst/>
            <a:ahLst/>
            <a:cxnLst/>
            <a:rect l="l" t="t" r="r" b="b"/>
            <a:pathLst>
              <a:path w="7510780">
                <a:moveTo>
                  <a:pt x="0" y="0"/>
                </a:moveTo>
                <a:lnTo>
                  <a:pt x="7510260" y="0"/>
                </a:lnTo>
              </a:path>
            </a:pathLst>
          </a:custGeom>
          <a:ln w="8534">
            <a:solidFill>
              <a:srgbClr val="000000"/>
            </a:solidFill>
          </a:ln>
        </p:spPr>
        <p:txBody>
          <a:bodyPr wrap="square" lIns="0" tIns="0" rIns="0" bIns="0" rtlCol="0"/>
          <a:lstStyle/>
          <a:p>
            <a:endParaRPr sz="1227"/>
          </a:p>
        </p:txBody>
      </p:sp>
      <p:sp>
        <p:nvSpPr>
          <p:cNvPr id="30" name="object 30"/>
          <p:cNvSpPr/>
          <p:nvPr/>
        </p:nvSpPr>
        <p:spPr>
          <a:xfrm>
            <a:off x="3542819" y="735797"/>
            <a:ext cx="0" cy="820882"/>
          </a:xfrm>
          <a:custGeom>
            <a:avLst/>
            <a:gdLst/>
            <a:ahLst/>
            <a:cxnLst/>
            <a:rect l="l" t="t" r="r" b="b"/>
            <a:pathLst>
              <a:path h="1203960">
                <a:moveTo>
                  <a:pt x="0" y="0"/>
                </a:moveTo>
                <a:lnTo>
                  <a:pt x="0" y="1203347"/>
                </a:lnTo>
              </a:path>
            </a:pathLst>
          </a:custGeom>
          <a:ln w="8534">
            <a:solidFill>
              <a:srgbClr val="000000"/>
            </a:solidFill>
          </a:ln>
        </p:spPr>
        <p:txBody>
          <a:bodyPr wrap="square" lIns="0" tIns="0" rIns="0" bIns="0" rtlCol="0"/>
          <a:lstStyle/>
          <a:p>
            <a:endParaRPr sz="1227"/>
          </a:p>
        </p:txBody>
      </p:sp>
      <p:sp>
        <p:nvSpPr>
          <p:cNvPr id="31" name="object 31"/>
          <p:cNvSpPr/>
          <p:nvPr/>
        </p:nvSpPr>
        <p:spPr>
          <a:xfrm>
            <a:off x="8663452" y="735797"/>
            <a:ext cx="0" cy="820882"/>
          </a:xfrm>
          <a:custGeom>
            <a:avLst/>
            <a:gdLst/>
            <a:ahLst/>
            <a:cxnLst/>
            <a:rect l="l" t="t" r="r" b="b"/>
            <a:pathLst>
              <a:path h="1203960">
                <a:moveTo>
                  <a:pt x="0" y="0"/>
                </a:moveTo>
                <a:lnTo>
                  <a:pt x="0" y="1203347"/>
                </a:lnTo>
              </a:path>
            </a:pathLst>
          </a:custGeom>
          <a:ln w="8534">
            <a:solidFill>
              <a:srgbClr val="000000"/>
            </a:solidFill>
          </a:ln>
        </p:spPr>
        <p:txBody>
          <a:bodyPr wrap="square" lIns="0" tIns="0" rIns="0" bIns="0" rtlCol="0"/>
          <a:lstStyle/>
          <a:p>
            <a:endParaRPr sz="1227"/>
          </a:p>
        </p:txBody>
      </p:sp>
      <p:sp>
        <p:nvSpPr>
          <p:cNvPr id="32" name="object 32"/>
          <p:cNvSpPr/>
          <p:nvPr/>
        </p:nvSpPr>
        <p:spPr>
          <a:xfrm>
            <a:off x="3542819" y="851404"/>
            <a:ext cx="4348163" cy="281420"/>
          </a:xfrm>
          <a:custGeom>
            <a:avLst/>
            <a:gdLst/>
            <a:ahLst/>
            <a:cxnLst/>
            <a:rect l="l" t="t" r="r" b="b"/>
            <a:pathLst>
              <a:path w="6377305" h="412750">
                <a:moveTo>
                  <a:pt x="0" y="412179"/>
                </a:moveTo>
                <a:lnTo>
                  <a:pt x="130141" y="391643"/>
                </a:lnTo>
                <a:lnTo>
                  <a:pt x="260282" y="371548"/>
                </a:lnTo>
                <a:lnTo>
                  <a:pt x="390423" y="351904"/>
                </a:lnTo>
                <a:lnTo>
                  <a:pt x="520564" y="332718"/>
                </a:lnTo>
                <a:lnTo>
                  <a:pt x="650705" y="313996"/>
                </a:lnTo>
                <a:lnTo>
                  <a:pt x="780846" y="295745"/>
                </a:lnTo>
                <a:lnTo>
                  <a:pt x="910987" y="277971"/>
                </a:lnTo>
                <a:lnTo>
                  <a:pt x="1041128" y="260681"/>
                </a:lnTo>
                <a:lnTo>
                  <a:pt x="1171269" y="243881"/>
                </a:lnTo>
                <a:lnTo>
                  <a:pt x="1301410" y="227576"/>
                </a:lnTo>
                <a:lnTo>
                  <a:pt x="1431551" y="211771"/>
                </a:lnTo>
                <a:lnTo>
                  <a:pt x="1561692" y="196472"/>
                </a:lnTo>
                <a:lnTo>
                  <a:pt x="1691833" y="181684"/>
                </a:lnTo>
                <a:lnTo>
                  <a:pt x="1821974" y="167411"/>
                </a:lnTo>
                <a:lnTo>
                  <a:pt x="1952115" y="153657"/>
                </a:lnTo>
                <a:lnTo>
                  <a:pt x="2082256" y="140429"/>
                </a:lnTo>
                <a:lnTo>
                  <a:pt x="2212397" y="127730"/>
                </a:lnTo>
                <a:lnTo>
                  <a:pt x="2342538" y="115565"/>
                </a:lnTo>
                <a:lnTo>
                  <a:pt x="2472679" y="103939"/>
                </a:lnTo>
                <a:lnTo>
                  <a:pt x="2602820" y="92859"/>
                </a:lnTo>
                <a:lnTo>
                  <a:pt x="2732961" y="82329"/>
                </a:lnTo>
                <a:lnTo>
                  <a:pt x="2863102" y="72358"/>
                </a:lnTo>
                <a:lnTo>
                  <a:pt x="2993244" y="62953"/>
                </a:lnTo>
                <a:lnTo>
                  <a:pt x="3123385" y="54123"/>
                </a:lnTo>
                <a:lnTo>
                  <a:pt x="3253525" y="45880"/>
                </a:lnTo>
                <a:lnTo>
                  <a:pt x="3383666" y="38235"/>
                </a:lnTo>
                <a:lnTo>
                  <a:pt x="3513808" y="31205"/>
                </a:lnTo>
                <a:lnTo>
                  <a:pt x="3643949" y="24808"/>
                </a:lnTo>
                <a:lnTo>
                  <a:pt x="3774089" y="19064"/>
                </a:lnTo>
                <a:lnTo>
                  <a:pt x="3904230" y="14000"/>
                </a:lnTo>
                <a:lnTo>
                  <a:pt x="4034372" y="9644"/>
                </a:lnTo>
                <a:lnTo>
                  <a:pt x="4164513" y="6034"/>
                </a:lnTo>
                <a:lnTo>
                  <a:pt x="4294654" y="3210"/>
                </a:lnTo>
                <a:lnTo>
                  <a:pt x="4424795" y="1222"/>
                </a:lnTo>
                <a:lnTo>
                  <a:pt x="4554936" y="129"/>
                </a:lnTo>
                <a:lnTo>
                  <a:pt x="4685077" y="0"/>
                </a:lnTo>
                <a:lnTo>
                  <a:pt x="4815218" y="914"/>
                </a:lnTo>
                <a:lnTo>
                  <a:pt x="4945359" y="2966"/>
                </a:lnTo>
                <a:lnTo>
                  <a:pt x="5075500" y="6269"/>
                </a:lnTo>
                <a:lnTo>
                  <a:pt x="5205641" y="10954"/>
                </a:lnTo>
                <a:lnTo>
                  <a:pt x="5335782" y="17174"/>
                </a:lnTo>
                <a:lnTo>
                  <a:pt x="5465923" y="25112"/>
                </a:lnTo>
                <a:lnTo>
                  <a:pt x="5596064" y="34984"/>
                </a:lnTo>
                <a:lnTo>
                  <a:pt x="5726205" y="47046"/>
                </a:lnTo>
                <a:lnTo>
                  <a:pt x="5856347" y="61600"/>
                </a:lnTo>
                <a:lnTo>
                  <a:pt x="5986488" y="79012"/>
                </a:lnTo>
                <a:lnTo>
                  <a:pt x="6116629" y="99717"/>
                </a:lnTo>
                <a:lnTo>
                  <a:pt x="6246770" y="124245"/>
                </a:lnTo>
                <a:lnTo>
                  <a:pt x="6376910" y="153238"/>
                </a:lnTo>
              </a:path>
            </a:pathLst>
          </a:custGeom>
          <a:ln w="17068">
            <a:solidFill>
              <a:srgbClr val="0000FF"/>
            </a:solidFill>
          </a:ln>
        </p:spPr>
        <p:txBody>
          <a:bodyPr wrap="square" lIns="0" tIns="0" rIns="0" bIns="0" rtlCol="0"/>
          <a:lstStyle/>
          <a:p>
            <a:endParaRPr sz="1227"/>
          </a:p>
        </p:txBody>
      </p:sp>
      <p:sp>
        <p:nvSpPr>
          <p:cNvPr id="33" name="object 33"/>
          <p:cNvSpPr/>
          <p:nvPr/>
        </p:nvSpPr>
        <p:spPr>
          <a:xfrm>
            <a:off x="3542820" y="1040098"/>
            <a:ext cx="3897890" cy="208251"/>
          </a:xfrm>
          <a:custGeom>
            <a:avLst/>
            <a:gdLst/>
            <a:ahLst/>
            <a:cxnLst/>
            <a:rect l="l" t="t" r="r" b="b"/>
            <a:pathLst>
              <a:path w="5716905" h="305435">
                <a:moveTo>
                  <a:pt x="0" y="305078"/>
                </a:moveTo>
                <a:lnTo>
                  <a:pt x="116665" y="289687"/>
                </a:lnTo>
                <a:lnTo>
                  <a:pt x="233331" y="274671"/>
                </a:lnTo>
                <a:lnTo>
                  <a:pt x="349996" y="260034"/>
                </a:lnTo>
                <a:lnTo>
                  <a:pt x="466662" y="245779"/>
                </a:lnTo>
                <a:lnTo>
                  <a:pt x="583327" y="231909"/>
                </a:lnTo>
                <a:lnTo>
                  <a:pt x="699993" y="218426"/>
                </a:lnTo>
                <a:lnTo>
                  <a:pt x="816658" y="205331"/>
                </a:lnTo>
                <a:lnTo>
                  <a:pt x="933324" y="192628"/>
                </a:lnTo>
                <a:lnTo>
                  <a:pt x="1049989" y="180316"/>
                </a:lnTo>
                <a:lnTo>
                  <a:pt x="1166655" y="168397"/>
                </a:lnTo>
                <a:lnTo>
                  <a:pt x="1283320" y="156870"/>
                </a:lnTo>
                <a:lnTo>
                  <a:pt x="1399986" y="145737"/>
                </a:lnTo>
                <a:lnTo>
                  <a:pt x="1516651" y="134996"/>
                </a:lnTo>
                <a:lnTo>
                  <a:pt x="1633317" y="124648"/>
                </a:lnTo>
                <a:lnTo>
                  <a:pt x="1749982" y="114691"/>
                </a:lnTo>
                <a:lnTo>
                  <a:pt x="1866648" y="105125"/>
                </a:lnTo>
                <a:lnTo>
                  <a:pt x="1983314" y="95948"/>
                </a:lnTo>
                <a:lnTo>
                  <a:pt x="2099979" y="87161"/>
                </a:lnTo>
                <a:lnTo>
                  <a:pt x="2216645" y="78763"/>
                </a:lnTo>
                <a:lnTo>
                  <a:pt x="2333310" y="70752"/>
                </a:lnTo>
                <a:lnTo>
                  <a:pt x="2449976" y="63129"/>
                </a:lnTo>
                <a:lnTo>
                  <a:pt x="2566641" y="55895"/>
                </a:lnTo>
                <a:lnTo>
                  <a:pt x="2683307" y="49052"/>
                </a:lnTo>
                <a:lnTo>
                  <a:pt x="2799973" y="42603"/>
                </a:lnTo>
                <a:lnTo>
                  <a:pt x="2916638" y="36550"/>
                </a:lnTo>
                <a:lnTo>
                  <a:pt x="3033303" y="30901"/>
                </a:lnTo>
                <a:lnTo>
                  <a:pt x="3149969" y="25664"/>
                </a:lnTo>
                <a:lnTo>
                  <a:pt x="3266635" y="20847"/>
                </a:lnTo>
                <a:lnTo>
                  <a:pt x="3383300" y="16466"/>
                </a:lnTo>
                <a:lnTo>
                  <a:pt x="3499965" y="12537"/>
                </a:lnTo>
                <a:lnTo>
                  <a:pt x="3616631" y="9080"/>
                </a:lnTo>
                <a:lnTo>
                  <a:pt x="3733297" y="6121"/>
                </a:lnTo>
                <a:lnTo>
                  <a:pt x="3849962" y="3692"/>
                </a:lnTo>
                <a:lnTo>
                  <a:pt x="3966628" y="1830"/>
                </a:lnTo>
                <a:lnTo>
                  <a:pt x="4083293" y="582"/>
                </a:lnTo>
                <a:lnTo>
                  <a:pt x="4199959" y="0"/>
                </a:lnTo>
                <a:lnTo>
                  <a:pt x="4316624" y="149"/>
                </a:lnTo>
                <a:lnTo>
                  <a:pt x="4433290" y="1107"/>
                </a:lnTo>
                <a:lnTo>
                  <a:pt x="4549956" y="2965"/>
                </a:lnTo>
                <a:lnTo>
                  <a:pt x="4666620" y="5830"/>
                </a:lnTo>
                <a:lnTo>
                  <a:pt x="4783286" y="9832"/>
                </a:lnTo>
                <a:lnTo>
                  <a:pt x="4899952" y="15120"/>
                </a:lnTo>
                <a:lnTo>
                  <a:pt x="5016617" y="21877"/>
                </a:lnTo>
                <a:lnTo>
                  <a:pt x="5133283" y="30317"/>
                </a:lnTo>
                <a:lnTo>
                  <a:pt x="5249948" y="40697"/>
                </a:lnTo>
                <a:lnTo>
                  <a:pt x="5366614" y="53325"/>
                </a:lnTo>
                <a:lnTo>
                  <a:pt x="5483280" y="68574"/>
                </a:lnTo>
                <a:lnTo>
                  <a:pt x="5599946" y="86894"/>
                </a:lnTo>
                <a:lnTo>
                  <a:pt x="5716611" y="108839"/>
                </a:lnTo>
              </a:path>
            </a:pathLst>
          </a:custGeom>
          <a:ln w="17068">
            <a:solidFill>
              <a:srgbClr val="0000FF"/>
            </a:solidFill>
          </a:ln>
        </p:spPr>
        <p:txBody>
          <a:bodyPr wrap="square" lIns="0" tIns="0" rIns="0" bIns="0" rtlCol="0"/>
          <a:lstStyle/>
          <a:p>
            <a:endParaRPr sz="1227"/>
          </a:p>
        </p:txBody>
      </p:sp>
      <p:sp>
        <p:nvSpPr>
          <p:cNvPr id="34" name="object 34"/>
          <p:cNvSpPr/>
          <p:nvPr/>
        </p:nvSpPr>
        <p:spPr>
          <a:xfrm>
            <a:off x="3542819" y="1193640"/>
            <a:ext cx="3480089" cy="150235"/>
          </a:xfrm>
          <a:custGeom>
            <a:avLst/>
            <a:gdLst/>
            <a:ahLst/>
            <a:cxnLst/>
            <a:rect l="l" t="t" r="r" b="b"/>
            <a:pathLst>
              <a:path w="5104130" h="220344">
                <a:moveTo>
                  <a:pt x="0" y="220290"/>
                </a:moveTo>
                <a:lnTo>
                  <a:pt x="104156" y="208211"/>
                </a:lnTo>
                <a:lnTo>
                  <a:pt x="208313" y="196367"/>
                </a:lnTo>
                <a:lnTo>
                  <a:pt x="312469" y="184773"/>
                </a:lnTo>
                <a:lnTo>
                  <a:pt x="416626" y="173444"/>
                </a:lnTo>
                <a:lnTo>
                  <a:pt x="520783" y="162393"/>
                </a:lnTo>
                <a:lnTo>
                  <a:pt x="624939" y="151633"/>
                </a:lnTo>
                <a:lnTo>
                  <a:pt x="729096" y="141179"/>
                </a:lnTo>
                <a:lnTo>
                  <a:pt x="833253" y="131043"/>
                </a:lnTo>
                <a:lnTo>
                  <a:pt x="937409" y="121238"/>
                </a:lnTo>
                <a:lnTo>
                  <a:pt x="1041566" y="111775"/>
                </a:lnTo>
                <a:lnTo>
                  <a:pt x="1145722" y="102666"/>
                </a:lnTo>
                <a:lnTo>
                  <a:pt x="1249879" y="93921"/>
                </a:lnTo>
                <a:lnTo>
                  <a:pt x="1354036" y="85549"/>
                </a:lnTo>
                <a:lnTo>
                  <a:pt x="1458192" y="77560"/>
                </a:lnTo>
                <a:lnTo>
                  <a:pt x="1562349" y="69959"/>
                </a:lnTo>
                <a:lnTo>
                  <a:pt x="1666506" y="62753"/>
                </a:lnTo>
                <a:lnTo>
                  <a:pt x="1770662" y="55947"/>
                </a:lnTo>
                <a:lnTo>
                  <a:pt x="1874819" y="49544"/>
                </a:lnTo>
                <a:lnTo>
                  <a:pt x="1978976" y="43546"/>
                </a:lnTo>
                <a:lnTo>
                  <a:pt x="2083132" y="37954"/>
                </a:lnTo>
                <a:lnTo>
                  <a:pt x="2187289" y="32767"/>
                </a:lnTo>
                <a:lnTo>
                  <a:pt x="2291445" y="27983"/>
                </a:lnTo>
                <a:lnTo>
                  <a:pt x="2395602" y="23599"/>
                </a:lnTo>
                <a:lnTo>
                  <a:pt x="2499759" y="19611"/>
                </a:lnTo>
                <a:lnTo>
                  <a:pt x="2603916" y="16013"/>
                </a:lnTo>
                <a:lnTo>
                  <a:pt x="2708072" y="12799"/>
                </a:lnTo>
                <a:lnTo>
                  <a:pt x="2812229" y="9962"/>
                </a:lnTo>
                <a:lnTo>
                  <a:pt x="2916385" y="7494"/>
                </a:lnTo>
                <a:lnTo>
                  <a:pt x="3020542" y="5388"/>
                </a:lnTo>
                <a:lnTo>
                  <a:pt x="3124699" y="3637"/>
                </a:lnTo>
                <a:lnTo>
                  <a:pt x="3228855" y="2234"/>
                </a:lnTo>
                <a:lnTo>
                  <a:pt x="3333012" y="1172"/>
                </a:lnTo>
                <a:lnTo>
                  <a:pt x="3437169" y="447"/>
                </a:lnTo>
                <a:lnTo>
                  <a:pt x="3541325" y="57"/>
                </a:lnTo>
                <a:lnTo>
                  <a:pt x="3645482" y="0"/>
                </a:lnTo>
                <a:lnTo>
                  <a:pt x="3749639" y="279"/>
                </a:lnTo>
                <a:lnTo>
                  <a:pt x="3853795" y="902"/>
                </a:lnTo>
                <a:lnTo>
                  <a:pt x="3957952" y="1879"/>
                </a:lnTo>
                <a:lnTo>
                  <a:pt x="4062108" y="3229"/>
                </a:lnTo>
                <a:lnTo>
                  <a:pt x="4166265" y="4977"/>
                </a:lnTo>
                <a:lnTo>
                  <a:pt x="4270422" y="7158"/>
                </a:lnTo>
                <a:lnTo>
                  <a:pt x="4374578" y="9818"/>
                </a:lnTo>
                <a:lnTo>
                  <a:pt x="4478735" y="13018"/>
                </a:lnTo>
                <a:lnTo>
                  <a:pt x="4582891" y="16839"/>
                </a:lnTo>
                <a:lnTo>
                  <a:pt x="4687048" y="21383"/>
                </a:lnTo>
                <a:lnTo>
                  <a:pt x="4791205" y="26787"/>
                </a:lnTo>
                <a:lnTo>
                  <a:pt x="4895362" y="33227"/>
                </a:lnTo>
                <a:lnTo>
                  <a:pt x="4999518" y="40936"/>
                </a:lnTo>
                <a:lnTo>
                  <a:pt x="5103675" y="50227"/>
                </a:lnTo>
              </a:path>
            </a:pathLst>
          </a:custGeom>
          <a:ln w="17068">
            <a:solidFill>
              <a:srgbClr val="0000FF"/>
            </a:solidFill>
          </a:ln>
        </p:spPr>
        <p:txBody>
          <a:bodyPr wrap="square" lIns="0" tIns="0" rIns="0" bIns="0" rtlCol="0"/>
          <a:lstStyle/>
          <a:p>
            <a:endParaRPr sz="1227"/>
          </a:p>
        </p:txBody>
      </p:sp>
      <p:sp>
        <p:nvSpPr>
          <p:cNvPr id="35" name="object 35"/>
          <p:cNvSpPr/>
          <p:nvPr/>
        </p:nvSpPr>
        <p:spPr>
          <a:xfrm>
            <a:off x="3542819" y="1303211"/>
            <a:ext cx="3051897" cy="100878"/>
          </a:xfrm>
          <a:custGeom>
            <a:avLst/>
            <a:gdLst/>
            <a:ahLst/>
            <a:cxnLst/>
            <a:rect l="l" t="t" r="r" b="b"/>
            <a:pathLst>
              <a:path w="4476115" h="147955">
                <a:moveTo>
                  <a:pt x="0" y="147950"/>
                </a:moveTo>
                <a:lnTo>
                  <a:pt x="91344" y="140849"/>
                </a:lnTo>
                <a:lnTo>
                  <a:pt x="182689" y="133949"/>
                </a:lnTo>
                <a:lnTo>
                  <a:pt x="274034" y="127247"/>
                </a:lnTo>
                <a:lnTo>
                  <a:pt x="365379" y="120739"/>
                </a:lnTo>
                <a:lnTo>
                  <a:pt x="456724" y="114422"/>
                </a:lnTo>
                <a:lnTo>
                  <a:pt x="548069" y="108292"/>
                </a:lnTo>
                <a:lnTo>
                  <a:pt x="639414" y="102345"/>
                </a:lnTo>
                <a:lnTo>
                  <a:pt x="730759" y="96577"/>
                </a:lnTo>
                <a:lnTo>
                  <a:pt x="822104" y="90985"/>
                </a:lnTo>
                <a:lnTo>
                  <a:pt x="913449" y="85564"/>
                </a:lnTo>
                <a:lnTo>
                  <a:pt x="1004794" y="80309"/>
                </a:lnTo>
                <a:lnTo>
                  <a:pt x="1096139" y="75219"/>
                </a:lnTo>
                <a:lnTo>
                  <a:pt x="1187484" y="70287"/>
                </a:lnTo>
                <a:lnTo>
                  <a:pt x="1278829" y="65511"/>
                </a:lnTo>
                <a:lnTo>
                  <a:pt x="1370174" y="60887"/>
                </a:lnTo>
                <a:lnTo>
                  <a:pt x="1461519" y="56411"/>
                </a:lnTo>
                <a:lnTo>
                  <a:pt x="1552864" y="52082"/>
                </a:lnTo>
                <a:lnTo>
                  <a:pt x="1644209" y="47895"/>
                </a:lnTo>
                <a:lnTo>
                  <a:pt x="1735553" y="43849"/>
                </a:lnTo>
                <a:lnTo>
                  <a:pt x="1826898" y="39943"/>
                </a:lnTo>
                <a:lnTo>
                  <a:pt x="1918243" y="36176"/>
                </a:lnTo>
                <a:lnTo>
                  <a:pt x="2009588" y="32548"/>
                </a:lnTo>
                <a:lnTo>
                  <a:pt x="2100933" y="29060"/>
                </a:lnTo>
                <a:lnTo>
                  <a:pt x="2192278" y="25715"/>
                </a:lnTo>
                <a:lnTo>
                  <a:pt x="2283623" y="22516"/>
                </a:lnTo>
                <a:lnTo>
                  <a:pt x="2374968" y="19469"/>
                </a:lnTo>
                <a:lnTo>
                  <a:pt x="2466313" y="16581"/>
                </a:lnTo>
                <a:lnTo>
                  <a:pt x="2557658" y="13861"/>
                </a:lnTo>
                <a:lnTo>
                  <a:pt x="2649003" y="11321"/>
                </a:lnTo>
                <a:lnTo>
                  <a:pt x="2740348" y="8976"/>
                </a:lnTo>
                <a:lnTo>
                  <a:pt x="2831693" y="6842"/>
                </a:lnTo>
                <a:lnTo>
                  <a:pt x="2923038" y="4942"/>
                </a:lnTo>
                <a:lnTo>
                  <a:pt x="3014383" y="3301"/>
                </a:lnTo>
                <a:lnTo>
                  <a:pt x="3105728" y="1948"/>
                </a:lnTo>
                <a:lnTo>
                  <a:pt x="3197073" y="918"/>
                </a:lnTo>
                <a:lnTo>
                  <a:pt x="3288418" y="253"/>
                </a:lnTo>
                <a:lnTo>
                  <a:pt x="3379762" y="0"/>
                </a:lnTo>
                <a:lnTo>
                  <a:pt x="3471107" y="213"/>
                </a:lnTo>
                <a:lnTo>
                  <a:pt x="3562452" y="958"/>
                </a:lnTo>
                <a:lnTo>
                  <a:pt x="3653797" y="2307"/>
                </a:lnTo>
                <a:lnTo>
                  <a:pt x="3745142" y="4345"/>
                </a:lnTo>
                <a:lnTo>
                  <a:pt x="3836487" y="7167"/>
                </a:lnTo>
                <a:lnTo>
                  <a:pt x="3927832" y="10885"/>
                </a:lnTo>
                <a:lnTo>
                  <a:pt x="4019177" y="15624"/>
                </a:lnTo>
                <a:lnTo>
                  <a:pt x="4110522" y="21530"/>
                </a:lnTo>
                <a:lnTo>
                  <a:pt x="4201867" y="28768"/>
                </a:lnTo>
                <a:lnTo>
                  <a:pt x="4293212" y="37526"/>
                </a:lnTo>
                <a:lnTo>
                  <a:pt x="4384556" y="48019"/>
                </a:lnTo>
                <a:lnTo>
                  <a:pt x="4475902" y="60493"/>
                </a:lnTo>
              </a:path>
            </a:pathLst>
          </a:custGeom>
          <a:ln w="17068">
            <a:solidFill>
              <a:srgbClr val="0000FF"/>
            </a:solidFill>
          </a:ln>
        </p:spPr>
        <p:txBody>
          <a:bodyPr wrap="square" lIns="0" tIns="0" rIns="0" bIns="0" rtlCol="0"/>
          <a:lstStyle/>
          <a:p>
            <a:endParaRPr sz="1227"/>
          </a:p>
        </p:txBody>
      </p:sp>
      <p:sp>
        <p:nvSpPr>
          <p:cNvPr id="36" name="object 36"/>
          <p:cNvSpPr/>
          <p:nvPr/>
        </p:nvSpPr>
        <p:spPr>
          <a:xfrm>
            <a:off x="3542820" y="1391040"/>
            <a:ext cx="2617210" cy="61047"/>
          </a:xfrm>
          <a:custGeom>
            <a:avLst/>
            <a:gdLst/>
            <a:ahLst/>
            <a:cxnLst/>
            <a:rect l="l" t="t" r="r" b="b"/>
            <a:pathLst>
              <a:path w="3838575" h="89535">
                <a:moveTo>
                  <a:pt x="0" y="89181"/>
                </a:moveTo>
                <a:lnTo>
                  <a:pt x="78329" y="85422"/>
                </a:lnTo>
                <a:lnTo>
                  <a:pt x="156658" y="81787"/>
                </a:lnTo>
                <a:lnTo>
                  <a:pt x="234987" y="78268"/>
                </a:lnTo>
                <a:lnTo>
                  <a:pt x="313316" y="74859"/>
                </a:lnTo>
                <a:lnTo>
                  <a:pt x="391645" y="71552"/>
                </a:lnTo>
                <a:lnTo>
                  <a:pt x="469974" y="68341"/>
                </a:lnTo>
                <a:lnTo>
                  <a:pt x="548304" y="65218"/>
                </a:lnTo>
                <a:lnTo>
                  <a:pt x="626633" y="62177"/>
                </a:lnTo>
                <a:lnTo>
                  <a:pt x="704962" y="59212"/>
                </a:lnTo>
                <a:lnTo>
                  <a:pt x="783291" y="56318"/>
                </a:lnTo>
                <a:lnTo>
                  <a:pt x="861620" y="53488"/>
                </a:lnTo>
                <a:lnTo>
                  <a:pt x="939949" y="50717"/>
                </a:lnTo>
                <a:lnTo>
                  <a:pt x="1018279" y="48001"/>
                </a:lnTo>
                <a:lnTo>
                  <a:pt x="1096608" y="45335"/>
                </a:lnTo>
                <a:lnTo>
                  <a:pt x="1174937" y="42714"/>
                </a:lnTo>
                <a:lnTo>
                  <a:pt x="1253266" y="40135"/>
                </a:lnTo>
                <a:lnTo>
                  <a:pt x="1331595" y="37594"/>
                </a:lnTo>
                <a:lnTo>
                  <a:pt x="1409924" y="35090"/>
                </a:lnTo>
                <a:lnTo>
                  <a:pt x="1488254" y="32620"/>
                </a:lnTo>
                <a:lnTo>
                  <a:pt x="1566583" y="30183"/>
                </a:lnTo>
                <a:lnTo>
                  <a:pt x="1644912" y="27779"/>
                </a:lnTo>
                <a:lnTo>
                  <a:pt x="1723241" y="25409"/>
                </a:lnTo>
                <a:lnTo>
                  <a:pt x="1801570" y="23074"/>
                </a:lnTo>
                <a:lnTo>
                  <a:pt x="1879899" y="20779"/>
                </a:lnTo>
                <a:lnTo>
                  <a:pt x="1958229" y="18527"/>
                </a:lnTo>
                <a:lnTo>
                  <a:pt x="2036558" y="16326"/>
                </a:lnTo>
                <a:lnTo>
                  <a:pt x="2114887" y="14184"/>
                </a:lnTo>
                <a:lnTo>
                  <a:pt x="2193216" y="12112"/>
                </a:lnTo>
                <a:lnTo>
                  <a:pt x="2271545" y="10123"/>
                </a:lnTo>
                <a:lnTo>
                  <a:pt x="2349874" y="8234"/>
                </a:lnTo>
                <a:lnTo>
                  <a:pt x="2428203" y="6465"/>
                </a:lnTo>
                <a:lnTo>
                  <a:pt x="2506532" y="4839"/>
                </a:lnTo>
                <a:lnTo>
                  <a:pt x="2584862" y="3383"/>
                </a:lnTo>
                <a:lnTo>
                  <a:pt x="2663191" y="2132"/>
                </a:lnTo>
                <a:lnTo>
                  <a:pt x="2741520" y="1121"/>
                </a:lnTo>
                <a:lnTo>
                  <a:pt x="2819849" y="394"/>
                </a:lnTo>
                <a:lnTo>
                  <a:pt x="2898179" y="2"/>
                </a:lnTo>
                <a:lnTo>
                  <a:pt x="2976508" y="0"/>
                </a:lnTo>
                <a:lnTo>
                  <a:pt x="3054837" y="451"/>
                </a:lnTo>
                <a:lnTo>
                  <a:pt x="3133166" y="1427"/>
                </a:lnTo>
                <a:lnTo>
                  <a:pt x="3211495" y="3005"/>
                </a:lnTo>
                <a:lnTo>
                  <a:pt x="3289824" y="5272"/>
                </a:lnTo>
                <a:lnTo>
                  <a:pt x="3368154" y="8321"/>
                </a:lnTo>
                <a:lnTo>
                  <a:pt x="3446483" y="12251"/>
                </a:lnTo>
                <a:lnTo>
                  <a:pt x="3524812" y="17167"/>
                </a:lnTo>
                <a:lnTo>
                  <a:pt x="3603141" y="23176"/>
                </a:lnTo>
                <a:lnTo>
                  <a:pt x="3681470" y="30389"/>
                </a:lnTo>
                <a:lnTo>
                  <a:pt x="3759799" y="38911"/>
                </a:lnTo>
                <a:lnTo>
                  <a:pt x="3838129" y="48845"/>
                </a:lnTo>
              </a:path>
            </a:pathLst>
          </a:custGeom>
          <a:ln w="17068">
            <a:solidFill>
              <a:srgbClr val="0000FF"/>
            </a:solidFill>
          </a:ln>
        </p:spPr>
        <p:txBody>
          <a:bodyPr wrap="square" lIns="0" tIns="0" rIns="0" bIns="0" rtlCol="0"/>
          <a:lstStyle/>
          <a:p>
            <a:endParaRPr sz="1227"/>
          </a:p>
        </p:txBody>
      </p:sp>
      <p:sp>
        <p:nvSpPr>
          <p:cNvPr id="37" name="object 37"/>
          <p:cNvSpPr/>
          <p:nvPr/>
        </p:nvSpPr>
        <p:spPr>
          <a:xfrm>
            <a:off x="3542820" y="1458070"/>
            <a:ext cx="2167803" cy="37234"/>
          </a:xfrm>
          <a:custGeom>
            <a:avLst/>
            <a:gdLst/>
            <a:ahLst/>
            <a:cxnLst/>
            <a:rect l="l" t="t" r="r" b="b"/>
            <a:pathLst>
              <a:path w="3179445" h="54610">
                <a:moveTo>
                  <a:pt x="0" y="54322"/>
                </a:moveTo>
                <a:lnTo>
                  <a:pt x="64875" y="51666"/>
                </a:lnTo>
                <a:lnTo>
                  <a:pt x="129752" y="49086"/>
                </a:lnTo>
                <a:lnTo>
                  <a:pt x="194628" y="46582"/>
                </a:lnTo>
                <a:lnTo>
                  <a:pt x="259504" y="44151"/>
                </a:lnTo>
                <a:lnTo>
                  <a:pt x="324380" y="41793"/>
                </a:lnTo>
                <a:lnTo>
                  <a:pt x="389256" y="39506"/>
                </a:lnTo>
                <a:lnTo>
                  <a:pt x="454132" y="37289"/>
                </a:lnTo>
                <a:lnTo>
                  <a:pt x="519008" y="35140"/>
                </a:lnTo>
                <a:lnTo>
                  <a:pt x="583884" y="33059"/>
                </a:lnTo>
                <a:lnTo>
                  <a:pt x="648760" y="31042"/>
                </a:lnTo>
                <a:lnTo>
                  <a:pt x="713636" y="29091"/>
                </a:lnTo>
                <a:lnTo>
                  <a:pt x="778512" y="27202"/>
                </a:lnTo>
                <a:lnTo>
                  <a:pt x="843388" y="25375"/>
                </a:lnTo>
                <a:lnTo>
                  <a:pt x="908264" y="23608"/>
                </a:lnTo>
                <a:lnTo>
                  <a:pt x="973140" y="21900"/>
                </a:lnTo>
                <a:lnTo>
                  <a:pt x="1038016" y="20251"/>
                </a:lnTo>
                <a:lnTo>
                  <a:pt x="1102892" y="18659"/>
                </a:lnTo>
                <a:lnTo>
                  <a:pt x="1167768" y="17123"/>
                </a:lnTo>
                <a:lnTo>
                  <a:pt x="1232644" y="15643"/>
                </a:lnTo>
                <a:lnTo>
                  <a:pt x="1297520" y="14218"/>
                </a:lnTo>
                <a:lnTo>
                  <a:pt x="1362396" y="12848"/>
                </a:lnTo>
                <a:lnTo>
                  <a:pt x="1427272" y="11533"/>
                </a:lnTo>
                <a:lnTo>
                  <a:pt x="1492148" y="10274"/>
                </a:lnTo>
                <a:lnTo>
                  <a:pt x="1557024" y="9070"/>
                </a:lnTo>
                <a:lnTo>
                  <a:pt x="1621900" y="7924"/>
                </a:lnTo>
                <a:lnTo>
                  <a:pt x="1686776" y="6837"/>
                </a:lnTo>
                <a:lnTo>
                  <a:pt x="1751652" y="5811"/>
                </a:lnTo>
                <a:lnTo>
                  <a:pt x="1816528" y="4848"/>
                </a:lnTo>
                <a:lnTo>
                  <a:pt x="1881404" y="3954"/>
                </a:lnTo>
                <a:lnTo>
                  <a:pt x="1946280" y="3131"/>
                </a:lnTo>
                <a:lnTo>
                  <a:pt x="2011156" y="2385"/>
                </a:lnTo>
                <a:lnTo>
                  <a:pt x="2076032" y="1723"/>
                </a:lnTo>
                <a:lnTo>
                  <a:pt x="2140908" y="1153"/>
                </a:lnTo>
                <a:lnTo>
                  <a:pt x="2205784" y="684"/>
                </a:lnTo>
                <a:lnTo>
                  <a:pt x="2270660" y="326"/>
                </a:lnTo>
                <a:lnTo>
                  <a:pt x="2335536" y="93"/>
                </a:lnTo>
                <a:lnTo>
                  <a:pt x="2400412" y="0"/>
                </a:lnTo>
                <a:lnTo>
                  <a:pt x="2465288" y="63"/>
                </a:lnTo>
                <a:lnTo>
                  <a:pt x="2530164" y="303"/>
                </a:lnTo>
                <a:lnTo>
                  <a:pt x="2595040" y="745"/>
                </a:lnTo>
                <a:lnTo>
                  <a:pt x="2659916" y="1415"/>
                </a:lnTo>
                <a:lnTo>
                  <a:pt x="2724792" y="2345"/>
                </a:lnTo>
                <a:lnTo>
                  <a:pt x="2789668" y="3574"/>
                </a:lnTo>
                <a:lnTo>
                  <a:pt x="2854544" y="5142"/>
                </a:lnTo>
                <a:lnTo>
                  <a:pt x="2919420" y="7101"/>
                </a:lnTo>
                <a:lnTo>
                  <a:pt x="2984296" y="9510"/>
                </a:lnTo>
                <a:lnTo>
                  <a:pt x="3049172" y="12435"/>
                </a:lnTo>
                <a:lnTo>
                  <a:pt x="3114048" y="15956"/>
                </a:lnTo>
                <a:lnTo>
                  <a:pt x="3178924" y="20166"/>
                </a:lnTo>
              </a:path>
            </a:pathLst>
          </a:custGeom>
          <a:ln w="17068">
            <a:solidFill>
              <a:srgbClr val="0000FF"/>
            </a:solidFill>
          </a:ln>
        </p:spPr>
        <p:txBody>
          <a:bodyPr wrap="square" lIns="0" tIns="0" rIns="0" bIns="0" rtlCol="0"/>
          <a:lstStyle/>
          <a:p>
            <a:endParaRPr sz="1227"/>
          </a:p>
        </p:txBody>
      </p:sp>
      <p:sp>
        <p:nvSpPr>
          <p:cNvPr id="38" name="object 38"/>
          <p:cNvSpPr/>
          <p:nvPr/>
        </p:nvSpPr>
        <p:spPr>
          <a:xfrm>
            <a:off x="3542819" y="1203833"/>
            <a:ext cx="2174298" cy="140710"/>
          </a:xfrm>
          <a:custGeom>
            <a:avLst/>
            <a:gdLst/>
            <a:ahLst/>
            <a:cxnLst/>
            <a:rect l="l" t="t" r="r" b="b"/>
            <a:pathLst>
              <a:path w="3188970" h="206375">
                <a:moveTo>
                  <a:pt x="0" y="206089"/>
                </a:moveTo>
                <a:lnTo>
                  <a:pt x="65070" y="195821"/>
                </a:lnTo>
                <a:lnTo>
                  <a:pt x="130141" y="185774"/>
                </a:lnTo>
                <a:lnTo>
                  <a:pt x="195211" y="175952"/>
                </a:lnTo>
                <a:lnTo>
                  <a:pt x="260282" y="166359"/>
                </a:lnTo>
                <a:lnTo>
                  <a:pt x="325352" y="156998"/>
                </a:lnTo>
                <a:lnTo>
                  <a:pt x="390423" y="147872"/>
                </a:lnTo>
                <a:lnTo>
                  <a:pt x="455493" y="138985"/>
                </a:lnTo>
                <a:lnTo>
                  <a:pt x="520564" y="130341"/>
                </a:lnTo>
                <a:lnTo>
                  <a:pt x="585634" y="121940"/>
                </a:lnTo>
                <a:lnTo>
                  <a:pt x="650705" y="113788"/>
                </a:lnTo>
                <a:lnTo>
                  <a:pt x="715775" y="105885"/>
                </a:lnTo>
                <a:lnTo>
                  <a:pt x="780846" y="98236"/>
                </a:lnTo>
                <a:lnTo>
                  <a:pt x="845916" y="90842"/>
                </a:lnTo>
                <a:lnTo>
                  <a:pt x="910987" y="83705"/>
                </a:lnTo>
                <a:lnTo>
                  <a:pt x="976057" y="76828"/>
                </a:lnTo>
                <a:lnTo>
                  <a:pt x="1041128" y="70214"/>
                </a:lnTo>
                <a:lnTo>
                  <a:pt x="1106198" y="63865"/>
                </a:lnTo>
                <a:lnTo>
                  <a:pt x="1171269" y="57782"/>
                </a:lnTo>
                <a:lnTo>
                  <a:pt x="1236339" y="51969"/>
                </a:lnTo>
                <a:lnTo>
                  <a:pt x="1301410" y="46429"/>
                </a:lnTo>
                <a:lnTo>
                  <a:pt x="1366480" y="41164"/>
                </a:lnTo>
                <a:lnTo>
                  <a:pt x="1431551" y="36179"/>
                </a:lnTo>
                <a:lnTo>
                  <a:pt x="1496622" y="31476"/>
                </a:lnTo>
                <a:lnTo>
                  <a:pt x="1561692" y="27061"/>
                </a:lnTo>
                <a:lnTo>
                  <a:pt x="1626762" y="22940"/>
                </a:lnTo>
                <a:lnTo>
                  <a:pt x="1691833" y="19117"/>
                </a:lnTo>
                <a:lnTo>
                  <a:pt x="1756903" y="15602"/>
                </a:lnTo>
                <a:lnTo>
                  <a:pt x="1821974" y="12404"/>
                </a:lnTo>
                <a:lnTo>
                  <a:pt x="1887044" y="9532"/>
                </a:lnTo>
                <a:lnTo>
                  <a:pt x="1952115" y="7000"/>
                </a:lnTo>
                <a:lnTo>
                  <a:pt x="2017186" y="4822"/>
                </a:lnTo>
                <a:lnTo>
                  <a:pt x="2082256" y="3017"/>
                </a:lnTo>
                <a:lnTo>
                  <a:pt x="2147327" y="1605"/>
                </a:lnTo>
                <a:lnTo>
                  <a:pt x="2212397" y="611"/>
                </a:lnTo>
                <a:lnTo>
                  <a:pt x="2277468" y="64"/>
                </a:lnTo>
                <a:lnTo>
                  <a:pt x="2342538" y="0"/>
                </a:lnTo>
                <a:lnTo>
                  <a:pt x="2407609" y="457"/>
                </a:lnTo>
                <a:lnTo>
                  <a:pt x="2472679" y="1483"/>
                </a:lnTo>
                <a:lnTo>
                  <a:pt x="2537750" y="3134"/>
                </a:lnTo>
                <a:lnTo>
                  <a:pt x="2602820" y="5477"/>
                </a:lnTo>
                <a:lnTo>
                  <a:pt x="2667891" y="8587"/>
                </a:lnTo>
                <a:lnTo>
                  <a:pt x="2732961" y="12556"/>
                </a:lnTo>
                <a:lnTo>
                  <a:pt x="2798032" y="17492"/>
                </a:lnTo>
                <a:lnTo>
                  <a:pt x="2863102" y="23522"/>
                </a:lnTo>
                <a:lnTo>
                  <a:pt x="2928173" y="30800"/>
                </a:lnTo>
                <a:lnTo>
                  <a:pt x="2993244" y="39506"/>
                </a:lnTo>
                <a:lnTo>
                  <a:pt x="3058314" y="49858"/>
                </a:lnTo>
                <a:lnTo>
                  <a:pt x="3123385" y="62122"/>
                </a:lnTo>
                <a:lnTo>
                  <a:pt x="3188455" y="76619"/>
                </a:lnTo>
              </a:path>
            </a:pathLst>
          </a:custGeom>
          <a:ln w="17068">
            <a:solidFill>
              <a:srgbClr val="0000FF"/>
            </a:solidFill>
            <a:prstDash val="lgDash"/>
          </a:ln>
        </p:spPr>
        <p:txBody>
          <a:bodyPr wrap="square" lIns="0" tIns="0" rIns="0" bIns="0" rtlCol="0"/>
          <a:lstStyle/>
          <a:p>
            <a:endParaRPr sz="1227"/>
          </a:p>
        </p:txBody>
      </p:sp>
      <p:sp>
        <p:nvSpPr>
          <p:cNvPr id="39" name="object 39"/>
          <p:cNvSpPr/>
          <p:nvPr/>
        </p:nvSpPr>
        <p:spPr>
          <a:xfrm>
            <a:off x="3542819" y="1298179"/>
            <a:ext cx="1949161" cy="104342"/>
          </a:xfrm>
          <a:custGeom>
            <a:avLst/>
            <a:gdLst/>
            <a:ahLst/>
            <a:cxnLst/>
            <a:rect l="l" t="t" r="r" b="b"/>
            <a:pathLst>
              <a:path w="2858770" h="153035">
                <a:moveTo>
                  <a:pt x="0" y="152539"/>
                </a:moveTo>
                <a:lnTo>
                  <a:pt x="58332" y="144843"/>
                </a:lnTo>
                <a:lnTo>
                  <a:pt x="116665" y="137335"/>
                </a:lnTo>
                <a:lnTo>
                  <a:pt x="174998" y="130017"/>
                </a:lnTo>
                <a:lnTo>
                  <a:pt x="233331" y="122889"/>
                </a:lnTo>
                <a:lnTo>
                  <a:pt x="291663" y="115954"/>
                </a:lnTo>
                <a:lnTo>
                  <a:pt x="349996" y="109212"/>
                </a:lnTo>
                <a:lnTo>
                  <a:pt x="408329" y="102665"/>
                </a:lnTo>
                <a:lnTo>
                  <a:pt x="466662" y="96314"/>
                </a:lnTo>
                <a:lnTo>
                  <a:pt x="524994" y="90158"/>
                </a:lnTo>
                <a:lnTo>
                  <a:pt x="583327" y="84198"/>
                </a:lnTo>
                <a:lnTo>
                  <a:pt x="641660" y="78435"/>
                </a:lnTo>
                <a:lnTo>
                  <a:pt x="699993" y="72868"/>
                </a:lnTo>
                <a:lnTo>
                  <a:pt x="758325" y="67498"/>
                </a:lnTo>
                <a:lnTo>
                  <a:pt x="816658" y="62324"/>
                </a:lnTo>
                <a:lnTo>
                  <a:pt x="874991" y="57345"/>
                </a:lnTo>
                <a:lnTo>
                  <a:pt x="933324" y="52562"/>
                </a:lnTo>
                <a:lnTo>
                  <a:pt x="991657" y="47974"/>
                </a:lnTo>
                <a:lnTo>
                  <a:pt x="1049989" y="43580"/>
                </a:lnTo>
                <a:lnTo>
                  <a:pt x="1108322" y="39381"/>
                </a:lnTo>
                <a:lnTo>
                  <a:pt x="1166655" y="35376"/>
                </a:lnTo>
                <a:lnTo>
                  <a:pt x="1224988" y="31564"/>
                </a:lnTo>
                <a:lnTo>
                  <a:pt x="1283320" y="27947"/>
                </a:lnTo>
                <a:lnTo>
                  <a:pt x="1341653" y="24526"/>
                </a:lnTo>
                <a:lnTo>
                  <a:pt x="1399986" y="21301"/>
                </a:lnTo>
                <a:lnTo>
                  <a:pt x="1458319" y="18275"/>
                </a:lnTo>
                <a:lnTo>
                  <a:pt x="1516651" y="15450"/>
                </a:lnTo>
                <a:lnTo>
                  <a:pt x="1574984" y="12831"/>
                </a:lnTo>
                <a:lnTo>
                  <a:pt x="1633317" y="10423"/>
                </a:lnTo>
                <a:lnTo>
                  <a:pt x="1691650" y="8233"/>
                </a:lnTo>
                <a:lnTo>
                  <a:pt x="1749982" y="6268"/>
                </a:lnTo>
                <a:lnTo>
                  <a:pt x="1808315" y="4540"/>
                </a:lnTo>
                <a:lnTo>
                  <a:pt x="1866648" y="3060"/>
                </a:lnTo>
                <a:lnTo>
                  <a:pt x="1924981" y="1846"/>
                </a:lnTo>
                <a:lnTo>
                  <a:pt x="1983314" y="915"/>
                </a:lnTo>
                <a:lnTo>
                  <a:pt x="2041646" y="290"/>
                </a:lnTo>
                <a:lnTo>
                  <a:pt x="2099979" y="0"/>
                </a:lnTo>
                <a:lnTo>
                  <a:pt x="2158312" y="74"/>
                </a:lnTo>
                <a:lnTo>
                  <a:pt x="2216645" y="553"/>
                </a:lnTo>
                <a:lnTo>
                  <a:pt x="2274978" y="1482"/>
                </a:lnTo>
                <a:lnTo>
                  <a:pt x="2333310" y="2915"/>
                </a:lnTo>
                <a:lnTo>
                  <a:pt x="2391643" y="4916"/>
                </a:lnTo>
                <a:lnTo>
                  <a:pt x="2449976" y="7560"/>
                </a:lnTo>
                <a:lnTo>
                  <a:pt x="2508308" y="10938"/>
                </a:lnTo>
                <a:lnTo>
                  <a:pt x="2566641" y="15158"/>
                </a:lnTo>
                <a:lnTo>
                  <a:pt x="2624974" y="20348"/>
                </a:lnTo>
                <a:lnTo>
                  <a:pt x="2683307" y="26662"/>
                </a:lnTo>
                <a:lnTo>
                  <a:pt x="2741640" y="34287"/>
                </a:lnTo>
                <a:lnTo>
                  <a:pt x="2799973" y="43447"/>
                </a:lnTo>
                <a:lnTo>
                  <a:pt x="2858305" y="54419"/>
                </a:lnTo>
              </a:path>
            </a:pathLst>
          </a:custGeom>
          <a:ln w="17068">
            <a:solidFill>
              <a:srgbClr val="0000FF"/>
            </a:solidFill>
            <a:prstDash val="lgDash"/>
          </a:ln>
        </p:spPr>
        <p:txBody>
          <a:bodyPr wrap="square" lIns="0" tIns="0" rIns="0" bIns="0" rtlCol="0"/>
          <a:lstStyle/>
          <a:p>
            <a:endParaRPr sz="1227"/>
          </a:p>
        </p:txBody>
      </p:sp>
      <p:sp>
        <p:nvSpPr>
          <p:cNvPr id="40" name="object 40"/>
          <p:cNvSpPr/>
          <p:nvPr/>
        </p:nvSpPr>
        <p:spPr>
          <a:xfrm>
            <a:off x="3542820" y="1374951"/>
            <a:ext cx="1740044" cy="75333"/>
          </a:xfrm>
          <a:custGeom>
            <a:avLst/>
            <a:gdLst/>
            <a:ahLst/>
            <a:cxnLst/>
            <a:rect l="l" t="t" r="r" b="b"/>
            <a:pathLst>
              <a:path w="2552065" h="110489">
                <a:moveTo>
                  <a:pt x="0" y="110145"/>
                </a:moveTo>
                <a:lnTo>
                  <a:pt x="52078" y="104105"/>
                </a:lnTo>
                <a:lnTo>
                  <a:pt x="104156" y="98183"/>
                </a:lnTo>
                <a:lnTo>
                  <a:pt x="156234" y="92386"/>
                </a:lnTo>
                <a:lnTo>
                  <a:pt x="208313" y="86722"/>
                </a:lnTo>
                <a:lnTo>
                  <a:pt x="260391" y="81196"/>
                </a:lnTo>
                <a:lnTo>
                  <a:pt x="312469" y="75816"/>
                </a:lnTo>
                <a:lnTo>
                  <a:pt x="364548" y="70589"/>
                </a:lnTo>
                <a:lnTo>
                  <a:pt x="416626" y="65521"/>
                </a:lnTo>
                <a:lnTo>
                  <a:pt x="468704" y="60619"/>
                </a:lnTo>
                <a:lnTo>
                  <a:pt x="520783" y="55887"/>
                </a:lnTo>
                <a:lnTo>
                  <a:pt x="572861" y="51333"/>
                </a:lnTo>
                <a:lnTo>
                  <a:pt x="624939" y="46960"/>
                </a:lnTo>
                <a:lnTo>
                  <a:pt x="677018" y="42775"/>
                </a:lnTo>
                <a:lnTo>
                  <a:pt x="729096" y="38780"/>
                </a:lnTo>
                <a:lnTo>
                  <a:pt x="781174" y="34979"/>
                </a:lnTo>
                <a:lnTo>
                  <a:pt x="833253" y="31376"/>
                </a:lnTo>
                <a:lnTo>
                  <a:pt x="885331" y="27973"/>
                </a:lnTo>
                <a:lnTo>
                  <a:pt x="937409" y="24772"/>
                </a:lnTo>
                <a:lnTo>
                  <a:pt x="989488" y="21773"/>
                </a:lnTo>
                <a:lnTo>
                  <a:pt x="1041566" y="18977"/>
                </a:lnTo>
                <a:lnTo>
                  <a:pt x="1093644" y="16383"/>
                </a:lnTo>
                <a:lnTo>
                  <a:pt x="1145722" y="13991"/>
                </a:lnTo>
                <a:lnTo>
                  <a:pt x="1197801" y="11799"/>
                </a:lnTo>
                <a:lnTo>
                  <a:pt x="1249879" y="9805"/>
                </a:lnTo>
                <a:lnTo>
                  <a:pt x="1301958" y="8006"/>
                </a:lnTo>
                <a:lnTo>
                  <a:pt x="1354036" y="6399"/>
                </a:lnTo>
                <a:lnTo>
                  <a:pt x="1406114" y="4981"/>
                </a:lnTo>
                <a:lnTo>
                  <a:pt x="1458192" y="3747"/>
                </a:lnTo>
                <a:lnTo>
                  <a:pt x="1510271" y="2694"/>
                </a:lnTo>
                <a:lnTo>
                  <a:pt x="1562349" y="1818"/>
                </a:lnTo>
                <a:lnTo>
                  <a:pt x="1614427" y="1117"/>
                </a:lnTo>
                <a:lnTo>
                  <a:pt x="1666506" y="586"/>
                </a:lnTo>
                <a:lnTo>
                  <a:pt x="1718584" y="223"/>
                </a:lnTo>
                <a:lnTo>
                  <a:pt x="1770662" y="28"/>
                </a:lnTo>
                <a:lnTo>
                  <a:pt x="1822741" y="0"/>
                </a:lnTo>
                <a:lnTo>
                  <a:pt x="1874819" y="139"/>
                </a:lnTo>
                <a:lnTo>
                  <a:pt x="1926897" y="451"/>
                </a:lnTo>
                <a:lnTo>
                  <a:pt x="1978976" y="939"/>
                </a:lnTo>
                <a:lnTo>
                  <a:pt x="2031054" y="1614"/>
                </a:lnTo>
                <a:lnTo>
                  <a:pt x="2083132" y="2488"/>
                </a:lnTo>
                <a:lnTo>
                  <a:pt x="2135211" y="3579"/>
                </a:lnTo>
                <a:lnTo>
                  <a:pt x="2187289" y="4909"/>
                </a:lnTo>
                <a:lnTo>
                  <a:pt x="2239367" y="6509"/>
                </a:lnTo>
                <a:lnTo>
                  <a:pt x="2291445" y="8419"/>
                </a:lnTo>
                <a:lnTo>
                  <a:pt x="2343524" y="10691"/>
                </a:lnTo>
                <a:lnTo>
                  <a:pt x="2395602" y="13393"/>
                </a:lnTo>
                <a:lnTo>
                  <a:pt x="2447681" y="16613"/>
                </a:lnTo>
                <a:lnTo>
                  <a:pt x="2499759" y="20468"/>
                </a:lnTo>
                <a:lnTo>
                  <a:pt x="2551837" y="25113"/>
                </a:lnTo>
              </a:path>
            </a:pathLst>
          </a:custGeom>
          <a:ln w="17068">
            <a:solidFill>
              <a:srgbClr val="0000FF"/>
            </a:solidFill>
            <a:prstDash val="lgDash"/>
          </a:ln>
        </p:spPr>
        <p:txBody>
          <a:bodyPr wrap="square" lIns="0" tIns="0" rIns="0" bIns="0" rtlCol="0"/>
          <a:lstStyle/>
          <a:p>
            <a:endParaRPr sz="1227"/>
          </a:p>
        </p:txBody>
      </p:sp>
      <p:sp>
        <p:nvSpPr>
          <p:cNvPr id="41" name="object 41"/>
          <p:cNvSpPr/>
          <p:nvPr/>
        </p:nvSpPr>
        <p:spPr>
          <a:xfrm>
            <a:off x="3542820" y="1429736"/>
            <a:ext cx="1526165" cy="50656"/>
          </a:xfrm>
          <a:custGeom>
            <a:avLst/>
            <a:gdLst/>
            <a:ahLst/>
            <a:cxnLst/>
            <a:rect l="l" t="t" r="r" b="b"/>
            <a:pathLst>
              <a:path w="2238375" h="74294">
                <a:moveTo>
                  <a:pt x="0" y="73975"/>
                </a:moveTo>
                <a:lnTo>
                  <a:pt x="45672" y="70424"/>
                </a:lnTo>
                <a:lnTo>
                  <a:pt x="91344" y="66974"/>
                </a:lnTo>
                <a:lnTo>
                  <a:pt x="137017" y="63623"/>
                </a:lnTo>
                <a:lnTo>
                  <a:pt x="182689" y="60369"/>
                </a:lnTo>
                <a:lnTo>
                  <a:pt x="228362" y="57211"/>
                </a:lnTo>
                <a:lnTo>
                  <a:pt x="274034" y="54146"/>
                </a:lnTo>
                <a:lnTo>
                  <a:pt x="319707" y="51172"/>
                </a:lnTo>
                <a:lnTo>
                  <a:pt x="365379" y="48288"/>
                </a:lnTo>
                <a:lnTo>
                  <a:pt x="411052" y="45492"/>
                </a:lnTo>
                <a:lnTo>
                  <a:pt x="456724" y="42782"/>
                </a:lnTo>
                <a:lnTo>
                  <a:pt x="502397" y="40155"/>
                </a:lnTo>
                <a:lnTo>
                  <a:pt x="548069" y="37609"/>
                </a:lnTo>
                <a:lnTo>
                  <a:pt x="593742" y="35143"/>
                </a:lnTo>
                <a:lnTo>
                  <a:pt x="639414" y="32755"/>
                </a:lnTo>
                <a:lnTo>
                  <a:pt x="685087" y="30443"/>
                </a:lnTo>
                <a:lnTo>
                  <a:pt x="730759" y="28205"/>
                </a:lnTo>
                <a:lnTo>
                  <a:pt x="776432" y="26041"/>
                </a:lnTo>
                <a:lnTo>
                  <a:pt x="822104" y="23947"/>
                </a:lnTo>
                <a:lnTo>
                  <a:pt x="867776" y="21924"/>
                </a:lnTo>
                <a:lnTo>
                  <a:pt x="913449" y="19971"/>
                </a:lnTo>
                <a:lnTo>
                  <a:pt x="959121" y="18088"/>
                </a:lnTo>
                <a:lnTo>
                  <a:pt x="1004794" y="16274"/>
                </a:lnTo>
                <a:lnTo>
                  <a:pt x="1050466" y="14530"/>
                </a:lnTo>
                <a:lnTo>
                  <a:pt x="1096139" y="12857"/>
                </a:lnTo>
                <a:lnTo>
                  <a:pt x="1141811" y="11258"/>
                </a:lnTo>
                <a:lnTo>
                  <a:pt x="1187484" y="9734"/>
                </a:lnTo>
                <a:lnTo>
                  <a:pt x="1233156" y="8290"/>
                </a:lnTo>
                <a:lnTo>
                  <a:pt x="1278829" y="6930"/>
                </a:lnTo>
                <a:lnTo>
                  <a:pt x="1324501" y="5660"/>
                </a:lnTo>
                <a:lnTo>
                  <a:pt x="1370174" y="4488"/>
                </a:lnTo>
                <a:lnTo>
                  <a:pt x="1415846" y="3421"/>
                </a:lnTo>
                <a:lnTo>
                  <a:pt x="1461519" y="2471"/>
                </a:lnTo>
                <a:lnTo>
                  <a:pt x="1507191" y="1650"/>
                </a:lnTo>
                <a:lnTo>
                  <a:pt x="1552864" y="973"/>
                </a:lnTo>
                <a:lnTo>
                  <a:pt x="1598536" y="459"/>
                </a:lnTo>
                <a:lnTo>
                  <a:pt x="1644209" y="126"/>
                </a:lnTo>
                <a:lnTo>
                  <a:pt x="1689881" y="0"/>
                </a:lnTo>
                <a:lnTo>
                  <a:pt x="1735553" y="106"/>
                </a:lnTo>
                <a:lnTo>
                  <a:pt x="1781226" y="479"/>
                </a:lnTo>
                <a:lnTo>
                  <a:pt x="1826898" y="1153"/>
                </a:lnTo>
                <a:lnTo>
                  <a:pt x="1872571" y="2172"/>
                </a:lnTo>
                <a:lnTo>
                  <a:pt x="1918243" y="3583"/>
                </a:lnTo>
                <a:lnTo>
                  <a:pt x="1963916" y="5442"/>
                </a:lnTo>
                <a:lnTo>
                  <a:pt x="2009588" y="7812"/>
                </a:lnTo>
                <a:lnTo>
                  <a:pt x="2055261" y="10765"/>
                </a:lnTo>
                <a:lnTo>
                  <a:pt x="2100933" y="14384"/>
                </a:lnTo>
                <a:lnTo>
                  <a:pt x="2146606" y="18763"/>
                </a:lnTo>
                <a:lnTo>
                  <a:pt x="2192278" y="24009"/>
                </a:lnTo>
                <a:lnTo>
                  <a:pt x="2237951" y="30246"/>
                </a:lnTo>
              </a:path>
            </a:pathLst>
          </a:custGeom>
          <a:ln w="17068">
            <a:solidFill>
              <a:srgbClr val="0000FF"/>
            </a:solidFill>
            <a:prstDash val="lgDash"/>
          </a:ln>
        </p:spPr>
        <p:txBody>
          <a:bodyPr wrap="square" lIns="0" tIns="0" rIns="0" bIns="0" rtlCol="0"/>
          <a:lstStyle/>
          <a:p>
            <a:endParaRPr sz="1227"/>
          </a:p>
        </p:txBody>
      </p:sp>
      <p:sp>
        <p:nvSpPr>
          <p:cNvPr id="42" name="object 42"/>
          <p:cNvSpPr/>
          <p:nvPr/>
        </p:nvSpPr>
        <p:spPr>
          <a:xfrm>
            <a:off x="3542819" y="1473651"/>
            <a:ext cx="1308822" cy="30740"/>
          </a:xfrm>
          <a:custGeom>
            <a:avLst/>
            <a:gdLst/>
            <a:ahLst/>
            <a:cxnLst/>
            <a:rect l="l" t="t" r="r" b="b"/>
            <a:pathLst>
              <a:path w="1919605" h="45085">
                <a:moveTo>
                  <a:pt x="0" y="44590"/>
                </a:moveTo>
                <a:lnTo>
                  <a:pt x="39164" y="42711"/>
                </a:lnTo>
                <a:lnTo>
                  <a:pt x="78329" y="40893"/>
                </a:lnTo>
                <a:lnTo>
                  <a:pt x="117493" y="39134"/>
                </a:lnTo>
                <a:lnTo>
                  <a:pt x="156658" y="37429"/>
                </a:lnTo>
                <a:lnTo>
                  <a:pt x="195822" y="35776"/>
                </a:lnTo>
                <a:lnTo>
                  <a:pt x="234987" y="34170"/>
                </a:lnTo>
                <a:lnTo>
                  <a:pt x="274152" y="32609"/>
                </a:lnTo>
                <a:lnTo>
                  <a:pt x="313316" y="31088"/>
                </a:lnTo>
                <a:lnTo>
                  <a:pt x="352481" y="29606"/>
                </a:lnTo>
                <a:lnTo>
                  <a:pt x="391645" y="28159"/>
                </a:lnTo>
                <a:lnTo>
                  <a:pt x="430810" y="26744"/>
                </a:lnTo>
                <a:lnTo>
                  <a:pt x="469974" y="25359"/>
                </a:lnTo>
                <a:lnTo>
                  <a:pt x="509139" y="24000"/>
                </a:lnTo>
                <a:lnTo>
                  <a:pt x="548304" y="22667"/>
                </a:lnTo>
                <a:lnTo>
                  <a:pt x="587468" y="21357"/>
                </a:lnTo>
                <a:lnTo>
                  <a:pt x="626633" y="20067"/>
                </a:lnTo>
                <a:lnTo>
                  <a:pt x="665797" y="18797"/>
                </a:lnTo>
                <a:lnTo>
                  <a:pt x="704962" y="17545"/>
                </a:lnTo>
                <a:lnTo>
                  <a:pt x="744127" y="16310"/>
                </a:lnTo>
                <a:lnTo>
                  <a:pt x="783291" y="15091"/>
                </a:lnTo>
                <a:lnTo>
                  <a:pt x="822456" y="13889"/>
                </a:lnTo>
                <a:lnTo>
                  <a:pt x="861620" y="12704"/>
                </a:lnTo>
                <a:lnTo>
                  <a:pt x="900785" y="11537"/>
                </a:lnTo>
                <a:lnTo>
                  <a:pt x="939949" y="10389"/>
                </a:lnTo>
                <a:lnTo>
                  <a:pt x="979114" y="9263"/>
                </a:lnTo>
                <a:lnTo>
                  <a:pt x="1018279" y="8163"/>
                </a:lnTo>
                <a:lnTo>
                  <a:pt x="1057443" y="7092"/>
                </a:lnTo>
                <a:lnTo>
                  <a:pt x="1096608" y="6056"/>
                </a:lnTo>
                <a:lnTo>
                  <a:pt x="1135772" y="5061"/>
                </a:lnTo>
                <a:lnTo>
                  <a:pt x="1174937" y="4117"/>
                </a:lnTo>
                <a:lnTo>
                  <a:pt x="1214101" y="3232"/>
                </a:lnTo>
                <a:lnTo>
                  <a:pt x="1253266" y="2419"/>
                </a:lnTo>
                <a:lnTo>
                  <a:pt x="1292431" y="1692"/>
                </a:lnTo>
                <a:lnTo>
                  <a:pt x="1331595" y="1066"/>
                </a:lnTo>
                <a:lnTo>
                  <a:pt x="1370760" y="560"/>
                </a:lnTo>
                <a:lnTo>
                  <a:pt x="1409924" y="197"/>
                </a:lnTo>
                <a:lnTo>
                  <a:pt x="1449089" y="1"/>
                </a:lnTo>
                <a:lnTo>
                  <a:pt x="1488254" y="0"/>
                </a:lnTo>
                <a:lnTo>
                  <a:pt x="1527418" y="225"/>
                </a:lnTo>
                <a:lnTo>
                  <a:pt x="1566583" y="713"/>
                </a:lnTo>
                <a:lnTo>
                  <a:pt x="1605747" y="1502"/>
                </a:lnTo>
                <a:lnTo>
                  <a:pt x="1644912" y="2636"/>
                </a:lnTo>
                <a:lnTo>
                  <a:pt x="1684077" y="4160"/>
                </a:lnTo>
                <a:lnTo>
                  <a:pt x="1723241" y="6125"/>
                </a:lnTo>
                <a:lnTo>
                  <a:pt x="1762406" y="8583"/>
                </a:lnTo>
                <a:lnTo>
                  <a:pt x="1801570" y="11588"/>
                </a:lnTo>
                <a:lnTo>
                  <a:pt x="1840735" y="15194"/>
                </a:lnTo>
                <a:lnTo>
                  <a:pt x="1879899" y="19455"/>
                </a:lnTo>
                <a:lnTo>
                  <a:pt x="1919064" y="24422"/>
                </a:lnTo>
              </a:path>
            </a:pathLst>
          </a:custGeom>
          <a:ln w="17068">
            <a:solidFill>
              <a:srgbClr val="0000FF"/>
            </a:solidFill>
            <a:prstDash val="lgDash"/>
          </a:ln>
        </p:spPr>
        <p:txBody>
          <a:bodyPr wrap="square" lIns="0" tIns="0" rIns="0" bIns="0" rtlCol="0"/>
          <a:lstStyle/>
          <a:p>
            <a:endParaRPr sz="1227"/>
          </a:p>
        </p:txBody>
      </p:sp>
      <p:sp>
        <p:nvSpPr>
          <p:cNvPr id="43" name="object 43"/>
          <p:cNvSpPr/>
          <p:nvPr/>
        </p:nvSpPr>
        <p:spPr>
          <a:xfrm>
            <a:off x="3542819" y="1507166"/>
            <a:ext cx="1084118" cy="18617"/>
          </a:xfrm>
          <a:custGeom>
            <a:avLst/>
            <a:gdLst/>
            <a:ahLst/>
            <a:cxnLst/>
            <a:rect l="l" t="t" r="r" b="b"/>
            <a:pathLst>
              <a:path w="1590039" h="27305">
                <a:moveTo>
                  <a:pt x="0" y="27161"/>
                </a:moveTo>
                <a:lnTo>
                  <a:pt x="64875" y="24543"/>
                </a:lnTo>
                <a:lnTo>
                  <a:pt x="129752" y="22075"/>
                </a:lnTo>
                <a:lnTo>
                  <a:pt x="194628" y="19753"/>
                </a:lnTo>
                <a:lnTo>
                  <a:pt x="259504" y="17570"/>
                </a:lnTo>
                <a:lnTo>
                  <a:pt x="324380" y="15521"/>
                </a:lnTo>
                <a:lnTo>
                  <a:pt x="389256" y="13601"/>
                </a:lnTo>
                <a:lnTo>
                  <a:pt x="454132" y="11804"/>
                </a:lnTo>
                <a:lnTo>
                  <a:pt x="519008" y="10125"/>
                </a:lnTo>
                <a:lnTo>
                  <a:pt x="583884" y="8561"/>
                </a:lnTo>
                <a:lnTo>
                  <a:pt x="648760" y="7109"/>
                </a:lnTo>
                <a:lnTo>
                  <a:pt x="713636" y="5766"/>
                </a:lnTo>
                <a:lnTo>
                  <a:pt x="778512" y="4535"/>
                </a:lnTo>
                <a:lnTo>
                  <a:pt x="843388" y="3418"/>
                </a:lnTo>
                <a:lnTo>
                  <a:pt x="908264" y="2424"/>
                </a:lnTo>
                <a:lnTo>
                  <a:pt x="973140" y="1565"/>
                </a:lnTo>
                <a:lnTo>
                  <a:pt x="1038016" y="861"/>
                </a:lnTo>
                <a:lnTo>
                  <a:pt x="1102892" y="342"/>
                </a:lnTo>
                <a:lnTo>
                  <a:pt x="1167768" y="46"/>
                </a:lnTo>
                <a:lnTo>
                  <a:pt x="1200206" y="0"/>
                </a:lnTo>
                <a:lnTo>
                  <a:pt x="1232644" y="31"/>
                </a:lnTo>
                <a:lnTo>
                  <a:pt x="1297520" y="372"/>
                </a:lnTo>
                <a:lnTo>
                  <a:pt x="1362396" y="1173"/>
                </a:lnTo>
                <a:lnTo>
                  <a:pt x="1427272" y="2571"/>
                </a:lnTo>
                <a:lnTo>
                  <a:pt x="1492148" y="4755"/>
                </a:lnTo>
                <a:lnTo>
                  <a:pt x="1557024" y="7978"/>
                </a:lnTo>
                <a:lnTo>
                  <a:pt x="1589462" y="10083"/>
                </a:lnTo>
              </a:path>
            </a:pathLst>
          </a:custGeom>
          <a:ln w="17068">
            <a:solidFill>
              <a:srgbClr val="0000FF"/>
            </a:solidFill>
            <a:prstDash val="lgDash"/>
          </a:ln>
        </p:spPr>
        <p:txBody>
          <a:bodyPr wrap="square" lIns="0" tIns="0" rIns="0" bIns="0" rtlCol="0"/>
          <a:lstStyle/>
          <a:p>
            <a:endParaRPr sz="1227"/>
          </a:p>
        </p:txBody>
      </p:sp>
      <p:sp>
        <p:nvSpPr>
          <p:cNvPr id="44" name="object 44"/>
          <p:cNvSpPr txBox="1"/>
          <p:nvPr/>
        </p:nvSpPr>
        <p:spPr>
          <a:xfrm>
            <a:off x="7933248" y="883269"/>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(2)</a:t>
            </a:r>
            <a:endParaRPr sz="648">
              <a:latin typeface="Arial"/>
              <a:cs typeface="Arial"/>
            </a:endParaRPr>
          </a:p>
        </p:txBody>
      </p:sp>
      <p:sp>
        <p:nvSpPr>
          <p:cNvPr id="45" name="object 45"/>
          <p:cNvSpPr txBox="1"/>
          <p:nvPr/>
        </p:nvSpPr>
        <p:spPr>
          <a:xfrm>
            <a:off x="7485193" y="1040379"/>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(2)</a:t>
            </a:r>
            <a:endParaRPr sz="648">
              <a:latin typeface="Arial"/>
              <a:cs typeface="Arial"/>
            </a:endParaRPr>
          </a:p>
        </p:txBody>
      </p:sp>
      <p:sp>
        <p:nvSpPr>
          <p:cNvPr id="46" name="object 46"/>
          <p:cNvSpPr txBox="1"/>
          <p:nvPr/>
        </p:nvSpPr>
        <p:spPr>
          <a:xfrm>
            <a:off x="7066233" y="1156757"/>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(2)</a:t>
            </a:r>
            <a:endParaRPr sz="648">
              <a:latin typeface="Arial"/>
              <a:cs typeface="Arial"/>
            </a:endParaRPr>
          </a:p>
        </p:txBody>
      </p:sp>
      <p:sp>
        <p:nvSpPr>
          <p:cNvPr id="47" name="object 47"/>
          <p:cNvSpPr txBox="1"/>
          <p:nvPr/>
        </p:nvSpPr>
        <p:spPr>
          <a:xfrm>
            <a:off x="6635634" y="1273135"/>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(2)</a:t>
            </a:r>
            <a:endParaRPr sz="648">
              <a:latin typeface="Arial"/>
              <a:cs typeface="Arial"/>
            </a:endParaRPr>
          </a:p>
        </p:txBody>
      </p:sp>
      <p:sp>
        <p:nvSpPr>
          <p:cNvPr id="48" name="object 48"/>
          <p:cNvSpPr txBox="1"/>
          <p:nvPr/>
        </p:nvSpPr>
        <p:spPr>
          <a:xfrm>
            <a:off x="6205036" y="1348781"/>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(2)</a:t>
            </a:r>
            <a:endParaRPr sz="648">
              <a:latin typeface="Arial"/>
              <a:cs typeface="Arial"/>
            </a:endParaRPr>
          </a:p>
        </p:txBody>
      </p:sp>
      <p:sp>
        <p:nvSpPr>
          <p:cNvPr id="49" name="object 49"/>
          <p:cNvSpPr txBox="1"/>
          <p:nvPr/>
        </p:nvSpPr>
        <p:spPr>
          <a:xfrm>
            <a:off x="5326381" y="1372056"/>
            <a:ext cx="542059"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3005</a:t>
            </a:r>
            <a:r>
              <a:rPr sz="648" spc="-3" dirty="0">
                <a:solidFill>
                  <a:srgbClr val="0000FF"/>
                </a:solidFill>
                <a:latin typeface="Arial"/>
                <a:cs typeface="Arial"/>
              </a:rPr>
              <a:t> </a:t>
            </a:r>
            <a:r>
              <a:rPr sz="648" spc="-7" dirty="0">
                <a:solidFill>
                  <a:srgbClr val="0000FF"/>
                </a:solidFill>
                <a:latin typeface="Arial"/>
                <a:cs typeface="Arial"/>
              </a:rPr>
              <a:t>rpm</a:t>
            </a:r>
            <a:r>
              <a:rPr sz="648" spc="-3" dirty="0">
                <a:solidFill>
                  <a:srgbClr val="0000FF"/>
                </a:solidFill>
                <a:latin typeface="Arial"/>
                <a:cs typeface="Arial"/>
              </a:rPr>
              <a:t> (</a:t>
            </a:r>
            <a:r>
              <a:rPr sz="648" spc="-123" dirty="0">
                <a:solidFill>
                  <a:srgbClr val="0000FF"/>
                </a:solidFill>
                <a:latin typeface="Arial"/>
                <a:cs typeface="Arial"/>
              </a:rPr>
              <a:t>1</a:t>
            </a:r>
            <a:r>
              <a:rPr sz="972" spc="-158" baseline="-14619" dirty="0">
                <a:solidFill>
                  <a:srgbClr val="0000FF"/>
                </a:solidFill>
                <a:latin typeface="Arial"/>
                <a:cs typeface="Arial"/>
              </a:rPr>
              <a:t>(</a:t>
            </a:r>
            <a:r>
              <a:rPr sz="648" spc="-119" dirty="0">
                <a:solidFill>
                  <a:srgbClr val="0000FF"/>
                </a:solidFill>
                <a:latin typeface="Arial"/>
                <a:cs typeface="Arial"/>
              </a:rPr>
              <a:t>)</a:t>
            </a:r>
            <a:r>
              <a:rPr sz="972" spc="-5" baseline="-14619" dirty="0">
                <a:solidFill>
                  <a:srgbClr val="0000FF"/>
                </a:solidFill>
                <a:latin typeface="Arial"/>
                <a:cs typeface="Arial"/>
              </a:rPr>
              <a:t>2)</a:t>
            </a:r>
            <a:endParaRPr sz="972" baseline="-14619">
              <a:latin typeface="Arial"/>
              <a:cs typeface="Arial"/>
            </a:endParaRPr>
          </a:p>
        </p:txBody>
      </p:sp>
      <p:sp>
        <p:nvSpPr>
          <p:cNvPr id="50" name="object 50"/>
          <p:cNvSpPr txBox="1"/>
          <p:nvPr/>
        </p:nvSpPr>
        <p:spPr>
          <a:xfrm>
            <a:off x="5762800" y="1232402"/>
            <a:ext cx="484043"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3756</a:t>
            </a:r>
            <a:r>
              <a:rPr sz="648" spc="-3" dirty="0">
                <a:solidFill>
                  <a:srgbClr val="0000FF"/>
                </a:solidFill>
                <a:latin typeface="Arial"/>
                <a:cs typeface="Arial"/>
              </a:rPr>
              <a:t> </a:t>
            </a:r>
            <a:r>
              <a:rPr sz="648" spc="-7" dirty="0">
                <a:solidFill>
                  <a:srgbClr val="0000FF"/>
                </a:solidFill>
                <a:latin typeface="Arial"/>
                <a:cs typeface="Arial"/>
              </a:rPr>
              <a:t>rpm</a:t>
            </a:r>
            <a:r>
              <a:rPr sz="648" spc="-3" dirty="0">
                <a:solidFill>
                  <a:srgbClr val="0000FF"/>
                </a:solidFill>
                <a:latin typeface="Arial"/>
                <a:cs typeface="Arial"/>
              </a:rPr>
              <a:t> (1)</a:t>
            </a:r>
            <a:endParaRPr sz="648">
              <a:latin typeface="Arial"/>
              <a:cs typeface="Arial"/>
            </a:endParaRPr>
          </a:p>
        </p:txBody>
      </p:sp>
      <p:sp>
        <p:nvSpPr>
          <p:cNvPr id="51" name="object 51"/>
          <p:cNvSpPr txBox="1"/>
          <p:nvPr/>
        </p:nvSpPr>
        <p:spPr>
          <a:xfrm>
            <a:off x="5535862" y="1313867"/>
            <a:ext cx="484043"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3380</a:t>
            </a:r>
            <a:r>
              <a:rPr sz="648" spc="-3" dirty="0">
                <a:solidFill>
                  <a:srgbClr val="0000FF"/>
                </a:solidFill>
                <a:latin typeface="Arial"/>
                <a:cs typeface="Arial"/>
              </a:rPr>
              <a:t> </a:t>
            </a:r>
            <a:r>
              <a:rPr sz="648" spc="-7" dirty="0">
                <a:solidFill>
                  <a:srgbClr val="0000FF"/>
                </a:solidFill>
                <a:latin typeface="Arial"/>
                <a:cs typeface="Arial"/>
              </a:rPr>
              <a:t>rpm</a:t>
            </a:r>
            <a:r>
              <a:rPr sz="648" spc="-3" dirty="0">
                <a:solidFill>
                  <a:srgbClr val="0000FF"/>
                </a:solidFill>
                <a:latin typeface="Arial"/>
                <a:cs typeface="Arial"/>
              </a:rPr>
              <a:t> (1)</a:t>
            </a:r>
            <a:endParaRPr sz="648">
              <a:latin typeface="Arial"/>
              <a:cs typeface="Arial"/>
            </a:endParaRPr>
          </a:p>
        </p:txBody>
      </p:sp>
      <p:sp>
        <p:nvSpPr>
          <p:cNvPr id="52" name="object 52"/>
          <p:cNvSpPr txBox="1"/>
          <p:nvPr/>
        </p:nvSpPr>
        <p:spPr>
          <a:xfrm>
            <a:off x="4895783" y="1430245"/>
            <a:ext cx="699222" cy="99707"/>
          </a:xfrm>
          <a:prstGeom prst="rect">
            <a:avLst/>
          </a:prstGeom>
        </p:spPr>
        <p:txBody>
          <a:bodyPr vert="horz" wrap="square" lIns="0" tIns="0" rIns="0" bIns="0" rtlCol="0">
            <a:spAutoFit/>
          </a:bodyPr>
          <a:lstStyle/>
          <a:p>
            <a:pPr marL="8659"/>
            <a:r>
              <a:rPr sz="972" spc="-10" baseline="-26315" dirty="0">
                <a:solidFill>
                  <a:srgbClr val="0000FF"/>
                </a:solidFill>
                <a:latin typeface="Arial"/>
                <a:cs typeface="Arial"/>
              </a:rPr>
              <a:t>2254</a:t>
            </a:r>
            <a:r>
              <a:rPr sz="972" spc="127" baseline="-26315" dirty="0">
                <a:solidFill>
                  <a:srgbClr val="0000FF"/>
                </a:solidFill>
                <a:latin typeface="Arial"/>
                <a:cs typeface="Arial"/>
              </a:rPr>
              <a:t> </a:t>
            </a:r>
            <a:r>
              <a:rPr sz="648" spc="-7" dirty="0">
                <a:solidFill>
                  <a:srgbClr val="0000FF"/>
                </a:solidFill>
                <a:latin typeface="Arial"/>
                <a:cs typeface="Arial"/>
              </a:rPr>
              <a:t>2629</a:t>
            </a:r>
            <a:r>
              <a:rPr sz="648" spc="-3" dirty="0">
                <a:solidFill>
                  <a:srgbClr val="0000FF"/>
                </a:solidFill>
                <a:latin typeface="Arial"/>
                <a:cs typeface="Arial"/>
              </a:rPr>
              <a:t> </a:t>
            </a:r>
            <a:r>
              <a:rPr sz="648" spc="-7" dirty="0">
                <a:solidFill>
                  <a:srgbClr val="0000FF"/>
                </a:solidFill>
                <a:latin typeface="Arial"/>
                <a:cs typeface="Arial"/>
              </a:rPr>
              <a:t>rpm</a:t>
            </a:r>
            <a:r>
              <a:rPr sz="648" spc="-3" dirty="0">
                <a:solidFill>
                  <a:srgbClr val="0000FF"/>
                </a:solidFill>
                <a:latin typeface="Arial"/>
                <a:cs typeface="Arial"/>
              </a:rPr>
              <a:t> (1)</a:t>
            </a:r>
            <a:endParaRPr sz="648">
              <a:latin typeface="Arial"/>
              <a:cs typeface="Arial"/>
            </a:endParaRPr>
          </a:p>
        </p:txBody>
      </p:sp>
      <p:sp>
        <p:nvSpPr>
          <p:cNvPr id="53" name="object 53"/>
          <p:cNvSpPr txBox="1"/>
          <p:nvPr/>
        </p:nvSpPr>
        <p:spPr>
          <a:xfrm>
            <a:off x="4668846" y="1470977"/>
            <a:ext cx="710911"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1878</a:t>
            </a:r>
            <a:r>
              <a:rPr sz="648" spc="-3" dirty="0">
                <a:solidFill>
                  <a:srgbClr val="0000FF"/>
                </a:solidFill>
                <a:latin typeface="Arial"/>
                <a:cs typeface="Arial"/>
              </a:rPr>
              <a:t> </a:t>
            </a:r>
            <a:r>
              <a:rPr sz="648" spc="-7" dirty="0">
                <a:solidFill>
                  <a:srgbClr val="0000FF"/>
                </a:solidFill>
                <a:latin typeface="Arial"/>
                <a:cs typeface="Arial"/>
              </a:rPr>
              <a:t>rpm</a:t>
            </a:r>
            <a:r>
              <a:rPr sz="648" spc="-3" dirty="0">
                <a:solidFill>
                  <a:srgbClr val="0000FF"/>
                </a:solidFill>
                <a:latin typeface="Arial"/>
                <a:cs typeface="Arial"/>
              </a:rPr>
              <a:t> (</a:t>
            </a:r>
            <a:r>
              <a:rPr sz="648" spc="-75" dirty="0">
                <a:solidFill>
                  <a:srgbClr val="0000FF"/>
                </a:solidFill>
                <a:latin typeface="Arial"/>
                <a:cs typeface="Arial"/>
              </a:rPr>
              <a:t>1</a:t>
            </a:r>
            <a:r>
              <a:rPr sz="972" spc="-230" baseline="14619" dirty="0">
                <a:solidFill>
                  <a:srgbClr val="0000FF"/>
                </a:solidFill>
                <a:latin typeface="Arial"/>
                <a:cs typeface="Arial"/>
              </a:rPr>
              <a:t>r</a:t>
            </a:r>
            <a:r>
              <a:rPr sz="648" spc="-72" dirty="0">
                <a:solidFill>
                  <a:srgbClr val="0000FF"/>
                </a:solidFill>
                <a:latin typeface="Arial"/>
                <a:cs typeface="Arial"/>
              </a:rPr>
              <a:t>)</a:t>
            </a:r>
            <a:r>
              <a:rPr sz="972" spc="-10" baseline="14619" dirty="0">
                <a:solidFill>
                  <a:srgbClr val="0000FF"/>
                </a:solidFill>
                <a:latin typeface="Arial"/>
                <a:cs typeface="Arial"/>
              </a:rPr>
              <a:t>pm</a:t>
            </a:r>
            <a:r>
              <a:rPr sz="972" spc="-5" baseline="14619" dirty="0">
                <a:solidFill>
                  <a:srgbClr val="0000FF"/>
                </a:solidFill>
                <a:latin typeface="Arial"/>
                <a:cs typeface="Arial"/>
              </a:rPr>
              <a:t> (1)</a:t>
            </a:r>
            <a:endParaRPr sz="972" baseline="14619">
              <a:latin typeface="Arial"/>
              <a:cs typeface="Arial"/>
            </a:endParaRPr>
          </a:p>
        </p:txBody>
      </p:sp>
      <p:sp>
        <p:nvSpPr>
          <p:cNvPr id="54" name="object 54"/>
          <p:cNvSpPr/>
          <p:nvPr/>
        </p:nvSpPr>
        <p:spPr>
          <a:xfrm>
            <a:off x="3525362" y="1913541"/>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55" name="object 55"/>
          <p:cNvSpPr/>
          <p:nvPr/>
        </p:nvSpPr>
        <p:spPr>
          <a:xfrm>
            <a:off x="3525362" y="2119530"/>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56" name="object 56"/>
          <p:cNvSpPr/>
          <p:nvPr/>
        </p:nvSpPr>
        <p:spPr>
          <a:xfrm>
            <a:off x="3525362" y="2325519"/>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57" name="object 57"/>
          <p:cNvSpPr/>
          <p:nvPr/>
        </p:nvSpPr>
        <p:spPr>
          <a:xfrm>
            <a:off x="3525362" y="2531508"/>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58" name="object 58"/>
          <p:cNvSpPr/>
          <p:nvPr/>
        </p:nvSpPr>
        <p:spPr>
          <a:xfrm>
            <a:off x="3525362" y="2737497"/>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59" name="object 59"/>
          <p:cNvSpPr/>
          <p:nvPr/>
        </p:nvSpPr>
        <p:spPr>
          <a:xfrm>
            <a:off x="3525362" y="2943485"/>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60" name="object 60"/>
          <p:cNvSpPr/>
          <p:nvPr/>
        </p:nvSpPr>
        <p:spPr>
          <a:xfrm>
            <a:off x="3525362" y="3149474"/>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61" name="object 61"/>
          <p:cNvSpPr/>
          <p:nvPr/>
        </p:nvSpPr>
        <p:spPr>
          <a:xfrm>
            <a:off x="3525362" y="3355463"/>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62" name="object 62"/>
          <p:cNvSpPr/>
          <p:nvPr/>
        </p:nvSpPr>
        <p:spPr>
          <a:xfrm>
            <a:off x="3525362" y="3561452"/>
            <a:ext cx="5138305" cy="0"/>
          </a:xfrm>
          <a:custGeom>
            <a:avLst/>
            <a:gdLst/>
            <a:ahLst/>
            <a:cxnLst/>
            <a:rect l="l" t="t" r="r" b="b"/>
            <a:pathLst>
              <a:path w="7536180">
                <a:moveTo>
                  <a:pt x="0" y="0"/>
                </a:moveTo>
                <a:lnTo>
                  <a:pt x="7535863" y="0"/>
                </a:lnTo>
              </a:path>
            </a:pathLst>
          </a:custGeom>
          <a:ln w="8534">
            <a:solidFill>
              <a:srgbClr val="808080"/>
            </a:solidFill>
          </a:ln>
        </p:spPr>
        <p:txBody>
          <a:bodyPr wrap="square" lIns="0" tIns="0" rIns="0" bIns="0" rtlCol="0"/>
          <a:lstStyle/>
          <a:p>
            <a:endParaRPr sz="1227"/>
          </a:p>
        </p:txBody>
      </p:sp>
      <p:sp>
        <p:nvSpPr>
          <p:cNvPr id="63" name="object 63"/>
          <p:cNvSpPr/>
          <p:nvPr/>
        </p:nvSpPr>
        <p:spPr>
          <a:xfrm>
            <a:off x="3525363" y="1707552"/>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64" name="object 64"/>
          <p:cNvSpPr/>
          <p:nvPr/>
        </p:nvSpPr>
        <p:spPr>
          <a:xfrm>
            <a:off x="3525363" y="3767441"/>
            <a:ext cx="17750" cy="0"/>
          </a:xfrm>
          <a:custGeom>
            <a:avLst/>
            <a:gdLst/>
            <a:ahLst/>
            <a:cxnLst/>
            <a:rect l="l" t="t" r="r" b="b"/>
            <a:pathLst>
              <a:path w="26034">
                <a:moveTo>
                  <a:pt x="0" y="0"/>
                </a:moveTo>
                <a:lnTo>
                  <a:pt x="25603" y="0"/>
                </a:lnTo>
              </a:path>
            </a:pathLst>
          </a:custGeom>
          <a:ln w="8534">
            <a:solidFill>
              <a:srgbClr val="808080"/>
            </a:solidFill>
          </a:ln>
        </p:spPr>
        <p:txBody>
          <a:bodyPr wrap="square" lIns="0" tIns="0" rIns="0" bIns="0" rtlCol="0"/>
          <a:lstStyle/>
          <a:p>
            <a:endParaRPr sz="1227"/>
          </a:p>
        </p:txBody>
      </p:sp>
      <p:sp>
        <p:nvSpPr>
          <p:cNvPr id="65" name="object 65"/>
          <p:cNvSpPr txBox="1"/>
          <p:nvPr/>
        </p:nvSpPr>
        <p:spPr>
          <a:xfrm>
            <a:off x="3457852" y="3735637"/>
            <a:ext cx="49790" cy="68160"/>
          </a:xfrm>
          <a:prstGeom prst="rect">
            <a:avLst/>
          </a:prstGeom>
        </p:spPr>
        <p:txBody>
          <a:bodyPr vert="horz" wrap="square" lIns="0" tIns="0" rIns="0" bIns="0" rtlCol="0">
            <a:spAutoFit/>
          </a:bodyPr>
          <a:lstStyle/>
          <a:p>
            <a:pPr marL="8659"/>
            <a:r>
              <a:rPr sz="443" spc="7" dirty="0">
                <a:latin typeface="Arial"/>
                <a:cs typeface="Arial"/>
              </a:rPr>
              <a:t>0</a:t>
            </a:r>
            <a:endParaRPr sz="443">
              <a:latin typeface="Arial"/>
              <a:cs typeface="Arial"/>
            </a:endParaRPr>
          </a:p>
        </p:txBody>
      </p:sp>
      <p:sp>
        <p:nvSpPr>
          <p:cNvPr id="66" name="object 66"/>
          <p:cNvSpPr txBox="1"/>
          <p:nvPr/>
        </p:nvSpPr>
        <p:spPr>
          <a:xfrm>
            <a:off x="3425206" y="3526157"/>
            <a:ext cx="82261" cy="68160"/>
          </a:xfrm>
          <a:prstGeom prst="rect">
            <a:avLst/>
          </a:prstGeom>
        </p:spPr>
        <p:txBody>
          <a:bodyPr vert="horz" wrap="square" lIns="0" tIns="0" rIns="0" bIns="0" rtlCol="0">
            <a:spAutoFit/>
          </a:bodyPr>
          <a:lstStyle/>
          <a:p>
            <a:pPr marL="8659"/>
            <a:r>
              <a:rPr sz="443" spc="7" dirty="0">
                <a:latin typeface="Arial"/>
                <a:cs typeface="Arial"/>
              </a:rPr>
              <a:t>15</a:t>
            </a:r>
            <a:endParaRPr sz="443">
              <a:latin typeface="Arial"/>
              <a:cs typeface="Arial"/>
            </a:endParaRPr>
          </a:p>
        </p:txBody>
      </p:sp>
      <p:sp>
        <p:nvSpPr>
          <p:cNvPr id="67" name="object 67"/>
          <p:cNvSpPr txBox="1"/>
          <p:nvPr/>
        </p:nvSpPr>
        <p:spPr>
          <a:xfrm>
            <a:off x="3425490" y="3322496"/>
            <a:ext cx="82261" cy="68160"/>
          </a:xfrm>
          <a:prstGeom prst="rect">
            <a:avLst/>
          </a:prstGeom>
        </p:spPr>
        <p:txBody>
          <a:bodyPr vert="horz" wrap="square" lIns="0" tIns="0" rIns="0" bIns="0" rtlCol="0">
            <a:spAutoFit/>
          </a:bodyPr>
          <a:lstStyle/>
          <a:p>
            <a:pPr marL="8659"/>
            <a:r>
              <a:rPr sz="443" spc="7" dirty="0">
                <a:latin typeface="Arial"/>
                <a:cs typeface="Arial"/>
              </a:rPr>
              <a:t>30</a:t>
            </a:r>
            <a:endParaRPr sz="443">
              <a:latin typeface="Arial"/>
              <a:cs typeface="Arial"/>
            </a:endParaRPr>
          </a:p>
        </p:txBody>
      </p:sp>
      <p:sp>
        <p:nvSpPr>
          <p:cNvPr id="68" name="object 68"/>
          <p:cNvSpPr txBox="1"/>
          <p:nvPr/>
        </p:nvSpPr>
        <p:spPr>
          <a:xfrm>
            <a:off x="3425206" y="3113016"/>
            <a:ext cx="82261" cy="68160"/>
          </a:xfrm>
          <a:prstGeom prst="rect">
            <a:avLst/>
          </a:prstGeom>
        </p:spPr>
        <p:txBody>
          <a:bodyPr vert="horz" wrap="square" lIns="0" tIns="0" rIns="0" bIns="0" rtlCol="0">
            <a:spAutoFit/>
          </a:bodyPr>
          <a:lstStyle/>
          <a:p>
            <a:pPr marL="8659"/>
            <a:r>
              <a:rPr sz="443" spc="7" dirty="0">
                <a:latin typeface="Arial"/>
                <a:cs typeface="Arial"/>
              </a:rPr>
              <a:t>45</a:t>
            </a:r>
            <a:endParaRPr sz="443">
              <a:latin typeface="Arial"/>
              <a:cs typeface="Arial"/>
            </a:endParaRPr>
          </a:p>
        </p:txBody>
      </p:sp>
      <p:sp>
        <p:nvSpPr>
          <p:cNvPr id="69" name="object 69"/>
          <p:cNvSpPr txBox="1"/>
          <p:nvPr/>
        </p:nvSpPr>
        <p:spPr>
          <a:xfrm>
            <a:off x="3425490" y="2909354"/>
            <a:ext cx="82261" cy="68160"/>
          </a:xfrm>
          <a:prstGeom prst="rect">
            <a:avLst/>
          </a:prstGeom>
        </p:spPr>
        <p:txBody>
          <a:bodyPr vert="horz" wrap="square" lIns="0" tIns="0" rIns="0" bIns="0" rtlCol="0">
            <a:spAutoFit/>
          </a:bodyPr>
          <a:lstStyle/>
          <a:p>
            <a:pPr marL="8659"/>
            <a:r>
              <a:rPr sz="443" spc="7" dirty="0">
                <a:latin typeface="Arial"/>
                <a:cs typeface="Arial"/>
              </a:rPr>
              <a:t>60</a:t>
            </a:r>
            <a:endParaRPr sz="443">
              <a:latin typeface="Arial"/>
              <a:cs typeface="Arial"/>
            </a:endParaRPr>
          </a:p>
        </p:txBody>
      </p:sp>
      <p:sp>
        <p:nvSpPr>
          <p:cNvPr id="70" name="object 70"/>
          <p:cNvSpPr/>
          <p:nvPr/>
        </p:nvSpPr>
        <p:spPr>
          <a:xfrm>
            <a:off x="3936715"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71" name="object 71"/>
          <p:cNvSpPr/>
          <p:nvPr/>
        </p:nvSpPr>
        <p:spPr>
          <a:xfrm>
            <a:off x="4330609"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72" name="object 72"/>
          <p:cNvSpPr/>
          <p:nvPr/>
        </p:nvSpPr>
        <p:spPr>
          <a:xfrm>
            <a:off x="4724504"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73" name="object 73"/>
          <p:cNvSpPr/>
          <p:nvPr/>
        </p:nvSpPr>
        <p:spPr>
          <a:xfrm>
            <a:off x="5118399"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74" name="object 74"/>
          <p:cNvSpPr/>
          <p:nvPr/>
        </p:nvSpPr>
        <p:spPr>
          <a:xfrm>
            <a:off x="5512293"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75" name="object 75"/>
          <p:cNvSpPr/>
          <p:nvPr/>
        </p:nvSpPr>
        <p:spPr>
          <a:xfrm>
            <a:off x="5906188"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76" name="object 76"/>
          <p:cNvSpPr/>
          <p:nvPr/>
        </p:nvSpPr>
        <p:spPr>
          <a:xfrm>
            <a:off x="6300082"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77" name="object 77"/>
          <p:cNvSpPr/>
          <p:nvPr/>
        </p:nvSpPr>
        <p:spPr>
          <a:xfrm>
            <a:off x="6693978"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78" name="object 78"/>
          <p:cNvSpPr/>
          <p:nvPr/>
        </p:nvSpPr>
        <p:spPr>
          <a:xfrm>
            <a:off x="7087873" y="1707553"/>
            <a:ext cx="0" cy="2077749"/>
          </a:xfrm>
          <a:custGeom>
            <a:avLst/>
            <a:gdLst/>
            <a:ahLst/>
            <a:cxnLst/>
            <a:rect l="l" t="t" r="r" b="b"/>
            <a:pathLst>
              <a:path h="3047365">
                <a:moveTo>
                  <a:pt x="0" y="3046772"/>
                </a:moveTo>
                <a:lnTo>
                  <a:pt x="0" y="0"/>
                </a:lnTo>
              </a:path>
            </a:pathLst>
          </a:custGeom>
          <a:ln w="8534">
            <a:solidFill>
              <a:srgbClr val="808080"/>
            </a:solidFill>
          </a:ln>
        </p:spPr>
        <p:txBody>
          <a:bodyPr wrap="square" lIns="0" tIns="0" rIns="0" bIns="0" rtlCol="0"/>
          <a:lstStyle/>
          <a:p>
            <a:endParaRPr sz="1227"/>
          </a:p>
        </p:txBody>
      </p:sp>
      <p:sp>
        <p:nvSpPr>
          <p:cNvPr id="79" name="object 79"/>
          <p:cNvSpPr/>
          <p:nvPr/>
        </p:nvSpPr>
        <p:spPr>
          <a:xfrm>
            <a:off x="7481767" y="1829749"/>
            <a:ext cx="0" cy="1955223"/>
          </a:xfrm>
          <a:custGeom>
            <a:avLst/>
            <a:gdLst/>
            <a:ahLst/>
            <a:cxnLst/>
            <a:rect l="l" t="t" r="r" b="b"/>
            <a:pathLst>
              <a:path h="2867660">
                <a:moveTo>
                  <a:pt x="0" y="2867550"/>
                </a:moveTo>
                <a:lnTo>
                  <a:pt x="0" y="0"/>
                </a:lnTo>
              </a:path>
            </a:pathLst>
          </a:custGeom>
          <a:ln w="8534">
            <a:solidFill>
              <a:srgbClr val="808080"/>
            </a:solidFill>
          </a:ln>
        </p:spPr>
        <p:txBody>
          <a:bodyPr wrap="square" lIns="0" tIns="0" rIns="0" bIns="0" rtlCol="0"/>
          <a:lstStyle/>
          <a:p>
            <a:endParaRPr sz="1227"/>
          </a:p>
        </p:txBody>
      </p:sp>
      <p:sp>
        <p:nvSpPr>
          <p:cNvPr id="80" name="object 80"/>
          <p:cNvSpPr/>
          <p:nvPr/>
        </p:nvSpPr>
        <p:spPr>
          <a:xfrm>
            <a:off x="7875662" y="1829749"/>
            <a:ext cx="0" cy="1955223"/>
          </a:xfrm>
          <a:custGeom>
            <a:avLst/>
            <a:gdLst/>
            <a:ahLst/>
            <a:cxnLst/>
            <a:rect l="l" t="t" r="r" b="b"/>
            <a:pathLst>
              <a:path h="2867660">
                <a:moveTo>
                  <a:pt x="0" y="2867550"/>
                </a:moveTo>
                <a:lnTo>
                  <a:pt x="0" y="0"/>
                </a:lnTo>
              </a:path>
            </a:pathLst>
          </a:custGeom>
          <a:ln w="8534">
            <a:solidFill>
              <a:srgbClr val="808080"/>
            </a:solidFill>
          </a:ln>
        </p:spPr>
        <p:txBody>
          <a:bodyPr wrap="square" lIns="0" tIns="0" rIns="0" bIns="0" rtlCol="0"/>
          <a:lstStyle/>
          <a:p>
            <a:endParaRPr sz="1227"/>
          </a:p>
        </p:txBody>
      </p:sp>
      <p:sp>
        <p:nvSpPr>
          <p:cNvPr id="81" name="object 81"/>
          <p:cNvSpPr/>
          <p:nvPr/>
        </p:nvSpPr>
        <p:spPr>
          <a:xfrm>
            <a:off x="8269557" y="1829749"/>
            <a:ext cx="0" cy="1955223"/>
          </a:xfrm>
          <a:custGeom>
            <a:avLst/>
            <a:gdLst/>
            <a:ahLst/>
            <a:cxnLst/>
            <a:rect l="l" t="t" r="r" b="b"/>
            <a:pathLst>
              <a:path h="2867660">
                <a:moveTo>
                  <a:pt x="0" y="2867550"/>
                </a:moveTo>
                <a:lnTo>
                  <a:pt x="0" y="0"/>
                </a:lnTo>
              </a:path>
            </a:pathLst>
          </a:custGeom>
          <a:ln w="8534">
            <a:solidFill>
              <a:srgbClr val="808080"/>
            </a:solidFill>
          </a:ln>
        </p:spPr>
        <p:txBody>
          <a:bodyPr wrap="square" lIns="0" tIns="0" rIns="0" bIns="0" rtlCol="0"/>
          <a:lstStyle/>
          <a:p>
            <a:endParaRPr sz="1227"/>
          </a:p>
        </p:txBody>
      </p:sp>
      <p:sp>
        <p:nvSpPr>
          <p:cNvPr id="82" name="object 82"/>
          <p:cNvSpPr/>
          <p:nvPr/>
        </p:nvSpPr>
        <p:spPr>
          <a:xfrm>
            <a:off x="3542819" y="3767441"/>
            <a:ext cx="0" cy="17750"/>
          </a:xfrm>
          <a:custGeom>
            <a:avLst/>
            <a:gdLst/>
            <a:ahLst/>
            <a:cxnLst/>
            <a:rect l="l" t="t" r="r" b="b"/>
            <a:pathLst>
              <a:path h="26035">
                <a:moveTo>
                  <a:pt x="0" y="0"/>
                </a:moveTo>
                <a:lnTo>
                  <a:pt x="0" y="25603"/>
                </a:lnTo>
              </a:path>
            </a:pathLst>
          </a:custGeom>
          <a:ln w="8534">
            <a:solidFill>
              <a:srgbClr val="808080"/>
            </a:solidFill>
          </a:ln>
        </p:spPr>
        <p:txBody>
          <a:bodyPr wrap="square" lIns="0" tIns="0" rIns="0" bIns="0" rtlCol="0"/>
          <a:lstStyle/>
          <a:p>
            <a:endParaRPr sz="1227"/>
          </a:p>
        </p:txBody>
      </p:sp>
      <p:sp>
        <p:nvSpPr>
          <p:cNvPr id="83" name="object 83"/>
          <p:cNvSpPr/>
          <p:nvPr/>
        </p:nvSpPr>
        <p:spPr>
          <a:xfrm>
            <a:off x="8663452" y="3767441"/>
            <a:ext cx="0" cy="17750"/>
          </a:xfrm>
          <a:custGeom>
            <a:avLst/>
            <a:gdLst/>
            <a:ahLst/>
            <a:cxnLst/>
            <a:rect l="l" t="t" r="r" b="b"/>
            <a:pathLst>
              <a:path h="26035">
                <a:moveTo>
                  <a:pt x="0" y="0"/>
                </a:moveTo>
                <a:lnTo>
                  <a:pt x="0" y="25603"/>
                </a:lnTo>
              </a:path>
            </a:pathLst>
          </a:custGeom>
          <a:ln w="8534">
            <a:solidFill>
              <a:srgbClr val="808080"/>
            </a:solidFill>
          </a:ln>
        </p:spPr>
        <p:txBody>
          <a:bodyPr wrap="square" lIns="0" tIns="0" rIns="0" bIns="0" rtlCol="0"/>
          <a:lstStyle/>
          <a:p>
            <a:endParaRPr sz="1227"/>
          </a:p>
        </p:txBody>
      </p:sp>
      <p:sp>
        <p:nvSpPr>
          <p:cNvPr id="84" name="object 84"/>
          <p:cNvSpPr txBox="1"/>
          <p:nvPr/>
        </p:nvSpPr>
        <p:spPr>
          <a:xfrm>
            <a:off x="3519282" y="3788007"/>
            <a:ext cx="49790" cy="68160"/>
          </a:xfrm>
          <a:prstGeom prst="rect">
            <a:avLst/>
          </a:prstGeom>
        </p:spPr>
        <p:txBody>
          <a:bodyPr vert="horz" wrap="square" lIns="0" tIns="0" rIns="0" bIns="0" rtlCol="0">
            <a:spAutoFit/>
          </a:bodyPr>
          <a:lstStyle/>
          <a:p>
            <a:pPr marL="8659"/>
            <a:r>
              <a:rPr sz="443" spc="7" dirty="0">
                <a:latin typeface="Arial"/>
                <a:cs typeface="Arial"/>
              </a:rPr>
              <a:t>0</a:t>
            </a:r>
            <a:endParaRPr sz="443">
              <a:latin typeface="Arial"/>
              <a:cs typeface="Arial"/>
            </a:endParaRPr>
          </a:p>
        </p:txBody>
      </p:sp>
      <p:sp>
        <p:nvSpPr>
          <p:cNvPr id="85" name="object 85"/>
          <p:cNvSpPr txBox="1"/>
          <p:nvPr/>
        </p:nvSpPr>
        <p:spPr>
          <a:xfrm>
            <a:off x="3876786" y="3788007"/>
            <a:ext cx="114733" cy="68160"/>
          </a:xfrm>
          <a:prstGeom prst="rect">
            <a:avLst/>
          </a:prstGeom>
        </p:spPr>
        <p:txBody>
          <a:bodyPr vert="horz" wrap="square" lIns="0" tIns="0" rIns="0" bIns="0" rtlCol="0">
            <a:spAutoFit/>
          </a:bodyPr>
          <a:lstStyle/>
          <a:p>
            <a:pPr marL="8659"/>
            <a:r>
              <a:rPr sz="443" spc="7" dirty="0">
                <a:latin typeface="Arial"/>
                <a:cs typeface="Arial"/>
              </a:rPr>
              <a:t>100</a:t>
            </a:r>
            <a:endParaRPr sz="443">
              <a:latin typeface="Arial"/>
              <a:cs typeface="Arial"/>
            </a:endParaRPr>
          </a:p>
        </p:txBody>
      </p:sp>
      <p:sp>
        <p:nvSpPr>
          <p:cNvPr id="86" name="object 86"/>
          <p:cNvSpPr txBox="1"/>
          <p:nvPr/>
        </p:nvSpPr>
        <p:spPr>
          <a:xfrm>
            <a:off x="4272471" y="3788007"/>
            <a:ext cx="114733" cy="68160"/>
          </a:xfrm>
          <a:prstGeom prst="rect">
            <a:avLst/>
          </a:prstGeom>
        </p:spPr>
        <p:txBody>
          <a:bodyPr vert="horz" wrap="square" lIns="0" tIns="0" rIns="0" bIns="0" rtlCol="0">
            <a:spAutoFit/>
          </a:bodyPr>
          <a:lstStyle/>
          <a:p>
            <a:pPr marL="8659"/>
            <a:r>
              <a:rPr sz="443" spc="7" dirty="0">
                <a:latin typeface="Arial"/>
                <a:cs typeface="Arial"/>
              </a:rPr>
              <a:t>200</a:t>
            </a:r>
            <a:endParaRPr sz="443">
              <a:latin typeface="Arial"/>
              <a:cs typeface="Arial"/>
            </a:endParaRPr>
          </a:p>
        </p:txBody>
      </p:sp>
      <p:sp>
        <p:nvSpPr>
          <p:cNvPr id="87" name="object 87"/>
          <p:cNvSpPr txBox="1"/>
          <p:nvPr/>
        </p:nvSpPr>
        <p:spPr>
          <a:xfrm>
            <a:off x="4668156" y="3788007"/>
            <a:ext cx="114733" cy="68160"/>
          </a:xfrm>
          <a:prstGeom prst="rect">
            <a:avLst/>
          </a:prstGeom>
        </p:spPr>
        <p:txBody>
          <a:bodyPr vert="horz" wrap="square" lIns="0" tIns="0" rIns="0" bIns="0" rtlCol="0">
            <a:spAutoFit/>
          </a:bodyPr>
          <a:lstStyle/>
          <a:p>
            <a:pPr marL="8659"/>
            <a:r>
              <a:rPr sz="443" spc="7" dirty="0">
                <a:latin typeface="Arial"/>
                <a:cs typeface="Arial"/>
              </a:rPr>
              <a:t>300</a:t>
            </a:r>
            <a:endParaRPr sz="443">
              <a:latin typeface="Arial"/>
              <a:cs typeface="Arial"/>
            </a:endParaRPr>
          </a:p>
        </p:txBody>
      </p:sp>
      <p:sp>
        <p:nvSpPr>
          <p:cNvPr id="88" name="object 88"/>
          <p:cNvSpPr txBox="1"/>
          <p:nvPr/>
        </p:nvSpPr>
        <p:spPr>
          <a:xfrm>
            <a:off x="5058023" y="3788007"/>
            <a:ext cx="114733" cy="68160"/>
          </a:xfrm>
          <a:prstGeom prst="rect">
            <a:avLst/>
          </a:prstGeom>
        </p:spPr>
        <p:txBody>
          <a:bodyPr vert="horz" wrap="square" lIns="0" tIns="0" rIns="0" bIns="0" rtlCol="0">
            <a:spAutoFit/>
          </a:bodyPr>
          <a:lstStyle/>
          <a:p>
            <a:pPr marL="8659"/>
            <a:r>
              <a:rPr sz="443" spc="7" dirty="0">
                <a:latin typeface="Arial"/>
                <a:cs typeface="Arial"/>
              </a:rPr>
              <a:t>400</a:t>
            </a:r>
            <a:endParaRPr sz="443">
              <a:latin typeface="Arial"/>
              <a:cs typeface="Arial"/>
            </a:endParaRPr>
          </a:p>
        </p:txBody>
      </p:sp>
      <p:sp>
        <p:nvSpPr>
          <p:cNvPr id="89" name="object 89"/>
          <p:cNvSpPr txBox="1"/>
          <p:nvPr/>
        </p:nvSpPr>
        <p:spPr>
          <a:xfrm>
            <a:off x="5453708" y="3788007"/>
            <a:ext cx="114733" cy="68160"/>
          </a:xfrm>
          <a:prstGeom prst="rect">
            <a:avLst/>
          </a:prstGeom>
        </p:spPr>
        <p:txBody>
          <a:bodyPr vert="horz" wrap="square" lIns="0" tIns="0" rIns="0" bIns="0" rtlCol="0">
            <a:spAutoFit/>
          </a:bodyPr>
          <a:lstStyle/>
          <a:p>
            <a:pPr marL="8659"/>
            <a:r>
              <a:rPr sz="443" spc="7" dirty="0">
                <a:latin typeface="Arial"/>
                <a:cs typeface="Arial"/>
              </a:rPr>
              <a:t>500</a:t>
            </a:r>
            <a:endParaRPr sz="443">
              <a:latin typeface="Arial"/>
              <a:cs typeface="Arial"/>
            </a:endParaRPr>
          </a:p>
        </p:txBody>
      </p:sp>
      <p:sp>
        <p:nvSpPr>
          <p:cNvPr id="90" name="object 90"/>
          <p:cNvSpPr txBox="1"/>
          <p:nvPr/>
        </p:nvSpPr>
        <p:spPr>
          <a:xfrm>
            <a:off x="5802570" y="3788008"/>
            <a:ext cx="607435" cy="191143"/>
          </a:xfrm>
          <a:prstGeom prst="rect">
            <a:avLst/>
          </a:prstGeom>
        </p:spPr>
        <p:txBody>
          <a:bodyPr vert="horz" wrap="square" lIns="0" tIns="0" rIns="0" bIns="0" rtlCol="0">
            <a:spAutoFit/>
          </a:bodyPr>
          <a:lstStyle/>
          <a:p>
            <a:pPr marR="3896" algn="ctr">
              <a:tabLst>
                <a:tab pos="389649" algn="l"/>
              </a:tabLst>
            </a:pPr>
            <a:r>
              <a:rPr sz="443" spc="7" dirty="0">
                <a:latin typeface="Arial"/>
                <a:cs typeface="Arial"/>
              </a:rPr>
              <a:t>600	700</a:t>
            </a:r>
            <a:endParaRPr sz="443">
              <a:latin typeface="Arial"/>
              <a:cs typeface="Arial"/>
            </a:endParaRPr>
          </a:p>
          <a:p>
            <a:pPr algn="ctr">
              <a:spcBef>
                <a:spcPts val="109"/>
              </a:spcBef>
            </a:pPr>
            <a:r>
              <a:rPr sz="716" spc="7" dirty="0">
                <a:latin typeface="Arial"/>
                <a:cs typeface="Arial"/>
              </a:rPr>
              <a:t>Flow</a:t>
            </a:r>
            <a:r>
              <a:rPr sz="716" spc="3" dirty="0">
                <a:latin typeface="Arial"/>
                <a:cs typeface="Arial"/>
              </a:rPr>
              <a:t> - </a:t>
            </a:r>
            <a:r>
              <a:rPr sz="716" spc="7" dirty="0">
                <a:latin typeface="Arial"/>
                <a:cs typeface="Arial"/>
              </a:rPr>
              <a:t>USgpm</a:t>
            </a:r>
            <a:endParaRPr sz="716">
              <a:latin typeface="Arial"/>
              <a:cs typeface="Arial"/>
            </a:endParaRPr>
          </a:p>
        </p:txBody>
      </p:sp>
      <p:sp>
        <p:nvSpPr>
          <p:cNvPr id="91" name="object 91"/>
          <p:cNvSpPr txBox="1"/>
          <p:nvPr/>
        </p:nvSpPr>
        <p:spPr>
          <a:xfrm>
            <a:off x="6634945" y="3788007"/>
            <a:ext cx="114733" cy="68160"/>
          </a:xfrm>
          <a:prstGeom prst="rect">
            <a:avLst/>
          </a:prstGeom>
        </p:spPr>
        <p:txBody>
          <a:bodyPr vert="horz" wrap="square" lIns="0" tIns="0" rIns="0" bIns="0" rtlCol="0">
            <a:spAutoFit/>
          </a:bodyPr>
          <a:lstStyle/>
          <a:p>
            <a:pPr marL="8659"/>
            <a:r>
              <a:rPr sz="443" spc="7" dirty="0">
                <a:latin typeface="Arial"/>
                <a:cs typeface="Arial"/>
              </a:rPr>
              <a:t>800</a:t>
            </a:r>
            <a:endParaRPr sz="443">
              <a:latin typeface="Arial"/>
              <a:cs typeface="Arial"/>
            </a:endParaRPr>
          </a:p>
        </p:txBody>
      </p:sp>
      <p:sp>
        <p:nvSpPr>
          <p:cNvPr id="92" name="object 92"/>
          <p:cNvSpPr txBox="1"/>
          <p:nvPr/>
        </p:nvSpPr>
        <p:spPr>
          <a:xfrm>
            <a:off x="7030631" y="3788007"/>
            <a:ext cx="114733" cy="68160"/>
          </a:xfrm>
          <a:prstGeom prst="rect">
            <a:avLst/>
          </a:prstGeom>
        </p:spPr>
        <p:txBody>
          <a:bodyPr vert="horz" wrap="square" lIns="0" tIns="0" rIns="0" bIns="0" rtlCol="0">
            <a:spAutoFit/>
          </a:bodyPr>
          <a:lstStyle/>
          <a:p>
            <a:pPr marL="8659"/>
            <a:r>
              <a:rPr sz="443" spc="7" dirty="0">
                <a:latin typeface="Arial"/>
                <a:cs typeface="Arial"/>
              </a:rPr>
              <a:t>900</a:t>
            </a:r>
            <a:endParaRPr sz="443">
              <a:latin typeface="Arial"/>
              <a:cs typeface="Arial"/>
            </a:endParaRPr>
          </a:p>
        </p:txBody>
      </p:sp>
      <p:sp>
        <p:nvSpPr>
          <p:cNvPr id="93" name="object 93"/>
          <p:cNvSpPr txBox="1"/>
          <p:nvPr/>
        </p:nvSpPr>
        <p:spPr>
          <a:xfrm>
            <a:off x="7396232" y="3788007"/>
            <a:ext cx="163224" cy="68160"/>
          </a:xfrm>
          <a:prstGeom prst="rect">
            <a:avLst/>
          </a:prstGeom>
        </p:spPr>
        <p:txBody>
          <a:bodyPr vert="horz" wrap="square" lIns="0" tIns="0" rIns="0" bIns="0" rtlCol="0">
            <a:spAutoFit/>
          </a:bodyPr>
          <a:lstStyle/>
          <a:p>
            <a:pPr marL="8659"/>
            <a:r>
              <a:rPr sz="443" spc="3" dirty="0">
                <a:latin typeface="Arial"/>
                <a:cs typeface="Arial"/>
              </a:rPr>
              <a:t>1,000</a:t>
            </a:r>
            <a:endParaRPr sz="443">
              <a:latin typeface="Arial"/>
              <a:cs typeface="Arial"/>
            </a:endParaRPr>
          </a:p>
        </p:txBody>
      </p:sp>
      <p:sp>
        <p:nvSpPr>
          <p:cNvPr id="94" name="object 94"/>
          <p:cNvSpPr txBox="1"/>
          <p:nvPr/>
        </p:nvSpPr>
        <p:spPr>
          <a:xfrm>
            <a:off x="7791917" y="3788007"/>
            <a:ext cx="163224" cy="68160"/>
          </a:xfrm>
          <a:prstGeom prst="rect">
            <a:avLst/>
          </a:prstGeom>
        </p:spPr>
        <p:txBody>
          <a:bodyPr vert="horz" wrap="square" lIns="0" tIns="0" rIns="0" bIns="0" rtlCol="0">
            <a:spAutoFit/>
          </a:bodyPr>
          <a:lstStyle/>
          <a:p>
            <a:pPr marL="8659"/>
            <a:r>
              <a:rPr sz="443" spc="3" dirty="0">
                <a:latin typeface="Arial"/>
                <a:cs typeface="Arial"/>
              </a:rPr>
              <a:t>1,100</a:t>
            </a:r>
            <a:endParaRPr sz="443">
              <a:latin typeface="Arial"/>
              <a:cs typeface="Arial"/>
            </a:endParaRPr>
          </a:p>
        </p:txBody>
      </p:sp>
      <p:sp>
        <p:nvSpPr>
          <p:cNvPr id="95" name="object 95"/>
          <p:cNvSpPr txBox="1"/>
          <p:nvPr/>
        </p:nvSpPr>
        <p:spPr>
          <a:xfrm>
            <a:off x="8187603" y="3788007"/>
            <a:ext cx="163224" cy="68160"/>
          </a:xfrm>
          <a:prstGeom prst="rect">
            <a:avLst/>
          </a:prstGeom>
        </p:spPr>
        <p:txBody>
          <a:bodyPr vert="horz" wrap="square" lIns="0" tIns="0" rIns="0" bIns="0" rtlCol="0">
            <a:spAutoFit/>
          </a:bodyPr>
          <a:lstStyle/>
          <a:p>
            <a:pPr marL="8659"/>
            <a:r>
              <a:rPr sz="443" spc="3" dirty="0">
                <a:latin typeface="Arial"/>
                <a:cs typeface="Arial"/>
              </a:rPr>
              <a:t>1,200</a:t>
            </a:r>
            <a:endParaRPr sz="443">
              <a:latin typeface="Arial"/>
              <a:cs typeface="Arial"/>
            </a:endParaRPr>
          </a:p>
        </p:txBody>
      </p:sp>
      <p:sp>
        <p:nvSpPr>
          <p:cNvPr id="96" name="object 96"/>
          <p:cNvSpPr txBox="1"/>
          <p:nvPr/>
        </p:nvSpPr>
        <p:spPr>
          <a:xfrm>
            <a:off x="8583288" y="3788007"/>
            <a:ext cx="163224" cy="68160"/>
          </a:xfrm>
          <a:prstGeom prst="rect">
            <a:avLst/>
          </a:prstGeom>
        </p:spPr>
        <p:txBody>
          <a:bodyPr vert="horz" wrap="square" lIns="0" tIns="0" rIns="0" bIns="0" rtlCol="0">
            <a:spAutoFit/>
          </a:bodyPr>
          <a:lstStyle/>
          <a:p>
            <a:pPr marL="8659"/>
            <a:r>
              <a:rPr sz="443" spc="3" dirty="0">
                <a:latin typeface="Arial"/>
                <a:cs typeface="Arial"/>
              </a:rPr>
              <a:t>1,300</a:t>
            </a:r>
            <a:endParaRPr sz="443">
              <a:latin typeface="Arial"/>
              <a:cs typeface="Arial"/>
            </a:endParaRPr>
          </a:p>
        </p:txBody>
      </p:sp>
      <p:sp>
        <p:nvSpPr>
          <p:cNvPr id="97" name="object 97"/>
          <p:cNvSpPr txBox="1"/>
          <p:nvPr/>
        </p:nvSpPr>
        <p:spPr>
          <a:xfrm>
            <a:off x="3238771" y="2549991"/>
            <a:ext cx="110158" cy="374506"/>
          </a:xfrm>
          <a:prstGeom prst="rect">
            <a:avLst/>
          </a:prstGeom>
        </p:spPr>
        <p:txBody>
          <a:bodyPr vert="vert270" wrap="square" lIns="0" tIns="0" rIns="0" bIns="0" rtlCol="0">
            <a:spAutoFit/>
          </a:bodyPr>
          <a:lstStyle/>
          <a:p>
            <a:pPr marL="8659"/>
            <a:r>
              <a:rPr sz="716" dirty="0">
                <a:latin typeface="Arial"/>
                <a:cs typeface="Arial"/>
              </a:rPr>
              <a:t>Head</a:t>
            </a:r>
            <a:r>
              <a:rPr sz="716" spc="3" dirty="0">
                <a:latin typeface="Arial"/>
                <a:cs typeface="Arial"/>
              </a:rPr>
              <a:t> </a:t>
            </a:r>
            <a:r>
              <a:rPr sz="716" dirty="0">
                <a:latin typeface="Arial"/>
                <a:cs typeface="Arial"/>
              </a:rPr>
              <a:t>-</a:t>
            </a:r>
            <a:r>
              <a:rPr sz="716" spc="3" dirty="0">
                <a:latin typeface="Arial"/>
                <a:cs typeface="Arial"/>
              </a:rPr>
              <a:t> </a:t>
            </a:r>
            <a:r>
              <a:rPr sz="716" dirty="0">
                <a:latin typeface="Arial"/>
                <a:cs typeface="Arial"/>
              </a:rPr>
              <a:t>ft</a:t>
            </a:r>
            <a:endParaRPr sz="716">
              <a:latin typeface="Arial"/>
              <a:cs typeface="Arial"/>
            </a:endParaRPr>
          </a:p>
        </p:txBody>
      </p:sp>
      <p:sp>
        <p:nvSpPr>
          <p:cNvPr id="98" name="object 98"/>
          <p:cNvSpPr/>
          <p:nvPr/>
        </p:nvSpPr>
        <p:spPr>
          <a:xfrm>
            <a:off x="3542819" y="1707552"/>
            <a:ext cx="5120986" cy="0"/>
          </a:xfrm>
          <a:custGeom>
            <a:avLst/>
            <a:gdLst/>
            <a:ahLst/>
            <a:cxnLst/>
            <a:rect l="l" t="t" r="r" b="b"/>
            <a:pathLst>
              <a:path w="7510780">
                <a:moveTo>
                  <a:pt x="0" y="0"/>
                </a:moveTo>
                <a:lnTo>
                  <a:pt x="7510260" y="0"/>
                </a:lnTo>
              </a:path>
            </a:pathLst>
          </a:custGeom>
          <a:ln w="8534">
            <a:solidFill>
              <a:srgbClr val="000000"/>
            </a:solidFill>
          </a:ln>
        </p:spPr>
        <p:txBody>
          <a:bodyPr wrap="square" lIns="0" tIns="0" rIns="0" bIns="0" rtlCol="0"/>
          <a:lstStyle/>
          <a:p>
            <a:endParaRPr sz="1227"/>
          </a:p>
        </p:txBody>
      </p:sp>
      <p:sp>
        <p:nvSpPr>
          <p:cNvPr id="99" name="object 99"/>
          <p:cNvSpPr/>
          <p:nvPr/>
        </p:nvSpPr>
        <p:spPr>
          <a:xfrm>
            <a:off x="3542819" y="3767441"/>
            <a:ext cx="5120986" cy="0"/>
          </a:xfrm>
          <a:custGeom>
            <a:avLst/>
            <a:gdLst/>
            <a:ahLst/>
            <a:cxnLst/>
            <a:rect l="l" t="t" r="r" b="b"/>
            <a:pathLst>
              <a:path w="7510780">
                <a:moveTo>
                  <a:pt x="0" y="0"/>
                </a:moveTo>
                <a:lnTo>
                  <a:pt x="7510260" y="0"/>
                </a:lnTo>
              </a:path>
            </a:pathLst>
          </a:custGeom>
          <a:ln w="8534">
            <a:solidFill>
              <a:srgbClr val="000000"/>
            </a:solidFill>
          </a:ln>
        </p:spPr>
        <p:txBody>
          <a:bodyPr wrap="square" lIns="0" tIns="0" rIns="0" bIns="0" rtlCol="0"/>
          <a:lstStyle/>
          <a:p>
            <a:endParaRPr sz="1227"/>
          </a:p>
        </p:txBody>
      </p:sp>
      <p:sp>
        <p:nvSpPr>
          <p:cNvPr id="100" name="object 100"/>
          <p:cNvSpPr/>
          <p:nvPr/>
        </p:nvSpPr>
        <p:spPr>
          <a:xfrm>
            <a:off x="3542819" y="1707552"/>
            <a:ext cx="0" cy="2059998"/>
          </a:xfrm>
          <a:custGeom>
            <a:avLst/>
            <a:gdLst/>
            <a:ahLst/>
            <a:cxnLst/>
            <a:rect l="l" t="t" r="r" b="b"/>
            <a:pathLst>
              <a:path h="3021329">
                <a:moveTo>
                  <a:pt x="0" y="0"/>
                </a:moveTo>
                <a:lnTo>
                  <a:pt x="0" y="3021169"/>
                </a:lnTo>
              </a:path>
            </a:pathLst>
          </a:custGeom>
          <a:ln w="8534">
            <a:solidFill>
              <a:srgbClr val="000000"/>
            </a:solidFill>
          </a:ln>
        </p:spPr>
        <p:txBody>
          <a:bodyPr wrap="square" lIns="0" tIns="0" rIns="0" bIns="0" rtlCol="0"/>
          <a:lstStyle/>
          <a:p>
            <a:endParaRPr sz="1227"/>
          </a:p>
        </p:txBody>
      </p:sp>
      <p:sp>
        <p:nvSpPr>
          <p:cNvPr id="101" name="object 101"/>
          <p:cNvSpPr/>
          <p:nvPr/>
        </p:nvSpPr>
        <p:spPr>
          <a:xfrm>
            <a:off x="8663452" y="1707552"/>
            <a:ext cx="0" cy="2059998"/>
          </a:xfrm>
          <a:custGeom>
            <a:avLst/>
            <a:gdLst/>
            <a:ahLst/>
            <a:cxnLst/>
            <a:rect l="l" t="t" r="r" b="b"/>
            <a:pathLst>
              <a:path h="3021329">
                <a:moveTo>
                  <a:pt x="0" y="0"/>
                </a:moveTo>
                <a:lnTo>
                  <a:pt x="0" y="3021169"/>
                </a:lnTo>
              </a:path>
            </a:pathLst>
          </a:custGeom>
          <a:ln w="8534">
            <a:solidFill>
              <a:srgbClr val="000000"/>
            </a:solidFill>
          </a:ln>
        </p:spPr>
        <p:txBody>
          <a:bodyPr wrap="square" lIns="0" tIns="0" rIns="0" bIns="0" rtlCol="0"/>
          <a:lstStyle/>
          <a:p>
            <a:endParaRPr sz="1227"/>
          </a:p>
        </p:txBody>
      </p:sp>
      <p:sp>
        <p:nvSpPr>
          <p:cNvPr id="102" name="object 102"/>
          <p:cNvSpPr/>
          <p:nvPr/>
        </p:nvSpPr>
        <p:spPr>
          <a:xfrm>
            <a:off x="3542819" y="2222753"/>
            <a:ext cx="2174298" cy="1091478"/>
          </a:xfrm>
          <a:custGeom>
            <a:avLst/>
            <a:gdLst/>
            <a:ahLst/>
            <a:cxnLst/>
            <a:rect l="l" t="t" r="r" b="b"/>
            <a:pathLst>
              <a:path w="3188970" h="1600835">
                <a:moveTo>
                  <a:pt x="0" y="16160"/>
                </a:moveTo>
                <a:lnTo>
                  <a:pt x="65070" y="6928"/>
                </a:lnTo>
                <a:lnTo>
                  <a:pt x="130141" y="1618"/>
                </a:lnTo>
                <a:lnTo>
                  <a:pt x="195211" y="0"/>
                </a:lnTo>
                <a:lnTo>
                  <a:pt x="260282" y="1853"/>
                </a:lnTo>
                <a:lnTo>
                  <a:pt x="325352" y="6964"/>
                </a:lnTo>
                <a:lnTo>
                  <a:pt x="390423" y="15128"/>
                </a:lnTo>
                <a:lnTo>
                  <a:pt x="455493" y="26147"/>
                </a:lnTo>
                <a:lnTo>
                  <a:pt x="520564" y="39832"/>
                </a:lnTo>
                <a:lnTo>
                  <a:pt x="585634" y="55998"/>
                </a:lnTo>
                <a:lnTo>
                  <a:pt x="650705" y="74473"/>
                </a:lnTo>
                <a:lnTo>
                  <a:pt x="715775" y="95089"/>
                </a:lnTo>
                <a:lnTo>
                  <a:pt x="780846" y="117687"/>
                </a:lnTo>
                <a:lnTo>
                  <a:pt x="845916" y="142116"/>
                </a:lnTo>
                <a:lnTo>
                  <a:pt x="910987" y="168232"/>
                </a:lnTo>
                <a:lnTo>
                  <a:pt x="976057" y="195899"/>
                </a:lnTo>
                <a:lnTo>
                  <a:pt x="1041128" y="224990"/>
                </a:lnTo>
                <a:lnTo>
                  <a:pt x="1106198" y="255383"/>
                </a:lnTo>
                <a:lnTo>
                  <a:pt x="1171269" y="286967"/>
                </a:lnTo>
                <a:lnTo>
                  <a:pt x="1236339" y="319635"/>
                </a:lnTo>
                <a:lnTo>
                  <a:pt x="1301410" y="353292"/>
                </a:lnTo>
                <a:lnTo>
                  <a:pt x="1366480" y="387847"/>
                </a:lnTo>
                <a:lnTo>
                  <a:pt x="1431551" y="423219"/>
                </a:lnTo>
                <a:lnTo>
                  <a:pt x="1496622" y="459334"/>
                </a:lnTo>
                <a:lnTo>
                  <a:pt x="1561692" y="496126"/>
                </a:lnTo>
                <a:lnTo>
                  <a:pt x="1626762" y="533535"/>
                </a:lnTo>
                <a:lnTo>
                  <a:pt x="1691833" y="571512"/>
                </a:lnTo>
                <a:lnTo>
                  <a:pt x="1756903" y="610014"/>
                </a:lnTo>
                <a:lnTo>
                  <a:pt x="1821974" y="649005"/>
                </a:lnTo>
                <a:lnTo>
                  <a:pt x="1887044" y="688457"/>
                </a:lnTo>
                <a:lnTo>
                  <a:pt x="1952115" y="728351"/>
                </a:lnTo>
                <a:lnTo>
                  <a:pt x="2017186" y="768674"/>
                </a:lnTo>
                <a:lnTo>
                  <a:pt x="2082256" y="809424"/>
                </a:lnTo>
                <a:lnTo>
                  <a:pt x="2147327" y="850601"/>
                </a:lnTo>
                <a:lnTo>
                  <a:pt x="2212397" y="892219"/>
                </a:lnTo>
                <a:lnTo>
                  <a:pt x="2277468" y="934296"/>
                </a:lnTo>
                <a:lnTo>
                  <a:pt x="2342538" y="976857"/>
                </a:lnTo>
                <a:lnTo>
                  <a:pt x="2407609" y="1019939"/>
                </a:lnTo>
                <a:lnTo>
                  <a:pt x="2472679" y="1063583"/>
                </a:lnTo>
                <a:lnTo>
                  <a:pt x="2537750" y="1107838"/>
                </a:lnTo>
                <a:lnTo>
                  <a:pt x="2602820" y="1152762"/>
                </a:lnTo>
                <a:lnTo>
                  <a:pt x="2667891" y="1198422"/>
                </a:lnTo>
                <a:lnTo>
                  <a:pt x="2732961" y="1244888"/>
                </a:lnTo>
                <a:lnTo>
                  <a:pt x="2798032" y="1292244"/>
                </a:lnTo>
                <a:lnTo>
                  <a:pt x="2863102" y="1340576"/>
                </a:lnTo>
                <a:lnTo>
                  <a:pt x="2928173" y="1389981"/>
                </a:lnTo>
                <a:lnTo>
                  <a:pt x="2993244" y="1440564"/>
                </a:lnTo>
                <a:lnTo>
                  <a:pt x="3058314" y="1492436"/>
                </a:lnTo>
                <a:lnTo>
                  <a:pt x="3123385" y="1545716"/>
                </a:lnTo>
                <a:lnTo>
                  <a:pt x="3188455" y="1600531"/>
                </a:lnTo>
              </a:path>
            </a:pathLst>
          </a:custGeom>
          <a:ln w="17068">
            <a:solidFill>
              <a:srgbClr val="0000FF"/>
            </a:solidFill>
            <a:prstDash val="lgDash"/>
          </a:ln>
        </p:spPr>
        <p:txBody>
          <a:bodyPr wrap="square" lIns="0" tIns="0" rIns="0" bIns="0" rtlCol="0"/>
          <a:lstStyle/>
          <a:p>
            <a:endParaRPr sz="1227"/>
          </a:p>
        </p:txBody>
      </p:sp>
      <p:sp>
        <p:nvSpPr>
          <p:cNvPr id="103" name="object 103"/>
          <p:cNvSpPr/>
          <p:nvPr/>
        </p:nvSpPr>
        <p:spPr>
          <a:xfrm>
            <a:off x="3542819" y="2519553"/>
            <a:ext cx="1949161" cy="878465"/>
          </a:xfrm>
          <a:custGeom>
            <a:avLst/>
            <a:gdLst/>
            <a:ahLst/>
            <a:cxnLst/>
            <a:rect l="l" t="t" r="r" b="b"/>
            <a:pathLst>
              <a:path w="2858770" h="1288414">
                <a:moveTo>
                  <a:pt x="0" y="18243"/>
                </a:moveTo>
                <a:lnTo>
                  <a:pt x="58332" y="8783"/>
                </a:lnTo>
                <a:lnTo>
                  <a:pt x="116665" y="2772"/>
                </a:lnTo>
                <a:lnTo>
                  <a:pt x="174998" y="0"/>
                </a:lnTo>
                <a:lnTo>
                  <a:pt x="233331" y="262"/>
                </a:lnTo>
                <a:lnTo>
                  <a:pt x="291663" y="3363"/>
                </a:lnTo>
                <a:lnTo>
                  <a:pt x="349996" y="9114"/>
                </a:lnTo>
                <a:lnTo>
                  <a:pt x="408329" y="17334"/>
                </a:lnTo>
                <a:lnTo>
                  <a:pt x="466662" y="27848"/>
                </a:lnTo>
                <a:lnTo>
                  <a:pt x="524994" y="40489"/>
                </a:lnTo>
                <a:lnTo>
                  <a:pt x="583327" y="55099"/>
                </a:lnTo>
                <a:lnTo>
                  <a:pt x="641660" y="71525"/>
                </a:lnTo>
                <a:lnTo>
                  <a:pt x="699993" y="89623"/>
                </a:lnTo>
                <a:lnTo>
                  <a:pt x="758325" y="109256"/>
                </a:lnTo>
                <a:lnTo>
                  <a:pt x="816658" y="130294"/>
                </a:lnTo>
                <a:lnTo>
                  <a:pt x="874991" y="152615"/>
                </a:lnTo>
                <a:lnTo>
                  <a:pt x="933324" y="176103"/>
                </a:lnTo>
                <a:lnTo>
                  <a:pt x="991657" y="200651"/>
                </a:lnTo>
                <a:lnTo>
                  <a:pt x="1049989" y="226159"/>
                </a:lnTo>
                <a:lnTo>
                  <a:pt x="1108322" y="252533"/>
                </a:lnTo>
                <a:lnTo>
                  <a:pt x="1166655" y="279689"/>
                </a:lnTo>
                <a:lnTo>
                  <a:pt x="1224988" y="307548"/>
                </a:lnTo>
                <a:lnTo>
                  <a:pt x="1283320" y="336040"/>
                </a:lnTo>
                <a:lnTo>
                  <a:pt x="1341653" y="365101"/>
                </a:lnTo>
                <a:lnTo>
                  <a:pt x="1399986" y="394675"/>
                </a:lnTo>
                <a:lnTo>
                  <a:pt x="1458319" y="424714"/>
                </a:lnTo>
                <a:lnTo>
                  <a:pt x="1516651" y="455177"/>
                </a:lnTo>
                <a:lnTo>
                  <a:pt x="1574984" y="486029"/>
                </a:lnTo>
                <a:lnTo>
                  <a:pt x="1633317" y="517245"/>
                </a:lnTo>
                <a:lnTo>
                  <a:pt x="1691650" y="548804"/>
                </a:lnTo>
                <a:lnTo>
                  <a:pt x="1749982" y="580697"/>
                </a:lnTo>
                <a:lnTo>
                  <a:pt x="1808315" y="612917"/>
                </a:lnTo>
                <a:lnTo>
                  <a:pt x="1866648" y="645469"/>
                </a:lnTo>
                <a:lnTo>
                  <a:pt x="1924981" y="678363"/>
                </a:lnTo>
                <a:lnTo>
                  <a:pt x="1983314" y="711617"/>
                </a:lnTo>
                <a:lnTo>
                  <a:pt x="2041646" y="745256"/>
                </a:lnTo>
                <a:lnTo>
                  <a:pt x="2099979" y="779312"/>
                </a:lnTo>
                <a:lnTo>
                  <a:pt x="2158312" y="813826"/>
                </a:lnTo>
                <a:lnTo>
                  <a:pt x="2216645" y="848845"/>
                </a:lnTo>
                <a:lnTo>
                  <a:pt x="2274978" y="884424"/>
                </a:lnTo>
                <a:lnTo>
                  <a:pt x="2333310" y="920625"/>
                </a:lnTo>
                <a:lnTo>
                  <a:pt x="2391643" y="957518"/>
                </a:lnTo>
                <a:lnTo>
                  <a:pt x="2449976" y="995179"/>
                </a:lnTo>
                <a:lnTo>
                  <a:pt x="2508308" y="1033692"/>
                </a:lnTo>
                <a:lnTo>
                  <a:pt x="2566641" y="1073150"/>
                </a:lnTo>
                <a:lnTo>
                  <a:pt x="2624974" y="1113652"/>
                </a:lnTo>
                <a:lnTo>
                  <a:pt x="2683307" y="1155304"/>
                </a:lnTo>
                <a:lnTo>
                  <a:pt x="2741640" y="1198219"/>
                </a:lnTo>
                <a:lnTo>
                  <a:pt x="2799973" y="1242519"/>
                </a:lnTo>
                <a:lnTo>
                  <a:pt x="2858305" y="1288334"/>
                </a:lnTo>
              </a:path>
            </a:pathLst>
          </a:custGeom>
          <a:ln w="17068">
            <a:solidFill>
              <a:srgbClr val="0000FF"/>
            </a:solidFill>
            <a:prstDash val="lgDash"/>
          </a:ln>
        </p:spPr>
        <p:txBody>
          <a:bodyPr wrap="square" lIns="0" tIns="0" rIns="0" bIns="0" rtlCol="0"/>
          <a:lstStyle/>
          <a:p>
            <a:endParaRPr sz="1227"/>
          </a:p>
        </p:txBody>
      </p:sp>
      <p:sp>
        <p:nvSpPr>
          <p:cNvPr id="104" name="object 104"/>
          <p:cNvSpPr/>
          <p:nvPr/>
        </p:nvSpPr>
        <p:spPr>
          <a:xfrm>
            <a:off x="3542820" y="2782746"/>
            <a:ext cx="1740044" cy="689697"/>
          </a:xfrm>
          <a:custGeom>
            <a:avLst/>
            <a:gdLst/>
            <a:ahLst/>
            <a:cxnLst/>
            <a:rect l="l" t="t" r="r" b="b"/>
            <a:pathLst>
              <a:path w="2552065" h="1011554">
                <a:moveTo>
                  <a:pt x="0" y="15398"/>
                </a:moveTo>
                <a:lnTo>
                  <a:pt x="52078" y="7497"/>
                </a:lnTo>
                <a:lnTo>
                  <a:pt x="104156" y="2423"/>
                </a:lnTo>
                <a:lnTo>
                  <a:pt x="156234" y="0"/>
                </a:lnTo>
                <a:lnTo>
                  <a:pt x="208313" y="54"/>
                </a:lnTo>
                <a:lnTo>
                  <a:pt x="260391" y="2424"/>
                </a:lnTo>
                <a:lnTo>
                  <a:pt x="312469" y="6948"/>
                </a:lnTo>
                <a:lnTo>
                  <a:pt x="364548" y="13476"/>
                </a:lnTo>
                <a:lnTo>
                  <a:pt x="416626" y="21862"/>
                </a:lnTo>
                <a:lnTo>
                  <a:pt x="468704" y="31965"/>
                </a:lnTo>
                <a:lnTo>
                  <a:pt x="520783" y="43652"/>
                </a:lnTo>
                <a:lnTo>
                  <a:pt x="572861" y="56796"/>
                </a:lnTo>
                <a:lnTo>
                  <a:pt x="624939" y="71275"/>
                </a:lnTo>
                <a:lnTo>
                  <a:pt x="677018" y="86976"/>
                </a:lnTo>
                <a:lnTo>
                  <a:pt x="729096" y="103789"/>
                </a:lnTo>
                <a:lnTo>
                  <a:pt x="781174" y="121612"/>
                </a:lnTo>
                <a:lnTo>
                  <a:pt x="833253" y="140349"/>
                </a:lnTo>
                <a:lnTo>
                  <a:pt x="885331" y="159911"/>
                </a:lnTo>
                <a:lnTo>
                  <a:pt x="937409" y="180213"/>
                </a:lnTo>
                <a:lnTo>
                  <a:pt x="989488" y="201179"/>
                </a:lnTo>
                <a:lnTo>
                  <a:pt x="1041566" y="222737"/>
                </a:lnTo>
                <a:lnTo>
                  <a:pt x="1093644" y="244823"/>
                </a:lnTo>
                <a:lnTo>
                  <a:pt x="1145722" y="267379"/>
                </a:lnTo>
                <a:lnTo>
                  <a:pt x="1197801" y="290350"/>
                </a:lnTo>
                <a:lnTo>
                  <a:pt x="1249879" y="313693"/>
                </a:lnTo>
                <a:lnTo>
                  <a:pt x="1301958" y="337367"/>
                </a:lnTo>
                <a:lnTo>
                  <a:pt x="1354036" y="361337"/>
                </a:lnTo>
                <a:lnTo>
                  <a:pt x="1406114" y="385578"/>
                </a:lnTo>
                <a:lnTo>
                  <a:pt x="1458192" y="410069"/>
                </a:lnTo>
                <a:lnTo>
                  <a:pt x="1510271" y="434793"/>
                </a:lnTo>
                <a:lnTo>
                  <a:pt x="1562349" y="459742"/>
                </a:lnTo>
                <a:lnTo>
                  <a:pt x="1614427" y="484915"/>
                </a:lnTo>
                <a:lnTo>
                  <a:pt x="1666506" y="510315"/>
                </a:lnTo>
                <a:lnTo>
                  <a:pt x="1718584" y="535953"/>
                </a:lnTo>
                <a:lnTo>
                  <a:pt x="1770662" y="561844"/>
                </a:lnTo>
                <a:lnTo>
                  <a:pt x="1822741" y="588012"/>
                </a:lnTo>
                <a:lnTo>
                  <a:pt x="1874819" y="614485"/>
                </a:lnTo>
                <a:lnTo>
                  <a:pt x="1926897" y="641299"/>
                </a:lnTo>
                <a:lnTo>
                  <a:pt x="1978976" y="668494"/>
                </a:lnTo>
                <a:lnTo>
                  <a:pt x="2031054" y="696119"/>
                </a:lnTo>
                <a:lnTo>
                  <a:pt x="2083132" y="724227"/>
                </a:lnTo>
                <a:lnTo>
                  <a:pt x="2135211" y="752879"/>
                </a:lnTo>
                <a:lnTo>
                  <a:pt x="2187289" y="782141"/>
                </a:lnTo>
                <a:lnTo>
                  <a:pt x="2239367" y="812085"/>
                </a:lnTo>
                <a:lnTo>
                  <a:pt x="2291445" y="842791"/>
                </a:lnTo>
                <a:lnTo>
                  <a:pt x="2343524" y="874344"/>
                </a:lnTo>
                <a:lnTo>
                  <a:pt x="2395602" y="906835"/>
                </a:lnTo>
                <a:lnTo>
                  <a:pt x="2447681" y="940361"/>
                </a:lnTo>
                <a:lnTo>
                  <a:pt x="2499759" y="975027"/>
                </a:lnTo>
                <a:lnTo>
                  <a:pt x="2551837" y="1010942"/>
                </a:lnTo>
              </a:path>
            </a:pathLst>
          </a:custGeom>
          <a:ln w="17068">
            <a:solidFill>
              <a:srgbClr val="0000FF"/>
            </a:solidFill>
            <a:prstDash val="lgDash"/>
          </a:ln>
        </p:spPr>
        <p:txBody>
          <a:bodyPr wrap="square" lIns="0" tIns="0" rIns="0" bIns="0" rtlCol="0"/>
          <a:lstStyle/>
          <a:p>
            <a:endParaRPr sz="1227"/>
          </a:p>
        </p:txBody>
      </p:sp>
      <p:sp>
        <p:nvSpPr>
          <p:cNvPr id="105" name="object 105"/>
          <p:cNvSpPr/>
          <p:nvPr/>
        </p:nvSpPr>
        <p:spPr>
          <a:xfrm>
            <a:off x="3542820" y="3014926"/>
            <a:ext cx="1526165" cy="526473"/>
          </a:xfrm>
          <a:custGeom>
            <a:avLst/>
            <a:gdLst/>
            <a:ahLst/>
            <a:cxnLst/>
            <a:rect l="l" t="t" r="r" b="b"/>
            <a:pathLst>
              <a:path w="2238375" h="772160">
                <a:moveTo>
                  <a:pt x="0" y="12527"/>
                </a:moveTo>
                <a:lnTo>
                  <a:pt x="45672" y="6322"/>
                </a:lnTo>
                <a:lnTo>
                  <a:pt x="91344" y="2252"/>
                </a:lnTo>
                <a:lnTo>
                  <a:pt x="137017" y="186"/>
                </a:lnTo>
                <a:lnTo>
                  <a:pt x="182689" y="0"/>
                </a:lnTo>
                <a:lnTo>
                  <a:pt x="228362" y="1571"/>
                </a:lnTo>
                <a:lnTo>
                  <a:pt x="274034" y="4783"/>
                </a:lnTo>
                <a:lnTo>
                  <a:pt x="319707" y="9523"/>
                </a:lnTo>
                <a:lnTo>
                  <a:pt x="365379" y="15685"/>
                </a:lnTo>
                <a:lnTo>
                  <a:pt x="411052" y="23164"/>
                </a:lnTo>
                <a:lnTo>
                  <a:pt x="456724" y="31861"/>
                </a:lnTo>
                <a:lnTo>
                  <a:pt x="502397" y="41683"/>
                </a:lnTo>
                <a:lnTo>
                  <a:pt x="548069" y="52540"/>
                </a:lnTo>
                <a:lnTo>
                  <a:pt x="593742" y="64346"/>
                </a:lnTo>
                <a:lnTo>
                  <a:pt x="639414" y="77020"/>
                </a:lnTo>
                <a:lnTo>
                  <a:pt x="685087" y="90487"/>
                </a:lnTo>
                <a:lnTo>
                  <a:pt x="730759" y="104674"/>
                </a:lnTo>
                <a:lnTo>
                  <a:pt x="776432" y="119514"/>
                </a:lnTo>
                <a:lnTo>
                  <a:pt x="822104" y="134945"/>
                </a:lnTo>
                <a:lnTo>
                  <a:pt x="867776" y="150907"/>
                </a:lnTo>
                <a:lnTo>
                  <a:pt x="913449" y="167348"/>
                </a:lnTo>
                <a:lnTo>
                  <a:pt x="959121" y="184218"/>
                </a:lnTo>
                <a:lnTo>
                  <a:pt x="1004794" y="201472"/>
                </a:lnTo>
                <a:lnTo>
                  <a:pt x="1050466" y="219069"/>
                </a:lnTo>
                <a:lnTo>
                  <a:pt x="1096139" y="236974"/>
                </a:lnTo>
                <a:lnTo>
                  <a:pt x="1141811" y="255156"/>
                </a:lnTo>
                <a:lnTo>
                  <a:pt x="1187484" y="273588"/>
                </a:lnTo>
                <a:lnTo>
                  <a:pt x="1233156" y="292248"/>
                </a:lnTo>
                <a:lnTo>
                  <a:pt x="1278829" y="311117"/>
                </a:lnTo>
                <a:lnTo>
                  <a:pt x="1324501" y="330183"/>
                </a:lnTo>
                <a:lnTo>
                  <a:pt x="1370174" y="349436"/>
                </a:lnTo>
                <a:lnTo>
                  <a:pt x="1415846" y="368873"/>
                </a:lnTo>
                <a:lnTo>
                  <a:pt x="1461519" y="388493"/>
                </a:lnTo>
                <a:lnTo>
                  <a:pt x="1507191" y="408301"/>
                </a:lnTo>
                <a:lnTo>
                  <a:pt x="1552864" y="428306"/>
                </a:lnTo>
                <a:lnTo>
                  <a:pt x="1598536" y="448523"/>
                </a:lnTo>
                <a:lnTo>
                  <a:pt x="1644209" y="468969"/>
                </a:lnTo>
                <a:lnTo>
                  <a:pt x="1689881" y="489666"/>
                </a:lnTo>
                <a:lnTo>
                  <a:pt x="1735553" y="510643"/>
                </a:lnTo>
                <a:lnTo>
                  <a:pt x="1781226" y="531930"/>
                </a:lnTo>
                <a:lnTo>
                  <a:pt x="1826898" y="553565"/>
                </a:lnTo>
                <a:lnTo>
                  <a:pt x="1872571" y="575587"/>
                </a:lnTo>
                <a:lnTo>
                  <a:pt x="1918243" y="598042"/>
                </a:lnTo>
                <a:lnTo>
                  <a:pt x="1963916" y="620979"/>
                </a:lnTo>
                <a:lnTo>
                  <a:pt x="2009588" y="644453"/>
                </a:lnTo>
                <a:lnTo>
                  <a:pt x="2055261" y="668522"/>
                </a:lnTo>
                <a:lnTo>
                  <a:pt x="2100933" y="693249"/>
                </a:lnTo>
                <a:lnTo>
                  <a:pt x="2146606" y="718703"/>
                </a:lnTo>
                <a:lnTo>
                  <a:pt x="2192278" y="744955"/>
                </a:lnTo>
                <a:lnTo>
                  <a:pt x="2237951" y="772082"/>
                </a:lnTo>
              </a:path>
            </a:pathLst>
          </a:custGeom>
          <a:ln w="17068">
            <a:solidFill>
              <a:srgbClr val="0000FF"/>
            </a:solidFill>
            <a:prstDash val="lgDash"/>
          </a:ln>
        </p:spPr>
        <p:txBody>
          <a:bodyPr wrap="square" lIns="0" tIns="0" rIns="0" bIns="0" rtlCol="0"/>
          <a:lstStyle/>
          <a:p>
            <a:endParaRPr sz="1227"/>
          </a:p>
        </p:txBody>
      </p:sp>
      <p:sp>
        <p:nvSpPr>
          <p:cNvPr id="106" name="object 106"/>
          <p:cNvSpPr/>
          <p:nvPr/>
        </p:nvSpPr>
        <p:spPr>
          <a:xfrm>
            <a:off x="3542819" y="3217299"/>
            <a:ext cx="1308822" cy="386195"/>
          </a:xfrm>
          <a:custGeom>
            <a:avLst/>
            <a:gdLst/>
            <a:ahLst/>
            <a:cxnLst/>
            <a:rect l="l" t="t" r="r" b="b"/>
            <a:pathLst>
              <a:path w="1919605" h="566420">
                <a:moveTo>
                  <a:pt x="0" y="9043"/>
                </a:moveTo>
                <a:lnTo>
                  <a:pt x="39164" y="4696"/>
                </a:lnTo>
                <a:lnTo>
                  <a:pt x="78329" y="1793"/>
                </a:lnTo>
                <a:lnTo>
                  <a:pt x="117493" y="253"/>
                </a:lnTo>
                <a:lnTo>
                  <a:pt x="156658" y="0"/>
                </a:lnTo>
                <a:lnTo>
                  <a:pt x="195822" y="956"/>
                </a:lnTo>
                <a:lnTo>
                  <a:pt x="234987" y="3050"/>
                </a:lnTo>
                <a:lnTo>
                  <a:pt x="274152" y="6211"/>
                </a:lnTo>
                <a:lnTo>
                  <a:pt x="313316" y="10372"/>
                </a:lnTo>
                <a:lnTo>
                  <a:pt x="352481" y="15469"/>
                </a:lnTo>
                <a:lnTo>
                  <a:pt x="391645" y="21438"/>
                </a:lnTo>
                <a:lnTo>
                  <a:pt x="430810" y="28221"/>
                </a:lnTo>
                <a:lnTo>
                  <a:pt x="469974" y="35760"/>
                </a:lnTo>
                <a:lnTo>
                  <a:pt x="509139" y="44001"/>
                </a:lnTo>
                <a:lnTo>
                  <a:pt x="548304" y="52892"/>
                </a:lnTo>
                <a:lnTo>
                  <a:pt x="587468" y="62385"/>
                </a:lnTo>
                <a:lnTo>
                  <a:pt x="626633" y="72432"/>
                </a:lnTo>
                <a:lnTo>
                  <a:pt x="665797" y="82991"/>
                </a:lnTo>
                <a:lnTo>
                  <a:pt x="704962" y="94019"/>
                </a:lnTo>
                <a:lnTo>
                  <a:pt x="744127" y="105478"/>
                </a:lnTo>
                <a:lnTo>
                  <a:pt x="783291" y="117333"/>
                </a:lnTo>
                <a:lnTo>
                  <a:pt x="822456" y="129549"/>
                </a:lnTo>
                <a:lnTo>
                  <a:pt x="861620" y="142097"/>
                </a:lnTo>
                <a:lnTo>
                  <a:pt x="900785" y="154948"/>
                </a:lnTo>
                <a:lnTo>
                  <a:pt x="939949" y="168076"/>
                </a:lnTo>
                <a:lnTo>
                  <a:pt x="979114" y="181459"/>
                </a:lnTo>
                <a:lnTo>
                  <a:pt x="1018279" y="195077"/>
                </a:lnTo>
                <a:lnTo>
                  <a:pt x="1057443" y="208912"/>
                </a:lnTo>
                <a:lnTo>
                  <a:pt x="1096608" y="222949"/>
                </a:lnTo>
                <a:lnTo>
                  <a:pt x="1135772" y="237176"/>
                </a:lnTo>
                <a:lnTo>
                  <a:pt x="1174937" y="251583"/>
                </a:lnTo>
                <a:lnTo>
                  <a:pt x="1214101" y="266162"/>
                </a:lnTo>
                <a:lnTo>
                  <a:pt x="1253266" y="280911"/>
                </a:lnTo>
                <a:lnTo>
                  <a:pt x="1292431" y="295826"/>
                </a:lnTo>
                <a:lnTo>
                  <a:pt x="1331595" y="310909"/>
                </a:lnTo>
                <a:lnTo>
                  <a:pt x="1370760" y="326162"/>
                </a:lnTo>
                <a:lnTo>
                  <a:pt x="1409924" y="341593"/>
                </a:lnTo>
                <a:lnTo>
                  <a:pt x="1449089" y="357209"/>
                </a:lnTo>
                <a:lnTo>
                  <a:pt x="1488254" y="373022"/>
                </a:lnTo>
                <a:lnTo>
                  <a:pt x="1527418" y="389047"/>
                </a:lnTo>
                <a:lnTo>
                  <a:pt x="1566583" y="405299"/>
                </a:lnTo>
                <a:lnTo>
                  <a:pt x="1605747" y="421797"/>
                </a:lnTo>
                <a:lnTo>
                  <a:pt x="1644912" y="438564"/>
                </a:lnTo>
                <a:lnTo>
                  <a:pt x="1684077" y="455624"/>
                </a:lnTo>
                <a:lnTo>
                  <a:pt x="1723241" y="473003"/>
                </a:lnTo>
                <a:lnTo>
                  <a:pt x="1762406" y="490733"/>
                </a:lnTo>
                <a:lnTo>
                  <a:pt x="1801570" y="508844"/>
                </a:lnTo>
                <a:lnTo>
                  <a:pt x="1840735" y="527372"/>
                </a:lnTo>
                <a:lnTo>
                  <a:pt x="1879899" y="546355"/>
                </a:lnTo>
                <a:lnTo>
                  <a:pt x="1919064" y="565833"/>
                </a:lnTo>
              </a:path>
            </a:pathLst>
          </a:custGeom>
          <a:ln w="17068">
            <a:solidFill>
              <a:srgbClr val="0000FF"/>
            </a:solidFill>
            <a:prstDash val="lgDash"/>
          </a:ln>
        </p:spPr>
        <p:txBody>
          <a:bodyPr wrap="square" lIns="0" tIns="0" rIns="0" bIns="0" rtlCol="0"/>
          <a:lstStyle/>
          <a:p>
            <a:endParaRPr sz="1227"/>
          </a:p>
        </p:txBody>
      </p:sp>
      <p:sp>
        <p:nvSpPr>
          <p:cNvPr id="107" name="object 107"/>
          <p:cNvSpPr/>
          <p:nvPr/>
        </p:nvSpPr>
        <p:spPr>
          <a:xfrm>
            <a:off x="3542819" y="3386564"/>
            <a:ext cx="1084118" cy="267566"/>
          </a:xfrm>
          <a:custGeom>
            <a:avLst/>
            <a:gdLst/>
            <a:ahLst/>
            <a:cxnLst/>
            <a:rect l="l" t="t" r="r" b="b"/>
            <a:pathLst>
              <a:path w="1590039" h="392429">
                <a:moveTo>
                  <a:pt x="0" y="6664"/>
                </a:moveTo>
                <a:lnTo>
                  <a:pt x="32437" y="3559"/>
                </a:lnTo>
                <a:lnTo>
                  <a:pt x="64875" y="1450"/>
                </a:lnTo>
                <a:lnTo>
                  <a:pt x="97314" y="281"/>
                </a:lnTo>
                <a:lnTo>
                  <a:pt x="129752" y="0"/>
                </a:lnTo>
                <a:lnTo>
                  <a:pt x="162190" y="554"/>
                </a:lnTo>
                <a:lnTo>
                  <a:pt x="227066" y="3976"/>
                </a:lnTo>
                <a:lnTo>
                  <a:pt x="291942" y="10172"/>
                </a:lnTo>
                <a:lnTo>
                  <a:pt x="356818" y="18798"/>
                </a:lnTo>
                <a:lnTo>
                  <a:pt x="421694" y="29536"/>
                </a:lnTo>
                <a:lnTo>
                  <a:pt x="486570" y="42097"/>
                </a:lnTo>
                <a:lnTo>
                  <a:pt x="551446" y="56221"/>
                </a:lnTo>
                <a:lnTo>
                  <a:pt x="616322" y="71676"/>
                </a:lnTo>
                <a:lnTo>
                  <a:pt x="681198" y="88258"/>
                </a:lnTo>
                <a:lnTo>
                  <a:pt x="746074" y="105792"/>
                </a:lnTo>
                <a:lnTo>
                  <a:pt x="810950" y="124130"/>
                </a:lnTo>
                <a:lnTo>
                  <a:pt x="875826" y="143156"/>
                </a:lnTo>
                <a:lnTo>
                  <a:pt x="940702" y="162777"/>
                </a:lnTo>
                <a:lnTo>
                  <a:pt x="1005578" y="182934"/>
                </a:lnTo>
                <a:lnTo>
                  <a:pt x="1070454" y="203591"/>
                </a:lnTo>
                <a:lnTo>
                  <a:pt x="1135330" y="224745"/>
                </a:lnTo>
                <a:lnTo>
                  <a:pt x="1200206" y="246419"/>
                </a:lnTo>
                <a:lnTo>
                  <a:pt x="1265082" y="268665"/>
                </a:lnTo>
                <a:lnTo>
                  <a:pt x="1329958" y="291562"/>
                </a:lnTo>
                <a:lnTo>
                  <a:pt x="1394834" y="315220"/>
                </a:lnTo>
                <a:lnTo>
                  <a:pt x="1459710" y="339775"/>
                </a:lnTo>
                <a:lnTo>
                  <a:pt x="1524586" y="365392"/>
                </a:lnTo>
                <a:lnTo>
                  <a:pt x="1557024" y="378659"/>
                </a:lnTo>
                <a:lnTo>
                  <a:pt x="1589462" y="392266"/>
                </a:lnTo>
              </a:path>
            </a:pathLst>
          </a:custGeom>
          <a:ln w="17068">
            <a:solidFill>
              <a:srgbClr val="0000FF"/>
            </a:solidFill>
            <a:prstDash val="lgDash"/>
          </a:ln>
        </p:spPr>
        <p:txBody>
          <a:bodyPr wrap="square" lIns="0" tIns="0" rIns="0" bIns="0" rtlCol="0"/>
          <a:lstStyle/>
          <a:p>
            <a:endParaRPr sz="1227"/>
          </a:p>
        </p:txBody>
      </p:sp>
      <p:sp>
        <p:nvSpPr>
          <p:cNvPr id="108" name="object 108"/>
          <p:cNvSpPr/>
          <p:nvPr/>
        </p:nvSpPr>
        <p:spPr>
          <a:xfrm>
            <a:off x="3542819" y="2222753"/>
            <a:ext cx="4348163" cy="1091478"/>
          </a:xfrm>
          <a:custGeom>
            <a:avLst/>
            <a:gdLst/>
            <a:ahLst/>
            <a:cxnLst/>
            <a:rect l="l" t="t" r="r" b="b"/>
            <a:pathLst>
              <a:path w="6377305" h="1600835">
                <a:moveTo>
                  <a:pt x="0" y="16160"/>
                </a:moveTo>
                <a:lnTo>
                  <a:pt x="130141" y="6928"/>
                </a:lnTo>
                <a:lnTo>
                  <a:pt x="260282" y="1618"/>
                </a:lnTo>
                <a:lnTo>
                  <a:pt x="390423" y="0"/>
                </a:lnTo>
                <a:lnTo>
                  <a:pt x="520564" y="1853"/>
                </a:lnTo>
                <a:lnTo>
                  <a:pt x="650705" y="6964"/>
                </a:lnTo>
                <a:lnTo>
                  <a:pt x="780846" y="15128"/>
                </a:lnTo>
                <a:lnTo>
                  <a:pt x="910987" y="26147"/>
                </a:lnTo>
                <a:lnTo>
                  <a:pt x="1041128" y="39832"/>
                </a:lnTo>
                <a:lnTo>
                  <a:pt x="1171269" y="55998"/>
                </a:lnTo>
                <a:lnTo>
                  <a:pt x="1301410" y="74473"/>
                </a:lnTo>
                <a:lnTo>
                  <a:pt x="1431551" y="95089"/>
                </a:lnTo>
                <a:lnTo>
                  <a:pt x="1561692" y="117687"/>
                </a:lnTo>
                <a:lnTo>
                  <a:pt x="1691833" y="142116"/>
                </a:lnTo>
                <a:lnTo>
                  <a:pt x="1821974" y="168232"/>
                </a:lnTo>
                <a:lnTo>
                  <a:pt x="1952115" y="195899"/>
                </a:lnTo>
                <a:lnTo>
                  <a:pt x="2082256" y="224990"/>
                </a:lnTo>
                <a:lnTo>
                  <a:pt x="2212397" y="255383"/>
                </a:lnTo>
                <a:lnTo>
                  <a:pt x="2342538" y="286967"/>
                </a:lnTo>
                <a:lnTo>
                  <a:pt x="2472679" y="319635"/>
                </a:lnTo>
                <a:lnTo>
                  <a:pt x="2602820" y="353292"/>
                </a:lnTo>
                <a:lnTo>
                  <a:pt x="2732961" y="387847"/>
                </a:lnTo>
                <a:lnTo>
                  <a:pt x="2863102" y="423219"/>
                </a:lnTo>
                <a:lnTo>
                  <a:pt x="2993244" y="459334"/>
                </a:lnTo>
                <a:lnTo>
                  <a:pt x="3123385" y="496126"/>
                </a:lnTo>
                <a:lnTo>
                  <a:pt x="3253525" y="533535"/>
                </a:lnTo>
                <a:lnTo>
                  <a:pt x="3383666" y="571512"/>
                </a:lnTo>
                <a:lnTo>
                  <a:pt x="3513808" y="610014"/>
                </a:lnTo>
                <a:lnTo>
                  <a:pt x="3643949" y="649005"/>
                </a:lnTo>
                <a:lnTo>
                  <a:pt x="3774089" y="688457"/>
                </a:lnTo>
                <a:lnTo>
                  <a:pt x="3904230" y="728351"/>
                </a:lnTo>
                <a:lnTo>
                  <a:pt x="4034372" y="768674"/>
                </a:lnTo>
                <a:lnTo>
                  <a:pt x="4164513" y="809424"/>
                </a:lnTo>
                <a:lnTo>
                  <a:pt x="4294654" y="850601"/>
                </a:lnTo>
                <a:lnTo>
                  <a:pt x="4424795" y="892219"/>
                </a:lnTo>
                <a:lnTo>
                  <a:pt x="4554936" y="934296"/>
                </a:lnTo>
                <a:lnTo>
                  <a:pt x="4685077" y="976857"/>
                </a:lnTo>
                <a:lnTo>
                  <a:pt x="4815218" y="1019939"/>
                </a:lnTo>
                <a:lnTo>
                  <a:pt x="4945359" y="1063583"/>
                </a:lnTo>
                <a:lnTo>
                  <a:pt x="5075500" y="1107838"/>
                </a:lnTo>
                <a:lnTo>
                  <a:pt x="5205641" y="1152762"/>
                </a:lnTo>
                <a:lnTo>
                  <a:pt x="5335782" y="1198422"/>
                </a:lnTo>
                <a:lnTo>
                  <a:pt x="5465923" y="1244888"/>
                </a:lnTo>
                <a:lnTo>
                  <a:pt x="5596064" y="1292244"/>
                </a:lnTo>
                <a:lnTo>
                  <a:pt x="5726205" y="1340576"/>
                </a:lnTo>
                <a:lnTo>
                  <a:pt x="5856347" y="1389981"/>
                </a:lnTo>
                <a:lnTo>
                  <a:pt x="5986488" y="1440564"/>
                </a:lnTo>
                <a:lnTo>
                  <a:pt x="6116629" y="1492436"/>
                </a:lnTo>
                <a:lnTo>
                  <a:pt x="6246770" y="1545716"/>
                </a:lnTo>
                <a:lnTo>
                  <a:pt x="6376910" y="1600531"/>
                </a:lnTo>
              </a:path>
            </a:pathLst>
          </a:custGeom>
          <a:ln w="17068">
            <a:solidFill>
              <a:srgbClr val="0000FF"/>
            </a:solidFill>
          </a:ln>
        </p:spPr>
        <p:txBody>
          <a:bodyPr wrap="square" lIns="0" tIns="0" rIns="0" bIns="0" rtlCol="0"/>
          <a:lstStyle/>
          <a:p>
            <a:endParaRPr sz="1227"/>
          </a:p>
        </p:txBody>
      </p:sp>
      <p:sp>
        <p:nvSpPr>
          <p:cNvPr id="109" name="object 109"/>
          <p:cNvSpPr/>
          <p:nvPr/>
        </p:nvSpPr>
        <p:spPr>
          <a:xfrm>
            <a:off x="3542820" y="2519553"/>
            <a:ext cx="3897890" cy="878465"/>
          </a:xfrm>
          <a:custGeom>
            <a:avLst/>
            <a:gdLst/>
            <a:ahLst/>
            <a:cxnLst/>
            <a:rect l="l" t="t" r="r" b="b"/>
            <a:pathLst>
              <a:path w="5716905" h="1288414">
                <a:moveTo>
                  <a:pt x="0" y="18243"/>
                </a:moveTo>
                <a:lnTo>
                  <a:pt x="116665" y="8783"/>
                </a:lnTo>
                <a:lnTo>
                  <a:pt x="233331" y="2772"/>
                </a:lnTo>
                <a:lnTo>
                  <a:pt x="349996" y="0"/>
                </a:lnTo>
                <a:lnTo>
                  <a:pt x="466662" y="262"/>
                </a:lnTo>
                <a:lnTo>
                  <a:pt x="583327" y="3363"/>
                </a:lnTo>
                <a:lnTo>
                  <a:pt x="699993" y="9114"/>
                </a:lnTo>
                <a:lnTo>
                  <a:pt x="816658" y="17334"/>
                </a:lnTo>
                <a:lnTo>
                  <a:pt x="933324" y="27848"/>
                </a:lnTo>
                <a:lnTo>
                  <a:pt x="1049989" y="40489"/>
                </a:lnTo>
                <a:lnTo>
                  <a:pt x="1166655" y="55099"/>
                </a:lnTo>
                <a:lnTo>
                  <a:pt x="1283320" y="71525"/>
                </a:lnTo>
                <a:lnTo>
                  <a:pt x="1399986" y="89623"/>
                </a:lnTo>
                <a:lnTo>
                  <a:pt x="1516651" y="109256"/>
                </a:lnTo>
                <a:lnTo>
                  <a:pt x="1633317" y="130294"/>
                </a:lnTo>
                <a:lnTo>
                  <a:pt x="1749982" y="152615"/>
                </a:lnTo>
                <a:lnTo>
                  <a:pt x="1866648" y="176103"/>
                </a:lnTo>
                <a:lnTo>
                  <a:pt x="1983314" y="200651"/>
                </a:lnTo>
                <a:lnTo>
                  <a:pt x="2099979" y="226159"/>
                </a:lnTo>
                <a:lnTo>
                  <a:pt x="2216645" y="252533"/>
                </a:lnTo>
                <a:lnTo>
                  <a:pt x="2333310" y="279689"/>
                </a:lnTo>
                <a:lnTo>
                  <a:pt x="2449976" y="307548"/>
                </a:lnTo>
                <a:lnTo>
                  <a:pt x="2566641" y="336040"/>
                </a:lnTo>
                <a:lnTo>
                  <a:pt x="2683307" y="365101"/>
                </a:lnTo>
                <a:lnTo>
                  <a:pt x="2799973" y="394675"/>
                </a:lnTo>
                <a:lnTo>
                  <a:pt x="2916638" y="424714"/>
                </a:lnTo>
                <a:lnTo>
                  <a:pt x="3033303" y="455177"/>
                </a:lnTo>
                <a:lnTo>
                  <a:pt x="3149969" y="486029"/>
                </a:lnTo>
                <a:lnTo>
                  <a:pt x="3266635" y="517245"/>
                </a:lnTo>
                <a:lnTo>
                  <a:pt x="3383300" y="548804"/>
                </a:lnTo>
                <a:lnTo>
                  <a:pt x="3499965" y="580697"/>
                </a:lnTo>
                <a:lnTo>
                  <a:pt x="3616631" y="612917"/>
                </a:lnTo>
                <a:lnTo>
                  <a:pt x="3733297" y="645469"/>
                </a:lnTo>
                <a:lnTo>
                  <a:pt x="3849962" y="678363"/>
                </a:lnTo>
                <a:lnTo>
                  <a:pt x="3966628" y="711617"/>
                </a:lnTo>
                <a:lnTo>
                  <a:pt x="4083293" y="745256"/>
                </a:lnTo>
                <a:lnTo>
                  <a:pt x="4199959" y="779312"/>
                </a:lnTo>
                <a:lnTo>
                  <a:pt x="4316624" y="813826"/>
                </a:lnTo>
                <a:lnTo>
                  <a:pt x="4433290" y="848845"/>
                </a:lnTo>
                <a:lnTo>
                  <a:pt x="4549956" y="884424"/>
                </a:lnTo>
                <a:lnTo>
                  <a:pt x="4666620" y="920625"/>
                </a:lnTo>
                <a:lnTo>
                  <a:pt x="4783286" y="957518"/>
                </a:lnTo>
                <a:lnTo>
                  <a:pt x="4899952" y="995179"/>
                </a:lnTo>
                <a:lnTo>
                  <a:pt x="5016617" y="1033692"/>
                </a:lnTo>
                <a:lnTo>
                  <a:pt x="5133283" y="1073150"/>
                </a:lnTo>
                <a:lnTo>
                  <a:pt x="5249948" y="1113652"/>
                </a:lnTo>
                <a:lnTo>
                  <a:pt x="5366614" y="1155304"/>
                </a:lnTo>
                <a:lnTo>
                  <a:pt x="5483280" y="1198219"/>
                </a:lnTo>
                <a:lnTo>
                  <a:pt x="5599946" y="1242519"/>
                </a:lnTo>
                <a:lnTo>
                  <a:pt x="5716611" y="1288334"/>
                </a:lnTo>
              </a:path>
            </a:pathLst>
          </a:custGeom>
          <a:ln w="17068">
            <a:solidFill>
              <a:srgbClr val="0000FF"/>
            </a:solidFill>
          </a:ln>
        </p:spPr>
        <p:txBody>
          <a:bodyPr wrap="square" lIns="0" tIns="0" rIns="0" bIns="0" rtlCol="0"/>
          <a:lstStyle/>
          <a:p>
            <a:endParaRPr sz="1227"/>
          </a:p>
        </p:txBody>
      </p:sp>
      <p:sp>
        <p:nvSpPr>
          <p:cNvPr id="110" name="object 110"/>
          <p:cNvSpPr/>
          <p:nvPr/>
        </p:nvSpPr>
        <p:spPr>
          <a:xfrm>
            <a:off x="3542819" y="2782746"/>
            <a:ext cx="3480089" cy="689697"/>
          </a:xfrm>
          <a:custGeom>
            <a:avLst/>
            <a:gdLst/>
            <a:ahLst/>
            <a:cxnLst/>
            <a:rect l="l" t="t" r="r" b="b"/>
            <a:pathLst>
              <a:path w="5104130" h="1011554">
                <a:moveTo>
                  <a:pt x="0" y="15398"/>
                </a:moveTo>
                <a:lnTo>
                  <a:pt x="104156" y="7497"/>
                </a:lnTo>
                <a:lnTo>
                  <a:pt x="208313" y="2423"/>
                </a:lnTo>
                <a:lnTo>
                  <a:pt x="312469" y="0"/>
                </a:lnTo>
                <a:lnTo>
                  <a:pt x="416626" y="54"/>
                </a:lnTo>
                <a:lnTo>
                  <a:pt x="520783" y="2424"/>
                </a:lnTo>
                <a:lnTo>
                  <a:pt x="624939" y="6948"/>
                </a:lnTo>
                <a:lnTo>
                  <a:pt x="729096" y="13476"/>
                </a:lnTo>
                <a:lnTo>
                  <a:pt x="833253" y="21862"/>
                </a:lnTo>
                <a:lnTo>
                  <a:pt x="937409" y="31965"/>
                </a:lnTo>
                <a:lnTo>
                  <a:pt x="1041566" y="43652"/>
                </a:lnTo>
                <a:lnTo>
                  <a:pt x="1145722" y="56796"/>
                </a:lnTo>
                <a:lnTo>
                  <a:pt x="1249879" y="71275"/>
                </a:lnTo>
                <a:lnTo>
                  <a:pt x="1354036" y="86976"/>
                </a:lnTo>
                <a:lnTo>
                  <a:pt x="1458192" y="103789"/>
                </a:lnTo>
                <a:lnTo>
                  <a:pt x="1562349" y="121612"/>
                </a:lnTo>
                <a:lnTo>
                  <a:pt x="1666506" y="140349"/>
                </a:lnTo>
                <a:lnTo>
                  <a:pt x="1770662" y="159911"/>
                </a:lnTo>
                <a:lnTo>
                  <a:pt x="1874819" y="180213"/>
                </a:lnTo>
                <a:lnTo>
                  <a:pt x="1978976" y="201179"/>
                </a:lnTo>
                <a:lnTo>
                  <a:pt x="2083132" y="222737"/>
                </a:lnTo>
                <a:lnTo>
                  <a:pt x="2187289" y="244823"/>
                </a:lnTo>
                <a:lnTo>
                  <a:pt x="2291445" y="267379"/>
                </a:lnTo>
                <a:lnTo>
                  <a:pt x="2395602" y="290350"/>
                </a:lnTo>
                <a:lnTo>
                  <a:pt x="2499759" y="313693"/>
                </a:lnTo>
                <a:lnTo>
                  <a:pt x="2603916" y="337367"/>
                </a:lnTo>
                <a:lnTo>
                  <a:pt x="2708072" y="361337"/>
                </a:lnTo>
                <a:lnTo>
                  <a:pt x="2812229" y="385578"/>
                </a:lnTo>
                <a:lnTo>
                  <a:pt x="2916385" y="410069"/>
                </a:lnTo>
                <a:lnTo>
                  <a:pt x="3020542" y="434793"/>
                </a:lnTo>
                <a:lnTo>
                  <a:pt x="3124699" y="459742"/>
                </a:lnTo>
                <a:lnTo>
                  <a:pt x="3228855" y="484915"/>
                </a:lnTo>
                <a:lnTo>
                  <a:pt x="3333012" y="510315"/>
                </a:lnTo>
                <a:lnTo>
                  <a:pt x="3437169" y="535953"/>
                </a:lnTo>
                <a:lnTo>
                  <a:pt x="3541325" y="561844"/>
                </a:lnTo>
                <a:lnTo>
                  <a:pt x="3645482" y="588012"/>
                </a:lnTo>
                <a:lnTo>
                  <a:pt x="3749639" y="614485"/>
                </a:lnTo>
                <a:lnTo>
                  <a:pt x="3853795" y="641299"/>
                </a:lnTo>
                <a:lnTo>
                  <a:pt x="3957952" y="668494"/>
                </a:lnTo>
                <a:lnTo>
                  <a:pt x="4062108" y="696119"/>
                </a:lnTo>
                <a:lnTo>
                  <a:pt x="4166265" y="724227"/>
                </a:lnTo>
                <a:lnTo>
                  <a:pt x="4270422" y="752879"/>
                </a:lnTo>
                <a:lnTo>
                  <a:pt x="4374578" y="782141"/>
                </a:lnTo>
                <a:lnTo>
                  <a:pt x="4478735" y="812085"/>
                </a:lnTo>
                <a:lnTo>
                  <a:pt x="4582891" y="842791"/>
                </a:lnTo>
                <a:lnTo>
                  <a:pt x="4687048" y="874344"/>
                </a:lnTo>
                <a:lnTo>
                  <a:pt x="4791205" y="906835"/>
                </a:lnTo>
                <a:lnTo>
                  <a:pt x="4895362" y="940361"/>
                </a:lnTo>
                <a:lnTo>
                  <a:pt x="4999518" y="975027"/>
                </a:lnTo>
                <a:lnTo>
                  <a:pt x="5103675" y="1010942"/>
                </a:lnTo>
              </a:path>
            </a:pathLst>
          </a:custGeom>
          <a:ln w="17068">
            <a:solidFill>
              <a:srgbClr val="0000FF"/>
            </a:solidFill>
          </a:ln>
        </p:spPr>
        <p:txBody>
          <a:bodyPr wrap="square" lIns="0" tIns="0" rIns="0" bIns="0" rtlCol="0"/>
          <a:lstStyle/>
          <a:p>
            <a:endParaRPr sz="1227"/>
          </a:p>
        </p:txBody>
      </p:sp>
      <p:sp>
        <p:nvSpPr>
          <p:cNvPr id="111" name="object 111"/>
          <p:cNvSpPr/>
          <p:nvPr/>
        </p:nvSpPr>
        <p:spPr>
          <a:xfrm>
            <a:off x="3542819" y="3014926"/>
            <a:ext cx="3051897" cy="526473"/>
          </a:xfrm>
          <a:custGeom>
            <a:avLst/>
            <a:gdLst/>
            <a:ahLst/>
            <a:cxnLst/>
            <a:rect l="l" t="t" r="r" b="b"/>
            <a:pathLst>
              <a:path w="4476115" h="772160">
                <a:moveTo>
                  <a:pt x="0" y="12527"/>
                </a:moveTo>
                <a:lnTo>
                  <a:pt x="91344" y="6322"/>
                </a:lnTo>
                <a:lnTo>
                  <a:pt x="182689" y="2252"/>
                </a:lnTo>
                <a:lnTo>
                  <a:pt x="274034" y="186"/>
                </a:lnTo>
                <a:lnTo>
                  <a:pt x="365379" y="0"/>
                </a:lnTo>
                <a:lnTo>
                  <a:pt x="456724" y="1571"/>
                </a:lnTo>
                <a:lnTo>
                  <a:pt x="548069" y="4783"/>
                </a:lnTo>
                <a:lnTo>
                  <a:pt x="639414" y="9523"/>
                </a:lnTo>
                <a:lnTo>
                  <a:pt x="730759" y="15685"/>
                </a:lnTo>
                <a:lnTo>
                  <a:pt x="822104" y="23164"/>
                </a:lnTo>
                <a:lnTo>
                  <a:pt x="913449" y="31861"/>
                </a:lnTo>
                <a:lnTo>
                  <a:pt x="1004794" y="41683"/>
                </a:lnTo>
                <a:lnTo>
                  <a:pt x="1096139" y="52540"/>
                </a:lnTo>
                <a:lnTo>
                  <a:pt x="1187484" y="64346"/>
                </a:lnTo>
                <a:lnTo>
                  <a:pt x="1278829" y="77020"/>
                </a:lnTo>
                <a:lnTo>
                  <a:pt x="1370174" y="90487"/>
                </a:lnTo>
                <a:lnTo>
                  <a:pt x="1461519" y="104674"/>
                </a:lnTo>
                <a:lnTo>
                  <a:pt x="1552864" y="119514"/>
                </a:lnTo>
                <a:lnTo>
                  <a:pt x="1644209" y="134945"/>
                </a:lnTo>
                <a:lnTo>
                  <a:pt x="1735553" y="150907"/>
                </a:lnTo>
                <a:lnTo>
                  <a:pt x="1826898" y="167348"/>
                </a:lnTo>
                <a:lnTo>
                  <a:pt x="1918243" y="184218"/>
                </a:lnTo>
                <a:lnTo>
                  <a:pt x="2009588" y="201472"/>
                </a:lnTo>
                <a:lnTo>
                  <a:pt x="2100933" y="219069"/>
                </a:lnTo>
                <a:lnTo>
                  <a:pt x="2192278" y="236974"/>
                </a:lnTo>
                <a:lnTo>
                  <a:pt x="2283623" y="255156"/>
                </a:lnTo>
                <a:lnTo>
                  <a:pt x="2374968" y="273588"/>
                </a:lnTo>
                <a:lnTo>
                  <a:pt x="2466313" y="292248"/>
                </a:lnTo>
                <a:lnTo>
                  <a:pt x="2557658" y="311117"/>
                </a:lnTo>
                <a:lnTo>
                  <a:pt x="2649003" y="330183"/>
                </a:lnTo>
                <a:lnTo>
                  <a:pt x="2740348" y="349436"/>
                </a:lnTo>
                <a:lnTo>
                  <a:pt x="2831693" y="368873"/>
                </a:lnTo>
                <a:lnTo>
                  <a:pt x="2923038" y="388493"/>
                </a:lnTo>
                <a:lnTo>
                  <a:pt x="3014383" y="408301"/>
                </a:lnTo>
                <a:lnTo>
                  <a:pt x="3105728" y="428306"/>
                </a:lnTo>
                <a:lnTo>
                  <a:pt x="3197073" y="448523"/>
                </a:lnTo>
                <a:lnTo>
                  <a:pt x="3288418" y="468969"/>
                </a:lnTo>
                <a:lnTo>
                  <a:pt x="3379762" y="489666"/>
                </a:lnTo>
                <a:lnTo>
                  <a:pt x="3471107" y="510643"/>
                </a:lnTo>
                <a:lnTo>
                  <a:pt x="3562452" y="531930"/>
                </a:lnTo>
                <a:lnTo>
                  <a:pt x="3653797" y="553565"/>
                </a:lnTo>
                <a:lnTo>
                  <a:pt x="3745142" y="575587"/>
                </a:lnTo>
                <a:lnTo>
                  <a:pt x="3836487" y="598042"/>
                </a:lnTo>
                <a:lnTo>
                  <a:pt x="3927832" y="620979"/>
                </a:lnTo>
                <a:lnTo>
                  <a:pt x="4019177" y="644453"/>
                </a:lnTo>
                <a:lnTo>
                  <a:pt x="4110522" y="668522"/>
                </a:lnTo>
                <a:lnTo>
                  <a:pt x="4201867" y="693249"/>
                </a:lnTo>
                <a:lnTo>
                  <a:pt x="4293212" y="718703"/>
                </a:lnTo>
                <a:lnTo>
                  <a:pt x="4384556" y="744955"/>
                </a:lnTo>
                <a:lnTo>
                  <a:pt x="4475902" y="772082"/>
                </a:lnTo>
              </a:path>
            </a:pathLst>
          </a:custGeom>
          <a:ln w="17068">
            <a:solidFill>
              <a:srgbClr val="0000FF"/>
            </a:solidFill>
          </a:ln>
        </p:spPr>
        <p:txBody>
          <a:bodyPr wrap="square" lIns="0" tIns="0" rIns="0" bIns="0" rtlCol="0"/>
          <a:lstStyle/>
          <a:p>
            <a:endParaRPr sz="1227"/>
          </a:p>
        </p:txBody>
      </p:sp>
      <p:sp>
        <p:nvSpPr>
          <p:cNvPr id="112" name="object 112"/>
          <p:cNvSpPr/>
          <p:nvPr/>
        </p:nvSpPr>
        <p:spPr>
          <a:xfrm>
            <a:off x="3542820" y="3217299"/>
            <a:ext cx="2617210" cy="386195"/>
          </a:xfrm>
          <a:custGeom>
            <a:avLst/>
            <a:gdLst/>
            <a:ahLst/>
            <a:cxnLst/>
            <a:rect l="l" t="t" r="r" b="b"/>
            <a:pathLst>
              <a:path w="3838575" h="566420">
                <a:moveTo>
                  <a:pt x="0" y="9043"/>
                </a:moveTo>
                <a:lnTo>
                  <a:pt x="78329" y="4696"/>
                </a:lnTo>
                <a:lnTo>
                  <a:pt x="156658" y="1793"/>
                </a:lnTo>
                <a:lnTo>
                  <a:pt x="234987" y="253"/>
                </a:lnTo>
                <a:lnTo>
                  <a:pt x="313316" y="0"/>
                </a:lnTo>
                <a:lnTo>
                  <a:pt x="391645" y="956"/>
                </a:lnTo>
                <a:lnTo>
                  <a:pt x="469974" y="3050"/>
                </a:lnTo>
                <a:lnTo>
                  <a:pt x="548304" y="6211"/>
                </a:lnTo>
                <a:lnTo>
                  <a:pt x="626633" y="10372"/>
                </a:lnTo>
                <a:lnTo>
                  <a:pt x="704962" y="15469"/>
                </a:lnTo>
                <a:lnTo>
                  <a:pt x="783291" y="21438"/>
                </a:lnTo>
                <a:lnTo>
                  <a:pt x="861620" y="28221"/>
                </a:lnTo>
                <a:lnTo>
                  <a:pt x="939949" y="35760"/>
                </a:lnTo>
                <a:lnTo>
                  <a:pt x="1018279" y="44001"/>
                </a:lnTo>
                <a:lnTo>
                  <a:pt x="1096608" y="52892"/>
                </a:lnTo>
                <a:lnTo>
                  <a:pt x="1174937" y="62385"/>
                </a:lnTo>
                <a:lnTo>
                  <a:pt x="1253266" y="72432"/>
                </a:lnTo>
                <a:lnTo>
                  <a:pt x="1331595" y="82991"/>
                </a:lnTo>
                <a:lnTo>
                  <a:pt x="1409924" y="94019"/>
                </a:lnTo>
                <a:lnTo>
                  <a:pt x="1488254" y="105478"/>
                </a:lnTo>
                <a:lnTo>
                  <a:pt x="1566583" y="117333"/>
                </a:lnTo>
                <a:lnTo>
                  <a:pt x="1644912" y="129549"/>
                </a:lnTo>
                <a:lnTo>
                  <a:pt x="1723241" y="142097"/>
                </a:lnTo>
                <a:lnTo>
                  <a:pt x="1801570" y="154948"/>
                </a:lnTo>
                <a:lnTo>
                  <a:pt x="1879899" y="168076"/>
                </a:lnTo>
                <a:lnTo>
                  <a:pt x="1958229" y="181459"/>
                </a:lnTo>
                <a:lnTo>
                  <a:pt x="2036558" y="195077"/>
                </a:lnTo>
                <a:lnTo>
                  <a:pt x="2114887" y="208912"/>
                </a:lnTo>
                <a:lnTo>
                  <a:pt x="2193216" y="222949"/>
                </a:lnTo>
                <a:lnTo>
                  <a:pt x="2271545" y="237176"/>
                </a:lnTo>
                <a:lnTo>
                  <a:pt x="2349874" y="251583"/>
                </a:lnTo>
                <a:lnTo>
                  <a:pt x="2428203" y="266162"/>
                </a:lnTo>
                <a:lnTo>
                  <a:pt x="2506532" y="280911"/>
                </a:lnTo>
                <a:lnTo>
                  <a:pt x="2584862" y="295826"/>
                </a:lnTo>
                <a:lnTo>
                  <a:pt x="2663191" y="310909"/>
                </a:lnTo>
                <a:lnTo>
                  <a:pt x="2741520" y="326162"/>
                </a:lnTo>
                <a:lnTo>
                  <a:pt x="2819849" y="341593"/>
                </a:lnTo>
                <a:lnTo>
                  <a:pt x="2898179" y="357209"/>
                </a:lnTo>
                <a:lnTo>
                  <a:pt x="2976508" y="373022"/>
                </a:lnTo>
                <a:lnTo>
                  <a:pt x="3054837" y="389047"/>
                </a:lnTo>
                <a:lnTo>
                  <a:pt x="3133166" y="405299"/>
                </a:lnTo>
                <a:lnTo>
                  <a:pt x="3211495" y="421797"/>
                </a:lnTo>
                <a:lnTo>
                  <a:pt x="3289824" y="438564"/>
                </a:lnTo>
                <a:lnTo>
                  <a:pt x="3368154" y="455624"/>
                </a:lnTo>
                <a:lnTo>
                  <a:pt x="3446483" y="473003"/>
                </a:lnTo>
                <a:lnTo>
                  <a:pt x="3524812" y="490733"/>
                </a:lnTo>
                <a:lnTo>
                  <a:pt x="3603141" y="508844"/>
                </a:lnTo>
                <a:lnTo>
                  <a:pt x="3681470" y="527372"/>
                </a:lnTo>
                <a:lnTo>
                  <a:pt x="3759799" y="546355"/>
                </a:lnTo>
                <a:lnTo>
                  <a:pt x="3838129" y="565833"/>
                </a:lnTo>
              </a:path>
            </a:pathLst>
          </a:custGeom>
          <a:ln w="17068">
            <a:solidFill>
              <a:srgbClr val="0000FF"/>
            </a:solidFill>
          </a:ln>
        </p:spPr>
        <p:txBody>
          <a:bodyPr wrap="square" lIns="0" tIns="0" rIns="0" bIns="0" rtlCol="0"/>
          <a:lstStyle/>
          <a:p>
            <a:endParaRPr sz="1227"/>
          </a:p>
        </p:txBody>
      </p:sp>
      <p:sp>
        <p:nvSpPr>
          <p:cNvPr id="113" name="object 113"/>
          <p:cNvSpPr/>
          <p:nvPr/>
        </p:nvSpPr>
        <p:spPr>
          <a:xfrm>
            <a:off x="3542820" y="3386564"/>
            <a:ext cx="2167803" cy="267566"/>
          </a:xfrm>
          <a:custGeom>
            <a:avLst/>
            <a:gdLst/>
            <a:ahLst/>
            <a:cxnLst/>
            <a:rect l="l" t="t" r="r" b="b"/>
            <a:pathLst>
              <a:path w="3179445" h="392429">
                <a:moveTo>
                  <a:pt x="0" y="6664"/>
                </a:moveTo>
                <a:lnTo>
                  <a:pt x="64875" y="3559"/>
                </a:lnTo>
                <a:lnTo>
                  <a:pt x="129752" y="1450"/>
                </a:lnTo>
                <a:lnTo>
                  <a:pt x="194628" y="281"/>
                </a:lnTo>
                <a:lnTo>
                  <a:pt x="259504" y="0"/>
                </a:lnTo>
                <a:lnTo>
                  <a:pt x="324380" y="554"/>
                </a:lnTo>
                <a:lnTo>
                  <a:pt x="389256" y="1895"/>
                </a:lnTo>
                <a:lnTo>
                  <a:pt x="454132" y="3976"/>
                </a:lnTo>
                <a:lnTo>
                  <a:pt x="519008" y="6750"/>
                </a:lnTo>
                <a:lnTo>
                  <a:pt x="583884" y="10172"/>
                </a:lnTo>
                <a:lnTo>
                  <a:pt x="648760" y="14202"/>
                </a:lnTo>
                <a:lnTo>
                  <a:pt x="713636" y="18798"/>
                </a:lnTo>
                <a:lnTo>
                  <a:pt x="778512" y="23922"/>
                </a:lnTo>
                <a:lnTo>
                  <a:pt x="843388" y="29536"/>
                </a:lnTo>
                <a:lnTo>
                  <a:pt x="908264" y="35606"/>
                </a:lnTo>
                <a:lnTo>
                  <a:pt x="973140" y="42097"/>
                </a:lnTo>
                <a:lnTo>
                  <a:pt x="1038016" y="48979"/>
                </a:lnTo>
                <a:lnTo>
                  <a:pt x="1102892" y="56221"/>
                </a:lnTo>
                <a:lnTo>
                  <a:pt x="1167768" y="63796"/>
                </a:lnTo>
                <a:lnTo>
                  <a:pt x="1232644" y="71676"/>
                </a:lnTo>
                <a:lnTo>
                  <a:pt x="1297520" y="79837"/>
                </a:lnTo>
                <a:lnTo>
                  <a:pt x="1362396" y="88258"/>
                </a:lnTo>
                <a:lnTo>
                  <a:pt x="1427272" y="96916"/>
                </a:lnTo>
                <a:lnTo>
                  <a:pt x="1492148" y="105792"/>
                </a:lnTo>
                <a:lnTo>
                  <a:pt x="1557024" y="114868"/>
                </a:lnTo>
                <a:lnTo>
                  <a:pt x="1621900" y="124130"/>
                </a:lnTo>
                <a:lnTo>
                  <a:pt x="1686776" y="133563"/>
                </a:lnTo>
                <a:lnTo>
                  <a:pt x="1751652" y="143156"/>
                </a:lnTo>
                <a:lnTo>
                  <a:pt x="1816528" y="152896"/>
                </a:lnTo>
                <a:lnTo>
                  <a:pt x="1881404" y="162777"/>
                </a:lnTo>
                <a:lnTo>
                  <a:pt x="1946280" y="172791"/>
                </a:lnTo>
                <a:lnTo>
                  <a:pt x="2011156" y="182934"/>
                </a:lnTo>
                <a:lnTo>
                  <a:pt x="2076032" y="193201"/>
                </a:lnTo>
                <a:lnTo>
                  <a:pt x="2140908" y="203591"/>
                </a:lnTo>
                <a:lnTo>
                  <a:pt x="2205784" y="214106"/>
                </a:lnTo>
                <a:lnTo>
                  <a:pt x="2270660" y="224745"/>
                </a:lnTo>
                <a:lnTo>
                  <a:pt x="2335536" y="235515"/>
                </a:lnTo>
                <a:lnTo>
                  <a:pt x="2400412" y="246419"/>
                </a:lnTo>
                <a:lnTo>
                  <a:pt x="2465288" y="257466"/>
                </a:lnTo>
                <a:lnTo>
                  <a:pt x="2530164" y="268665"/>
                </a:lnTo>
                <a:lnTo>
                  <a:pt x="2595040" y="280026"/>
                </a:lnTo>
                <a:lnTo>
                  <a:pt x="2659916" y="291562"/>
                </a:lnTo>
                <a:lnTo>
                  <a:pt x="2724792" y="303288"/>
                </a:lnTo>
                <a:lnTo>
                  <a:pt x="2789668" y="315220"/>
                </a:lnTo>
                <a:lnTo>
                  <a:pt x="2854544" y="327375"/>
                </a:lnTo>
                <a:lnTo>
                  <a:pt x="2919420" y="339775"/>
                </a:lnTo>
                <a:lnTo>
                  <a:pt x="2984296" y="352439"/>
                </a:lnTo>
                <a:lnTo>
                  <a:pt x="3049172" y="365392"/>
                </a:lnTo>
                <a:lnTo>
                  <a:pt x="3114048" y="378659"/>
                </a:lnTo>
                <a:lnTo>
                  <a:pt x="3178924" y="392266"/>
                </a:lnTo>
              </a:path>
            </a:pathLst>
          </a:custGeom>
          <a:ln w="17068">
            <a:solidFill>
              <a:srgbClr val="0000FF"/>
            </a:solidFill>
          </a:ln>
        </p:spPr>
        <p:txBody>
          <a:bodyPr wrap="square" lIns="0" tIns="0" rIns="0" bIns="0" rtlCol="0"/>
          <a:lstStyle/>
          <a:p>
            <a:endParaRPr sz="1227"/>
          </a:p>
        </p:txBody>
      </p:sp>
      <p:sp>
        <p:nvSpPr>
          <p:cNvPr id="114" name="object 114"/>
          <p:cNvSpPr/>
          <p:nvPr/>
        </p:nvSpPr>
        <p:spPr>
          <a:xfrm>
            <a:off x="3651589" y="2227070"/>
            <a:ext cx="109105" cy="1159885"/>
          </a:xfrm>
          <a:custGeom>
            <a:avLst/>
            <a:gdLst/>
            <a:ahLst/>
            <a:cxnLst/>
            <a:rect l="l" t="t" r="r" b="b"/>
            <a:pathLst>
              <a:path w="160019" h="1701164">
                <a:moveTo>
                  <a:pt x="0" y="1701068"/>
                </a:moveTo>
                <a:lnTo>
                  <a:pt x="6511" y="1654010"/>
                </a:lnTo>
                <a:lnTo>
                  <a:pt x="13022" y="1605047"/>
                </a:lnTo>
                <a:lnTo>
                  <a:pt x="19534" y="1554181"/>
                </a:lnTo>
                <a:lnTo>
                  <a:pt x="26045" y="1501410"/>
                </a:lnTo>
                <a:lnTo>
                  <a:pt x="32556" y="1446736"/>
                </a:lnTo>
                <a:lnTo>
                  <a:pt x="39068" y="1390157"/>
                </a:lnTo>
                <a:lnTo>
                  <a:pt x="45579" y="1331674"/>
                </a:lnTo>
                <a:lnTo>
                  <a:pt x="52091" y="1271287"/>
                </a:lnTo>
                <a:lnTo>
                  <a:pt x="58602" y="1208996"/>
                </a:lnTo>
                <a:lnTo>
                  <a:pt x="65113" y="1144801"/>
                </a:lnTo>
                <a:lnTo>
                  <a:pt x="71625" y="1078702"/>
                </a:lnTo>
                <a:lnTo>
                  <a:pt x="78136" y="1010698"/>
                </a:lnTo>
                <a:lnTo>
                  <a:pt x="84647" y="940791"/>
                </a:lnTo>
                <a:lnTo>
                  <a:pt x="91159" y="868979"/>
                </a:lnTo>
                <a:lnTo>
                  <a:pt x="97670" y="795264"/>
                </a:lnTo>
                <a:lnTo>
                  <a:pt x="104182" y="719644"/>
                </a:lnTo>
                <a:lnTo>
                  <a:pt x="107437" y="681120"/>
                </a:lnTo>
                <a:lnTo>
                  <a:pt x="110693" y="642120"/>
                </a:lnTo>
                <a:lnTo>
                  <a:pt x="113949" y="602645"/>
                </a:lnTo>
                <a:lnTo>
                  <a:pt x="117204" y="562692"/>
                </a:lnTo>
                <a:lnTo>
                  <a:pt x="120460" y="522265"/>
                </a:lnTo>
                <a:lnTo>
                  <a:pt x="123716" y="481360"/>
                </a:lnTo>
                <a:lnTo>
                  <a:pt x="126971" y="439981"/>
                </a:lnTo>
                <a:lnTo>
                  <a:pt x="130227" y="398125"/>
                </a:lnTo>
                <a:lnTo>
                  <a:pt x="133483" y="355793"/>
                </a:lnTo>
                <a:lnTo>
                  <a:pt x="136738" y="312985"/>
                </a:lnTo>
                <a:lnTo>
                  <a:pt x="139994" y="269701"/>
                </a:lnTo>
                <a:lnTo>
                  <a:pt x="143250" y="225940"/>
                </a:lnTo>
                <a:lnTo>
                  <a:pt x="146505" y="181704"/>
                </a:lnTo>
                <a:lnTo>
                  <a:pt x="149761" y="136992"/>
                </a:lnTo>
                <a:lnTo>
                  <a:pt x="153017" y="91804"/>
                </a:lnTo>
                <a:lnTo>
                  <a:pt x="156273" y="46140"/>
                </a:lnTo>
                <a:lnTo>
                  <a:pt x="159528" y="0"/>
                </a:lnTo>
              </a:path>
            </a:pathLst>
          </a:custGeom>
          <a:ln w="17068">
            <a:solidFill>
              <a:srgbClr val="FF0000"/>
            </a:solidFill>
            <a:prstDash val="lgDash"/>
          </a:ln>
        </p:spPr>
        <p:txBody>
          <a:bodyPr wrap="square" lIns="0" tIns="0" rIns="0" bIns="0" rtlCol="0"/>
          <a:lstStyle/>
          <a:p>
            <a:endParaRPr sz="1227"/>
          </a:p>
        </p:txBody>
      </p:sp>
      <p:sp>
        <p:nvSpPr>
          <p:cNvPr id="115" name="object 115"/>
          <p:cNvSpPr/>
          <p:nvPr/>
        </p:nvSpPr>
        <p:spPr>
          <a:xfrm>
            <a:off x="4626182" y="3314024"/>
            <a:ext cx="1090613" cy="339869"/>
          </a:xfrm>
          <a:custGeom>
            <a:avLst/>
            <a:gdLst/>
            <a:ahLst/>
            <a:cxnLst/>
            <a:rect l="l" t="t" r="r" b="b"/>
            <a:pathLst>
              <a:path w="1599564" h="498475">
                <a:moveTo>
                  <a:pt x="0" y="498433"/>
                </a:moveTo>
                <a:lnTo>
                  <a:pt x="65286" y="484584"/>
                </a:lnTo>
                <a:lnTo>
                  <a:pt x="130573" y="470183"/>
                </a:lnTo>
                <a:lnTo>
                  <a:pt x="195859" y="455229"/>
                </a:lnTo>
                <a:lnTo>
                  <a:pt x="261146" y="439722"/>
                </a:lnTo>
                <a:lnTo>
                  <a:pt x="326433" y="423663"/>
                </a:lnTo>
                <a:lnTo>
                  <a:pt x="391720" y="407050"/>
                </a:lnTo>
                <a:lnTo>
                  <a:pt x="457007" y="389885"/>
                </a:lnTo>
                <a:lnTo>
                  <a:pt x="522293" y="372167"/>
                </a:lnTo>
                <a:lnTo>
                  <a:pt x="587580" y="353895"/>
                </a:lnTo>
                <a:lnTo>
                  <a:pt x="652866" y="335071"/>
                </a:lnTo>
                <a:lnTo>
                  <a:pt x="718153" y="315695"/>
                </a:lnTo>
                <a:lnTo>
                  <a:pt x="783440" y="295765"/>
                </a:lnTo>
                <a:lnTo>
                  <a:pt x="848726" y="275283"/>
                </a:lnTo>
                <a:lnTo>
                  <a:pt x="914013" y="254248"/>
                </a:lnTo>
                <a:lnTo>
                  <a:pt x="979300" y="232659"/>
                </a:lnTo>
                <a:lnTo>
                  <a:pt x="1044587" y="210518"/>
                </a:lnTo>
                <a:lnTo>
                  <a:pt x="1109873" y="187825"/>
                </a:lnTo>
                <a:lnTo>
                  <a:pt x="1175160" y="164578"/>
                </a:lnTo>
                <a:lnTo>
                  <a:pt x="1240447" y="140778"/>
                </a:lnTo>
                <a:lnTo>
                  <a:pt x="1305733" y="116426"/>
                </a:lnTo>
                <a:lnTo>
                  <a:pt x="1371020" y="91521"/>
                </a:lnTo>
                <a:lnTo>
                  <a:pt x="1436307" y="66063"/>
                </a:lnTo>
                <a:lnTo>
                  <a:pt x="1501594" y="40052"/>
                </a:lnTo>
                <a:lnTo>
                  <a:pt x="1566880" y="13489"/>
                </a:lnTo>
                <a:lnTo>
                  <a:pt x="1599523" y="0"/>
                </a:lnTo>
              </a:path>
            </a:pathLst>
          </a:custGeom>
          <a:ln w="17068">
            <a:solidFill>
              <a:srgbClr val="FF0000"/>
            </a:solidFill>
            <a:prstDash val="lgDash"/>
          </a:ln>
        </p:spPr>
        <p:txBody>
          <a:bodyPr wrap="square" lIns="0" tIns="0" rIns="0" bIns="0" rtlCol="0"/>
          <a:lstStyle/>
          <a:p>
            <a:endParaRPr sz="1227"/>
          </a:p>
        </p:txBody>
      </p:sp>
      <p:sp>
        <p:nvSpPr>
          <p:cNvPr id="116" name="object 116"/>
          <p:cNvSpPr/>
          <p:nvPr/>
        </p:nvSpPr>
        <p:spPr>
          <a:xfrm>
            <a:off x="6531049" y="2874823"/>
            <a:ext cx="163224" cy="163224"/>
          </a:xfrm>
          <a:custGeom>
            <a:avLst/>
            <a:gdLst/>
            <a:ahLst/>
            <a:cxnLst/>
            <a:rect l="l" t="t" r="r" b="b"/>
            <a:pathLst>
              <a:path w="239395" h="239395">
                <a:moveTo>
                  <a:pt x="238962" y="0"/>
                </a:moveTo>
                <a:lnTo>
                  <a:pt x="0" y="0"/>
                </a:lnTo>
                <a:lnTo>
                  <a:pt x="238962" y="238962"/>
                </a:lnTo>
                <a:lnTo>
                  <a:pt x="238962" y="0"/>
                </a:lnTo>
                <a:close/>
              </a:path>
            </a:pathLst>
          </a:custGeom>
          <a:ln w="17068">
            <a:solidFill>
              <a:srgbClr val="0000FF"/>
            </a:solidFill>
          </a:ln>
        </p:spPr>
        <p:txBody>
          <a:bodyPr wrap="square" lIns="0" tIns="0" rIns="0" bIns="0" rtlCol="0"/>
          <a:lstStyle/>
          <a:p>
            <a:endParaRPr sz="1227"/>
          </a:p>
        </p:txBody>
      </p:sp>
      <p:sp>
        <p:nvSpPr>
          <p:cNvPr id="117" name="object 117"/>
          <p:cNvSpPr/>
          <p:nvPr/>
        </p:nvSpPr>
        <p:spPr>
          <a:xfrm>
            <a:off x="6612513" y="2874822"/>
            <a:ext cx="81828" cy="81828"/>
          </a:xfrm>
          <a:custGeom>
            <a:avLst/>
            <a:gdLst/>
            <a:ahLst/>
            <a:cxnLst/>
            <a:rect l="l" t="t" r="r" b="b"/>
            <a:pathLst>
              <a:path w="120014" h="120014">
                <a:moveTo>
                  <a:pt x="119481" y="0"/>
                </a:moveTo>
                <a:lnTo>
                  <a:pt x="0" y="119481"/>
                </a:lnTo>
              </a:path>
            </a:pathLst>
          </a:custGeom>
          <a:ln w="17068">
            <a:solidFill>
              <a:srgbClr val="0000FF"/>
            </a:solidFill>
          </a:ln>
        </p:spPr>
        <p:txBody>
          <a:bodyPr wrap="square" lIns="0" tIns="0" rIns="0" bIns="0" rtlCol="0"/>
          <a:lstStyle/>
          <a:p>
            <a:endParaRPr sz="1227"/>
          </a:p>
        </p:txBody>
      </p:sp>
      <p:sp>
        <p:nvSpPr>
          <p:cNvPr id="118" name="object 118"/>
          <p:cNvSpPr/>
          <p:nvPr/>
        </p:nvSpPr>
        <p:spPr>
          <a:xfrm>
            <a:off x="6571781" y="2874822"/>
            <a:ext cx="41131" cy="41131"/>
          </a:xfrm>
          <a:custGeom>
            <a:avLst/>
            <a:gdLst/>
            <a:ahLst/>
            <a:cxnLst/>
            <a:rect l="l" t="t" r="r" b="b"/>
            <a:pathLst>
              <a:path w="60325" h="60325">
                <a:moveTo>
                  <a:pt x="59740" y="0"/>
                </a:moveTo>
                <a:lnTo>
                  <a:pt x="0" y="59740"/>
                </a:lnTo>
              </a:path>
            </a:pathLst>
          </a:custGeom>
          <a:ln w="17068">
            <a:solidFill>
              <a:srgbClr val="0000FF"/>
            </a:solidFill>
          </a:ln>
        </p:spPr>
        <p:txBody>
          <a:bodyPr wrap="square" lIns="0" tIns="0" rIns="0" bIns="0" rtlCol="0"/>
          <a:lstStyle/>
          <a:p>
            <a:endParaRPr sz="1227"/>
          </a:p>
        </p:txBody>
      </p:sp>
      <p:sp>
        <p:nvSpPr>
          <p:cNvPr id="119" name="object 119"/>
          <p:cNvSpPr/>
          <p:nvPr/>
        </p:nvSpPr>
        <p:spPr>
          <a:xfrm>
            <a:off x="6653245" y="2956287"/>
            <a:ext cx="41131" cy="41131"/>
          </a:xfrm>
          <a:custGeom>
            <a:avLst/>
            <a:gdLst/>
            <a:ahLst/>
            <a:cxnLst/>
            <a:rect l="l" t="t" r="r" b="b"/>
            <a:pathLst>
              <a:path w="60325" h="60325">
                <a:moveTo>
                  <a:pt x="59740" y="0"/>
                </a:moveTo>
                <a:lnTo>
                  <a:pt x="0" y="59740"/>
                </a:lnTo>
              </a:path>
            </a:pathLst>
          </a:custGeom>
          <a:ln w="17068">
            <a:solidFill>
              <a:srgbClr val="0000FF"/>
            </a:solidFill>
          </a:ln>
        </p:spPr>
        <p:txBody>
          <a:bodyPr wrap="square" lIns="0" tIns="0" rIns="0" bIns="0" rtlCol="0"/>
          <a:lstStyle/>
          <a:p>
            <a:endParaRPr sz="1227"/>
          </a:p>
        </p:txBody>
      </p:sp>
      <p:sp>
        <p:nvSpPr>
          <p:cNvPr id="120" name="object 120"/>
          <p:cNvSpPr txBox="1"/>
          <p:nvPr/>
        </p:nvSpPr>
        <p:spPr>
          <a:xfrm>
            <a:off x="3425206" y="2687126"/>
            <a:ext cx="505691" cy="99707"/>
          </a:xfrm>
          <a:prstGeom prst="rect">
            <a:avLst/>
          </a:prstGeom>
        </p:spPr>
        <p:txBody>
          <a:bodyPr vert="horz" wrap="square" lIns="0" tIns="0" rIns="0" bIns="0" rtlCol="0">
            <a:spAutoFit/>
          </a:bodyPr>
          <a:lstStyle/>
          <a:p>
            <a:pPr marL="8659"/>
            <a:r>
              <a:rPr sz="443" spc="7" dirty="0">
                <a:latin typeface="Arial"/>
                <a:cs typeface="Arial"/>
              </a:rPr>
              <a:t>75     </a:t>
            </a:r>
            <a:r>
              <a:rPr sz="648" spc="-7" dirty="0">
                <a:solidFill>
                  <a:srgbClr val="0000FF"/>
                </a:solidFill>
                <a:latin typeface="Arial"/>
                <a:cs typeface="Arial"/>
              </a:rPr>
              <a:t>3005</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121" name="object 121"/>
          <p:cNvSpPr txBox="1"/>
          <p:nvPr/>
        </p:nvSpPr>
        <p:spPr>
          <a:xfrm>
            <a:off x="3425490" y="2496213"/>
            <a:ext cx="82261" cy="68160"/>
          </a:xfrm>
          <a:prstGeom prst="rect">
            <a:avLst/>
          </a:prstGeom>
        </p:spPr>
        <p:txBody>
          <a:bodyPr vert="horz" wrap="square" lIns="0" tIns="0" rIns="0" bIns="0" rtlCol="0">
            <a:spAutoFit/>
          </a:bodyPr>
          <a:lstStyle/>
          <a:p>
            <a:pPr marL="8659"/>
            <a:r>
              <a:rPr sz="443" spc="7" dirty="0">
                <a:latin typeface="Arial"/>
                <a:cs typeface="Arial"/>
              </a:rPr>
              <a:t>90</a:t>
            </a:r>
            <a:endParaRPr sz="443">
              <a:latin typeface="Arial"/>
              <a:cs typeface="Arial"/>
            </a:endParaRPr>
          </a:p>
        </p:txBody>
      </p:sp>
      <p:sp>
        <p:nvSpPr>
          <p:cNvPr id="122" name="object 122"/>
          <p:cNvSpPr txBox="1"/>
          <p:nvPr/>
        </p:nvSpPr>
        <p:spPr>
          <a:xfrm>
            <a:off x="3392844" y="2292551"/>
            <a:ext cx="114733" cy="68160"/>
          </a:xfrm>
          <a:prstGeom prst="rect">
            <a:avLst/>
          </a:prstGeom>
        </p:spPr>
        <p:txBody>
          <a:bodyPr vert="horz" wrap="square" lIns="0" tIns="0" rIns="0" bIns="0" rtlCol="0">
            <a:spAutoFit/>
          </a:bodyPr>
          <a:lstStyle/>
          <a:p>
            <a:pPr marL="8659"/>
            <a:r>
              <a:rPr sz="443" spc="7" dirty="0">
                <a:latin typeface="Arial"/>
                <a:cs typeface="Arial"/>
              </a:rPr>
              <a:t>105</a:t>
            </a:r>
            <a:endParaRPr sz="443">
              <a:latin typeface="Arial"/>
              <a:cs typeface="Arial"/>
            </a:endParaRPr>
          </a:p>
        </p:txBody>
      </p:sp>
      <p:sp>
        <p:nvSpPr>
          <p:cNvPr id="123" name="object 123"/>
          <p:cNvSpPr txBox="1"/>
          <p:nvPr/>
        </p:nvSpPr>
        <p:spPr>
          <a:xfrm>
            <a:off x="3393128" y="2083072"/>
            <a:ext cx="114733" cy="68160"/>
          </a:xfrm>
          <a:prstGeom prst="rect">
            <a:avLst/>
          </a:prstGeom>
        </p:spPr>
        <p:txBody>
          <a:bodyPr vert="horz" wrap="square" lIns="0" tIns="0" rIns="0" bIns="0" rtlCol="0">
            <a:spAutoFit/>
          </a:bodyPr>
          <a:lstStyle/>
          <a:p>
            <a:pPr marL="8659"/>
            <a:r>
              <a:rPr sz="443" spc="7" dirty="0">
                <a:latin typeface="Arial"/>
                <a:cs typeface="Arial"/>
              </a:rPr>
              <a:t>120</a:t>
            </a:r>
            <a:endParaRPr sz="443">
              <a:latin typeface="Arial"/>
              <a:cs typeface="Arial"/>
            </a:endParaRPr>
          </a:p>
        </p:txBody>
      </p:sp>
      <p:sp>
        <p:nvSpPr>
          <p:cNvPr id="124" name="object 124"/>
          <p:cNvSpPr txBox="1"/>
          <p:nvPr/>
        </p:nvSpPr>
        <p:spPr>
          <a:xfrm>
            <a:off x="5751161" y="3583236"/>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(2)</a:t>
            </a:r>
            <a:endParaRPr sz="648">
              <a:latin typeface="Arial"/>
              <a:cs typeface="Arial"/>
            </a:endParaRPr>
          </a:p>
        </p:txBody>
      </p:sp>
      <p:sp>
        <p:nvSpPr>
          <p:cNvPr id="125" name="object 125"/>
          <p:cNvSpPr/>
          <p:nvPr/>
        </p:nvSpPr>
        <p:spPr>
          <a:xfrm>
            <a:off x="7453120" y="1707553"/>
            <a:ext cx="1210541" cy="122526"/>
          </a:xfrm>
          <a:custGeom>
            <a:avLst/>
            <a:gdLst/>
            <a:ahLst/>
            <a:cxnLst/>
            <a:rect l="l" t="t" r="r" b="b"/>
            <a:pathLst>
              <a:path w="1775459" h="179705">
                <a:moveTo>
                  <a:pt x="0" y="0"/>
                </a:moveTo>
                <a:lnTo>
                  <a:pt x="1775152" y="0"/>
                </a:lnTo>
                <a:lnTo>
                  <a:pt x="1775152" y="179221"/>
                </a:lnTo>
                <a:lnTo>
                  <a:pt x="0" y="179221"/>
                </a:lnTo>
                <a:lnTo>
                  <a:pt x="0" y="0"/>
                </a:lnTo>
                <a:close/>
              </a:path>
            </a:pathLst>
          </a:custGeom>
          <a:ln w="8534">
            <a:solidFill>
              <a:srgbClr val="000000"/>
            </a:solidFill>
          </a:ln>
        </p:spPr>
        <p:txBody>
          <a:bodyPr wrap="square" lIns="0" tIns="0" rIns="0" bIns="0" rtlCol="0"/>
          <a:lstStyle/>
          <a:p>
            <a:endParaRPr sz="1227"/>
          </a:p>
        </p:txBody>
      </p:sp>
      <p:sp>
        <p:nvSpPr>
          <p:cNvPr id="126" name="object 126"/>
          <p:cNvSpPr txBox="1"/>
          <p:nvPr/>
        </p:nvSpPr>
        <p:spPr>
          <a:xfrm>
            <a:off x="3392844" y="1732263"/>
            <a:ext cx="5203681" cy="219163"/>
          </a:xfrm>
          <a:prstGeom prst="rect">
            <a:avLst/>
          </a:prstGeom>
        </p:spPr>
        <p:txBody>
          <a:bodyPr vert="horz" wrap="square" lIns="0" tIns="0" rIns="0" bIns="0" rtlCol="0">
            <a:spAutoFit/>
          </a:bodyPr>
          <a:lstStyle/>
          <a:p>
            <a:pPr marR="3464" algn="r">
              <a:tabLst>
                <a:tab pos="156725" algn="l"/>
              </a:tabLst>
            </a:pPr>
            <a:r>
              <a:rPr sz="648" spc="-3" dirty="0">
                <a:latin typeface="Times New Roman"/>
                <a:cs typeface="Times New Roman"/>
              </a:rPr>
              <a:t> 	</a:t>
            </a:r>
            <a:r>
              <a:rPr sz="648" spc="-10" dirty="0">
                <a:latin typeface="Arial"/>
                <a:cs typeface="Arial"/>
              </a:rPr>
              <a:t>A</a:t>
            </a:r>
            <a:r>
              <a:rPr sz="648" spc="-3" dirty="0">
                <a:latin typeface="Arial"/>
                <a:cs typeface="Arial"/>
              </a:rPr>
              <a:t>llowable opera</a:t>
            </a:r>
            <a:r>
              <a:rPr sz="648" spc="-7" dirty="0">
                <a:latin typeface="Arial"/>
                <a:cs typeface="Arial"/>
              </a:rPr>
              <a:t>t</a:t>
            </a:r>
            <a:r>
              <a:rPr sz="648" spc="-3" dirty="0">
                <a:latin typeface="Arial"/>
                <a:cs typeface="Arial"/>
              </a:rPr>
              <a:t>ing region</a:t>
            </a:r>
            <a:endParaRPr sz="648">
              <a:latin typeface="Arial"/>
              <a:cs typeface="Arial"/>
            </a:endParaRPr>
          </a:p>
          <a:p>
            <a:pPr marL="8659">
              <a:spcBef>
                <a:spcPts val="433"/>
              </a:spcBef>
            </a:pPr>
            <a:r>
              <a:rPr sz="443" spc="7" dirty="0">
                <a:latin typeface="Arial"/>
                <a:cs typeface="Arial"/>
              </a:rPr>
              <a:t>135</a:t>
            </a:r>
            <a:endParaRPr sz="443">
              <a:latin typeface="Arial"/>
              <a:cs typeface="Arial"/>
            </a:endParaRPr>
          </a:p>
        </p:txBody>
      </p:sp>
      <p:sp>
        <p:nvSpPr>
          <p:cNvPr id="127" name="object 127"/>
          <p:cNvSpPr txBox="1"/>
          <p:nvPr/>
        </p:nvSpPr>
        <p:spPr>
          <a:xfrm>
            <a:off x="3393128" y="1675749"/>
            <a:ext cx="114733" cy="68160"/>
          </a:xfrm>
          <a:prstGeom prst="rect">
            <a:avLst/>
          </a:prstGeom>
        </p:spPr>
        <p:txBody>
          <a:bodyPr vert="horz" wrap="square" lIns="0" tIns="0" rIns="0" bIns="0" rtlCol="0">
            <a:spAutoFit/>
          </a:bodyPr>
          <a:lstStyle/>
          <a:p>
            <a:pPr marL="8659"/>
            <a:r>
              <a:rPr sz="443" spc="7" dirty="0">
                <a:latin typeface="Arial"/>
                <a:cs typeface="Arial"/>
              </a:rPr>
              <a:t>150</a:t>
            </a:r>
            <a:endParaRPr sz="443">
              <a:latin typeface="Arial"/>
              <a:cs typeface="Arial"/>
            </a:endParaRPr>
          </a:p>
        </p:txBody>
      </p:sp>
      <p:sp>
        <p:nvSpPr>
          <p:cNvPr id="128" name="object 128"/>
          <p:cNvSpPr txBox="1"/>
          <p:nvPr/>
        </p:nvSpPr>
        <p:spPr>
          <a:xfrm>
            <a:off x="3569074" y="2122693"/>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3756</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129" name="object 129"/>
          <p:cNvSpPr txBox="1"/>
          <p:nvPr/>
        </p:nvSpPr>
        <p:spPr>
          <a:xfrm>
            <a:off x="5762799" y="3239921"/>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(1)</a:t>
            </a:r>
            <a:endParaRPr sz="648">
              <a:latin typeface="Arial"/>
              <a:cs typeface="Arial"/>
            </a:endParaRPr>
          </a:p>
        </p:txBody>
      </p:sp>
      <p:sp>
        <p:nvSpPr>
          <p:cNvPr id="130" name="object 130"/>
          <p:cNvSpPr txBox="1"/>
          <p:nvPr/>
        </p:nvSpPr>
        <p:spPr>
          <a:xfrm>
            <a:off x="3569074" y="2425275"/>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3380</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131" name="object 131"/>
          <p:cNvSpPr txBox="1"/>
          <p:nvPr/>
        </p:nvSpPr>
        <p:spPr>
          <a:xfrm>
            <a:off x="5535862" y="3327204"/>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(1)</a:t>
            </a:r>
            <a:endParaRPr sz="648">
              <a:latin typeface="Arial"/>
              <a:cs typeface="Arial"/>
            </a:endParaRPr>
          </a:p>
        </p:txBody>
      </p:sp>
      <p:sp>
        <p:nvSpPr>
          <p:cNvPr id="132" name="object 132"/>
          <p:cNvSpPr txBox="1"/>
          <p:nvPr/>
        </p:nvSpPr>
        <p:spPr>
          <a:xfrm>
            <a:off x="5326381" y="3397031"/>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(1)</a:t>
            </a:r>
            <a:endParaRPr sz="648">
              <a:latin typeface="Arial"/>
              <a:cs typeface="Arial"/>
            </a:endParaRPr>
          </a:p>
        </p:txBody>
      </p:sp>
      <p:sp>
        <p:nvSpPr>
          <p:cNvPr id="133" name="object 133"/>
          <p:cNvSpPr txBox="1"/>
          <p:nvPr/>
        </p:nvSpPr>
        <p:spPr>
          <a:xfrm>
            <a:off x="3569074" y="2914063"/>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2629</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134" name="object 134"/>
          <p:cNvSpPr txBox="1"/>
          <p:nvPr/>
        </p:nvSpPr>
        <p:spPr>
          <a:xfrm>
            <a:off x="5111082" y="3466858"/>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(1)</a:t>
            </a:r>
            <a:endParaRPr sz="648">
              <a:latin typeface="Arial"/>
              <a:cs typeface="Arial"/>
            </a:endParaRPr>
          </a:p>
        </p:txBody>
      </p:sp>
      <p:sp>
        <p:nvSpPr>
          <p:cNvPr id="135" name="object 135"/>
          <p:cNvSpPr txBox="1"/>
          <p:nvPr/>
        </p:nvSpPr>
        <p:spPr>
          <a:xfrm>
            <a:off x="3569074" y="3117724"/>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2254</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136" name="object 136"/>
          <p:cNvSpPr txBox="1"/>
          <p:nvPr/>
        </p:nvSpPr>
        <p:spPr>
          <a:xfrm>
            <a:off x="4895783" y="3530865"/>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(1)</a:t>
            </a:r>
            <a:endParaRPr sz="648">
              <a:latin typeface="Arial"/>
              <a:cs typeface="Arial"/>
            </a:endParaRPr>
          </a:p>
        </p:txBody>
      </p:sp>
      <p:sp>
        <p:nvSpPr>
          <p:cNvPr id="137" name="object 137"/>
          <p:cNvSpPr txBox="1"/>
          <p:nvPr/>
        </p:nvSpPr>
        <p:spPr>
          <a:xfrm>
            <a:off x="3569074" y="3280653"/>
            <a:ext cx="361517" cy="99707"/>
          </a:xfrm>
          <a:prstGeom prst="rect">
            <a:avLst/>
          </a:prstGeom>
        </p:spPr>
        <p:txBody>
          <a:bodyPr vert="horz" wrap="square" lIns="0" tIns="0" rIns="0" bIns="0" rtlCol="0">
            <a:spAutoFit/>
          </a:bodyPr>
          <a:lstStyle/>
          <a:p>
            <a:pPr marL="8659"/>
            <a:r>
              <a:rPr sz="648" spc="-7" dirty="0">
                <a:solidFill>
                  <a:srgbClr val="0000FF"/>
                </a:solidFill>
                <a:latin typeface="Arial"/>
                <a:cs typeface="Arial"/>
              </a:rPr>
              <a:t>1878</a:t>
            </a:r>
            <a:r>
              <a:rPr sz="648" spc="-3" dirty="0">
                <a:solidFill>
                  <a:srgbClr val="0000FF"/>
                </a:solidFill>
                <a:latin typeface="Arial"/>
                <a:cs typeface="Arial"/>
              </a:rPr>
              <a:t> </a:t>
            </a:r>
            <a:r>
              <a:rPr sz="648" spc="-7" dirty="0">
                <a:solidFill>
                  <a:srgbClr val="0000FF"/>
                </a:solidFill>
                <a:latin typeface="Arial"/>
                <a:cs typeface="Arial"/>
              </a:rPr>
              <a:t>rpm</a:t>
            </a:r>
            <a:endParaRPr sz="648">
              <a:latin typeface="Arial"/>
              <a:cs typeface="Arial"/>
            </a:endParaRPr>
          </a:p>
        </p:txBody>
      </p:sp>
      <p:sp>
        <p:nvSpPr>
          <p:cNvPr id="138" name="object 138"/>
          <p:cNvSpPr txBox="1"/>
          <p:nvPr/>
        </p:nvSpPr>
        <p:spPr>
          <a:xfrm>
            <a:off x="4668846" y="3583236"/>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(1)</a:t>
            </a:r>
            <a:endParaRPr sz="648">
              <a:latin typeface="Arial"/>
              <a:cs typeface="Arial"/>
            </a:endParaRPr>
          </a:p>
        </p:txBody>
      </p:sp>
      <p:sp>
        <p:nvSpPr>
          <p:cNvPr id="139" name="object 139"/>
          <p:cNvSpPr txBox="1"/>
          <p:nvPr/>
        </p:nvSpPr>
        <p:spPr>
          <a:xfrm>
            <a:off x="7933248" y="3239921"/>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(2)</a:t>
            </a:r>
            <a:endParaRPr sz="648">
              <a:latin typeface="Arial"/>
              <a:cs typeface="Arial"/>
            </a:endParaRPr>
          </a:p>
        </p:txBody>
      </p:sp>
      <p:sp>
        <p:nvSpPr>
          <p:cNvPr id="140" name="object 140"/>
          <p:cNvSpPr txBox="1"/>
          <p:nvPr/>
        </p:nvSpPr>
        <p:spPr>
          <a:xfrm>
            <a:off x="7485193" y="3327204"/>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(2)</a:t>
            </a:r>
            <a:endParaRPr sz="648">
              <a:latin typeface="Arial"/>
              <a:cs typeface="Arial"/>
            </a:endParaRPr>
          </a:p>
        </p:txBody>
      </p:sp>
      <p:sp>
        <p:nvSpPr>
          <p:cNvPr id="141" name="object 141"/>
          <p:cNvSpPr txBox="1"/>
          <p:nvPr/>
        </p:nvSpPr>
        <p:spPr>
          <a:xfrm>
            <a:off x="7066233" y="3397031"/>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(2)</a:t>
            </a:r>
            <a:endParaRPr sz="648">
              <a:latin typeface="Arial"/>
              <a:cs typeface="Arial"/>
            </a:endParaRPr>
          </a:p>
        </p:txBody>
      </p:sp>
      <p:sp>
        <p:nvSpPr>
          <p:cNvPr id="142" name="object 142"/>
          <p:cNvSpPr txBox="1"/>
          <p:nvPr/>
        </p:nvSpPr>
        <p:spPr>
          <a:xfrm>
            <a:off x="6635634" y="3466858"/>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(2)</a:t>
            </a:r>
            <a:endParaRPr sz="648">
              <a:latin typeface="Arial"/>
              <a:cs typeface="Arial"/>
            </a:endParaRPr>
          </a:p>
        </p:txBody>
      </p:sp>
      <p:sp>
        <p:nvSpPr>
          <p:cNvPr id="143" name="object 143"/>
          <p:cNvSpPr txBox="1"/>
          <p:nvPr/>
        </p:nvSpPr>
        <p:spPr>
          <a:xfrm>
            <a:off x="6205036" y="3530865"/>
            <a:ext cx="116898" cy="99707"/>
          </a:xfrm>
          <a:prstGeom prst="rect">
            <a:avLst/>
          </a:prstGeom>
        </p:spPr>
        <p:txBody>
          <a:bodyPr vert="horz" wrap="square" lIns="0" tIns="0" rIns="0" bIns="0" rtlCol="0">
            <a:spAutoFit/>
          </a:bodyPr>
          <a:lstStyle/>
          <a:p>
            <a:pPr marL="8659"/>
            <a:r>
              <a:rPr sz="648" spc="-3" dirty="0">
                <a:solidFill>
                  <a:srgbClr val="0000FF"/>
                </a:solidFill>
                <a:latin typeface="Arial"/>
                <a:cs typeface="Arial"/>
              </a:rPr>
              <a:t>(2)</a:t>
            </a:r>
            <a:endParaRPr sz="648">
              <a:latin typeface="Arial"/>
              <a:cs typeface="Arial"/>
            </a:endParaRPr>
          </a:p>
        </p:txBody>
      </p:sp>
      <p:sp>
        <p:nvSpPr>
          <p:cNvPr id="144" name="object 144"/>
          <p:cNvSpPr/>
          <p:nvPr/>
        </p:nvSpPr>
        <p:spPr>
          <a:xfrm>
            <a:off x="7470577" y="1771560"/>
            <a:ext cx="139844" cy="0"/>
          </a:xfrm>
          <a:custGeom>
            <a:avLst/>
            <a:gdLst/>
            <a:ahLst/>
            <a:cxnLst/>
            <a:rect l="l" t="t" r="r" b="b"/>
            <a:pathLst>
              <a:path w="205104">
                <a:moveTo>
                  <a:pt x="0" y="0"/>
                </a:moveTo>
                <a:lnTo>
                  <a:pt x="204825" y="0"/>
                </a:lnTo>
              </a:path>
            </a:pathLst>
          </a:custGeom>
          <a:ln w="17068">
            <a:solidFill>
              <a:srgbClr val="FF0000"/>
            </a:solidFill>
            <a:prstDash val="lgDash"/>
          </a:ln>
        </p:spPr>
        <p:txBody>
          <a:bodyPr wrap="square" lIns="0" tIns="0" rIns="0" bIns="0" rtlCol="0"/>
          <a:lstStyle/>
          <a:p>
            <a:endParaRPr sz="1227"/>
          </a:p>
        </p:txBody>
      </p:sp>
      <p:graphicFrame>
        <p:nvGraphicFramePr>
          <p:cNvPr id="145" name="object 145"/>
          <p:cNvGraphicFramePr>
            <a:graphicFrameLocks noGrp="1"/>
          </p:cNvGraphicFramePr>
          <p:nvPr/>
        </p:nvGraphicFramePr>
        <p:xfrm>
          <a:off x="2977140" y="4033499"/>
          <a:ext cx="6234544" cy="952215"/>
        </p:xfrm>
        <a:graphic>
          <a:graphicData uri="http://schemas.openxmlformats.org/drawingml/2006/table">
            <a:tbl>
              <a:tblPr firstRow="1" bandRow="1">
                <a:tableStyleId>{2D5ABB26-0587-4C30-8999-92F81FD0307C}</a:tableStyleId>
              </a:tblPr>
              <a:tblGrid>
                <a:gridCol w="680968">
                  <a:extLst>
                    <a:ext uri="{9D8B030D-6E8A-4147-A177-3AD203B41FA5}">
                      <a16:colId xmlns:a16="http://schemas.microsoft.com/office/drawing/2014/main" val="20000"/>
                    </a:ext>
                  </a:extLst>
                </a:gridCol>
                <a:gridCol w="1142307">
                  <a:extLst>
                    <a:ext uri="{9D8B030D-6E8A-4147-A177-3AD203B41FA5}">
                      <a16:colId xmlns:a16="http://schemas.microsoft.com/office/drawing/2014/main" val="20001"/>
                    </a:ext>
                  </a:extLst>
                </a:gridCol>
                <a:gridCol w="1042814">
                  <a:extLst>
                    <a:ext uri="{9D8B030D-6E8A-4147-A177-3AD203B41FA5}">
                      <a16:colId xmlns:a16="http://schemas.microsoft.com/office/drawing/2014/main" val="20002"/>
                    </a:ext>
                  </a:extLst>
                </a:gridCol>
                <a:gridCol w="1028769">
                  <a:extLst>
                    <a:ext uri="{9D8B030D-6E8A-4147-A177-3AD203B41FA5}">
                      <a16:colId xmlns:a16="http://schemas.microsoft.com/office/drawing/2014/main" val="20003"/>
                    </a:ext>
                  </a:extLst>
                </a:gridCol>
                <a:gridCol w="1403777">
                  <a:extLst>
                    <a:ext uri="{9D8B030D-6E8A-4147-A177-3AD203B41FA5}">
                      <a16:colId xmlns:a16="http://schemas.microsoft.com/office/drawing/2014/main" val="20004"/>
                    </a:ext>
                  </a:extLst>
                </a:gridCol>
                <a:gridCol w="935909">
                  <a:extLst>
                    <a:ext uri="{9D8B030D-6E8A-4147-A177-3AD203B41FA5}">
                      <a16:colId xmlns:a16="http://schemas.microsoft.com/office/drawing/2014/main" val="20005"/>
                    </a:ext>
                  </a:extLst>
                </a:gridCol>
              </a:tblGrid>
              <a:tr h="153833">
                <a:tc>
                  <a:txBody>
                    <a:bodyPr/>
                    <a:lstStyle/>
                    <a:p>
                      <a:pPr marL="113664">
                        <a:lnSpc>
                          <a:spcPct val="100000"/>
                        </a:lnSpc>
                      </a:pPr>
                      <a:r>
                        <a:rPr sz="500" dirty="0">
                          <a:latin typeface="Arial"/>
                          <a:cs typeface="Arial"/>
                        </a:rPr>
                        <a:t>Item number</a:t>
                      </a:r>
                      <a:endParaRPr sz="500">
                        <a:latin typeface="Arial"/>
                        <a:cs typeface="Arial"/>
                      </a:endParaRPr>
                    </a:p>
                  </a:txBody>
                  <a:tcPr marL="0" marR="0" marT="0" marB="0">
                    <a:solidFill>
                      <a:srgbClr val="EDEDED"/>
                    </a:solidFill>
                  </a:tcPr>
                </a:tc>
                <a:tc>
                  <a:txBody>
                    <a:bodyPr/>
                    <a:lstStyle/>
                    <a:p>
                      <a:pPr marL="178435">
                        <a:lnSpc>
                          <a:spcPct val="100000"/>
                        </a:lnSpc>
                      </a:pPr>
                      <a:r>
                        <a:rPr sz="500" dirty="0">
                          <a:latin typeface="Arial"/>
                          <a:cs typeface="Arial"/>
                        </a:rPr>
                        <a:t>: 001</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Size</a:t>
                      </a:r>
                      <a:endParaRPr sz="500">
                        <a:latin typeface="Arial"/>
                        <a:cs typeface="Arial"/>
                      </a:endParaRPr>
                    </a:p>
                  </a:txBody>
                  <a:tcPr marL="0" marR="0" marT="0" marB="0">
                    <a:solidFill>
                      <a:srgbClr val="EDEDED"/>
                    </a:solidFill>
                  </a:tcPr>
                </a:tc>
                <a:tc>
                  <a:txBody>
                    <a:bodyPr/>
                    <a:lstStyle/>
                    <a:p>
                      <a:pPr marL="387985">
                        <a:lnSpc>
                          <a:spcPct val="100000"/>
                        </a:lnSpc>
                      </a:pPr>
                      <a:r>
                        <a:rPr sz="500" dirty="0">
                          <a:latin typeface="Arial"/>
                          <a:cs typeface="Arial"/>
                        </a:rPr>
                        <a:t>: GIGA 4 3-105</a:t>
                      </a:r>
                      <a:endParaRPr sz="500">
                        <a:latin typeface="Arial"/>
                        <a:cs typeface="Arial"/>
                      </a:endParaRPr>
                    </a:p>
                  </a:txBody>
                  <a:tcPr marL="0" marR="0" marT="0" marB="0">
                    <a:solidFill>
                      <a:srgbClr val="EDEDED"/>
                    </a:solidFill>
                  </a:tcPr>
                </a:tc>
                <a:tc>
                  <a:txBody>
                    <a:bodyPr/>
                    <a:lstStyle/>
                    <a:p>
                      <a:pPr marL="436245">
                        <a:lnSpc>
                          <a:spcPct val="100000"/>
                        </a:lnSpc>
                      </a:pPr>
                      <a:r>
                        <a:rPr sz="500" dirty="0">
                          <a:latin typeface="Arial"/>
                          <a:cs typeface="Arial"/>
                        </a:rPr>
                        <a:t>Flow, rated</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800.0 USgpm</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0"/>
                  </a:ext>
                </a:extLst>
              </a:tr>
              <a:tr h="93725">
                <a:tc>
                  <a:txBody>
                    <a:bodyPr/>
                    <a:lstStyle/>
                    <a:p>
                      <a:pPr marL="113664">
                        <a:lnSpc>
                          <a:spcPct val="100000"/>
                        </a:lnSpc>
                      </a:pPr>
                      <a:r>
                        <a:rPr sz="500" dirty="0">
                          <a:latin typeface="Arial"/>
                          <a:cs typeface="Arial"/>
                        </a:rPr>
                        <a:t>Service</a:t>
                      </a:r>
                      <a:endParaRPr sz="500">
                        <a:latin typeface="Arial"/>
                        <a:cs typeface="Arial"/>
                      </a:endParaRPr>
                    </a:p>
                  </a:txBody>
                  <a:tcPr marL="0" marR="0" marT="0" marB="0">
                    <a:solidFill>
                      <a:srgbClr val="EDEDED"/>
                    </a:solidFill>
                  </a:tcPr>
                </a:tc>
                <a:tc>
                  <a:txBody>
                    <a:bodyPr/>
                    <a:lstStyle/>
                    <a:p>
                      <a:pPr marL="178435">
                        <a:lnSpc>
                          <a:spcPct val="100000"/>
                        </a:lnSpc>
                      </a:pPr>
                      <a:r>
                        <a:rPr sz="500" dirty="0">
                          <a:latin typeface="Arial"/>
                          <a:cs typeface="Arial"/>
                        </a:rPr>
                        <a:t>:</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Stages</a:t>
                      </a:r>
                      <a:endParaRPr sz="500">
                        <a:latin typeface="Arial"/>
                        <a:cs typeface="Arial"/>
                      </a:endParaRPr>
                    </a:p>
                  </a:txBody>
                  <a:tcPr marL="0" marR="0" marT="0" marB="0">
                    <a:solidFill>
                      <a:srgbClr val="EDEDED"/>
                    </a:solidFill>
                  </a:tcPr>
                </a:tc>
                <a:tc>
                  <a:txBody>
                    <a:bodyPr/>
                    <a:lstStyle/>
                    <a:p>
                      <a:pPr marL="387985">
                        <a:lnSpc>
                          <a:spcPct val="100000"/>
                        </a:lnSpc>
                      </a:pPr>
                      <a:r>
                        <a:rPr sz="500" dirty="0">
                          <a:latin typeface="Arial"/>
                          <a:cs typeface="Arial"/>
                        </a:rPr>
                        <a:t>: 1</a:t>
                      </a:r>
                      <a:endParaRPr sz="500">
                        <a:latin typeface="Arial"/>
                        <a:cs typeface="Arial"/>
                      </a:endParaRPr>
                    </a:p>
                  </a:txBody>
                  <a:tcPr marL="0" marR="0" marT="0" marB="0">
                    <a:solidFill>
                      <a:srgbClr val="EDEDED"/>
                    </a:solidFill>
                  </a:tcPr>
                </a:tc>
                <a:tc>
                  <a:txBody>
                    <a:bodyPr/>
                    <a:lstStyle/>
                    <a:p>
                      <a:pPr marL="436245">
                        <a:lnSpc>
                          <a:spcPct val="100000"/>
                        </a:lnSpc>
                      </a:pPr>
                      <a:r>
                        <a:rPr sz="500" dirty="0">
                          <a:latin typeface="Arial"/>
                          <a:cs typeface="Arial"/>
                        </a:rPr>
                        <a:t>Head, rated</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65.00 ft</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1"/>
                  </a:ext>
                </a:extLst>
              </a:tr>
              <a:tr h="93725">
                <a:tc>
                  <a:txBody>
                    <a:bodyPr/>
                    <a:lstStyle/>
                    <a:p>
                      <a:pPr marL="113664">
                        <a:lnSpc>
                          <a:spcPct val="100000"/>
                        </a:lnSpc>
                      </a:pPr>
                      <a:r>
                        <a:rPr sz="500" dirty="0">
                          <a:latin typeface="Arial"/>
                          <a:cs typeface="Arial"/>
                        </a:rPr>
                        <a:t>Quantity</a:t>
                      </a:r>
                      <a:endParaRPr sz="500">
                        <a:latin typeface="Arial"/>
                        <a:cs typeface="Arial"/>
                      </a:endParaRPr>
                    </a:p>
                  </a:txBody>
                  <a:tcPr marL="0" marR="0" marT="0" marB="0">
                    <a:solidFill>
                      <a:srgbClr val="EDEDED"/>
                    </a:solidFill>
                  </a:tcPr>
                </a:tc>
                <a:tc>
                  <a:txBody>
                    <a:bodyPr/>
                    <a:lstStyle/>
                    <a:p>
                      <a:pPr marL="178435">
                        <a:lnSpc>
                          <a:spcPct val="100000"/>
                        </a:lnSpc>
                      </a:pPr>
                      <a:r>
                        <a:rPr sz="500" dirty="0">
                          <a:latin typeface="Arial"/>
                          <a:cs typeface="Arial"/>
                        </a:rPr>
                        <a:t>: 1</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Efficiency</a:t>
                      </a:r>
                      <a:endParaRPr sz="500">
                        <a:latin typeface="Arial"/>
                        <a:cs typeface="Arial"/>
                      </a:endParaRPr>
                    </a:p>
                  </a:txBody>
                  <a:tcPr marL="0" marR="0" marT="0" marB="0">
                    <a:solidFill>
                      <a:srgbClr val="EDEDED"/>
                    </a:solidFill>
                  </a:tcPr>
                </a:tc>
                <a:tc>
                  <a:txBody>
                    <a:bodyPr/>
                    <a:lstStyle/>
                    <a:p>
                      <a:pPr marL="387985">
                        <a:lnSpc>
                          <a:spcPct val="100000"/>
                        </a:lnSpc>
                      </a:pPr>
                      <a:r>
                        <a:rPr sz="500" dirty="0">
                          <a:latin typeface="Arial"/>
                          <a:cs typeface="Arial"/>
                        </a:rPr>
                        <a:t>: 75.37 %</a:t>
                      </a:r>
                      <a:endParaRPr sz="500">
                        <a:latin typeface="Arial"/>
                        <a:cs typeface="Arial"/>
                      </a:endParaRPr>
                    </a:p>
                  </a:txBody>
                  <a:tcPr marL="0" marR="0" marT="0" marB="0">
                    <a:solidFill>
                      <a:srgbClr val="EDEDED"/>
                    </a:solidFill>
                  </a:tcPr>
                </a:tc>
                <a:tc>
                  <a:txBody>
                    <a:bodyPr/>
                    <a:lstStyle/>
                    <a:p>
                      <a:pPr marL="436245">
                        <a:lnSpc>
                          <a:spcPct val="100000"/>
                        </a:lnSpc>
                      </a:pPr>
                      <a:r>
                        <a:rPr sz="500" dirty="0">
                          <a:latin typeface="Arial"/>
                          <a:cs typeface="Arial"/>
                        </a:rPr>
                        <a:t>Speed</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3756 rpm</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2"/>
                  </a:ext>
                </a:extLst>
              </a:tr>
              <a:tr h="93725">
                <a:tc>
                  <a:txBody>
                    <a:bodyPr/>
                    <a:lstStyle/>
                    <a:p>
                      <a:pPr marL="113664">
                        <a:lnSpc>
                          <a:spcPct val="100000"/>
                        </a:lnSpc>
                      </a:pPr>
                      <a:r>
                        <a:rPr sz="500" dirty="0">
                          <a:latin typeface="Arial"/>
                          <a:cs typeface="Arial"/>
                        </a:rPr>
                        <a:t>Quote number</a:t>
                      </a:r>
                      <a:endParaRPr sz="500">
                        <a:latin typeface="Arial"/>
                        <a:cs typeface="Arial"/>
                      </a:endParaRPr>
                    </a:p>
                  </a:txBody>
                  <a:tcPr marL="0" marR="0" marT="0" marB="0">
                    <a:solidFill>
                      <a:srgbClr val="EDEDED"/>
                    </a:solidFill>
                  </a:tcPr>
                </a:tc>
                <a:tc>
                  <a:txBody>
                    <a:bodyPr/>
                    <a:lstStyle/>
                    <a:p>
                      <a:pPr marL="178435">
                        <a:lnSpc>
                          <a:spcPct val="100000"/>
                        </a:lnSpc>
                      </a:pPr>
                      <a:r>
                        <a:rPr sz="500" dirty="0">
                          <a:latin typeface="Arial"/>
                          <a:cs typeface="Arial"/>
                        </a:rPr>
                        <a:t>: 790310</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Power, rated</a:t>
                      </a:r>
                      <a:endParaRPr sz="500">
                        <a:latin typeface="Arial"/>
                        <a:cs typeface="Arial"/>
                      </a:endParaRPr>
                    </a:p>
                  </a:txBody>
                  <a:tcPr marL="0" marR="0" marT="0" marB="0">
                    <a:solidFill>
                      <a:srgbClr val="EDEDED"/>
                    </a:solidFill>
                  </a:tcPr>
                </a:tc>
                <a:tc>
                  <a:txBody>
                    <a:bodyPr/>
                    <a:lstStyle/>
                    <a:p>
                      <a:pPr marL="387985">
                        <a:lnSpc>
                          <a:spcPct val="100000"/>
                        </a:lnSpc>
                      </a:pPr>
                      <a:r>
                        <a:rPr sz="500" dirty="0">
                          <a:latin typeface="Arial"/>
                          <a:cs typeface="Arial"/>
                        </a:rPr>
                        <a:t>: 8.59 hp</a:t>
                      </a:r>
                      <a:endParaRPr sz="500">
                        <a:latin typeface="Arial"/>
                        <a:cs typeface="Arial"/>
                      </a:endParaRPr>
                    </a:p>
                  </a:txBody>
                  <a:tcPr marL="0" marR="0" marT="0" marB="0">
                    <a:solidFill>
                      <a:srgbClr val="EDEDED"/>
                    </a:solidFill>
                  </a:tcPr>
                </a:tc>
                <a:tc>
                  <a:txBody>
                    <a:bodyPr/>
                    <a:lstStyle/>
                    <a:p>
                      <a:pPr marL="436245">
                        <a:lnSpc>
                          <a:spcPct val="100000"/>
                        </a:lnSpc>
                      </a:pPr>
                      <a:r>
                        <a:rPr sz="500" dirty="0">
                          <a:latin typeface="Arial"/>
                          <a:cs typeface="Arial"/>
                        </a:rPr>
                        <a:t>Fluid density</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0.986 / 0.986 SG</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3"/>
                  </a:ext>
                </a:extLst>
              </a:tr>
              <a:tr h="93725">
                <a:tc>
                  <a:txBody>
                    <a:bodyPr/>
                    <a:lstStyle/>
                    <a:p>
                      <a:pPr marL="113664">
                        <a:lnSpc>
                          <a:spcPct val="100000"/>
                        </a:lnSpc>
                      </a:pPr>
                      <a:r>
                        <a:rPr sz="500" dirty="0">
                          <a:latin typeface="Arial"/>
                          <a:cs typeface="Arial"/>
                        </a:rPr>
                        <a:t>Based on curve</a:t>
                      </a:r>
                      <a:endParaRPr sz="500">
                        <a:latin typeface="Arial"/>
                        <a:cs typeface="Arial"/>
                      </a:endParaRPr>
                    </a:p>
                  </a:txBody>
                  <a:tcPr marL="0" marR="0" marT="0" marB="0">
                    <a:solidFill>
                      <a:srgbClr val="EDEDED"/>
                    </a:solidFill>
                  </a:tcPr>
                </a:tc>
                <a:tc>
                  <a:txBody>
                    <a:bodyPr/>
                    <a:lstStyle/>
                    <a:p>
                      <a:pPr marL="178435">
                        <a:lnSpc>
                          <a:spcPct val="100000"/>
                        </a:lnSpc>
                      </a:pPr>
                      <a:r>
                        <a:rPr sz="500" dirty="0">
                          <a:latin typeface="Arial"/>
                          <a:cs typeface="Arial"/>
                        </a:rPr>
                        <a:t>: GIGA 4 3-105 Rev O</a:t>
                      </a:r>
                      <a:endParaRPr sz="500">
                        <a:latin typeface="Arial"/>
                        <a:cs typeface="Arial"/>
                      </a:endParaRPr>
                    </a:p>
                  </a:txBody>
                  <a:tcPr marL="0" marR="0" marT="0" marB="0">
                    <a:solidFill>
                      <a:srgbClr val="EDEDED"/>
                    </a:solidFill>
                  </a:tcPr>
                </a:tc>
                <a:tc>
                  <a:txBody>
                    <a:bodyPr/>
                    <a:lstStyle/>
                    <a:p>
                      <a:pPr marL="457200">
                        <a:lnSpc>
                          <a:spcPct val="100000"/>
                        </a:lnSpc>
                      </a:pPr>
                      <a:r>
                        <a:rPr sz="500" dirty="0">
                          <a:latin typeface="Arial"/>
                          <a:cs typeface="Arial"/>
                        </a:rPr>
                        <a:t>NPSH required</a:t>
                      </a:r>
                      <a:endParaRPr sz="500">
                        <a:latin typeface="Arial"/>
                        <a:cs typeface="Arial"/>
                      </a:endParaRPr>
                    </a:p>
                  </a:txBody>
                  <a:tcPr marL="0" marR="0" marT="0" marB="0">
                    <a:solidFill>
                      <a:srgbClr val="EDEDED"/>
                    </a:solidFill>
                  </a:tcPr>
                </a:tc>
                <a:tc>
                  <a:txBody>
                    <a:bodyPr/>
                    <a:lstStyle/>
                    <a:p>
                      <a:pPr marL="387985">
                        <a:lnSpc>
                          <a:spcPct val="100000"/>
                        </a:lnSpc>
                      </a:pPr>
                      <a:r>
                        <a:rPr sz="500" dirty="0">
                          <a:latin typeface="Arial"/>
                          <a:cs typeface="Arial"/>
                        </a:rPr>
                        <a:t>: 16.26 ft</a:t>
                      </a:r>
                      <a:endParaRPr sz="500">
                        <a:latin typeface="Arial"/>
                        <a:cs typeface="Arial"/>
                      </a:endParaRPr>
                    </a:p>
                  </a:txBody>
                  <a:tcPr marL="0" marR="0" marT="0" marB="0">
                    <a:solidFill>
                      <a:srgbClr val="EDEDED"/>
                    </a:solidFill>
                  </a:tcPr>
                </a:tc>
                <a:tc>
                  <a:txBody>
                    <a:bodyPr/>
                    <a:lstStyle/>
                    <a:p>
                      <a:pPr marL="436245">
                        <a:lnSpc>
                          <a:spcPct val="100000"/>
                        </a:lnSpc>
                      </a:pPr>
                      <a:r>
                        <a:rPr sz="500" dirty="0">
                          <a:latin typeface="Arial"/>
                          <a:cs typeface="Arial"/>
                        </a:rPr>
                        <a:t>Viscosity</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0.46 cP</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4"/>
                  </a:ext>
                </a:extLst>
              </a:tr>
              <a:tr h="252035">
                <a:tc>
                  <a:txBody>
                    <a:bodyPr/>
                    <a:lstStyle/>
                    <a:p>
                      <a:pPr marL="113664">
                        <a:lnSpc>
                          <a:spcPct val="100000"/>
                        </a:lnSpc>
                      </a:pPr>
                      <a:r>
                        <a:rPr sz="500" dirty="0">
                          <a:latin typeface="Arial"/>
                          <a:cs typeface="Arial"/>
                        </a:rPr>
                        <a:t>number</a:t>
                      </a:r>
                      <a:endParaRPr sz="500">
                        <a:latin typeface="Arial"/>
                        <a:cs typeface="Arial"/>
                      </a:endParaRPr>
                    </a:p>
                    <a:p>
                      <a:pPr marL="113664">
                        <a:lnSpc>
                          <a:spcPct val="100000"/>
                        </a:lnSpc>
                        <a:spcBef>
                          <a:spcPts val="120"/>
                        </a:spcBef>
                      </a:pPr>
                      <a:r>
                        <a:rPr sz="500" dirty="0">
                          <a:latin typeface="Arial"/>
                          <a:cs typeface="Arial"/>
                        </a:rPr>
                        <a:t>Date last saved</a:t>
                      </a:r>
                      <a:endParaRPr sz="500">
                        <a:latin typeface="Arial"/>
                        <a:cs typeface="Arial"/>
                      </a:endParaRPr>
                    </a:p>
                  </a:txBody>
                  <a:tcPr marL="0" marR="0" marT="0" marB="0">
                    <a:solidFill>
                      <a:srgbClr val="EDEDED"/>
                    </a:solidFill>
                  </a:tcPr>
                </a:tc>
                <a:tc>
                  <a:txBody>
                    <a:bodyPr/>
                    <a:lstStyle/>
                    <a:p>
                      <a:pPr marL="178435">
                        <a:lnSpc>
                          <a:spcPct val="100000"/>
                        </a:lnSpc>
                      </a:pPr>
                      <a:r>
                        <a:rPr sz="500" dirty="0">
                          <a:latin typeface="Arial"/>
                          <a:cs typeface="Arial"/>
                        </a:rPr>
                        <a:t>: 03 Nov 2018 8:28 AM</a:t>
                      </a:r>
                      <a:endParaRPr sz="500">
                        <a:latin typeface="Arial"/>
                        <a:cs typeface="Arial"/>
                      </a:endParaRPr>
                    </a:p>
                  </a:txBody>
                  <a:tcPr marL="0" marR="0" marT="0" marB="0">
                    <a:solidFill>
                      <a:srgbClr val="EDEDED"/>
                    </a:solidFill>
                  </a:tcPr>
                </a:tc>
                <a:tc>
                  <a:txBody>
                    <a:bodyPr/>
                    <a:lstStyle/>
                    <a:p>
                      <a:pPr marL="457200" marR="386080">
                        <a:lnSpc>
                          <a:spcPct val="112799"/>
                        </a:lnSpc>
                      </a:pPr>
                      <a:r>
                        <a:rPr sz="500" dirty="0">
                          <a:latin typeface="Arial"/>
                          <a:cs typeface="Arial"/>
                        </a:rPr>
                        <a:t>Frequency Nominal speed</a:t>
                      </a:r>
                      <a:endParaRPr sz="500">
                        <a:latin typeface="Arial"/>
                        <a:cs typeface="Arial"/>
                      </a:endParaRPr>
                    </a:p>
                  </a:txBody>
                  <a:tcPr marL="0" marR="0" marT="0" marB="0">
                    <a:solidFill>
                      <a:srgbClr val="EDEDED"/>
                    </a:solidFill>
                  </a:tcPr>
                </a:tc>
                <a:tc>
                  <a:txBody>
                    <a:bodyPr/>
                    <a:lstStyle/>
                    <a:p>
                      <a:pPr marL="387985">
                        <a:lnSpc>
                          <a:spcPct val="100000"/>
                        </a:lnSpc>
                      </a:pPr>
                      <a:r>
                        <a:rPr sz="500" dirty="0">
                          <a:latin typeface="Arial"/>
                          <a:cs typeface="Arial"/>
                        </a:rPr>
                        <a:t>: 60 Hz</a:t>
                      </a:r>
                      <a:endParaRPr sz="500">
                        <a:latin typeface="Arial"/>
                        <a:cs typeface="Arial"/>
                      </a:endParaRPr>
                    </a:p>
                    <a:p>
                      <a:pPr marL="387985">
                        <a:lnSpc>
                          <a:spcPct val="100000"/>
                        </a:lnSpc>
                        <a:spcBef>
                          <a:spcPts val="120"/>
                        </a:spcBef>
                      </a:pPr>
                      <a:r>
                        <a:rPr sz="500" dirty="0">
                          <a:latin typeface="Arial"/>
                          <a:cs typeface="Arial"/>
                        </a:rPr>
                        <a:t>: 3799 rpm</a:t>
                      </a:r>
                      <a:endParaRPr sz="500">
                        <a:latin typeface="Arial"/>
                        <a:cs typeface="Arial"/>
                      </a:endParaRPr>
                    </a:p>
                  </a:txBody>
                  <a:tcPr marL="0" marR="0" marT="0" marB="0">
                    <a:solidFill>
                      <a:srgbClr val="EDEDED"/>
                    </a:solidFill>
                  </a:tcPr>
                </a:tc>
                <a:tc>
                  <a:txBody>
                    <a:bodyPr/>
                    <a:lstStyle/>
                    <a:p>
                      <a:pPr marL="436245">
                        <a:lnSpc>
                          <a:spcPct val="100000"/>
                        </a:lnSpc>
                      </a:pPr>
                      <a:r>
                        <a:rPr sz="500" dirty="0">
                          <a:latin typeface="Arial"/>
                          <a:cs typeface="Arial"/>
                        </a:rPr>
                        <a:t>Cq/Ch/Ce/Cn  [ANSI/HI 9.6.7-2010]</a:t>
                      </a:r>
                      <a:endParaRPr sz="500">
                        <a:latin typeface="Arial"/>
                        <a:cs typeface="Arial"/>
                      </a:endParaRPr>
                    </a:p>
                  </a:txBody>
                  <a:tcPr marL="0" marR="0" marT="0" marB="0">
                    <a:solidFill>
                      <a:srgbClr val="EDEDED"/>
                    </a:solidFill>
                  </a:tcPr>
                </a:tc>
                <a:tc>
                  <a:txBody>
                    <a:bodyPr/>
                    <a:lstStyle/>
                    <a:p>
                      <a:pPr marL="23495">
                        <a:lnSpc>
                          <a:spcPct val="100000"/>
                        </a:lnSpc>
                      </a:pPr>
                      <a:r>
                        <a:rPr sz="500" dirty="0">
                          <a:latin typeface="Arial"/>
                          <a:cs typeface="Arial"/>
                        </a:rPr>
                        <a:t>: 1.00 / 1.00 / 1.00 / 1.00</a:t>
                      </a:r>
                      <a:endParaRPr sz="500">
                        <a:latin typeface="Arial"/>
                        <a:cs typeface="Arial"/>
                      </a:endParaRPr>
                    </a:p>
                  </a:txBody>
                  <a:tcPr marL="0" marR="0" marT="0" marB="0">
                    <a:solidFill>
                      <a:srgbClr val="EDEDED"/>
                    </a:solidFill>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154595" y="311948"/>
            <a:ext cx="498764" cy="187036"/>
          </a:xfrm>
          <a:custGeom>
            <a:avLst/>
            <a:gdLst/>
            <a:ahLst/>
            <a:cxnLst/>
            <a:rect l="l" t="t" r="r" b="b"/>
            <a:pathLst>
              <a:path w="731520" h="274320">
                <a:moveTo>
                  <a:pt x="705256" y="75694"/>
                </a:moveTo>
                <a:lnTo>
                  <a:pt x="696963" y="75694"/>
                </a:lnTo>
                <a:lnTo>
                  <a:pt x="693064" y="76482"/>
                </a:lnTo>
                <a:lnTo>
                  <a:pt x="671207" y="101336"/>
                </a:lnTo>
                <a:lnTo>
                  <a:pt x="671285" y="109946"/>
                </a:lnTo>
                <a:lnTo>
                  <a:pt x="696963" y="135194"/>
                </a:lnTo>
                <a:lnTo>
                  <a:pt x="705256" y="135194"/>
                </a:lnTo>
                <a:lnTo>
                  <a:pt x="709142" y="134419"/>
                </a:lnTo>
                <a:lnTo>
                  <a:pt x="716432" y="131308"/>
                </a:lnTo>
                <a:lnTo>
                  <a:pt x="718932" y="129644"/>
                </a:lnTo>
                <a:lnTo>
                  <a:pt x="697788" y="129644"/>
                </a:lnTo>
                <a:lnTo>
                  <a:pt x="694613" y="129009"/>
                </a:lnTo>
                <a:lnTo>
                  <a:pt x="676772" y="109248"/>
                </a:lnTo>
                <a:lnTo>
                  <a:pt x="676835" y="101336"/>
                </a:lnTo>
                <a:lnTo>
                  <a:pt x="697725" y="81079"/>
                </a:lnTo>
                <a:lnTo>
                  <a:pt x="718665" y="81079"/>
                </a:lnTo>
                <a:lnTo>
                  <a:pt x="716432" y="79593"/>
                </a:lnTo>
                <a:lnTo>
                  <a:pt x="709142" y="76482"/>
                </a:lnTo>
                <a:lnTo>
                  <a:pt x="705256" y="75694"/>
                </a:lnTo>
                <a:close/>
              </a:path>
              <a:path w="731520" h="274320">
                <a:moveTo>
                  <a:pt x="718665" y="81079"/>
                </a:moveTo>
                <a:lnTo>
                  <a:pt x="704494" y="81079"/>
                </a:lnTo>
                <a:lnTo>
                  <a:pt x="707699" y="81727"/>
                </a:lnTo>
                <a:lnTo>
                  <a:pt x="713676" y="84254"/>
                </a:lnTo>
                <a:lnTo>
                  <a:pt x="725586" y="109248"/>
                </a:lnTo>
                <a:lnTo>
                  <a:pt x="725030" y="111953"/>
                </a:lnTo>
                <a:lnTo>
                  <a:pt x="704494" y="129644"/>
                </a:lnTo>
                <a:lnTo>
                  <a:pt x="718932" y="129644"/>
                </a:lnTo>
                <a:lnTo>
                  <a:pt x="731062" y="101336"/>
                </a:lnTo>
                <a:lnTo>
                  <a:pt x="730288" y="97462"/>
                </a:lnTo>
                <a:lnTo>
                  <a:pt x="727163" y="90223"/>
                </a:lnTo>
                <a:lnTo>
                  <a:pt x="725030" y="87074"/>
                </a:lnTo>
                <a:lnTo>
                  <a:pt x="719620" y="81714"/>
                </a:lnTo>
                <a:lnTo>
                  <a:pt x="718665" y="81079"/>
                </a:lnTo>
                <a:close/>
              </a:path>
              <a:path w="731520" h="274320">
                <a:moveTo>
                  <a:pt x="706025" y="108714"/>
                </a:moveTo>
                <a:lnTo>
                  <a:pt x="699541" y="108714"/>
                </a:lnTo>
                <a:lnTo>
                  <a:pt x="700253" y="109565"/>
                </a:lnTo>
                <a:lnTo>
                  <a:pt x="700836" y="110365"/>
                </a:lnTo>
                <a:lnTo>
                  <a:pt x="701484" y="111369"/>
                </a:lnTo>
                <a:lnTo>
                  <a:pt x="708469" y="123015"/>
                </a:lnTo>
                <a:lnTo>
                  <a:pt x="714819" y="122570"/>
                </a:lnTo>
                <a:lnTo>
                  <a:pt x="706958" y="109946"/>
                </a:lnTo>
                <a:lnTo>
                  <a:pt x="706488" y="109248"/>
                </a:lnTo>
                <a:lnTo>
                  <a:pt x="706025" y="108714"/>
                </a:lnTo>
                <a:close/>
              </a:path>
              <a:path w="731520" h="274320">
                <a:moveTo>
                  <a:pt x="704672" y="87886"/>
                </a:moveTo>
                <a:lnTo>
                  <a:pt x="693902" y="88013"/>
                </a:lnTo>
                <a:lnTo>
                  <a:pt x="690194" y="88153"/>
                </a:lnTo>
                <a:lnTo>
                  <a:pt x="690194" y="122659"/>
                </a:lnTo>
                <a:lnTo>
                  <a:pt x="695667" y="122659"/>
                </a:lnTo>
                <a:lnTo>
                  <a:pt x="695667" y="108714"/>
                </a:lnTo>
                <a:lnTo>
                  <a:pt x="706025" y="108714"/>
                </a:lnTo>
                <a:lnTo>
                  <a:pt x="705904" y="108575"/>
                </a:lnTo>
                <a:lnTo>
                  <a:pt x="705192" y="107927"/>
                </a:lnTo>
                <a:lnTo>
                  <a:pt x="706488" y="107457"/>
                </a:lnTo>
                <a:lnTo>
                  <a:pt x="707669" y="106771"/>
                </a:lnTo>
                <a:lnTo>
                  <a:pt x="709612" y="105133"/>
                </a:lnTo>
                <a:lnTo>
                  <a:pt x="710135" y="104473"/>
                </a:lnTo>
                <a:lnTo>
                  <a:pt x="695667" y="104473"/>
                </a:lnTo>
                <a:lnTo>
                  <a:pt x="695667" y="92560"/>
                </a:lnTo>
                <a:lnTo>
                  <a:pt x="702868" y="92471"/>
                </a:lnTo>
                <a:lnTo>
                  <a:pt x="711577" y="92471"/>
                </a:lnTo>
                <a:lnTo>
                  <a:pt x="711403" y="92001"/>
                </a:lnTo>
                <a:lnTo>
                  <a:pt x="707643" y="88712"/>
                </a:lnTo>
                <a:lnTo>
                  <a:pt x="704672" y="87886"/>
                </a:lnTo>
                <a:close/>
              </a:path>
              <a:path w="731520" h="274320">
                <a:moveTo>
                  <a:pt x="711577" y="92471"/>
                </a:moveTo>
                <a:lnTo>
                  <a:pt x="702868" y="92471"/>
                </a:lnTo>
                <a:lnTo>
                  <a:pt x="704583" y="92992"/>
                </a:lnTo>
                <a:lnTo>
                  <a:pt x="706348" y="95049"/>
                </a:lnTo>
                <a:lnTo>
                  <a:pt x="706793" y="96332"/>
                </a:lnTo>
                <a:lnTo>
                  <a:pt x="706793" y="100269"/>
                </a:lnTo>
                <a:lnTo>
                  <a:pt x="706107" y="101983"/>
                </a:lnTo>
                <a:lnTo>
                  <a:pt x="703402" y="103977"/>
                </a:lnTo>
                <a:lnTo>
                  <a:pt x="701662" y="104473"/>
                </a:lnTo>
                <a:lnTo>
                  <a:pt x="710135" y="104473"/>
                </a:lnTo>
                <a:lnTo>
                  <a:pt x="710437" y="104092"/>
                </a:lnTo>
                <a:lnTo>
                  <a:pt x="711961" y="101513"/>
                </a:lnTo>
                <a:lnTo>
                  <a:pt x="712253" y="100269"/>
                </a:lnTo>
                <a:lnTo>
                  <a:pt x="712342" y="94528"/>
                </a:lnTo>
                <a:lnTo>
                  <a:pt x="711577" y="92471"/>
                </a:lnTo>
                <a:close/>
              </a:path>
              <a:path w="731520" h="274320">
                <a:moveTo>
                  <a:pt x="589004" y="74718"/>
                </a:moveTo>
                <a:lnTo>
                  <a:pt x="541217" y="79613"/>
                </a:lnTo>
                <a:lnTo>
                  <a:pt x="502677" y="103140"/>
                </a:lnTo>
                <a:lnTo>
                  <a:pt x="478001" y="145335"/>
                </a:lnTo>
                <a:lnTo>
                  <a:pt x="468457" y="188627"/>
                </a:lnTo>
                <a:lnTo>
                  <a:pt x="466709" y="215947"/>
                </a:lnTo>
                <a:lnTo>
                  <a:pt x="468111" y="227370"/>
                </a:lnTo>
                <a:lnTo>
                  <a:pt x="493140" y="263111"/>
                </a:lnTo>
                <a:lnTo>
                  <a:pt x="533385" y="273989"/>
                </a:lnTo>
                <a:lnTo>
                  <a:pt x="548707" y="272954"/>
                </a:lnTo>
                <a:lnTo>
                  <a:pt x="585776" y="260134"/>
                </a:lnTo>
                <a:lnTo>
                  <a:pt x="616436" y="229974"/>
                </a:lnTo>
                <a:lnTo>
                  <a:pt x="533006" y="229974"/>
                </a:lnTo>
                <a:lnTo>
                  <a:pt x="526453" y="226964"/>
                </a:lnTo>
                <a:lnTo>
                  <a:pt x="521906" y="221325"/>
                </a:lnTo>
                <a:lnTo>
                  <a:pt x="517541" y="212245"/>
                </a:lnTo>
                <a:lnTo>
                  <a:pt x="516364" y="200795"/>
                </a:lnTo>
                <a:lnTo>
                  <a:pt x="517514" y="187388"/>
                </a:lnTo>
                <a:lnTo>
                  <a:pt x="528551" y="143154"/>
                </a:lnTo>
                <a:lnTo>
                  <a:pt x="562905" y="117510"/>
                </a:lnTo>
                <a:lnTo>
                  <a:pt x="638996" y="117490"/>
                </a:lnTo>
                <a:lnTo>
                  <a:pt x="636157" y="108834"/>
                </a:lnTo>
                <a:lnTo>
                  <a:pt x="630841" y="99448"/>
                </a:lnTo>
                <a:lnTo>
                  <a:pt x="623388" y="91068"/>
                </a:lnTo>
                <a:lnTo>
                  <a:pt x="614074" y="83898"/>
                </a:lnTo>
                <a:lnTo>
                  <a:pt x="602684" y="78321"/>
                </a:lnTo>
                <a:lnTo>
                  <a:pt x="589004" y="74718"/>
                </a:lnTo>
                <a:close/>
              </a:path>
              <a:path w="731520" h="274320">
                <a:moveTo>
                  <a:pt x="638996" y="117490"/>
                </a:moveTo>
                <a:lnTo>
                  <a:pt x="574420" y="117490"/>
                </a:lnTo>
                <a:lnTo>
                  <a:pt x="581367" y="120500"/>
                </a:lnTo>
                <a:lnTo>
                  <a:pt x="585901" y="126139"/>
                </a:lnTo>
                <a:lnTo>
                  <a:pt x="590299" y="135235"/>
                </a:lnTo>
                <a:lnTo>
                  <a:pt x="591481" y="146662"/>
                </a:lnTo>
                <a:lnTo>
                  <a:pt x="590313" y="160076"/>
                </a:lnTo>
                <a:lnTo>
                  <a:pt x="580980" y="200670"/>
                </a:lnTo>
                <a:lnTo>
                  <a:pt x="544636" y="229938"/>
                </a:lnTo>
                <a:lnTo>
                  <a:pt x="533006" y="229974"/>
                </a:lnTo>
                <a:lnTo>
                  <a:pt x="616436" y="229974"/>
                </a:lnTo>
                <a:lnTo>
                  <a:pt x="633395" y="189437"/>
                </a:lnTo>
                <a:lnTo>
                  <a:pt x="641076" y="143165"/>
                </a:lnTo>
                <a:lnTo>
                  <a:pt x="641104" y="130458"/>
                </a:lnTo>
                <a:lnTo>
                  <a:pt x="639522" y="119093"/>
                </a:lnTo>
                <a:lnTo>
                  <a:pt x="638996" y="117490"/>
                </a:lnTo>
                <a:close/>
              </a:path>
              <a:path w="731520" h="274320">
                <a:moveTo>
                  <a:pt x="454913" y="3863"/>
                </a:moveTo>
                <a:lnTo>
                  <a:pt x="406031" y="3863"/>
                </a:lnTo>
                <a:lnTo>
                  <a:pt x="364883" y="215686"/>
                </a:lnTo>
                <a:lnTo>
                  <a:pt x="363623" y="228851"/>
                </a:lnTo>
                <a:lnTo>
                  <a:pt x="365199" y="241388"/>
                </a:lnTo>
                <a:lnTo>
                  <a:pt x="405584" y="271542"/>
                </a:lnTo>
                <a:lnTo>
                  <a:pt x="438975" y="271732"/>
                </a:lnTo>
                <a:lnTo>
                  <a:pt x="447014" y="230355"/>
                </a:lnTo>
                <a:lnTo>
                  <a:pt x="428218" y="230355"/>
                </a:lnTo>
                <a:lnTo>
                  <a:pt x="415807" y="225932"/>
                </a:lnTo>
                <a:lnTo>
                  <a:pt x="414316" y="212850"/>
                </a:lnTo>
                <a:lnTo>
                  <a:pt x="454913" y="3863"/>
                </a:lnTo>
                <a:close/>
              </a:path>
              <a:path w="731520" h="274320">
                <a:moveTo>
                  <a:pt x="328372" y="0"/>
                </a:moveTo>
                <a:lnTo>
                  <a:pt x="312811" y="2691"/>
                </a:lnTo>
                <a:lnTo>
                  <a:pt x="301535" y="10392"/>
                </a:lnTo>
                <a:lnTo>
                  <a:pt x="295302" y="21724"/>
                </a:lnTo>
                <a:lnTo>
                  <a:pt x="297272" y="38394"/>
                </a:lnTo>
                <a:lnTo>
                  <a:pt x="303952" y="50334"/>
                </a:lnTo>
                <a:lnTo>
                  <a:pt x="314119" y="57261"/>
                </a:lnTo>
                <a:lnTo>
                  <a:pt x="331449" y="55913"/>
                </a:lnTo>
                <a:lnTo>
                  <a:pt x="343827" y="49993"/>
                </a:lnTo>
                <a:lnTo>
                  <a:pt x="351223" y="40643"/>
                </a:lnTo>
                <a:lnTo>
                  <a:pt x="353606" y="29339"/>
                </a:lnTo>
                <a:lnTo>
                  <a:pt x="350238" y="15594"/>
                </a:lnTo>
                <a:lnTo>
                  <a:pt x="341263" y="5248"/>
                </a:lnTo>
                <a:lnTo>
                  <a:pt x="328372" y="0"/>
                </a:lnTo>
                <a:close/>
              </a:path>
              <a:path w="731520" h="274320">
                <a:moveTo>
                  <a:pt x="338130" y="117058"/>
                </a:moveTo>
                <a:lnTo>
                  <a:pt x="273697" y="117058"/>
                </a:lnTo>
                <a:lnTo>
                  <a:pt x="286114" y="121425"/>
                </a:lnTo>
                <a:lnTo>
                  <a:pt x="287664" y="134501"/>
                </a:lnTo>
                <a:lnTo>
                  <a:pt x="261289" y="271871"/>
                </a:lnTo>
                <a:lnTo>
                  <a:pt x="310172" y="271871"/>
                </a:lnTo>
                <a:lnTo>
                  <a:pt x="337096" y="131460"/>
                </a:lnTo>
                <a:lnTo>
                  <a:pt x="338291" y="118300"/>
                </a:lnTo>
                <a:lnTo>
                  <a:pt x="338130" y="117058"/>
                </a:lnTo>
                <a:close/>
              </a:path>
              <a:path w="731520" h="274320">
                <a:moveTo>
                  <a:pt x="50444" y="75720"/>
                </a:moveTo>
                <a:lnTo>
                  <a:pt x="0" y="75720"/>
                </a:lnTo>
                <a:lnTo>
                  <a:pt x="20637" y="271732"/>
                </a:lnTo>
                <a:lnTo>
                  <a:pt x="63385" y="271732"/>
                </a:lnTo>
                <a:lnTo>
                  <a:pt x="102870" y="196865"/>
                </a:lnTo>
                <a:lnTo>
                  <a:pt x="58496" y="196865"/>
                </a:lnTo>
                <a:lnTo>
                  <a:pt x="50444" y="75720"/>
                </a:lnTo>
                <a:close/>
              </a:path>
              <a:path w="731520" h="274320">
                <a:moveTo>
                  <a:pt x="170195" y="148707"/>
                </a:moveTo>
                <a:lnTo>
                  <a:pt x="128269" y="148707"/>
                </a:lnTo>
                <a:lnTo>
                  <a:pt x="145364" y="271732"/>
                </a:lnTo>
                <a:lnTo>
                  <a:pt x="188099" y="271732"/>
                </a:lnTo>
                <a:lnTo>
                  <a:pt x="222176" y="196865"/>
                </a:lnTo>
                <a:lnTo>
                  <a:pt x="176834" y="196865"/>
                </a:lnTo>
                <a:lnTo>
                  <a:pt x="170195" y="148707"/>
                </a:lnTo>
                <a:close/>
              </a:path>
              <a:path w="731520" h="274320">
                <a:moveTo>
                  <a:pt x="160134" y="75720"/>
                </a:moveTo>
                <a:lnTo>
                  <a:pt x="121907" y="75720"/>
                </a:lnTo>
                <a:lnTo>
                  <a:pt x="58496" y="196865"/>
                </a:lnTo>
                <a:lnTo>
                  <a:pt x="102870" y="196865"/>
                </a:lnTo>
                <a:lnTo>
                  <a:pt x="128269" y="148707"/>
                </a:lnTo>
                <a:lnTo>
                  <a:pt x="170195" y="148707"/>
                </a:lnTo>
                <a:lnTo>
                  <a:pt x="160134" y="75720"/>
                </a:lnTo>
                <a:close/>
              </a:path>
              <a:path w="731520" h="274320">
                <a:moveTo>
                  <a:pt x="290575" y="75605"/>
                </a:moveTo>
                <a:lnTo>
                  <a:pt x="225780" y="75720"/>
                </a:lnTo>
                <a:lnTo>
                  <a:pt x="176834" y="196865"/>
                </a:lnTo>
                <a:lnTo>
                  <a:pt x="222176" y="196865"/>
                </a:lnTo>
                <a:lnTo>
                  <a:pt x="258495" y="117071"/>
                </a:lnTo>
                <a:lnTo>
                  <a:pt x="338130" y="117058"/>
                </a:lnTo>
                <a:lnTo>
                  <a:pt x="312020" y="78897"/>
                </a:lnTo>
                <a:lnTo>
                  <a:pt x="296272" y="75779"/>
                </a:lnTo>
                <a:lnTo>
                  <a:pt x="290575" y="75605"/>
                </a:lnTo>
                <a:close/>
              </a:path>
            </a:pathLst>
          </a:custGeom>
          <a:solidFill>
            <a:srgbClr val="00AA87"/>
          </a:solidFill>
        </p:spPr>
        <p:txBody>
          <a:bodyPr wrap="square" lIns="0" tIns="0" rIns="0" bIns="0" rtlCol="0"/>
          <a:lstStyle/>
          <a:p>
            <a:endParaRPr sz="1227"/>
          </a:p>
        </p:txBody>
      </p:sp>
      <p:sp>
        <p:nvSpPr>
          <p:cNvPr id="3" name="object 3"/>
          <p:cNvSpPr txBox="1"/>
          <p:nvPr/>
        </p:nvSpPr>
        <p:spPr>
          <a:xfrm>
            <a:off x="3124344" y="6537614"/>
            <a:ext cx="738188" cy="62966"/>
          </a:xfrm>
          <a:prstGeom prst="rect">
            <a:avLst/>
          </a:prstGeom>
        </p:spPr>
        <p:txBody>
          <a:bodyPr vert="horz" wrap="square" lIns="0" tIns="0" rIns="0" bIns="0" rtlCol="0">
            <a:spAutoFit/>
          </a:bodyPr>
          <a:lstStyle/>
          <a:p>
            <a:pPr marL="8659"/>
            <a:r>
              <a:rPr sz="409" spc="-37" dirty="0">
                <a:latin typeface="Arial"/>
                <a:cs typeface="Arial"/>
              </a:rPr>
              <a:t>WILO_SUB_STR</a:t>
            </a:r>
            <a:r>
              <a:rPr sz="409" spc="-65" dirty="0">
                <a:latin typeface="Arial"/>
                <a:cs typeface="Arial"/>
              </a:rPr>
              <a:t>A</a:t>
            </a:r>
            <a:r>
              <a:rPr sz="409" spc="-48" dirty="0">
                <a:latin typeface="Arial"/>
                <a:cs typeface="Arial"/>
              </a:rPr>
              <a:t>T</a:t>
            </a:r>
            <a:r>
              <a:rPr sz="409" spc="-27" dirty="0">
                <a:latin typeface="Arial"/>
                <a:cs typeface="Arial"/>
              </a:rPr>
              <a:t>OSGIGA_0318</a:t>
            </a:r>
            <a:endParaRPr sz="409">
              <a:latin typeface="Arial"/>
              <a:cs typeface="Arial"/>
            </a:endParaRPr>
          </a:p>
        </p:txBody>
      </p:sp>
      <p:sp>
        <p:nvSpPr>
          <p:cNvPr id="4" name="object 4"/>
          <p:cNvSpPr txBox="1"/>
          <p:nvPr/>
        </p:nvSpPr>
        <p:spPr>
          <a:xfrm>
            <a:off x="3124344" y="303068"/>
            <a:ext cx="1918855" cy="306622"/>
          </a:xfrm>
          <a:prstGeom prst="rect">
            <a:avLst/>
          </a:prstGeom>
        </p:spPr>
        <p:txBody>
          <a:bodyPr vert="horz" wrap="square" lIns="0" tIns="0" rIns="0" bIns="0" rtlCol="0">
            <a:spAutoFit/>
          </a:bodyPr>
          <a:lstStyle/>
          <a:p>
            <a:pPr marL="8659"/>
            <a:r>
              <a:rPr sz="1227" spc="-24" dirty="0">
                <a:latin typeface="Arial"/>
                <a:cs typeface="Arial"/>
              </a:rPr>
              <a:t>Submittal</a:t>
            </a:r>
            <a:r>
              <a:rPr sz="1227" spc="-78" dirty="0">
                <a:latin typeface="Arial"/>
                <a:cs typeface="Arial"/>
              </a:rPr>
              <a:t> </a:t>
            </a:r>
            <a:r>
              <a:rPr sz="1227" spc="-61" dirty="0">
                <a:latin typeface="Arial"/>
                <a:cs typeface="Arial"/>
              </a:rPr>
              <a:t>Data</a:t>
            </a:r>
            <a:r>
              <a:rPr sz="1227" spc="-78" dirty="0">
                <a:latin typeface="Arial"/>
                <a:cs typeface="Arial"/>
              </a:rPr>
              <a:t> </a:t>
            </a:r>
            <a:r>
              <a:rPr sz="1227" spc="-58" dirty="0">
                <a:latin typeface="Arial"/>
                <a:cs typeface="Arial"/>
              </a:rPr>
              <a:t>Sheet</a:t>
            </a:r>
            <a:endParaRPr sz="1227">
              <a:latin typeface="Arial"/>
              <a:cs typeface="Arial"/>
            </a:endParaRPr>
          </a:p>
          <a:p>
            <a:pPr marL="8659">
              <a:spcBef>
                <a:spcPts val="51"/>
              </a:spcBef>
            </a:pPr>
            <a:r>
              <a:rPr sz="682" b="1" spc="-10" dirty="0">
                <a:latin typeface="Trebuchet MS"/>
                <a:cs typeface="Trebuchet MS"/>
              </a:rPr>
              <a:t>Wilo-Stratos</a:t>
            </a:r>
            <a:r>
              <a:rPr sz="682" b="1" spc="-55" dirty="0">
                <a:latin typeface="Trebuchet MS"/>
                <a:cs typeface="Trebuchet MS"/>
              </a:rPr>
              <a:t> </a:t>
            </a:r>
            <a:r>
              <a:rPr sz="682" b="1" spc="-17" dirty="0">
                <a:latin typeface="Trebuchet MS"/>
                <a:cs typeface="Trebuchet MS"/>
              </a:rPr>
              <a:t>GIGA</a:t>
            </a:r>
            <a:r>
              <a:rPr sz="682" b="1" spc="-55" dirty="0">
                <a:latin typeface="Trebuchet MS"/>
                <a:cs typeface="Trebuchet MS"/>
              </a:rPr>
              <a:t> </a:t>
            </a:r>
            <a:r>
              <a:rPr sz="682" b="1" spc="82" dirty="0">
                <a:latin typeface="Trebuchet MS"/>
                <a:cs typeface="Trebuchet MS"/>
              </a:rPr>
              <a:t>-</a:t>
            </a:r>
            <a:r>
              <a:rPr sz="682" b="1" spc="-55" dirty="0">
                <a:latin typeface="Trebuchet MS"/>
                <a:cs typeface="Trebuchet MS"/>
              </a:rPr>
              <a:t> </a:t>
            </a:r>
            <a:r>
              <a:rPr sz="682" b="1" spc="-17" dirty="0">
                <a:latin typeface="Trebuchet MS"/>
                <a:cs typeface="Trebuchet MS"/>
              </a:rPr>
              <a:t>High-Efficiency</a:t>
            </a:r>
            <a:r>
              <a:rPr sz="682" b="1" spc="-55" dirty="0">
                <a:latin typeface="Trebuchet MS"/>
                <a:cs typeface="Trebuchet MS"/>
              </a:rPr>
              <a:t> </a:t>
            </a:r>
            <a:r>
              <a:rPr sz="682" b="1" spc="-17" dirty="0">
                <a:latin typeface="Trebuchet MS"/>
                <a:cs typeface="Trebuchet MS"/>
              </a:rPr>
              <a:t>In-Line</a:t>
            </a:r>
            <a:r>
              <a:rPr sz="682" b="1" spc="-55" dirty="0">
                <a:latin typeface="Trebuchet MS"/>
                <a:cs typeface="Trebuchet MS"/>
              </a:rPr>
              <a:t> </a:t>
            </a:r>
            <a:r>
              <a:rPr sz="682" b="1" spc="-31" dirty="0">
                <a:latin typeface="Trebuchet MS"/>
                <a:cs typeface="Trebuchet MS"/>
              </a:rPr>
              <a:t>Pumps</a:t>
            </a:r>
            <a:endParaRPr sz="682">
              <a:latin typeface="Trebuchet MS"/>
              <a:cs typeface="Trebuchet MS"/>
            </a:endParaRPr>
          </a:p>
        </p:txBody>
      </p:sp>
      <p:sp>
        <p:nvSpPr>
          <p:cNvPr id="5" name="object 5"/>
          <p:cNvSpPr txBox="1"/>
          <p:nvPr/>
        </p:nvSpPr>
        <p:spPr>
          <a:xfrm>
            <a:off x="6217804" y="5762885"/>
            <a:ext cx="1433080" cy="125868"/>
          </a:xfrm>
          <a:prstGeom prst="rect">
            <a:avLst/>
          </a:prstGeom>
          <a:ln w="6350">
            <a:solidFill>
              <a:srgbClr val="808285"/>
            </a:solidFill>
          </a:ln>
        </p:spPr>
        <p:txBody>
          <a:bodyPr vert="horz" wrap="square" lIns="0" tIns="0" rIns="0" bIns="0" rtlCol="0">
            <a:spAutoFit/>
          </a:bodyPr>
          <a:lstStyle/>
          <a:p>
            <a:pPr marL="374496"/>
            <a:r>
              <a:rPr sz="818" spc="-34" dirty="0">
                <a:solidFill>
                  <a:srgbClr val="D1D3D4"/>
                </a:solidFill>
                <a:latin typeface="Arial"/>
                <a:cs typeface="Arial"/>
              </a:rPr>
              <a:t>Appr</a:t>
            </a:r>
            <a:r>
              <a:rPr sz="818" spc="-24" dirty="0">
                <a:solidFill>
                  <a:srgbClr val="D1D3D4"/>
                </a:solidFill>
                <a:latin typeface="Arial"/>
                <a:cs typeface="Arial"/>
              </a:rPr>
              <a:t>o</a:t>
            </a:r>
            <a:r>
              <a:rPr sz="818" spc="-34" dirty="0">
                <a:solidFill>
                  <a:srgbClr val="D1D3D4"/>
                </a:solidFill>
                <a:latin typeface="Arial"/>
                <a:cs typeface="Arial"/>
              </a:rPr>
              <a:t>v</a:t>
            </a:r>
            <a:r>
              <a:rPr sz="818" spc="-37" dirty="0">
                <a:solidFill>
                  <a:srgbClr val="D1D3D4"/>
                </a:solidFill>
                <a:latin typeface="Arial"/>
                <a:cs typeface="Arial"/>
              </a:rPr>
              <a:t>al</a:t>
            </a:r>
            <a:r>
              <a:rPr sz="818" spc="-55" dirty="0">
                <a:solidFill>
                  <a:srgbClr val="D1D3D4"/>
                </a:solidFill>
                <a:latin typeface="Arial"/>
                <a:cs typeface="Arial"/>
              </a:rPr>
              <a:t> </a:t>
            </a:r>
            <a:r>
              <a:rPr sz="818" spc="-41" dirty="0">
                <a:solidFill>
                  <a:srgbClr val="D1D3D4"/>
                </a:solidFill>
                <a:latin typeface="Arial"/>
                <a:cs typeface="Arial"/>
              </a:rPr>
              <a:t>Stamp</a:t>
            </a:r>
            <a:endParaRPr sz="818">
              <a:latin typeface="Arial"/>
              <a:cs typeface="Arial"/>
            </a:endParaRPr>
          </a:p>
        </p:txBody>
      </p:sp>
      <p:sp>
        <p:nvSpPr>
          <p:cNvPr id="8" name="object 8"/>
          <p:cNvSpPr/>
          <p:nvPr/>
        </p:nvSpPr>
        <p:spPr>
          <a:xfrm>
            <a:off x="6221043" y="5159675"/>
            <a:ext cx="1428750" cy="0"/>
          </a:xfrm>
          <a:custGeom>
            <a:avLst/>
            <a:gdLst/>
            <a:ahLst/>
            <a:cxnLst/>
            <a:rect l="l" t="t" r="r" b="b"/>
            <a:pathLst>
              <a:path w="2095500">
                <a:moveTo>
                  <a:pt x="0" y="0"/>
                </a:moveTo>
                <a:lnTo>
                  <a:pt x="2095005" y="0"/>
                </a:lnTo>
              </a:path>
            </a:pathLst>
          </a:custGeom>
          <a:ln w="3175">
            <a:solidFill>
              <a:srgbClr val="808285"/>
            </a:solidFill>
            <a:prstDash val="dash"/>
          </a:ln>
        </p:spPr>
        <p:txBody>
          <a:bodyPr wrap="square" lIns="0" tIns="0" rIns="0" bIns="0" rtlCol="0"/>
          <a:lstStyle/>
          <a:p>
            <a:endParaRPr sz="1227"/>
          </a:p>
        </p:txBody>
      </p:sp>
      <p:sp>
        <p:nvSpPr>
          <p:cNvPr id="9" name="object 9"/>
          <p:cNvSpPr/>
          <p:nvPr/>
        </p:nvSpPr>
        <p:spPr>
          <a:xfrm>
            <a:off x="6216721" y="5159675"/>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0" name="object 10"/>
          <p:cNvSpPr/>
          <p:nvPr/>
        </p:nvSpPr>
        <p:spPr>
          <a:xfrm>
            <a:off x="6934171" y="5159675"/>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1" name="object 11"/>
          <p:cNvSpPr/>
          <p:nvPr/>
        </p:nvSpPr>
        <p:spPr>
          <a:xfrm>
            <a:off x="6934171" y="5159675"/>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2" name="object 12"/>
          <p:cNvSpPr/>
          <p:nvPr/>
        </p:nvSpPr>
        <p:spPr>
          <a:xfrm>
            <a:off x="7651619" y="5159675"/>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3" name="object 13"/>
          <p:cNvSpPr/>
          <p:nvPr/>
        </p:nvSpPr>
        <p:spPr>
          <a:xfrm>
            <a:off x="6221043" y="5331714"/>
            <a:ext cx="1428750" cy="0"/>
          </a:xfrm>
          <a:custGeom>
            <a:avLst/>
            <a:gdLst/>
            <a:ahLst/>
            <a:cxnLst/>
            <a:rect l="l" t="t" r="r" b="b"/>
            <a:pathLst>
              <a:path w="2095500">
                <a:moveTo>
                  <a:pt x="0" y="0"/>
                </a:moveTo>
                <a:lnTo>
                  <a:pt x="2095005" y="0"/>
                </a:lnTo>
              </a:path>
            </a:pathLst>
          </a:custGeom>
          <a:ln w="3175">
            <a:solidFill>
              <a:srgbClr val="808285"/>
            </a:solidFill>
            <a:prstDash val="dash"/>
          </a:ln>
        </p:spPr>
        <p:txBody>
          <a:bodyPr wrap="square" lIns="0" tIns="0" rIns="0" bIns="0" rtlCol="0"/>
          <a:lstStyle/>
          <a:p>
            <a:endParaRPr sz="1227"/>
          </a:p>
        </p:txBody>
      </p:sp>
      <p:sp>
        <p:nvSpPr>
          <p:cNvPr id="14" name="object 14"/>
          <p:cNvSpPr/>
          <p:nvPr/>
        </p:nvSpPr>
        <p:spPr>
          <a:xfrm>
            <a:off x="6216721" y="5331714"/>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5" name="object 15"/>
          <p:cNvSpPr/>
          <p:nvPr/>
        </p:nvSpPr>
        <p:spPr>
          <a:xfrm>
            <a:off x="6934171" y="5331714"/>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6" name="object 16"/>
          <p:cNvSpPr/>
          <p:nvPr/>
        </p:nvSpPr>
        <p:spPr>
          <a:xfrm>
            <a:off x="6934171" y="5331714"/>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7" name="object 17"/>
          <p:cNvSpPr/>
          <p:nvPr/>
        </p:nvSpPr>
        <p:spPr>
          <a:xfrm>
            <a:off x="7651619" y="5331714"/>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18" name="object 18"/>
          <p:cNvSpPr/>
          <p:nvPr/>
        </p:nvSpPr>
        <p:spPr>
          <a:xfrm>
            <a:off x="6215639" y="5448144"/>
            <a:ext cx="1437409" cy="0"/>
          </a:xfrm>
          <a:custGeom>
            <a:avLst/>
            <a:gdLst/>
            <a:ahLst/>
            <a:cxnLst/>
            <a:rect l="l" t="t" r="r" b="b"/>
            <a:pathLst>
              <a:path w="2108200">
                <a:moveTo>
                  <a:pt x="0" y="0"/>
                </a:moveTo>
                <a:lnTo>
                  <a:pt x="2107692" y="0"/>
                </a:lnTo>
              </a:path>
            </a:pathLst>
          </a:custGeom>
          <a:ln w="6350">
            <a:solidFill>
              <a:srgbClr val="808285"/>
            </a:solidFill>
          </a:ln>
        </p:spPr>
        <p:txBody>
          <a:bodyPr wrap="square" lIns="0" tIns="0" rIns="0" bIns="0" rtlCol="0"/>
          <a:lstStyle/>
          <a:p>
            <a:endParaRPr sz="1227"/>
          </a:p>
        </p:txBody>
      </p:sp>
      <p:sp>
        <p:nvSpPr>
          <p:cNvPr id="19" name="object 19"/>
          <p:cNvSpPr txBox="1"/>
          <p:nvPr/>
        </p:nvSpPr>
        <p:spPr>
          <a:xfrm>
            <a:off x="6215639" y="4831773"/>
            <a:ext cx="1437409" cy="83869"/>
          </a:xfrm>
          <a:prstGeom prst="rect">
            <a:avLst/>
          </a:prstGeom>
          <a:solidFill>
            <a:srgbClr val="A7A9AC"/>
          </a:solidFill>
        </p:spPr>
        <p:txBody>
          <a:bodyPr vert="horz" wrap="square" lIns="0" tIns="0" rIns="0" bIns="0" rtlCol="0">
            <a:spAutoFit/>
          </a:bodyPr>
          <a:lstStyle/>
          <a:p>
            <a:pPr marL="34635"/>
            <a:r>
              <a:rPr sz="545" b="1" spc="-20" dirty="0">
                <a:solidFill>
                  <a:srgbClr val="FFFFFF"/>
                </a:solidFill>
                <a:latin typeface="Trebuchet MS"/>
                <a:cs typeface="Trebuchet MS"/>
              </a:rPr>
              <a:t>Applications</a:t>
            </a:r>
            <a:endParaRPr sz="545">
              <a:latin typeface="Trebuchet MS"/>
              <a:cs typeface="Trebuchet MS"/>
            </a:endParaRPr>
          </a:p>
        </p:txBody>
      </p:sp>
      <p:sp>
        <p:nvSpPr>
          <p:cNvPr id="20" name="object 20"/>
          <p:cNvSpPr txBox="1"/>
          <p:nvPr/>
        </p:nvSpPr>
        <p:spPr>
          <a:xfrm>
            <a:off x="6319548" y="5013614"/>
            <a:ext cx="1268123" cy="125932"/>
          </a:xfrm>
          <a:prstGeom prst="rect">
            <a:avLst/>
          </a:prstGeom>
        </p:spPr>
        <p:txBody>
          <a:bodyPr vert="horz" wrap="square" lIns="0" tIns="0" rIns="0" bIns="0" rtlCol="0">
            <a:spAutoFit/>
          </a:bodyPr>
          <a:lstStyle/>
          <a:p>
            <a:pPr marL="47624" marR="3464" indent="-38965">
              <a:buFont typeface="Arial"/>
              <a:buChar char="•"/>
              <a:tabLst>
                <a:tab pos="47624" algn="l"/>
                <a:tab pos="726911" algn="l"/>
              </a:tabLst>
            </a:pPr>
            <a:r>
              <a:rPr sz="409" spc="-7" dirty="0">
                <a:latin typeface="Arial"/>
                <a:cs typeface="Arial"/>
              </a:rPr>
              <a:t>Hot</a:t>
            </a:r>
            <a:r>
              <a:rPr sz="409" spc="-27" dirty="0">
                <a:latin typeface="Arial"/>
                <a:cs typeface="Arial"/>
              </a:rPr>
              <a:t> </a:t>
            </a:r>
            <a:r>
              <a:rPr sz="409" spc="-58" dirty="0">
                <a:latin typeface="Arial"/>
                <a:cs typeface="Arial"/>
              </a:rPr>
              <a:t>W</a:t>
            </a:r>
            <a:r>
              <a:rPr sz="409" spc="-10" dirty="0">
                <a:latin typeface="Arial"/>
                <a:cs typeface="Arial"/>
              </a:rPr>
              <a:t>ater</a:t>
            </a:r>
            <a:r>
              <a:rPr sz="409" spc="-27" dirty="0">
                <a:latin typeface="Arial"/>
                <a:cs typeface="Arial"/>
              </a:rPr>
              <a:t> </a:t>
            </a:r>
            <a:r>
              <a:rPr sz="409" spc="-14" dirty="0">
                <a:latin typeface="Arial"/>
                <a:cs typeface="Arial"/>
              </a:rPr>
              <a:t>Heating</a:t>
            </a:r>
            <a:r>
              <a:rPr sz="409" dirty="0">
                <a:latin typeface="Arial"/>
                <a:cs typeface="Arial"/>
              </a:rPr>
              <a:t>	•</a:t>
            </a:r>
            <a:r>
              <a:rPr sz="409" spc="48" dirty="0">
                <a:latin typeface="Arial"/>
                <a:cs typeface="Arial"/>
              </a:rPr>
              <a:t> </a:t>
            </a:r>
            <a:r>
              <a:rPr sz="409" spc="-24" dirty="0">
                <a:latin typeface="Arial"/>
                <a:cs typeface="Arial"/>
              </a:rPr>
              <a:t>Closed</a:t>
            </a:r>
            <a:r>
              <a:rPr sz="409" spc="-27" dirty="0">
                <a:latin typeface="Arial"/>
                <a:cs typeface="Arial"/>
              </a:rPr>
              <a:t> </a:t>
            </a:r>
            <a:r>
              <a:rPr sz="409" spc="-17" dirty="0">
                <a:latin typeface="Arial"/>
                <a:cs typeface="Arial"/>
              </a:rPr>
              <a:t>Cooling</a:t>
            </a:r>
            <a:r>
              <a:rPr sz="409" spc="-27" dirty="0">
                <a:latin typeface="Arial"/>
                <a:cs typeface="Arial"/>
              </a:rPr>
              <a:t> </a:t>
            </a:r>
            <a:r>
              <a:rPr sz="409" spc="-24" dirty="0">
                <a:latin typeface="Arial"/>
                <a:cs typeface="Arial"/>
              </a:rPr>
              <a:t>Cir</a:t>
            </a:r>
            <a:r>
              <a:rPr sz="409" spc="-7" dirty="0">
                <a:latin typeface="Arial"/>
                <a:cs typeface="Arial"/>
              </a:rPr>
              <a:t>cuits </a:t>
            </a:r>
            <a:r>
              <a:rPr sz="409" spc="-24" dirty="0">
                <a:latin typeface="Arial"/>
                <a:cs typeface="Arial"/>
              </a:rPr>
              <a:t>Systems</a:t>
            </a:r>
            <a:endParaRPr sz="409">
              <a:latin typeface="Arial"/>
              <a:cs typeface="Arial"/>
            </a:endParaRPr>
          </a:p>
        </p:txBody>
      </p:sp>
      <p:sp>
        <p:nvSpPr>
          <p:cNvPr id="21" name="object 21"/>
          <p:cNvSpPr txBox="1"/>
          <p:nvPr/>
        </p:nvSpPr>
        <p:spPr>
          <a:xfrm>
            <a:off x="6319548" y="5185635"/>
            <a:ext cx="498764" cy="125932"/>
          </a:xfrm>
          <a:prstGeom prst="rect">
            <a:avLst/>
          </a:prstGeom>
        </p:spPr>
        <p:txBody>
          <a:bodyPr vert="horz" wrap="square" lIns="0" tIns="0" rIns="0" bIns="0" rtlCol="0">
            <a:spAutoFit/>
          </a:bodyPr>
          <a:lstStyle/>
          <a:p>
            <a:pPr marL="47624" marR="3464" indent="-38965">
              <a:buFont typeface="Arial"/>
              <a:buChar char="•"/>
              <a:tabLst>
                <a:tab pos="47624" algn="l"/>
              </a:tabLst>
            </a:pPr>
            <a:r>
              <a:rPr sz="409" spc="-10" dirty="0">
                <a:latin typeface="Arial"/>
                <a:cs typeface="Arial"/>
              </a:rPr>
              <a:t>Industrial</a:t>
            </a:r>
            <a:r>
              <a:rPr sz="409" spc="-27" dirty="0">
                <a:latin typeface="Arial"/>
                <a:cs typeface="Arial"/>
              </a:rPr>
              <a:t> </a:t>
            </a:r>
            <a:r>
              <a:rPr sz="409" spc="-24" dirty="0">
                <a:latin typeface="Arial"/>
                <a:cs typeface="Arial"/>
              </a:rPr>
              <a:t>Cir</a:t>
            </a:r>
            <a:r>
              <a:rPr sz="409" spc="-10" dirty="0">
                <a:latin typeface="Arial"/>
                <a:cs typeface="Arial"/>
              </a:rPr>
              <a:t>culation</a:t>
            </a:r>
            <a:r>
              <a:rPr sz="409" spc="-7" dirty="0">
                <a:latin typeface="Arial"/>
                <a:cs typeface="Arial"/>
              </a:rPr>
              <a:t> </a:t>
            </a:r>
            <a:r>
              <a:rPr sz="409" spc="-24" dirty="0">
                <a:latin typeface="Arial"/>
                <a:cs typeface="Arial"/>
              </a:rPr>
              <a:t>Systems</a:t>
            </a:r>
            <a:endParaRPr sz="409">
              <a:latin typeface="Arial"/>
              <a:cs typeface="Arial"/>
            </a:endParaRPr>
          </a:p>
        </p:txBody>
      </p:sp>
      <p:sp>
        <p:nvSpPr>
          <p:cNvPr id="22" name="object 22"/>
          <p:cNvSpPr txBox="1"/>
          <p:nvPr/>
        </p:nvSpPr>
        <p:spPr>
          <a:xfrm>
            <a:off x="7038080" y="5185635"/>
            <a:ext cx="413472" cy="125932"/>
          </a:xfrm>
          <a:prstGeom prst="rect">
            <a:avLst/>
          </a:prstGeom>
        </p:spPr>
        <p:txBody>
          <a:bodyPr vert="horz" wrap="square" lIns="0" tIns="0" rIns="0" bIns="0" rtlCol="0">
            <a:spAutoFit/>
          </a:bodyPr>
          <a:lstStyle/>
          <a:p>
            <a:pPr marL="47624" marR="3464" indent="-38965">
              <a:buFont typeface="Arial"/>
              <a:buChar char="•"/>
              <a:tabLst>
                <a:tab pos="47624" algn="l"/>
              </a:tabLst>
            </a:pPr>
            <a:r>
              <a:rPr sz="409" spc="-3" dirty="0">
                <a:latin typeface="Arial"/>
                <a:cs typeface="Arial"/>
              </a:rPr>
              <a:t>Air-conditioning </a:t>
            </a:r>
            <a:r>
              <a:rPr sz="409" spc="-24" dirty="0">
                <a:latin typeface="Arial"/>
                <a:cs typeface="Arial"/>
              </a:rPr>
              <a:t>Systems</a:t>
            </a:r>
            <a:endParaRPr sz="409">
              <a:latin typeface="Arial"/>
              <a:cs typeface="Arial"/>
            </a:endParaRPr>
          </a:p>
        </p:txBody>
      </p:sp>
      <p:sp>
        <p:nvSpPr>
          <p:cNvPr id="23" name="object 23"/>
          <p:cNvSpPr txBox="1"/>
          <p:nvPr/>
        </p:nvSpPr>
        <p:spPr>
          <a:xfrm>
            <a:off x="6319548" y="5357657"/>
            <a:ext cx="162791" cy="62966"/>
          </a:xfrm>
          <a:prstGeom prst="rect">
            <a:avLst/>
          </a:prstGeom>
        </p:spPr>
        <p:txBody>
          <a:bodyPr vert="horz" wrap="square" lIns="0" tIns="0" rIns="0" bIns="0" rtlCol="0">
            <a:spAutoFit/>
          </a:bodyPr>
          <a:lstStyle/>
          <a:p>
            <a:pPr marL="47624" indent="-38965">
              <a:buFont typeface="Arial"/>
              <a:buChar char="•"/>
              <a:tabLst>
                <a:tab pos="47624" algn="l"/>
              </a:tabLst>
            </a:pPr>
            <a:r>
              <a:rPr sz="409" spc="-27" dirty="0">
                <a:latin typeface="Arial"/>
                <a:cs typeface="Arial"/>
              </a:rPr>
              <a:t>Solar</a:t>
            </a:r>
            <a:endParaRPr sz="409">
              <a:latin typeface="Arial"/>
              <a:cs typeface="Arial"/>
            </a:endParaRPr>
          </a:p>
        </p:txBody>
      </p:sp>
      <p:sp>
        <p:nvSpPr>
          <p:cNvPr id="24" name="object 24"/>
          <p:cNvSpPr txBox="1"/>
          <p:nvPr/>
        </p:nvSpPr>
        <p:spPr>
          <a:xfrm>
            <a:off x="7038080" y="5357657"/>
            <a:ext cx="308697" cy="62966"/>
          </a:xfrm>
          <a:prstGeom prst="rect">
            <a:avLst/>
          </a:prstGeom>
        </p:spPr>
        <p:txBody>
          <a:bodyPr vert="horz" wrap="square" lIns="0" tIns="0" rIns="0" bIns="0" rtlCol="0">
            <a:spAutoFit/>
          </a:bodyPr>
          <a:lstStyle/>
          <a:p>
            <a:pPr marL="47624" indent="-38965">
              <a:buFont typeface="Arial"/>
              <a:buChar char="•"/>
              <a:tabLst>
                <a:tab pos="47624" algn="l"/>
              </a:tabLst>
            </a:pPr>
            <a:r>
              <a:rPr sz="409" spc="-17" dirty="0">
                <a:latin typeface="Arial"/>
                <a:cs typeface="Arial"/>
              </a:rPr>
              <a:t>Geothermal</a:t>
            </a:r>
            <a:endParaRPr sz="409">
              <a:latin typeface="Arial"/>
              <a:cs typeface="Arial"/>
            </a:endParaRPr>
          </a:p>
        </p:txBody>
      </p:sp>
      <p:sp>
        <p:nvSpPr>
          <p:cNvPr id="25" name="object 25"/>
          <p:cNvSpPr/>
          <p:nvPr/>
        </p:nvSpPr>
        <p:spPr>
          <a:xfrm>
            <a:off x="4674321" y="5964780"/>
            <a:ext cx="285750" cy="219508"/>
          </a:xfrm>
          <a:custGeom>
            <a:avLst/>
            <a:gdLst/>
            <a:ahLst/>
            <a:cxnLst/>
            <a:rect l="l" t="t" r="r" b="b"/>
            <a:pathLst>
              <a:path w="419100" h="321945">
                <a:moveTo>
                  <a:pt x="418591" y="0"/>
                </a:moveTo>
                <a:lnTo>
                  <a:pt x="0" y="0"/>
                </a:lnTo>
                <a:lnTo>
                  <a:pt x="0" y="321767"/>
                </a:lnTo>
                <a:lnTo>
                  <a:pt x="418591" y="321767"/>
                </a:lnTo>
                <a:lnTo>
                  <a:pt x="418591" y="0"/>
                </a:lnTo>
                <a:close/>
              </a:path>
            </a:pathLst>
          </a:custGeom>
          <a:solidFill>
            <a:srgbClr val="E6E7E8"/>
          </a:solidFill>
        </p:spPr>
        <p:txBody>
          <a:bodyPr wrap="square" lIns="0" tIns="0" rIns="0" bIns="0" rtlCol="0"/>
          <a:lstStyle/>
          <a:p>
            <a:endParaRPr sz="1227"/>
          </a:p>
        </p:txBody>
      </p:sp>
      <p:sp>
        <p:nvSpPr>
          <p:cNvPr id="26" name="object 26"/>
          <p:cNvSpPr/>
          <p:nvPr/>
        </p:nvSpPr>
        <p:spPr>
          <a:xfrm>
            <a:off x="4674321" y="6184167"/>
            <a:ext cx="285750" cy="225136"/>
          </a:xfrm>
          <a:custGeom>
            <a:avLst/>
            <a:gdLst/>
            <a:ahLst/>
            <a:cxnLst/>
            <a:rect l="l" t="t" r="r" b="b"/>
            <a:pathLst>
              <a:path w="419100" h="330200">
                <a:moveTo>
                  <a:pt x="418591" y="0"/>
                </a:moveTo>
                <a:lnTo>
                  <a:pt x="0" y="0"/>
                </a:lnTo>
                <a:lnTo>
                  <a:pt x="0" y="330199"/>
                </a:lnTo>
                <a:lnTo>
                  <a:pt x="418591" y="330199"/>
                </a:lnTo>
                <a:lnTo>
                  <a:pt x="418591" y="0"/>
                </a:lnTo>
                <a:close/>
              </a:path>
            </a:pathLst>
          </a:custGeom>
          <a:solidFill>
            <a:srgbClr val="E6E7E8"/>
          </a:solidFill>
        </p:spPr>
        <p:txBody>
          <a:bodyPr wrap="square" lIns="0" tIns="0" rIns="0" bIns="0" rtlCol="0"/>
          <a:lstStyle/>
          <a:p>
            <a:endParaRPr sz="1227"/>
          </a:p>
        </p:txBody>
      </p:sp>
      <p:sp>
        <p:nvSpPr>
          <p:cNvPr id="27" name="object 27"/>
          <p:cNvSpPr/>
          <p:nvPr/>
        </p:nvSpPr>
        <p:spPr>
          <a:xfrm>
            <a:off x="4675404" y="6074473"/>
            <a:ext cx="283585" cy="0"/>
          </a:xfrm>
          <a:custGeom>
            <a:avLst/>
            <a:gdLst/>
            <a:ahLst/>
            <a:cxnLst/>
            <a:rect l="l" t="t" r="r" b="b"/>
            <a:pathLst>
              <a:path w="415925">
                <a:moveTo>
                  <a:pt x="0" y="0"/>
                </a:moveTo>
                <a:lnTo>
                  <a:pt x="415417" y="0"/>
                </a:lnTo>
              </a:path>
            </a:pathLst>
          </a:custGeom>
          <a:ln w="3175">
            <a:solidFill>
              <a:srgbClr val="FFFFFF"/>
            </a:solidFill>
          </a:ln>
        </p:spPr>
        <p:txBody>
          <a:bodyPr wrap="square" lIns="0" tIns="0" rIns="0" bIns="0" rtlCol="0"/>
          <a:lstStyle/>
          <a:p>
            <a:endParaRPr sz="1227"/>
          </a:p>
        </p:txBody>
      </p:sp>
      <p:sp>
        <p:nvSpPr>
          <p:cNvPr id="28" name="object 28"/>
          <p:cNvSpPr/>
          <p:nvPr/>
        </p:nvSpPr>
        <p:spPr>
          <a:xfrm>
            <a:off x="4675404" y="6299609"/>
            <a:ext cx="283585" cy="0"/>
          </a:xfrm>
          <a:custGeom>
            <a:avLst/>
            <a:gdLst/>
            <a:ahLst/>
            <a:cxnLst/>
            <a:rect l="l" t="t" r="r" b="b"/>
            <a:pathLst>
              <a:path w="415925">
                <a:moveTo>
                  <a:pt x="0" y="0"/>
                </a:moveTo>
                <a:lnTo>
                  <a:pt x="415417" y="0"/>
                </a:lnTo>
              </a:path>
            </a:pathLst>
          </a:custGeom>
          <a:ln w="3175">
            <a:solidFill>
              <a:srgbClr val="FFFFFF"/>
            </a:solidFill>
          </a:ln>
        </p:spPr>
        <p:txBody>
          <a:bodyPr wrap="square" lIns="0" tIns="0" rIns="0" bIns="0" rtlCol="0"/>
          <a:lstStyle/>
          <a:p>
            <a:endParaRPr sz="1227"/>
          </a:p>
        </p:txBody>
      </p:sp>
      <p:sp>
        <p:nvSpPr>
          <p:cNvPr id="29" name="object 29"/>
          <p:cNvSpPr/>
          <p:nvPr/>
        </p:nvSpPr>
        <p:spPr>
          <a:xfrm>
            <a:off x="4679761" y="6074473"/>
            <a:ext cx="277091" cy="0"/>
          </a:xfrm>
          <a:custGeom>
            <a:avLst/>
            <a:gdLst/>
            <a:ahLst/>
            <a:cxnLst/>
            <a:rect l="l" t="t" r="r" b="b"/>
            <a:pathLst>
              <a:path w="406400">
                <a:moveTo>
                  <a:pt x="0" y="0"/>
                </a:moveTo>
                <a:lnTo>
                  <a:pt x="405828" y="0"/>
                </a:lnTo>
              </a:path>
            </a:pathLst>
          </a:custGeom>
          <a:ln w="3175">
            <a:solidFill>
              <a:srgbClr val="808285"/>
            </a:solidFill>
            <a:prstDash val="dash"/>
          </a:ln>
        </p:spPr>
        <p:txBody>
          <a:bodyPr wrap="square" lIns="0" tIns="0" rIns="0" bIns="0" rtlCol="0"/>
          <a:lstStyle/>
          <a:p>
            <a:endParaRPr sz="1227"/>
          </a:p>
        </p:txBody>
      </p:sp>
      <p:sp>
        <p:nvSpPr>
          <p:cNvPr id="30" name="object 30"/>
          <p:cNvSpPr/>
          <p:nvPr/>
        </p:nvSpPr>
        <p:spPr>
          <a:xfrm>
            <a:off x="4675403" y="6074473"/>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31" name="object 31"/>
          <p:cNvSpPr/>
          <p:nvPr/>
        </p:nvSpPr>
        <p:spPr>
          <a:xfrm>
            <a:off x="4958642" y="6074473"/>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32" name="object 32"/>
          <p:cNvSpPr/>
          <p:nvPr/>
        </p:nvSpPr>
        <p:spPr>
          <a:xfrm>
            <a:off x="4991109" y="6074473"/>
            <a:ext cx="629516" cy="0"/>
          </a:xfrm>
          <a:custGeom>
            <a:avLst/>
            <a:gdLst/>
            <a:ahLst/>
            <a:cxnLst/>
            <a:rect l="l" t="t" r="r" b="b"/>
            <a:pathLst>
              <a:path w="923289">
                <a:moveTo>
                  <a:pt x="0" y="0"/>
                </a:moveTo>
                <a:lnTo>
                  <a:pt x="923048" y="0"/>
                </a:lnTo>
              </a:path>
            </a:pathLst>
          </a:custGeom>
          <a:ln w="3175">
            <a:solidFill>
              <a:srgbClr val="808285"/>
            </a:solidFill>
            <a:prstDash val="dash"/>
          </a:ln>
        </p:spPr>
        <p:txBody>
          <a:bodyPr wrap="square" lIns="0" tIns="0" rIns="0" bIns="0" rtlCol="0"/>
          <a:lstStyle/>
          <a:p>
            <a:endParaRPr sz="1227"/>
          </a:p>
        </p:txBody>
      </p:sp>
      <p:sp>
        <p:nvSpPr>
          <p:cNvPr id="33" name="object 33"/>
          <p:cNvSpPr/>
          <p:nvPr/>
        </p:nvSpPr>
        <p:spPr>
          <a:xfrm>
            <a:off x="4986784" y="6074473"/>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34" name="object 34"/>
          <p:cNvSpPr/>
          <p:nvPr/>
        </p:nvSpPr>
        <p:spPr>
          <a:xfrm>
            <a:off x="5622621" y="6074473"/>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35" name="object 35"/>
          <p:cNvSpPr/>
          <p:nvPr/>
        </p:nvSpPr>
        <p:spPr>
          <a:xfrm>
            <a:off x="5655099" y="6074473"/>
            <a:ext cx="453303" cy="0"/>
          </a:xfrm>
          <a:custGeom>
            <a:avLst/>
            <a:gdLst/>
            <a:ahLst/>
            <a:cxnLst/>
            <a:rect l="l" t="t" r="r" b="b"/>
            <a:pathLst>
              <a:path w="664845">
                <a:moveTo>
                  <a:pt x="0" y="0"/>
                </a:moveTo>
                <a:lnTo>
                  <a:pt x="664451" y="0"/>
                </a:lnTo>
              </a:path>
            </a:pathLst>
          </a:custGeom>
          <a:ln w="3175">
            <a:solidFill>
              <a:srgbClr val="808285"/>
            </a:solidFill>
            <a:prstDash val="dash"/>
          </a:ln>
        </p:spPr>
        <p:txBody>
          <a:bodyPr wrap="square" lIns="0" tIns="0" rIns="0" bIns="0" rtlCol="0"/>
          <a:lstStyle/>
          <a:p>
            <a:endParaRPr sz="1227"/>
          </a:p>
        </p:txBody>
      </p:sp>
      <p:sp>
        <p:nvSpPr>
          <p:cNvPr id="36" name="object 36"/>
          <p:cNvSpPr/>
          <p:nvPr/>
        </p:nvSpPr>
        <p:spPr>
          <a:xfrm>
            <a:off x="5650763" y="6074473"/>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37" name="object 37"/>
          <p:cNvSpPr/>
          <p:nvPr/>
        </p:nvSpPr>
        <p:spPr>
          <a:xfrm>
            <a:off x="6110301" y="6074473"/>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38" name="object 38"/>
          <p:cNvSpPr/>
          <p:nvPr/>
        </p:nvSpPr>
        <p:spPr>
          <a:xfrm>
            <a:off x="4679761" y="6184167"/>
            <a:ext cx="277091" cy="0"/>
          </a:xfrm>
          <a:custGeom>
            <a:avLst/>
            <a:gdLst/>
            <a:ahLst/>
            <a:cxnLst/>
            <a:rect l="l" t="t" r="r" b="b"/>
            <a:pathLst>
              <a:path w="406400">
                <a:moveTo>
                  <a:pt x="0" y="0"/>
                </a:moveTo>
                <a:lnTo>
                  <a:pt x="405828" y="0"/>
                </a:lnTo>
              </a:path>
            </a:pathLst>
          </a:custGeom>
          <a:ln w="3175">
            <a:solidFill>
              <a:srgbClr val="808285"/>
            </a:solidFill>
            <a:prstDash val="dash"/>
          </a:ln>
        </p:spPr>
        <p:txBody>
          <a:bodyPr wrap="square" lIns="0" tIns="0" rIns="0" bIns="0" rtlCol="0"/>
          <a:lstStyle/>
          <a:p>
            <a:endParaRPr sz="1227"/>
          </a:p>
        </p:txBody>
      </p:sp>
      <p:sp>
        <p:nvSpPr>
          <p:cNvPr id="39" name="object 39"/>
          <p:cNvSpPr/>
          <p:nvPr/>
        </p:nvSpPr>
        <p:spPr>
          <a:xfrm>
            <a:off x="4675403" y="6184167"/>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0" name="object 40"/>
          <p:cNvSpPr/>
          <p:nvPr/>
        </p:nvSpPr>
        <p:spPr>
          <a:xfrm>
            <a:off x="4958642" y="6184167"/>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1" name="object 41"/>
          <p:cNvSpPr/>
          <p:nvPr/>
        </p:nvSpPr>
        <p:spPr>
          <a:xfrm>
            <a:off x="4986784" y="6184167"/>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2" name="object 42"/>
          <p:cNvSpPr/>
          <p:nvPr/>
        </p:nvSpPr>
        <p:spPr>
          <a:xfrm>
            <a:off x="5622621" y="6184167"/>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3" name="object 43"/>
          <p:cNvSpPr/>
          <p:nvPr/>
        </p:nvSpPr>
        <p:spPr>
          <a:xfrm>
            <a:off x="5650763" y="6184167"/>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4" name="object 44"/>
          <p:cNvSpPr/>
          <p:nvPr/>
        </p:nvSpPr>
        <p:spPr>
          <a:xfrm>
            <a:off x="6110301" y="6184167"/>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5" name="object 45"/>
          <p:cNvSpPr/>
          <p:nvPr/>
        </p:nvSpPr>
        <p:spPr>
          <a:xfrm>
            <a:off x="4679761" y="6299609"/>
            <a:ext cx="277091" cy="0"/>
          </a:xfrm>
          <a:custGeom>
            <a:avLst/>
            <a:gdLst/>
            <a:ahLst/>
            <a:cxnLst/>
            <a:rect l="l" t="t" r="r" b="b"/>
            <a:pathLst>
              <a:path w="406400">
                <a:moveTo>
                  <a:pt x="0" y="0"/>
                </a:moveTo>
                <a:lnTo>
                  <a:pt x="405828" y="0"/>
                </a:lnTo>
              </a:path>
            </a:pathLst>
          </a:custGeom>
          <a:ln w="3175">
            <a:solidFill>
              <a:srgbClr val="808285"/>
            </a:solidFill>
            <a:prstDash val="dash"/>
          </a:ln>
        </p:spPr>
        <p:txBody>
          <a:bodyPr wrap="square" lIns="0" tIns="0" rIns="0" bIns="0" rtlCol="0"/>
          <a:lstStyle/>
          <a:p>
            <a:endParaRPr sz="1227"/>
          </a:p>
        </p:txBody>
      </p:sp>
      <p:sp>
        <p:nvSpPr>
          <p:cNvPr id="46" name="object 46"/>
          <p:cNvSpPr/>
          <p:nvPr/>
        </p:nvSpPr>
        <p:spPr>
          <a:xfrm>
            <a:off x="4675403" y="6299609"/>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7" name="object 47"/>
          <p:cNvSpPr/>
          <p:nvPr/>
        </p:nvSpPr>
        <p:spPr>
          <a:xfrm>
            <a:off x="4958642" y="6299609"/>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48" name="object 48"/>
          <p:cNvSpPr/>
          <p:nvPr/>
        </p:nvSpPr>
        <p:spPr>
          <a:xfrm>
            <a:off x="4991109" y="6299609"/>
            <a:ext cx="629516" cy="0"/>
          </a:xfrm>
          <a:custGeom>
            <a:avLst/>
            <a:gdLst/>
            <a:ahLst/>
            <a:cxnLst/>
            <a:rect l="l" t="t" r="r" b="b"/>
            <a:pathLst>
              <a:path w="923289">
                <a:moveTo>
                  <a:pt x="0" y="0"/>
                </a:moveTo>
                <a:lnTo>
                  <a:pt x="923048" y="0"/>
                </a:lnTo>
              </a:path>
            </a:pathLst>
          </a:custGeom>
          <a:ln w="3175">
            <a:solidFill>
              <a:srgbClr val="808285"/>
            </a:solidFill>
            <a:prstDash val="dash"/>
          </a:ln>
        </p:spPr>
        <p:txBody>
          <a:bodyPr wrap="square" lIns="0" tIns="0" rIns="0" bIns="0" rtlCol="0"/>
          <a:lstStyle/>
          <a:p>
            <a:endParaRPr sz="1227"/>
          </a:p>
        </p:txBody>
      </p:sp>
      <p:sp>
        <p:nvSpPr>
          <p:cNvPr id="49" name="object 49"/>
          <p:cNvSpPr/>
          <p:nvPr/>
        </p:nvSpPr>
        <p:spPr>
          <a:xfrm>
            <a:off x="4986784" y="6299609"/>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50" name="object 50"/>
          <p:cNvSpPr/>
          <p:nvPr/>
        </p:nvSpPr>
        <p:spPr>
          <a:xfrm>
            <a:off x="5622621" y="6299609"/>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51" name="object 51"/>
          <p:cNvSpPr/>
          <p:nvPr/>
        </p:nvSpPr>
        <p:spPr>
          <a:xfrm>
            <a:off x="5655099" y="6299609"/>
            <a:ext cx="453303" cy="0"/>
          </a:xfrm>
          <a:custGeom>
            <a:avLst/>
            <a:gdLst/>
            <a:ahLst/>
            <a:cxnLst/>
            <a:rect l="l" t="t" r="r" b="b"/>
            <a:pathLst>
              <a:path w="664845">
                <a:moveTo>
                  <a:pt x="0" y="0"/>
                </a:moveTo>
                <a:lnTo>
                  <a:pt x="664451" y="0"/>
                </a:lnTo>
              </a:path>
            </a:pathLst>
          </a:custGeom>
          <a:ln w="3175">
            <a:solidFill>
              <a:srgbClr val="808285"/>
            </a:solidFill>
            <a:prstDash val="dash"/>
          </a:ln>
        </p:spPr>
        <p:txBody>
          <a:bodyPr wrap="square" lIns="0" tIns="0" rIns="0" bIns="0" rtlCol="0"/>
          <a:lstStyle/>
          <a:p>
            <a:endParaRPr sz="1227"/>
          </a:p>
        </p:txBody>
      </p:sp>
      <p:sp>
        <p:nvSpPr>
          <p:cNvPr id="52" name="object 52"/>
          <p:cNvSpPr/>
          <p:nvPr/>
        </p:nvSpPr>
        <p:spPr>
          <a:xfrm>
            <a:off x="5650763" y="6299609"/>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53" name="object 53"/>
          <p:cNvSpPr/>
          <p:nvPr/>
        </p:nvSpPr>
        <p:spPr>
          <a:xfrm>
            <a:off x="6110301" y="6299609"/>
            <a:ext cx="0" cy="0"/>
          </a:xfrm>
          <a:custGeom>
            <a:avLst/>
            <a:gdLst/>
            <a:ahLst/>
            <a:cxnLst/>
            <a:rect l="l" t="t" r="r" b="b"/>
            <a:pathLst>
              <a:path>
                <a:moveTo>
                  <a:pt x="0" y="0"/>
                </a:moveTo>
                <a:lnTo>
                  <a:pt x="0" y="0"/>
                </a:lnTo>
              </a:path>
            </a:pathLst>
          </a:custGeom>
          <a:ln w="3175">
            <a:solidFill>
              <a:srgbClr val="808285"/>
            </a:solidFill>
          </a:ln>
        </p:spPr>
        <p:txBody>
          <a:bodyPr wrap="square" lIns="0" tIns="0" rIns="0" bIns="0" rtlCol="0"/>
          <a:lstStyle/>
          <a:p>
            <a:endParaRPr sz="1227"/>
          </a:p>
        </p:txBody>
      </p:sp>
      <p:sp>
        <p:nvSpPr>
          <p:cNvPr id="54" name="object 54"/>
          <p:cNvSpPr/>
          <p:nvPr/>
        </p:nvSpPr>
        <p:spPr>
          <a:xfrm>
            <a:off x="4674321" y="6409303"/>
            <a:ext cx="1437409" cy="0"/>
          </a:xfrm>
          <a:custGeom>
            <a:avLst/>
            <a:gdLst/>
            <a:ahLst/>
            <a:cxnLst/>
            <a:rect l="l" t="t" r="r" b="b"/>
            <a:pathLst>
              <a:path w="2108200">
                <a:moveTo>
                  <a:pt x="0" y="0"/>
                </a:moveTo>
                <a:lnTo>
                  <a:pt x="2107691" y="0"/>
                </a:lnTo>
              </a:path>
            </a:pathLst>
          </a:custGeom>
          <a:ln w="6350">
            <a:solidFill>
              <a:srgbClr val="808285"/>
            </a:solidFill>
          </a:ln>
        </p:spPr>
        <p:txBody>
          <a:bodyPr wrap="square" lIns="0" tIns="0" rIns="0" bIns="0" rtlCol="0"/>
          <a:lstStyle/>
          <a:p>
            <a:endParaRPr sz="1227"/>
          </a:p>
        </p:txBody>
      </p:sp>
      <p:sp>
        <p:nvSpPr>
          <p:cNvPr id="55" name="object 55"/>
          <p:cNvSpPr/>
          <p:nvPr/>
        </p:nvSpPr>
        <p:spPr>
          <a:xfrm>
            <a:off x="4674321" y="5964780"/>
            <a:ext cx="285750" cy="0"/>
          </a:xfrm>
          <a:custGeom>
            <a:avLst/>
            <a:gdLst/>
            <a:ahLst/>
            <a:cxnLst/>
            <a:rect l="l" t="t" r="r" b="b"/>
            <a:pathLst>
              <a:path w="419100">
                <a:moveTo>
                  <a:pt x="0" y="0"/>
                </a:moveTo>
                <a:lnTo>
                  <a:pt x="418592" y="0"/>
                </a:lnTo>
              </a:path>
            </a:pathLst>
          </a:custGeom>
          <a:ln w="3175">
            <a:solidFill>
              <a:srgbClr val="808285"/>
            </a:solidFill>
          </a:ln>
        </p:spPr>
        <p:txBody>
          <a:bodyPr wrap="square" lIns="0" tIns="0" rIns="0" bIns="0" rtlCol="0"/>
          <a:lstStyle/>
          <a:p>
            <a:endParaRPr sz="1227"/>
          </a:p>
        </p:txBody>
      </p:sp>
      <p:sp>
        <p:nvSpPr>
          <p:cNvPr id="56" name="object 56"/>
          <p:cNvSpPr/>
          <p:nvPr/>
        </p:nvSpPr>
        <p:spPr>
          <a:xfrm>
            <a:off x="4985701" y="5964780"/>
            <a:ext cx="638175" cy="0"/>
          </a:xfrm>
          <a:custGeom>
            <a:avLst/>
            <a:gdLst/>
            <a:ahLst/>
            <a:cxnLst/>
            <a:rect l="l" t="t" r="r" b="b"/>
            <a:pathLst>
              <a:path w="935989">
                <a:moveTo>
                  <a:pt x="0" y="0"/>
                </a:moveTo>
                <a:lnTo>
                  <a:pt x="935736" y="0"/>
                </a:lnTo>
              </a:path>
            </a:pathLst>
          </a:custGeom>
          <a:ln w="3175">
            <a:solidFill>
              <a:srgbClr val="808285"/>
            </a:solidFill>
          </a:ln>
        </p:spPr>
        <p:txBody>
          <a:bodyPr wrap="square" lIns="0" tIns="0" rIns="0" bIns="0" rtlCol="0"/>
          <a:lstStyle/>
          <a:p>
            <a:endParaRPr sz="1227"/>
          </a:p>
        </p:txBody>
      </p:sp>
      <p:sp>
        <p:nvSpPr>
          <p:cNvPr id="57" name="object 57"/>
          <p:cNvSpPr/>
          <p:nvPr/>
        </p:nvSpPr>
        <p:spPr>
          <a:xfrm>
            <a:off x="5649681" y="5964780"/>
            <a:ext cx="461963" cy="0"/>
          </a:xfrm>
          <a:custGeom>
            <a:avLst/>
            <a:gdLst/>
            <a:ahLst/>
            <a:cxnLst/>
            <a:rect l="l" t="t" r="r" b="b"/>
            <a:pathLst>
              <a:path w="677545">
                <a:moveTo>
                  <a:pt x="0" y="0"/>
                </a:moveTo>
                <a:lnTo>
                  <a:pt x="677164" y="0"/>
                </a:lnTo>
              </a:path>
            </a:pathLst>
          </a:custGeom>
          <a:ln w="3175">
            <a:solidFill>
              <a:srgbClr val="808285"/>
            </a:solidFill>
          </a:ln>
        </p:spPr>
        <p:txBody>
          <a:bodyPr wrap="square" lIns="0" tIns="0" rIns="0" bIns="0" rtlCol="0"/>
          <a:lstStyle/>
          <a:p>
            <a:endParaRPr sz="1227"/>
          </a:p>
        </p:txBody>
      </p:sp>
      <p:sp>
        <p:nvSpPr>
          <p:cNvPr id="58" name="object 58"/>
          <p:cNvSpPr txBox="1"/>
          <p:nvPr/>
        </p:nvSpPr>
        <p:spPr>
          <a:xfrm>
            <a:off x="4674321" y="5692487"/>
            <a:ext cx="1437409" cy="83869"/>
          </a:xfrm>
          <a:prstGeom prst="rect">
            <a:avLst/>
          </a:prstGeom>
          <a:solidFill>
            <a:srgbClr val="A7A9AC"/>
          </a:solidFill>
        </p:spPr>
        <p:txBody>
          <a:bodyPr vert="horz" wrap="square" lIns="0" tIns="0" rIns="0" bIns="0" rtlCol="0">
            <a:spAutoFit/>
          </a:bodyPr>
          <a:lstStyle/>
          <a:p>
            <a:pPr marL="34635"/>
            <a:r>
              <a:rPr sz="545" b="1" spc="-14" dirty="0">
                <a:solidFill>
                  <a:srgbClr val="FFFFFF"/>
                </a:solidFill>
                <a:latin typeface="Trebuchet MS"/>
                <a:cs typeface="Trebuchet MS"/>
              </a:rPr>
              <a:t>IR</a:t>
            </a:r>
            <a:r>
              <a:rPr sz="545" b="1" spc="-44" dirty="0">
                <a:solidFill>
                  <a:srgbClr val="FFFFFF"/>
                </a:solidFill>
                <a:latin typeface="Trebuchet MS"/>
                <a:cs typeface="Trebuchet MS"/>
              </a:rPr>
              <a:t> </a:t>
            </a:r>
            <a:r>
              <a:rPr sz="545" b="1" spc="-20" dirty="0">
                <a:solidFill>
                  <a:srgbClr val="FFFFFF"/>
                </a:solidFill>
                <a:latin typeface="Trebuchet MS"/>
                <a:cs typeface="Trebuchet MS"/>
              </a:rPr>
              <a:t>Module</a:t>
            </a:r>
            <a:r>
              <a:rPr sz="545" b="1" spc="-44" dirty="0">
                <a:solidFill>
                  <a:srgbClr val="FFFFFF"/>
                </a:solidFill>
                <a:latin typeface="Trebuchet MS"/>
                <a:cs typeface="Trebuchet MS"/>
              </a:rPr>
              <a:t> </a:t>
            </a:r>
            <a:r>
              <a:rPr sz="545" b="1" spc="-24" dirty="0">
                <a:solidFill>
                  <a:srgbClr val="FFFFFF"/>
                </a:solidFill>
                <a:latin typeface="Trebuchet MS"/>
                <a:cs typeface="Trebuchet MS"/>
              </a:rPr>
              <a:t>Selection</a:t>
            </a:r>
            <a:endParaRPr sz="545">
              <a:latin typeface="Trebuchet MS"/>
              <a:cs typeface="Trebuchet MS"/>
            </a:endParaRPr>
          </a:p>
        </p:txBody>
      </p:sp>
      <p:sp>
        <p:nvSpPr>
          <p:cNvPr id="59" name="object 59"/>
          <p:cNvSpPr txBox="1"/>
          <p:nvPr/>
        </p:nvSpPr>
        <p:spPr>
          <a:xfrm>
            <a:off x="4700299" y="5874327"/>
            <a:ext cx="1416627" cy="557910"/>
          </a:xfrm>
          <a:prstGeom prst="rect">
            <a:avLst/>
          </a:prstGeom>
        </p:spPr>
        <p:txBody>
          <a:bodyPr vert="horz" wrap="square" lIns="0" tIns="0" rIns="0" bIns="0" rtlCol="0">
            <a:spAutoFit/>
          </a:bodyPr>
          <a:lstStyle/>
          <a:p>
            <a:pPr marL="319945" marR="101309" indent="-311719">
              <a:lnSpc>
                <a:spcPts val="914"/>
              </a:lnSpc>
              <a:tabLst>
                <a:tab pos="319945" algn="l"/>
                <a:tab pos="983646" algn="l"/>
              </a:tabLst>
            </a:pPr>
            <a:r>
              <a:rPr sz="409" spc="-17" dirty="0">
                <a:latin typeface="Arial"/>
                <a:cs typeface="Arial"/>
              </a:rPr>
              <a:t>Module</a:t>
            </a:r>
            <a:r>
              <a:rPr sz="409" spc="-27" dirty="0">
                <a:latin typeface="Arial"/>
                <a:cs typeface="Arial"/>
              </a:rPr>
              <a:t> </a:t>
            </a:r>
            <a:r>
              <a:rPr sz="409" spc="-7" dirty="0">
                <a:latin typeface="Arial"/>
                <a:cs typeface="Arial"/>
              </a:rPr>
              <a:t>1</a:t>
            </a:r>
            <a:r>
              <a:rPr sz="409" dirty="0">
                <a:latin typeface="Arial"/>
                <a:cs typeface="Arial"/>
              </a:rPr>
              <a:t>	</a:t>
            </a:r>
            <a:r>
              <a:rPr sz="409" spc="-17" dirty="0">
                <a:latin typeface="Arial"/>
                <a:cs typeface="Arial"/>
              </a:rPr>
              <a:t>Module</a:t>
            </a:r>
            <a:r>
              <a:rPr sz="409" dirty="0">
                <a:latin typeface="Arial"/>
                <a:cs typeface="Arial"/>
              </a:rPr>
              <a:t>	</a:t>
            </a:r>
            <a:r>
              <a:rPr sz="409" spc="-27" dirty="0">
                <a:latin typeface="Arial"/>
                <a:cs typeface="Arial"/>
              </a:rPr>
              <a:t>A</a:t>
            </a:r>
            <a:r>
              <a:rPr sz="409" spc="-3" dirty="0">
                <a:latin typeface="Arial"/>
                <a:cs typeface="Arial"/>
              </a:rPr>
              <a:t>rticle</a:t>
            </a:r>
            <a:r>
              <a:rPr sz="409" spc="-27" dirty="0">
                <a:latin typeface="Arial"/>
                <a:cs typeface="Arial"/>
              </a:rPr>
              <a:t> </a:t>
            </a:r>
            <a:r>
              <a:rPr sz="409" spc="-17" dirty="0">
                <a:latin typeface="Arial"/>
                <a:cs typeface="Arial"/>
              </a:rPr>
              <a:t>Number</a:t>
            </a:r>
            <a:r>
              <a:rPr sz="409" spc="-10" dirty="0">
                <a:latin typeface="Arial"/>
                <a:cs typeface="Arial"/>
              </a:rPr>
              <a:t> </a:t>
            </a:r>
            <a:r>
              <a:rPr sz="409" spc="-41" dirty="0">
                <a:latin typeface="Arial"/>
                <a:cs typeface="Arial"/>
              </a:rPr>
              <a:t>B</a:t>
            </a:r>
            <a:r>
              <a:rPr sz="409" spc="-51" dirty="0">
                <a:latin typeface="Arial"/>
                <a:cs typeface="Arial"/>
              </a:rPr>
              <a:t>A</a:t>
            </a:r>
            <a:r>
              <a:rPr sz="409" spc="-17" dirty="0">
                <a:latin typeface="Arial"/>
                <a:cs typeface="Arial"/>
              </a:rPr>
              <a:t>Cnet</a:t>
            </a:r>
            <a:r>
              <a:rPr sz="409" spc="-27" dirty="0">
                <a:latin typeface="Arial"/>
                <a:cs typeface="Arial"/>
              </a:rPr>
              <a:t> </a:t>
            </a:r>
            <a:r>
              <a:rPr sz="409" spc="14" dirty="0">
                <a:latin typeface="Arial"/>
                <a:cs typeface="Arial"/>
              </a:rPr>
              <a:t>/</a:t>
            </a:r>
            <a:r>
              <a:rPr sz="409" spc="-27" dirty="0">
                <a:latin typeface="Arial"/>
                <a:cs typeface="Arial"/>
              </a:rPr>
              <a:t> </a:t>
            </a:r>
            <a:r>
              <a:rPr sz="409" spc="-24" dirty="0">
                <a:latin typeface="Arial"/>
                <a:cs typeface="Arial"/>
              </a:rPr>
              <a:t>Dual</a:t>
            </a:r>
            <a:r>
              <a:rPr sz="409" spc="-27" dirty="0">
                <a:latin typeface="Arial"/>
                <a:cs typeface="Arial"/>
              </a:rPr>
              <a:t> Pump</a:t>
            </a:r>
            <a:r>
              <a:rPr sz="409" dirty="0">
                <a:latin typeface="Arial"/>
                <a:cs typeface="Arial"/>
              </a:rPr>
              <a:t>	</a:t>
            </a:r>
            <a:r>
              <a:rPr sz="409" spc="-7" dirty="0">
                <a:latin typeface="Arial"/>
                <a:cs typeface="Arial"/>
              </a:rPr>
              <a:t>2097811</a:t>
            </a:r>
            <a:endParaRPr sz="409">
              <a:latin typeface="Arial"/>
              <a:cs typeface="Arial"/>
            </a:endParaRPr>
          </a:p>
          <a:p>
            <a:pPr marL="319945" indent="-29440">
              <a:spcBef>
                <a:spcPts val="269"/>
              </a:spcBef>
              <a:tabLst>
                <a:tab pos="920004" algn="l"/>
                <a:tab pos="1407498" algn="l"/>
              </a:tabLst>
            </a:pPr>
            <a:r>
              <a:rPr sz="409" u="dash" spc="-27" dirty="0">
                <a:latin typeface="Arial"/>
                <a:cs typeface="Arial"/>
              </a:rPr>
              <a:t> </a:t>
            </a:r>
            <a:r>
              <a:rPr sz="409" u="dash" spc="27" dirty="0">
                <a:latin typeface="Arial"/>
                <a:cs typeface="Arial"/>
              </a:rPr>
              <a:t> </a:t>
            </a:r>
            <a:r>
              <a:rPr sz="409" u="dash" spc="-31" dirty="0">
                <a:latin typeface="Arial"/>
                <a:cs typeface="Arial"/>
              </a:rPr>
              <a:t>LON</a:t>
            </a:r>
            <a:r>
              <a:rPr sz="409" u="dash" spc="-37" dirty="0">
                <a:latin typeface="Arial"/>
                <a:cs typeface="Arial"/>
              </a:rPr>
              <a:t>w</a:t>
            </a:r>
            <a:r>
              <a:rPr sz="409" u="dash" spc="-14" dirty="0">
                <a:latin typeface="Arial"/>
                <a:cs typeface="Arial"/>
              </a:rPr>
              <a:t>orks</a:t>
            </a:r>
            <a:r>
              <a:rPr sz="409" u="dash" spc="-27" dirty="0">
                <a:latin typeface="Arial"/>
                <a:cs typeface="Arial"/>
              </a:rPr>
              <a:t> </a:t>
            </a:r>
            <a:r>
              <a:rPr sz="409" u="dash" spc="14" dirty="0">
                <a:latin typeface="Arial"/>
                <a:cs typeface="Arial"/>
              </a:rPr>
              <a:t>/</a:t>
            </a:r>
            <a:r>
              <a:rPr sz="409" u="dash" spc="-27" dirty="0">
                <a:latin typeface="Arial"/>
                <a:cs typeface="Arial"/>
              </a:rPr>
              <a:t> </a:t>
            </a:r>
            <a:r>
              <a:rPr sz="409" u="dash" spc="-24" dirty="0">
                <a:latin typeface="Arial"/>
                <a:cs typeface="Arial"/>
              </a:rPr>
              <a:t>Dual</a:t>
            </a:r>
            <a:r>
              <a:rPr sz="409" u="dash" spc="-27" dirty="0">
                <a:latin typeface="Arial"/>
                <a:cs typeface="Arial"/>
              </a:rPr>
              <a:t> Pump </a:t>
            </a:r>
            <a:r>
              <a:rPr sz="409" u="dash" dirty="0">
                <a:latin typeface="Arial"/>
                <a:cs typeface="Arial"/>
              </a:rPr>
              <a:t>	</a:t>
            </a:r>
            <a:r>
              <a:rPr sz="409" dirty="0">
                <a:latin typeface="Arial"/>
                <a:cs typeface="Arial"/>
              </a:rPr>
              <a:t> </a:t>
            </a:r>
            <a:r>
              <a:rPr sz="409" u="dash" spc="-27" dirty="0">
                <a:latin typeface="Arial"/>
                <a:cs typeface="Arial"/>
              </a:rPr>
              <a:t> </a:t>
            </a:r>
            <a:r>
              <a:rPr sz="409" u="dash" spc="27" dirty="0">
                <a:latin typeface="Arial"/>
                <a:cs typeface="Arial"/>
              </a:rPr>
              <a:t> </a:t>
            </a:r>
            <a:r>
              <a:rPr sz="409" u="dash" spc="-7" dirty="0">
                <a:latin typeface="Arial"/>
                <a:cs typeface="Arial"/>
              </a:rPr>
              <a:t>2022530</a:t>
            </a:r>
            <a:r>
              <a:rPr sz="409" u="dash" spc="-27" dirty="0">
                <a:latin typeface="Arial"/>
                <a:cs typeface="Arial"/>
              </a:rPr>
              <a:t> </a:t>
            </a:r>
            <a:r>
              <a:rPr sz="409" u="dash" dirty="0">
                <a:latin typeface="Arial"/>
                <a:cs typeface="Arial"/>
              </a:rPr>
              <a:t>	</a:t>
            </a:r>
            <a:endParaRPr sz="409">
              <a:latin typeface="Arial"/>
              <a:cs typeface="Arial"/>
            </a:endParaRPr>
          </a:p>
          <a:p>
            <a:pPr>
              <a:spcBef>
                <a:spcPts val="20"/>
              </a:spcBef>
            </a:pPr>
            <a:endParaRPr sz="307">
              <a:latin typeface="Times New Roman"/>
              <a:cs typeface="Times New Roman"/>
            </a:endParaRPr>
          </a:p>
          <a:p>
            <a:pPr marL="319945">
              <a:tabLst>
                <a:tab pos="983646" algn="l"/>
              </a:tabLst>
            </a:pPr>
            <a:r>
              <a:rPr sz="409" spc="-37" dirty="0">
                <a:latin typeface="Arial"/>
                <a:cs typeface="Arial"/>
              </a:rPr>
              <a:t>MODBus	</a:t>
            </a:r>
            <a:r>
              <a:rPr sz="409" spc="-7" dirty="0">
                <a:latin typeface="Arial"/>
                <a:cs typeface="Arial"/>
              </a:rPr>
              <a:t>2097809</a:t>
            </a:r>
            <a:endParaRPr sz="409">
              <a:latin typeface="Arial"/>
              <a:cs typeface="Arial"/>
            </a:endParaRPr>
          </a:p>
          <a:p>
            <a:pPr>
              <a:spcBef>
                <a:spcPts val="26"/>
              </a:spcBef>
            </a:pPr>
            <a:endParaRPr sz="341">
              <a:latin typeface="Times New Roman"/>
              <a:cs typeface="Times New Roman"/>
            </a:endParaRPr>
          </a:p>
          <a:p>
            <a:pPr marL="319945">
              <a:tabLst>
                <a:tab pos="983646" algn="l"/>
              </a:tabLst>
            </a:pPr>
            <a:r>
              <a:rPr sz="409" spc="-20" dirty="0">
                <a:latin typeface="Arial"/>
                <a:cs typeface="Arial"/>
              </a:rPr>
              <a:t>None	None</a:t>
            </a:r>
            <a:endParaRPr sz="409">
              <a:latin typeface="Arial"/>
              <a:cs typeface="Arial"/>
            </a:endParaRPr>
          </a:p>
        </p:txBody>
      </p:sp>
      <p:sp>
        <p:nvSpPr>
          <p:cNvPr id="60" name="object 60"/>
          <p:cNvSpPr/>
          <p:nvPr/>
        </p:nvSpPr>
        <p:spPr>
          <a:xfrm>
            <a:off x="3390196" y="1060651"/>
            <a:ext cx="565758" cy="760268"/>
          </a:xfrm>
          <a:prstGeom prst="rect">
            <a:avLst/>
          </a:prstGeom>
          <a:blipFill>
            <a:blip r:embed="rId3" cstate="print"/>
            <a:stretch>
              <a:fillRect/>
            </a:stretch>
          </a:blipFill>
        </p:spPr>
        <p:txBody>
          <a:bodyPr wrap="square" lIns="0" tIns="0" rIns="0" bIns="0" rtlCol="0"/>
          <a:lstStyle/>
          <a:p>
            <a:endParaRPr sz="1227"/>
          </a:p>
        </p:txBody>
      </p:sp>
      <p:sp>
        <p:nvSpPr>
          <p:cNvPr id="62" name="object 62"/>
          <p:cNvSpPr/>
          <p:nvPr/>
        </p:nvSpPr>
        <p:spPr>
          <a:xfrm>
            <a:off x="3691090" y="2661738"/>
            <a:ext cx="1216602" cy="851189"/>
          </a:xfrm>
          <a:custGeom>
            <a:avLst/>
            <a:gdLst/>
            <a:ahLst/>
            <a:cxnLst/>
            <a:rect l="l" t="t" r="r" b="b"/>
            <a:pathLst>
              <a:path w="1784350" h="1248410">
                <a:moveTo>
                  <a:pt x="228352" y="1248344"/>
                </a:moveTo>
                <a:lnTo>
                  <a:pt x="192141" y="1244304"/>
                </a:lnTo>
                <a:lnTo>
                  <a:pt x="179440" y="1243093"/>
                </a:lnTo>
                <a:lnTo>
                  <a:pt x="166217" y="1241996"/>
                </a:lnTo>
                <a:lnTo>
                  <a:pt x="152347" y="1241041"/>
                </a:lnTo>
                <a:lnTo>
                  <a:pt x="139927" y="1239957"/>
                </a:lnTo>
                <a:lnTo>
                  <a:pt x="63499" y="1236391"/>
                </a:lnTo>
                <a:lnTo>
                  <a:pt x="0" y="1235607"/>
                </a:lnTo>
                <a:lnTo>
                  <a:pt x="0" y="637"/>
                </a:lnTo>
                <a:lnTo>
                  <a:pt x="103795" y="0"/>
                </a:lnTo>
                <a:lnTo>
                  <a:pt x="138405" y="475"/>
                </a:lnTo>
                <a:lnTo>
                  <a:pt x="173019" y="1541"/>
                </a:lnTo>
                <a:lnTo>
                  <a:pt x="224947" y="4569"/>
                </a:lnTo>
                <a:lnTo>
                  <a:pt x="276880" y="9754"/>
                </a:lnTo>
                <a:lnTo>
                  <a:pt x="328816" y="17593"/>
                </a:lnTo>
                <a:lnTo>
                  <a:pt x="380747" y="28541"/>
                </a:lnTo>
                <a:lnTo>
                  <a:pt x="432677" y="42556"/>
                </a:lnTo>
                <a:lnTo>
                  <a:pt x="484607" y="59295"/>
                </a:lnTo>
                <a:lnTo>
                  <a:pt x="536533" y="78412"/>
                </a:lnTo>
                <a:lnTo>
                  <a:pt x="588452" y="99560"/>
                </a:lnTo>
                <a:lnTo>
                  <a:pt x="640362" y="122392"/>
                </a:lnTo>
                <a:lnTo>
                  <a:pt x="674961" y="138378"/>
                </a:lnTo>
                <a:lnTo>
                  <a:pt x="761783" y="179410"/>
                </a:lnTo>
                <a:lnTo>
                  <a:pt x="831583" y="213649"/>
                </a:lnTo>
                <a:lnTo>
                  <a:pt x="918589" y="257885"/>
                </a:lnTo>
                <a:lnTo>
                  <a:pt x="1021573" y="312194"/>
                </a:lnTo>
                <a:lnTo>
                  <a:pt x="1173177" y="396753"/>
                </a:lnTo>
                <a:lnTo>
                  <a:pt x="1258937" y="446389"/>
                </a:lnTo>
                <a:lnTo>
                  <a:pt x="1329729" y="488559"/>
                </a:lnTo>
                <a:lnTo>
                  <a:pt x="1403351" y="533668"/>
                </a:lnTo>
                <a:lnTo>
                  <a:pt x="1480128" y="582204"/>
                </a:lnTo>
                <a:lnTo>
                  <a:pt x="1599751" y="660134"/>
                </a:lnTo>
                <a:lnTo>
                  <a:pt x="1784143" y="783467"/>
                </a:lnTo>
                <a:lnTo>
                  <a:pt x="1464223" y="927371"/>
                </a:lnTo>
                <a:lnTo>
                  <a:pt x="1330301" y="985388"/>
                </a:lnTo>
                <a:lnTo>
                  <a:pt x="1235611" y="1024922"/>
                </a:lnTo>
                <a:lnTo>
                  <a:pt x="1175870" y="1048961"/>
                </a:lnTo>
                <a:lnTo>
                  <a:pt x="1119239" y="1070883"/>
                </a:lnTo>
                <a:lnTo>
                  <a:pt x="1066366" y="1090086"/>
                </a:lnTo>
                <a:lnTo>
                  <a:pt x="1016524" y="1107063"/>
                </a:lnTo>
                <a:lnTo>
                  <a:pt x="969279" y="1122024"/>
                </a:lnTo>
                <a:lnTo>
                  <a:pt x="924200" y="1135177"/>
                </a:lnTo>
                <a:lnTo>
                  <a:pt x="880854" y="1146733"/>
                </a:lnTo>
                <a:lnTo>
                  <a:pt x="838807" y="1156901"/>
                </a:lnTo>
                <a:lnTo>
                  <a:pt x="797628" y="1165890"/>
                </a:lnTo>
                <a:lnTo>
                  <a:pt x="736540" y="1177624"/>
                </a:lnTo>
                <a:lnTo>
                  <a:pt x="695637" y="1184585"/>
                </a:lnTo>
                <a:lnTo>
                  <a:pt x="590820" y="1201281"/>
                </a:lnTo>
                <a:lnTo>
                  <a:pt x="435930" y="1222806"/>
                </a:lnTo>
                <a:lnTo>
                  <a:pt x="228352" y="1248344"/>
                </a:lnTo>
                <a:close/>
              </a:path>
            </a:pathLst>
          </a:custGeom>
          <a:solidFill>
            <a:srgbClr val="DCDDDE"/>
          </a:solidFill>
        </p:spPr>
        <p:txBody>
          <a:bodyPr wrap="square" lIns="0" tIns="0" rIns="0" bIns="0" rtlCol="0"/>
          <a:lstStyle/>
          <a:p>
            <a:endParaRPr sz="1227"/>
          </a:p>
        </p:txBody>
      </p:sp>
      <p:sp>
        <p:nvSpPr>
          <p:cNvPr id="63" name="object 63"/>
          <p:cNvSpPr/>
          <p:nvPr/>
        </p:nvSpPr>
        <p:spPr>
          <a:xfrm>
            <a:off x="3692066" y="2618873"/>
            <a:ext cx="700520" cy="0"/>
          </a:xfrm>
          <a:custGeom>
            <a:avLst/>
            <a:gdLst/>
            <a:ahLst/>
            <a:cxnLst/>
            <a:rect l="l" t="t" r="r" b="b"/>
            <a:pathLst>
              <a:path w="1027430">
                <a:moveTo>
                  <a:pt x="0" y="0"/>
                </a:moveTo>
                <a:lnTo>
                  <a:pt x="1027363" y="0"/>
                </a:lnTo>
              </a:path>
            </a:pathLst>
          </a:custGeom>
          <a:ln w="4217">
            <a:solidFill>
              <a:srgbClr val="000000"/>
            </a:solidFill>
          </a:ln>
        </p:spPr>
        <p:txBody>
          <a:bodyPr wrap="square" lIns="0" tIns="0" rIns="0" bIns="0" rtlCol="0"/>
          <a:lstStyle/>
          <a:p>
            <a:endParaRPr sz="1227"/>
          </a:p>
        </p:txBody>
      </p:sp>
      <p:sp>
        <p:nvSpPr>
          <p:cNvPr id="64" name="object 64"/>
          <p:cNvSpPr/>
          <p:nvPr/>
        </p:nvSpPr>
        <p:spPr>
          <a:xfrm>
            <a:off x="3692066" y="2768496"/>
            <a:ext cx="1404504" cy="0"/>
          </a:xfrm>
          <a:custGeom>
            <a:avLst/>
            <a:gdLst/>
            <a:ahLst/>
            <a:cxnLst/>
            <a:rect l="l" t="t" r="r" b="b"/>
            <a:pathLst>
              <a:path w="2059939">
                <a:moveTo>
                  <a:pt x="0" y="0"/>
                </a:moveTo>
                <a:lnTo>
                  <a:pt x="2059619" y="0"/>
                </a:lnTo>
              </a:path>
            </a:pathLst>
          </a:custGeom>
          <a:ln w="4217">
            <a:solidFill>
              <a:srgbClr val="000000"/>
            </a:solidFill>
          </a:ln>
        </p:spPr>
        <p:txBody>
          <a:bodyPr wrap="square" lIns="0" tIns="0" rIns="0" bIns="0" rtlCol="0"/>
          <a:lstStyle/>
          <a:p>
            <a:endParaRPr sz="1227"/>
          </a:p>
        </p:txBody>
      </p:sp>
      <p:sp>
        <p:nvSpPr>
          <p:cNvPr id="65" name="object 65"/>
          <p:cNvSpPr/>
          <p:nvPr/>
        </p:nvSpPr>
        <p:spPr>
          <a:xfrm>
            <a:off x="3692066" y="2918202"/>
            <a:ext cx="1404504" cy="0"/>
          </a:xfrm>
          <a:custGeom>
            <a:avLst/>
            <a:gdLst/>
            <a:ahLst/>
            <a:cxnLst/>
            <a:rect l="l" t="t" r="r" b="b"/>
            <a:pathLst>
              <a:path w="2059939">
                <a:moveTo>
                  <a:pt x="0" y="0"/>
                </a:moveTo>
                <a:lnTo>
                  <a:pt x="2059619" y="0"/>
                </a:lnTo>
              </a:path>
            </a:pathLst>
          </a:custGeom>
          <a:ln w="4217">
            <a:solidFill>
              <a:srgbClr val="000000"/>
            </a:solidFill>
          </a:ln>
        </p:spPr>
        <p:txBody>
          <a:bodyPr wrap="square" lIns="0" tIns="0" rIns="0" bIns="0" rtlCol="0"/>
          <a:lstStyle/>
          <a:p>
            <a:endParaRPr sz="1227"/>
          </a:p>
        </p:txBody>
      </p:sp>
      <p:sp>
        <p:nvSpPr>
          <p:cNvPr id="66" name="object 66"/>
          <p:cNvSpPr/>
          <p:nvPr/>
        </p:nvSpPr>
        <p:spPr>
          <a:xfrm>
            <a:off x="3692066" y="3068894"/>
            <a:ext cx="1404504" cy="0"/>
          </a:xfrm>
          <a:custGeom>
            <a:avLst/>
            <a:gdLst/>
            <a:ahLst/>
            <a:cxnLst/>
            <a:rect l="l" t="t" r="r" b="b"/>
            <a:pathLst>
              <a:path w="2059939">
                <a:moveTo>
                  <a:pt x="0" y="0"/>
                </a:moveTo>
                <a:lnTo>
                  <a:pt x="2059619" y="0"/>
                </a:lnTo>
              </a:path>
            </a:pathLst>
          </a:custGeom>
          <a:ln w="4217">
            <a:solidFill>
              <a:srgbClr val="000000"/>
            </a:solidFill>
          </a:ln>
        </p:spPr>
        <p:txBody>
          <a:bodyPr wrap="square" lIns="0" tIns="0" rIns="0" bIns="0" rtlCol="0"/>
          <a:lstStyle/>
          <a:p>
            <a:endParaRPr sz="1227"/>
          </a:p>
        </p:txBody>
      </p:sp>
      <p:sp>
        <p:nvSpPr>
          <p:cNvPr id="67" name="object 67"/>
          <p:cNvSpPr/>
          <p:nvPr/>
        </p:nvSpPr>
        <p:spPr>
          <a:xfrm>
            <a:off x="3692066" y="3218600"/>
            <a:ext cx="1404504" cy="0"/>
          </a:xfrm>
          <a:custGeom>
            <a:avLst/>
            <a:gdLst/>
            <a:ahLst/>
            <a:cxnLst/>
            <a:rect l="l" t="t" r="r" b="b"/>
            <a:pathLst>
              <a:path w="2059939">
                <a:moveTo>
                  <a:pt x="0" y="0"/>
                </a:moveTo>
                <a:lnTo>
                  <a:pt x="2059619" y="0"/>
                </a:lnTo>
              </a:path>
            </a:pathLst>
          </a:custGeom>
          <a:ln w="4217">
            <a:solidFill>
              <a:srgbClr val="000000"/>
            </a:solidFill>
          </a:ln>
        </p:spPr>
        <p:txBody>
          <a:bodyPr wrap="square" lIns="0" tIns="0" rIns="0" bIns="0" rtlCol="0"/>
          <a:lstStyle/>
          <a:p>
            <a:endParaRPr sz="1227"/>
          </a:p>
        </p:txBody>
      </p:sp>
      <p:sp>
        <p:nvSpPr>
          <p:cNvPr id="68" name="object 68"/>
          <p:cNvSpPr/>
          <p:nvPr/>
        </p:nvSpPr>
        <p:spPr>
          <a:xfrm>
            <a:off x="3692066" y="3368305"/>
            <a:ext cx="1404504" cy="0"/>
          </a:xfrm>
          <a:custGeom>
            <a:avLst/>
            <a:gdLst/>
            <a:ahLst/>
            <a:cxnLst/>
            <a:rect l="l" t="t" r="r" b="b"/>
            <a:pathLst>
              <a:path w="2059939">
                <a:moveTo>
                  <a:pt x="0" y="0"/>
                </a:moveTo>
                <a:lnTo>
                  <a:pt x="2059619" y="0"/>
                </a:lnTo>
              </a:path>
            </a:pathLst>
          </a:custGeom>
          <a:ln w="4217">
            <a:solidFill>
              <a:srgbClr val="000000"/>
            </a:solidFill>
          </a:ln>
        </p:spPr>
        <p:txBody>
          <a:bodyPr wrap="square" lIns="0" tIns="0" rIns="0" bIns="0" rtlCol="0"/>
          <a:lstStyle/>
          <a:p>
            <a:endParaRPr sz="1227"/>
          </a:p>
        </p:txBody>
      </p:sp>
      <p:sp>
        <p:nvSpPr>
          <p:cNvPr id="69" name="object 69"/>
          <p:cNvSpPr/>
          <p:nvPr/>
        </p:nvSpPr>
        <p:spPr>
          <a:xfrm>
            <a:off x="4862318" y="2768520"/>
            <a:ext cx="0" cy="749877"/>
          </a:xfrm>
          <a:custGeom>
            <a:avLst/>
            <a:gdLst/>
            <a:ahLst/>
            <a:cxnLst/>
            <a:rect l="l" t="t" r="r" b="b"/>
            <a:pathLst>
              <a:path h="1099820">
                <a:moveTo>
                  <a:pt x="0" y="1099265"/>
                </a:moveTo>
                <a:lnTo>
                  <a:pt x="0" y="0"/>
                </a:lnTo>
              </a:path>
            </a:pathLst>
          </a:custGeom>
          <a:ln w="4199">
            <a:solidFill>
              <a:srgbClr val="000000"/>
            </a:solidFill>
          </a:ln>
        </p:spPr>
        <p:txBody>
          <a:bodyPr wrap="square" lIns="0" tIns="0" rIns="0" bIns="0" rtlCol="0"/>
          <a:lstStyle/>
          <a:p>
            <a:endParaRPr sz="1227"/>
          </a:p>
        </p:txBody>
      </p:sp>
      <p:sp>
        <p:nvSpPr>
          <p:cNvPr id="70" name="object 70"/>
          <p:cNvSpPr/>
          <p:nvPr/>
        </p:nvSpPr>
        <p:spPr>
          <a:xfrm>
            <a:off x="4628300" y="2768520"/>
            <a:ext cx="0" cy="749877"/>
          </a:xfrm>
          <a:custGeom>
            <a:avLst/>
            <a:gdLst/>
            <a:ahLst/>
            <a:cxnLst/>
            <a:rect l="l" t="t" r="r" b="b"/>
            <a:pathLst>
              <a:path h="1099820">
                <a:moveTo>
                  <a:pt x="0" y="1099265"/>
                </a:moveTo>
                <a:lnTo>
                  <a:pt x="0" y="0"/>
                </a:lnTo>
              </a:path>
            </a:pathLst>
          </a:custGeom>
          <a:ln w="4199">
            <a:solidFill>
              <a:srgbClr val="000000"/>
            </a:solidFill>
          </a:ln>
        </p:spPr>
        <p:txBody>
          <a:bodyPr wrap="square" lIns="0" tIns="0" rIns="0" bIns="0" rtlCol="0"/>
          <a:lstStyle/>
          <a:p>
            <a:endParaRPr sz="1227"/>
          </a:p>
        </p:txBody>
      </p:sp>
      <p:sp>
        <p:nvSpPr>
          <p:cNvPr id="71" name="object 71"/>
          <p:cNvSpPr/>
          <p:nvPr/>
        </p:nvSpPr>
        <p:spPr>
          <a:xfrm>
            <a:off x="4393268" y="2470145"/>
            <a:ext cx="0" cy="1048183"/>
          </a:xfrm>
          <a:custGeom>
            <a:avLst/>
            <a:gdLst/>
            <a:ahLst/>
            <a:cxnLst/>
            <a:rect l="l" t="t" r="r" b="b"/>
            <a:pathLst>
              <a:path h="1537335">
                <a:moveTo>
                  <a:pt x="0" y="0"/>
                </a:moveTo>
                <a:lnTo>
                  <a:pt x="0" y="1536882"/>
                </a:lnTo>
              </a:path>
            </a:pathLst>
          </a:custGeom>
          <a:ln w="4199">
            <a:solidFill>
              <a:srgbClr val="000000"/>
            </a:solidFill>
          </a:ln>
        </p:spPr>
        <p:txBody>
          <a:bodyPr wrap="square" lIns="0" tIns="0" rIns="0" bIns="0" rtlCol="0"/>
          <a:lstStyle/>
          <a:p>
            <a:endParaRPr sz="1227"/>
          </a:p>
        </p:txBody>
      </p:sp>
      <p:sp>
        <p:nvSpPr>
          <p:cNvPr id="72" name="object 72"/>
          <p:cNvSpPr/>
          <p:nvPr/>
        </p:nvSpPr>
        <p:spPr>
          <a:xfrm>
            <a:off x="4159152" y="2470145"/>
            <a:ext cx="0" cy="1048183"/>
          </a:xfrm>
          <a:custGeom>
            <a:avLst/>
            <a:gdLst/>
            <a:ahLst/>
            <a:cxnLst/>
            <a:rect l="l" t="t" r="r" b="b"/>
            <a:pathLst>
              <a:path h="1537335">
                <a:moveTo>
                  <a:pt x="0" y="0"/>
                </a:moveTo>
                <a:lnTo>
                  <a:pt x="0" y="1536882"/>
                </a:lnTo>
              </a:path>
            </a:pathLst>
          </a:custGeom>
          <a:ln w="4199">
            <a:solidFill>
              <a:srgbClr val="000000"/>
            </a:solidFill>
          </a:ln>
        </p:spPr>
        <p:txBody>
          <a:bodyPr wrap="square" lIns="0" tIns="0" rIns="0" bIns="0" rtlCol="0"/>
          <a:lstStyle/>
          <a:p>
            <a:endParaRPr sz="1227"/>
          </a:p>
        </p:txBody>
      </p:sp>
      <p:sp>
        <p:nvSpPr>
          <p:cNvPr id="73" name="object 73"/>
          <p:cNvSpPr/>
          <p:nvPr/>
        </p:nvSpPr>
        <p:spPr>
          <a:xfrm>
            <a:off x="3925110" y="2470145"/>
            <a:ext cx="0" cy="1048183"/>
          </a:xfrm>
          <a:custGeom>
            <a:avLst/>
            <a:gdLst/>
            <a:ahLst/>
            <a:cxnLst/>
            <a:rect l="l" t="t" r="r" b="b"/>
            <a:pathLst>
              <a:path h="1537335">
                <a:moveTo>
                  <a:pt x="0" y="0"/>
                </a:moveTo>
                <a:lnTo>
                  <a:pt x="0" y="1536882"/>
                </a:lnTo>
              </a:path>
            </a:pathLst>
          </a:custGeom>
          <a:ln w="4199">
            <a:solidFill>
              <a:srgbClr val="000000"/>
            </a:solidFill>
          </a:ln>
        </p:spPr>
        <p:txBody>
          <a:bodyPr wrap="square" lIns="0" tIns="0" rIns="0" bIns="0" rtlCol="0"/>
          <a:lstStyle/>
          <a:p>
            <a:endParaRPr sz="1227"/>
          </a:p>
        </p:txBody>
      </p:sp>
      <p:sp>
        <p:nvSpPr>
          <p:cNvPr id="74" name="object 74"/>
          <p:cNvSpPr/>
          <p:nvPr/>
        </p:nvSpPr>
        <p:spPr>
          <a:xfrm>
            <a:off x="3692066" y="4046821"/>
            <a:ext cx="1404504" cy="0"/>
          </a:xfrm>
          <a:custGeom>
            <a:avLst/>
            <a:gdLst/>
            <a:ahLst/>
            <a:cxnLst/>
            <a:rect l="l" t="t" r="r" b="b"/>
            <a:pathLst>
              <a:path w="2059939">
                <a:moveTo>
                  <a:pt x="0" y="0"/>
                </a:moveTo>
                <a:lnTo>
                  <a:pt x="2059619" y="0"/>
                </a:lnTo>
              </a:path>
            </a:pathLst>
          </a:custGeom>
          <a:ln w="4217">
            <a:solidFill>
              <a:srgbClr val="000000"/>
            </a:solidFill>
          </a:ln>
        </p:spPr>
        <p:txBody>
          <a:bodyPr wrap="square" lIns="0" tIns="0" rIns="0" bIns="0" rtlCol="0"/>
          <a:lstStyle/>
          <a:p>
            <a:endParaRPr sz="1227"/>
          </a:p>
        </p:txBody>
      </p:sp>
      <p:sp>
        <p:nvSpPr>
          <p:cNvPr id="75" name="object 75"/>
          <p:cNvSpPr/>
          <p:nvPr/>
        </p:nvSpPr>
        <p:spPr>
          <a:xfrm>
            <a:off x="3692066" y="4279267"/>
            <a:ext cx="1404504" cy="0"/>
          </a:xfrm>
          <a:custGeom>
            <a:avLst/>
            <a:gdLst/>
            <a:ahLst/>
            <a:cxnLst/>
            <a:rect l="l" t="t" r="r" b="b"/>
            <a:pathLst>
              <a:path w="2059939">
                <a:moveTo>
                  <a:pt x="0" y="0"/>
                </a:moveTo>
                <a:lnTo>
                  <a:pt x="2059619" y="0"/>
                </a:lnTo>
              </a:path>
            </a:pathLst>
          </a:custGeom>
          <a:ln w="4217">
            <a:solidFill>
              <a:srgbClr val="000000"/>
            </a:solidFill>
          </a:ln>
        </p:spPr>
        <p:txBody>
          <a:bodyPr wrap="square" lIns="0" tIns="0" rIns="0" bIns="0" rtlCol="0"/>
          <a:lstStyle/>
          <a:p>
            <a:endParaRPr sz="1227"/>
          </a:p>
        </p:txBody>
      </p:sp>
      <p:sp>
        <p:nvSpPr>
          <p:cNvPr id="76" name="object 76"/>
          <p:cNvSpPr/>
          <p:nvPr/>
        </p:nvSpPr>
        <p:spPr>
          <a:xfrm>
            <a:off x="4862318" y="3814374"/>
            <a:ext cx="0" cy="698356"/>
          </a:xfrm>
          <a:custGeom>
            <a:avLst/>
            <a:gdLst/>
            <a:ahLst/>
            <a:cxnLst/>
            <a:rect l="l" t="t" r="r" b="b"/>
            <a:pathLst>
              <a:path h="1024254">
                <a:moveTo>
                  <a:pt x="0" y="0"/>
                </a:moveTo>
                <a:lnTo>
                  <a:pt x="0" y="1024102"/>
                </a:lnTo>
              </a:path>
            </a:pathLst>
          </a:custGeom>
          <a:ln w="4199">
            <a:solidFill>
              <a:srgbClr val="000000"/>
            </a:solidFill>
          </a:ln>
        </p:spPr>
        <p:txBody>
          <a:bodyPr wrap="square" lIns="0" tIns="0" rIns="0" bIns="0" rtlCol="0"/>
          <a:lstStyle/>
          <a:p>
            <a:endParaRPr sz="1227"/>
          </a:p>
        </p:txBody>
      </p:sp>
      <p:sp>
        <p:nvSpPr>
          <p:cNvPr id="77" name="object 77"/>
          <p:cNvSpPr/>
          <p:nvPr/>
        </p:nvSpPr>
        <p:spPr>
          <a:xfrm>
            <a:off x="4628300" y="3814374"/>
            <a:ext cx="0" cy="698356"/>
          </a:xfrm>
          <a:custGeom>
            <a:avLst/>
            <a:gdLst/>
            <a:ahLst/>
            <a:cxnLst/>
            <a:rect l="l" t="t" r="r" b="b"/>
            <a:pathLst>
              <a:path h="1024254">
                <a:moveTo>
                  <a:pt x="0" y="0"/>
                </a:moveTo>
                <a:lnTo>
                  <a:pt x="0" y="1024102"/>
                </a:lnTo>
              </a:path>
            </a:pathLst>
          </a:custGeom>
          <a:ln w="4199">
            <a:solidFill>
              <a:srgbClr val="000000"/>
            </a:solidFill>
          </a:ln>
        </p:spPr>
        <p:txBody>
          <a:bodyPr wrap="square" lIns="0" tIns="0" rIns="0" bIns="0" rtlCol="0"/>
          <a:lstStyle/>
          <a:p>
            <a:endParaRPr sz="1227"/>
          </a:p>
        </p:txBody>
      </p:sp>
      <p:sp>
        <p:nvSpPr>
          <p:cNvPr id="78" name="object 78"/>
          <p:cNvSpPr/>
          <p:nvPr/>
        </p:nvSpPr>
        <p:spPr>
          <a:xfrm>
            <a:off x="4393268" y="3814374"/>
            <a:ext cx="0" cy="698356"/>
          </a:xfrm>
          <a:custGeom>
            <a:avLst/>
            <a:gdLst/>
            <a:ahLst/>
            <a:cxnLst/>
            <a:rect l="l" t="t" r="r" b="b"/>
            <a:pathLst>
              <a:path h="1024254">
                <a:moveTo>
                  <a:pt x="0" y="0"/>
                </a:moveTo>
                <a:lnTo>
                  <a:pt x="0" y="1024102"/>
                </a:lnTo>
              </a:path>
            </a:pathLst>
          </a:custGeom>
          <a:ln w="4199">
            <a:solidFill>
              <a:srgbClr val="000000"/>
            </a:solidFill>
          </a:ln>
        </p:spPr>
        <p:txBody>
          <a:bodyPr wrap="square" lIns="0" tIns="0" rIns="0" bIns="0" rtlCol="0"/>
          <a:lstStyle/>
          <a:p>
            <a:endParaRPr sz="1227"/>
          </a:p>
        </p:txBody>
      </p:sp>
      <p:sp>
        <p:nvSpPr>
          <p:cNvPr id="79" name="object 79"/>
          <p:cNvSpPr/>
          <p:nvPr/>
        </p:nvSpPr>
        <p:spPr>
          <a:xfrm>
            <a:off x="4159152" y="3814374"/>
            <a:ext cx="0" cy="698356"/>
          </a:xfrm>
          <a:custGeom>
            <a:avLst/>
            <a:gdLst/>
            <a:ahLst/>
            <a:cxnLst/>
            <a:rect l="l" t="t" r="r" b="b"/>
            <a:pathLst>
              <a:path h="1024254">
                <a:moveTo>
                  <a:pt x="0" y="0"/>
                </a:moveTo>
                <a:lnTo>
                  <a:pt x="0" y="1024102"/>
                </a:lnTo>
              </a:path>
            </a:pathLst>
          </a:custGeom>
          <a:ln w="4199">
            <a:solidFill>
              <a:srgbClr val="000000"/>
            </a:solidFill>
          </a:ln>
        </p:spPr>
        <p:txBody>
          <a:bodyPr wrap="square" lIns="0" tIns="0" rIns="0" bIns="0" rtlCol="0"/>
          <a:lstStyle/>
          <a:p>
            <a:endParaRPr sz="1227"/>
          </a:p>
        </p:txBody>
      </p:sp>
      <p:sp>
        <p:nvSpPr>
          <p:cNvPr id="80" name="object 80"/>
          <p:cNvSpPr/>
          <p:nvPr/>
        </p:nvSpPr>
        <p:spPr>
          <a:xfrm>
            <a:off x="3925110" y="3814374"/>
            <a:ext cx="0" cy="698356"/>
          </a:xfrm>
          <a:custGeom>
            <a:avLst/>
            <a:gdLst/>
            <a:ahLst/>
            <a:cxnLst/>
            <a:rect l="l" t="t" r="r" b="b"/>
            <a:pathLst>
              <a:path h="1024254">
                <a:moveTo>
                  <a:pt x="0" y="0"/>
                </a:moveTo>
                <a:lnTo>
                  <a:pt x="0" y="1024102"/>
                </a:lnTo>
              </a:path>
            </a:pathLst>
          </a:custGeom>
          <a:ln w="4199">
            <a:solidFill>
              <a:srgbClr val="000000"/>
            </a:solidFill>
          </a:ln>
        </p:spPr>
        <p:txBody>
          <a:bodyPr wrap="square" lIns="0" tIns="0" rIns="0" bIns="0" rtlCol="0"/>
          <a:lstStyle/>
          <a:p>
            <a:endParaRPr sz="1227"/>
          </a:p>
        </p:txBody>
      </p:sp>
      <p:sp>
        <p:nvSpPr>
          <p:cNvPr id="81" name="object 81"/>
          <p:cNvSpPr/>
          <p:nvPr/>
        </p:nvSpPr>
        <p:spPr>
          <a:xfrm>
            <a:off x="3691092" y="2661694"/>
            <a:ext cx="1216602" cy="534266"/>
          </a:xfrm>
          <a:custGeom>
            <a:avLst/>
            <a:gdLst/>
            <a:ahLst/>
            <a:cxnLst/>
            <a:rect l="l" t="t" r="r" b="b"/>
            <a:pathLst>
              <a:path w="1784350" h="783589">
                <a:moveTo>
                  <a:pt x="0" y="700"/>
                </a:moveTo>
                <a:lnTo>
                  <a:pt x="51881" y="132"/>
                </a:lnTo>
                <a:lnTo>
                  <a:pt x="86479" y="0"/>
                </a:lnTo>
                <a:lnTo>
                  <a:pt x="103780" y="62"/>
                </a:lnTo>
                <a:lnTo>
                  <a:pt x="155694" y="988"/>
                </a:lnTo>
                <a:lnTo>
                  <a:pt x="207620" y="3407"/>
                </a:lnTo>
                <a:lnTo>
                  <a:pt x="259555" y="7818"/>
                </a:lnTo>
                <a:lnTo>
                  <a:pt x="311498" y="14717"/>
                </a:lnTo>
                <a:lnTo>
                  <a:pt x="363440" y="24598"/>
                </a:lnTo>
                <a:lnTo>
                  <a:pt x="415373" y="37627"/>
                </a:lnTo>
                <a:lnTo>
                  <a:pt x="467305" y="53496"/>
                </a:lnTo>
                <a:lnTo>
                  <a:pt x="519232" y="71859"/>
                </a:lnTo>
                <a:lnTo>
                  <a:pt x="571152" y="92369"/>
                </a:lnTo>
                <a:lnTo>
                  <a:pt x="623060" y="114678"/>
                </a:lnTo>
                <a:lnTo>
                  <a:pt x="674952" y="138441"/>
                </a:lnTo>
                <a:lnTo>
                  <a:pt x="692246" y="146625"/>
                </a:lnTo>
                <a:lnTo>
                  <a:pt x="709577" y="154688"/>
                </a:lnTo>
                <a:lnTo>
                  <a:pt x="744345" y="171117"/>
                </a:lnTo>
                <a:lnTo>
                  <a:pt x="779208" y="187916"/>
                </a:lnTo>
                <a:lnTo>
                  <a:pt x="814115" y="205041"/>
                </a:lnTo>
                <a:lnTo>
                  <a:pt x="849014" y="222449"/>
                </a:lnTo>
                <a:lnTo>
                  <a:pt x="883853" y="240099"/>
                </a:lnTo>
                <a:lnTo>
                  <a:pt x="918579" y="257948"/>
                </a:lnTo>
                <a:lnTo>
                  <a:pt x="953141" y="275952"/>
                </a:lnTo>
                <a:lnTo>
                  <a:pt x="987486" y="294069"/>
                </a:lnTo>
                <a:lnTo>
                  <a:pt x="1021562" y="312257"/>
                </a:lnTo>
                <a:lnTo>
                  <a:pt x="1055329" y="330678"/>
                </a:lnTo>
                <a:lnTo>
                  <a:pt x="1088948" y="349353"/>
                </a:lnTo>
                <a:lnTo>
                  <a:pt x="1122556" y="368162"/>
                </a:lnTo>
                <a:lnTo>
                  <a:pt x="1156255" y="387192"/>
                </a:lnTo>
                <a:lnTo>
                  <a:pt x="1190149" y="406526"/>
                </a:lnTo>
                <a:lnTo>
                  <a:pt x="1224340" y="426251"/>
                </a:lnTo>
                <a:lnTo>
                  <a:pt x="1258931" y="446452"/>
                </a:lnTo>
                <a:lnTo>
                  <a:pt x="1294025" y="467214"/>
                </a:lnTo>
                <a:lnTo>
                  <a:pt x="1329725" y="488622"/>
                </a:lnTo>
                <a:lnTo>
                  <a:pt x="1366134" y="510762"/>
                </a:lnTo>
                <a:lnTo>
                  <a:pt x="1403351" y="533730"/>
                </a:lnTo>
                <a:lnTo>
                  <a:pt x="1441379" y="557593"/>
                </a:lnTo>
                <a:lnTo>
                  <a:pt x="1480128" y="582266"/>
                </a:lnTo>
                <a:lnTo>
                  <a:pt x="1519503" y="607655"/>
                </a:lnTo>
                <a:lnTo>
                  <a:pt x="1559409" y="633664"/>
                </a:lnTo>
                <a:lnTo>
                  <a:pt x="1599751" y="660197"/>
                </a:lnTo>
                <a:lnTo>
                  <a:pt x="1640434" y="687159"/>
                </a:lnTo>
                <a:lnTo>
                  <a:pt x="1681364" y="714455"/>
                </a:lnTo>
                <a:lnTo>
                  <a:pt x="1722445" y="741990"/>
                </a:lnTo>
                <a:lnTo>
                  <a:pt x="1763583" y="769667"/>
                </a:lnTo>
                <a:lnTo>
                  <a:pt x="1784143" y="783530"/>
                </a:lnTo>
              </a:path>
            </a:pathLst>
          </a:custGeom>
          <a:ln w="18063">
            <a:solidFill>
              <a:srgbClr val="000000"/>
            </a:solidFill>
          </a:ln>
        </p:spPr>
        <p:txBody>
          <a:bodyPr wrap="square" lIns="0" tIns="0" rIns="0" bIns="0" rtlCol="0"/>
          <a:lstStyle/>
          <a:p>
            <a:endParaRPr sz="1227"/>
          </a:p>
        </p:txBody>
      </p:sp>
      <p:sp>
        <p:nvSpPr>
          <p:cNvPr id="82" name="object 82"/>
          <p:cNvSpPr/>
          <p:nvPr/>
        </p:nvSpPr>
        <p:spPr>
          <a:xfrm>
            <a:off x="3691091" y="3504197"/>
            <a:ext cx="155864" cy="9092"/>
          </a:xfrm>
          <a:custGeom>
            <a:avLst/>
            <a:gdLst/>
            <a:ahLst/>
            <a:cxnLst/>
            <a:rect l="l" t="t" r="r" b="b"/>
            <a:pathLst>
              <a:path w="228600" h="13335">
                <a:moveTo>
                  <a:pt x="0" y="0"/>
                </a:moveTo>
                <a:lnTo>
                  <a:pt x="50801" y="401"/>
                </a:lnTo>
                <a:lnTo>
                  <a:pt x="89266" y="1991"/>
                </a:lnTo>
                <a:lnTo>
                  <a:pt x="102143" y="2500"/>
                </a:lnTo>
                <a:lnTo>
                  <a:pt x="114855" y="2992"/>
                </a:lnTo>
                <a:lnTo>
                  <a:pt x="127437" y="3573"/>
                </a:lnTo>
                <a:lnTo>
                  <a:pt x="139923" y="4351"/>
                </a:lnTo>
                <a:lnTo>
                  <a:pt x="152346" y="5436"/>
                </a:lnTo>
                <a:lnTo>
                  <a:pt x="166212" y="6390"/>
                </a:lnTo>
                <a:lnTo>
                  <a:pt x="179436" y="7487"/>
                </a:lnTo>
                <a:lnTo>
                  <a:pt x="192140" y="8698"/>
                </a:lnTo>
                <a:lnTo>
                  <a:pt x="204445" y="9995"/>
                </a:lnTo>
                <a:lnTo>
                  <a:pt x="216475" y="11352"/>
                </a:lnTo>
                <a:lnTo>
                  <a:pt x="228351" y="12739"/>
                </a:lnTo>
              </a:path>
            </a:pathLst>
          </a:custGeom>
          <a:ln w="18076">
            <a:solidFill>
              <a:srgbClr val="000000"/>
            </a:solidFill>
          </a:ln>
        </p:spPr>
        <p:txBody>
          <a:bodyPr wrap="square" lIns="0" tIns="0" rIns="0" bIns="0" rtlCol="0"/>
          <a:lstStyle/>
          <a:p>
            <a:endParaRPr sz="1227"/>
          </a:p>
        </p:txBody>
      </p:sp>
      <p:sp>
        <p:nvSpPr>
          <p:cNvPr id="83" name="object 83"/>
          <p:cNvSpPr/>
          <p:nvPr/>
        </p:nvSpPr>
        <p:spPr>
          <a:xfrm>
            <a:off x="3691092" y="2829606"/>
            <a:ext cx="1096674" cy="427759"/>
          </a:xfrm>
          <a:custGeom>
            <a:avLst/>
            <a:gdLst/>
            <a:ahLst/>
            <a:cxnLst/>
            <a:rect l="l" t="t" r="r" b="b"/>
            <a:pathLst>
              <a:path w="1608455" h="627379">
                <a:moveTo>
                  <a:pt x="0" y="1473"/>
                </a:moveTo>
                <a:lnTo>
                  <a:pt x="55833" y="362"/>
                </a:lnTo>
                <a:lnTo>
                  <a:pt x="111723" y="0"/>
                </a:lnTo>
                <a:lnTo>
                  <a:pt x="130375" y="141"/>
                </a:lnTo>
                <a:lnTo>
                  <a:pt x="186426" y="1639"/>
                </a:lnTo>
                <a:lnTo>
                  <a:pt x="242664" y="5179"/>
                </a:lnTo>
                <a:lnTo>
                  <a:pt x="299144" y="11315"/>
                </a:lnTo>
                <a:lnTo>
                  <a:pt x="336959" y="17121"/>
                </a:lnTo>
                <a:lnTo>
                  <a:pt x="374923" y="24491"/>
                </a:lnTo>
                <a:lnTo>
                  <a:pt x="412997" y="33607"/>
                </a:lnTo>
                <a:lnTo>
                  <a:pt x="451036" y="44350"/>
                </a:lnTo>
                <a:lnTo>
                  <a:pt x="489006" y="56531"/>
                </a:lnTo>
                <a:lnTo>
                  <a:pt x="526872" y="69959"/>
                </a:lnTo>
                <a:lnTo>
                  <a:pt x="564600" y="84444"/>
                </a:lnTo>
                <a:lnTo>
                  <a:pt x="602155" y="99797"/>
                </a:lnTo>
                <a:lnTo>
                  <a:pt x="639504" y="115828"/>
                </a:lnTo>
                <a:lnTo>
                  <a:pt x="676612" y="132347"/>
                </a:lnTo>
                <a:lnTo>
                  <a:pt x="713444" y="149164"/>
                </a:lnTo>
                <a:lnTo>
                  <a:pt x="749966" y="166089"/>
                </a:lnTo>
                <a:lnTo>
                  <a:pt x="768081" y="174297"/>
                </a:lnTo>
                <a:lnTo>
                  <a:pt x="804035" y="190668"/>
                </a:lnTo>
                <a:lnTo>
                  <a:pt x="839808" y="207118"/>
                </a:lnTo>
                <a:lnTo>
                  <a:pt x="875625" y="223809"/>
                </a:lnTo>
                <a:lnTo>
                  <a:pt x="911710" y="240906"/>
                </a:lnTo>
                <a:lnTo>
                  <a:pt x="948288" y="258573"/>
                </a:lnTo>
                <a:lnTo>
                  <a:pt x="985583" y="276973"/>
                </a:lnTo>
                <a:lnTo>
                  <a:pt x="1023819" y="296269"/>
                </a:lnTo>
                <a:lnTo>
                  <a:pt x="1063220" y="316625"/>
                </a:lnTo>
                <a:lnTo>
                  <a:pt x="1104011" y="338205"/>
                </a:lnTo>
                <a:lnTo>
                  <a:pt x="1146419" y="361166"/>
                </a:lnTo>
                <a:lnTo>
                  <a:pt x="1190534" y="385516"/>
                </a:lnTo>
                <a:lnTo>
                  <a:pt x="1236184" y="411105"/>
                </a:lnTo>
                <a:lnTo>
                  <a:pt x="1283177" y="437778"/>
                </a:lnTo>
                <a:lnTo>
                  <a:pt x="1331322" y="465378"/>
                </a:lnTo>
                <a:lnTo>
                  <a:pt x="1380427" y="493750"/>
                </a:lnTo>
                <a:lnTo>
                  <a:pt x="1430300" y="522737"/>
                </a:lnTo>
                <a:lnTo>
                  <a:pt x="1480750" y="552184"/>
                </a:lnTo>
                <a:lnTo>
                  <a:pt x="1531584" y="581933"/>
                </a:lnTo>
                <a:lnTo>
                  <a:pt x="1582613" y="611830"/>
                </a:lnTo>
                <a:lnTo>
                  <a:pt x="1608139" y="626785"/>
                </a:lnTo>
              </a:path>
            </a:pathLst>
          </a:custGeom>
          <a:ln w="8430">
            <a:solidFill>
              <a:srgbClr val="000000"/>
            </a:solidFill>
          </a:ln>
        </p:spPr>
        <p:txBody>
          <a:bodyPr wrap="square" lIns="0" tIns="0" rIns="0" bIns="0" rtlCol="0"/>
          <a:lstStyle/>
          <a:p>
            <a:endParaRPr sz="1227"/>
          </a:p>
        </p:txBody>
      </p:sp>
      <p:sp>
        <p:nvSpPr>
          <p:cNvPr id="84" name="object 84"/>
          <p:cNvSpPr/>
          <p:nvPr/>
        </p:nvSpPr>
        <p:spPr>
          <a:xfrm>
            <a:off x="3691092" y="2975296"/>
            <a:ext cx="971983" cy="338137"/>
          </a:xfrm>
          <a:custGeom>
            <a:avLst/>
            <a:gdLst/>
            <a:ahLst/>
            <a:cxnLst/>
            <a:rect l="l" t="t" r="r" b="b"/>
            <a:pathLst>
              <a:path w="1425575" h="495935">
                <a:moveTo>
                  <a:pt x="0" y="0"/>
                </a:moveTo>
                <a:lnTo>
                  <a:pt x="41991" y="1758"/>
                </a:lnTo>
                <a:lnTo>
                  <a:pt x="83973" y="3638"/>
                </a:lnTo>
                <a:lnTo>
                  <a:pt x="125853" y="5760"/>
                </a:lnTo>
                <a:lnTo>
                  <a:pt x="167534" y="8247"/>
                </a:lnTo>
                <a:lnTo>
                  <a:pt x="208922" y="11219"/>
                </a:lnTo>
                <a:lnTo>
                  <a:pt x="249922" y="14798"/>
                </a:lnTo>
                <a:lnTo>
                  <a:pt x="290439" y="19107"/>
                </a:lnTo>
                <a:lnTo>
                  <a:pt x="330378" y="24266"/>
                </a:lnTo>
                <a:lnTo>
                  <a:pt x="369645" y="30397"/>
                </a:lnTo>
                <a:lnTo>
                  <a:pt x="408144" y="37623"/>
                </a:lnTo>
                <a:lnTo>
                  <a:pt x="445905" y="46478"/>
                </a:lnTo>
                <a:lnTo>
                  <a:pt x="483285" y="56612"/>
                </a:lnTo>
                <a:lnTo>
                  <a:pt x="520682" y="68096"/>
                </a:lnTo>
                <a:lnTo>
                  <a:pt x="558493" y="81001"/>
                </a:lnTo>
                <a:lnTo>
                  <a:pt x="597115" y="95398"/>
                </a:lnTo>
                <a:lnTo>
                  <a:pt x="636945" y="111357"/>
                </a:lnTo>
                <a:lnTo>
                  <a:pt x="678382" y="128950"/>
                </a:lnTo>
                <a:lnTo>
                  <a:pt x="721822" y="148246"/>
                </a:lnTo>
                <a:lnTo>
                  <a:pt x="767662" y="169318"/>
                </a:lnTo>
                <a:lnTo>
                  <a:pt x="816301" y="192236"/>
                </a:lnTo>
                <a:lnTo>
                  <a:pt x="868058" y="217021"/>
                </a:lnTo>
                <a:lnTo>
                  <a:pt x="922692" y="243594"/>
                </a:lnTo>
                <a:lnTo>
                  <a:pt x="979883" y="271746"/>
                </a:lnTo>
                <a:lnTo>
                  <a:pt x="1039313" y="301270"/>
                </a:lnTo>
                <a:lnTo>
                  <a:pt x="1100662" y="331957"/>
                </a:lnTo>
                <a:lnTo>
                  <a:pt x="1163613" y="363598"/>
                </a:lnTo>
                <a:lnTo>
                  <a:pt x="1227847" y="395986"/>
                </a:lnTo>
                <a:lnTo>
                  <a:pt x="1293044" y="428913"/>
                </a:lnTo>
                <a:lnTo>
                  <a:pt x="1325905" y="445513"/>
                </a:lnTo>
                <a:lnTo>
                  <a:pt x="1358887" y="462169"/>
                </a:lnTo>
                <a:lnTo>
                  <a:pt x="1391951" y="478856"/>
                </a:lnTo>
                <a:lnTo>
                  <a:pt x="1425056" y="495547"/>
                </a:lnTo>
              </a:path>
            </a:pathLst>
          </a:custGeom>
          <a:ln w="8431">
            <a:solidFill>
              <a:srgbClr val="000000"/>
            </a:solidFill>
          </a:ln>
        </p:spPr>
        <p:txBody>
          <a:bodyPr wrap="square" lIns="0" tIns="0" rIns="0" bIns="0" rtlCol="0"/>
          <a:lstStyle/>
          <a:p>
            <a:endParaRPr sz="1227"/>
          </a:p>
        </p:txBody>
      </p:sp>
      <p:sp>
        <p:nvSpPr>
          <p:cNvPr id="85" name="object 85"/>
          <p:cNvSpPr/>
          <p:nvPr/>
        </p:nvSpPr>
        <p:spPr>
          <a:xfrm>
            <a:off x="3691092" y="3102415"/>
            <a:ext cx="856817" cy="256309"/>
          </a:xfrm>
          <a:custGeom>
            <a:avLst/>
            <a:gdLst/>
            <a:ahLst/>
            <a:cxnLst/>
            <a:rect l="l" t="t" r="r" b="b"/>
            <a:pathLst>
              <a:path w="1256664" h="375920">
                <a:moveTo>
                  <a:pt x="0" y="0"/>
                </a:moveTo>
                <a:lnTo>
                  <a:pt x="43264" y="2233"/>
                </a:lnTo>
                <a:lnTo>
                  <a:pt x="86555" y="4696"/>
                </a:lnTo>
                <a:lnTo>
                  <a:pt x="129898" y="7535"/>
                </a:lnTo>
                <a:lnTo>
                  <a:pt x="173320" y="10901"/>
                </a:lnTo>
                <a:lnTo>
                  <a:pt x="216846" y="14943"/>
                </a:lnTo>
                <a:lnTo>
                  <a:pt x="260503" y="19808"/>
                </a:lnTo>
                <a:lnTo>
                  <a:pt x="304316" y="25647"/>
                </a:lnTo>
                <a:lnTo>
                  <a:pt x="348310" y="32608"/>
                </a:lnTo>
                <a:lnTo>
                  <a:pt x="392513" y="40841"/>
                </a:lnTo>
                <a:lnTo>
                  <a:pt x="436950" y="50493"/>
                </a:lnTo>
                <a:lnTo>
                  <a:pt x="481611" y="62126"/>
                </a:lnTo>
                <a:lnTo>
                  <a:pt x="526334" y="75203"/>
                </a:lnTo>
                <a:lnTo>
                  <a:pt x="571017" y="89525"/>
                </a:lnTo>
                <a:lnTo>
                  <a:pt x="615556" y="104893"/>
                </a:lnTo>
                <a:lnTo>
                  <a:pt x="659850" y="121110"/>
                </a:lnTo>
                <a:lnTo>
                  <a:pt x="703794" y="137977"/>
                </a:lnTo>
                <a:lnTo>
                  <a:pt x="747286" y="155297"/>
                </a:lnTo>
                <a:lnTo>
                  <a:pt x="790223" y="172871"/>
                </a:lnTo>
                <a:lnTo>
                  <a:pt x="832503" y="190500"/>
                </a:lnTo>
                <a:lnTo>
                  <a:pt x="874021" y="207987"/>
                </a:lnTo>
                <a:lnTo>
                  <a:pt x="914705" y="225614"/>
                </a:lnTo>
                <a:lnTo>
                  <a:pt x="954612" y="242997"/>
                </a:lnTo>
                <a:lnTo>
                  <a:pt x="993830" y="260156"/>
                </a:lnTo>
                <a:lnTo>
                  <a:pt x="1032444" y="277108"/>
                </a:lnTo>
                <a:lnTo>
                  <a:pt x="1070539" y="293871"/>
                </a:lnTo>
                <a:lnTo>
                  <a:pt x="1108203" y="310465"/>
                </a:lnTo>
                <a:lnTo>
                  <a:pt x="1126899" y="318704"/>
                </a:lnTo>
                <a:lnTo>
                  <a:pt x="1145520" y="326907"/>
                </a:lnTo>
                <a:lnTo>
                  <a:pt x="1182576" y="343216"/>
                </a:lnTo>
                <a:lnTo>
                  <a:pt x="1219458" y="359410"/>
                </a:lnTo>
                <a:lnTo>
                  <a:pt x="1237860" y="367469"/>
                </a:lnTo>
                <a:lnTo>
                  <a:pt x="1256251" y="375507"/>
                </a:lnTo>
              </a:path>
            </a:pathLst>
          </a:custGeom>
          <a:ln w="8432">
            <a:solidFill>
              <a:srgbClr val="000000"/>
            </a:solidFill>
          </a:ln>
        </p:spPr>
        <p:txBody>
          <a:bodyPr wrap="square" lIns="0" tIns="0" rIns="0" bIns="0" rtlCol="0"/>
          <a:lstStyle/>
          <a:p>
            <a:endParaRPr sz="1227"/>
          </a:p>
        </p:txBody>
      </p:sp>
      <p:sp>
        <p:nvSpPr>
          <p:cNvPr id="86" name="object 86"/>
          <p:cNvSpPr/>
          <p:nvPr/>
        </p:nvSpPr>
        <p:spPr>
          <a:xfrm>
            <a:off x="3691092" y="3213667"/>
            <a:ext cx="732992" cy="188335"/>
          </a:xfrm>
          <a:custGeom>
            <a:avLst/>
            <a:gdLst/>
            <a:ahLst/>
            <a:cxnLst/>
            <a:rect l="l" t="t" r="r" b="b"/>
            <a:pathLst>
              <a:path w="1075055" h="276225">
                <a:moveTo>
                  <a:pt x="0" y="0"/>
                </a:moveTo>
                <a:lnTo>
                  <a:pt x="40712" y="1342"/>
                </a:lnTo>
                <a:lnTo>
                  <a:pt x="81685" y="2936"/>
                </a:lnTo>
                <a:lnTo>
                  <a:pt x="123179" y="5031"/>
                </a:lnTo>
                <a:lnTo>
                  <a:pt x="165453" y="7878"/>
                </a:lnTo>
                <a:lnTo>
                  <a:pt x="208767" y="11730"/>
                </a:lnTo>
                <a:lnTo>
                  <a:pt x="253381" y="16836"/>
                </a:lnTo>
                <a:lnTo>
                  <a:pt x="299555" y="23448"/>
                </a:lnTo>
                <a:lnTo>
                  <a:pt x="347547" y="31817"/>
                </a:lnTo>
                <a:lnTo>
                  <a:pt x="397618" y="42195"/>
                </a:lnTo>
                <a:lnTo>
                  <a:pt x="450028" y="54831"/>
                </a:lnTo>
                <a:lnTo>
                  <a:pt x="504953" y="69883"/>
                </a:lnTo>
                <a:lnTo>
                  <a:pt x="562293" y="87124"/>
                </a:lnTo>
                <a:lnTo>
                  <a:pt x="621768" y="106321"/>
                </a:lnTo>
                <a:lnTo>
                  <a:pt x="683100" y="127239"/>
                </a:lnTo>
                <a:lnTo>
                  <a:pt x="746010" y="149647"/>
                </a:lnTo>
                <a:lnTo>
                  <a:pt x="810220" y="173309"/>
                </a:lnTo>
                <a:lnTo>
                  <a:pt x="875450" y="197992"/>
                </a:lnTo>
                <a:lnTo>
                  <a:pt x="941422" y="223463"/>
                </a:lnTo>
                <a:lnTo>
                  <a:pt x="1007857" y="249488"/>
                </a:lnTo>
                <a:lnTo>
                  <a:pt x="1041161" y="262636"/>
                </a:lnTo>
                <a:lnTo>
                  <a:pt x="1074476" y="275834"/>
                </a:lnTo>
              </a:path>
            </a:pathLst>
          </a:custGeom>
          <a:ln w="8433">
            <a:solidFill>
              <a:srgbClr val="000000"/>
            </a:solidFill>
          </a:ln>
        </p:spPr>
        <p:txBody>
          <a:bodyPr wrap="square" lIns="0" tIns="0" rIns="0" bIns="0" rtlCol="0"/>
          <a:lstStyle/>
          <a:p>
            <a:endParaRPr sz="1227"/>
          </a:p>
        </p:txBody>
      </p:sp>
      <p:sp>
        <p:nvSpPr>
          <p:cNvPr id="87" name="object 87"/>
          <p:cNvSpPr/>
          <p:nvPr/>
        </p:nvSpPr>
        <p:spPr>
          <a:xfrm>
            <a:off x="3691092" y="3308232"/>
            <a:ext cx="607868" cy="130319"/>
          </a:xfrm>
          <a:custGeom>
            <a:avLst/>
            <a:gdLst/>
            <a:ahLst/>
            <a:cxnLst/>
            <a:rect l="l" t="t" r="r" b="b"/>
            <a:pathLst>
              <a:path w="891539" h="191135">
                <a:moveTo>
                  <a:pt x="0" y="0"/>
                </a:moveTo>
                <a:lnTo>
                  <a:pt x="40641" y="2233"/>
                </a:lnTo>
                <a:lnTo>
                  <a:pt x="81291" y="4677"/>
                </a:lnTo>
                <a:lnTo>
                  <a:pt x="122045" y="7463"/>
                </a:lnTo>
                <a:lnTo>
                  <a:pt x="162999" y="10722"/>
                </a:lnTo>
                <a:lnTo>
                  <a:pt x="204246" y="14587"/>
                </a:lnTo>
                <a:lnTo>
                  <a:pt x="245882" y="19190"/>
                </a:lnTo>
                <a:lnTo>
                  <a:pt x="288001" y="24662"/>
                </a:lnTo>
                <a:lnTo>
                  <a:pt x="330699" y="31135"/>
                </a:lnTo>
                <a:lnTo>
                  <a:pt x="374071" y="38741"/>
                </a:lnTo>
                <a:lnTo>
                  <a:pt x="418210" y="47613"/>
                </a:lnTo>
                <a:lnTo>
                  <a:pt x="463153" y="57823"/>
                </a:lnTo>
                <a:lnTo>
                  <a:pt x="508809" y="69286"/>
                </a:lnTo>
                <a:lnTo>
                  <a:pt x="555108" y="81873"/>
                </a:lnTo>
                <a:lnTo>
                  <a:pt x="601980" y="95456"/>
                </a:lnTo>
                <a:lnTo>
                  <a:pt x="649353" y="109906"/>
                </a:lnTo>
                <a:lnTo>
                  <a:pt x="697159" y="125093"/>
                </a:lnTo>
                <a:lnTo>
                  <a:pt x="745325" y="140889"/>
                </a:lnTo>
                <a:lnTo>
                  <a:pt x="793782" y="157166"/>
                </a:lnTo>
                <a:lnTo>
                  <a:pt x="842459" y="173795"/>
                </a:lnTo>
                <a:lnTo>
                  <a:pt x="866858" y="182200"/>
                </a:lnTo>
                <a:lnTo>
                  <a:pt x="891285" y="190646"/>
                </a:lnTo>
              </a:path>
            </a:pathLst>
          </a:custGeom>
          <a:ln w="8434">
            <a:solidFill>
              <a:srgbClr val="000000"/>
            </a:solidFill>
          </a:ln>
        </p:spPr>
        <p:txBody>
          <a:bodyPr wrap="square" lIns="0" tIns="0" rIns="0" bIns="0" rtlCol="0"/>
          <a:lstStyle/>
          <a:p>
            <a:endParaRPr sz="1227"/>
          </a:p>
        </p:txBody>
      </p:sp>
      <p:sp>
        <p:nvSpPr>
          <p:cNvPr id="88" name="object 88"/>
          <p:cNvSpPr/>
          <p:nvPr/>
        </p:nvSpPr>
        <p:spPr>
          <a:xfrm>
            <a:off x="3691092" y="3384071"/>
            <a:ext cx="486208" cy="82694"/>
          </a:xfrm>
          <a:custGeom>
            <a:avLst/>
            <a:gdLst/>
            <a:ahLst/>
            <a:cxnLst/>
            <a:rect l="l" t="t" r="r" b="b"/>
            <a:pathLst>
              <a:path w="713105" h="121285">
                <a:moveTo>
                  <a:pt x="0" y="0"/>
                </a:moveTo>
                <a:lnTo>
                  <a:pt x="48125" y="2086"/>
                </a:lnTo>
                <a:lnTo>
                  <a:pt x="96635" y="4620"/>
                </a:lnTo>
                <a:lnTo>
                  <a:pt x="145702" y="7871"/>
                </a:lnTo>
                <a:lnTo>
                  <a:pt x="195497" y="12106"/>
                </a:lnTo>
                <a:lnTo>
                  <a:pt x="246194" y="17595"/>
                </a:lnTo>
                <a:lnTo>
                  <a:pt x="297965" y="24607"/>
                </a:lnTo>
                <a:lnTo>
                  <a:pt x="350999" y="33401"/>
                </a:lnTo>
                <a:lnTo>
                  <a:pt x="405576" y="44031"/>
                </a:lnTo>
                <a:lnTo>
                  <a:pt x="461512" y="56260"/>
                </a:lnTo>
                <a:lnTo>
                  <a:pt x="499415" y="65170"/>
                </a:lnTo>
                <a:lnTo>
                  <a:pt x="537706" y="74594"/>
                </a:lnTo>
                <a:lnTo>
                  <a:pt x="576301" y="84452"/>
                </a:lnTo>
                <a:lnTo>
                  <a:pt x="615112" y="94667"/>
                </a:lnTo>
                <a:lnTo>
                  <a:pt x="654053" y="105159"/>
                </a:lnTo>
                <a:lnTo>
                  <a:pt x="693039" y="115849"/>
                </a:lnTo>
                <a:lnTo>
                  <a:pt x="712522" y="121244"/>
                </a:lnTo>
              </a:path>
            </a:pathLst>
          </a:custGeom>
          <a:ln w="8434">
            <a:solidFill>
              <a:srgbClr val="000000"/>
            </a:solidFill>
          </a:ln>
        </p:spPr>
        <p:txBody>
          <a:bodyPr wrap="square" lIns="0" tIns="0" rIns="0" bIns="0" rtlCol="0"/>
          <a:lstStyle/>
          <a:p>
            <a:endParaRPr sz="1227"/>
          </a:p>
        </p:txBody>
      </p:sp>
      <p:sp>
        <p:nvSpPr>
          <p:cNvPr id="89" name="object 89"/>
          <p:cNvSpPr/>
          <p:nvPr/>
        </p:nvSpPr>
        <p:spPr>
          <a:xfrm>
            <a:off x="3691091" y="3504197"/>
            <a:ext cx="155864" cy="9092"/>
          </a:xfrm>
          <a:custGeom>
            <a:avLst/>
            <a:gdLst/>
            <a:ahLst/>
            <a:cxnLst/>
            <a:rect l="l" t="t" r="r" b="b"/>
            <a:pathLst>
              <a:path w="228600" h="13335">
                <a:moveTo>
                  <a:pt x="0" y="0"/>
                </a:moveTo>
                <a:lnTo>
                  <a:pt x="50801" y="401"/>
                </a:lnTo>
                <a:lnTo>
                  <a:pt x="89266" y="1991"/>
                </a:lnTo>
                <a:lnTo>
                  <a:pt x="102143" y="2500"/>
                </a:lnTo>
                <a:lnTo>
                  <a:pt x="114855" y="2992"/>
                </a:lnTo>
                <a:lnTo>
                  <a:pt x="127437" y="3573"/>
                </a:lnTo>
                <a:lnTo>
                  <a:pt x="139923" y="4351"/>
                </a:lnTo>
                <a:lnTo>
                  <a:pt x="152346" y="5436"/>
                </a:lnTo>
                <a:lnTo>
                  <a:pt x="166212" y="6390"/>
                </a:lnTo>
                <a:lnTo>
                  <a:pt x="179436" y="7487"/>
                </a:lnTo>
                <a:lnTo>
                  <a:pt x="192140" y="8698"/>
                </a:lnTo>
                <a:lnTo>
                  <a:pt x="204445" y="9995"/>
                </a:lnTo>
                <a:lnTo>
                  <a:pt x="216475" y="11352"/>
                </a:lnTo>
                <a:lnTo>
                  <a:pt x="228351" y="12739"/>
                </a:lnTo>
              </a:path>
            </a:pathLst>
          </a:custGeom>
          <a:ln w="8435">
            <a:solidFill>
              <a:srgbClr val="000000"/>
            </a:solidFill>
          </a:ln>
        </p:spPr>
        <p:txBody>
          <a:bodyPr wrap="square" lIns="0" tIns="0" rIns="0" bIns="0" rtlCol="0"/>
          <a:lstStyle/>
          <a:p>
            <a:endParaRPr sz="1227"/>
          </a:p>
        </p:txBody>
      </p:sp>
      <p:sp>
        <p:nvSpPr>
          <p:cNvPr id="90" name="object 90"/>
          <p:cNvSpPr/>
          <p:nvPr/>
        </p:nvSpPr>
        <p:spPr>
          <a:xfrm>
            <a:off x="3738285" y="2591596"/>
            <a:ext cx="80530" cy="926523"/>
          </a:xfrm>
          <a:custGeom>
            <a:avLst/>
            <a:gdLst/>
            <a:ahLst/>
            <a:cxnLst/>
            <a:rect l="l" t="t" r="r" b="b"/>
            <a:pathLst>
              <a:path w="118110" h="1358900">
                <a:moveTo>
                  <a:pt x="118079" y="0"/>
                </a:moveTo>
                <a:lnTo>
                  <a:pt x="0" y="1358745"/>
                </a:lnTo>
              </a:path>
            </a:pathLst>
          </a:custGeom>
          <a:ln w="11997">
            <a:solidFill>
              <a:srgbClr val="000000"/>
            </a:solidFill>
            <a:prstDash val="dash"/>
          </a:ln>
        </p:spPr>
        <p:txBody>
          <a:bodyPr wrap="square" lIns="0" tIns="0" rIns="0" bIns="0" rtlCol="0"/>
          <a:lstStyle/>
          <a:p>
            <a:endParaRPr sz="1227"/>
          </a:p>
        </p:txBody>
      </p:sp>
      <p:sp>
        <p:nvSpPr>
          <p:cNvPr id="91" name="object 91"/>
          <p:cNvSpPr/>
          <p:nvPr/>
        </p:nvSpPr>
        <p:spPr>
          <a:xfrm>
            <a:off x="3691092" y="3987750"/>
            <a:ext cx="1216602" cy="200025"/>
          </a:xfrm>
          <a:custGeom>
            <a:avLst/>
            <a:gdLst/>
            <a:ahLst/>
            <a:cxnLst/>
            <a:rect l="l" t="t" r="r" b="b"/>
            <a:pathLst>
              <a:path w="1784350" h="293370">
                <a:moveTo>
                  <a:pt x="0" y="293211"/>
                </a:moveTo>
                <a:lnTo>
                  <a:pt x="41106" y="280156"/>
                </a:lnTo>
                <a:lnTo>
                  <a:pt x="82230" y="267055"/>
                </a:lnTo>
                <a:lnTo>
                  <a:pt x="102804" y="260498"/>
                </a:lnTo>
                <a:lnTo>
                  <a:pt x="123388" y="253943"/>
                </a:lnTo>
                <a:lnTo>
                  <a:pt x="164598" y="240852"/>
                </a:lnTo>
                <a:lnTo>
                  <a:pt x="205877" y="227817"/>
                </a:lnTo>
                <a:lnTo>
                  <a:pt x="247243" y="214869"/>
                </a:lnTo>
                <a:lnTo>
                  <a:pt x="288712" y="202044"/>
                </a:lnTo>
                <a:lnTo>
                  <a:pt x="330303" y="189373"/>
                </a:lnTo>
                <a:lnTo>
                  <a:pt x="372031" y="176889"/>
                </a:lnTo>
                <a:lnTo>
                  <a:pt x="413915" y="164628"/>
                </a:lnTo>
                <a:lnTo>
                  <a:pt x="455912" y="152641"/>
                </a:lnTo>
                <a:lnTo>
                  <a:pt x="497936" y="140918"/>
                </a:lnTo>
                <a:lnTo>
                  <a:pt x="539926" y="129467"/>
                </a:lnTo>
                <a:lnTo>
                  <a:pt x="581822" y="118298"/>
                </a:lnTo>
                <a:lnTo>
                  <a:pt x="623563" y="107420"/>
                </a:lnTo>
                <a:lnTo>
                  <a:pt x="665089" y="96843"/>
                </a:lnTo>
                <a:lnTo>
                  <a:pt x="706339" y="86575"/>
                </a:lnTo>
                <a:lnTo>
                  <a:pt x="747253" y="76626"/>
                </a:lnTo>
                <a:lnTo>
                  <a:pt x="787770" y="67006"/>
                </a:lnTo>
                <a:lnTo>
                  <a:pt x="827830" y="57724"/>
                </a:lnTo>
                <a:lnTo>
                  <a:pt x="847673" y="53016"/>
                </a:lnTo>
                <a:lnTo>
                  <a:pt x="887097" y="43916"/>
                </a:lnTo>
                <a:lnTo>
                  <a:pt x="926379" y="35338"/>
                </a:lnTo>
                <a:lnTo>
                  <a:pt x="965773" y="27405"/>
                </a:lnTo>
                <a:lnTo>
                  <a:pt x="1005528" y="20238"/>
                </a:lnTo>
                <a:lnTo>
                  <a:pt x="1045895" y="13961"/>
                </a:lnTo>
                <a:lnTo>
                  <a:pt x="1087125" y="8695"/>
                </a:lnTo>
                <a:lnTo>
                  <a:pt x="1129470" y="4564"/>
                </a:lnTo>
                <a:lnTo>
                  <a:pt x="1173180" y="1688"/>
                </a:lnTo>
                <a:lnTo>
                  <a:pt x="1218506" y="192"/>
                </a:lnTo>
                <a:lnTo>
                  <a:pt x="1241854" y="0"/>
                </a:lnTo>
                <a:lnTo>
                  <a:pt x="1265695" y="202"/>
                </a:lnTo>
                <a:lnTo>
                  <a:pt x="1314890" y="1761"/>
                </a:lnTo>
                <a:lnTo>
                  <a:pt x="1365913" y="4720"/>
                </a:lnTo>
                <a:lnTo>
                  <a:pt x="1418539" y="8913"/>
                </a:lnTo>
                <a:lnTo>
                  <a:pt x="1472543" y="14175"/>
                </a:lnTo>
                <a:lnTo>
                  <a:pt x="1527700" y="20341"/>
                </a:lnTo>
                <a:lnTo>
                  <a:pt x="1583786" y="27244"/>
                </a:lnTo>
                <a:lnTo>
                  <a:pt x="1640574" y="34718"/>
                </a:lnTo>
                <a:lnTo>
                  <a:pt x="1697840" y="42599"/>
                </a:lnTo>
                <a:lnTo>
                  <a:pt x="1755359" y="50720"/>
                </a:lnTo>
                <a:lnTo>
                  <a:pt x="1784143" y="54819"/>
                </a:lnTo>
              </a:path>
            </a:pathLst>
          </a:custGeom>
          <a:ln w="18074">
            <a:solidFill>
              <a:srgbClr val="000000"/>
            </a:solidFill>
          </a:ln>
        </p:spPr>
        <p:txBody>
          <a:bodyPr wrap="square" lIns="0" tIns="0" rIns="0" bIns="0" rtlCol="0"/>
          <a:lstStyle/>
          <a:p>
            <a:endParaRPr sz="1227"/>
          </a:p>
        </p:txBody>
      </p:sp>
      <p:sp>
        <p:nvSpPr>
          <p:cNvPr id="92" name="object 92"/>
          <p:cNvSpPr/>
          <p:nvPr/>
        </p:nvSpPr>
        <p:spPr>
          <a:xfrm>
            <a:off x="3691092" y="4507205"/>
            <a:ext cx="157595" cy="0"/>
          </a:xfrm>
          <a:custGeom>
            <a:avLst/>
            <a:gdLst/>
            <a:ahLst/>
            <a:cxnLst/>
            <a:rect l="l" t="t" r="r" b="b"/>
            <a:pathLst>
              <a:path w="231139">
                <a:moveTo>
                  <a:pt x="0" y="0"/>
                </a:moveTo>
                <a:lnTo>
                  <a:pt x="230688" y="0"/>
                </a:lnTo>
              </a:path>
            </a:pathLst>
          </a:custGeom>
          <a:ln w="3175">
            <a:solidFill>
              <a:srgbClr val="000000"/>
            </a:solidFill>
          </a:ln>
        </p:spPr>
        <p:txBody>
          <a:bodyPr wrap="square" lIns="0" tIns="0" rIns="0" bIns="0" rtlCol="0"/>
          <a:lstStyle/>
          <a:p>
            <a:endParaRPr sz="1227"/>
          </a:p>
        </p:txBody>
      </p:sp>
      <p:sp>
        <p:nvSpPr>
          <p:cNvPr id="93" name="object 93"/>
          <p:cNvSpPr/>
          <p:nvPr/>
        </p:nvSpPr>
        <p:spPr>
          <a:xfrm>
            <a:off x="3691092" y="4128542"/>
            <a:ext cx="1096674" cy="145040"/>
          </a:xfrm>
          <a:custGeom>
            <a:avLst/>
            <a:gdLst/>
            <a:ahLst/>
            <a:cxnLst/>
            <a:rect l="l" t="t" r="r" b="b"/>
            <a:pathLst>
              <a:path w="1608455" h="212725">
                <a:moveTo>
                  <a:pt x="0" y="212383"/>
                </a:moveTo>
                <a:lnTo>
                  <a:pt x="18812" y="207615"/>
                </a:lnTo>
                <a:lnTo>
                  <a:pt x="37606" y="202848"/>
                </a:lnTo>
                <a:lnTo>
                  <a:pt x="56384" y="198085"/>
                </a:lnTo>
                <a:lnTo>
                  <a:pt x="93909" y="188580"/>
                </a:lnTo>
                <a:lnTo>
                  <a:pt x="131411" y="179119"/>
                </a:lnTo>
                <a:lnTo>
                  <a:pt x="168915" y="169719"/>
                </a:lnTo>
                <a:lnTo>
                  <a:pt x="206446" y="160401"/>
                </a:lnTo>
                <a:lnTo>
                  <a:pt x="244030" y="151182"/>
                </a:lnTo>
                <a:lnTo>
                  <a:pt x="281692" y="142080"/>
                </a:lnTo>
                <a:lnTo>
                  <a:pt x="319456" y="133115"/>
                </a:lnTo>
                <a:lnTo>
                  <a:pt x="357349" y="124306"/>
                </a:lnTo>
                <a:lnTo>
                  <a:pt x="376351" y="119965"/>
                </a:lnTo>
                <a:lnTo>
                  <a:pt x="395400" y="115440"/>
                </a:lnTo>
                <a:lnTo>
                  <a:pt x="433538" y="106588"/>
                </a:lnTo>
                <a:lnTo>
                  <a:pt x="471685" y="97998"/>
                </a:lnTo>
                <a:lnTo>
                  <a:pt x="509788" y="89669"/>
                </a:lnTo>
                <a:lnTo>
                  <a:pt x="547796" y="81601"/>
                </a:lnTo>
                <a:lnTo>
                  <a:pt x="585658" y="73793"/>
                </a:lnTo>
                <a:lnTo>
                  <a:pt x="623323" y="66244"/>
                </a:lnTo>
                <a:lnTo>
                  <a:pt x="660738" y="58955"/>
                </a:lnTo>
                <a:lnTo>
                  <a:pt x="716280" y="48506"/>
                </a:lnTo>
                <a:lnTo>
                  <a:pt x="752846" y="41862"/>
                </a:lnTo>
                <a:lnTo>
                  <a:pt x="770972" y="38436"/>
                </a:lnTo>
                <a:lnTo>
                  <a:pt x="824962" y="28545"/>
                </a:lnTo>
                <a:lnTo>
                  <a:pt x="878912" y="19535"/>
                </a:lnTo>
                <a:lnTo>
                  <a:pt x="933523" y="11791"/>
                </a:lnTo>
                <a:lnTo>
                  <a:pt x="989494" y="5697"/>
                </a:lnTo>
                <a:lnTo>
                  <a:pt x="1027909" y="2741"/>
                </a:lnTo>
                <a:lnTo>
                  <a:pt x="1067448" y="804"/>
                </a:lnTo>
                <a:lnTo>
                  <a:pt x="1108318" y="0"/>
                </a:lnTo>
                <a:lnTo>
                  <a:pt x="1129317" y="58"/>
                </a:lnTo>
                <a:lnTo>
                  <a:pt x="1172515" y="604"/>
                </a:lnTo>
                <a:lnTo>
                  <a:pt x="1217195" y="2175"/>
                </a:lnTo>
                <a:lnTo>
                  <a:pt x="1263191" y="4664"/>
                </a:lnTo>
                <a:lnTo>
                  <a:pt x="1310338" y="7967"/>
                </a:lnTo>
                <a:lnTo>
                  <a:pt x="1358470" y="11979"/>
                </a:lnTo>
                <a:lnTo>
                  <a:pt x="1407423" y="16595"/>
                </a:lnTo>
                <a:lnTo>
                  <a:pt x="1457032" y="21709"/>
                </a:lnTo>
                <a:lnTo>
                  <a:pt x="1507131" y="27217"/>
                </a:lnTo>
                <a:lnTo>
                  <a:pt x="1557555" y="33014"/>
                </a:lnTo>
                <a:lnTo>
                  <a:pt x="1582837" y="35988"/>
                </a:lnTo>
                <a:lnTo>
                  <a:pt x="1608139" y="38994"/>
                </a:lnTo>
              </a:path>
            </a:pathLst>
          </a:custGeom>
          <a:ln w="8435">
            <a:solidFill>
              <a:srgbClr val="000000"/>
            </a:solidFill>
          </a:ln>
        </p:spPr>
        <p:txBody>
          <a:bodyPr wrap="square" lIns="0" tIns="0" rIns="0" bIns="0" rtlCol="0"/>
          <a:lstStyle/>
          <a:p>
            <a:endParaRPr sz="1227"/>
          </a:p>
        </p:txBody>
      </p:sp>
      <p:sp>
        <p:nvSpPr>
          <p:cNvPr id="94" name="object 94"/>
          <p:cNvSpPr/>
          <p:nvPr/>
        </p:nvSpPr>
        <p:spPr>
          <a:xfrm>
            <a:off x="3691092" y="4240812"/>
            <a:ext cx="971983" cy="100878"/>
          </a:xfrm>
          <a:custGeom>
            <a:avLst/>
            <a:gdLst/>
            <a:ahLst/>
            <a:cxnLst/>
            <a:rect l="l" t="t" r="r" b="b"/>
            <a:pathLst>
              <a:path w="1425575" h="147954">
                <a:moveTo>
                  <a:pt x="0" y="147395"/>
                </a:moveTo>
                <a:lnTo>
                  <a:pt x="49211" y="138196"/>
                </a:lnTo>
                <a:lnTo>
                  <a:pt x="98330" y="128859"/>
                </a:lnTo>
                <a:lnTo>
                  <a:pt x="147442" y="119445"/>
                </a:lnTo>
                <a:lnTo>
                  <a:pt x="163826" y="116300"/>
                </a:lnTo>
                <a:lnTo>
                  <a:pt x="180222" y="113155"/>
                </a:lnTo>
                <a:lnTo>
                  <a:pt x="229512" y="103744"/>
                </a:lnTo>
                <a:lnTo>
                  <a:pt x="279023" y="94414"/>
                </a:lnTo>
                <a:lnTo>
                  <a:pt x="328840" y="85224"/>
                </a:lnTo>
                <a:lnTo>
                  <a:pt x="378856" y="76262"/>
                </a:lnTo>
                <a:lnTo>
                  <a:pt x="428904" y="67509"/>
                </a:lnTo>
                <a:lnTo>
                  <a:pt x="478808" y="58997"/>
                </a:lnTo>
                <a:lnTo>
                  <a:pt x="528390" y="50758"/>
                </a:lnTo>
                <a:lnTo>
                  <a:pt x="577471" y="42825"/>
                </a:lnTo>
                <a:lnTo>
                  <a:pt x="625876" y="35229"/>
                </a:lnTo>
                <a:lnTo>
                  <a:pt x="657681" y="30368"/>
                </a:lnTo>
                <a:lnTo>
                  <a:pt x="673408" y="27800"/>
                </a:lnTo>
                <a:lnTo>
                  <a:pt x="720111" y="20551"/>
                </a:lnTo>
                <a:lnTo>
                  <a:pt x="766706" y="14119"/>
                </a:lnTo>
                <a:lnTo>
                  <a:pt x="813979" y="8681"/>
                </a:lnTo>
                <a:lnTo>
                  <a:pt x="862717" y="4413"/>
                </a:lnTo>
                <a:lnTo>
                  <a:pt x="913705" y="1493"/>
                </a:lnTo>
                <a:lnTo>
                  <a:pt x="967728" y="96"/>
                </a:lnTo>
                <a:lnTo>
                  <a:pt x="986546" y="0"/>
                </a:lnTo>
                <a:lnTo>
                  <a:pt x="1005797" y="106"/>
                </a:lnTo>
                <a:lnTo>
                  <a:pt x="1045509" y="928"/>
                </a:lnTo>
                <a:lnTo>
                  <a:pt x="1086692" y="2487"/>
                </a:lnTo>
                <a:lnTo>
                  <a:pt x="1129174" y="4698"/>
                </a:lnTo>
                <a:lnTo>
                  <a:pt x="1172782" y="7473"/>
                </a:lnTo>
                <a:lnTo>
                  <a:pt x="1217343" y="10726"/>
                </a:lnTo>
                <a:lnTo>
                  <a:pt x="1262687" y="14370"/>
                </a:lnTo>
                <a:lnTo>
                  <a:pt x="1308639" y="18317"/>
                </a:lnTo>
                <a:lnTo>
                  <a:pt x="1355029" y="22482"/>
                </a:lnTo>
                <a:lnTo>
                  <a:pt x="1401684" y="26777"/>
                </a:lnTo>
                <a:lnTo>
                  <a:pt x="1425056" y="28946"/>
                </a:lnTo>
              </a:path>
            </a:pathLst>
          </a:custGeom>
          <a:ln w="8435">
            <a:solidFill>
              <a:srgbClr val="000000"/>
            </a:solidFill>
          </a:ln>
        </p:spPr>
        <p:txBody>
          <a:bodyPr wrap="square" lIns="0" tIns="0" rIns="0" bIns="0" rtlCol="0"/>
          <a:lstStyle/>
          <a:p>
            <a:endParaRPr sz="1227"/>
          </a:p>
        </p:txBody>
      </p:sp>
      <p:sp>
        <p:nvSpPr>
          <p:cNvPr id="95" name="object 95"/>
          <p:cNvSpPr/>
          <p:nvPr/>
        </p:nvSpPr>
        <p:spPr>
          <a:xfrm>
            <a:off x="3691092" y="4326511"/>
            <a:ext cx="856817" cy="69273"/>
          </a:xfrm>
          <a:custGeom>
            <a:avLst/>
            <a:gdLst/>
            <a:ahLst/>
            <a:cxnLst/>
            <a:rect l="l" t="t" r="r" b="b"/>
            <a:pathLst>
              <a:path w="1256664" h="101600">
                <a:moveTo>
                  <a:pt x="0" y="101131"/>
                </a:moveTo>
                <a:lnTo>
                  <a:pt x="41529" y="94712"/>
                </a:lnTo>
                <a:lnTo>
                  <a:pt x="83130" y="88459"/>
                </a:lnTo>
                <a:lnTo>
                  <a:pt x="124854" y="82344"/>
                </a:lnTo>
                <a:lnTo>
                  <a:pt x="166755" y="76337"/>
                </a:lnTo>
                <a:lnTo>
                  <a:pt x="208886" y="70407"/>
                </a:lnTo>
                <a:lnTo>
                  <a:pt x="251300" y="64525"/>
                </a:lnTo>
                <a:lnTo>
                  <a:pt x="294043" y="58666"/>
                </a:lnTo>
                <a:lnTo>
                  <a:pt x="336959" y="52836"/>
                </a:lnTo>
                <a:lnTo>
                  <a:pt x="379804" y="47051"/>
                </a:lnTo>
                <a:lnTo>
                  <a:pt x="422369" y="41339"/>
                </a:lnTo>
                <a:lnTo>
                  <a:pt x="464446" y="35723"/>
                </a:lnTo>
                <a:lnTo>
                  <a:pt x="505825" y="30229"/>
                </a:lnTo>
                <a:lnTo>
                  <a:pt x="546299" y="24883"/>
                </a:lnTo>
                <a:lnTo>
                  <a:pt x="585712" y="19718"/>
                </a:lnTo>
                <a:lnTo>
                  <a:pt x="624411" y="14846"/>
                </a:lnTo>
                <a:lnTo>
                  <a:pt x="663297" y="10415"/>
                </a:lnTo>
                <a:lnTo>
                  <a:pt x="703306" y="6569"/>
                </a:lnTo>
                <a:lnTo>
                  <a:pt x="745377" y="3454"/>
                </a:lnTo>
                <a:lnTo>
                  <a:pt x="790448" y="1215"/>
                </a:lnTo>
                <a:lnTo>
                  <a:pt x="839456" y="0"/>
                </a:lnTo>
                <a:lnTo>
                  <a:pt x="856812" y="64"/>
                </a:lnTo>
                <a:lnTo>
                  <a:pt x="911988" y="974"/>
                </a:lnTo>
                <a:lnTo>
                  <a:pt x="951078" y="2113"/>
                </a:lnTo>
                <a:lnTo>
                  <a:pt x="991748" y="3617"/>
                </a:lnTo>
                <a:lnTo>
                  <a:pt x="1033771" y="5433"/>
                </a:lnTo>
                <a:lnTo>
                  <a:pt x="1076921" y="7509"/>
                </a:lnTo>
                <a:lnTo>
                  <a:pt x="1120971" y="9793"/>
                </a:lnTo>
                <a:lnTo>
                  <a:pt x="1165693" y="12232"/>
                </a:lnTo>
                <a:lnTo>
                  <a:pt x="1210862" y="14773"/>
                </a:lnTo>
                <a:lnTo>
                  <a:pt x="1233543" y="16066"/>
                </a:lnTo>
                <a:lnTo>
                  <a:pt x="1256251" y="17365"/>
                </a:lnTo>
              </a:path>
            </a:pathLst>
          </a:custGeom>
          <a:ln w="8435">
            <a:solidFill>
              <a:srgbClr val="000000"/>
            </a:solidFill>
          </a:ln>
        </p:spPr>
        <p:txBody>
          <a:bodyPr wrap="square" lIns="0" tIns="0" rIns="0" bIns="0" rtlCol="0"/>
          <a:lstStyle/>
          <a:p>
            <a:endParaRPr sz="1227"/>
          </a:p>
        </p:txBody>
      </p:sp>
      <p:sp>
        <p:nvSpPr>
          <p:cNvPr id="96" name="object 96"/>
          <p:cNvSpPr/>
          <p:nvPr/>
        </p:nvSpPr>
        <p:spPr>
          <a:xfrm>
            <a:off x="3691092" y="4392006"/>
            <a:ext cx="726065" cy="42863"/>
          </a:xfrm>
          <a:custGeom>
            <a:avLst/>
            <a:gdLst/>
            <a:ahLst/>
            <a:cxnLst/>
            <a:rect l="l" t="t" r="r" b="b"/>
            <a:pathLst>
              <a:path w="1064895" h="62865">
                <a:moveTo>
                  <a:pt x="0" y="62796"/>
                </a:moveTo>
                <a:lnTo>
                  <a:pt x="12709" y="61591"/>
                </a:lnTo>
                <a:lnTo>
                  <a:pt x="25395" y="60388"/>
                </a:lnTo>
                <a:lnTo>
                  <a:pt x="38060" y="59187"/>
                </a:lnTo>
                <a:lnTo>
                  <a:pt x="50708" y="57988"/>
                </a:lnTo>
                <a:lnTo>
                  <a:pt x="63341" y="56790"/>
                </a:lnTo>
                <a:lnTo>
                  <a:pt x="113786" y="52008"/>
                </a:lnTo>
                <a:lnTo>
                  <a:pt x="164233" y="47231"/>
                </a:lnTo>
                <a:lnTo>
                  <a:pt x="202182" y="43644"/>
                </a:lnTo>
                <a:lnTo>
                  <a:pt x="227580" y="41247"/>
                </a:lnTo>
                <a:lnTo>
                  <a:pt x="240303" y="39800"/>
                </a:lnTo>
                <a:lnTo>
                  <a:pt x="278448" y="35478"/>
                </a:lnTo>
                <a:lnTo>
                  <a:pt x="316522" y="31217"/>
                </a:lnTo>
                <a:lnTo>
                  <a:pt x="354486" y="27055"/>
                </a:lnTo>
                <a:lnTo>
                  <a:pt x="404863" y="21725"/>
                </a:lnTo>
                <a:lnTo>
                  <a:pt x="454875" y="16727"/>
                </a:lnTo>
                <a:lnTo>
                  <a:pt x="505077" y="12107"/>
                </a:lnTo>
                <a:lnTo>
                  <a:pt x="555117" y="8129"/>
                </a:lnTo>
                <a:lnTo>
                  <a:pt x="605527" y="4974"/>
                </a:lnTo>
                <a:lnTo>
                  <a:pt x="643894" y="3256"/>
                </a:lnTo>
                <a:lnTo>
                  <a:pt x="682990" y="2179"/>
                </a:lnTo>
                <a:lnTo>
                  <a:pt x="696328" y="1722"/>
                </a:lnTo>
                <a:lnTo>
                  <a:pt x="736417" y="673"/>
                </a:lnTo>
                <a:lnTo>
                  <a:pt x="776221" y="108"/>
                </a:lnTo>
                <a:lnTo>
                  <a:pt x="802348" y="0"/>
                </a:lnTo>
                <a:lnTo>
                  <a:pt x="815232" y="26"/>
                </a:lnTo>
                <a:lnTo>
                  <a:pt x="865136" y="667"/>
                </a:lnTo>
                <a:lnTo>
                  <a:pt x="911522" y="2166"/>
                </a:lnTo>
                <a:lnTo>
                  <a:pt x="926672" y="2555"/>
                </a:lnTo>
                <a:lnTo>
                  <a:pt x="968589" y="4309"/>
                </a:lnTo>
                <a:lnTo>
                  <a:pt x="1018388" y="7868"/>
                </a:lnTo>
                <a:lnTo>
                  <a:pt x="1053189" y="11314"/>
                </a:lnTo>
                <a:lnTo>
                  <a:pt x="1064611" y="12589"/>
                </a:lnTo>
              </a:path>
            </a:pathLst>
          </a:custGeom>
          <a:ln w="8435">
            <a:solidFill>
              <a:srgbClr val="000000"/>
            </a:solidFill>
          </a:ln>
        </p:spPr>
        <p:txBody>
          <a:bodyPr wrap="square" lIns="0" tIns="0" rIns="0" bIns="0" rtlCol="0"/>
          <a:lstStyle/>
          <a:p>
            <a:endParaRPr sz="1227"/>
          </a:p>
        </p:txBody>
      </p:sp>
      <p:sp>
        <p:nvSpPr>
          <p:cNvPr id="97" name="object 97"/>
          <p:cNvSpPr/>
          <p:nvPr/>
        </p:nvSpPr>
        <p:spPr>
          <a:xfrm>
            <a:off x="3691092" y="4438373"/>
            <a:ext cx="605703" cy="26410"/>
          </a:xfrm>
          <a:custGeom>
            <a:avLst/>
            <a:gdLst/>
            <a:ahLst/>
            <a:cxnLst/>
            <a:rect l="l" t="t" r="r" b="b"/>
            <a:pathLst>
              <a:path w="888364" h="38734">
                <a:moveTo>
                  <a:pt x="0" y="38150"/>
                </a:moveTo>
                <a:lnTo>
                  <a:pt x="50600" y="34746"/>
                </a:lnTo>
                <a:lnTo>
                  <a:pt x="88756" y="32414"/>
                </a:lnTo>
                <a:lnTo>
                  <a:pt x="101480" y="31646"/>
                </a:lnTo>
                <a:lnTo>
                  <a:pt x="139580" y="29276"/>
                </a:lnTo>
                <a:lnTo>
                  <a:pt x="190185" y="25724"/>
                </a:lnTo>
                <a:lnTo>
                  <a:pt x="228405" y="22684"/>
                </a:lnTo>
                <a:lnTo>
                  <a:pt x="266540" y="19495"/>
                </a:lnTo>
                <a:lnTo>
                  <a:pt x="279218" y="18426"/>
                </a:lnTo>
                <a:lnTo>
                  <a:pt x="291874" y="17363"/>
                </a:lnTo>
                <a:lnTo>
                  <a:pt x="342211" y="13292"/>
                </a:lnTo>
                <a:lnTo>
                  <a:pt x="380607" y="10542"/>
                </a:lnTo>
                <a:lnTo>
                  <a:pt x="419131" y="8185"/>
                </a:lnTo>
                <a:lnTo>
                  <a:pt x="457268" y="6242"/>
                </a:lnTo>
                <a:lnTo>
                  <a:pt x="507522" y="4278"/>
                </a:lnTo>
                <a:lnTo>
                  <a:pt x="532395" y="3559"/>
                </a:lnTo>
                <a:lnTo>
                  <a:pt x="545520" y="2958"/>
                </a:lnTo>
                <a:lnTo>
                  <a:pt x="584458" y="1450"/>
                </a:lnTo>
                <a:lnTo>
                  <a:pt x="622793" y="441"/>
                </a:lnTo>
                <a:lnTo>
                  <a:pt x="673080" y="0"/>
                </a:lnTo>
                <a:lnTo>
                  <a:pt x="685520" y="69"/>
                </a:lnTo>
                <a:lnTo>
                  <a:pt x="723685" y="790"/>
                </a:lnTo>
                <a:lnTo>
                  <a:pt x="762943" y="2039"/>
                </a:lnTo>
                <a:lnTo>
                  <a:pt x="801033" y="3547"/>
                </a:lnTo>
                <a:lnTo>
                  <a:pt x="850807" y="5827"/>
                </a:lnTo>
                <a:lnTo>
                  <a:pt x="875569" y="7034"/>
                </a:lnTo>
                <a:lnTo>
                  <a:pt x="887980" y="7643"/>
                </a:lnTo>
              </a:path>
            </a:pathLst>
          </a:custGeom>
          <a:ln w="8435">
            <a:solidFill>
              <a:srgbClr val="000000"/>
            </a:solidFill>
          </a:ln>
        </p:spPr>
        <p:txBody>
          <a:bodyPr wrap="square" lIns="0" tIns="0" rIns="0" bIns="0" rtlCol="0"/>
          <a:lstStyle/>
          <a:p>
            <a:endParaRPr sz="1227"/>
          </a:p>
        </p:txBody>
      </p:sp>
      <p:sp>
        <p:nvSpPr>
          <p:cNvPr id="98" name="object 98"/>
          <p:cNvSpPr/>
          <p:nvPr/>
        </p:nvSpPr>
        <p:spPr>
          <a:xfrm>
            <a:off x="3691092" y="4470890"/>
            <a:ext cx="484476" cy="13422"/>
          </a:xfrm>
          <a:custGeom>
            <a:avLst/>
            <a:gdLst/>
            <a:ahLst/>
            <a:cxnLst/>
            <a:rect l="l" t="t" r="r" b="b"/>
            <a:pathLst>
              <a:path w="710564" h="19684">
                <a:moveTo>
                  <a:pt x="0" y="19405"/>
                </a:moveTo>
                <a:lnTo>
                  <a:pt x="50615" y="17696"/>
                </a:lnTo>
                <a:lnTo>
                  <a:pt x="88874" y="16144"/>
                </a:lnTo>
                <a:lnTo>
                  <a:pt x="126948" y="14147"/>
                </a:lnTo>
                <a:lnTo>
                  <a:pt x="140813" y="13603"/>
                </a:lnTo>
                <a:lnTo>
                  <a:pt x="180447" y="11815"/>
                </a:lnTo>
                <a:lnTo>
                  <a:pt x="205643" y="10588"/>
                </a:lnTo>
                <a:lnTo>
                  <a:pt x="217994" y="9995"/>
                </a:lnTo>
                <a:lnTo>
                  <a:pt x="230235" y="9427"/>
                </a:lnTo>
                <a:lnTo>
                  <a:pt x="242406" y="8895"/>
                </a:lnTo>
                <a:lnTo>
                  <a:pt x="254547" y="8409"/>
                </a:lnTo>
                <a:lnTo>
                  <a:pt x="266699" y="7978"/>
                </a:lnTo>
                <a:lnTo>
                  <a:pt x="280354" y="7188"/>
                </a:lnTo>
                <a:lnTo>
                  <a:pt x="320049" y="5219"/>
                </a:lnTo>
                <a:lnTo>
                  <a:pt x="370318" y="3261"/>
                </a:lnTo>
                <a:lnTo>
                  <a:pt x="418506" y="1638"/>
                </a:lnTo>
                <a:lnTo>
                  <a:pt x="467326" y="305"/>
                </a:lnTo>
                <a:lnTo>
                  <a:pt x="505425" y="0"/>
                </a:lnTo>
                <a:lnTo>
                  <a:pt x="518687" y="106"/>
                </a:lnTo>
                <a:lnTo>
                  <a:pt x="532317" y="341"/>
                </a:lnTo>
                <a:lnTo>
                  <a:pt x="545099" y="412"/>
                </a:lnTo>
                <a:lnTo>
                  <a:pt x="583433" y="842"/>
                </a:lnTo>
                <a:lnTo>
                  <a:pt x="621681" y="1611"/>
                </a:lnTo>
                <a:lnTo>
                  <a:pt x="672392" y="3192"/>
                </a:lnTo>
                <a:lnTo>
                  <a:pt x="697566" y="4230"/>
                </a:lnTo>
                <a:lnTo>
                  <a:pt x="710096" y="4814"/>
                </a:lnTo>
              </a:path>
            </a:pathLst>
          </a:custGeom>
          <a:ln w="8435">
            <a:solidFill>
              <a:srgbClr val="000000"/>
            </a:solidFill>
          </a:ln>
        </p:spPr>
        <p:txBody>
          <a:bodyPr wrap="square" lIns="0" tIns="0" rIns="0" bIns="0" rtlCol="0"/>
          <a:lstStyle/>
          <a:p>
            <a:endParaRPr sz="1227"/>
          </a:p>
        </p:txBody>
      </p:sp>
      <p:sp>
        <p:nvSpPr>
          <p:cNvPr id="99" name="object 99"/>
          <p:cNvSpPr/>
          <p:nvPr/>
        </p:nvSpPr>
        <p:spPr>
          <a:xfrm>
            <a:off x="3691092" y="3518013"/>
            <a:ext cx="1422256" cy="0"/>
          </a:xfrm>
          <a:custGeom>
            <a:avLst/>
            <a:gdLst/>
            <a:ahLst/>
            <a:cxnLst/>
            <a:rect l="l" t="t" r="r" b="b"/>
            <a:pathLst>
              <a:path w="2085975">
                <a:moveTo>
                  <a:pt x="0" y="0"/>
                </a:moveTo>
                <a:lnTo>
                  <a:pt x="2085638" y="0"/>
                </a:lnTo>
              </a:path>
            </a:pathLst>
          </a:custGeom>
          <a:ln w="8448">
            <a:solidFill>
              <a:srgbClr val="000000"/>
            </a:solidFill>
          </a:ln>
        </p:spPr>
        <p:txBody>
          <a:bodyPr wrap="square" lIns="0" tIns="0" rIns="0" bIns="0" rtlCol="0"/>
          <a:lstStyle/>
          <a:p>
            <a:endParaRPr sz="1227"/>
          </a:p>
        </p:txBody>
      </p:sp>
      <p:sp>
        <p:nvSpPr>
          <p:cNvPr id="100" name="object 100"/>
          <p:cNvSpPr/>
          <p:nvPr/>
        </p:nvSpPr>
        <p:spPr>
          <a:xfrm>
            <a:off x="3691092" y="2469162"/>
            <a:ext cx="1405370" cy="0"/>
          </a:xfrm>
          <a:custGeom>
            <a:avLst/>
            <a:gdLst/>
            <a:ahLst/>
            <a:cxnLst/>
            <a:rect l="l" t="t" r="r" b="b"/>
            <a:pathLst>
              <a:path w="2061210">
                <a:moveTo>
                  <a:pt x="0" y="0"/>
                </a:moveTo>
                <a:lnTo>
                  <a:pt x="2061047" y="0"/>
                </a:lnTo>
              </a:path>
            </a:pathLst>
          </a:custGeom>
          <a:ln w="8435">
            <a:solidFill>
              <a:srgbClr val="000000"/>
            </a:solidFill>
          </a:ln>
        </p:spPr>
        <p:txBody>
          <a:bodyPr wrap="square" lIns="0" tIns="0" rIns="0" bIns="0" rtlCol="0"/>
          <a:lstStyle/>
          <a:p>
            <a:endParaRPr sz="1227"/>
          </a:p>
        </p:txBody>
      </p:sp>
      <p:sp>
        <p:nvSpPr>
          <p:cNvPr id="101" name="object 101"/>
          <p:cNvSpPr/>
          <p:nvPr/>
        </p:nvSpPr>
        <p:spPr>
          <a:xfrm>
            <a:off x="4928263" y="2452408"/>
            <a:ext cx="0" cy="16885"/>
          </a:xfrm>
          <a:custGeom>
            <a:avLst/>
            <a:gdLst/>
            <a:ahLst/>
            <a:cxnLst/>
            <a:rect l="l" t="t" r="r" b="b"/>
            <a:pathLst>
              <a:path h="24764">
                <a:moveTo>
                  <a:pt x="0" y="24571"/>
                </a:moveTo>
                <a:lnTo>
                  <a:pt x="0" y="0"/>
                </a:lnTo>
              </a:path>
            </a:pathLst>
          </a:custGeom>
          <a:ln w="8398">
            <a:solidFill>
              <a:srgbClr val="000000"/>
            </a:solidFill>
          </a:ln>
        </p:spPr>
        <p:txBody>
          <a:bodyPr wrap="square" lIns="0" tIns="0" rIns="0" bIns="0" rtlCol="0"/>
          <a:lstStyle/>
          <a:p>
            <a:endParaRPr sz="1227"/>
          </a:p>
        </p:txBody>
      </p:sp>
      <p:sp>
        <p:nvSpPr>
          <p:cNvPr id="102" name="object 102"/>
          <p:cNvSpPr/>
          <p:nvPr/>
        </p:nvSpPr>
        <p:spPr>
          <a:xfrm>
            <a:off x="4722688" y="2452408"/>
            <a:ext cx="0" cy="16885"/>
          </a:xfrm>
          <a:custGeom>
            <a:avLst/>
            <a:gdLst/>
            <a:ahLst/>
            <a:cxnLst/>
            <a:rect l="l" t="t" r="r" b="b"/>
            <a:pathLst>
              <a:path h="24764">
                <a:moveTo>
                  <a:pt x="0" y="24571"/>
                </a:moveTo>
                <a:lnTo>
                  <a:pt x="0" y="0"/>
                </a:lnTo>
              </a:path>
            </a:pathLst>
          </a:custGeom>
          <a:ln w="8398">
            <a:solidFill>
              <a:srgbClr val="000000"/>
            </a:solidFill>
          </a:ln>
        </p:spPr>
        <p:txBody>
          <a:bodyPr wrap="square" lIns="0" tIns="0" rIns="0" bIns="0" rtlCol="0"/>
          <a:lstStyle/>
          <a:p>
            <a:endParaRPr sz="1227"/>
          </a:p>
        </p:txBody>
      </p:sp>
      <p:sp>
        <p:nvSpPr>
          <p:cNvPr id="103" name="object 103"/>
          <p:cNvSpPr/>
          <p:nvPr/>
        </p:nvSpPr>
        <p:spPr>
          <a:xfrm>
            <a:off x="4516139" y="2452408"/>
            <a:ext cx="0" cy="16885"/>
          </a:xfrm>
          <a:custGeom>
            <a:avLst/>
            <a:gdLst/>
            <a:ahLst/>
            <a:cxnLst/>
            <a:rect l="l" t="t" r="r" b="b"/>
            <a:pathLst>
              <a:path h="24764">
                <a:moveTo>
                  <a:pt x="0" y="24571"/>
                </a:moveTo>
                <a:lnTo>
                  <a:pt x="0" y="0"/>
                </a:lnTo>
              </a:path>
            </a:pathLst>
          </a:custGeom>
          <a:ln w="8398">
            <a:solidFill>
              <a:srgbClr val="000000"/>
            </a:solidFill>
          </a:ln>
        </p:spPr>
        <p:txBody>
          <a:bodyPr wrap="square" lIns="0" tIns="0" rIns="0" bIns="0" rtlCol="0"/>
          <a:lstStyle/>
          <a:p>
            <a:endParaRPr sz="1227"/>
          </a:p>
        </p:txBody>
      </p:sp>
      <p:sp>
        <p:nvSpPr>
          <p:cNvPr id="104" name="object 104"/>
          <p:cNvSpPr/>
          <p:nvPr/>
        </p:nvSpPr>
        <p:spPr>
          <a:xfrm>
            <a:off x="4309664" y="2452408"/>
            <a:ext cx="0" cy="16885"/>
          </a:xfrm>
          <a:custGeom>
            <a:avLst/>
            <a:gdLst/>
            <a:ahLst/>
            <a:cxnLst/>
            <a:rect l="l" t="t" r="r" b="b"/>
            <a:pathLst>
              <a:path h="24764">
                <a:moveTo>
                  <a:pt x="0" y="24571"/>
                </a:moveTo>
                <a:lnTo>
                  <a:pt x="0" y="0"/>
                </a:lnTo>
              </a:path>
            </a:pathLst>
          </a:custGeom>
          <a:ln w="8398">
            <a:solidFill>
              <a:srgbClr val="000000"/>
            </a:solidFill>
          </a:ln>
        </p:spPr>
        <p:txBody>
          <a:bodyPr wrap="square" lIns="0" tIns="0" rIns="0" bIns="0" rtlCol="0"/>
          <a:lstStyle/>
          <a:p>
            <a:endParaRPr sz="1227"/>
          </a:p>
        </p:txBody>
      </p:sp>
      <p:sp>
        <p:nvSpPr>
          <p:cNvPr id="105" name="object 105"/>
          <p:cNvSpPr/>
          <p:nvPr/>
        </p:nvSpPr>
        <p:spPr>
          <a:xfrm>
            <a:off x="4103115" y="2452408"/>
            <a:ext cx="0" cy="16885"/>
          </a:xfrm>
          <a:custGeom>
            <a:avLst/>
            <a:gdLst/>
            <a:ahLst/>
            <a:cxnLst/>
            <a:rect l="l" t="t" r="r" b="b"/>
            <a:pathLst>
              <a:path h="24764">
                <a:moveTo>
                  <a:pt x="0" y="24571"/>
                </a:moveTo>
                <a:lnTo>
                  <a:pt x="0" y="0"/>
                </a:lnTo>
              </a:path>
            </a:pathLst>
          </a:custGeom>
          <a:ln w="8398">
            <a:solidFill>
              <a:srgbClr val="000000"/>
            </a:solidFill>
          </a:ln>
        </p:spPr>
        <p:txBody>
          <a:bodyPr wrap="square" lIns="0" tIns="0" rIns="0" bIns="0" rtlCol="0"/>
          <a:lstStyle/>
          <a:p>
            <a:endParaRPr sz="1227"/>
          </a:p>
        </p:txBody>
      </p:sp>
      <p:sp>
        <p:nvSpPr>
          <p:cNvPr id="106" name="object 106"/>
          <p:cNvSpPr/>
          <p:nvPr/>
        </p:nvSpPr>
        <p:spPr>
          <a:xfrm>
            <a:off x="3897556" y="2452408"/>
            <a:ext cx="0" cy="16885"/>
          </a:xfrm>
          <a:custGeom>
            <a:avLst/>
            <a:gdLst/>
            <a:ahLst/>
            <a:cxnLst/>
            <a:rect l="l" t="t" r="r" b="b"/>
            <a:pathLst>
              <a:path h="24764">
                <a:moveTo>
                  <a:pt x="0" y="24571"/>
                </a:moveTo>
                <a:lnTo>
                  <a:pt x="0" y="0"/>
                </a:lnTo>
              </a:path>
            </a:pathLst>
          </a:custGeom>
          <a:ln w="8398">
            <a:solidFill>
              <a:srgbClr val="000000"/>
            </a:solidFill>
          </a:ln>
        </p:spPr>
        <p:txBody>
          <a:bodyPr wrap="square" lIns="0" tIns="0" rIns="0" bIns="0" rtlCol="0"/>
          <a:lstStyle/>
          <a:p>
            <a:endParaRPr sz="1227"/>
          </a:p>
        </p:txBody>
      </p:sp>
      <p:sp>
        <p:nvSpPr>
          <p:cNvPr id="107" name="object 107"/>
          <p:cNvSpPr/>
          <p:nvPr/>
        </p:nvSpPr>
        <p:spPr>
          <a:xfrm>
            <a:off x="3691090" y="2452408"/>
            <a:ext cx="0" cy="16885"/>
          </a:xfrm>
          <a:custGeom>
            <a:avLst/>
            <a:gdLst/>
            <a:ahLst/>
            <a:cxnLst/>
            <a:rect l="l" t="t" r="r" b="b"/>
            <a:pathLst>
              <a:path h="24764">
                <a:moveTo>
                  <a:pt x="0" y="24571"/>
                </a:moveTo>
                <a:lnTo>
                  <a:pt x="0" y="0"/>
                </a:lnTo>
              </a:path>
            </a:pathLst>
          </a:custGeom>
          <a:ln w="8398">
            <a:solidFill>
              <a:srgbClr val="000000"/>
            </a:solidFill>
          </a:ln>
        </p:spPr>
        <p:txBody>
          <a:bodyPr wrap="square" lIns="0" tIns="0" rIns="0" bIns="0" rtlCol="0"/>
          <a:lstStyle/>
          <a:p>
            <a:endParaRPr sz="1227"/>
          </a:p>
        </p:txBody>
      </p:sp>
      <p:sp>
        <p:nvSpPr>
          <p:cNvPr id="108" name="object 108"/>
          <p:cNvSpPr/>
          <p:nvPr/>
        </p:nvSpPr>
        <p:spPr>
          <a:xfrm>
            <a:off x="3691092" y="3616444"/>
            <a:ext cx="1405370" cy="0"/>
          </a:xfrm>
          <a:custGeom>
            <a:avLst/>
            <a:gdLst/>
            <a:ahLst/>
            <a:cxnLst/>
            <a:rect l="l" t="t" r="r" b="b"/>
            <a:pathLst>
              <a:path w="2061210">
                <a:moveTo>
                  <a:pt x="0" y="0"/>
                </a:moveTo>
                <a:lnTo>
                  <a:pt x="2061047" y="0"/>
                </a:lnTo>
              </a:path>
            </a:pathLst>
          </a:custGeom>
          <a:ln w="8435">
            <a:solidFill>
              <a:srgbClr val="000000"/>
            </a:solidFill>
          </a:ln>
        </p:spPr>
        <p:txBody>
          <a:bodyPr wrap="square" lIns="0" tIns="0" rIns="0" bIns="0" rtlCol="0"/>
          <a:lstStyle/>
          <a:p>
            <a:endParaRPr sz="1227"/>
          </a:p>
        </p:txBody>
      </p:sp>
      <p:sp>
        <p:nvSpPr>
          <p:cNvPr id="109" name="object 109"/>
          <p:cNvSpPr/>
          <p:nvPr/>
        </p:nvSpPr>
        <p:spPr>
          <a:xfrm>
            <a:off x="4990171" y="3616445"/>
            <a:ext cx="0" cy="16885"/>
          </a:xfrm>
          <a:custGeom>
            <a:avLst/>
            <a:gdLst/>
            <a:ahLst/>
            <a:cxnLst/>
            <a:rect l="l" t="t" r="r" b="b"/>
            <a:pathLst>
              <a:path h="24764">
                <a:moveTo>
                  <a:pt x="0" y="0"/>
                </a:moveTo>
                <a:lnTo>
                  <a:pt x="0" y="24583"/>
                </a:lnTo>
              </a:path>
            </a:pathLst>
          </a:custGeom>
          <a:ln w="8398">
            <a:solidFill>
              <a:srgbClr val="000000"/>
            </a:solidFill>
          </a:ln>
        </p:spPr>
        <p:txBody>
          <a:bodyPr wrap="square" lIns="0" tIns="0" rIns="0" bIns="0" rtlCol="0"/>
          <a:lstStyle/>
          <a:p>
            <a:endParaRPr sz="1227"/>
          </a:p>
        </p:txBody>
      </p:sp>
      <p:sp>
        <p:nvSpPr>
          <p:cNvPr id="110" name="object 110"/>
          <p:cNvSpPr/>
          <p:nvPr/>
        </p:nvSpPr>
        <p:spPr>
          <a:xfrm>
            <a:off x="4805299" y="3616445"/>
            <a:ext cx="0" cy="16885"/>
          </a:xfrm>
          <a:custGeom>
            <a:avLst/>
            <a:gdLst/>
            <a:ahLst/>
            <a:cxnLst/>
            <a:rect l="l" t="t" r="r" b="b"/>
            <a:pathLst>
              <a:path h="24764">
                <a:moveTo>
                  <a:pt x="0" y="0"/>
                </a:moveTo>
                <a:lnTo>
                  <a:pt x="0" y="24583"/>
                </a:lnTo>
              </a:path>
            </a:pathLst>
          </a:custGeom>
          <a:ln w="8398">
            <a:solidFill>
              <a:srgbClr val="000000"/>
            </a:solidFill>
          </a:ln>
        </p:spPr>
        <p:txBody>
          <a:bodyPr wrap="square" lIns="0" tIns="0" rIns="0" bIns="0" rtlCol="0"/>
          <a:lstStyle/>
          <a:p>
            <a:endParaRPr sz="1227"/>
          </a:p>
        </p:txBody>
      </p:sp>
      <p:sp>
        <p:nvSpPr>
          <p:cNvPr id="111" name="object 111"/>
          <p:cNvSpPr/>
          <p:nvPr/>
        </p:nvSpPr>
        <p:spPr>
          <a:xfrm>
            <a:off x="4619463" y="3616445"/>
            <a:ext cx="0" cy="16885"/>
          </a:xfrm>
          <a:custGeom>
            <a:avLst/>
            <a:gdLst/>
            <a:ahLst/>
            <a:cxnLst/>
            <a:rect l="l" t="t" r="r" b="b"/>
            <a:pathLst>
              <a:path h="24764">
                <a:moveTo>
                  <a:pt x="0" y="0"/>
                </a:moveTo>
                <a:lnTo>
                  <a:pt x="0" y="24583"/>
                </a:lnTo>
              </a:path>
            </a:pathLst>
          </a:custGeom>
          <a:ln w="8398">
            <a:solidFill>
              <a:srgbClr val="000000"/>
            </a:solidFill>
          </a:ln>
        </p:spPr>
        <p:txBody>
          <a:bodyPr wrap="square" lIns="0" tIns="0" rIns="0" bIns="0" rtlCol="0"/>
          <a:lstStyle/>
          <a:p>
            <a:endParaRPr sz="1227"/>
          </a:p>
        </p:txBody>
      </p:sp>
      <p:sp>
        <p:nvSpPr>
          <p:cNvPr id="112" name="object 112"/>
          <p:cNvSpPr/>
          <p:nvPr/>
        </p:nvSpPr>
        <p:spPr>
          <a:xfrm>
            <a:off x="4433511" y="3616445"/>
            <a:ext cx="0" cy="16885"/>
          </a:xfrm>
          <a:custGeom>
            <a:avLst/>
            <a:gdLst/>
            <a:ahLst/>
            <a:cxnLst/>
            <a:rect l="l" t="t" r="r" b="b"/>
            <a:pathLst>
              <a:path h="24764">
                <a:moveTo>
                  <a:pt x="0" y="0"/>
                </a:moveTo>
                <a:lnTo>
                  <a:pt x="0" y="24583"/>
                </a:lnTo>
              </a:path>
            </a:pathLst>
          </a:custGeom>
          <a:ln w="8398">
            <a:solidFill>
              <a:srgbClr val="000000"/>
            </a:solidFill>
          </a:ln>
        </p:spPr>
        <p:txBody>
          <a:bodyPr wrap="square" lIns="0" tIns="0" rIns="0" bIns="0" rtlCol="0"/>
          <a:lstStyle/>
          <a:p>
            <a:endParaRPr sz="1227"/>
          </a:p>
        </p:txBody>
      </p:sp>
      <p:sp>
        <p:nvSpPr>
          <p:cNvPr id="113" name="object 113"/>
          <p:cNvSpPr/>
          <p:nvPr/>
        </p:nvSpPr>
        <p:spPr>
          <a:xfrm>
            <a:off x="4247658" y="3616445"/>
            <a:ext cx="0" cy="16885"/>
          </a:xfrm>
          <a:custGeom>
            <a:avLst/>
            <a:gdLst/>
            <a:ahLst/>
            <a:cxnLst/>
            <a:rect l="l" t="t" r="r" b="b"/>
            <a:pathLst>
              <a:path h="24764">
                <a:moveTo>
                  <a:pt x="0" y="0"/>
                </a:moveTo>
                <a:lnTo>
                  <a:pt x="0" y="24583"/>
                </a:lnTo>
              </a:path>
            </a:pathLst>
          </a:custGeom>
          <a:ln w="8398">
            <a:solidFill>
              <a:srgbClr val="000000"/>
            </a:solidFill>
          </a:ln>
        </p:spPr>
        <p:txBody>
          <a:bodyPr wrap="square" lIns="0" tIns="0" rIns="0" bIns="0" rtlCol="0"/>
          <a:lstStyle/>
          <a:p>
            <a:endParaRPr sz="1227"/>
          </a:p>
        </p:txBody>
      </p:sp>
      <p:sp>
        <p:nvSpPr>
          <p:cNvPr id="114" name="object 114"/>
          <p:cNvSpPr/>
          <p:nvPr/>
        </p:nvSpPr>
        <p:spPr>
          <a:xfrm>
            <a:off x="4062795" y="3616445"/>
            <a:ext cx="0" cy="16885"/>
          </a:xfrm>
          <a:custGeom>
            <a:avLst/>
            <a:gdLst/>
            <a:ahLst/>
            <a:cxnLst/>
            <a:rect l="l" t="t" r="r" b="b"/>
            <a:pathLst>
              <a:path h="24764">
                <a:moveTo>
                  <a:pt x="0" y="0"/>
                </a:moveTo>
                <a:lnTo>
                  <a:pt x="0" y="24583"/>
                </a:lnTo>
              </a:path>
            </a:pathLst>
          </a:custGeom>
          <a:ln w="8398">
            <a:solidFill>
              <a:srgbClr val="000000"/>
            </a:solidFill>
          </a:ln>
        </p:spPr>
        <p:txBody>
          <a:bodyPr wrap="square" lIns="0" tIns="0" rIns="0" bIns="0" rtlCol="0"/>
          <a:lstStyle/>
          <a:p>
            <a:endParaRPr sz="1227"/>
          </a:p>
        </p:txBody>
      </p:sp>
      <p:sp>
        <p:nvSpPr>
          <p:cNvPr id="115" name="object 115"/>
          <p:cNvSpPr/>
          <p:nvPr/>
        </p:nvSpPr>
        <p:spPr>
          <a:xfrm>
            <a:off x="3876926" y="3616445"/>
            <a:ext cx="0" cy="16885"/>
          </a:xfrm>
          <a:custGeom>
            <a:avLst/>
            <a:gdLst/>
            <a:ahLst/>
            <a:cxnLst/>
            <a:rect l="l" t="t" r="r" b="b"/>
            <a:pathLst>
              <a:path h="24764">
                <a:moveTo>
                  <a:pt x="0" y="0"/>
                </a:moveTo>
                <a:lnTo>
                  <a:pt x="0" y="24583"/>
                </a:lnTo>
              </a:path>
            </a:pathLst>
          </a:custGeom>
          <a:ln w="8398">
            <a:solidFill>
              <a:srgbClr val="000000"/>
            </a:solidFill>
          </a:ln>
        </p:spPr>
        <p:txBody>
          <a:bodyPr wrap="square" lIns="0" tIns="0" rIns="0" bIns="0" rtlCol="0"/>
          <a:lstStyle/>
          <a:p>
            <a:endParaRPr sz="1227"/>
          </a:p>
        </p:txBody>
      </p:sp>
      <p:sp>
        <p:nvSpPr>
          <p:cNvPr id="116" name="object 116"/>
          <p:cNvSpPr/>
          <p:nvPr/>
        </p:nvSpPr>
        <p:spPr>
          <a:xfrm>
            <a:off x="3691090" y="3616445"/>
            <a:ext cx="0" cy="16885"/>
          </a:xfrm>
          <a:custGeom>
            <a:avLst/>
            <a:gdLst/>
            <a:ahLst/>
            <a:cxnLst/>
            <a:rect l="l" t="t" r="r" b="b"/>
            <a:pathLst>
              <a:path h="24764">
                <a:moveTo>
                  <a:pt x="0" y="0"/>
                </a:moveTo>
                <a:lnTo>
                  <a:pt x="0" y="24583"/>
                </a:lnTo>
              </a:path>
            </a:pathLst>
          </a:custGeom>
          <a:ln w="8398">
            <a:solidFill>
              <a:srgbClr val="000000"/>
            </a:solidFill>
          </a:ln>
        </p:spPr>
        <p:txBody>
          <a:bodyPr wrap="square" lIns="0" tIns="0" rIns="0" bIns="0" rtlCol="0"/>
          <a:lstStyle/>
          <a:p>
            <a:endParaRPr sz="1227"/>
          </a:p>
        </p:txBody>
      </p:sp>
      <p:sp>
        <p:nvSpPr>
          <p:cNvPr id="118" name="object 118"/>
          <p:cNvSpPr txBox="1"/>
          <p:nvPr/>
        </p:nvSpPr>
        <p:spPr>
          <a:xfrm>
            <a:off x="3669689" y="2385132"/>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19" name="object 119"/>
          <p:cNvSpPr txBox="1"/>
          <p:nvPr/>
        </p:nvSpPr>
        <p:spPr>
          <a:xfrm>
            <a:off x="3859484" y="2385132"/>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120" name="object 120"/>
          <p:cNvSpPr txBox="1"/>
          <p:nvPr/>
        </p:nvSpPr>
        <p:spPr>
          <a:xfrm>
            <a:off x="4065034" y="2385132"/>
            <a:ext cx="70572" cy="57708"/>
          </a:xfrm>
          <a:prstGeom prst="rect">
            <a:avLst/>
          </a:prstGeom>
        </p:spPr>
        <p:txBody>
          <a:bodyPr vert="horz" wrap="square" lIns="0" tIns="0" rIns="0" bIns="0" rtlCol="0">
            <a:spAutoFit/>
          </a:bodyPr>
          <a:lstStyle/>
          <a:p>
            <a:pPr marL="8659"/>
            <a:r>
              <a:rPr sz="375" spc="3" dirty="0">
                <a:latin typeface="Dubai"/>
                <a:cs typeface="Dubai"/>
              </a:rPr>
              <a:t>40</a:t>
            </a:r>
            <a:endParaRPr sz="375">
              <a:latin typeface="Dubai"/>
              <a:cs typeface="Dubai"/>
            </a:endParaRPr>
          </a:p>
        </p:txBody>
      </p:sp>
      <p:sp>
        <p:nvSpPr>
          <p:cNvPr id="121" name="object 121"/>
          <p:cNvSpPr txBox="1"/>
          <p:nvPr/>
        </p:nvSpPr>
        <p:spPr>
          <a:xfrm>
            <a:off x="4271565" y="2385132"/>
            <a:ext cx="70572" cy="57708"/>
          </a:xfrm>
          <a:prstGeom prst="rect">
            <a:avLst/>
          </a:prstGeom>
        </p:spPr>
        <p:txBody>
          <a:bodyPr vert="horz" wrap="square" lIns="0" tIns="0" rIns="0" bIns="0" rtlCol="0">
            <a:spAutoFit/>
          </a:bodyPr>
          <a:lstStyle/>
          <a:p>
            <a:pPr marL="8659"/>
            <a:r>
              <a:rPr sz="375" spc="3" dirty="0">
                <a:latin typeface="Dubai"/>
                <a:cs typeface="Dubai"/>
              </a:rPr>
              <a:t>60</a:t>
            </a:r>
            <a:endParaRPr sz="375">
              <a:latin typeface="Dubai"/>
              <a:cs typeface="Dubai"/>
            </a:endParaRPr>
          </a:p>
        </p:txBody>
      </p:sp>
      <p:sp>
        <p:nvSpPr>
          <p:cNvPr id="122" name="object 122"/>
          <p:cNvSpPr/>
          <p:nvPr/>
        </p:nvSpPr>
        <p:spPr>
          <a:xfrm>
            <a:off x="5096349" y="2535144"/>
            <a:ext cx="16885" cy="0"/>
          </a:xfrm>
          <a:custGeom>
            <a:avLst/>
            <a:gdLst/>
            <a:ahLst/>
            <a:cxnLst/>
            <a:rect l="l" t="t" r="r" b="b"/>
            <a:pathLst>
              <a:path w="24764">
                <a:moveTo>
                  <a:pt x="0" y="0"/>
                </a:moveTo>
                <a:lnTo>
                  <a:pt x="24594" y="0"/>
                </a:lnTo>
              </a:path>
            </a:pathLst>
          </a:custGeom>
          <a:ln w="8435">
            <a:solidFill>
              <a:srgbClr val="000000"/>
            </a:solidFill>
          </a:ln>
        </p:spPr>
        <p:txBody>
          <a:bodyPr wrap="square" lIns="0" tIns="0" rIns="0" bIns="0" rtlCol="0"/>
          <a:lstStyle/>
          <a:p>
            <a:endParaRPr sz="1227"/>
          </a:p>
        </p:txBody>
      </p:sp>
      <p:sp>
        <p:nvSpPr>
          <p:cNvPr id="123" name="object 123"/>
          <p:cNvSpPr/>
          <p:nvPr/>
        </p:nvSpPr>
        <p:spPr>
          <a:xfrm>
            <a:off x="5096349" y="2780326"/>
            <a:ext cx="16885" cy="0"/>
          </a:xfrm>
          <a:custGeom>
            <a:avLst/>
            <a:gdLst/>
            <a:ahLst/>
            <a:cxnLst/>
            <a:rect l="l" t="t" r="r" b="b"/>
            <a:pathLst>
              <a:path w="24764">
                <a:moveTo>
                  <a:pt x="0" y="0"/>
                </a:moveTo>
                <a:lnTo>
                  <a:pt x="24594" y="0"/>
                </a:lnTo>
              </a:path>
            </a:pathLst>
          </a:custGeom>
          <a:ln w="8435">
            <a:solidFill>
              <a:srgbClr val="000000"/>
            </a:solidFill>
          </a:ln>
        </p:spPr>
        <p:txBody>
          <a:bodyPr wrap="square" lIns="0" tIns="0" rIns="0" bIns="0" rtlCol="0"/>
          <a:lstStyle/>
          <a:p>
            <a:endParaRPr sz="1227"/>
          </a:p>
        </p:txBody>
      </p:sp>
      <p:sp>
        <p:nvSpPr>
          <p:cNvPr id="124" name="object 124"/>
          <p:cNvSpPr/>
          <p:nvPr/>
        </p:nvSpPr>
        <p:spPr>
          <a:xfrm>
            <a:off x="5096349" y="3026576"/>
            <a:ext cx="16885" cy="0"/>
          </a:xfrm>
          <a:custGeom>
            <a:avLst/>
            <a:gdLst/>
            <a:ahLst/>
            <a:cxnLst/>
            <a:rect l="l" t="t" r="r" b="b"/>
            <a:pathLst>
              <a:path w="24764">
                <a:moveTo>
                  <a:pt x="0" y="0"/>
                </a:moveTo>
                <a:lnTo>
                  <a:pt x="24594" y="0"/>
                </a:lnTo>
              </a:path>
            </a:pathLst>
          </a:custGeom>
          <a:ln w="8435">
            <a:solidFill>
              <a:srgbClr val="000000"/>
            </a:solidFill>
          </a:ln>
        </p:spPr>
        <p:txBody>
          <a:bodyPr wrap="square" lIns="0" tIns="0" rIns="0" bIns="0" rtlCol="0"/>
          <a:lstStyle/>
          <a:p>
            <a:endParaRPr sz="1227"/>
          </a:p>
        </p:txBody>
      </p:sp>
      <p:sp>
        <p:nvSpPr>
          <p:cNvPr id="125" name="object 125"/>
          <p:cNvSpPr/>
          <p:nvPr/>
        </p:nvSpPr>
        <p:spPr>
          <a:xfrm>
            <a:off x="5096349" y="3271750"/>
            <a:ext cx="16885" cy="0"/>
          </a:xfrm>
          <a:custGeom>
            <a:avLst/>
            <a:gdLst/>
            <a:ahLst/>
            <a:cxnLst/>
            <a:rect l="l" t="t" r="r" b="b"/>
            <a:pathLst>
              <a:path w="24764">
                <a:moveTo>
                  <a:pt x="0" y="0"/>
                </a:moveTo>
                <a:lnTo>
                  <a:pt x="24594" y="0"/>
                </a:lnTo>
              </a:path>
            </a:pathLst>
          </a:custGeom>
          <a:ln w="8435">
            <a:solidFill>
              <a:srgbClr val="000000"/>
            </a:solidFill>
          </a:ln>
        </p:spPr>
        <p:txBody>
          <a:bodyPr wrap="square" lIns="0" tIns="0" rIns="0" bIns="0" rtlCol="0"/>
          <a:lstStyle/>
          <a:p>
            <a:endParaRPr sz="1227"/>
          </a:p>
        </p:txBody>
      </p:sp>
      <p:sp>
        <p:nvSpPr>
          <p:cNvPr id="126" name="object 126"/>
          <p:cNvSpPr/>
          <p:nvPr/>
        </p:nvSpPr>
        <p:spPr>
          <a:xfrm>
            <a:off x="3691092" y="4512623"/>
            <a:ext cx="1422256" cy="0"/>
          </a:xfrm>
          <a:custGeom>
            <a:avLst/>
            <a:gdLst/>
            <a:ahLst/>
            <a:cxnLst/>
            <a:rect l="l" t="t" r="r" b="b"/>
            <a:pathLst>
              <a:path w="2085975">
                <a:moveTo>
                  <a:pt x="0" y="0"/>
                </a:moveTo>
                <a:lnTo>
                  <a:pt x="2085638" y="0"/>
                </a:lnTo>
              </a:path>
            </a:pathLst>
          </a:custGeom>
          <a:ln w="8436">
            <a:solidFill>
              <a:srgbClr val="000000"/>
            </a:solidFill>
          </a:ln>
        </p:spPr>
        <p:txBody>
          <a:bodyPr wrap="square" lIns="0" tIns="0" rIns="0" bIns="0" rtlCol="0"/>
          <a:lstStyle/>
          <a:p>
            <a:endParaRPr sz="1227"/>
          </a:p>
        </p:txBody>
      </p:sp>
      <p:sp>
        <p:nvSpPr>
          <p:cNvPr id="127" name="object 127"/>
          <p:cNvSpPr/>
          <p:nvPr/>
        </p:nvSpPr>
        <p:spPr>
          <a:xfrm>
            <a:off x="3691092" y="3813403"/>
            <a:ext cx="1405370" cy="0"/>
          </a:xfrm>
          <a:custGeom>
            <a:avLst/>
            <a:gdLst/>
            <a:ahLst/>
            <a:cxnLst/>
            <a:rect l="l" t="t" r="r" b="b"/>
            <a:pathLst>
              <a:path w="2061210">
                <a:moveTo>
                  <a:pt x="0" y="0"/>
                </a:moveTo>
                <a:lnTo>
                  <a:pt x="2061047" y="0"/>
                </a:lnTo>
              </a:path>
            </a:pathLst>
          </a:custGeom>
          <a:ln w="8435">
            <a:solidFill>
              <a:srgbClr val="000000"/>
            </a:solidFill>
          </a:ln>
        </p:spPr>
        <p:txBody>
          <a:bodyPr wrap="square" lIns="0" tIns="0" rIns="0" bIns="0" rtlCol="0"/>
          <a:lstStyle/>
          <a:p>
            <a:endParaRPr sz="1227"/>
          </a:p>
        </p:txBody>
      </p:sp>
      <p:sp>
        <p:nvSpPr>
          <p:cNvPr id="128" name="object 128"/>
          <p:cNvSpPr/>
          <p:nvPr/>
        </p:nvSpPr>
        <p:spPr>
          <a:xfrm>
            <a:off x="4928263" y="3796715"/>
            <a:ext cx="0" cy="16885"/>
          </a:xfrm>
          <a:custGeom>
            <a:avLst/>
            <a:gdLst/>
            <a:ahLst/>
            <a:cxnLst/>
            <a:rect l="l" t="t" r="r" b="b"/>
            <a:pathLst>
              <a:path h="24764">
                <a:moveTo>
                  <a:pt x="0" y="24475"/>
                </a:moveTo>
                <a:lnTo>
                  <a:pt x="0" y="0"/>
                </a:lnTo>
              </a:path>
            </a:pathLst>
          </a:custGeom>
          <a:ln w="8398">
            <a:solidFill>
              <a:srgbClr val="000000"/>
            </a:solidFill>
          </a:ln>
        </p:spPr>
        <p:txBody>
          <a:bodyPr wrap="square" lIns="0" tIns="0" rIns="0" bIns="0" rtlCol="0"/>
          <a:lstStyle/>
          <a:p>
            <a:endParaRPr sz="1227"/>
          </a:p>
        </p:txBody>
      </p:sp>
      <p:sp>
        <p:nvSpPr>
          <p:cNvPr id="129" name="object 129"/>
          <p:cNvSpPr/>
          <p:nvPr/>
        </p:nvSpPr>
        <p:spPr>
          <a:xfrm>
            <a:off x="4722688" y="3796715"/>
            <a:ext cx="0" cy="16885"/>
          </a:xfrm>
          <a:custGeom>
            <a:avLst/>
            <a:gdLst/>
            <a:ahLst/>
            <a:cxnLst/>
            <a:rect l="l" t="t" r="r" b="b"/>
            <a:pathLst>
              <a:path h="24764">
                <a:moveTo>
                  <a:pt x="0" y="24475"/>
                </a:moveTo>
                <a:lnTo>
                  <a:pt x="0" y="0"/>
                </a:lnTo>
              </a:path>
            </a:pathLst>
          </a:custGeom>
          <a:ln w="8398">
            <a:solidFill>
              <a:srgbClr val="000000"/>
            </a:solidFill>
          </a:ln>
        </p:spPr>
        <p:txBody>
          <a:bodyPr wrap="square" lIns="0" tIns="0" rIns="0" bIns="0" rtlCol="0"/>
          <a:lstStyle/>
          <a:p>
            <a:endParaRPr sz="1227"/>
          </a:p>
        </p:txBody>
      </p:sp>
      <p:sp>
        <p:nvSpPr>
          <p:cNvPr id="130" name="object 130"/>
          <p:cNvSpPr/>
          <p:nvPr/>
        </p:nvSpPr>
        <p:spPr>
          <a:xfrm>
            <a:off x="4516139" y="3796715"/>
            <a:ext cx="0" cy="16885"/>
          </a:xfrm>
          <a:custGeom>
            <a:avLst/>
            <a:gdLst/>
            <a:ahLst/>
            <a:cxnLst/>
            <a:rect l="l" t="t" r="r" b="b"/>
            <a:pathLst>
              <a:path h="24764">
                <a:moveTo>
                  <a:pt x="0" y="24475"/>
                </a:moveTo>
                <a:lnTo>
                  <a:pt x="0" y="0"/>
                </a:lnTo>
              </a:path>
            </a:pathLst>
          </a:custGeom>
          <a:ln w="8398">
            <a:solidFill>
              <a:srgbClr val="000000"/>
            </a:solidFill>
          </a:ln>
        </p:spPr>
        <p:txBody>
          <a:bodyPr wrap="square" lIns="0" tIns="0" rIns="0" bIns="0" rtlCol="0"/>
          <a:lstStyle/>
          <a:p>
            <a:endParaRPr sz="1227"/>
          </a:p>
        </p:txBody>
      </p:sp>
      <p:sp>
        <p:nvSpPr>
          <p:cNvPr id="131" name="object 131"/>
          <p:cNvSpPr/>
          <p:nvPr/>
        </p:nvSpPr>
        <p:spPr>
          <a:xfrm>
            <a:off x="4309664" y="3796715"/>
            <a:ext cx="0" cy="16885"/>
          </a:xfrm>
          <a:custGeom>
            <a:avLst/>
            <a:gdLst/>
            <a:ahLst/>
            <a:cxnLst/>
            <a:rect l="l" t="t" r="r" b="b"/>
            <a:pathLst>
              <a:path h="24764">
                <a:moveTo>
                  <a:pt x="0" y="24475"/>
                </a:moveTo>
                <a:lnTo>
                  <a:pt x="0" y="0"/>
                </a:lnTo>
              </a:path>
            </a:pathLst>
          </a:custGeom>
          <a:ln w="8398">
            <a:solidFill>
              <a:srgbClr val="000000"/>
            </a:solidFill>
          </a:ln>
        </p:spPr>
        <p:txBody>
          <a:bodyPr wrap="square" lIns="0" tIns="0" rIns="0" bIns="0" rtlCol="0"/>
          <a:lstStyle/>
          <a:p>
            <a:endParaRPr sz="1227"/>
          </a:p>
        </p:txBody>
      </p:sp>
      <p:sp>
        <p:nvSpPr>
          <p:cNvPr id="132" name="object 132"/>
          <p:cNvSpPr/>
          <p:nvPr/>
        </p:nvSpPr>
        <p:spPr>
          <a:xfrm>
            <a:off x="4103115" y="3796715"/>
            <a:ext cx="0" cy="16885"/>
          </a:xfrm>
          <a:custGeom>
            <a:avLst/>
            <a:gdLst/>
            <a:ahLst/>
            <a:cxnLst/>
            <a:rect l="l" t="t" r="r" b="b"/>
            <a:pathLst>
              <a:path h="24764">
                <a:moveTo>
                  <a:pt x="0" y="24475"/>
                </a:moveTo>
                <a:lnTo>
                  <a:pt x="0" y="0"/>
                </a:lnTo>
              </a:path>
            </a:pathLst>
          </a:custGeom>
          <a:ln w="8398">
            <a:solidFill>
              <a:srgbClr val="000000"/>
            </a:solidFill>
          </a:ln>
        </p:spPr>
        <p:txBody>
          <a:bodyPr wrap="square" lIns="0" tIns="0" rIns="0" bIns="0" rtlCol="0"/>
          <a:lstStyle/>
          <a:p>
            <a:endParaRPr sz="1227"/>
          </a:p>
        </p:txBody>
      </p:sp>
      <p:sp>
        <p:nvSpPr>
          <p:cNvPr id="133" name="object 133"/>
          <p:cNvSpPr/>
          <p:nvPr/>
        </p:nvSpPr>
        <p:spPr>
          <a:xfrm>
            <a:off x="3897556" y="3796715"/>
            <a:ext cx="0" cy="16885"/>
          </a:xfrm>
          <a:custGeom>
            <a:avLst/>
            <a:gdLst/>
            <a:ahLst/>
            <a:cxnLst/>
            <a:rect l="l" t="t" r="r" b="b"/>
            <a:pathLst>
              <a:path h="24764">
                <a:moveTo>
                  <a:pt x="0" y="24475"/>
                </a:moveTo>
                <a:lnTo>
                  <a:pt x="0" y="0"/>
                </a:lnTo>
              </a:path>
            </a:pathLst>
          </a:custGeom>
          <a:ln w="8398">
            <a:solidFill>
              <a:srgbClr val="000000"/>
            </a:solidFill>
          </a:ln>
        </p:spPr>
        <p:txBody>
          <a:bodyPr wrap="square" lIns="0" tIns="0" rIns="0" bIns="0" rtlCol="0"/>
          <a:lstStyle/>
          <a:p>
            <a:endParaRPr sz="1227"/>
          </a:p>
        </p:txBody>
      </p:sp>
      <p:sp>
        <p:nvSpPr>
          <p:cNvPr id="134" name="object 134"/>
          <p:cNvSpPr/>
          <p:nvPr/>
        </p:nvSpPr>
        <p:spPr>
          <a:xfrm>
            <a:off x="3691091" y="3796715"/>
            <a:ext cx="0" cy="716107"/>
          </a:xfrm>
          <a:custGeom>
            <a:avLst/>
            <a:gdLst/>
            <a:ahLst/>
            <a:cxnLst/>
            <a:rect l="l" t="t" r="r" b="b"/>
            <a:pathLst>
              <a:path h="1050290">
                <a:moveTo>
                  <a:pt x="0" y="1049999"/>
                </a:moveTo>
                <a:lnTo>
                  <a:pt x="0" y="0"/>
                </a:lnTo>
              </a:path>
            </a:pathLst>
          </a:custGeom>
          <a:ln w="8401">
            <a:solidFill>
              <a:srgbClr val="000000"/>
            </a:solidFill>
          </a:ln>
        </p:spPr>
        <p:txBody>
          <a:bodyPr wrap="square" lIns="0" tIns="0" rIns="0" bIns="0" rtlCol="0"/>
          <a:lstStyle/>
          <a:p>
            <a:endParaRPr sz="1227"/>
          </a:p>
        </p:txBody>
      </p:sp>
      <p:sp>
        <p:nvSpPr>
          <p:cNvPr id="135" name="object 135"/>
          <p:cNvSpPr/>
          <p:nvPr/>
        </p:nvSpPr>
        <p:spPr>
          <a:xfrm>
            <a:off x="5096349" y="3887253"/>
            <a:ext cx="16885" cy="0"/>
          </a:xfrm>
          <a:custGeom>
            <a:avLst/>
            <a:gdLst/>
            <a:ahLst/>
            <a:cxnLst/>
            <a:rect l="l" t="t" r="r" b="b"/>
            <a:pathLst>
              <a:path w="24764">
                <a:moveTo>
                  <a:pt x="0" y="0"/>
                </a:moveTo>
                <a:lnTo>
                  <a:pt x="24594" y="0"/>
                </a:lnTo>
              </a:path>
            </a:pathLst>
          </a:custGeom>
          <a:ln w="8435">
            <a:solidFill>
              <a:srgbClr val="000000"/>
            </a:solidFill>
          </a:ln>
        </p:spPr>
        <p:txBody>
          <a:bodyPr wrap="square" lIns="0" tIns="0" rIns="0" bIns="0" rtlCol="0"/>
          <a:lstStyle/>
          <a:p>
            <a:endParaRPr sz="1227"/>
          </a:p>
        </p:txBody>
      </p:sp>
      <p:sp>
        <p:nvSpPr>
          <p:cNvPr id="136" name="object 136"/>
          <p:cNvSpPr/>
          <p:nvPr/>
        </p:nvSpPr>
        <p:spPr>
          <a:xfrm>
            <a:off x="5096349" y="4200476"/>
            <a:ext cx="16885" cy="0"/>
          </a:xfrm>
          <a:custGeom>
            <a:avLst/>
            <a:gdLst/>
            <a:ahLst/>
            <a:cxnLst/>
            <a:rect l="l" t="t" r="r" b="b"/>
            <a:pathLst>
              <a:path w="24764">
                <a:moveTo>
                  <a:pt x="0" y="0"/>
                </a:moveTo>
                <a:lnTo>
                  <a:pt x="24594" y="0"/>
                </a:lnTo>
              </a:path>
            </a:pathLst>
          </a:custGeom>
          <a:ln w="8435">
            <a:solidFill>
              <a:srgbClr val="000000"/>
            </a:solidFill>
          </a:ln>
        </p:spPr>
        <p:txBody>
          <a:bodyPr wrap="square" lIns="0" tIns="0" rIns="0" bIns="0" rtlCol="0"/>
          <a:lstStyle/>
          <a:p>
            <a:endParaRPr sz="1227"/>
          </a:p>
        </p:txBody>
      </p:sp>
      <p:sp>
        <p:nvSpPr>
          <p:cNvPr id="137" name="object 137"/>
          <p:cNvSpPr/>
          <p:nvPr/>
        </p:nvSpPr>
        <p:spPr>
          <a:xfrm>
            <a:off x="3691094" y="3813396"/>
            <a:ext cx="1405370" cy="699222"/>
          </a:xfrm>
          <a:custGeom>
            <a:avLst/>
            <a:gdLst/>
            <a:ahLst/>
            <a:cxnLst/>
            <a:rect l="l" t="t" r="r" b="b"/>
            <a:pathLst>
              <a:path w="2061210" h="1025525">
                <a:moveTo>
                  <a:pt x="0" y="0"/>
                </a:moveTo>
                <a:lnTo>
                  <a:pt x="2061047" y="0"/>
                </a:lnTo>
                <a:lnTo>
                  <a:pt x="2061047" y="1025536"/>
                </a:lnTo>
                <a:lnTo>
                  <a:pt x="0" y="1025536"/>
                </a:lnTo>
                <a:lnTo>
                  <a:pt x="0" y="0"/>
                </a:lnTo>
                <a:close/>
              </a:path>
            </a:pathLst>
          </a:custGeom>
          <a:ln w="8428">
            <a:solidFill>
              <a:srgbClr val="000000"/>
            </a:solidFill>
          </a:ln>
        </p:spPr>
        <p:txBody>
          <a:bodyPr wrap="square" lIns="0" tIns="0" rIns="0" bIns="0" rtlCol="0"/>
          <a:lstStyle/>
          <a:p>
            <a:endParaRPr sz="1227"/>
          </a:p>
        </p:txBody>
      </p:sp>
      <p:sp>
        <p:nvSpPr>
          <p:cNvPr id="138" name="object 138"/>
          <p:cNvSpPr/>
          <p:nvPr/>
        </p:nvSpPr>
        <p:spPr>
          <a:xfrm>
            <a:off x="3691094" y="2469167"/>
            <a:ext cx="1405370" cy="1049049"/>
          </a:xfrm>
          <a:custGeom>
            <a:avLst/>
            <a:gdLst/>
            <a:ahLst/>
            <a:cxnLst/>
            <a:rect l="l" t="t" r="r" b="b"/>
            <a:pathLst>
              <a:path w="2061210" h="1538604">
                <a:moveTo>
                  <a:pt x="0" y="0"/>
                </a:moveTo>
                <a:lnTo>
                  <a:pt x="2061047" y="0"/>
                </a:lnTo>
                <a:lnTo>
                  <a:pt x="2061047" y="1538316"/>
                </a:lnTo>
                <a:lnTo>
                  <a:pt x="0" y="1538316"/>
                </a:lnTo>
                <a:lnTo>
                  <a:pt x="0" y="0"/>
                </a:lnTo>
                <a:close/>
              </a:path>
            </a:pathLst>
          </a:custGeom>
          <a:ln w="8422">
            <a:solidFill>
              <a:srgbClr val="000000"/>
            </a:solidFill>
          </a:ln>
        </p:spPr>
        <p:txBody>
          <a:bodyPr wrap="square" lIns="0" tIns="0" rIns="0" bIns="0" rtlCol="0"/>
          <a:lstStyle/>
          <a:p>
            <a:endParaRPr sz="1227"/>
          </a:p>
        </p:txBody>
      </p:sp>
      <p:sp>
        <p:nvSpPr>
          <p:cNvPr id="139" name="object 139"/>
          <p:cNvSpPr/>
          <p:nvPr/>
        </p:nvSpPr>
        <p:spPr>
          <a:xfrm>
            <a:off x="4859206" y="4125008"/>
            <a:ext cx="0" cy="52388"/>
          </a:xfrm>
          <a:custGeom>
            <a:avLst/>
            <a:gdLst/>
            <a:ahLst/>
            <a:cxnLst/>
            <a:rect l="l" t="t" r="r" b="b"/>
            <a:pathLst>
              <a:path h="76835">
                <a:moveTo>
                  <a:pt x="0" y="0"/>
                </a:moveTo>
                <a:lnTo>
                  <a:pt x="0" y="76824"/>
                </a:lnTo>
              </a:path>
            </a:pathLst>
          </a:custGeom>
          <a:ln w="23765">
            <a:solidFill>
              <a:srgbClr val="FFFFFF"/>
            </a:solidFill>
          </a:ln>
        </p:spPr>
        <p:txBody>
          <a:bodyPr wrap="square" lIns="0" tIns="0" rIns="0" bIns="0" rtlCol="0"/>
          <a:lstStyle/>
          <a:p>
            <a:endParaRPr sz="1227"/>
          </a:p>
        </p:txBody>
      </p:sp>
      <p:sp>
        <p:nvSpPr>
          <p:cNvPr id="140" name="object 140"/>
          <p:cNvSpPr/>
          <p:nvPr/>
        </p:nvSpPr>
        <p:spPr>
          <a:xfrm>
            <a:off x="4626072" y="4309881"/>
            <a:ext cx="0" cy="57583"/>
          </a:xfrm>
          <a:custGeom>
            <a:avLst/>
            <a:gdLst/>
            <a:ahLst/>
            <a:cxnLst/>
            <a:rect l="l" t="t" r="r" b="b"/>
            <a:pathLst>
              <a:path h="84454">
                <a:moveTo>
                  <a:pt x="0" y="0"/>
                </a:moveTo>
                <a:lnTo>
                  <a:pt x="0" y="84356"/>
                </a:lnTo>
              </a:path>
            </a:pathLst>
          </a:custGeom>
          <a:ln w="26764">
            <a:solidFill>
              <a:srgbClr val="FFFFFF"/>
            </a:solidFill>
          </a:ln>
        </p:spPr>
        <p:txBody>
          <a:bodyPr wrap="square" lIns="0" tIns="0" rIns="0" bIns="0" rtlCol="0"/>
          <a:lstStyle/>
          <a:p>
            <a:endParaRPr sz="1227"/>
          </a:p>
        </p:txBody>
      </p:sp>
      <p:sp>
        <p:nvSpPr>
          <p:cNvPr id="141" name="object 141"/>
          <p:cNvSpPr/>
          <p:nvPr/>
        </p:nvSpPr>
        <p:spPr>
          <a:xfrm>
            <a:off x="4392938" y="4417724"/>
            <a:ext cx="0" cy="54552"/>
          </a:xfrm>
          <a:custGeom>
            <a:avLst/>
            <a:gdLst/>
            <a:ahLst/>
            <a:cxnLst/>
            <a:rect l="l" t="t" r="r" b="b"/>
            <a:pathLst>
              <a:path h="80009">
                <a:moveTo>
                  <a:pt x="0" y="0"/>
                </a:moveTo>
                <a:lnTo>
                  <a:pt x="0" y="79837"/>
                </a:lnTo>
              </a:path>
            </a:pathLst>
          </a:custGeom>
          <a:ln w="23765">
            <a:solidFill>
              <a:srgbClr val="FFFFFF"/>
            </a:solidFill>
          </a:ln>
        </p:spPr>
        <p:txBody>
          <a:bodyPr wrap="square" lIns="0" tIns="0" rIns="0" bIns="0" rtlCol="0"/>
          <a:lstStyle/>
          <a:p>
            <a:endParaRPr sz="1227"/>
          </a:p>
        </p:txBody>
      </p:sp>
      <p:sp>
        <p:nvSpPr>
          <p:cNvPr id="142" name="object 142"/>
          <p:cNvSpPr/>
          <p:nvPr/>
        </p:nvSpPr>
        <p:spPr>
          <a:xfrm>
            <a:off x="4024320" y="2618305"/>
            <a:ext cx="126423" cy="0"/>
          </a:xfrm>
          <a:custGeom>
            <a:avLst/>
            <a:gdLst/>
            <a:ahLst/>
            <a:cxnLst/>
            <a:rect l="l" t="t" r="r" b="b"/>
            <a:pathLst>
              <a:path w="185419">
                <a:moveTo>
                  <a:pt x="0" y="0"/>
                </a:moveTo>
                <a:lnTo>
                  <a:pt x="185218" y="0"/>
                </a:lnTo>
              </a:path>
            </a:pathLst>
          </a:custGeom>
          <a:ln w="25371">
            <a:solidFill>
              <a:srgbClr val="FFFFFF"/>
            </a:solidFill>
          </a:ln>
        </p:spPr>
        <p:txBody>
          <a:bodyPr wrap="square" lIns="0" tIns="0" rIns="0" bIns="0" rtlCol="0"/>
          <a:lstStyle/>
          <a:p>
            <a:endParaRPr sz="1227"/>
          </a:p>
        </p:txBody>
      </p:sp>
      <p:sp>
        <p:nvSpPr>
          <p:cNvPr id="143" name="object 143"/>
          <p:cNvSpPr/>
          <p:nvPr/>
        </p:nvSpPr>
        <p:spPr>
          <a:xfrm>
            <a:off x="3925638" y="2620360"/>
            <a:ext cx="0" cy="40265"/>
          </a:xfrm>
          <a:custGeom>
            <a:avLst/>
            <a:gdLst/>
            <a:ahLst/>
            <a:cxnLst/>
            <a:rect l="l" t="t" r="r" b="b"/>
            <a:pathLst>
              <a:path h="59054">
                <a:moveTo>
                  <a:pt x="0" y="0"/>
                </a:moveTo>
                <a:lnTo>
                  <a:pt x="0" y="58748"/>
                </a:lnTo>
              </a:path>
            </a:pathLst>
          </a:custGeom>
          <a:ln w="23765">
            <a:solidFill>
              <a:srgbClr val="FFFFFF"/>
            </a:solidFill>
          </a:ln>
        </p:spPr>
        <p:txBody>
          <a:bodyPr wrap="square" lIns="0" tIns="0" rIns="0" bIns="0" rtlCol="0"/>
          <a:lstStyle/>
          <a:p>
            <a:endParaRPr sz="1227"/>
          </a:p>
        </p:txBody>
      </p:sp>
      <p:sp>
        <p:nvSpPr>
          <p:cNvPr id="144" name="object 144"/>
          <p:cNvSpPr/>
          <p:nvPr/>
        </p:nvSpPr>
        <p:spPr>
          <a:xfrm>
            <a:off x="3782997" y="3364977"/>
            <a:ext cx="112568" cy="0"/>
          </a:xfrm>
          <a:custGeom>
            <a:avLst/>
            <a:gdLst/>
            <a:ahLst/>
            <a:cxnLst/>
            <a:rect l="l" t="t" r="r" b="b"/>
            <a:pathLst>
              <a:path w="165100">
                <a:moveTo>
                  <a:pt x="0" y="0"/>
                </a:moveTo>
                <a:lnTo>
                  <a:pt x="164966" y="0"/>
                </a:lnTo>
              </a:path>
            </a:pathLst>
          </a:custGeom>
          <a:ln w="22359">
            <a:solidFill>
              <a:srgbClr val="DCDDDE"/>
            </a:solidFill>
          </a:ln>
        </p:spPr>
        <p:txBody>
          <a:bodyPr wrap="square" lIns="0" tIns="0" rIns="0" bIns="0" rtlCol="0"/>
          <a:lstStyle/>
          <a:p>
            <a:endParaRPr sz="1227"/>
          </a:p>
        </p:txBody>
      </p:sp>
      <p:sp>
        <p:nvSpPr>
          <p:cNvPr id="145" name="object 145"/>
          <p:cNvSpPr/>
          <p:nvPr/>
        </p:nvSpPr>
        <p:spPr>
          <a:xfrm>
            <a:off x="3788110" y="3067135"/>
            <a:ext cx="101311" cy="0"/>
          </a:xfrm>
          <a:custGeom>
            <a:avLst/>
            <a:gdLst/>
            <a:ahLst/>
            <a:cxnLst/>
            <a:rect l="l" t="t" r="r" b="b"/>
            <a:pathLst>
              <a:path w="148589">
                <a:moveTo>
                  <a:pt x="0" y="0"/>
                </a:moveTo>
                <a:lnTo>
                  <a:pt x="148469" y="0"/>
                </a:lnTo>
              </a:path>
            </a:pathLst>
          </a:custGeom>
          <a:ln w="22359">
            <a:solidFill>
              <a:srgbClr val="DCDDDE"/>
            </a:solidFill>
          </a:ln>
        </p:spPr>
        <p:txBody>
          <a:bodyPr wrap="square" lIns="0" tIns="0" rIns="0" bIns="0" rtlCol="0"/>
          <a:lstStyle/>
          <a:p>
            <a:endParaRPr sz="1227"/>
          </a:p>
        </p:txBody>
      </p:sp>
      <p:sp>
        <p:nvSpPr>
          <p:cNvPr id="146" name="object 146"/>
          <p:cNvSpPr/>
          <p:nvPr/>
        </p:nvSpPr>
        <p:spPr>
          <a:xfrm>
            <a:off x="4392541" y="2469248"/>
            <a:ext cx="703984" cy="299605"/>
          </a:xfrm>
          <a:custGeom>
            <a:avLst/>
            <a:gdLst/>
            <a:ahLst/>
            <a:cxnLst/>
            <a:rect l="l" t="t" r="r" b="b"/>
            <a:pathLst>
              <a:path w="1032510" h="439420">
                <a:moveTo>
                  <a:pt x="1032497" y="438931"/>
                </a:moveTo>
                <a:lnTo>
                  <a:pt x="0" y="438931"/>
                </a:lnTo>
                <a:lnTo>
                  <a:pt x="0" y="0"/>
                </a:lnTo>
                <a:lnTo>
                  <a:pt x="1032497" y="0"/>
                </a:lnTo>
                <a:lnTo>
                  <a:pt x="1032497" y="438931"/>
                </a:lnTo>
                <a:close/>
              </a:path>
            </a:pathLst>
          </a:custGeom>
          <a:solidFill>
            <a:srgbClr val="FFFFFF"/>
          </a:solidFill>
        </p:spPr>
        <p:txBody>
          <a:bodyPr wrap="square" lIns="0" tIns="0" rIns="0" bIns="0" rtlCol="0"/>
          <a:lstStyle/>
          <a:p>
            <a:endParaRPr sz="1227"/>
          </a:p>
        </p:txBody>
      </p:sp>
      <p:sp>
        <p:nvSpPr>
          <p:cNvPr id="147" name="object 147"/>
          <p:cNvSpPr/>
          <p:nvPr/>
        </p:nvSpPr>
        <p:spPr>
          <a:xfrm>
            <a:off x="4392541" y="2469248"/>
            <a:ext cx="703984" cy="299605"/>
          </a:xfrm>
          <a:custGeom>
            <a:avLst/>
            <a:gdLst/>
            <a:ahLst/>
            <a:cxnLst/>
            <a:rect l="l" t="t" r="r" b="b"/>
            <a:pathLst>
              <a:path w="1032510" h="439420">
                <a:moveTo>
                  <a:pt x="1032497" y="438931"/>
                </a:moveTo>
                <a:lnTo>
                  <a:pt x="0" y="438931"/>
                </a:lnTo>
                <a:lnTo>
                  <a:pt x="0" y="0"/>
                </a:lnTo>
                <a:lnTo>
                  <a:pt x="1032497" y="0"/>
                </a:lnTo>
                <a:lnTo>
                  <a:pt x="1032497" y="438931"/>
                </a:lnTo>
                <a:close/>
              </a:path>
            </a:pathLst>
          </a:custGeom>
          <a:ln w="8429">
            <a:solidFill>
              <a:srgbClr val="000000"/>
            </a:solidFill>
          </a:ln>
        </p:spPr>
        <p:txBody>
          <a:bodyPr wrap="square" lIns="0" tIns="0" rIns="0" bIns="0" rtlCol="0"/>
          <a:lstStyle/>
          <a:p>
            <a:endParaRPr sz="1227"/>
          </a:p>
        </p:txBody>
      </p:sp>
      <p:sp>
        <p:nvSpPr>
          <p:cNvPr id="148" name="object 148"/>
          <p:cNvSpPr/>
          <p:nvPr/>
        </p:nvSpPr>
        <p:spPr>
          <a:xfrm>
            <a:off x="3738334" y="2515968"/>
            <a:ext cx="152832" cy="74035"/>
          </a:xfrm>
          <a:custGeom>
            <a:avLst/>
            <a:gdLst/>
            <a:ahLst/>
            <a:cxnLst/>
            <a:rect l="l" t="t" r="r" b="b"/>
            <a:pathLst>
              <a:path w="224155" h="108585">
                <a:moveTo>
                  <a:pt x="224054" y="108386"/>
                </a:moveTo>
                <a:lnTo>
                  <a:pt x="0" y="108386"/>
                </a:lnTo>
                <a:lnTo>
                  <a:pt x="0" y="0"/>
                </a:lnTo>
                <a:lnTo>
                  <a:pt x="224054" y="0"/>
                </a:lnTo>
                <a:lnTo>
                  <a:pt x="224054" y="108386"/>
                </a:lnTo>
                <a:close/>
              </a:path>
            </a:pathLst>
          </a:custGeom>
          <a:solidFill>
            <a:srgbClr val="FFFFFF"/>
          </a:solidFill>
        </p:spPr>
        <p:txBody>
          <a:bodyPr wrap="square" lIns="0" tIns="0" rIns="0" bIns="0" rtlCol="0"/>
          <a:lstStyle/>
          <a:p>
            <a:endParaRPr sz="1227"/>
          </a:p>
        </p:txBody>
      </p:sp>
      <p:sp>
        <p:nvSpPr>
          <p:cNvPr id="149" name="object 149"/>
          <p:cNvSpPr txBox="1"/>
          <p:nvPr/>
        </p:nvSpPr>
        <p:spPr>
          <a:xfrm>
            <a:off x="4403347" y="2384961"/>
            <a:ext cx="706149" cy="280077"/>
          </a:xfrm>
          <a:prstGeom prst="rect">
            <a:avLst/>
          </a:prstGeom>
        </p:spPr>
        <p:txBody>
          <a:bodyPr vert="horz" wrap="square" lIns="0" tIns="0" rIns="0" bIns="0" rtlCol="0">
            <a:spAutoFit/>
          </a:bodyPr>
          <a:lstStyle/>
          <a:p>
            <a:pPr marL="83125">
              <a:tabLst>
                <a:tab pos="274053" algn="l"/>
                <a:tab pos="461950" algn="l"/>
              </a:tabLst>
            </a:pPr>
            <a:r>
              <a:rPr sz="375" spc="3" dirty="0">
                <a:latin typeface="Dubai"/>
                <a:cs typeface="Dubai"/>
              </a:rPr>
              <a:t>80	100	12</a:t>
            </a:r>
            <a:r>
              <a:rPr sz="375" spc="27" dirty="0">
                <a:latin typeface="Dubai"/>
                <a:cs typeface="Dubai"/>
              </a:rPr>
              <a:t>0</a:t>
            </a:r>
            <a:r>
              <a:rPr sz="375" b="1" i="1" spc="14" dirty="0">
                <a:latin typeface="Calibri"/>
                <a:cs typeface="Calibri"/>
              </a:rPr>
              <a:t>Q</a:t>
            </a:r>
            <a:r>
              <a:rPr sz="375" b="1" spc="-17" dirty="0">
                <a:latin typeface="Trebuchet MS"/>
                <a:cs typeface="Trebuchet MS"/>
              </a:rPr>
              <a:t>/m³/h</a:t>
            </a:r>
            <a:endParaRPr sz="375">
              <a:latin typeface="Trebuchet MS"/>
              <a:cs typeface="Trebuchet MS"/>
            </a:endParaRPr>
          </a:p>
          <a:p>
            <a:pPr marL="8659" marR="239417">
              <a:lnSpc>
                <a:spcPct val="102200"/>
              </a:lnSpc>
              <a:spcBef>
                <a:spcPts val="205"/>
              </a:spcBef>
            </a:pPr>
            <a:r>
              <a:rPr sz="443" b="1" spc="-7" dirty="0">
                <a:latin typeface="Trebuchet MS"/>
                <a:cs typeface="Trebuchet MS"/>
              </a:rPr>
              <a:t>Wilo-Stratos</a:t>
            </a:r>
            <a:r>
              <a:rPr sz="443" b="1" spc="-34" dirty="0">
                <a:latin typeface="Trebuchet MS"/>
                <a:cs typeface="Trebuchet MS"/>
              </a:rPr>
              <a:t> </a:t>
            </a:r>
            <a:r>
              <a:rPr sz="443" b="1" spc="-7" dirty="0">
                <a:latin typeface="Trebuchet MS"/>
                <a:cs typeface="Trebuchet MS"/>
              </a:rPr>
              <a:t>GIGA</a:t>
            </a:r>
            <a:r>
              <a:rPr sz="443" b="1" spc="-3" dirty="0">
                <a:latin typeface="Trebuchet MS"/>
                <a:cs typeface="Trebuchet MS"/>
              </a:rPr>
              <a:t> </a:t>
            </a:r>
            <a:r>
              <a:rPr sz="443" b="1" spc="-10" dirty="0">
                <a:latin typeface="Trebuchet MS"/>
                <a:cs typeface="Trebuchet MS"/>
              </a:rPr>
              <a:t>4/3-105</a:t>
            </a:r>
            <a:endParaRPr sz="443">
              <a:latin typeface="Trebuchet MS"/>
              <a:cs typeface="Trebuchet MS"/>
            </a:endParaRPr>
          </a:p>
          <a:p>
            <a:pPr marL="8659"/>
            <a:r>
              <a:rPr sz="375" spc="17" dirty="0">
                <a:latin typeface="Calibri"/>
                <a:cs typeface="Calibri"/>
              </a:rPr>
              <a:t>60</a:t>
            </a:r>
            <a:r>
              <a:rPr sz="375" spc="-3" dirty="0">
                <a:latin typeface="Calibri"/>
                <a:cs typeface="Calibri"/>
              </a:rPr>
              <a:t> </a:t>
            </a:r>
            <a:r>
              <a:rPr sz="375" spc="17" dirty="0">
                <a:latin typeface="Calibri"/>
                <a:cs typeface="Calibri"/>
              </a:rPr>
              <a:t>Hz</a:t>
            </a:r>
            <a:r>
              <a:rPr sz="375" spc="-3" dirty="0">
                <a:latin typeface="Calibri"/>
                <a:cs typeface="Calibri"/>
              </a:rPr>
              <a:t> </a:t>
            </a:r>
            <a:r>
              <a:rPr sz="375" spc="78" dirty="0">
                <a:latin typeface="Calibri"/>
                <a:cs typeface="Calibri"/>
              </a:rPr>
              <a:t>-</a:t>
            </a:r>
            <a:r>
              <a:rPr sz="375" spc="-3" dirty="0">
                <a:latin typeface="Calibri"/>
                <a:cs typeface="Calibri"/>
              </a:rPr>
              <a:t> </a:t>
            </a:r>
            <a:r>
              <a:rPr sz="375" spc="7" dirty="0">
                <a:latin typeface="Calibri"/>
                <a:cs typeface="Calibri"/>
              </a:rPr>
              <a:t>No</a:t>
            </a:r>
            <a:r>
              <a:rPr sz="375" spc="10" dirty="0">
                <a:latin typeface="Calibri"/>
                <a:cs typeface="Calibri"/>
              </a:rPr>
              <a:t>r</a:t>
            </a:r>
            <a:r>
              <a:rPr sz="375" dirty="0">
                <a:latin typeface="Calibri"/>
                <a:cs typeface="Calibri"/>
              </a:rPr>
              <a:t>t</a:t>
            </a:r>
            <a:r>
              <a:rPr sz="375" spc="7" dirty="0">
                <a:latin typeface="Calibri"/>
                <a:cs typeface="Calibri"/>
              </a:rPr>
              <a:t>h</a:t>
            </a:r>
            <a:r>
              <a:rPr sz="375" spc="-3" dirty="0">
                <a:latin typeface="Calibri"/>
                <a:cs typeface="Calibri"/>
              </a:rPr>
              <a:t> </a:t>
            </a:r>
            <a:r>
              <a:rPr sz="375" spc="3" dirty="0">
                <a:latin typeface="Calibri"/>
                <a:cs typeface="Calibri"/>
              </a:rPr>
              <a:t>America</a:t>
            </a:r>
            <a:endParaRPr sz="375">
              <a:latin typeface="Calibri"/>
              <a:cs typeface="Calibri"/>
            </a:endParaRPr>
          </a:p>
        </p:txBody>
      </p:sp>
      <p:sp>
        <p:nvSpPr>
          <p:cNvPr id="150" name="object 150"/>
          <p:cNvSpPr txBox="1"/>
          <p:nvPr/>
        </p:nvSpPr>
        <p:spPr>
          <a:xfrm>
            <a:off x="4857096" y="3635349"/>
            <a:ext cx="252413" cy="153888"/>
          </a:xfrm>
          <a:prstGeom prst="rect">
            <a:avLst/>
          </a:prstGeom>
        </p:spPr>
        <p:txBody>
          <a:bodyPr vert="horz" wrap="square" lIns="0" tIns="0" rIns="0" bIns="0" rtlCol="0">
            <a:spAutoFit/>
          </a:bodyPr>
          <a:lstStyle/>
          <a:p>
            <a:pPr marL="80960" algn="ctr"/>
            <a:r>
              <a:rPr sz="375" spc="3" dirty="0">
                <a:latin typeface="Dubai"/>
                <a:cs typeface="Dubai"/>
              </a:rPr>
              <a:t>3</a:t>
            </a:r>
            <a:r>
              <a:rPr sz="375" dirty="0">
                <a:latin typeface="Dubai"/>
                <a:cs typeface="Dubai"/>
              </a:rPr>
              <a:t>5</a:t>
            </a:r>
            <a:r>
              <a:rPr sz="375" b="1" i="1" spc="14" dirty="0">
                <a:latin typeface="Calibri"/>
                <a:cs typeface="Calibri"/>
              </a:rPr>
              <a:t>Q</a:t>
            </a:r>
            <a:r>
              <a:rPr sz="375" b="1" spc="-14" dirty="0">
                <a:latin typeface="Trebuchet MS"/>
                <a:cs typeface="Trebuchet MS"/>
              </a:rPr>
              <a:t>/l/s</a:t>
            </a:r>
            <a:endParaRPr sz="375">
              <a:latin typeface="Trebuchet MS"/>
              <a:cs typeface="Trebuchet MS"/>
            </a:endParaRPr>
          </a:p>
          <a:p>
            <a:pPr algn="ctr">
              <a:spcBef>
                <a:spcPts val="273"/>
              </a:spcBef>
            </a:pPr>
            <a:r>
              <a:rPr sz="375" spc="3" dirty="0">
                <a:latin typeface="Dubai"/>
                <a:cs typeface="Dubai"/>
              </a:rPr>
              <a:t>12</a:t>
            </a:r>
            <a:r>
              <a:rPr sz="375" spc="27" dirty="0">
                <a:latin typeface="Dubai"/>
                <a:cs typeface="Dubai"/>
              </a:rPr>
              <a:t>0</a:t>
            </a:r>
            <a:r>
              <a:rPr sz="375" b="1" i="1" spc="14" dirty="0">
                <a:latin typeface="Calibri"/>
                <a:cs typeface="Calibri"/>
              </a:rPr>
              <a:t>Q</a:t>
            </a:r>
            <a:r>
              <a:rPr sz="375" b="1" spc="-17" dirty="0">
                <a:latin typeface="Trebuchet MS"/>
                <a:cs typeface="Trebuchet MS"/>
              </a:rPr>
              <a:t>/m³/h</a:t>
            </a:r>
            <a:endParaRPr sz="375">
              <a:latin typeface="Trebuchet MS"/>
              <a:cs typeface="Trebuchet MS"/>
            </a:endParaRPr>
          </a:p>
        </p:txBody>
      </p:sp>
      <p:sp>
        <p:nvSpPr>
          <p:cNvPr id="151" name="object 151"/>
          <p:cNvSpPr txBox="1"/>
          <p:nvPr/>
        </p:nvSpPr>
        <p:spPr>
          <a:xfrm>
            <a:off x="4767230" y="3635903"/>
            <a:ext cx="70572" cy="57708"/>
          </a:xfrm>
          <a:prstGeom prst="rect">
            <a:avLst/>
          </a:prstGeom>
        </p:spPr>
        <p:txBody>
          <a:bodyPr vert="horz" wrap="square" lIns="0" tIns="0" rIns="0" bIns="0" rtlCol="0">
            <a:spAutoFit/>
          </a:bodyPr>
          <a:lstStyle/>
          <a:p>
            <a:pPr marL="8659"/>
            <a:r>
              <a:rPr sz="375" spc="3" dirty="0">
                <a:latin typeface="Dubai"/>
                <a:cs typeface="Dubai"/>
              </a:rPr>
              <a:t>30</a:t>
            </a:r>
            <a:endParaRPr sz="375">
              <a:latin typeface="Dubai"/>
              <a:cs typeface="Dubai"/>
            </a:endParaRPr>
          </a:p>
        </p:txBody>
      </p:sp>
      <p:sp>
        <p:nvSpPr>
          <p:cNvPr id="152" name="object 152"/>
          <p:cNvSpPr txBox="1"/>
          <p:nvPr/>
        </p:nvSpPr>
        <p:spPr>
          <a:xfrm>
            <a:off x="3636610" y="3485243"/>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53" name="object 153"/>
          <p:cNvSpPr txBox="1"/>
          <p:nvPr/>
        </p:nvSpPr>
        <p:spPr>
          <a:xfrm>
            <a:off x="3610351" y="3335569"/>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154" name="object 154"/>
          <p:cNvSpPr txBox="1"/>
          <p:nvPr/>
        </p:nvSpPr>
        <p:spPr>
          <a:xfrm>
            <a:off x="3610351" y="3185895"/>
            <a:ext cx="70572" cy="57708"/>
          </a:xfrm>
          <a:prstGeom prst="rect">
            <a:avLst/>
          </a:prstGeom>
        </p:spPr>
        <p:txBody>
          <a:bodyPr vert="horz" wrap="square" lIns="0" tIns="0" rIns="0" bIns="0" rtlCol="0">
            <a:spAutoFit/>
          </a:bodyPr>
          <a:lstStyle/>
          <a:p>
            <a:pPr marL="8659"/>
            <a:r>
              <a:rPr sz="375" spc="3" dirty="0">
                <a:latin typeface="Dubai"/>
                <a:cs typeface="Dubai"/>
              </a:rPr>
              <a:t>40</a:t>
            </a:r>
            <a:endParaRPr sz="375">
              <a:latin typeface="Dubai"/>
              <a:cs typeface="Dubai"/>
            </a:endParaRPr>
          </a:p>
        </p:txBody>
      </p:sp>
      <p:sp>
        <p:nvSpPr>
          <p:cNvPr id="155" name="object 155"/>
          <p:cNvSpPr txBox="1"/>
          <p:nvPr/>
        </p:nvSpPr>
        <p:spPr>
          <a:xfrm>
            <a:off x="3610351" y="3036172"/>
            <a:ext cx="70572" cy="57708"/>
          </a:xfrm>
          <a:prstGeom prst="rect">
            <a:avLst/>
          </a:prstGeom>
        </p:spPr>
        <p:txBody>
          <a:bodyPr vert="horz" wrap="square" lIns="0" tIns="0" rIns="0" bIns="0" rtlCol="0">
            <a:spAutoFit/>
          </a:bodyPr>
          <a:lstStyle/>
          <a:p>
            <a:pPr marL="8659"/>
            <a:r>
              <a:rPr sz="375" spc="3" dirty="0">
                <a:latin typeface="Dubai"/>
                <a:cs typeface="Dubai"/>
              </a:rPr>
              <a:t>60</a:t>
            </a:r>
            <a:endParaRPr sz="375">
              <a:latin typeface="Dubai"/>
              <a:cs typeface="Dubai"/>
            </a:endParaRPr>
          </a:p>
        </p:txBody>
      </p:sp>
      <p:sp>
        <p:nvSpPr>
          <p:cNvPr id="156" name="object 156"/>
          <p:cNvSpPr txBox="1"/>
          <p:nvPr/>
        </p:nvSpPr>
        <p:spPr>
          <a:xfrm>
            <a:off x="3610351" y="2885463"/>
            <a:ext cx="70572" cy="57708"/>
          </a:xfrm>
          <a:prstGeom prst="rect">
            <a:avLst/>
          </a:prstGeom>
        </p:spPr>
        <p:txBody>
          <a:bodyPr vert="horz" wrap="square" lIns="0" tIns="0" rIns="0" bIns="0" rtlCol="0">
            <a:spAutoFit/>
          </a:bodyPr>
          <a:lstStyle/>
          <a:p>
            <a:pPr marL="8659"/>
            <a:r>
              <a:rPr sz="375" spc="3" dirty="0">
                <a:latin typeface="Dubai"/>
                <a:cs typeface="Dubai"/>
              </a:rPr>
              <a:t>80</a:t>
            </a:r>
            <a:endParaRPr sz="375">
              <a:latin typeface="Dubai"/>
              <a:cs typeface="Dubai"/>
            </a:endParaRPr>
          </a:p>
        </p:txBody>
      </p:sp>
      <p:sp>
        <p:nvSpPr>
          <p:cNvPr id="157" name="object 157"/>
          <p:cNvSpPr txBox="1"/>
          <p:nvPr/>
        </p:nvSpPr>
        <p:spPr>
          <a:xfrm>
            <a:off x="3584044" y="2735789"/>
            <a:ext cx="96982" cy="57708"/>
          </a:xfrm>
          <a:prstGeom prst="rect">
            <a:avLst/>
          </a:prstGeom>
        </p:spPr>
        <p:txBody>
          <a:bodyPr vert="horz" wrap="square" lIns="0" tIns="0" rIns="0" bIns="0" rtlCol="0">
            <a:spAutoFit/>
          </a:bodyPr>
          <a:lstStyle/>
          <a:p>
            <a:pPr marL="8659"/>
            <a:r>
              <a:rPr sz="375" spc="3" dirty="0">
                <a:latin typeface="Dubai"/>
                <a:cs typeface="Dubai"/>
              </a:rPr>
              <a:t>100</a:t>
            </a:r>
            <a:endParaRPr sz="375">
              <a:latin typeface="Dubai"/>
              <a:cs typeface="Dubai"/>
            </a:endParaRPr>
          </a:p>
        </p:txBody>
      </p:sp>
      <p:sp>
        <p:nvSpPr>
          <p:cNvPr id="158" name="object 158"/>
          <p:cNvSpPr txBox="1"/>
          <p:nvPr/>
        </p:nvSpPr>
        <p:spPr>
          <a:xfrm>
            <a:off x="3584044" y="2581727"/>
            <a:ext cx="96982" cy="57708"/>
          </a:xfrm>
          <a:prstGeom prst="rect">
            <a:avLst/>
          </a:prstGeom>
        </p:spPr>
        <p:txBody>
          <a:bodyPr vert="horz" wrap="square" lIns="0" tIns="0" rIns="0" bIns="0" rtlCol="0">
            <a:spAutoFit/>
          </a:bodyPr>
          <a:lstStyle/>
          <a:p>
            <a:pPr marL="8659"/>
            <a:r>
              <a:rPr sz="375" spc="3" dirty="0">
                <a:latin typeface="Dubai"/>
                <a:cs typeface="Dubai"/>
              </a:rPr>
              <a:t>120</a:t>
            </a:r>
            <a:endParaRPr sz="375">
              <a:latin typeface="Dubai"/>
              <a:cs typeface="Dubai"/>
            </a:endParaRPr>
          </a:p>
        </p:txBody>
      </p:sp>
      <p:sp>
        <p:nvSpPr>
          <p:cNvPr id="159" name="object 159"/>
          <p:cNvSpPr txBox="1"/>
          <p:nvPr/>
        </p:nvSpPr>
        <p:spPr>
          <a:xfrm>
            <a:off x="5122112" y="3485252"/>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60" name="object 160"/>
          <p:cNvSpPr txBox="1"/>
          <p:nvPr/>
        </p:nvSpPr>
        <p:spPr>
          <a:xfrm>
            <a:off x="5122112" y="3239098"/>
            <a:ext cx="70572" cy="57708"/>
          </a:xfrm>
          <a:prstGeom prst="rect">
            <a:avLst/>
          </a:prstGeom>
        </p:spPr>
        <p:txBody>
          <a:bodyPr vert="horz" wrap="square" lIns="0" tIns="0" rIns="0" bIns="0" rtlCol="0">
            <a:spAutoFit/>
          </a:bodyPr>
          <a:lstStyle/>
          <a:p>
            <a:pPr marL="8659"/>
            <a:r>
              <a:rPr sz="375" spc="3" dirty="0">
                <a:latin typeface="Dubai"/>
                <a:cs typeface="Dubai"/>
              </a:rPr>
              <a:t>10</a:t>
            </a:r>
            <a:endParaRPr sz="375">
              <a:latin typeface="Dubai"/>
              <a:cs typeface="Dubai"/>
            </a:endParaRPr>
          </a:p>
        </p:txBody>
      </p:sp>
      <p:sp>
        <p:nvSpPr>
          <p:cNvPr id="161" name="object 161"/>
          <p:cNvSpPr txBox="1"/>
          <p:nvPr/>
        </p:nvSpPr>
        <p:spPr>
          <a:xfrm>
            <a:off x="5122112" y="2993832"/>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162" name="object 162"/>
          <p:cNvSpPr txBox="1"/>
          <p:nvPr/>
        </p:nvSpPr>
        <p:spPr>
          <a:xfrm>
            <a:off x="5122112" y="2747679"/>
            <a:ext cx="70572" cy="57708"/>
          </a:xfrm>
          <a:prstGeom prst="rect">
            <a:avLst/>
          </a:prstGeom>
        </p:spPr>
        <p:txBody>
          <a:bodyPr vert="horz" wrap="square" lIns="0" tIns="0" rIns="0" bIns="0" rtlCol="0">
            <a:spAutoFit/>
          </a:bodyPr>
          <a:lstStyle/>
          <a:p>
            <a:pPr marL="8659"/>
            <a:r>
              <a:rPr sz="375" spc="3" dirty="0">
                <a:latin typeface="Dubai"/>
                <a:cs typeface="Dubai"/>
              </a:rPr>
              <a:t>30</a:t>
            </a:r>
            <a:endParaRPr sz="375">
              <a:latin typeface="Dubai"/>
              <a:cs typeface="Dubai"/>
            </a:endParaRPr>
          </a:p>
        </p:txBody>
      </p:sp>
      <p:sp>
        <p:nvSpPr>
          <p:cNvPr id="163" name="object 163"/>
          <p:cNvSpPr txBox="1"/>
          <p:nvPr/>
        </p:nvSpPr>
        <p:spPr>
          <a:xfrm>
            <a:off x="5109772" y="2458960"/>
            <a:ext cx="105641" cy="104196"/>
          </a:xfrm>
          <a:prstGeom prst="rect">
            <a:avLst/>
          </a:prstGeom>
        </p:spPr>
        <p:txBody>
          <a:bodyPr vert="horz" wrap="square" lIns="0" tIns="0" rIns="0" bIns="0" rtlCol="0">
            <a:spAutoFit/>
          </a:bodyPr>
          <a:lstStyle/>
          <a:p>
            <a:pPr marL="8659">
              <a:lnSpc>
                <a:spcPts val="436"/>
              </a:lnSpc>
            </a:pPr>
            <a:r>
              <a:rPr sz="375" b="1" i="1" spc="14" dirty="0">
                <a:latin typeface="Calibri"/>
                <a:cs typeface="Calibri"/>
              </a:rPr>
              <a:t>H</a:t>
            </a:r>
            <a:r>
              <a:rPr sz="375" b="1" spc="-17" dirty="0">
                <a:latin typeface="Trebuchet MS"/>
                <a:cs typeface="Trebuchet MS"/>
              </a:rPr>
              <a:t>/m</a:t>
            </a:r>
            <a:endParaRPr sz="375">
              <a:latin typeface="Trebuchet MS"/>
              <a:cs typeface="Trebuchet MS"/>
            </a:endParaRPr>
          </a:p>
          <a:p>
            <a:pPr marL="20781">
              <a:lnSpc>
                <a:spcPts val="436"/>
              </a:lnSpc>
            </a:pPr>
            <a:r>
              <a:rPr sz="375" spc="3" dirty="0">
                <a:latin typeface="Dubai"/>
                <a:cs typeface="Dubai"/>
              </a:rPr>
              <a:t>40</a:t>
            </a:r>
            <a:endParaRPr sz="375">
              <a:latin typeface="Dubai"/>
              <a:cs typeface="Dubai"/>
            </a:endParaRPr>
          </a:p>
        </p:txBody>
      </p:sp>
      <p:sp>
        <p:nvSpPr>
          <p:cNvPr id="164" name="object 164"/>
          <p:cNvSpPr txBox="1"/>
          <p:nvPr/>
        </p:nvSpPr>
        <p:spPr>
          <a:xfrm>
            <a:off x="3669689" y="4520530"/>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65" name="object 165"/>
          <p:cNvSpPr txBox="1"/>
          <p:nvPr/>
        </p:nvSpPr>
        <p:spPr>
          <a:xfrm>
            <a:off x="3871361" y="4520530"/>
            <a:ext cx="96982" cy="57708"/>
          </a:xfrm>
          <a:prstGeom prst="rect">
            <a:avLst/>
          </a:prstGeom>
        </p:spPr>
        <p:txBody>
          <a:bodyPr vert="horz" wrap="square" lIns="0" tIns="0" rIns="0" bIns="0" rtlCol="0">
            <a:spAutoFit/>
          </a:bodyPr>
          <a:lstStyle/>
          <a:p>
            <a:pPr marL="8659"/>
            <a:r>
              <a:rPr sz="375" spc="3" dirty="0">
                <a:latin typeface="Dubai"/>
                <a:cs typeface="Dubai"/>
              </a:rPr>
              <a:t>100</a:t>
            </a:r>
            <a:endParaRPr sz="375">
              <a:latin typeface="Dubai"/>
              <a:cs typeface="Dubai"/>
            </a:endParaRPr>
          </a:p>
        </p:txBody>
      </p:sp>
      <p:sp>
        <p:nvSpPr>
          <p:cNvPr id="166" name="object 166"/>
          <p:cNvSpPr txBox="1"/>
          <p:nvPr/>
        </p:nvSpPr>
        <p:spPr>
          <a:xfrm>
            <a:off x="4105329" y="4520530"/>
            <a:ext cx="96982" cy="57708"/>
          </a:xfrm>
          <a:prstGeom prst="rect">
            <a:avLst/>
          </a:prstGeom>
        </p:spPr>
        <p:txBody>
          <a:bodyPr vert="horz" wrap="square" lIns="0" tIns="0" rIns="0" bIns="0" rtlCol="0">
            <a:spAutoFit/>
          </a:bodyPr>
          <a:lstStyle/>
          <a:p>
            <a:pPr marL="8659"/>
            <a:r>
              <a:rPr sz="375" spc="3" dirty="0">
                <a:latin typeface="Dubai"/>
                <a:cs typeface="Dubai"/>
              </a:rPr>
              <a:t>200</a:t>
            </a:r>
            <a:endParaRPr sz="375">
              <a:latin typeface="Dubai"/>
              <a:cs typeface="Dubai"/>
            </a:endParaRPr>
          </a:p>
        </p:txBody>
      </p:sp>
      <p:sp>
        <p:nvSpPr>
          <p:cNvPr id="167" name="object 167"/>
          <p:cNvSpPr txBox="1"/>
          <p:nvPr/>
        </p:nvSpPr>
        <p:spPr>
          <a:xfrm>
            <a:off x="4339394" y="4520530"/>
            <a:ext cx="96982" cy="57708"/>
          </a:xfrm>
          <a:prstGeom prst="rect">
            <a:avLst/>
          </a:prstGeom>
        </p:spPr>
        <p:txBody>
          <a:bodyPr vert="horz" wrap="square" lIns="0" tIns="0" rIns="0" bIns="0" rtlCol="0">
            <a:spAutoFit/>
          </a:bodyPr>
          <a:lstStyle/>
          <a:p>
            <a:pPr marL="8659"/>
            <a:r>
              <a:rPr sz="375" spc="3" dirty="0">
                <a:latin typeface="Dubai"/>
                <a:cs typeface="Dubai"/>
              </a:rPr>
              <a:t>300</a:t>
            </a:r>
            <a:endParaRPr sz="375">
              <a:latin typeface="Dubai"/>
              <a:cs typeface="Dubai"/>
            </a:endParaRPr>
          </a:p>
        </p:txBody>
      </p:sp>
      <p:sp>
        <p:nvSpPr>
          <p:cNvPr id="168" name="object 168"/>
          <p:cNvSpPr txBox="1"/>
          <p:nvPr/>
        </p:nvSpPr>
        <p:spPr>
          <a:xfrm>
            <a:off x="4574441" y="4520530"/>
            <a:ext cx="96982" cy="57708"/>
          </a:xfrm>
          <a:prstGeom prst="rect">
            <a:avLst/>
          </a:prstGeom>
        </p:spPr>
        <p:txBody>
          <a:bodyPr vert="horz" wrap="square" lIns="0" tIns="0" rIns="0" bIns="0" rtlCol="0">
            <a:spAutoFit/>
          </a:bodyPr>
          <a:lstStyle/>
          <a:p>
            <a:pPr marL="8659"/>
            <a:r>
              <a:rPr sz="375" spc="3" dirty="0">
                <a:latin typeface="Dubai"/>
                <a:cs typeface="Dubai"/>
              </a:rPr>
              <a:t>400</a:t>
            </a:r>
            <a:endParaRPr sz="375">
              <a:latin typeface="Dubai"/>
              <a:cs typeface="Dubai"/>
            </a:endParaRPr>
          </a:p>
        </p:txBody>
      </p:sp>
      <p:sp>
        <p:nvSpPr>
          <p:cNvPr id="169" name="object 169"/>
          <p:cNvSpPr txBox="1"/>
          <p:nvPr/>
        </p:nvSpPr>
        <p:spPr>
          <a:xfrm>
            <a:off x="4795304" y="3523489"/>
            <a:ext cx="314324" cy="57708"/>
          </a:xfrm>
          <a:prstGeom prst="rect">
            <a:avLst/>
          </a:prstGeom>
        </p:spPr>
        <p:txBody>
          <a:bodyPr vert="horz" wrap="square" lIns="0" tIns="0" rIns="0" bIns="0" rtlCol="0">
            <a:spAutoFit/>
          </a:bodyPr>
          <a:lstStyle/>
          <a:p>
            <a:pPr marL="8659"/>
            <a:r>
              <a:rPr sz="375" spc="3" dirty="0">
                <a:latin typeface="Dubai"/>
                <a:cs typeface="Dubai"/>
              </a:rPr>
              <a:t>500</a:t>
            </a:r>
            <a:r>
              <a:rPr sz="375" spc="-51" dirty="0">
                <a:latin typeface="Dubai"/>
                <a:cs typeface="Dubai"/>
              </a:rPr>
              <a:t> </a:t>
            </a:r>
            <a:r>
              <a:rPr sz="375" b="1" i="1" spc="14" dirty="0">
                <a:latin typeface="Calibri"/>
                <a:cs typeface="Calibri"/>
              </a:rPr>
              <a:t>Q</a:t>
            </a:r>
            <a:r>
              <a:rPr sz="375" b="1" spc="-7" dirty="0">
                <a:latin typeface="Trebuchet MS"/>
                <a:cs typeface="Trebuchet MS"/>
              </a:rPr>
              <a:t>/US</a:t>
            </a:r>
            <a:r>
              <a:rPr sz="375" b="1" spc="-27" dirty="0">
                <a:latin typeface="Trebuchet MS"/>
                <a:cs typeface="Trebuchet MS"/>
              </a:rPr>
              <a:t> </a:t>
            </a:r>
            <a:r>
              <a:rPr sz="375" b="1" dirty="0">
                <a:latin typeface="Trebuchet MS"/>
                <a:cs typeface="Trebuchet MS"/>
              </a:rPr>
              <a:t>gpm</a:t>
            </a:r>
            <a:endParaRPr sz="375">
              <a:latin typeface="Trebuchet MS"/>
              <a:cs typeface="Trebuchet MS"/>
            </a:endParaRPr>
          </a:p>
        </p:txBody>
      </p:sp>
      <p:sp>
        <p:nvSpPr>
          <p:cNvPr id="170" name="object 170"/>
          <p:cNvSpPr txBox="1"/>
          <p:nvPr/>
        </p:nvSpPr>
        <p:spPr>
          <a:xfrm>
            <a:off x="4795304" y="4520530"/>
            <a:ext cx="314324" cy="57708"/>
          </a:xfrm>
          <a:prstGeom prst="rect">
            <a:avLst/>
          </a:prstGeom>
        </p:spPr>
        <p:txBody>
          <a:bodyPr vert="horz" wrap="square" lIns="0" tIns="0" rIns="0" bIns="0" rtlCol="0">
            <a:spAutoFit/>
          </a:bodyPr>
          <a:lstStyle/>
          <a:p>
            <a:pPr marL="8659"/>
            <a:r>
              <a:rPr sz="375" spc="3" dirty="0">
                <a:latin typeface="Dubai"/>
                <a:cs typeface="Dubai"/>
              </a:rPr>
              <a:t>500</a:t>
            </a:r>
            <a:r>
              <a:rPr sz="375" spc="-51" dirty="0">
                <a:latin typeface="Dubai"/>
                <a:cs typeface="Dubai"/>
              </a:rPr>
              <a:t> </a:t>
            </a:r>
            <a:r>
              <a:rPr sz="375" b="1" i="1" spc="14" dirty="0">
                <a:latin typeface="Calibri"/>
                <a:cs typeface="Calibri"/>
              </a:rPr>
              <a:t>Q</a:t>
            </a:r>
            <a:r>
              <a:rPr sz="375" b="1" spc="-7" dirty="0">
                <a:latin typeface="Trebuchet MS"/>
                <a:cs typeface="Trebuchet MS"/>
              </a:rPr>
              <a:t>/US</a:t>
            </a:r>
            <a:r>
              <a:rPr sz="375" b="1" spc="-27" dirty="0">
                <a:latin typeface="Trebuchet MS"/>
                <a:cs typeface="Trebuchet MS"/>
              </a:rPr>
              <a:t> </a:t>
            </a:r>
            <a:r>
              <a:rPr sz="375" b="1" dirty="0">
                <a:latin typeface="Trebuchet MS"/>
                <a:cs typeface="Trebuchet MS"/>
              </a:rPr>
              <a:t>gpm</a:t>
            </a:r>
            <a:endParaRPr sz="375">
              <a:latin typeface="Trebuchet MS"/>
              <a:cs typeface="Trebuchet MS"/>
            </a:endParaRPr>
          </a:p>
        </p:txBody>
      </p:sp>
      <p:sp>
        <p:nvSpPr>
          <p:cNvPr id="171" name="object 171"/>
          <p:cNvSpPr txBox="1"/>
          <p:nvPr/>
        </p:nvSpPr>
        <p:spPr>
          <a:xfrm>
            <a:off x="3669689" y="3727386"/>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72" name="object 172"/>
          <p:cNvSpPr txBox="1"/>
          <p:nvPr/>
        </p:nvSpPr>
        <p:spPr>
          <a:xfrm>
            <a:off x="3859484" y="3727386"/>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173" name="object 173"/>
          <p:cNvSpPr txBox="1"/>
          <p:nvPr/>
        </p:nvSpPr>
        <p:spPr>
          <a:xfrm>
            <a:off x="4065034" y="3727386"/>
            <a:ext cx="70572" cy="57708"/>
          </a:xfrm>
          <a:prstGeom prst="rect">
            <a:avLst/>
          </a:prstGeom>
        </p:spPr>
        <p:txBody>
          <a:bodyPr vert="horz" wrap="square" lIns="0" tIns="0" rIns="0" bIns="0" rtlCol="0">
            <a:spAutoFit/>
          </a:bodyPr>
          <a:lstStyle/>
          <a:p>
            <a:pPr marL="8659"/>
            <a:r>
              <a:rPr sz="375" spc="3" dirty="0">
                <a:latin typeface="Dubai"/>
                <a:cs typeface="Dubai"/>
              </a:rPr>
              <a:t>40</a:t>
            </a:r>
            <a:endParaRPr sz="375">
              <a:latin typeface="Dubai"/>
              <a:cs typeface="Dubai"/>
            </a:endParaRPr>
          </a:p>
        </p:txBody>
      </p:sp>
      <p:sp>
        <p:nvSpPr>
          <p:cNvPr id="174" name="object 174"/>
          <p:cNvSpPr txBox="1"/>
          <p:nvPr/>
        </p:nvSpPr>
        <p:spPr>
          <a:xfrm>
            <a:off x="4271565" y="3727386"/>
            <a:ext cx="70572" cy="57708"/>
          </a:xfrm>
          <a:prstGeom prst="rect">
            <a:avLst/>
          </a:prstGeom>
        </p:spPr>
        <p:txBody>
          <a:bodyPr vert="horz" wrap="square" lIns="0" tIns="0" rIns="0" bIns="0" rtlCol="0">
            <a:spAutoFit/>
          </a:bodyPr>
          <a:lstStyle/>
          <a:p>
            <a:pPr marL="8659"/>
            <a:r>
              <a:rPr sz="375" spc="3" dirty="0">
                <a:latin typeface="Dubai"/>
                <a:cs typeface="Dubai"/>
              </a:rPr>
              <a:t>60</a:t>
            </a:r>
            <a:endParaRPr sz="375">
              <a:latin typeface="Dubai"/>
              <a:cs typeface="Dubai"/>
            </a:endParaRPr>
          </a:p>
        </p:txBody>
      </p:sp>
      <p:sp>
        <p:nvSpPr>
          <p:cNvPr id="175" name="object 175"/>
          <p:cNvSpPr txBox="1"/>
          <p:nvPr/>
        </p:nvSpPr>
        <p:spPr>
          <a:xfrm>
            <a:off x="4478096" y="3727386"/>
            <a:ext cx="70572" cy="57708"/>
          </a:xfrm>
          <a:prstGeom prst="rect">
            <a:avLst/>
          </a:prstGeom>
        </p:spPr>
        <p:txBody>
          <a:bodyPr vert="horz" wrap="square" lIns="0" tIns="0" rIns="0" bIns="0" rtlCol="0">
            <a:spAutoFit/>
          </a:bodyPr>
          <a:lstStyle/>
          <a:p>
            <a:pPr marL="8659"/>
            <a:r>
              <a:rPr sz="375" spc="3" dirty="0">
                <a:latin typeface="Dubai"/>
                <a:cs typeface="Dubai"/>
              </a:rPr>
              <a:t>80</a:t>
            </a:r>
            <a:endParaRPr sz="375">
              <a:latin typeface="Dubai"/>
              <a:cs typeface="Dubai"/>
            </a:endParaRPr>
          </a:p>
        </p:txBody>
      </p:sp>
      <p:sp>
        <p:nvSpPr>
          <p:cNvPr id="176" name="object 176"/>
          <p:cNvSpPr txBox="1"/>
          <p:nvPr/>
        </p:nvSpPr>
        <p:spPr>
          <a:xfrm>
            <a:off x="4668921" y="3727386"/>
            <a:ext cx="96982" cy="57708"/>
          </a:xfrm>
          <a:prstGeom prst="rect">
            <a:avLst/>
          </a:prstGeom>
        </p:spPr>
        <p:txBody>
          <a:bodyPr vert="horz" wrap="square" lIns="0" tIns="0" rIns="0" bIns="0" rtlCol="0">
            <a:spAutoFit/>
          </a:bodyPr>
          <a:lstStyle/>
          <a:p>
            <a:pPr marL="8659"/>
            <a:r>
              <a:rPr sz="375" spc="3" dirty="0">
                <a:latin typeface="Dubai"/>
                <a:cs typeface="Dubai"/>
              </a:rPr>
              <a:t>100</a:t>
            </a:r>
            <a:endParaRPr sz="375">
              <a:latin typeface="Dubai"/>
              <a:cs typeface="Dubai"/>
            </a:endParaRPr>
          </a:p>
        </p:txBody>
      </p:sp>
      <p:sp>
        <p:nvSpPr>
          <p:cNvPr id="177" name="object 177"/>
          <p:cNvSpPr txBox="1"/>
          <p:nvPr/>
        </p:nvSpPr>
        <p:spPr>
          <a:xfrm>
            <a:off x="3636608" y="4479908"/>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78" name="object 178"/>
          <p:cNvSpPr txBox="1"/>
          <p:nvPr/>
        </p:nvSpPr>
        <p:spPr>
          <a:xfrm>
            <a:off x="3636608" y="4246572"/>
            <a:ext cx="44161" cy="57708"/>
          </a:xfrm>
          <a:prstGeom prst="rect">
            <a:avLst/>
          </a:prstGeom>
        </p:spPr>
        <p:txBody>
          <a:bodyPr vert="horz" wrap="square" lIns="0" tIns="0" rIns="0" bIns="0" rtlCol="0">
            <a:spAutoFit/>
          </a:bodyPr>
          <a:lstStyle/>
          <a:p>
            <a:pPr marL="8659"/>
            <a:r>
              <a:rPr sz="375" spc="3" dirty="0">
                <a:latin typeface="Dubai"/>
                <a:cs typeface="Dubai"/>
              </a:rPr>
              <a:t>4</a:t>
            </a:r>
            <a:endParaRPr sz="375">
              <a:latin typeface="Dubai"/>
              <a:cs typeface="Dubai"/>
            </a:endParaRPr>
          </a:p>
        </p:txBody>
      </p:sp>
      <p:sp>
        <p:nvSpPr>
          <p:cNvPr id="179" name="object 179"/>
          <p:cNvSpPr txBox="1"/>
          <p:nvPr/>
        </p:nvSpPr>
        <p:spPr>
          <a:xfrm>
            <a:off x="3636608" y="4014124"/>
            <a:ext cx="44161" cy="57708"/>
          </a:xfrm>
          <a:prstGeom prst="rect">
            <a:avLst/>
          </a:prstGeom>
        </p:spPr>
        <p:txBody>
          <a:bodyPr vert="horz" wrap="square" lIns="0" tIns="0" rIns="0" bIns="0" rtlCol="0">
            <a:spAutoFit/>
          </a:bodyPr>
          <a:lstStyle/>
          <a:p>
            <a:pPr marL="8659"/>
            <a:r>
              <a:rPr sz="375" spc="3" dirty="0">
                <a:latin typeface="Dubai"/>
                <a:cs typeface="Dubai"/>
              </a:rPr>
              <a:t>8</a:t>
            </a:r>
            <a:endParaRPr sz="375">
              <a:latin typeface="Dubai"/>
              <a:cs typeface="Dubai"/>
            </a:endParaRPr>
          </a:p>
        </p:txBody>
      </p:sp>
      <p:sp>
        <p:nvSpPr>
          <p:cNvPr id="180" name="object 180"/>
          <p:cNvSpPr txBox="1"/>
          <p:nvPr/>
        </p:nvSpPr>
        <p:spPr>
          <a:xfrm>
            <a:off x="5122112" y="4479908"/>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181" name="object 181"/>
          <p:cNvSpPr txBox="1"/>
          <p:nvPr/>
        </p:nvSpPr>
        <p:spPr>
          <a:xfrm>
            <a:off x="5122112" y="4167742"/>
            <a:ext cx="44161" cy="57708"/>
          </a:xfrm>
          <a:prstGeom prst="rect">
            <a:avLst/>
          </a:prstGeom>
        </p:spPr>
        <p:txBody>
          <a:bodyPr vert="horz" wrap="square" lIns="0" tIns="0" rIns="0" bIns="0" rtlCol="0">
            <a:spAutoFit/>
          </a:bodyPr>
          <a:lstStyle/>
          <a:p>
            <a:pPr marL="8659"/>
            <a:r>
              <a:rPr sz="375" spc="3" dirty="0">
                <a:latin typeface="Dubai"/>
                <a:cs typeface="Dubai"/>
              </a:rPr>
              <a:t>4</a:t>
            </a:r>
            <a:endParaRPr sz="375">
              <a:latin typeface="Dubai"/>
              <a:cs typeface="Dubai"/>
            </a:endParaRPr>
          </a:p>
        </p:txBody>
      </p:sp>
      <p:sp>
        <p:nvSpPr>
          <p:cNvPr id="182" name="object 182"/>
          <p:cNvSpPr txBox="1"/>
          <p:nvPr/>
        </p:nvSpPr>
        <p:spPr>
          <a:xfrm>
            <a:off x="5106759" y="3804946"/>
            <a:ext cx="151101" cy="104196"/>
          </a:xfrm>
          <a:prstGeom prst="rect">
            <a:avLst/>
          </a:prstGeom>
        </p:spPr>
        <p:txBody>
          <a:bodyPr vert="horz" wrap="square" lIns="0" tIns="0" rIns="0" bIns="0" rtlCol="0">
            <a:spAutoFit/>
          </a:bodyPr>
          <a:lstStyle/>
          <a:p>
            <a:pPr marL="8659">
              <a:lnSpc>
                <a:spcPts val="416"/>
              </a:lnSpc>
            </a:pPr>
            <a:r>
              <a:rPr sz="562" b="1" i="1" spc="25" baseline="10101" dirty="0">
                <a:latin typeface="Calibri"/>
                <a:cs typeface="Calibri"/>
              </a:rPr>
              <a:t>P</a:t>
            </a:r>
            <a:r>
              <a:rPr sz="273" b="1" i="1" spc="17" dirty="0">
                <a:latin typeface="Calibri"/>
                <a:cs typeface="Calibri"/>
              </a:rPr>
              <a:t>1</a:t>
            </a:r>
            <a:r>
              <a:rPr sz="562" b="1" spc="-10" baseline="10101" dirty="0">
                <a:latin typeface="Trebuchet MS"/>
                <a:cs typeface="Trebuchet MS"/>
              </a:rPr>
              <a:t>/k</a:t>
            </a:r>
            <a:r>
              <a:rPr sz="562" b="1" spc="-5" baseline="10101" dirty="0">
                <a:latin typeface="Trebuchet MS"/>
                <a:cs typeface="Trebuchet MS"/>
              </a:rPr>
              <a:t>W</a:t>
            </a:r>
            <a:endParaRPr sz="562" baseline="10101">
              <a:latin typeface="Trebuchet MS"/>
              <a:cs typeface="Trebuchet MS"/>
            </a:endParaRPr>
          </a:p>
          <a:p>
            <a:pPr marL="23812">
              <a:lnSpc>
                <a:spcPts val="416"/>
              </a:lnSpc>
            </a:pPr>
            <a:r>
              <a:rPr sz="375" spc="3" dirty="0">
                <a:latin typeface="Dubai"/>
                <a:cs typeface="Dubai"/>
              </a:rPr>
              <a:t>8</a:t>
            </a:r>
            <a:endParaRPr sz="375">
              <a:latin typeface="Dubai"/>
              <a:cs typeface="Dubai"/>
            </a:endParaRPr>
          </a:p>
        </p:txBody>
      </p:sp>
      <p:sp>
        <p:nvSpPr>
          <p:cNvPr id="183" name="object 183"/>
          <p:cNvSpPr txBox="1"/>
          <p:nvPr/>
        </p:nvSpPr>
        <p:spPr>
          <a:xfrm>
            <a:off x="3554568" y="3807813"/>
            <a:ext cx="136381" cy="57644"/>
          </a:xfrm>
          <a:prstGeom prst="rect">
            <a:avLst/>
          </a:prstGeom>
        </p:spPr>
        <p:txBody>
          <a:bodyPr vert="horz" wrap="square" lIns="0" tIns="0" rIns="0" bIns="0" rtlCol="0">
            <a:spAutoFit/>
          </a:bodyPr>
          <a:lstStyle/>
          <a:p>
            <a:pPr marL="8659"/>
            <a:r>
              <a:rPr sz="562" b="1" i="1" spc="25" baseline="10101" dirty="0">
                <a:latin typeface="Calibri"/>
                <a:cs typeface="Calibri"/>
              </a:rPr>
              <a:t>P</a:t>
            </a:r>
            <a:r>
              <a:rPr sz="273" b="1" i="1" spc="17" dirty="0">
                <a:latin typeface="Calibri"/>
                <a:cs typeface="Calibri"/>
              </a:rPr>
              <a:t>1</a:t>
            </a:r>
            <a:r>
              <a:rPr sz="562" b="1" spc="-20" baseline="10101" dirty="0">
                <a:latin typeface="Trebuchet MS"/>
                <a:cs typeface="Trebuchet MS"/>
              </a:rPr>
              <a:t>/h</a:t>
            </a:r>
            <a:r>
              <a:rPr sz="562" b="1" spc="-15" baseline="10101" dirty="0">
                <a:latin typeface="Trebuchet MS"/>
                <a:cs typeface="Trebuchet MS"/>
              </a:rPr>
              <a:t>p</a:t>
            </a:r>
            <a:endParaRPr sz="562" baseline="10101">
              <a:latin typeface="Trebuchet MS"/>
              <a:cs typeface="Trebuchet MS"/>
            </a:endParaRPr>
          </a:p>
        </p:txBody>
      </p:sp>
      <p:sp>
        <p:nvSpPr>
          <p:cNvPr id="184" name="object 184"/>
          <p:cNvSpPr txBox="1"/>
          <p:nvPr/>
        </p:nvSpPr>
        <p:spPr>
          <a:xfrm>
            <a:off x="3584936" y="2458960"/>
            <a:ext cx="103043" cy="57708"/>
          </a:xfrm>
          <a:prstGeom prst="rect">
            <a:avLst/>
          </a:prstGeom>
        </p:spPr>
        <p:txBody>
          <a:bodyPr vert="horz" wrap="square" lIns="0" tIns="0" rIns="0" bIns="0" rtlCol="0">
            <a:spAutoFit/>
          </a:bodyPr>
          <a:lstStyle/>
          <a:p>
            <a:pPr marL="8659"/>
            <a:r>
              <a:rPr sz="375" b="1" i="1" spc="14" dirty="0">
                <a:latin typeface="Calibri"/>
                <a:cs typeface="Calibri"/>
              </a:rPr>
              <a:t>H</a:t>
            </a:r>
            <a:r>
              <a:rPr sz="375" b="1" spc="-7" dirty="0">
                <a:latin typeface="Trebuchet MS"/>
                <a:cs typeface="Trebuchet MS"/>
              </a:rPr>
              <a:t>/ft</a:t>
            </a:r>
            <a:endParaRPr sz="375">
              <a:latin typeface="Trebuchet MS"/>
              <a:cs typeface="Trebuchet MS"/>
            </a:endParaRPr>
          </a:p>
        </p:txBody>
      </p:sp>
      <p:sp>
        <p:nvSpPr>
          <p:cNvPr id="185" name="object 185"/>
          <p:cNvSpPr txBox="1"/>
          <p:nvPr/>
        </p:nvSpPr>
        <p:spPr>
          <a:xfrm>
            <a:off x="3829111" y="2606198"/>
            <a:ext cx="334241" cy="57708"/>
          </a:xfrm>
          <a:prstGeom prst="rect">
            <a:avLst/>
          </a:prstGeom>
        </p:spPr>
        <p:txBody>
          <a:bodyPr vert="horz" wrap="square" lIns="0" tIns="0" rIns="0" bIns="0" rtlCol="0">
            <a:spAutoFit/>
          </a:bodyPr>
          <a:lstStyle/>
          <a:p>
            <a:pPr marL="8659"/>
            <a:r>
              <a:rPr sz="375" spc="14" dirty="0">
                <a:latin typeface="Calibri"/>
                <a:cs typeface="Calibri"/>
              </a:rPr>
              <a:t>n=const.</a:t>
            </a:r>
            <a:r>
              <a:rPr sz="375" spc="-3" dirty="0">
                <a:latin typeface="Calibri"/>
                <a:cs typeface="Calibri"/>
              </a:rPr>
              <a:t> </a:t>
            </a:r>
            <a:r>
              <a:rPr sz="375" spc="34" dirty="0">
                <a:latin typeface="Calibri"/>
                <a:cs typeface="Calibri"/>
              </a:rPr>
              <a:t>100%</a:t>
            </a:r>
            <a:endParaRPr sz="375">
              <a:latin typeface="Calibri"/>
              <a:cs typeface="Calibri"/>
            </a:endParaRPr>
          </a:p>
        </p:txBody>
      </p:sp>
      <p:sp>
        <p:nvSpPr>
          <p:cNvPr id="186" name="object 186"/>
          <p:cNvSpPr txBox="1"/>
          <p:nvPr/>
        </p:nvSpPr>
        <p:spPr>
          <a:xfrm>
            <a:off x="3738334" y="2515968"/>
            <a:ext cx="152832" cy="57708"/>
          </a:xfrm>
          <a:prstGeom prst="rect">
            <a:avLst/>
          </a:prstGeom>
          <a:ln w="8428">
            <a:solidFill>
              <a:srgbClr val="000000"/>
            </a:solidFill>
          </a:ln>
        </p:spPr>
        <p:txBody>
          <a:bodyPr vert="horz" wrap="square" lIns="0" tIns="0" rIns="0" bIns="0" rtlCol="0">
            <a:spAutoFit/>
          </a:bodyPr>
          <a:lstStyle/>
          <a:p>
            <a:pPr marL="15153"/>
            <a:r>
              <a:rPr sz="562" b="1" i="1" spc="20" baseline="10101" dirty="0">
                <a:latin typeface="Calibri"/>
                <a:cs typeface="Calibri"/>
              </a:rPr>
              <a:t>Q</a:t>
            </a:r>
            <a:r>
              <a:rPr sz="375" b="1" spc="-14" dirty="0">
                <a:latin typeface="Trebuchet MS"/>
                <a:cs typeface="Trebuchet MS"/>
              </a:rPr>
              <a:t>min</a:t>
            </a:r>
            <a:endParaRPr sz="375">
              <a:latin typeface="Trebuchet MS"/>
              <a:cs typeface="Trebuchet MS"/>
            </a:endParaRPr>
          </a:p>
        </p:txBody>
      </p:sp>
      <p:sp>
        <p:nvSpPr>
          <p:cNvPr id="187" name="object 187"/>
          <p:cNvSpPr txBox="1"/>
          <p:nvPr/>
        </p:nvSpPr>
        <p:spPr>
          <a:xfrm>
            <a:off x="3795443" y="2923096"/>
            <a:ext cx="116465" cy="57708"/>
          </a:xfrm>
          <a:prstGeom prst="rect">
            <a:avLst/>
          </a:prstGeom>
        </p:spPr>
        <p:txBody>
          <a:bodyPr vert="horz" wrap="square" lIns="0" tIns="0" rIns="0" bIns="0" rtlCol="0">
            <a:spAutoFit/>
          </a:bodyPr>
          <a:lstStyle/>
          <a:p>
            <a:pPr marL="8659"/>
            <a:r>
              <a:rPr sz="375" spc="41" dirty="0">
                <a:latin typeface="Calibri"/>
                <a:cs typeface="Calibri"/>
              </a:rPr>
              <a:t>80%</a:t>
            </a:r>
            <a:endParaRPr sz="375">
              <a:latin typeface="Calibri"/>
              <a:cs typeface="Calibri"/>
            </a:endParaRPr>
          </a:p>
        </p:txBody>
      </p:sp>
      <p:sp>
        <p:nvSpPr>
          <p:cNvPr id="188" name="object 188"/>
          <p:cNvSpPr txBox="1"/>
          <p:nvPr/>
        </p:nvSpPr>
        <p:spPr>
          <a:xfrm>
            <a:off x="3782535" y="3445080"/>
            <a:ext cx="116465" cy="57708"/>
          </a:xfrm>
          <a:prstGeom prst="rect">
            <a:avLst/>
          </a:prstGeom>
        </p:spPr>
        <p:txBody>
          <a:bodyPr vert="horz" wrap="square" lIns="0" tIns="0" rIns="0" bIns="0" rtlCol="0">
            <a:spAutoFit/>
          </a:bodyPr>
          <a:lstStyle/>
          <a:p>
            <a:pPr marL="8659"/>
            <a:r>
              <a:rPr sz="375" spc="41" dirty="0">
                <a:latin typeface="Calibri"/>
                <a:cs typeface="Calibri"/>
              </a:rPr>
              <a:t>13%</a:t>
            </a:r>
            <a:endParaRPr sz="375">
              <a:latin typeface="Calibri"/>
              <a:cs typeface="Calibri"/>
            </a:endParaRPr>
          </a:p>
        </p:txBody>
      </p:sp>
      <p:sp>
        <p:nvSpPr>
          <p:cNvPr id="189" name="object 189"/>
          <p:cNvSpPr txBox="1"/>
          <p:nvPr/>
        </p:nvSpPr>
        <p:spPr>
          <a:xfrm>
            <a:off x="3785577" y="3051768"/>
            <a:ext cx="116465" cy="57708"/>
          </a:xfrm>
          <a:prstGeom prst="rect">
            <a:avLst/>
          </a:prstGeom>
        </p:spPr>
        <p:txBody>
          <a:bodyPr vert="horz" wrap="square" lIns="0" tIns="0" rIns="0" bIns="0" rtlCol="0">
            <a:spAutoFit/>
          </a:bodyPr>
          <a:lstStyle/>
          <a:p>
            <a:pPr marL="8659"/>
            <a:r>
              <a:rPr sz="375" spc="41" dirty="0">
                <a:latin typeface="Calibri"/>
                <a:cs typeface="Calibri"/>
              </a:rPr>
              <a:t>70%</a:t>
            </a:r>
            <a:endParaRPr sz="375">
              <a:latin typeface="Calibri"/>
              <a:cs typeface="Calibri"/>
            </a:endParaRPr>
          </a:p>
        </p:txBody>
      </p:sp>
      <p:sp>
        <p:nvSpPr>
          <p:cNvPr id="190" name="object 190"/>
          <p:cNvSpPr txBox="1"/>
          <p:nvPr/>
        </p:nvSpPr>
        <p:spPr>
          <a:xfrm>
            <a:off x="3782535" y="3333959"/>
            <a:ext cx="116465" cy="57708"/>
          </a:xfrm>
          <a:prstGeom prst="rect">
            <a:avLst/>
          </a:prstGeom>
        </p:spPr>
        <p:txBody>
          <a:bodyPr vert="horz" wrap="square" lIns="0" tIns="0" rIns="0" bIns="0" rtlCol="0">
            <a:spAutoFit/>
          </a:bodyPr>
          <a:lstStyle/>
          <a:p>
            <a:pPr marL="8659"/>
            <a:r>
              <a:rPr sz="375" spc="41" dirty="0">
                <a:latin typeface="Calibri"/>
                <a:cs typeface="Calibri"/>
              </a:rPr>
              <a:t>40%</a:t>
            </a:r>
            <a:endParaRPr sz="375">
              <a:latin typeface="Calibri"/>
              <a:cs typeface="Calibri"/>
            </a:endParaRPr>
          </a:p>
        </p:txBody>
      </p:sp>
      <p:sp>
        <p:nvSpPr>
          <p:cNvPr id="191" name="object 191"/>
          <p:cNvSpPr txBox="1"/>
          <p:nvPr/>
        </p:nvSpPr>
        <p:spPr>
          <a:xfrm>
            <a:off x="3782535" y="3162396"/>
            <a:ext cx="116465" cy="57708"/>
          </a:xfrm>
          <a:prstGeom prst="rect">
            <a:avLst/>
          </a:prstGeom>
        </p:spPr>
        <p:txBody>
          <a:bodyPr vert="horz" wrap="square" lIns="0" tIns="0" rIns="0" bIns="0" rtlCol="0">
            <a:spAutoFit/>
          </a:bodyPr>
          <a:lstStyle/>
          <a:p>
            <a:pPr marL="8659"/>
            <a:r>
              <a:rPr sz="375" spc="41" dirty="0">
                <a:latin typeface="Calibri"/>
                <a:cs typeface="Calibri"/>
              </a:rPr>
              <a:t>60%</a:t>
            </a:r>
            <a:endParaRPr sz="375">
              <a:latin typeface="Calibri"/>
              <a:cs typeface="Calibri"/>
            </a:endParaRPr>
          </a:p>
        </p:txBody>
      </p:sp>
      <p:sp>
        <p:nvSpPr>
          <p:cNvPr id="192" name="object 192"/>
          <p:cNvSpPr txBox="1"/>
          <p:nvPr/>
        </p:nvSpPr>
        <p:spPr>
          <a:xfrm>
            <a:off x="3808056" y="2773521"/>
            <a:ext cx="116465" cy="57708"/>
          </a:xfrm>
          <a:prstGeom prst="rect">
            <a:avLst/>
          </a:prstGeom>
        </p:spPr>
        <p:txBody>
          <a:bodyPr vert="horz" wrap="square" lIns="0" tIns="0" rIns="0" bIns="0" rtlCol="0">
            <a:spAutoFit/>
          </a:bodyPr>
          <a:lstStyle/>
          <a:p>
            <a:pPr marL="8659"/>
            <a:r>
              <a:rPr sz="375" spc="41" dirty="0">
                <a:latin typeface="Calibri"/>
                <a:cs typeface="Calibri"/>
              </a:rPr>
              <a:t>90%</a:t>
            </a:r>
            <a:endParaRPr sz="375">
              <a:latin typeface="Calibri"/>
              <a:cs typeface="Calibri"/>
            </a:endParaRPr>
          </a:p>
        </p:txBody>
      </p:sp>
      <p:sp>
        <p:nvSpPr>
          <p:cNvPr id="193" name="object 193"/>
          <p:cNvSpPr txBox="1"/>
          <p:nvPr/>
        </p:nvSpPr>
        <p:spPr>
          <a:xfrm>
            <a:off x="3782535" y="3257101"/>
            <a:ext cx="116465" cy="57708"/>
          </a:xfrm>
          <a:prstGeom prst="rect">
            <a:avLst/>
          </a:prstGeom>
        </p:spPr>
        <p:txBody>
          <a:bodyPr vert="horz" wrap="square" lIns="0" tIns="0" rIns="0" bIns="0" rtlCol="0">
            <a:spAutoFit/>
          </a:bodyPr>
          <a:lstStyle/>
          <a:p>
            <a:pPr marL="8659"/>
            <a:r>
              <a:rPr sz="375" spc="41" dirty="0">
                <a:latin typeface="Calibri"/>
                <a:cs typeface="Calibri"/>
              </a:rPr>
              <a:t>50%</a:t>
            </a:r>
            <a:endParaRPr sz="375">
              <a:latin typeface="Calibri"/>
              <a:cs typeface="Calibri"/>
            </a:endParaRPr>
          </a:p>
        </p:txBody>
      </p:sp>
      <p:sp>
        <p:nvSpPr>
          <p:cNvPr id="194" name="object 194"/>
          <p:cNvSpPr txBox="1"/>
          <p:nvPr/>
        </p:nvSpPr>
        <p:spPr>
          <a:xfrm>
            <a:off x="4427453" y="4370238"/>
            <a:ext cx="116465" cy="57708"/>
          </a:xfrm>
          <a:prstGeom prst="rect">
            <a:avLst/>
          </a:prstGeom>
        </p:spPr>
        <p:txBody>
          <a:bodyPr vert="horz" wrap="square" lIns="0" tIns="0" rIns="0" bIns="0" rtlCol="0">
            <a:spAutoFit/>
          </a:bodyPr>
          <a:lstStyle/>
          <a:p>
            <a:pPr marL="8659"/>
            <a:r>
              <a:rPr sz="375" spc="41" dirty="0">
                <a:latin typeface="Calibri"/>
                <a:cs typeface="Calibri"/>
              </a:rPr>
              <a:t>60%</a:t>
            </a:r>
            <a:endParaRPr sz="375">
              <a:latin typeface="Calibri"/>
              <a:cs typeface="Calibri"/>
            </a:endParaRPr>
          </a:p>
        </p:txBody>
      </p:sp>
      <p:sp>
        <p:nvSpPr>
          <p:cNvPr id="195" name="object 195"/>
          <p:cNvSpPr txBox="1"/>
          <p:nvPr/>
        </p:nvSpPr>
        <p:spPr>
          <a:xfrm>
            <a:off x="4662795" y="4224360"/>
            <a:ext cx="116465" cy="57708"/>
          </a:xfrm>
          <a:prstGeom prst="rect">
            <a:avLst/>
          </a:prstGeom>
        </p:spPr>
        <p:txBody>
          <a:bodyPr vert="horz" wrap="square" lIns="0" tIns="0" rIns="0" bIns="0" rtlCol="0">
            <a:spAutoFit/>
          </a:bodyPr>
          <a:lstStyle/>
          <a:p>
            <a:pPr marL="8659"/>
            <a:r>
              <a:rPr sz="375" spc="41" dirty="0">
                <a:latin typeface="Calibri"/>
                <a:cs typeface="Calibri"/>
              </a:rPr>
              <a:t>80%</a:t>
            </a:r>
            <a:endParaRPr sz="375">
              <a:latin typeface="Calibri"/>
              <a:cs typeface="Calibri"/>
            </a:endParaRPr>
          </a:p>
        </p:txBody>
      </p:sp>
      <p:sp>
        <p:nvSpPr>
          <p:cNvPr id="196" name="object 196"/>
          <p:cNvSpPr txBox="1"/>
          <p:nvPr/>
        </p:nvSpPr>
        <p:spPr>
          <a:xfrm>
            <a:off x="4299795" y="4413227"/>
            <a:ext cx="116465" cy="57708"/>
          </a:xfrm>
          <a:prstGeom prst="rect">
            <a:avLst/>
          </a:prstGeom>
        </p:spPr>
        <p:txBody>
          <a:bodyPr vert="horz" wrap="square" lIns="0" tIns="0" rIns="0" bIns="0" rtlCol="0">
            <a:spAutoFit/>
          </a:bodyPr>
          <a:lstStyle/>
          <a:p>
            <a:pPr marL="8659"/>
            <a:r>
              <a:rPr sz="375" spc="41" dirty="0">
                <a:latin typeface="Calibri"/>
                <a:cs typeface="Calibri"/>
              </a:rPr>
              <a:t>50%</a:t>
            </a:r>
            <a:endParaRPr sz="375">
              <a:latin typeface="Calibri"/>
              <a:cs typeface="Calibri"/>
            </a:endParaRPr>
          </a:p>
        </p:txBody>
      </p:sp>
      <p:sp>
        <p:nvSpPr>
          <p:cNvPr id="197" name="object 197"/>
          <p:cNvSpPr txBox="1"/>
          <p:nvPr/>
        </p:nvSpPr>
        <p:spPr>
          <a:xfrm>
            <a:off x="3922905" y="4460210"/>
            <a:ext cx="116465" cy="57708"/>
          </a:xfrm>
          <a:prstGeom prst="rect">
            <a:avLst/>
          </a:prstGeom>
        </p:spPr>
        <p:txBody>
          <a:bodyPr vert="horz" wrap="square" lIns="0" tIns="0" rIns="0" bIns="0" rtlCol="0">
            <a:spAutoFit/>
          </a:bodyPr>
          <a:lstStyle/>
          <a:p>
            <a:pPr marL="8659"/>
            <a:r>
              <a:rPr sz="375" spc="41" dirty="0">
                <a:latin typeface="Calibri"/>
                <a:cs typeface="Calibri"/>
              </a:rPr>
              <a:t>13%</a:t>
            </a:r>
            <a:endParaRPr sz="375">
              <a:latin typeface="Calibri"/>
              <a:cs typeface="Calibri"/>
            </a:endParaRPr>
          </a:p>
        </p:txBody>
      </p:sp>
      <p:sp>
        <p:nvSpPr>
          <p:cNvPr id="198" name="object 198"/>
          <p:cNvSpPr txBox="1"/>
          <p:nvPr/>
        </p:nvSpPr>
        <p:spPr>
          <a:xfrm>
            <a:off x="4787018" y="4122557"/>
            <a:ext cx="116465" cy="57708"/>
          </a:xfrm>
          <a:prstGeom prst="rect">
            <a:avLst/>
          </a:prstGeom>
        </p:spPr>
        <p:txBody>
          <a:bodyPr vert="horz" wrap="square" lIns="0" tIns="0" rIns="0" bIns="0" rtlCol="0">
            <a:spAutoFit/>
          </a:bodyPr>
          <a:lstStyle/>
          <a:p>
            <a:pPr marL="8659"/>
            <a:r>
              <a:rPr sz="375" spc="41" dirty="0">
                <a:latin typeface="Calibri"/>
                <a:cs typeface="Calibri"/>
              </a:rPr>
              <a:t>90%</a:t>
            </a:r>
            <a:endParaRPr sz="375">
              <a:latin typeface="Calibri"/>
              <a:cs typeface="Calibri"/>
            </a:endParaRPr>
          </a:p>
        </p:txBody>
      </p:sp>
      <p:sp>
        <p:nvSpPr>
          <p:cNvPr id="199" name="object 199"/>
          <p:cNvSpPr txBox="1"/>
          <p:nvPr/>
        </p:nvSpPr>
        <p:spPr>
          <a:xfrm>
            <a:off x="4907363" y="3991863"/>
            <a:ext cx="142875" cy="57708"/>
          </a:xfrm>
          <a:prstGeom prst="rect">
            <a:avLst/>
          </a:prstGeom>
        </p:spPr>
        <p:txBody>
          <a:bodyPr vert="horz" wrap="square" lIns="0" tIns="0" rIns="0" bIns="0" rtlCol="0">
            <a:spAutoFit/>
          </a:bodyPr>
          <a:lstStyle/>
          <a:p>
            <a:pPr marL="8659"/>
            <a:r>
              <a:rPr sz="375" spc="34" dirty="0">
                <a:latin typeface="Calibri"/>
                <a:cs typeface="Calibri"/>
              </a:rPr>
              <a:t>100%</a:t>
            </a:r>
            <a:endParaRPr sz="375">
              <a:latin typeface="Calibri"/>
              <a:cs typeface="Calibri"/>
            </a:endParaRPr>
          </a:p>
        </p:txBody>
      </p:sp>
      <p:sp>
        <p:nvSpPr>
          <p:cNvPr id="200" name="object 200"/>
          <p:cNvSpPr txBox="1"/>
          <p:nvPr/>
        </p:nvSpPr>
        <p:spPr>
          <a:xfrm>
            <a:off x="4181462" y="4440687"/>
            <a:ext cx="116465" cy="57708"/>
          </a:xfrm>
          <a:prstGeom prst="rect">
            <a:avLst/>
          </a:prstGeom>
        </p:spPr>
        <p:txBody>
          <a:bodyPr vert="horz" wrap="square" lIns="0" tIns="0" rIns="0" bIns="0" rtlCol="0">
            <a:spAutoFit/>
          </a:bodyPr>
          <a:lstStyle/>
          <a:p>
            <a:pPr marL="8659"/>
            <a:r>
              <a:rPr sz="375" spc="41" dirty="0">
                <a:latin typeface="Calibri"/>
                <a:cs typeface="Calibri"/>
              </a:rPr>
              <a:t>40%</a:t>
            </a:r>
            <a:endParaRPr sz="375">
              <a:latin typeface="Calibri"/>
              <a:cs typeface="Calibri"/>
            </a:endParaRPr>
          </a:p>
        </p:txBody>
      </p:sp>
      <p:sp>
        <p:nvSpPr>
          <p:cNvPr id="201" name="object 201"/>
          <p:cNvSpPr txBox="1"/>
          <p:nvPr/>
        </p:nvSpPr>
        <p:spPr>
          <a:xfrm>
            <a:off x="4547308" y="4308564"/>
            <a:ext cx="116465" cy="57708"/>
          </a:xfrm>
          <a:prstGeom prst="rect">
            <a:avLst/>
          </a:prstGeom>
        </p:spPr>
        <p:txBody>
          <a:bodyPr vert="horz" wrap="square" lIns="0" tIns="0" rIns="0" bIns="0" rtlCol="0">
            <a:spAutoFit/>
          </a:bodyPr>
          <a:lstStyle/>
          <a:p>
            <a:pPr marL="8659"/>
            <a:r>
              <a:rPr sz="375" spc="41" dirty="0">
                <a:latin typeface="Calibri"/>
                <a:cs typeface="Calibri"/>
              </a:rPr>
              <a:t>70%</a:t>
            </a:r>
            <a:endParaRPr sz="375">
              <a:latin typeface="Calibri"/>
              <a:cs typeface="Calibri"/>
            </a:endParaRPr>
          </a:p>
        </p:txBody>
      </p:sp>
      <p:sp>
        <p:nvSpPr>
          <p:cNvPr id="202" name="object 202"/>
          <p:cNvSpPr/>
          <p:nvPr/>
        </p:nvSpPr>
        <p:spPr>
          <a:xfrm>
            <a:off x="5761579" y="2666966"/>
            <a:ext cx="1216602" cy="697922"/>
          </a:xfrm>
          <a:custGeom>
            <a:avLst/>
            <a:gdLst/>
            <a:ahLst/>
            <a:cxnLst/>
            <a:rect l="l" t="t" r="r" b="b"/>
            <a:pathLst>
              <a:path w="1784350" h="1023620">
                <a:moveTo>
                  <a:pt x="497526" y="1023497"/>
                </a:moveTo>
                <a:lnTo>
                  <a:pt x="0" y="1023497"/>
                </a:lnTo>
                <a:lnTo>
                  <a:pt x="0" y="0"/>
                </a:lnTo>
                <a:lnTo>
                  <a:pt x="496110" y="0"/>
                </a:lnTo>
                <a:lnTo>
                  <a:pt x="659268" y="59864"/>
                </a:lnTo>
                <a:lnTo>
                  <a:pt x="719242" y="82991"/>
                </a:lnTo>
                <a:lnTo>
                  <a:pt x="764458" y="101285"/>
                </a:lnTo>
                <a:lnTo>
                  <a:pt x="824636" y="126835"/>
                </a:lnTo>
                <a:lnTo>
                  <a:pt x="869736" y="146854"/>
                </a:lnTo>
                <a:lnTo>
                  <a:pt x="930001" y="174732"/>
                </a:lnTo>
                <a:lnTo>
                  <a:pt x="1164036" y="288711"/>
                </a:lnTo>
                <a:lnTo>
                  <a:pt x="1235507" y="324757"/>
                </a:lnTo>
                <a:lnTo>
                  <a:pt x="1295074" y="355843"/>
                </a:lnTo>
                <a:lnTo>
                  <a:pt x="1358350" y="389993"/>
                </a:lnTo>
                <a:lnTo>
                  <a:pt x="1463113" y="448712"/>
                </a:lnTo>
                <a:lnTo>
                  <a:pt x="1784155" y="636519"/>
                </a:lnTo>
                <a:lnTo>
                  <a:pt x="1610681" y="712052"/>
                </a:lnTo>
                <a:lnTo>
                  <a:pt x="1523924" y="748416"/>
                </a:lnTo>
                <a:lnTo>
                  <a:pt x="1459015" y="774629"/>
                </a:lnTo>
                <a:lnTo>
                  <a:pt x="1394338" y="799677"/>
                </a:lnTo>
                <a:lnTo>
                  <a:pt x="1329783" y="823535"/>
                </a:lnTo>
                <a:lnTo>
                  <a:pt x="1286686" y="838866"/>
                </a:lnTo>
                <a:lnTo>
                  <a:pt x="1243736" y="853533"/>
                </a:lnTo>
                <a:lnTo>
                  <a:pt x="1200914" y="867553"/>
                </a:lnTo>
                <a:lnTo>
                  <a:pt x="1158205" y="880941"/>
                </a:lnTo>
                <a:lnTo>
                  <a:pt x="1115591" y="893713"/>
                </a:lnTo>
                <a:lnTo>
                  <a:pt x="1051810" y="911754"/>
                </a:lnTo>
                <a:lnTo>
                  <a:pt x="988147" y="928500"/>
                </a:lnTo>
                <a:lnTo>
                  <a:pt x="924543" y="944006"/>
                </a:lnTo>
                <a:lnTo>
                  <a:pt x="838885" y="962263"/>
                </a:lnTo>
                <a:lnTo>
                  <a:pt x="731911" y="983068"/>
                </a:lnTo>
                <a:lnTo>
                  <a:pt x="497526" y="1023497"/>
                </a:lnTo>
                <a:close/>
              </a:path>
            </a:pathLst>
          </a:custGeom>
          <a:solidFill>
            <a:srgbClr val="DCDDDE"/>
          </a:solidFill>
        </p:spPr>
        <p:txBody>
          <a:bodyPr wrap="square" lIns="0" tIns="0" rIns="0" bIns="0" rtlCol="0"/>
          <a:lstStyle/>
          <a:p>
            <a:endParaRPr sz="1227"/>
          </a:p>
        </p:txBody>
      </p:sp>
      <p:sp>
        <p:nvSpPr>
          <p:cNvPr id="203" name="object 203"/>
          <p:cNvSpPr/>
          <p:nvPr/>
        </p:nvSpPr>
        <p:spPr>
          <a:xfrm>
            <a:off x="5761382" y="2710521"/>
            <a:ext cx="1216602" cy="642938"/>
          </a:xfrm>
          <a:custGeom>
            <a:avLst/>
            <a:gdLst/>
            <a:ahLst/>
            <a:cxnLst/>
            <a:rect l="l" t="t" r="r" b="b"/>
            <a:pathLst>
              <a:path w="1784350" h="942975">
                <a:moveTo>
                  <a:pt x="0" y="942573"/>
                </a:moveTo>
                <a:lnTo>
                  <a:pt x="0" y="495049"/>
                </a:lnTo>
                <a:lnTo>
                  <a:pt x="674970" y="0"/>
                </a:lnTo>
                <a:lnTo>
                  <a:pt x="816344" y="60163"/>
                </a:lnTo>
                <a:lnTo>
                  <a:pt x="915371" y="104084"/>
                </a:lnTo>
                <a:lnTo>
                  <a:pt x="985767" y="136582"/>
                </a:lnTo>
                <a:lnTo>
                  <a:pt x="1056166" y="170433"/>
                </a:lnTo>
                <a:lnTo>
                  <a:pt x="1140886" y="212831"/>
                </a:lnTo>
                <a:lnTo>
                  <a:pt x="1354860" y="324187"/>
                </a:lnTo>
                <a:lnTo>
                  <a:pt x="1453971" y="377715"/>
                </a:lnTo>
                <a:lnTo>
                  <a:pt x="1523064" y="416281"/>
                </a:lnTo>
                <a:lnTo>
                  <a:pt x="1603436" y="462750"/>
                </a:lnTo>
                <a:lnTo>
                  <a:pt x="1694541" y="517208"/>
                </a:lnTo>
                <a:lnTo>
                  <a:pt x="1784143" y="572336"/>
                </a:lnTo>
                <a:lnTo>
                  <a:pt x="1715405" y="604307"/>
                </a:lnTo>
                <a:lnTo>
                  <a:pt x="1671265" y="624044"/>
                </a:lnTo>
                <a:lnTo>
                  <a:pt x="1620648" y="645755"/>
                </a:lnTo>
                <a:lnTo>
                  <a:pt x="1561201" y="670163"/>
                </a:lnTo>
                <a:lnTo>
                  <a:pt x="1490977" y="698320"/>
                </a:lnTo>
                <a:lnTo>
                  <a:pt x="1431862" y="721109"/>
                </a:lnTo>
                <a:lnTo>
                  <a:pt x="1368571" y="744527"/>
                </a:lnTo>
                <a:lnTo>
                  <a:pt x="1302336" y="767964"/>
                </a:lnTo>
                <a:lnTo>
                  <a:pt x="1234387" y="790810"/>
                </a:lnTo>
                <a:lnTo>
                  <a:pt x="1188745" y="805410"/>
                </a:lnTo>
                <a:lnTo>
                  <a:pt x="1143254" y="819295"/>
                </a:lnTo>
                <a:lnTo>
                  <a:pt x="1076410" y="838876"/>
                </a:lnTo>
                <a:lnTo>
                  <a:pt x="1032694" y="850955"/>
                </a:lnTo>
                <a:lnTo>
                  <a:pt x="989479" y="862249"/>
                </a:lnTo>
                <a:lnTo>
                  <a:pt x="925479" y="877934"/>
                </a:lnTo>
                <a:lnTo>
                  <a:pt x="820569" y="901554"/>
                </a:lnTo>
                <a:lnTo>
                  <a:pt x="696565" y="927638"/>
                </a:lnTo>
                <a:lnTo>
                  <a:pt x="0" y="942573"/>
                </a:lnTo>
                <a:close/>
              </a:path>
            </a:pathLst>
          </a:custGeom>
          <a:solidFill>
            <a:srgbClr val="A7A9AC"/>
          </a:solidFill>
        </p:spPr>
        <p:txBody>
          <a:bodyPr wrap="square" lIns="0" tIns="0" rIns="0" bIns="0" rtlCol="0"/>
          <a:lstStyle/>
          <a:p>
            <a:endParaRPr sz="1227"/>
          </a:p>
        </p:txBody>
      </p:sp>
      <p:sp>
        <p:nvSpPr>
          <p:cNvPr id="204" name="object 204"/>
          <p:cNvSpPr/>
          <p:nvPr/>
        </p:nvSpPr>
        <p:spPr>
          <a:xfrm>
            <a:off x="5960287" y="2589190"/>
            <a:ext cx="503959" cy="0"/>
          </a:xfrm>
          <a:custGeom>
            <a:avLst/>
            <a:gdLst/>
            <a:ahLst/>
            <a:cxnLst/>
            <a:rect l="l" t="t" r="r" b="b"/>
            <a:pathLst>
              <a:path w="739139">
                <a:moveTo>
                  <a:pt x="0" y="0"/>
                </a:moveTo>
                <a:lnTo>
                  <a:pt x="738689" y="0"/>
                </a:lnTo>
              </a:path>
            </a:pathLst>
          </a:custGeom>
          <a:ln w="4215">
            <a:solidFill>
              <a:srgbClr val="000000"/>
            </a:solidFill>
          </a:ln>
        </p:spPr>
        <p:txBody>
          <a:bodyPr wrap="square" lIns="0" tIns="0" rIns="0" bIns="0" rtlCol="0"/>
          <a:lstStyle/>
          <a:p>
            <a:endParaRPr sz="1227"/>
          </a:p>
        </p:txBody>
      </p:sp>
      <p:sp>
        <p:nvSpPr>
          <p:cNvPr id="205" name="object 205"/>
          <p:cNvSpPr/>
          <p:nvPr/>
        </p:nvSpPr>
        <p:spPr>
          <a:xfrm>
            <a:off x="5762556" y="2589190"/>
            <a:ext cx="45027" cy="0"/>
          </a:xfrm>
          <a:custGeom>
            <a:avLst/>
            <a:gdLst/>
            <a:ahLst/>
            <a:cxnLst/>
            <a:rect l="l" t="t" r="r" b="b"/>
            <a:pathLst>
              <a:path w="66039">
                <a:moveTo>
                  <a:pt x="0" y="0"/>
                </a:moveTo>
                <a:lnTo>
                  <a:pt x="65927" y="0"/>
                </a:lnTo>
              </a:path>
            </a:pathLst>
          </a:custGeom>
          <a:ln w="4215">
            <a:solidFill>
              <a:srgbClr val="000000"/>
            </a:solidFill>
          </a:ln>
        </p:spPr>
        <p:txBody>
          <a:bodyPr wrap="square" lIns="0" tIns="0" rIns="0" bIns="0" rtlCol="0"/>
          <a:lstStyle/>
          <a:p>
            <a:endParaRPr sz="1227"/>
          </a:p>
        </p:txBody>
      </p:sp>
      <p:sp>
        <p:nvSpPr>
          <p:cNvPr id="206" name="object 206"/>
          <p:cNvSpPr/>
          <p:nvPr/>
        </p:nvSpPr>
        <p:spPr>
          <a:xfrm>
            <a:off x="5762555" y="2722059"/>
            <a:ext cx="1404504" cy="0"/>
          </a:xfrm>
          <a:custGeom>
            <a:avLst/>
            <a:gdLst/>
            <a:ahLst/>
            <a:cxnLst/>
            <a:rect l="l" t="t" r="r" b="b"/>
            <a:pathLst>
              <a:path w="2059940">
                <a:moveTo>
                  <a:pt x="0" y="0"/>
                </a:moveTo>
                <a:lnTo>
                  <a:pt x="2059631" y="0"/>
                </a:lnTo>
              </a:path>
            </a:pathLst>
          </a:custGeom>
          <a:ln w="4215">
            <a:solidFill>
              <a:srgbClr val="000000"/>
            </a:solidFill>
          </a:ln>
        </p:spPr>
        <p:txBody>
          <a:bodyPr wrap="square" lIns="0" tIns="0" rIns="0" bIns="0" rtlCol="0"/>
          <a:lstStyle/>
          <a:p>
            <a:endParaRPr sz="1227"/>
          </a:p>
        </p:txBody>
      </p:sp>
      <p:sp>
        <p:nvSpPr>
          <p:cNvPr id="207" name="object 207"/>
          <p:cNvSpPr/>
          <p:nvPr/>
        </p:nvSpPr>
        <p:spPr>
          <a:xfrm>
            <a:off x="5762555" y="2854927"/>
            <a:ext cx="1404504" cy="0"/>
          </a:xfrm>
          <a:custGeom>
            <a:avLst/>
            <a:gdLst/>
            <a:ahLst/>
            <a:cxnLst/>
            <a:rect l="l" t="t" r="r" b="b"/>
            <a:pathLst>
              <a:path w="2059940">
                <a:moveTo>
                  <a:pt x="0" y="0"/>
                </a:moveTo>
                <a:lnTo>
                  <a:pt x="2059631" y="0"/>
                </a:lnTo>
              </a:path>
            </a:pathLst>
          </a:custGeom>
          <a:ln w="4215">
            <a:solidFill>
              <a:srgbClr val="000000"/>
            </a:solidFill>
          </a:ln>
        </p:spPr>
        <p:txBody>
          <a:bodyPr wrap="square" lIns="0" tIns="0" rIns="0" bIns="0" rtlCol="0"/>
          <a:lstStyle/>
          <a:p>
            <a:endParaRPr sz="1227"/>
          </a:p>
        </p:txBody>
      </p:sp>
      <p:sp>
        <p:nvSpPr>
          <p:cNvPr id="208" name="object 208"/>
          <p:cNvSpPr/>
          <p:nvPr/>
        </p:nvSpPr>
        <p:spPr>
          <a:xfrm>
            <a:off x="5762555" y="2987813"/>
            <a:ext cx="1404504" cy="0"/>
          </a:xfrm>
          <a:custGeom>
            <a:avLst/>
            <a:gdLst/>
            <a:ahLst/>
            <a:cxnLst/>
            <a:rect l="l" t="t" r="r" b="b"/>
            <a:pathLst>
              <a:path w="2059940">
                <a:moveTo>
                  <a:pt x="0" y="0"/>
                </a:moveTo>
                <a:lnTo>
                  <a:pt x="2059631" y="0"/>
                </a:lnTo>
              </a:path>
            </a:pathLst>
          </a:custGeom>
          <a:ln w="4215">
            <a:solidFill>
              <a:srgbClr val="000000"/>
            </a:solidFill>
          </a:ln>
        </p:spPr>
        <p:txBody>
          <a:bodyPr wrap="square" lIns="0" tIns="0" rIns="0" bIns="0" rtlCol="0"/>
          <a:lstStyle/>
          <a:p>
            <a:endParaRPr sz="1227"/>
          </a:p>
        </p:txBody>
      </p:sp>
      <p:sp>
        <p:nvSpPr>
          <p:cNvPr id="209" name="object 209"/>
          <p:cNvSpPr/>
          <p:nvPr/>
        </p:nvSpPr>
        <p:spPr>
          <a:xfrm>
            <a:off x="5762555" y="3120672"/>
            <a:ext cx="1404504" cy="0"/>
          </a:xfrm>
          <a:custGeom>
            <a:avLst/>
            <a:gdLst/>
            <a:ahLst/>
            <a:cxnLst/>
            <a:rect l="l" t="t" r="r" b="b"/>
            <a:pathLst>
              <a:path w="2059940">
                <a:moveTo>
                  <a:pt x="0" y="0"/>
                </a:moveTo>
                <a:lnTo>
                  <a:pt x="2059631" y="0"/>
                </a:lnTo>
              </a:path>
            </a:pathLst>
          </a:custGeom>
          <a:ln w="4215">
            <a:solidFill>
              <a:srgbClr val="000000"/>
            </a:solidFill>
          </a:ln>
        </p:spPr>
        <p:txBody>
          <a:bodyPr wrap="square" lIns="0" tIns="0" rIns="0" bIns="0" rtlCol="0"/>
          <a:lstStyle/>
          <a:p>
            <a:endParaRPr sz="1227"/>
          </a:p>
        </p:txBody>
      </p:sp>
      <p:sp>
        <p:nvSpPr>
          <p:cNvPr id="210" name="object 210"/>
          <p:cNvSpPr/>
          <p:nvPr/>
        </p:nvSpPr>
        <p:spPr>
          <a:xfrm>
            <a:off x="5762555" y="3253533"/>
            <a:ext cx="1404504" cy="0"/>
          </a:xfrm>
          <a:custGeom>
            <a:avLst/>
            <a:gdLst/>
            <a:ahLst/>
            <a:cxnLst/>
            <a:rect l="l" t="t" r="r" b="b"/>
            <a:pathLst>
              <a:path w="2059940">
                <a:moveTo>
                  <a:pt x="0" y="0"/>
                </a:moveTo>
                <a:lnTo>
                  <a:pt x="2059631" y="0"/>
                </a:lnTo>
              </a:path>
            </a:pathLst>
          </a:custGeom>
          <a:ln w="4215">
            <a:solidFill>
              <a:srgbClr val="000000"/>
            </a:solidFill>
          </a:ln>
        </p:spPr>
        <p:txBody>
          <a:bodyPr wrap="square" lIns="0" tIns="0" rIns="0" bIns="0" rtlCol="0"/>
          <a:lstStyle/>
          <a:p>
            <a:endParaRPr sz="1227"/>
          </a:p>
        </p:txBody>
      </p:sp>
      <p:sp>
        <p:nvSpPr>
          <p:cNvPr id="211" name="object 211"/>
          <p:cNvSpPr/>
          <p:nvPr/>
        </p:nvSpPr>
        <p:spPr>
          <a:xfrm>
            <a:off x="6932823" y="2721717"/>
            <a:ext cx="0" cy="665018"/>
          </a:xfrm>
          <a:custGeom>
            <a:avLst/>
            <a:gdLst/>
            <a:ahLst/>
            <a:cxnLst/>
            <a:rect l="l" t="t" r="r" b="b"/>
            <a:pathLst>
              <a:path h="975360">
                <a:moveTo>
                  <a:pt x="0" y="974882"/>
                </a:moveTo>
                <a:lnTo>
                  <a:pt x="0" y="0"/>
                </a:lnTo>
              </a:path>
            </a:pathLst>
          </a:custGeom>
          <a:ln w="4199">
            <a:solidFill>
              <a:srgbClr val="000000"/>
            </a:solidFill>
          </a:ln>
        </p:spPr>
        <p:txBody>
          <a:bodyPr wrap="square" lIns="0" tIns="0" rIns="0" bIns="0" rtlCol="0"/>
          <a:lstStyle/>
          <a:p>
            <a:endParaRPr sz="1227"/>
          </a:p>
        </p:txBody>
      </p:sp>
      <p:sp>
        <p:nvSpPr>
          <p:cNvPr id="212" name="object 212"/>
          <p:cNvSpPr/>
          <p:nvPr/>
        </p:nvSpPr>
        <p:spPr>
          <a:xfrm>
            <a:off x="6698797" y="2721717"/>
            <a:ext cx="0" cy="665018"/>
          </a:xfrm>
          <a:custGeom>
            <a:avLst/>
            <a:gdLst/>
            <a:ahLst/>
            <a:cxnLst/>
            <a:rect l="l" t="t" r="r" b="b"/>
            <a:pathLst>
              <a:path h="975360">
                <a:moveTo>
                  <a:pt x="0" y="974882"/>
                </a:moveTo>
                <a:lnTo>
                  <a:pt x="0" y="0"/>
                </a:lnTo>
              </a:path>
            </a:pathLst>
          </a:custGeom>
          <a:ln w="4199">
            <a:solidFill>
              <a:srgbClr val="000000"/>
            </a:solidFill>
          </a:ln>
        </p:spPr>
        <p:txBody>
          <a:bodyPr wrap="square" lIns="0" tIns="0" rIns="0" bIns="0" rtlCol="0"/>
          <a:lstStyle/>
          <a:p>
            <a:endParaRPr sz="1227"/>
          </a:p>
        </p:txBody>
      </p:sp>
      <p:sp>
        <p:nvSpPr>
          <p:cNvPr id="213" name="object 213"/>
          <p:cNvSpPr/>
          <p:nvPr/>
        </p:nvSpPr>
        <p:spPr>
          <a:xfrm>
            <a:off x="6463774" y="2457307"/>
            <a:ext cx="0" cy="929120"/>
          </a:xfrm>
          <a:custGeom>
            <a:avLst/>
            <a:gdLst/>
            <a:ahLst/>
            <a:cxnLst/>
            <a:rect l="l" t="t" r="r" b="b"/>
            <a:pathLst>
              <a:path h="1362710">
                <a:moveTo>
                  <a:pt x="0" y="0"/>
                </a:moveTo>
                <a:lnTo>
                  <a:pt x="0" y="1362684"/>
                </a:lnTo>
              </a:path>
            </a:pathLst>
          </a:custGeom>
          <a:ln w="4199">
            <a:solidFill>
              <a:srgbClr val="000000"/>
            </a:solidFill>
          </a:ln>
        </p:spPr>
        <p:txBody>
          <a:bodyPr wrap="square" lIns="0" tIns="0" rIns="0" bIns="0" rtlCol="0"/>
          <a:lstStyle/>
          <a:p>
            <a:endParaRPr sz="1227"/>
          </a:p>
        </p:txBody>
      </p:sp>
      <p:sp>
        <p:nvSpPr>
          <p:cNvPr id="214" name="object 214"/>
          <p:cNvSpPr/>
          <p:nvPr/>
        </p:nvSpPr>
        <p:spPr>
          <a:xfrm>
            <a:off x="6229650" y="2457307"/>
            <a:ext cx="0" cy="929120"/>
          </a:xfrm>
          <a:custGeom>
            <a:avLst/>
            <a:gdLst/>
            <a:ahLst/>
            <a:cxnLst/>
            <a:rect l="l" t="t" r="r" b="b"/>
            <a:pathLst>
              <a:path h="1362710">
                <a:moveTo>
                  <a:pt x="0" y="0"/>
                </a:moveTo>
                <a:lnTo>
                  <a:pt x="0" y="1362684"/>
                </a:lnTo>
              </a:path>
            </a:pathLst>
          </a:custGeom>
          <a:ln w="4199">
            <a:solidFill>
              <a:srgbClr val="000000"/>
            </a:solidFill>
          </a:ln>
        </p:spPr>
        <p:txBody>
          <a:bodyPr wrap="square" lIns="0" tIns="0" rIns="0" bIns="0" rtlCol="0"/>
          <a:lstStyle/>
          <a:p>
            <a:endParaRPr sz="1227"/>
          </a:p>
        </p:txBody>
      </p:sp>
      <p:sp>
        <p:nvSpPr>
          <p:cNvPr id="215" name="object 215"/>
          <p:cNvSpPr/>
          <p:nvPr/>
        </p:nvSpPr>
        <p:spPr>
          <a:xfrm>
            <a:off x="5995608" y="2457307"/>
            <a:ext cx="0" cy="929120"/>
          </a:xfrm>
          <a:custGeom>
            <a:avLst/>
            <a:gdLst/>
            <a:ahLst/>
            <a:cxnLst/>
            <a:rect l="l" t="t" r="r" b="b"/>
            <a:pathLst>
              <a:path h="1362710">
                <a:moveTo>
                  <a:pt x="0" y="0"/>
                </a:moveTo>
                <a:lnTo>
                  <a:pt x="0" y="1362684"/>
                </a:lnTo>
              </a:path>
            </a:pathLst>
          </a:custGeom>
          <a:ln w="4199">
            <a:solidFill>
              <a:srgbClr val="000000"/>
            </a:solidFill>
          </a:ln>
        </p:spPr>
        <p:txBody>
          <a:bodyPr wrap="square" lIns="0" tIns="0" rIns="0" bIns="0" rtlCol="0"/>
          <a:lstStyle/>
          <a:p>
            <a:endParaRPr sz="1227"/>
          </a:p>
        </p:txBody>
      </p:sp>
      <p:sp>
        <p:nvSpPr>
          <p:cNvPr id="216" name="object 216"/>
          <p:cNvSpPr/>
          <p:nvPr/>
        </p:nvSpPr>
        <p:spPr>
          <a:xfrm>
            <a:off x="5762555" y="3785098"/>
            <a:ext cx="1404504" cy="0"/>
          </a:xfrm>
          <a:custGeom>
            <a:avLst/>
            <a:gdLst/>
            <a:ahLst/>
            <a:cxnLst/>
            <a:rect l="l" t="t" r="r" b="b"/>
            <a:pathLst>
              <a:path w="2059940">
                <a:moveTo>
                  <a:pt x="0" y="0"/>
                </a:moveTo>
                <a:lnTo>
                  <a:pt x="2059631" y="0"/>
                </a:lnTo>
              </a:path>
            </a:pathLst>
          </a:custGeom>
          <a:ln w="4215">
            <a:solidFill>
              <a:srgbClr val="000000"/>
            </a:solidFill>
          </a:ln>
        </p:spPr>
        <p:txBody>
          <a:bodyPr wrap="square" lIns="0" tIns="0" rIns="0" bIns="0" rtlCol="0"/>
          <a:lstStyle/>
          <a:p>
            <a:endParaRPr sz="1227"/>
          </a:p>
        </p:txBody>
      </p:sp>
      <p:sp>
        <p:nvSpPr>
          <p:cNvPr id="217" name="object 217"/>
          <p:cNvSpPr/>
          <p:nvPr/>
        </p:nvSpPr>
        <p:spPr>
          <a:xfrm>
            <a:off x="5762555" y="3888404"/>
            <a:ext cx="1404504" cy="0"/>
          </a:xfrm>
          <a:custGeom>
            <a:avLst/>
            <a:gdLst/>
            <a:ahLst/>
            <a:cxnLst/>
            <a:rect l="l" t="t" r="r" b="b"/>
            <a:pathLst>
              <a:path w="2059940">
                <a:moveTo>
                  <a:pt x="0" y="0"/>
                </a:moveTo>
                <a:lnTo>
                  <a:pt x="2059631" y="0"/>
                </a:lnTo>
              </a:path>
            </a:pathLst>
          </a:custGeom>
          <a:ln w="4215">
            <a:solidFill>
              <a:srgbClr val="000000"/>
            </a:solidFill>
          </a:ln>
        </p:spPr>
        <p:txBody>
          <a:bodyPr wrap="square" lIns="0" tIns="0" rIns="0" bIns="0" rtlCol="0"/>
          <a:lstStyle/>
          <a:p>
            <a:endParaRPr sz="1227"/>
          </a:p>
        </p:txBody>
      </p:sp>
      <p:sp>
        <p:nvSpPr>
          <p:cNvPr id="218" name="object 218"/>
          <p:cNvSpPr/>
          <p:nvPr/>
        </p:nvSpPr>
        <p:spPr>
          <a:xfrm>
            <a:off x="6932823" y="3682687"/>
            <a:ext cx="0" cy="309130"/>
          </a:xfrm>
          <a:custGeom>
            <a:avLst/>
            <a:gdLst/>
            <a:ahLst/>
            <a:cxnLst/>
            <a:rect l="l" t="t" r="r" b="b"/>
            <a:pathLst>
              <a:path h="453389">
                <a:moveTo>
                  <a:pt x="0" y="0"/>
                </a:moveTo>
                <a:lnTo>
                  <a:pt x="0" y="453352"/>
                </a:lnTo>
              </a:path>
            </a:pathLst>
          </a:custGeom>
          <a:ln w="4199">
            <a:solidFill>
              <a:srgbClr val="000000"/>
            </a:solidFill>
          </a:ln>
        </p:spPr>
        <p:txBody>
          <a:bodyPr wrap="square" lIns="0" tIns="0" rIns="0" bIns="0" rtlCol="0"/>
          <a:lstStyle/>
          <a:p>
            <a:endParaRPr sz="1227"/>
          </a:p>
        </p:txBody>
      </p:sp>
      <p:sp>
        <p:nvSpPr>
          <p:cNvPr id="219" name="object 219"/>
          <p:cNvSpPr/>
          <p:nvPr/>
        </p:nvSpPr>
        <p:spPr>
          <a:xfrm>
            <a:off x="6698797" y="3682687"/>
            <a:ext cx="0" cy="309130"/>
          </a:xfrm>
          <a:custGeom>
            <a:avLst/>
            <a:gdLst/>
            <a:ahLst/>
            <a:cxnLst/>
            <a:rect l="l" t="t" r="r" b="b"/>
            <a:pathLst>
              <a:path h="453389">
                <a:moveTo>
                  <a:pt x="0" y="0"/>
                </a:moveTo>
                <a:lnTo>
                  <a:pt x="0" y="453352"/>
                </a:lnTo>
              </a:path>
            </a:pathLst>
          </a:custGeom>
          <a:ln w="4199">
            <a:solidFill>
              <a:srgbClr val="000000"/>
            </a:solidFill>
          </a:ln>
        </p:spPr>
        <p:txBody>
          <a:bodyPr wrap="square" lIns="0" tIns="0" rIns="0" bIns="0" rtlCol="0"/>
          <a:lstStyle/>
          <a:p>
            <a:endParaRPr sz="1227"/>
          </a:p>
        </p:txBody>
      </p:sp>
      <p:sp>
        <p:nvSpPr>
          <p:cNvPr id="220" name="object 220"/>
          <p:cNvSpPr/>
          <p:nvPr/>
        </p:nvSpPr>
        <p:spPr>
          <a:xfrm>
            <a:off x="6463774" y="3682687"/>
            <a:ext cx="0" cy="309130"/>
          </a:xfrm>
          <a:custGeom>
            <a:avLst/>
            <a:gdLst/>
            <a:ahLst/>
            <a:cxnLst/>
            <a:rect l="l" t="t" r="r" b="b"/>
            <a:pathLst>
              <a:path h="453389">
                <a:moveTo>
                  <a:pt x="0" y="0"/>
                </a:moveTo>
                <a:lnTo>
                  <a:pt x="0" y="453352"/>
                </a:lnTo>
              </a:path>
            </a:pathLst>
          </a:custGeom>
          <a:ln w="4199">
            <a:solidFill>
              <a:srgbClr val="000000"/>
            </a:solidFill>
          </a:ln>
        </p:spPr>
        <p:txBody>
          <a:bodyPr wrap="square" lIns="0" tIns="0" rIns="0" bIns="0" rtlCol="0"/>
          <a:lstStyle/>
          <a:p>
            <a:endParaRPr sz="1227"/>
          </a:p>
        </p:txBody>
      </p:sp>
      <p:sp>
        <p:nvSpPr>
          <p:cNvPr id="221" name="object 221"/>
          <p:cNvSpPr/>
          <p:nvPr/>
        </p:nvSpPr>
        <p:spPr>
          <a:xfrm>
            <a:off x="6229650" y="3682687"/>
            <a:ext cx="0" cy="309130"/>
          </a:xfrm>
          <a:custGeom>
            <a:avLst/>
            <a:gdLst/>
            <a:ahLst/>
            <a:cxnLst/>
            <a:rect l="l" t="t" r="r" b="b"/>
            <a:pathLst>
              <a:path h="453389">
                <a:moveTo>
                  <a:pt x="0" y="0"/>
                </a:moveTo>
                <a:lnTo>
                  <a:pt x="0" y="453352"/>
                </a:lnTo>
              </a:path>
            </a:pathLst>
          </a:custGeom>
          <a:ln w="4199">
            <a:solidFill>
              <a:srgbClr val="000000"/>
            </a:solidFill>
          </a:ln>
        </p:spPr>
        <p:txBody>
          <a:bodyPr wrap="square" lIns="0" tIns="0" rIns="0" bIns="0" rtlCol="0"/>
          <a:lstStyle/>
          <a:p>
            <a:endParaRPr sz="1227"/>
          </a:p>
        </p:txBody>
      </p:sp>
      <p:sp>
        <p:nvSpPr>
          <p:cNvPr id="222" name="object 222"/>
          <p:cNvSpPr/>
          <p:nvPr/>
        </p:nvSpPr>
        <p:spPr>
          <a:xfrm>
            <a:off x="5995608" y="3682687"/>
            <a:ext cx="0" cy="309130"/>
          </a:xfrm>
          <a:custGeom>
            <a:avLst/>
            <a:gdLst/>
            <a:ahLst/>
            <a:cxnLst/>
            <a:rect l="l" t="t" r="r" b="b"/>
            <a:pathLst>
              <a:path h="453389">
                <a:moveTo>
                  <a:pt x="0" y="0"/>
                </a:moveTo>
                <a:lnTo>
                  <a:pt x="0" y="453352"/>
                </a:lnTo>
              </a:path>
            </a:pathLst>
          </a:custGeom>
          <a:ln w="4199">
            <a:solidFill>
              <a:srgbClr val="000000"/>
            </a:solidFill>
          </a:ln>
        </p:spPr>
        <p:txBody>
          <a:bodyPr wrap="square" lIns="0" tIns="0" rIns="0" bIns="0" rtlCol="0"/>
          <a:lstStyle/>
          <a:p>
            <a:endParaRPr sz="1227"/>
          </a:p>
        </p:txBody>
      </p:sp>
      <p:sp>
        <p:nvSpPr>
          <p:cNvPr id="223" name="object 223"/>
          <p:cNvSpPr/>
          <p:nvPr/>
        </p:nvSpPr>
        <p:spPr>
          <a:xfrm>
            <a:off x="5761581" y="2666965"/>
            <a:ext cx="338570" cy="0"/>
          </a:xfrm>
          <a:custGeom>
            <a:avLst/>
            <a:gdLst/>
            <a:ahLst/>
            <a:cxnLst/>
            <a:rect l="l" t="t" r="r" b="b"/>
            <a:pathLst>
              <a:path w="496570">
                <a:moveTo>
                  <a:pt x="0" y="0"/>
                </a:moveTo>
                <a:lnTo>
                  <a:pt x="496110" y="0"/>
                </a:lnTo>
              </a:path>
            </a:pathLst>
          </a:custGeom>
          <a:ln w="18066">
            <a:solidFill>
              <a:srgbClr val="000000"/>
            </a:solidFill>
          </a:ln>
        </p:spPr>
        <p:txBody>
          <a:bodyPr wrap="square" lIns="0" tIns="0" rIns="0" bIns="0" rtlCol="0"/>
          <a:lstStyle/>
          <a:p>
            <a:endParaRPr sz="1227"/>
          </a:p>
        </p:txBody>
      </p:sp>
      <p:sp>
        <p:nvSpPr>
          <p:cNvPr id="224" name="object 224"/>
          <p:cNvSpPr/>
          <p:nvPr/>
        </p:nvSpPr>
        <p:spPr>
          <a:xfrm>
            <a:off x="5761581" y="3364803"/>
            <a:ext cx="339436" cy="0"/>
          </a:xfrm>
          <a:custGeom>
            <a:avLst/>
            <a:gdLst/>
            <a:ahLst/>
            <a:cxnLst/>
            <a:rect l="l" t="t" r="r" b="b"/>
            <a:pathLst>
              <a:path w="497839">
                <a:moveTo>
                  <a:pt x="0" y="0"/>
                </a:moveTo>
                <a:lnTo>
                  <a:pt x="497538" y="0"/>
                </a:lnTo>
              </a:path>
            </a:pathLst>
          </a:custGeom>
          <a:ln w="18066">
            <a:solidFill>
              <a:srgbClr val="000000"/>
            </a:solidFill>
          </a:ln>
        </p:spPr>
        <p:txBody>
          <a:bodyPr wrap="square" lIns="0" tIns="0" rIns="0" bIns="0" rtlCol="0"/>
          <a:lstStyle/>
          <a:p>
            <a:endParaRPr sz="1227"/>
          </a:p>
        </p:txBody>
      </p:sp>
      <p:sp>
        <p:nvSpPr>
          <p:cNvPr id="225" name="object 225"/>
          <p:cNvSpPr/>
          <p:nvPr/>
        </p:nvSpPr>
        <p:spPr>
          <a:xfrm>
            <a:off x="6100812" y="3100955"/>
            <a:ext cx="877599" cy="264102"/>
          </a:xfrm>
          <a:custGeom>
            <a:avLst/>
            <a:gdLst/>
            <a:ahLst/>
            <a:cxnLst/>
            <a:rect l="l" t="t" r="r" b="b"/>
            <a:pathLst>
              <a:path w="1287145" h="387350">
                <a:moveTo>
                  <a:pt x="0" y="386977"/>
                </a:moveTo>
                <a:lnTo>
                  <a:pt x="42473" y="379991"/>
                </a:lnTo>
                <a:lnTo>
                  <a:pt x="85017" y="372883"/>
                </a:lnTo>
                <a:lnTo>
                  <a:pt x="127624" y="365619"/>
                </a:lnTo>
                <a:lnTo>
                  <a:pt x="170287" y="358164"/>
                </a:lnTo>
                <a:lnTo>
                  <a:pt x="212998" y="350484"/>
                </a:lnTo>
                <a:lnTo>
                  <a:pt x="255749" y="342543"/>
                </a:lnTo>
                <a:lnTo>
                  <a:pt x="298533" y="334308"/>
                </a:lnTo>
                <a:lnTo>
                  <a:pt x="341342" y="325743"/>
                </a:lnTo>
                <a:lnTo>
                  <a:pt x="384168" y="316814"/>
                </a:lnTo>
                <a:lnTo>
                  <a:pt x="427004" y="307486"/>
                </a:lnTo>
                <a:lnTo>
                  <a:pt x="469403" y="297284"/>
                </a:lnTo>
                <a:lnTo>
                  <a:pt x="511820" y="286538"/>
                </a:lnTo>
                <a:lnTo>
                  <a:pt x="554272" y="275234"/>
                </a:lnTo>
                <a:lnTo>
                  <a:pt x="596777" y="263354"/>
                </a:lnTo>
                <a:lnTo>
                  <a:pt x="639350" y="250883"/>
                </a:lnTo>
                <a:lnTo>
                  <a:pt x="682011" y="237805"/>
                </a:lnTo>
                <a:lnTo>
                  <a:pt x="724776" y="224103"/>
                </a:lnTo>
                <a:lnTo>
                  <a:pt x="767661" y="209762"/>
                </a:lnTo>
                <a:lnTo>
                  <a:pt x="810685" y="194765"/>
                </a:lnTo>
                <a:lnTo>
                  <a:pt x="853865" y="179096"/>
                </a:lnTo>
                <a:lnTo>
                  <a:pt x="896808" y="163157"/>
                </a:lnTo>
                <a:lnTo>
                  <a:pt x="939894" y="146599"/>
                </a:lnTo>
                <a:lnTo>
                  <a:pt x="983096" y="129490"/>
                </a:lnTo>
                <a:lnTo>
                  <a:pt x="1026388" y="111897"/>
                </a:lnTo>
                <a:lnTo>
                  <a:pt x="1069746" y="93888"/>
                </a:lnTo>
                <a:lnTo>
                  <a:pt x="1113144" y="75532"/>
                </a:lnTo>
                <a:lnTo>
                  <a:pt x="1156555" y="56897"/>
                </a:lnTo>
                <a:lnTo>
                  <a:pt x="1199955" y="38051"/>
                </a:lnTo>
                <a:lnTo>
                  <a:pt x="1243317" y="19063"/>
                </a:lnTo>
                <a:lnTo>
                  <a:pt x="1264976" y="9536"/>
                </a:lnTo>
                <a:lnTo>
                  <a:pt x="1286617" y="0"/>
                </a:lnTo>
              </a:path>
            </a:pathLst>
          </a:custGeom>
          <a:ln w="18060">
            <a:solidFill>
              <a:srgbClr val="000000"/>
            </a:solidFill>
          </a:ln>
        </p:spPr>
        <p:txBody>
          <a:bodyPr wrap="square" lIns="0" tIns="0" rIns="0" bIns="0" rtlCol="0"/>
          <a:lstStyle/>
          <a:p>
            <a:endParaRPr sz="1227"/>
          </a:p>
        </p:txBody>
      </p:sp>
      <p:sp>
        <p:nvSpPr>
          <p:cNvPr id="226" name="object 226"/>
          <p:cNvSpPr/>
          <p:nvPr/>
        </p:nvSpPr>
        <p:spPr>
          <a:xfrm>
            <a:off x="5810747" y="2606411"/>
            <a:ext cx="74901" cy="767628"/>
          </a:xfrm>
          <a:custGeom>
            <a:avLst/>
            <a:gdLst/>
            <a:ahLst/>
            <a:cxnLst/>
            <a:rect l="l" t="t" r="r" b="b"/>
            <a:pathLst>
              <a:path w="109854" h="1125854">
                <a:moveTo>
                  <a:pt x="109693" y="0"/>
                </a:moveTo>
                <a:lnTo>
                  <a:pt x="0" y="1125318"/>
                </a:lnTo>
              </a:path>
            </a:pathLst>
          </a:custGeom>
          <a:ln w="11997">
            <a:solidFill>
              <a:srgbClr val="000000"/>
            </a:solidFill>
            <a:prstDash val="dash"/>
          </a:ln>
        </p:spPr>
        <p:txBody>
          <a:bodyPr wrap="square" lIns="0" tIns="0" rIns="0" bIns="0" rtlCol="0"/>
          <a:lstStyle/>
          <a:p>
            <a:endParaRPr sz="1227"/>
          </a:p>
        </p:txBody>
      </p:sp>
      <p:sp>
        <p:nvSpPr>
          <p:cNvPr id="227" name="object 227"/>
          <p:cNvSpPr/>
          <p:nvPr/>
        </p:nvSpPr>
        <p:spPr>
          <a:xfrm>
            <a:off x="6099827" y="3758053"/>
            <a:ext cx="878465" cy="43728"/>
          </a:xfrm>
          <a:custGeom>
            <a:avLst/>
            <a:gdLst/>
            <a:ahLst/>
            <a:cxnLst/>
            <a:rect l="l" t="t" r="r" b="b"/>
            <a:pathLst>
              <a:path w="1288414" h="64135">
                <a:moveTo>
                  <a:pt x="0" y="64104"/>
                </a:moveTo>
                <a:lnTo>
                  <a:pt x="44164" y="58913"/>
                </a:lnTo>
                <a:lnTo>
                  <a:pt x="88338" y="53762"/>
                </a:lnTo>
                <a:lnTo>
                  <a:pt x="132540" y="48685"/>
                </a:lnTo>
                <a:lnTo>
                  <a:pt x="176787" y="43713"/>
                </a:lnTo>
                <a:lnTo>
                  <a:pt x="221098" y="38882"/>
                </a:lnTo>
                <a:lnTo>
                  <a:pt x="265491" y="34223"/>
                </a:lnTo>
                <a:lnTo>
                  <a:pt x="309986" y="29771"/>
                </a:lnTo>
                <a:lnTo>
                  <a:pt x="354599" y="25559"/>
                </a:lnTo>
                <a:lnTo>
                  <a:pt x="399350" y="21620"/>
                </a:lnTo>
                <a:lnTo>
                  <a:pt x="444257" y="17987"/>
                </a:lnTo>
                <a:lnTo>
                  <a:pt x="466773" y="16080"/>
                </a:lnTo>
                <a:lnTo>
                  <a:pt x="511896" y="12538"/>
                </a:lnTo>
                <a:lnTo>
                  <a:pt x="557068" y="9381"/>
                </a:lnTo>
                <a:lnTo>
                  <a:pt x="602200" y="6636"/>
                </a:lnTo>
                <a:lnTo>
                  <a:pt x="647206" y="4329"/>
                </a:lnTo>
                <a:lnTo>
                  <a:pt x="691997" y="2485"/>
                </a:lnTo>
                <a:lnTo>
                  <a:pt x="736486" y="1132"/>
                </a:lnTo>
                <a:lnTo>
                  <a:pt x="780584" y="294"/>
                </a:lnTo>
                <a:lnTo>
                  <a:pt x="824206" y="0"/>
                </a:lnTo>
                <a:lnTo>
                  <a:pt x="845810" y="64"/>
                </a:lnTo>
                <a:lnTo>
                  <a:pt x="867262" y="273"/>
                </a:lnTo>
                <a:lnTo>
                  <a:pt x="888550" y="631"/>
                </a:lnTo>
                <a:lnTo>
                  <a:pt x="909663" y="925"/>
                </a:lnTo>
                <a:lnTo>
                  <a:pt x="951401" y="1940"/>
                </a:lnTo>
                <a:lnTo>
                  <a:pt x="992539" y="3484"/>
                </a:lnTo>
                <a:lnTo>
                  <a:pt x="1033138" y="5504"/>
                </a:lnTo>
                <a:lnTo>
                  <a:pt x="1073258" y="7948"/>
                </a:lnTo>
                <a:lnTo>
                  <a:pt x="1112960" y="10765"/>
                </a:lnTo>
                <a:lnTo>
                  <a:pt x="1152303" y="13903"/>
                </a:lnTo>
                <a:lnTo>
                  <a:pt x="1191349" y="17309"/>
                </a:lnTo>
                <a:lnTo>
                  <a:pt x="1230157" y="20932"/>
                </a:lnTo>
                <a:lnTo>
                  <a:pt x="1268788" y="24719"/>
                </a:lnTo>
                <a:lnTo>
                  <a:pt x="1288056" y="26659"/>
                </a:lnTo>
              </a:path>
            </a:pathLst>
          </a:custGeom>
          <a:ln w="18066">
            <a:solidFill>
              <a:srgbClr val="000000"/>
            </a:solidFill>
          </a:ln>
        </p:spPr>
        <p:txBody>
          <a:bodyPr wrap="square" lIns="0" tIns="0" rIns="0" bIns="0" rtlCol="0"/>
          <a:lstStyle/>
          <a:p>
            <a:endParaRPr sz="1227"/>
          </a:p>
        </p:txBody>
      </p:sp>
      <p:sp>
        <p:nvSpPr>
          <p:cNvPr id="228" name="object 228"/>
          <p:cNvSpPr/>
          <p:nvPr/>
        </p:nvSpPr>
        <p:spPr>
          <a:xfrm>
            <a:off x="5761578" y="3802587"/>
            <a:ext cx="334674" cy="55418"/>
          </a:xfrm>
          <a:custGeom>
            <a:avLst/>
            <a:gdLst/>
            <a:ahLst/>
            <a:cxnLst/>
            <a:rect l="l" t="t" r="r" b="b"/>
            <a:pathLst>
              <a:path w="490854" h="81279">
                <a:moveTo>
                  <a:pt x="0" y="81180"/>
                </a:moveTo>
                <a:lnTo>
                  <a:pt x="38302" y="77236"/>
                </a:lnTo>
                <a:lnTo>
                  <a:pt x="76159" y="72808"/>
                </a:lnTo>
                <a:lnTo>
                  <a:pt x="126229" y="66476"/>
                </a:lnTo>
                <a:lnTo>
                  <a:pt x="166383" y="60963"/>
                </a:lnTo>
                <a:lnTo>
                  <a:pt x="215929" y="53245"/>
                </a:lnTo>
                <a:lnTo>
                  <a:pt x="264344" y="44834"/>
                </a:lnTo>
                <a:lnTo>
                  <a:pt x="278554" y="42256"/>
                </a:lnTo>
                <a:lnTo>
                  <a:pt x="292541" y="39730"/>
                </a:lnTo>
                <a:lnTo>
                  <a:pt x="332815" y="32416"/>
                </a:lnTo>
                <a:lnTo>
                  <a:pt x="381253" y="23095"/>
                </a:lnTo>
                <a:lnTo>
                  <a:pt x="402581" y="18530"/>
                </a:lnTo>
                <a:lnTo>
                  <a:pt x="418404" y="15394"/>
                </a:lnTo>
                <a:lnTo>
                  <a:pt x="458057" y="7163"/>
                </a:lnTo>
                <a:lnTo>
                  <a:pt x="480205" y="2324"/>
                </a:lnTo>
                <a:lnTo>
                  <a:pt x="490661" y="0"/>
                </a:lnTo>
              </a:path>
            </a:pathLst>
          </a:custGeom>
          <a:ln w="18064">
            <a:solidFill>
              <a:srgbClr val="000000"/>
            </a:solidFill>
          </a:ln>
        </p:spPr>
        <p:txBody>
          <a:bodyPr wrap="square" lIns="0" tIns="0" rIns="0" bIns="0" rtlCol="0"/>
          <a:lstStyle/>
          <a:p>
            <a:endParaRPr sz="1227"/>
          </a:p>
        </p:txBody>
      </p:sp>
      <p:sp>
        <p:nvSpPr>
          <p:cNvPr id="229" name="object 229"/>
          <p:cNvSpPr/>
          <p:nvPr/>
        </p:nvSpPr>
        <p:spPr>
          <a:xfrm>
            <a:off x="5761577" y="3982944"/>
            <a:ext cx="337705" cy="6061"/>
          </a:xfrm>
          <a:custGeom>
            <a:avLst/>
            <a:gdLst/>
            <a:ahLst/>
            <a:cxnLst/>
            <a:rect l="l" t="t" r="r" b="b"/>
            <a:pathLst>
              <a:path w="495300" h="8889">
                <a:moveTo>
                  <a:pt x="0" y="8628"/>
                </a:moveTo>
                <a:lnTo>
                  <a:pt x="50750" y="7466"/>
                </a:lnTo>
                <a:lnTo>
                  <a:pt x="88863" y="7210"/>
                </a:lnTo>
                <a:lnTo>
                  <a:pt x="114285" y="7183"/>
                </a:lnTo>
                <a:lnTo>
                  <a:pt x="128143" y="7143"/>
                </a:lnTo>
                <a:lnTo>
                  <a:pt x="167714" y="6680"/>
                </a:lnTo>
                <a:lnTo>
                  <a:pt x="192813" y="6256"/>
                </a:lnTo>
                <a:lnTo>
                  <a:pt x="205094" y="6059"/>
                </a:lnTo>
                <a:lnTo>
                  <a:pt x="217247" y="5896"/>
                </a:lnTo>
                <a:lnTo>
                  <a:pt x="229313" y="5783"/>
                </a:lnTo>
                <a:lnTo>
                  <a:pt x="241329" y="5738"/>
                </a:lnTo>
                <a:lnTo>
                  <a:pt x="254155" y="5334"/>
                </a:lnTo>
                <a:lnTo>
                  <a:pt x="266864" y="5003"/>
                </a:lnTo>
                <a:lnTo>
                  <a:pt x="279489" y="4727"/>
                </a:lnTo>
                <a:lnTo>
                  <a:pt x="292066" y="4486"/>
                </a:lnTo>
                <a:lnTo>
                  <a:pt x="304629" y="4260"/>
                </a:lnTo>
                <a:lnTo>
                  <a:pt x="317212" y="4029"/>
                </a:lnTo>
                <a:lnTo>
                  <a:pt x="329849" y="3775"/>
                </a:lnTo>
                <a:lnTo>
                  <a:pt x="342576" y="3479"/>
                </a:lnTo>
                <a:lnTo>
                  <a:pt x="355426" y="3119"/>
                </a:lnTo>
                <a:lnTo>
                  <a:pt x="368839" y="3021"/>
                </a:lnTo>
                <a:lnTo>
                  <a:pt x="408089" y="2430"/>
                </a:lnTo>
                <a:lnTo>
                  <a:pt x="458475" y="1148"/>
                </a:lnTo>
                <a:lnTo>
                  <a:pt x="483006" y="390"/>
                </a:lnTo>
                <a:lnTo>
                  <a:pt x="495139" y="0"/>
                </a:lnTo>
              </a:path>
            </a:pathLst>
          </a:custGeom>
          <a:ln w="18066">
            <a:solidFill>
              <a:srgbClr val="000000"/>
            </a:solidFill>
          </a:ln>
        </p:spPr>
        <p:txBody>
          <a:bodyPr wrap="square" lIns="0" tIns="0" rIns="0" bIns="0" rtlCol="0"/>
          <a:lstStyle/>
          <a:p>
            <a:endParaRPr sz="1227"/>
          </a:p>
        </p:txBody>
      </p:sp>
      <p:sp>
        <p:nvSpPr>
          <p:cNvPr id="230" name="object 230"/>
          <p:cNvSpPr/>
          <p:nvPr/>
        </p:nvSpPr>
        <p:spPr>
          <a:xfrm>
            <a:off x="5761581" y="3866716"/>
            <a:ext cx="1010083" cy="102610"/>
          </a:xfrm>
          <a:custGeom>
            <a:avLst/>
            <a:gdLst/>
            <a:ahLst/>
            <a:cxnLst/>
            <a:rect l="l" t="t" r="r" b="b"/>
            <a:pathLst>
              <a:path w="1481454" h="150495">
                <a:moveTo>
                  <a:pt x="0" y="150202"/>
                </a:moveTo>
                <a:lnTo>
                  <a:pt x="40240" y="148461"/>
                </a:lnTo>
                <a:lnTo>
                  <a:pt x="80471" y="146704"/>
                </a:lnTo>
                <a:lnTo>
                  <a:pt x="120683" y="144913"/>
                </a:lnTo>
                <a:lnTo>
                  <a:pt x="160868" y="143070"/>
                </a:lnTo>
                <a:lnTo>
                  <a:pt x="201018" y="141158"/>
                </a:lnTo>
                <a:lnTo>
                  <a:pt x="241125" y="139160"/>
                </a:lnTo>
                <a:lnTo>
                  <a:pt x="281181" y="137058"/>
                </a:lnTo>
                <a:lnTo>
                  <a:pt x="321177" y="134835"/>
                </a:lnTo>
                <a:lnTo>
                  <a:pt x="361105" y="132473"/>
                </a:lnTo>
                <a:lnTo>
                  <a:pt x="400958" y="129956"/>
                </a:lnTo>
                <a:lnTo>
                  <a:pt x="440687" y="126835"/>
                </a:lnTo>
                <a:lnTo>
                  <a:pt x="480314" y="123550"/>
                </a:lnTo>
                <a:lnTo>
                  <a:pt x="519907" y="120109"/>
                </a:lnTo>
                <a:lnTo>
                  <a:pt x="559535" y="116520"/>
                </a:lnTo>
                <a:lnTo>
                  <a:pt x="599268" y="112793"/>
                </a:lnTo>
                <a:lnTo>
                  <a:pt x="639174" y="108935"/>
                </a:lnTo>
                <a:lnTo>
                  <a:pt x="679323" y="104956"/>
                </a:lnTo>
                <a:lnTo>
                  <a:pt x="719783" y="100865"/>
                </a:lnTo>
                <a:lnTo>
                  <a:pt x="760625" y="96669"/>
                </a:lnTo>
                <a:lnTo>
                  <a:pt x="801916" y="92378"/>
                </a:lnTo>
                <a:lnTo>
                  <a:pt x="843706" y="87601"/>
                </a:lnTo>
                <a:lnTo>
                  <a:pt x="885834" y="82748"/>
                </a:lnTo>
                <a:lnTo>
                  <a:pt x="928033" y="77837"/>
                </a:lnTo>
                <a:lnTo>
                  <a:pt x="970034" y="72886"/>
                </a:lnTo>
                <a:lnTo>
                  <a:pt x="1011568" y="67915"/>
                </a:lnTo>
                <a:lnTo>
                  <a:pt x="1052369" y="62940"/>
                </a:lnTo>
                <a:lnTo>
                  <a:pt x="1092168" y="57980"/>
                </a:lnTo>
                <a:lnTo>
                  <a:pt x="1130697" y="53053"/>
                </a:lnTo>
                <a:lnTo>
                  <a:pt x="1185524" y="45764"/>
                </a:lnTo>
                <a:lnTo>
                  <a:pt x="1236145" y="38641"/>
                </a:lnTo>
                <a:lnTo>
                  <a:pt x="1282894" y="31711"/>
                </a:lnTo>
                <a:lnTo>
                  <a:pt x="1326423" y="24977"/>
                </a:lnTo>
                <a:lnTo>
                  <a:pt x="1367377" y="18439"/>
                </a:lnTo>
                <a:lnTo>
                  <a:pt x="1406399" y="12097"/>
                </a:lnTo>
                <a:lnTo>
                  <a:pt x="1419088" y="10026"/>
                </a:lnTo>
                <a:lnTo>
                  <a:pt x="1431657" y="7978"/>
                </a:lnTo>
                <a:lnTo>
                  <a:pt x="1444131" y="5951"/>
                </a:lnTo>
                <a:lnTo>
                  <a:pt x="1456533" y="3945"/>
                </a:lnTo>
                <a:lnTo>
                  <a:pt x="1468887" y="1961"/>
                </a:lnTo>
                <a:lnTo>
                  <a:pt x="1481217" y="0"/>
                </a:lnTo>
              </a:path>
            </a:pathLst>
          </a:custGeom>
          <a:ln w="12043">
            <a:solidFill>
              <a:srgbClr val="000000"/>
            </a:solidFill>
          </a:ln>
        </p:spPr>
        <p:txBody>
          <a:bodyPr wrap="square" lIns="0" tIns="0" rIns="0" bIns="0" rtlCol="0"/>
          <a:lstStyle/>
          <a:p>
            <a:endParaRPr sz="1227"/>
          </a:p>
        </p:txBody>
      </p:sp>
      <p:sp>
        <p:nvSpPr>
          <p:cNvPr id="231" name="object 231"/>
          <p:cNvSpPr/>
          <p:nvPr/>
        </p:nvSpPr>
        <p:spPr>
          <a:xfrm>
            <a:off x="5761581" y="3762425"/>
            <a:ext cx="1075892" cy="177511"/>
          </a:xfrm>
          <a:custGeom>
            <a:avLst/>
            <a:gdLst/>
            <a:ahLst/>
            <a:cxnLst/>
            <a:rect l="l" t="t" r="r" b="b"/>
            <a:pathLst>
              <a:path w="1577975" h="260350">
                <a:moveTo>
                  <a:pt x="0" y="259791"/>
                </a:moveTo>
                <a:lnTo>
                  <a:pt x="42003" y="256754"/>
                </a:lnTo>
                <a:lnTo>
                  <a:pt x="84067" y="253687"/>
                </a:lnTo>
                <a:lnTo>
                  <a:pt x="126166" y="250556"/>
                </a:lnTo>
                <a:lnTo>
                  <a:pt x="168274" y="247323"/>
                </a:lnTo>
                <a:lnTo>
                  <a:pt x="210366" y="243953"/>
                </a:lnTo>
                <a:lnTo>
                  <a:pt x="252415" y="240410"/>
                </a:lnTo>
                <a:lnTo>
                  <a:pt x="294395" y="236657"/>
                </a:lnTo>
                <a:lnTo>
                  <a:pt x="336280" y="232658"/>
                </a:lnTo>
                <a:lnTo>
                  <a:pt x="378044" y="228378"/>
                </a:lnTo>
                <a:lnTo>
                  <a:pt x="419662" y="223779"/>
                </a:lnTo>
                <a:lnTo>
                  <a:pt x="461163" y="218448"/>
                </a:lnTo>
                <a:lnTo>
                  <a:pt x="502631" y="212847"/>
                </a:lnTo>
                <a:lnTo>
                  <a:pt x="544119" y="206968"/>
                </a:lnTo>
                <a:lnTo>
                  <a:pt x="585678" y="200802"/>
                </a:lnTo>
                <a:lnTo>
                  <a:pt x="627360" y="194340"/>
                </a:lnTo>
                <a:lnTo>
                  <a:pt x="669220" y="187575"/>
                </a:lnTo>
                <a:lnTo>
                  <a:pt x="711308" y="180496"/>
                </a:lnTo>
                <a:lnTo>
                  <a:pt x="753677" y="173096"/>
                </a:lnTo>
                <a:lnTo>
                  <a:pt x="796379" y="165365"/>
                </a:lnTo>
                <a:lnTo>
                  <a:pt x="839468" y="157296"/>
                </a:lnTo>
                <a:lnTo>
                  <a:pt x="861149" y="153390"/>
                </a:lnTo>
                <a:lnTo>
                  <a:pt x="904733" y="145456"/>
                </a:lnTo>
                <a:lnTo>
                  <a:pt x="948438" y="137381"/>
                </a:lnTo>
                <a:lnTo>
                  <a:pt x="992057" y="129194"/>
                </a:lnTo>
                <a:lnTo>
                  <a:pt x="1035382" y="120919"/>
                </a:lnTo>
                <a:lnTo>
                  <a:pt x="1078206" y="112583"/>
                </a:lnTo>
                <a:lnTo>
                  <a:pt x="1120322" y="104213"/>
                </a:lnTo>
                <a:lnTo>
                  <a:pt x="1161522" y="95836"/>
                </a:lnTo>
                <a:lnTo>
                  <a:pt x="1201599" y="87478"/>
                </a:lnTo>
                <a:lnTo>
                  <a:pt x="1240345" y="79165"/>
                </a:lnTo>
                <a:lnTo>
                  <a:pt x="1259154" y="75034"/>
                </a:lnTo>
                <a:lnTo>
                  <a:pt x="1277569" y="71144"/>
                </a:lnTo>
                <a:lnTo>
                  <a:pt x="1330655" y="59600"/>
                </a:lnTo>
                <a:lnTo>
                  <a:pt x="1380895" y="48221"/>
                </a:lnTo>
                <a:lnTo>
                  <a:pt x="1428791" y="36975"/>
                </a:lnTo>
                <a:lnTo>
                  <a:pt x="1474841" y="25826"/>
                </a:lnTo>
                <a:lnTo>
                  <a:pt x="1519547" y="14741"/>
                </a:lnTo>
                <a:lnTo>
                  <a:pt x="1563410" y="3684"/>
                </a:lnTo>
                <a:lnTo>
                  <a:pt x="1577929" y="0"/>
                </a:lnTo>
              </a:path>
            </a:pathLst>
          </a:custGeom>
          <a:ln w="12042">
            <a:solidFill>
              <a:srgbClr val="000000"/>
            </a:solidFill>
          </a:ln>
        </p:spPr>
        <p:txBody>
          <a:bodyPr wrap="square" lIns="0" tIns="0" rIns="0" bIns="0" rtlCol="0"/>
          <a:lstStyle/>
          <a:p>
            <a:endParaRPr sz="1227"/>
          </a:p>
        </p:txBody>
      </p:sp>
      <p:sp>
        <p:nvSpPr>
          <p:cNvPr id="232" name="object 232"/>
          <p:cNvSpPr/>
          <p:nvPr/>
        </p:nvSpPr>
        <p:spPr>
          <a:xfrm>
            <a:off x="5761582" y="3763411"/>
            <a:ext cx="748578" cy="138978"/>
          </a:xfrm>
          <a:custGeom>
            <a:avLst/>
            <a:gdLst/>
            <a:ahLst/>
            <a:cxnLst/>
            <a:rect l="l" t="t" r="r" b="b"/>
            <a:pathLst>
              <a:path w="1097914" h="203835">
                <a:moveTo>
                  <a:pt x="0" y="203545"/>
                </a:moveTo>
                <a:lnTo>
                  <a:pt x="49923" y="198421"/>
                </a:lnTo>
                <a:lnTo>
                  <a:pt x="83141" y="195056"/>
                </a:lnTo>
                <a:lnTo>
                  <a:pt x="99714" y="193375"/>
                </a:lnTo>
                <a:lnTo>
                  <a:pt x="149225" y="188291"/>
                </a:lnTo>
                <a:lnTo>
                  <a:pt x="198307" y="183050"/>
                </a:lnTo>
                <a:lnTo>
                  <a:pt x="246813" y="177535"/>
                </a:lnTo>
                <a:lnTo>
                  <a:pt x="294595" y="171627"/>
                </a:lnTo>
                <a:lnTo>
                  <a:pt x="341479" y="165223"/>
                </a:lnTo>
                <a:lnTo>
                  <a:pt x="387535" y="158338"/>
                </a:lnTo>
                <a:lnTo>
                  <a:pt x="433528" y="150840"/>
                </a:lnTo>
                <a:lnTo>
                  <a:pt x="480272" y="142546"/>
                </a:lnTo>
                <a:lnTo>
                  <a:pt x="528580" y="133276"/>
                </a:lnTo>
                <a:lnTo>
                  <a:pt x="579264" y="122848"/>
                </a:lnTo>
                <a:lnTo>
                  <a:pt x="633139" y="111082"/>
                </a:lnTo>
                <a:lnTo>
                  <a:pt x="671231" y="102422"/>
                </a:lnTo>
                <a:lnTo>
                  <a:pt x="711186" y="93179"/>
                </a:lnTo>
                <a:lnTo>
                  <a:pt x="752818" y="83421"/>
                </a:lnTo>
                <a:lnTo>
                  <a:pt x="795921" y="73209"/>
                </a:lnTo>
                <a:lnTo>
                  <a:pt x="840288" y="62604"/>
                </a:lnTo>
                <a:lnTo>
                  <a:pt x="885713" y="51667"/>
                </a:lnTo>
                <a:lnTo>
                  <a:pt x="931989" y="40461"/>
                </a:lnTo>
                <a:lnTo>
                  <a:pt x="978910" y="29046"/>
                </a:lnTo>
                <a:lnTo>
                  <a:pt x="1026270" y="17484"/>
                </a:lnTo>
                <a:lnTo>
                  <a:pt x="1073861" y="5836"/>
                </a:lnTo>
                <a:lnTo>
                  <a:pt x="1097679" y="0"/>
                </a:lnTo>
              </a:path>
            </a:pathLst>
          </a:custGeom>
          <a:ln w="12042">
            <a:solidFill>
              <a:srgbClr val="000000"/>
            </a:solidFill>
          </a:ln>
        </p:spPr>
        <p:txBody>
          <a:bodyPr wrap="square" lIns="0" tIns="0" rIns="0" bIns="0" rtlCol="0"/>
          <a:lstStyle/>
          <a:p>
            <a:endParaRPr sz="1227"/>
          </a:p>
        </p:txBody>
      </p:sp>
      <p:sp>
        <p:nvSpPr>
          <p:cNvPr id="233" name="object 233"/>
          <p:cNvSpPr/>
          <p:nvPr/>
        </p:nvSpPr>
        <p:spPr>
          <a:xfrm>
            <a:off x="5761581" y="3802589"/>
            <a:ext cx="334674" cy="55418"/>
          </a:xfrm>
          <a:custGeom>
            <a:avLst/>
            <a:gdLst/>
            <a:ahLst/>
            <a:cxnLst/>
            <a:rect l="l" t="t" r="r" b="b"/>
            <a:pathLst>
              <a:path w="490854" h="81279">
                <a:moveTo>
                  <a:pt x="0" y="81178"/>
                </a:moveTo>
                <a:lnTo>
                  <a:pt x="38298" y="77233"/>
                </a:lnTo>
                <a:lnTo>
                  <a:pt x="76149" y="72805"/>
                </a:lnTo>
                <a:lnTo>
                  <a:pt x="126224" y="66473"/>
                </a:lnTo>
                <a:lnTo>
                  <a:pt x="166372" y="60961"/>
                </a:lnTo>
                <a:lnTo>
                  <a:pt x="215919" y="53244"/>
                </a:lnTo>
                <a:lnTo>
                  <a:pt x="264339" y="44834"/>
                </a:lnTo>
                <a:lnTo>
                  <a:pt x="278545" y="42255"/>
                </a:lnTo>
                <a:lnTo>
                  <a:pt x="292530" y="39728"/>
                </a:lnTo>
                <a:lnTo>
                  <a:pt x="332802" y="32413"/>
                </a:lnTo>
                <a:lnTo>
                  <a:pt x="381244" y="23091"/>
                </a:lnTo>
                <a:lnTo>
                  <a:pt x="402574" y="18526"/>
                </a:lnTo>
                <a:lnTo>
                  <a:pt x="418389" y="15387"/>
                </a:lnTo>
                <a:lnTo>
                  <a:pt x="458041" y="7158"/>
                </a:lnTo>
                <a:lnTo>
                  <a:pt x="480197" y="2323"/>
                </a:lnTo>
                <a:lnTo>
                  <a:pt x="490656" y="0"/>
                </a:lnTo>
              </a:path>
            </a:pathLst>
          </a:custGeom>
          <a:ln w="12042">
            <a:solidFill>
              <a:srgbClr val="000000"/>
            </a:solidFill>
          </a:ln>
        </p:spPr>
        <p:txBody>
          <a:bodyPr wrap="square" lIns="0" tIns="0" rIns="0" bIns="0" rtlCol="0"/>
          <a:lstStyle/>
          <a:p>
            <a:endParaRPr sz="1227"/>
          </a:p>
        </p:txBody>
      </p:sp>
      <p:sp>
        <p:nvSpPr>
          <p:cNvPr id="234" name="object 234"/>
          <p:cNvSpPr/>
          <p:nvPr/>
        </p:nvSpPr>
        <p:spPr>
          <a:xfrm>
            <a:off x="6099827" y="4228943"/>
            <a:ext cx="878465" cy="207818"/>
          </a:xfrm>
          <a:custGeom>
            <a:avLst/>
            <a:gdLst/>
            <a:ahLst/>
            <a:cxnLst/>
            <a:rect l="l" t="t" r="r" b="b"/>
            <a:pathLst>
              <a:path w="1288414" h="304800">
                <a:moveTo>
                  <a:pt x="0" y="304607"/>
                </a:moveTo>
                <a:lnTo>
                  <a:pt x="50641" y="297367"/>
                </a:lnTo>
                <a:lnTo>
                  <a:pt x="101283" y="290023"/>
                </a:lnTo>
                <a:lnTo>
                  <a:pt x="118164" y="287568"/>
                </a:lnTo>
                <a:lnTo>
                  <a:pt x="135045" y="285115"/>
                </a:lnTo>
                <a:lnTo>
                  <a:pt x="185688" y="277799"/>
                </a:lnTo>
                <a:lnTo>
                  <a:pt x="236331" y="270619"/>
                </a:lnTo>
                <a:lnTo>
                  <a:pt x="286976" y="263663"/>
                </a:lnTo>
                <a:lnTo>
                  <a:pt x="337623" y="257021"/>
                </a:lnTo>
                <a:lnTo>
                  <a:pt x="354269" y="254875"/>
                </a:lnTo>
                <a:lnTo>
                  <a:pt x="404252" y="248719"/>
                </a:lnTo>
                <a:lnTo>
                  <a:pt x="454367" y="243032"/>
                </a:lnTo>
                <a:lnTo>
                  <a:pt x="504697" y="237872"/>
                </a:lnTo>
                <a:lnTo>
                  <a:pt x="555327" y="233299"/>
                </a:lnTo>
                <a:lnTo>
                  <a:pt x="606341" y="229370"/>
                </a:lnTo>
                <a:lnTo>
                  <a:pt x="657823" y="226145"/>
                </a:lnTo>
                <a:lnTo>
                  <a:pt x="709413" y="223671"/>
                </a:lnTo>
                <a:lnTo>
                  <a:pt x="743948" y="222271"/>
                </a:lnTo>
                <a:lnTo>
                  <a:pt x="761257" y="221549"/>
                </a:lnTo>
                <a:lnTo>
                  <a:pt x="813163" y="218891"/>
                </a:lnTo>
                <a:lnTo>
                  <a:pt x="864689" y="214791"/>
                </a:lnTo>
                <a:lnTo>
                  <a:pt x="915398" y="208340"/>
                </a:lnTo>
                <a:lnTo>
                  <a:pt x="964850" y="198631"/>
                </a:lnTo>
                <a:lnTo>
                  <a:pt x="1012605" y="184756"/>
                </a:lnTo>
                <a:lnTo>
                  <a:pt x="1057649" y="166047"/>
                </a:lnTo>
                <a:lnTo>
                  <a:pt x="1100887" y="142878"/>
                </a:lnTo>
                <a:lnTo>
                  <a:pt x="1142635" y="116074"/>
                </a:lnTo>
                <a:lnTo>
                  <a:pt x="1183207" y="86458"/>
                </a:lnTo>
                <a:lnTo>
                  <a:pt x="1222920" y="54854"/>
                </a:lnTo>
                <a:lnTo>
                  <a:pt x="1262090" y="22086"/>
                </a:lnTo>
                <a:lnTo>
                  <a:pt x="1275080" y="11046"/>
                </a:lnTo>
                <a:lnTo>
                  <a:pt x="1288056" y="0"/>
                </a:lnTo>
              </a:path>
            </a:pathLst>
          </a:custGeom>
          <a:ln w="18062">
            <a:solidFill>
              <a:srgbClr val="000000"/>
            </a:solidFill>
          </a:ln>
        </p:spPr>
        <p:txBody>
          <a:bodyPr wrap="square" lIns="0" tIns="0" rIns="0" bIns="0" rtlCol="0"/>
          <a:lstStyle/>
          <a:p>
            <a:endParaRPr sz="1227"/>
          </a:p>
        </p:txBody>
      </p:sp>
      <p:sp>
        <p:nvSpPr>
          <p:cNvPr id="235" name="object 235"/>
          <p:cNvSpPr/>
          <p:nvPr/>
        </p:nvSpPr>
        <p:spPr>
          <a:xfrm>
            <a:off x="5761581" y="3386406"/>
            <a:ext cx="1422256" cy="0"/>
          </a:xfrm>
          <a:custGeom>
            <a:avLst/>
            <a:gdLst/>
            <a:ahLst/>
            <a:cxnLst/>
            <a:rect l="l" t="t" r="r" b="b"/>
            <a:pathLst>
              <a:path w="2085975">
                <a:moveTo>
                  <a:pt x="0" y="0"/>
                </a:moveTo>
                <a:lnTo>
                  <a:pt x="2085650" y="0"/>
                </a:lnTo>
              </a:path>
            </a:pathLst>
          </a:custGeom>
          <a:ln w="8442">
            <a:solidFill>
              <a:srgbClr val="000000"/>
            </a:solidFill>
          </a:ln>
        </p:spPr>
        <p:txBody>
          <a:bodyPr wrap="square" lIns="0" tIns="0" rIns="0" bIns="0" rtlCol="0"/>
          <a:lstStyle/>
          <a:p>
            <a:endParaRPr sz="1227"/>
          </a:p>
        </p:txBody>
      </p:sp>
      <p:sp>
        <p:nvSpPr>
          <p:cNvPr id="236" name="object 236"/>
          <p:cNvSpPr txBox="1"/>
          <p:nvPr/>
        </p:nvSpPr>
        <p:spPr>
          <a:xfrm>
            <a:off x="5740187" y="3392271"/>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237" name="object 237"/>
          <p:cNvSpPr txBox="1"/>
          <p:nvPr/>
        </p:nvSpPr>
        <p:spPr>
          <a:xfrm>
            <a:off x="5941859" y="3392271"/>
            <a:ext cx="96982" cy="57708"/>
          </a:xfrm>
          <a:prstGeom prst="rect">
            <a:avLst/>
          </a:prstGeom>
        </p:spPr>
        <p:txBody>
          <a:bodyPr vert="horz" wrap="square" lIns="0" tIns="0" rIns="0" bIns="0" rtlCol="0">
            <a:spAutoFit/>
          </a:bodyPr>
          <a:lstStyle/>
          <a:p>
            <a:pPr marL="8659"/>
            <a:r>
              <a:rPr sz="375" spc="3" dirty="0">
                <a:latin typeface="Dubai"/>
                <a:cs typeface="Dubai"/>
              </a:rPr>
              <a:t>100</a:t>
            </a:r>
            <a:endParaRPr sz="375">
              <a:latin typeface="Dubai"/>
              <a:cs typeface="Dubai"/>
            </a:endParaRPr>
          </a:p>
        </p:txBody>
      </p:sp>
      <p:sp>
        <p:nvSpPr>
          <p:cNvPr id="238" name="object 238"/>
          <p:cNvSpPr txBox="1"/>
          <p:nvPr/>
        </p:nvSpPr>
        <p:spPr>
          <a:xfrm>
            <a:off x="6175826" y="3392271"/>
            <a:ext cx="96982" cy="57708"/>
          </a:xfrm>
          <a:prstGeom prst="rect">
            <a:avLst/>
          </a:prstGeom>
        </p:spPr>
        <p:txBody>
          <a:bodyPr vert="horz" wrap="square" lIns="0" tIns="0" rIns="0" bIns="0" rtlCol="0">
            <a:spAutoFit/>
          </a:bodyPr>
          <a:lstStyle/>
          <a:p>
            <a:pPr marL="8659"/>
            <a:r>
              <a:rPr sz="375" spc="3" dirty="0">
                <a:latin typeface="Dubai"/>
                <a:cs typeface="Dubai"/>
              </a:rPr>
              <a:t>200</a:t>
            </a:r>
            <a:endParaRPr sz="375">
              <a:latin typeface="Dubai"/>
              <a:cs typeface="Dubai"/>
            </a:endParaRPr>
          </a:p>
        </p:txBody>
      </p:sp>
      <p:sp>
        <p:nvSpPr>
          <p:cNvPr id="239" name="object 239"/>
          <p:cNvSpPr txBox="1"/>
          <p:nvPr/>
        </p:nvSpPr>
        <p:spPr>
          <a:xfrm>
            <a:off x="6409940" y="3392271"/>
            <a:ext cx="96982" cy="57708"/>
          </a:xfrm>
          <a:prstGeom prst="rect">
            <a:avLst/>
          </a:prstGeom>
        </p:spPr>
        <p:txBody>
          <a:bodyPr vert="horz" wrap="square" lIns="0" tIns="0" rIns="0" bIns="0" rtlCol="0">
            <a:spAutoFit/>
          </a:bodyPr>
          <a:lstStyle/>
          <a:p>
            <a:pPr marL="8659"/>
            <a:r>
              <a:rPr sz="375" spc="3" dirty="0">
                <a:latin typeface="Dubai"/>
                <a:cs typeface="Dubai"/>
              </a:rPr>
              <a:t>300</a:t>
            </a:r>
            <a:endParaRPr sz="375">
              <a:latin typeface="Dubai"/>
              <a:cs typeface="Dubai"/>
            </a:endParaRPr>
          </a:p>
        </p:txBody>
      </p:sp>
      <p:sp>
        <p:nvSpPr>
          <p:cNvPr id="240" name="object 240"/>
          <p:cNvSpPr txBox="1"/>
          <p:nvPr/>
        </p:nvSpPr>
        <p:spPr>
          <a:xfrm>
            <a:off x="6644987" y="3392271"/>
            <a:ext cx="96982" cy="57708"/>
          </a:xfrm>
          <a:prstGeom prst="rect">
            <a:avLst/>
          </a:prstGeom>
        </p:spPr>
        <p:txBody>
          <a:bodyPr vert="horz" wrap="square" lIns="0" tIns="0" rIns="0" bIns="0" rtlCol="0">
            <a:spAutoFit/>
          </a:bodyPr>
          <a:lstStyle/>
          <a:p>
            <a:pPr marL="8659"/>
            <a:r>
              <a:rPr sz="375" spc="3" dirty="0">
                <a:latin typeface="Dubai"/>
                <a:cs typeface="Dubai"/>
              </a:rPr>
              <a:t>400</a:t>
            </a:r>
            <a:endParaRPr sz="375">
              <a:latin typeface="Dubai"/>
              <a:cs typeface="Dubai"/>
            </a:endParaRPr>
          </a:p>
        </p:txBody>
      </p:sp>
      <p:sp>
        <p:nvSpPr>
          <p:cNvPr id="241" name="object 241"/>
          <p:cNvSpPr/>
          <p:nvPr/>
        </p:nvSpPr>
        <p:spPr>
          <a:xfrm>
            <a:off x="5761581" y="2456322"/>
            <a:ext cx="1405370" cy="0"/>
          </a:xfrm>
          <a:custGeom>
            <a:avLst/>
            <a:gdLst/>
            <a:ahLst/>
            <a:cxnLst/>
            <a:rect l="l" t="t" r="r" b="b"/>
            <a:pathLst>
              <a:path w="2061209">
                <a:moveTo>
                  <a:pt x="0" y="0"/>
                </a:moveTo>
                <a:lnTo>
                  <a:pt x="2061059" y="0"/>
                </a:lnTo>
              </a:path>
            </a:pathLst>
          </a:custGeom>
          <a:ln w="8430">
            <a:solidFill>
              <a:srgbClr val="000000"/>
            </a:solidFill>
          </a:ln>
        </p:spPr>
        <p:txBody>
          <a:bodyPr wrap="square" lIns="0" tIns="0" rIns="0" bIns="0" rtlCol="0"/>
          <a:lstStyle/>
          <a:p>
            <a:endParaRPr sz="1227"/>
          </a:p>
        </p:txBody>
      </p:sp>
      <p:sp>
        <p:nvSpPr>
          <p:cNvPr id="242" name="object 242"/>
          <p:cNvSpPr/>
          <p:nvPr/>
        </p:nvSpPr>
        <p:spPr>
          <a:xfrm>
            <a:off x="6998761" y="2439578"/>
            <a:ext cx="0" cy="16885"/>
          </a:xfrm>
          <a:custGeom>
            <a:avLst/>
            <a:gdLst/>
            <a:ahLst/>
            <a:cxnLst/>
            <a:rect l="l" t="t" r="r" b="b"/>
            <a:pathLst>
              <a:path h="24764">
                <a:moveTo>
                  <a:pt x="0" y="24557"/>
                </a:moveTo>
                <a:lnTo>
                  <a:pt x="0" y="0"/>
                </a:lnTo>
              </a:path>
            </a:pathLst>
          </a:custGeom>
          <a:ln w="8398">
            <a:solidFill>
              <a:srgbClr val="000000"/>
            </a:solidFill>
          </a:ln>
        </p:spPr>
        <p:txBody>
          <a:bodyPr wrap="square" lIns="0" tIns="0" rIns="0" bIns="0" rtlCol="0"/>
          <a:lstStyle/>
          <a:p>
            <a:endParaRPr sz="1227"/>
          </a:p>
        </p:txBody>
      </p:sp>
      <p:sp>
        <p:nvSpPr>
          <p:cNvPr id="243" name="object 243"/>
          <p:cNvSpPr/>
          <p:nvPr/>
        </p:nvSpPr>
        <p:spPr>
          <a:xfrm>
            <a:off x="6793185" y="2439578"/>
            <a:ext cx="0" cy="16885"/>
          </a:xfrm>
          <a:custGeom>
            <a:avLst/>
            <a:gdLst/>
            <a:ahLst/>
            <a:cxnLst/>
            <a:rect l="l" t="t" r="r" b="b"/>
            <a:pathLst>
              <a:path h="24764">
                <a:moveTo>
                  <a:pt x="0" y="24557"/>
                </a:moveTo>
                <a:lnTo>
                  <a:pt x="0" y="0"/>
                </a:lnTo>
              </a:path>
            </a:pathLst>
          </a:custGeom>
          <a:ln w="8398">
            <a:solidFill>
              <a:srgbClr val="000000"/>
            </a:solidFill>
          </a:ln>
        </p:spPr>
        <p:txBody>
          <a:bodyPr wrap="square" lIns="0" tIns="0" rIns="0" bIns="0" rtlCol="0"/>
          <a:lstStyle/>
          <a:p>
            <a:endParaRPr sz="1227"/>
          </a:p>
        </p:txBody>
      </p:sp>
      <p:sp>
        <p:nvSpPr>
          <p:cNvPr id="244" name="object 244"/>
          <p:cNvSpPr/>
          <p:nvPr/>
        </p:nvSpPr>
        <p:spPr>
          <a:xfrm>
            <a:off x="6586636" y="2439578"/>
            <a:ext cx="0" cy="16885"/>
          </a:xfrm>
          <a:custGeom>
            <a:avLst/>
            <a:gdLst/>
            <a:ahLst/>
            <a:cxnLst/>
            <a:rect l="l" t="t" r="r" b="b"/>
            <a:pathLst>
              <a:path h="24764">
                <a:moveTo>
                  <a:pt x="0" y="24557"/>
                </a:moveTo>
                <a:lnTo>
                  <a:pt x="0" y="0"/>
                </a:lnTo>
              </a:path>
            </a:pathLst>
          </a:custGeom>
          <a:ln w="8398">
            <a:solidFill>
              <a:srgbClr val="000000"/>
            </a:solidFill>
          </a:ln>
        </p:spPr>
        <p:txBody>
          <a:bodyPr wrap="square" lIns="0" tIns="0" rIns="0" bIns="0" rtlCol="0"/>
          <a:lstStyle/>
          <a:p>
            <a:endParaRPr sz="1227"/>
          </a:p>
        </p:txBody>
      </p:sp>
      <p:sp>
        <p:nvSpPr>
          <p:cNvPr id="245" name="object 245"/>
          <p:cNvSpPr/>
          <p:nvPr/>
        </p:nvSpPr>
        <p:spPr>
          <a:xfrm>
            <a:off x="6380153" y="2439578"/>
            <a:ext cx="0" cy="16885"/>
          </a:xfrm>
          <a:custGeom>
            <a:avLst/>
            <a:gdLst/>
            <a:ahLst/>
            <a:cxnLst/>
            <a:rect l="l" t="t" r="r" b="b"/>
            <a:pathLst>
              <a:path h="24764">
                <a:moveTo>
                  <a:pt x="0" y="24557"/>
                </a:moveTo>
                <a:lnTo>
                  <a:pt x="0" y="0"/>
                </a:lnTo>
              </a:path>
            </a:pathLst>
          </a:custGeom>
          <a:ln w="8398">
            <a:solidFill>
              <a:srgbClr val="000000"/>
            </a:solidFill>
          </a:ln>
        </p:spPr>
        <p:txBody>
          <a:bodyPr wrap="square" lIns="0" tIns="0" rIns="0" bIns="0" rtlCol="0"/>
          <a:lstStyle/>
          <a:p>
            <a:endParaRPr sz="1227"/>
          </a:p>
        </p:txBody>
      </p:sp>
      <p:sp>
        <p:nvSpPr>
          <p:cNvPr id="246" name="object 246"/>
          <p:cNvSpPr/>
          <p:nvPr/>
        </p:nvSpPr>
        <p:spPr>
          <a:xfrm>
            <a:off x="6173605" y="2439578"/>
            <a:ext cx="0" cy="16885"/>
          </a:xfrm>
          <a:custGeom>
            <a:avLst/>
            <a:gdLst/>
            <a:ahLst/>
            <a:cxnLst/>
            <a:rect l="l" t="t" r="r" b="b"/>
            <a:pathLst>
              <a:path h="24764">
                <a:moveTo>
                  <a:pt x="0" y="24557"/>
                </a:moveTo>
                <a:lnTo>
                  <a:pt x="0" y="0"/>
                </a:lnTo>
              </a:path>
            </a:pathLst>
          </a:custGeom>
          <a:ln w="8398">
            <a:solidFill>
              <a:srgbClr val="000000"/>
            </a:solidFill>
          </a:ln>
        </p:spPr>
        <p:txBody>
          <a:bodyPr wrap="square" lIns="0" tIns="0" rIns="0" bIns="0" rtlCol="0"/>
          <a:lstStyle/>
          <a:p>
            <a:endParaRPr sz="1227"/>
          </a:p>
        </p:txBody>
      </p:sp>
      <p:sp>
        <p:nvSpPr>
          <p:cNvPr id="247" name="object 247"/>
          <p:cNvSpPr/>
          <p:nvPr/>
        </p:nvSpPr>
        <p:spPr>
          <a:xfrm>
            <a:off x="5968045" y="2439578"/>
            <a:ext cx="0" cy="16885"/>
          </a:xfrm>
          <a:custGeom>
            <a:avLst/>
            <a:gdLst/>
            <a:ahLst/>
            <a:cxnLst/>
            <a:rect l="l" t="t" r="r" b="b"/>
            <a:pathLst>
              <a:path h="24764">
                <a:moveTo>
                  <a:pt x="0" y="24557"/>
                </a:moveTo>
                <a:lnTo>
                  <a:pt x="0" y="0"/>
                </a:lnTo>
              </a:path>
            </a:pathLst>
          </a:custGeom>
          <a:ln w="8398">
            <a:solidFill>
              <a:srgbClr val="000000"/>
            </a:solidFill>
          </a:ln>
        </p:spPr>
        <p:txBody>
          <a:bodyPr wrap="square" lIns="0" tIns="0" rIns="0" bIns="0" rtlCol="0"/>
          <a:lstStyle/>
          <a:p>
            <a:endParaRPr sz="1227"/>
          </a:p>
        </p:txBody>
      </p:sp>
      <p:sp>
        <p:nvSpPr>
          <p:cNvPr id="248" name="object 248"/>
          <p:cNvSpPr/>
          <p:nvPr/>
        </p:nvSpPr>
        <p:spPr>
          <a:xfrm>
            <a:off x="5761578" y="2439578"/>
            <a:ext cx="0" cy="16885"/>
          </a:xfrm>
          <a:custGeom>
            <a:avLst/>
            <a:gdLst/>
            <a:ahLst/>
            <a:cxnLst/>
            <a:rect l="l" t="t" r="r" b="b"/>
            <a:pathLst>
              <a:path h="24764">
                <a:moveTo>
                  <a:pt x="0" y="24557"/>
                </a:moveTo>
                <a:lnTo>
                  <a:pt x="0" y="0"/>
                </a:lnTo>
              </a:path>
            </a:pathLst>
          </a:custGeom>
          <a:ln w="8398">
            <a:solidFill>
              <a:srgbClr val="000000"/>
            </a:solidFill>
          </a:ln>
        </p:spPr>
        <p:txBody>
          <a:bodyPr wrap="square" lIns="0" tIns="0" rIns="0" bIns="0" rtlCol="0"/>
          <a:lstStyle/>
          <a:p>
            <a:endParaRPr sz="1227"/>
          </a:p>
        </p:txBody>
      </p:sp>
      <p:sp>
        <p:nvSpPr>
          <p:cNvPr id="249" name="object 249"/>
          <p:cNvSpPr/>
          <p:nvPr/>
        </p:nvSpPr>
        <p:spPr>
          <a:xfrm>
            <a:off x="5761581" y="3484862"/>
            <a:ext cx="1405370" cy="0"/>
          </a:xfrm>
          <a:custGeom>
            <a:avLst/>
            <a:gdLst/>
            <a:ahLst/>
            <a:cxnLst/>
            <a:rect l="l" t="t" r="r" b="b"/>
            <a:pathLst>
              <a:path w="2061209">
                <a:moveTo>
                  <a:pt x="0" y="0"/>
                </a:moveTo>
                <a:lnTo>
                  <a:pt x="2061059" y="0"/>
                </a:lnTo>
              </a:path>
            </a:pathLst>
          </a:custGeom>
          <a:ln w="8430">
            <a:solidFill>
              <a:srgbClr val="000000"/>
            </a:solidFill>
          </a:ln>
        </p:spPr>
        <p:txBody>
          <a:bodyPr wrap="square" lIns="0" tIns="0" rIns="0" bIns="0" rtlCol="0"/>
          <a:lstStyle/>
          <a:p>
            <a:endParaRPr sz="1227"/>
          </a:p>
        </p:txBody>
      </p:sp>
      <p:sp>
        <p:nvSpPr>
          <p:cNvPr id="250" name="object 250"/>
          <p:cNvSpPr/>
          <p:nvPr/>
        </p:nvSpPr>
        <p:spPr>
          <a:xfrm>
            <a:off x="7060668" y="3484863"/>
            <a:ext cx="0" cy="16885"/>
          </a:xfrm>
          <a:custGeom>
            <a:avLst/>
            <a:gdLst/>
            <a:ahLst/>
            <a:cxnLst/>
            <a:rect l="l" t="t" r="r" b="b"/>
            <a:pathLst>
              <a:path h="24764">
                <a:moveTo>
                  <a:pt x="0" y="0"/>
                </a:moveTo>
                <a:lnTo>
                  <a:pt x="0" y="24570"/>
                </a:lnTo>
              </a:path>
            </a:pathLst>
          </a:custGeom>
          <a:ln w="8398">
            <a:solidFill>
              <a:srgbClr val="000000"/>
            </a:solidFill>
          </a:ln>
        </p:spPr>
        <p:txBody>
          <a:bodyPr wrap="square" lIns="0" tIns="0" rIns="0" bIns="0" rtlCol="0"/>
          <a:lstStyle/>
          <a:p>
            <a:endParaRPr sz="1227"/>
          </a:p>
        </p:txBody>
      </p:sp>
      <p:sp>
        <p:nvSpPr>
          <p:cNvPr id="251" name="object 251"/>
          <p:cNvSpPr/>
          <p:nvPr/>
        </p:nvSpPr>
        <p:spPr>
          <a:xfrm>
            <a:off x="6875796" y="3484863"/>
            <a:ext cx="0" cy="16885"/>
          </a:xfrm>
          <a:custGeom>
            <a:avLst/>
            <a:gdLst/>
            <a:ahLst/>
            <a:cxnLst/>
            <a:rect l="l" t="t" r="r" b="b"/>
            <a:pathLst>
              <a:path h="24764">
                <a:moveTo>
                  <a:pt x="0" y="0"/>
                </a:moveTo>
                <a:lnTo>
                  <a:pt x="0" y="24570"/>
                </a:lnTo>
              </a:path>
            </a:pathLst>
          </a:custGeom>
          <a:ln w="8398">
            <a:solidFill>
              <a:srgbClr val="000000"/>
            </a:solidFill>
          </a:ln>
        </p:spPr>
        <p:txBody>
          <a:bodyPr wrap="square" lIns="0" tIns="0" rIns="0" bIns="0" rtlCol="0"/>
          <a:lstStyle/>
          <a:p>
            <a:endParaRPr sz="1227"/>
          </a:p>
        </p:txBody>
      </p:sp>
      <p:sp>
        <p:nvSpPr>
          <p:cNvPr id="252" name="object 252"/>
          <p:cNvSpPr/>
          <p:nvPr/>
        </p:nvSpPr>
        <p:spPr>
          <a:xfrm>
            <a:off x="6689960" y="3484863"/>
            <a:ext cx="0" cy="16885"/>
          </a:xfrm>
          <a:custGeom>
            <a:avLst/>
            <a:gdLst/>
            <a:ahLst/>
            <a:cxnLst/>
            <a:rect l="l" t="t" r="r" b="b"/>
            <a:pathLst>
              <a:path h="24764">
                <a:moveTo>
                  <a:pt x="0" y="0"/>
                </a:moveTo>
                <a:lnTo>
                  <a:pt x="0" y="24570"/>
                </a:lnTo>
              </a:path>
            </a:pathLst>
          </a:custGeom>
          <a:ln w="8398">
            <a:solidFill>
              <a:srgbClr val="000000"/>
            </a:solidFill>
          </a:ln>
        </p:spPr>
        <p:txBody>
          <a:bodyPr wrap="square" lIns="0" tIns="0" rIns="0" bIns="0" rtlCol="0"/>
          <a:lstStyle/>
          <a:p>
            <a:endParaRPr sz="1227"/>
          </a:p>
        </p:txBody>
      </p:sp>
      <p:sp>
        <p:nvSpPr>
          <p:cNvPr id="253" name="object 253"/>
          <p:cNvSpPr/>
          <p:nvPr/>
        </p:nvSpPr>
        <p:spPr>
          <a:xfrm>
            <a:off x="6504009" y="3484863"/>
            <a:ext cx="0" cy="16885"/>
          </a:xfrm>
          <a:custGeom>
            <a:avLst/>
            <a:gdLst/>
            <a:ahLst/>
            <a:cxnLst/>
            <a:rect l="l" t="t" r="r" b="b"/>
            <a:pathLst>
              <a:path h="24764">
                <a:moveTo>
                  <a:pt x="0" y="0"/>
                </a:moveTo>
                <a:lnTo>
                  <a:pt x="0" y="24570"/>
                </a:lnTo>
              </a:path>
            </a:pathLst>
          </a:custGeom>
          <a:ln w="8398">
            <a:solidFill>
              <a:srgbClr val="000000"/>
            </a:solidFill>
          </a:ln>
        </p:spPr>
        <p:txBody>
          <a:bodyPr wrap="square" lIns="0" tIns="0" rIns="0" bIns="0" rtlCol="0"/>
          <a:lstStyle/>
          <a:p>
            <a:endParaRPr sz="1227"/>
          </a:p>
        </p:txBody>
      </p:sp>
      <p:sp>
        <p:nvSpPr>
          <p:cNvPr id="254" name="object 254"/>
          <p:cNvSpPr/>
          <p:nvPr/>
        </p:nvSpPr>
        <p:spPr>
          <a:xfrm>
            <a:off x="6318147" y="3484863"/>
            <a:ext cx="0" cy="16885"/>
          </a:xfrm>
          <a:custGeom>
            <a:avLst/>
            <a:gdLst/>
            <a:ahLst/>
            <a:cxnLst/>
            <a:rect l="l" t="t" r="r" b="b"/>
            <a:pathLst>
              <a:path h="24764">
                <a:moveTo>
                  <a:pt x="0" y="0"/>
                </a:moveTo>
                <a:lnTo>
                  <a:pt x="0" y="24570"/>
                </a:lnTo>
              </a:path>
            </a:pathLst>
          </a:custGeom>
          <a:ln w="8398">
            <a:solidFill>
              <a:srgbClr val="000000"/>
            </a:solidFill>
          </a:ln>
        </p:spPr>
        <p:txBody>
          <a:bodyPr wrap="square" lIns="0" tIns="0" rIns="0" bIns="0" rtlCol="0"/>
          <a:lstStyle/>
          <a:p>
            <a:endParaRPr sz="1227"/>
          </a:p>
        </p:txBody>
      </p:sp>
      <p:sp>
        <p:nvSpPr>
          <p:cNvPr id="255" name="object 255"/>
          <p:cNvSpPr/>
          <p:nvPr/>
        </p:nvSpPr>
        <p:spPr>
          <a:xfrm>
            <a:off x="6133293" y="3484863"/>
            <a:ext cx="0" cy="16885"/>
          </a:xfrm>
          <a:custGeom>
            <a:avLst/>
            <a:gdLst/>
            <a:ahLst/>
            <a:cxnLst/>
            <a:rect l="l" t="t" r="r" b="b"/>
            <a:pathLst>
              <a:path h="24764">
                <a:moveTo>
                  <a:pt x="0" y="0"/>
                </a:moveTo>
                <a:lnTo>
                  <a:pt x="0" y="24570"/>
                </a:lnTo>
              </a:path>
            </a:pathLst>
          </a:custGeom>
          <a:ln w="8398">
            <a:solidFill>
              <a:srgbClr val="000000"/>
            </a:solidFill>
          </a:ln>
        </p:spPr>
        <p:txBody>
          <a:bodyPr wrap="square" lIns="0" tIns="0" rIns="0" bIns="0" rtlCol="0"/>
          <a:lstStyle/>
          <a:p>
            <a:endParaRPr sz="1227"/>
          </a:p>
        </p:txBody>
      </p:sp>
      <p:sp>
        <p:nvSpPr>
          <p:cNvPr id="256" name="object 256"/>
          <p:cNvSpPr/>
          <p:nvPr/>
        </p:nvSpPr>
        <p:spPr>
          <a:xfrm>
            <a:off x="5947424" y="3484863"/>
            <a:ext cx="0" cy="16885"/>
          </a:xfrm>
          <a:custGeom>
            <a:avLst/>
            <a:gdLst/>
            <a:ahLst/>
            <a:cxnLst/>
            <a:rect l="l" t="t" r="r" b="b"/>
            <a:pathLst>
              <a:path h="24764">
                <a:moveTo>
                  <a:pt x="0" y="0"/>
                </a:moveTo>
                <a:lnTo>
                  <a:pt x="0" y="24570"/>
                </a:lnTo>
              </a:path>
            </a:pathLst>
          </a:custGeom>
          <a:ln w="8398">
            <a:solidFill>
              <a:srgbClr val="000000"/>
            </a:solidFill>
          </a:ln>
        </p:spPr>
        <p:txBody>
          <a:bodyPr wrap="square" lIns="0" tIns="0" rIns="0" bIns="0" rtlCol="0"/>
          <a:lstStyle/>
          <a:p>
            <a:endParaRPr sz="1227"/>
          </a:p>
        </p:txBody>
      </p:sp>
      <p:sp>
        <p:nvSpPr>
          <p:cNvPr id="257" name="object 257"/>
          <p:cNvSpPr/>
          <p:nvPr/>
        </p:nvSpPr>
        <p:spPr>
          <a:xfrm>
            <a:off x="5761578" y="3484863"/>
            <a:ext cx="0" cy="16885"/>
          </a:xfrm>
          <a:custGeom>
            <a:avLst/>
            <a:gdLst/>
            <a:ahLst/>
            <a:cxnLst/>
            <a:rect l="l" t="t" r="r" b="b"/>
            <a:pathLst>
              <a:path h="24764">
                <a:moveTo>
                  <a:pt x="0" y="0"/>
                </a:moveTo>
                <a:lnTo>
                  <a:pt x="0" y="24570"/>
                </a:lnTo>
              </a:path>
            </a:pathLst>
          </a:custGeom>
          <a:ln w="8398">
            <a:solidFill>
              <a:srgbClr val="000000"/>
            </a:solidFill>
          </a:ln>
        </p:spPr>
        <p:txBody>
          <a:bodyPr wrap="square" lIns="0" tIns="0" rIns="0" bIns="0" rtlCol="0"/>
          <a:lstStyle/>
          <a:p>
            <a:endParaRPr sz="1227"/>
          </a:p>
        </p:txBody>
      </p:sp>
      <p:sp>
        <p:nvSpPr>
          <p:cNvPr id="258" name="object 258"/>
          <p:cNvSpPr txBox="1"/>
          <p:nvPr/>
        </p:nvSpPr>
        <p:spPr>
          <a:xfrm>
            <a:off x="5740187" y="3504354"/>
            <a:ext cx="44161" cy="15388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a:p>
            <a:pPr marL="8659">
              <a:spcBef>
                <a:spcPts val="300"/>
              </a:spcBef>
            </a:pPr>
            <a:r>
              <a:rPr sz="375" spc="3" dirty="0">
                <a:latin typeface="Dubai"/>
                <a:cs typeface="Dubai"/>
              </a:rPr>
              <a:t>0</a:t>
            </a:r>
            <a:endParaRPr sz="375">
              <a:latin typeface="Dubai"/>
              <a:cs typeface="Dubai"/>
            </a:endParaRPr>
          </a:p>
        </p:txBody>
      </p:sp>
      <p:sp>
        <p:nvSpPr>
          <p:cNvPr id="259" name="object 259"/>
          <p:cNvSpPr txBox="1"/>
          <p:nvPr/>
        </p:nvSpPr>
        <p:spPr>
          <a:xfrm>
            <a:off x="5926104" y="3504354"/>
            <a:ext cx="74468" cy="153888"/>
          </a:xfrm>
          <a:prstGeom prst="rect">
            <a:avLst/>
          </a:prstGeom>
        </p:spPr>
        <p:txBody>
          <a:bodyPr vert="horz" wrap="square" lIns="0" tIns="0" rIns="0" bIns="0" rtlCol="0">
            <a:spAutoFit/>
          </a:bodyPr>
          <a:lstStyle/>
          <a:p>
            <a:pPr marL="8659"/>
            <a:r>
              <a:rPr sz="375" spc="3" dirty="0">
                <a:latin typeface="Dubai"/>
                <a:cs typeface="Dubai"/>
              </a:rPr>
              <a:t>5</a:t>
            </a:r>
            <a:endParaRPr sz="375">
              <a:latin typeface="Dubai"/>
              <a:cs typeface="Dubai"/>
            </a:endParaRPr>
          </a:p>
          <a:p>
            <a:pPr marL="12122">
              <a:spcBef>
                <a:spcPts val="300"/>
              </a:spcBef>
            </a:pPr>
            <a:r>
              <a:rPr sz="375" spc="3" dirty="0">
                <a:latin typeface="Dubai"/>
                <a:cs typeface="Dubai"/>
              </a:rPr>
              <a:t>20</a:t>
            </a:r>
            <a:endParaRPr sz="375">
              <a:latin typeface="Dubai"/>
              <a:cs typeface="Dubai"/>
            </a:endParaRPr>
          </a:p>
        </p:txBody>
      </p:sp>
      <p:sp>
        <p:nvSpPr>
          <p:cNvPr id="260" name="object 260"/>
          <p:cNvSpPr txBox="1"/>
          <p:nvPr/>
        </p:nvSpPr>
        <p:spPr>
          <a:xfrm>
            <a:off x="6095236" y="3504354"/>
            <a:ext cx="110836" cy="153888"/>
          </a:xfrm>
          <a:prstGeom prst="rect">
            <a:avLst/>
          </a:prstGeom>
        </p:spPr>
        <p:txBody>
          <a:bodyPr vert="horz" wrap="square" lIns="0" tIns="0" rIns="0" bIns="0" rtlCol="0">
            <a:spAutoFit/>
          </a:bodyPr>
          <a:lstStyle/>
          <a:p>
            <a:pPr marL="8659"/>
            <a:r>
              <a:rPr sz="375" spc="3" dirty="0">
                <a:latin typeface="Dubai"/>
                <a:cs typeface="Dubai"/>
              </a:rPr>
              <a:t>10</a:t>
            </a:r>
            <a:endParaRPr sz="375">
              <a:latin typeface="Dubai"/>
              <a:cs typeface="Dubai"/>
            </a:endParaRPr>
          </a:p>
          <a:p>
            <a:pPr marL="48923">
              <a:spcBef>
                <a:spcPts val="300"/>
              </a:spcBef>
            </a:pPr>
            <a:r>
              <a:rPr sz="375" spc="3" dirty="0">
                <a:latin typeface="Dubai"/>
                <a:cs typeface="Dubai"/>
              </a:rPr>
              <a:t>40</a:t>
            </a:r>
            <a:endParaRPr sz="375">
              <a:latin typeface="Dubai"/>
              <a:cs typeface="Dubai"/>
            </a:endParaRPr>
          </a:p>
        </p:txBody>
      </p:sp>
      <p:sp>
        <p:nvSpPr>
          <p:cNvPr id="261" name="object 261"/>
          <p:cNvSpPr txBox="1"/>
          <p:nvPr/>
        </p:nvSpPr>
        <p:spPr>
          <a:xfrm>
            <a:off x="6280073" y="3504354"/>
            <a:ext cx="70572" cy="57708"/>
          </a:xfrm>
          <a:prstGeom prst="rect">
            <a:avLst/>
          </a:prstGeom>
        </p:spPr>
        <p:txBody>
          <a:bodyPr vert="horz" wrap="square" lIns="0" tIns="0" rIns="0" bIns="0" rtlCol="0">
            <a:spAutoFit/>
          </a:bodyPr>
          <a:lstStyle/>
          <a:p>
            <a:pPr marL="8659"/>
            <a:r>
              <a:rPr sz="375" spc="3" dirty="0">
                <a:latin typeface="Dubai"/>
                <a:cs typeface="Dubai"/>
              </a:rPr>
              <a:t>15</a:t>
            </a:r>
            <a:endParaRPr sz="375">
              <a:latin typeface="Dubai"/>
              <a:cs typeface="Dubai"/>
            </a:endParaRPr>
          </a:p>
        </p:txBody>
      </p:sp>
      <p:sp>
        <p:nvSpPr>
          <p:cNvPr id="262" name="object 262"/>
          <p:cNvSpPr txBox="1"/>
          <p:nvPr/>
        </p:nvSpPr>
        <p:spPr>
          <a:xfrm>
            <a:off x="6465990" y="3504354"/>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263" name="object 263"/>
          <p:cNvSpPr txBox="1"/>
          <p:nvPr/>
        </p:nvSpPr>
        <p:spPr>
          <a:xfrm>
            <a:off x="6651908" y="3504354"/>
            <a:ext cx="70572" cy="57708"/>
          </a:xfrm>
          <a:prstGeom prst="rect">
            <a:avLst/>
          </a:prstGeom>
        </p:spPr>
        <p:txBody>
          <a:bodyPr vert="horz" wrap="square" lIns="0" tIns="0" rIns="0" bIns="0" rtlCol="0">
            <a:spAutoFit/>
          </a:bodyPr>
          <a:lstStyle/>
          <a:p>
            <a:pPr marL="8659"/>
            <a:r>
              <a:rPr sz="375" spc="3" dirty="0">
                <a:latin typeface="Dubai"/>
                <a:cs typeface="Dubai"/>
              </a:rPr>
              <a:t>25</a:t>
            </a:r>
            <a:endParaRPr sz="375">
              <a:latin typeface="Dubai"/>
              <a:cs typeface="Dubai"/>
            </a:endParaRPr>
          </a:p>
        </p:txBody>
      </p:sp>
      <p:sp>
        <p:nvSpPr>
          <p:cNvPr id="264" name="object 264"/>
          <p:cNvSpPr txBox="1"/>
          <p:nvPr/>
        </p:nvSpPr>
        <p:spPr>
          <a:xfrm>
            <a:off x="6927544" y="3503499"/>
            <a:ext cx="251547" cy="153888"/>
          </a:xfrm>
          <a:prstGeom prst="rect">
            <a:avLst/>
          </a:prstGeom>
        </p:spPr>
        <p:txBody>
          <a:bodyPr vert="horz" wrap="square" lIns="0" tIns="0" rIns="0" bIns="0" rtlCol="0">
            <a:spAutoFit/>
          </a:bodyPr>
          <a:lstStyle/>
          <a:p>
            <a:pPr marL="80960" algn="ctr"/>
            <a:r>
              <a:rPr sz="375" spc="3" dirty="0">
                <a:latin typeface="Dubai"/>
                <a:cs typeface="Dubai"/>
              </a:rPr>
              <a:t>3</a:t>
            </a:r>
            <a:r>
              <a:rPr sz="375" spc="-3" dirty="0">
                <a:latin typeface="Dubai"/>
                <a:cs typeface="Dubai"/>
              </a:rPr>
              <a:t>5</a:t>
            </a:r>
            <a:r>
              <a:rPr sz="375" b="1" i="1" spc="14" dirty="0">
                <a:latin typeface="Calibri"/>
                <a:cs typeface="Calibri"/>
              </a:rPr>
              <a:t>Q</a:t>
            </a:r>
            <a:r>
              <a:rPr sz="375" b="1" spc="-14" dirty="0">
                <a:latin typeface="Trebuchet MS"/>
                <a:cs typeface="Trebuchet MS"/>
              </a:rPr>
              <a:t>/l/s</a:t>
            </a:r>
            <a:endParaRPr sz="375">
              <a:latin typeface="Trebuchet MS"/>
              <a:cs typeface="Trebuchet MS"/>
            </a:endParaRPr>
          </a:p>
          <a:p>
            <a:pPr algn="ctr">
              <a:spcBef>
                <a:spcPts val="307"/>
              </a:spcBef>
            </a:pPr>
            <a:r>
              <a:rPr sz="375" spc="3" dirty="0">
                <a:latin typeface="Dubai"/>
                <a:cs typeface="Dubai"/>
              </a:rPr>
              <a:t>12</a:t>
            </a:r>
            <a:r>
              <a:rPr sz="375" spc="24" dirty="0">
                <a:latin typeface="Dubai"/>
                <a:cs typeface="Dubai"/>
              </a:rPr>
              <a:t>0</a:t>
            </a:r>
            <a:r>
              <a:rPr sz="375" b="1" i="1" spc="14" dirty="0">
                <a:latin typeface="Calibri"/>
                <a:cs typeface="Calibri"/>
              </a:rPr>
              <a:t>Q</a:t>
            </a:r>
            <a:r>
              <a:rPr sz="375" b="1" spc="-17" dirty="0">
                <a:latin typeface="Trebuchet MS"/>
                <a:cs typeface="Trebuchet MS"/>
              </a:rPr>
              <a:t>/m³/h</a:t>
            </a:r>
            <a:endParaRPr sz="375">
              <a:latin typeface="Trebuchet MS"/>
              <a:cs typeface="Trebuchet MS"/>
            </a:endParaRPr>
          </a:p>
        </p:txBody>
      </p:sp>
      <p:sp>
        <p:nvSpPr>
          <p:cNvPr id="265" name="object 265"/>
          <p:cNvSpPr txBox="1"/>
          <p:nvPr/>
        </p:nvSpPr>
        <p:spPr>
          <a:xfrm>
            <a:off x="6837776" y="3504354"/>
            <a:ext cx="70572" cy="57708"/>
          </a:xfrm>
          <a:prstGeom prst="rect">
            <a:avLst/>
          </a:prstGeom>
        </p:spPr>
        <p:txBody>
          <a:bodyPr vert="horz" wrap="square" lIns="0" tIns="0" rIns="0" bIns="0" rtlCol="0">
            <a:spAutoFit/>
          </a:bodyPr>
          <a:lstStyle/>
          <a:p>
            <a:pPr marL="8659"/>
            <a:r>
              <a:rPr sz="375" spc="3" dirty="0">
                <a:latin typeface="Dubai"/>
                <a:cs typeface="Dubai"/>
              </a:rPr>
              <a:t>30</a:t>
            </a:r>
            <a:endParaRPr sz="375">
              <a:latin typeface="Dubai"/>
              <a:cs typeface="Dubai"/>
            </a:endParaRPr>
          </a:p>
        </p:txBody>
      </p:sp>
      <p:sp>
        <p:nvSpPr>
          <p:cNvPr id="266" name="object 266"/>
          <p:cNvSpPr txBox="1"/>
          <p:nvPr/>
        </p:nvSpPr>
        <p:spPr>
          <a:xfrm>
            <a:off x="5707155" y="3353733"/>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267" name="object 267"/>
          <p:cNvSpPr txBox="1"/>
          <p:nvPr/>
        </p:nvSpPr>
        <p:spPr>
          <a:xfrm>
            <a:off x="5681928" y="3220849"/>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268" name="object 268"/>
          <p:cNvSpPr txBox="1"/>
          <p:nvPr/>
        </p:nvSpPr>
        <p:spPr>
          <a:xfrm>
            <a:off x="5681928" y="3087915"/>
            <a:ext cx="70572" cy="57708"/>
          </a:xfrm>
          <a:prstGeom prst="rect">
            <a:avLst/>
          </a:prstGeom>
        </p:spPr>
        <p:txBody>
          <a:bodyPr vert="horz" wrap="square" lIns="0" tIns="0" rIns="0" bIns="0" rtlCol="0">
            <a:spAutoFit/>
          </a:bodyPr>
          <a:lstStyle/>
          <a:p>
            <a:pPr marL="8659"/>
            <a:r>
              <a:rPr sz="375" spc="3" dirty="0">
                <a:latin typeface="Dubai"/>
                <a:cs typeface="Dubai"/>
              </a:rPr>
              <a:t>40</a:t>
            </a:r>
            <a:endParaRPr sz="375">
              <a:latin typeface="Dubai"/>
              <a:cs typeface="Dubai"/>
            </a:endParaRPr>
          </a:p>
        </p:txBody>
      </p:sp>
      <p:sp>
        <p:nvSpPr>
          <p:cNvPr id="269" name="object 269"/>
          <p:cNvSpPr txBox="1"/>
          <p:nvPr/>
        </p:nvSpPr>
        <p:spPr>
          <a:xfrm>
            <a:off x="5681928" y="2955031"/>
            <a:ext cx="70572" cy="57708"/>
          </a:xfrm>
          <a:prstGeom prst="rect">
            <a:avLst/>
          </a:prstGeom>
        </p:spPr>
        <p:txBody>
          <a:bodyPr vert="horz" wrap="square" lIns="0" tIns="0" rIns="0" bIns="0" rtlCol="0">
            <a:spAutoFit/>
          </a:bodyPr>
          <a:lstStyle/>
          <a:p>
            <a:pPr marL="8659"/>
            <a:r>
              <a:rPr sz="375" spc="3" dirty="0">
                <a:latin typeface="Dubai"/>
                <a:cs typeface="Dubai"/>
              </a:rPr>
              <a:t>60</a:t>
            </a:r>
            <a:endParaRPr sz="375">
              <a:latin typeface="Dubai"/>
              <a:cs typeface="Dubai"/>
            </a:endParaRPr>
          </a:p>
        </p:txBody>
      </p:sp>
      <p:sp>
        <p:nvSpPr>
          <p:cNvPr id="270" name="object 270"/>
          <p:cNvSpPr txBox="1"/>
          <p:nvPr/>
        </p:nvSpPr>
        <p:spPr>
          <a:xfrm>
            <a:off x="5681928" y="2822147"/>
            <a:ext cx="70572" cy="57708"/>
          </a:xfrm>
          <a:prstGeom prst="rect">
            <a:avLst/>
          </a:prstGeom>
        </p:spPr>
        <p:txBody>
          <a:bodyPr vert="horz" wrap="square" lIns="0" tIns="0" rIns="0" bIns="0" rtlCol="0">
            <a:spAutoFit/>
          </a:bodyPr>
          <a:lstStyle/>
          <a:p>
            <a:pPr marL="8659"/>
            <a:r>
              <a:rPr sz="375" spc="3" dirty="0">
                <a:latin typeface="Dubai"/>
                <a:cs typeface="Dubai"/>
              </a:rPr>
              <a:t>80</a:t>
            </a:r>
            <a:endParaRPr sz="375">
              <a:latin typeface="Dubai"/>
              <a:cs typeface="Dubai"/>
            </a:endParaRPr>
          </a:p>
        </p:txBody>
      </p:sp>
      <p:sp>
        <p:nvSpPr>
          <p:cNvPr id="271" name="object 271"/>
          <p:cNvSpPr txBox="1"/>
          <p:nvPr/>
        </p:nvSpPr>
        <p:spPr>
          <a:xfrm>
            <a:off x="5655620" y="2689263"/>
            <a:ext cx="96982" cy="57708"/>
          </a:xfrm>
          <a:prstGeom prst="rect">
            <a:avLst/>
          </a:prstGeom>
        </p:spPr>
        <p:txBody>
          <a:bodyPr vert="horz" wrap="square" lIns="0" tIns="0" rIns="0" bIns="0" rtlCol="0">
            <a:spAutoFit/>
          </a:bodyPr>
          <a:lstStyle/>
          <a:p>
            <a:pPr marL="8659"/>
            <a:r>
              <a:rPr sz="375" spc="3" dirty="0">
                <a:latin typeface="Dubai"/>
                <a:cs typeface="Dubai"/>
              </a:rPr>
              <a:t>100</a:t>
            </a:r>
            <a:endParaRPr sz="375">
              <a:latin typeface="Dubai"/>
              <a:cs typeface="Dubai"/>
            </a:endParaRPr>
          </a:p>
        </p:txBody>
      </p:sp>
      <p:sp>
        <p:nvSpPr>
          <p:cNvPr id="272" name="object 272"/>
          <p:cNvSpPr txBox="1"/>
          <p:nvPr/>
        </p:nvSpPr>
        <p:spPr>
          <a:xfrm>
            <a:off x="5655620" y="2552732"/>
            <a:ext cx="96982" cy="57708"/>
          </a:xfrm>
          <a:prstGeom prst="rect">
            <a:avLst/>
          </a:prstGeom>
        </p:spPr>
        <p:txBody>
          <a:bodyPr vert="horz" wrap="square" lIns="0" tIns="0" rIns="0" bIns="0" rtlCol="0">
            <a:spAutoFit/>
          </a:bodyPr>
          <a:lstStyle/>
          <a:p>
            <a:pPr marL="8659"/>
            <a:r>
              <a:rPr sz="375" spc="3" dirty="0">
                <a:latin typeface="Dubai"/>
                <a:cs typeface="Dubai"/>
              </a:rPr>
              <a:t>120</a:t>
            </a:r>
            <a:endParaRPr sz="375">
              <a:latin typeface="Dubai"/>
              <a:cs typeface="Dubai"/>
            </a:endParaRPr>
          </a:p>
        </p:txBody>
      </p:sp>
      <p:sp>
        <p:nvSpPr>
          <p:cNvPr id="273" name="object 273"/>
          <p:cNvSpPr/>
          <p:nvPr/>
        </p:nvSpPr>
        <p:spPr>
          <a:xfrm>
            <a:off x="7166846" y="2514380"/>
            <a:ext cx="16885" cy="0"/>
          </a:xfrm>
          <a:custGeom>
            <a:avLst/>
            <a:gdLst/>
            <a:ahLst/>
            <a:cxnLst/>
            <a:rect l="l" t="t" r="r" b="b"/>
            <a:pathLst>
              <a:path w="24765">
                <a:moveTo>
                  <a:pt x="0" y="0"/>
                </a:moveTo>
                <a:lnTo>
                  <a:pt x="24594" y="0"/>
                </a:lnTo>
              </a:path>
            </a:pathLst>
          </a:custGeom>
          <a:ln w="8430">
            <a:solidFill>
              <a:srgbClr val="000000"/>
            </a:solidFill>
          </a:ln>
        </p:spPr>
        <p:txBody>
          <a:bodyPr wrap="square" lIns="0" tIns="0" rIns="0" bIns="0" rtlCol="0"/>
          <a:lstStyle/>
          <a:p>
            <a:endParaRPr sz="1227"/>
          </a:p>
        </p:txBody>
      </p:sp>
      <p:sp>
        <p:nvSpPr>
          <p:cNvPr id="274" name="object 274"/>
          <p:cNvSpPr/>
          <p:nvPr/>
        </p:nvSpPr>
        <p:spPr>
          <a:xfrm>
            <a:off x="7166846" y="2732898"/>
            <a:ext cx="16885" cy="0"/>
          </a:xfrm>
          <a:custGeom>
            <a:avLst/>
            <a:gdLst/>
            <a:ahLst/>
            <a:cxnLst/>
            <a:rect l="l" t="t" r="r" b="b"/>
            <a:pathLst>
              <a:path w="24765">
                <a:moveTo>
                  <a:pt x="0" y="0"/>
                </a:moveTo>
                <a:lnTo>
                  <a:pt x="24594" y="0"/>
                </a:lnTo>
              </a:path>
            </a:pathLst>
          </a:custGeom>
          <a:ln w="8430">
            <a:solidFill>
              <a:srgbClr val="000000"/>
            </a:solidFill>
          </a:ln>
        </p:spPr>
        <p:txBody>
          <a:bodyPr wrap="square" lIns="0" tIns="0" rIns="0" bIns="0" rtlCol="0"/>
          <a:lstStyle/>
          <a:p>
            <a:endParaRPr sz="1227"/>
          </a:p>
        </p:txBody>
      </p:sp>
      <p:sp>
        <p:nvSpPr>
          <p:cNvPr id="275" name="object 275"/>
          <p:cNvSpPr/>
          <p:nvPr/>
        </p:nvSpPr>
        <p:spPr>
          <a:xfrm>
            <a:off x="7166846" y="2950432"/>
            <a:ext cx="16885" cy="0"/>
          </a:xfrm>
          <a:custGeom>
            <a:avLst/>
            <a:gdLst/>
            <a:ahLst/>
            <a:cxnLst/>
            <a:rect l="l" t="t" r="r" b="b"/>
            <a:pathLst>
              <a:path w="24765">
                <a:moveTo>
                  <a:pt x="0" y="0"/>
                </a:moveTo>
                <a:lnTo>
                  <a:pt x="24594" y="0"/>
                </a:lnTo>
              </a:path>
            </a:pathLst>
          </a:custGeom>
          <a:ln w="8430">
            <a:solidFill>
              <a:srgbClr val="000000"/>
            </a:solidFill>
          </a:ln>
        </p:spPr>
        <p:txBody>
          <a:bodyPr wrap="square" lIns="0" tIns="0" rIns="0" bIns="0" rtlCol="0"/>
          <a:lstStyle/>
          <a:p>
            <a:endParaRPr sz="1227"/>
          </a:p>
        </p:txBody>
      </p:sp>
      <p:sp>
        <p:nvSpPr>
          <p:cNvPr id="276" name="object 276"/>
          <p:cNvSpPr/>
          <p:nvPr/>
        </p:nvSpPr>
        <p:spPr>
          <a:xfrm>
            <a:off x="7166846" y="3168869"/>
            <a:ext cx="16885" cy="0"/>
          </a:xfrm>
          <a:custGeom>
            <a:avLst/>
            <a:gdLst/>
            <a:ahLst/>
            <a:cxnLst/>
            <a:rect l="l" t="t" r="r" b="b"/>
            <a:pathLst>
              <a:path w="24765">
                <a:moveTo>
                  <a:pt x="0" y="0"/>
                </a:moveTo>
                <a:lnTo>
                  <a:pt x="24594" y="0"/>
                </a:lnTo>
              </a:path>
            </a:pathLst>
          </a:custGeom>
          <a:ln w="8430">
            <a:solidFill>
              <a:srgbClr val="000000"/>
            </a:solidFill>
          </a:ln>
        </p:spPr>
        <p:txBody>
          <a:bodyPr wrap="square" lIns="0" tIns="0" rIns="0" bIns="0" rtlCol="0"/>
          <a:lstStyle/>
          <a:p>
            <a:endParaRPr sz="1227"/>
          </a:p>
        </p:txBody>
      </p:sp>
      <p:sp>
        <p:nvSpPr>
          <p:cNvPr id="277" name="object 277"/>
          <p:cNvSpPr txBox="1"/>
          <p:nvPr/>
        </p:nvSpPr>
        <p:spPr>
          <a:xfrm>
            <a:off x="7192609" y="3353716"/>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278" name="object 278"/>
          <p:cNvSpPr txBox="1"/>
          <p:nvPr/>
        </p:nvSpPr>
        <p:spPr>
          <a:xfrm>
            <a:off x="7192609" y="3136184"/>
            <a:ext cx="70572" cy="57708"/>
          </a:xfrm>
          <a:prstGeom prst="rect">
            <a:avLst/>
          </a:prstGeom>
        </p:spPr>
        <p:txBody>
          <a:bodyPr vert="horz" wrap="square" lIns="0" tIns="0" rIns="0" bIns="0" rtlCol="0">
            <a:spAutoFit/>
          </a:bodyPr>
          <a:lstStyle/>
          <a:p>
            <a:pPr marL="8659"/>
            <a:r>
              <a:rPr sz="375" spc="3" dirty="0">
                <a:latin typeface="Dubai"/>
                <a:cs typeface="Dubai"/>
              </a:rPr>
              <a:t>10</a:t>
            </a:r>
            <a:endParaRPr sz="375">
              <a:latin typeface="Dubai"/>
              <a:cs typeface="Dubai"/>
            </a:endParaRPr>
          </a:p>
        </p:txBody>
      </p:sp>
      <p:sp>
        <p:nvSpPr>
          <p:cNvPr id="279" name="object 279"/>
          <p:cNvSpPr txBox="1"/>
          <p:nvPr/>
        </p:nvSpPr>
        <p:spPr>
          <a:xfrm>
            <a:off x="7192609" y="2917716"/>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280" name="object 280"/>
          <p:cNvSpPr txBox="1"/>
          <p:nvPr/>
        </p:nvSpPr>
        <p:spPr>
          <a:xfrm>
            <a:off x="7192609" y="2700184"/>
            <a:ext cx="70572" cy="57708"/>
          </a:xfrm>
          <a:prstGeom prst="rect">
            <a:avLst/>
          </a:prstGeom>
        </p:spPr>
        <p:txBody>
          <a:bodyPr vert="horz" wrap="square" lIns="0" tIns="0" rIns="0" bIns="0" rtlCol="0">
            <a:spAutoFit/>
          </a:bodyPr>
          <a:lstStyle/>
          <a:p>
            <a:pPr marL="8659"/>
            <a:r>
              <a:rPr sz="375" spc="3" dirty="0">
                <a:latin typeface="Dubai"/>
                <a:cs typeface="Dubai"/>
              </a:rPr>
              <a:t>30</a:t>
            </a:r>
            <a:endParaRPr sz="375">
              <a:latin typeface="Dubai"/>
              <a:cs typeface="Dubai"/>
            </a:endParaRPr>
          </a:p>
        </p:txBody>
      </p:sp>
      <p:sp>
        <p:nvSpPr>
          <p:cNvPr id="281" name="object 281"/>
          <p:cNvSpPr/>
          <p:nvPr/>
        </p:nvSpPr>
        <p:spPr>
          <a:xfrm>
            <a:off x="5761581" y="3991791"/>
            <a:ext cx="1422256" cy="0"/>
          </a:xfrm>
          <a:custGeom>
            <a:avLst/>
            <a:gdLst/>
            <a:ahLst/>
            <a:cxnLst/>
            <a:rect l="l" t="t" r="r" b="b"/>
            <a:pathLst>
              <a:path w="2085975">
                <a:moveTo>
                  <a:pt x="0" y="0"/>
                </a:moveTo>
                <a:lnTo>
                  <a:pt x="2085650" y="0"/>
                </a:lnTo>
              </a:path>
            </a:pathLst>
          </a:custGeom>
          <a:ln w="8432">
            <a:solidFill>
              <a:srgbClr val="000000"/>
            </a:solidFill>
          </a:ln>
        </p:spPr>
        <p:txBody>
          <a:bodyPr wrap="square" lIns="0" tIns="0" rIns="0" bIns="0" rtlCol="0"/>
          <a:lstStyle/>
          <a:p>
            <a:endParaRPr sz="1227"/>
          </a:p>
        </p:txBody>
      </p:sp>
      <p:sp>
        <p:nvSpPr>
          <p:cNvPr id="282" name="object 282"/>
          <p:cNvSpPr txBox="1"/>
          <p:nvPr/>
        </p:nvSpPr>
        <p:spPr>
          <a:xfrm>
            <a:off x="5740187" y="4000731"/>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283" name="object 283"/>
          <p:cNvSpPr txBox="1"/>
          <p:nvPr/>
        </p:nvSpPr>
        <p:spPr>
          <a:xfrm>
            <a:off x="5941859" y="4000731"/>
            <a:ext cx="96982" cy="57708"/>
          </a:xfrm>
          <a:prstGeom prst="rect">
            <a:avLst/>
          </a:prstGeom>
        </p:spPr>
        <p:txBody>
          <a:bodyPr vert="horz" wrap="square" lIns="0" tIns="0" rIns="0" bIns="0" rtlCol="0">
            <a:spAutoFit/>
          </a:bodyPr>
          <a:lstStyle/>
          <a:p>
            <a:pPr marL="8659"/>
            <a:r>
              <a:rPr sz="375" spc="3" dirty="0">
                <a:latin typeface="Dubai"/>
                <a:cs typeface="Dubai"/>
              </a:rPr>
              <a:t>100</a:t>
            </a:r>
            <a:endParaRPr sz="375">
              <a:latin typeface="Dubai"/>
              <a:cs typeface="Dubai"/>
            </a:endParaRPr>
          </a:p>
        </p:txBody>
      </p:sp>
      <p:sp>
        <p:nvSpPr>
          <p:cNvPr id="284" name="object 284"/>
          <p:cNvSpPr txBox="1"/>
          <p:nvPr/>
        </p:nvSpPr>
        <p:spPr>
          <a:xfrm>
            <a:off x="6175826" y="4000731"/>
            <a:ext cx="96982" cy="57708"/>
          </a:xfrm>
          <a:prstGeom prst="rect">
            <a:avLst/>
          </a:prstGeom>
        </p:spPr>
        <p:txBody>
          <a:bodyPr vert="horz" wrap="square" lIns="0" tIns="0" rIns="0" bIns="0" rtlCol="0">
            <a:spAutoFit/>
          </a:bodyPr>
          <a:lstStyle/>
          <a:p>
            <a:pPr marL="8659"/>
            <a:r>
              <a:rPr sz="375" spc="3" dirty="0">
                <a:latin typeface="Dubai"/>
                <a:cs typeface="Dubai"/>
              </a:rPr>
              <a:t>200</a:t>
            </a:r>
            <a:endParaRPr sz="375">
              <a:latin typeface="Dubai"/>
              <a:cs typeface="Dubai"/>
            </a:endParaRPr>
          </a:p>
        </p:txBody>
      </p:sp>
      <p:sp>
        <p:nvSpPr>
          <p:cNvPr id="285" name="object 285"/>
          <p:cNvSpPr txBox="1"/>
          <p:nvPr/>
        </p:nvSpPr>
        <p:spPr>
          <a:xfrm>
            <a:off x="6409940" y="4000731"/>
            <a:ext cx="96982" cy="57708"/>
          </a:xfrm>
          <a:prstGeom prst="rect">
            <a:avLst/>
          </a:prstGeom>
        </p:spPr>
        <p:txBody>
          <a:bodyPr vert="horz" wrap="square" lIns="0" tIns="0" rIns="0" bIns="0" rtlCol="0">
            <a:spAutoFit/>
          </a:bodyPr>
          <a:lstStyle/>
          <a:p>
            <a:pPr marL="8659"/>
            <a:r>
              <a:rPr sz="375" spc="3" dirty="0">
                <a:latin typeface="Dubai"/>
                <a:cs typeface="Dubai"/>
              </a:rPr>
              <a:t>300</a:t>
            </a:r>
            <a:endParaRPr sz="375">
              <a:latin typeface="Dubai"/>
              <a:cs typeface="Dubai"/>
            </a:endParaRPr>
          </a:p>
        </p:txBody>
      </p:sp>
      <p:sp>
        <p:nvSpPr>
          <p:cNvPr id="286" name="object 286"/>
          <p:cNvSpPr txBox="1"/>
          <p:nvPr/>
        </p:nvSpPr>
        <p:spPr>
          <a:xfrm>
            <a:off x="6644987" y="4000731"/>
            <a:ext cx="96982" cy="57708"/>
          </a:xfrm>
          <a:prstGeom prst="rect">
            <a:avLst/>
          </a:prstGeom>
        </p:spPr>
        <p:txBody>
          <a:bodyPr vert="horz" wrap="square" lIns="0" tIns="0" rIns="0" bIns="0" rtlCol="0">
            <a:spAutoFit/>
          </a:bodyPr>
          <a:lstStyle/>
          <a:p>
            <a:pPr marL="8659"/>
            <a:r>
              <a:rPr sz="375" spc="3" dirty="0">
                <a:latin typeface="Dubai"/>
                <a:cs typeface="Dubai"/>
              </a:rPr>
              <a:t>400</a:t>
            </a:r>
            <a:endParaRPr sz="375">
              <a:latin typeface="Dubai"/>
              <a:cs typeface="Dubai"/>
            </a:endParaRPr>
          </a:p>
        </p:txBody>
      </p:sp>
      <p:sp>
        <p:nvSpPr>
          <p:cNvPr id="287" name="object 287"/>
          <p:cNvSpPr/>
          <p:nvPr/>
        </p:nvSpPr>
        <p:spPr>
          <a:xfrm>
            <a:off x="5761581" y="3681710"/>
            <a:ext cx="1405370" cy="0"/>
          </a:xfrm>
          <a:custGeom>
            <a:avLst/>
            <a:gdLst/>
            <a:ahLst/>
            <a:cxnLst/>
            <a:rect l="l" t="t" r="r" b="b"/>
            <a:pathLst>
              <a:path w="2061209">
                <a:moveTo>
                  <a:pt x="0" y="0"/>
                </a:moveTo>
                <a:lnTo>
                  <a:pt x="2061059" y="0"/>
                </a:lnTo>
              </a:path>
            </a:pathLst>
          </a:custGeom>
          <a:ln w="8430">
            <a:solidFill>
              <a:srgbClr val="000000"/>
            </a:solidFill>
          </a:ln>
        </p:spPr>
        <p:txBody>
          <a:bodyPr wrap="square" lIns="0" tIns="0" rIns="0" bIns="0" rtlCol="0"/>
          <a:lstStyle/>
          <a:p>
            <a:endParaRPr sz="1227"/>
          </a:p>
        </p:txBody>
      </p:sp>
      <p:sp>
        <p:nvSpPr>
          <p:cNvPr id="288" name="object 288"/>
          <p:cNvSpPr/>
          <p:nvPr/>
        </p:nvSpPr>
        <p:spPr>
          <a:xfrm>
            <a:off x="6998761" y="3664958"/>
            <a:ext cx="0" cy="16885"/>
          </a:xfrm>
          <a:custGeom>
            <a:avLst/>
            <a:gdLst/>
            <a:ahLst/>
            <a:cxnLst/>
            <a:rect l="l" t="t" r="r" b="b"/>
            <a:pathLst>
              <a:path h="24764">
                <a:moveTo>
                  <a:pt x="0" y="24570"/>
                </a:moveTo>
                <a:lnTo>
                  <a:pt x="0" y="0"/>
                </a:lnTo>
              </a:path>
            </a:pathLst>
          </a:custGeom>
          <a:ln w="8398">
            <a:solidFill>
              <a:srgbClr val="000000"/>
            </a:solidFill>
          </a:ln>
        </p:spPr>
        <p:txBody>
          <a:bodyPr wrap="square" lIns="0" tIns="0" rIns="0" bIns="0" rtlCol="0"/>
          <a:lstStyle/>
          <a:p>
            <a:endParaRPr sz="1227"/>
          </a:p>
        </p:txBody>
      </p:sp>
      <p:sp>
        <p:nvSpPr>
          <p:cNvPr id="289" name="object 289"/>
          <p:cNvSpPr/>
          <p:nvPr/>
        </p:nvSpPr>
        <p:spPr>
          <a:xfrm>
            <a:off x="6793185" y="3664958"/>
            <a:ext cx="0" cy="16885"/>
          </a:xfrm>
          <a:custGeom>
            <a:avLst/>
            <a:gdLst/>
            <a:ahLst/>
            <a:cxnLst/>
            <a:rect l="l" t="t" r="r" b="b"/>
            <a:pathLst>
              <a:path h="24764">
                <a:moveTo>
                  <a:pt x="0" y="24570"/>
                </a:moveTo>
                <a:lnTo>
                  <a:pt x="0" y="0"/>
                </a:lnTo>
              </a:path>
            </a:pathLst>
          </a:custGeom>
          <a:ln w="8398">
            <a:solidFill>
              <a:srgbClr val="000000"/>
            </a:solidFill>
          </a:ln>
        </p:spPr>
        <p:txBody>
          <a:bodyPr wrap="square" lIns="0" tIns="0" rIns="0" bIns="0" rtlCol="0"/>
          <a:lstStyle/>
          <a:p>
            <a:endParaRPr sz="1227"/>
          </a:p>
        </p:txBody>
      </p:sp>
      <p:sp>
        <p:nvSpPr>
          <p:cNvPr id="290" name="object 290"/>
          <p:cNvSpPr/>
          <p:nvPr/>
        </p:nvSpPr>
        <p:spPr>
          <a:xfrm>
            <a:off x="6586636" y="3664958"/>
            <a:ext cx="0" cy="16885"/>
          </a:xfrm>
          <a:custGeom>
            <a:avLst/>
            <a:gdLst/>
            <a:ahLst/>
            <a:cxnLst/>
            <a:rect l="l" t="t" r="r" b="b"/>
            <a:pathLst>
              <a:path h="24764">
                <a:moveTo>
                  <a:pt x="0" y="24570"/>
                </a:moveTo>
                <a:lnTo>
                  <a:pt x="0" y="0"/>
                </a:lnTo>
              </a:path>
            </a:pathLst>
          </a:custGeom>
          <a:ln w="8398">
            <a:solidFill>
              <a:srgbClr val="000000"/>
            </a:solidFill>
          </a:ln>
        </p:spPr>
        <p:txBody>
          <a:bodyPr wrap="square" lIns="0" tIns="0" rIns="0" bIns="0" rtlCol="0"/>
          <a:lstStyle/>
          <a:p>
            <a:endParaRPr sz="1227"/>
          </a:p>
        </p:txBody>
      </p:sp>
      <p:sp>
        <p:nvSpPr>
          <p:cNvPr id="291" name="object 291"/>
          <p:cNvSpPr/>
          <p:nvPr/>
        </p:nvSpPr>
        <p:spPr>
          <a:xfrm>
            <a:off x="6380153" y="3664958"/>
            <a:ext cx="0" cy="16885"/>
          </a:xfrm>
          <a:custGeom>
            <a:avLst/>
            <a:gdLst/>
            <a:ahLst/>
            <a:cxnLst/>
            <a:rect l="l" t="t" r="r" b="b"/>
            <a:pathLst>
              <a:path h="24764">
                <a:moveTo>
                  <a:pt x="0" y="24570"/>
                </a:moveTo>
                <a:lnTo>
                  <a:pt x="0" y="0"/>
                </a:lnTo>
              </a:path>
            </a:pathLst>
          </a:custGeom>
          <a:ln w="8398">
            <a:solidFill>
              <a:srgbClr val="000000"/>
            </a:solidFill>
          </a:ln>
        </p:spPr>
        <p:txBody>
          <a:bodyPr wrap="square" lIns="0" tIns="0" rIns="0" bIns="0" rtlCol="0"/>
          <a:lstStyle/>
          <a:p>
            <a:endParaRPr sz="1227"/>
          </a:p>
        </p:txBody>
      </p:sp>
      <p:sp>
        <p:nvSpPr>
          <p:cNvPr id="292" name="object 292"/>
          <p:cNvSpPr/>
          <p:nvPr/>
        </p:nvSpPr>
        <p:spPr>
          <a:xfrm>
            <a:off x="6173605" y="3664958"/>
            <a:ext cx="0" cy="16885"/>
          </a:xfrm>
          <a:custGeom>
            <a:avLst/>
            <a:gdLst/>
            <a:ahLst/>
            <a:cxnLst/>
            <a:rect l="l" t="t" r="r" b="b"/>
            <a:pathLst>
              <a:path h="24764">
                <a:moveTo>
                  <a:pt x="0" y="24570"/>
                </a:moveTo>
                <a:lnTo>
                  <a:pt x="0" y="0"/>
                </a:lnTo>
              </a:path>
            </a:pathLst>
          </a:custGeom>
          <a:ln w="8398">
            <a:solidFill>
              <a:srgbClr val="000000"/>
            </a:solidFill>
          </a:ln>
        </p:spPr>
        <p:txBody>
          <a:bodyPr wrap="square" lIns="0" tIns="0" rIns="0" bIns="0" rtlCol="0"/>
          <a:lstStyle/>
          <a:p>
            <a:endParaRPr sz="1227"/>
          </a:p>
        </p:txBody>
      </p:sp>
      <p:sp>
        <p:nvSpPr>
          <p:cNvPr id="293" name="object 293"/>
          <p:cNvSpPr/>
          <p:nvPr/>
        </p:nvSpPr>
        <p:spPr>
          <a:xfrm>
            <a:off x="5968045" y="3664958"/>
            <a:ext cx="0" cy="16885"/>
          </a:xfrm>
          <a:custGeom>
            <a:avLst/>
            <a:gdLst/>
            <a:ahLst/>
            <a:cxnLst/>
            <a:rect l="l" t="t" r="r" b="b"/>
            <a:pathLst>
              <a:path h="24764">
                <a:moveTo>
                  <a:pt x="0" y="24570"/>
                </a:moveTo>
                <a:lnTo>
                  <a:pt x="0" y="0"/>
                </a:lnTo>
              </a:path>
            </a:pathLst>
          </a:custGeom>
          <a:ln w="8398">
            <a:solidFill>
              <a:srgbClr val="000000"/>
            </a:solidFill>
          </a:ln>
        </p:spPr>
        <p:txBody>
          <a:bodyPr wrap="square" lIns="0" tIns="0" rIns="0" bIns="0" rtlCol="0"/>
          <a:lstStyle/>
          <a:p>
            <a:endParaRPr sz="1227"/>
          </a:p>
        </p:txBody>
      </p:sp>
      <p:sp>
        <p:nvSpPr>
          <p:cNvPr id="294" name="object 294"/>
          <p:cNvSpPr/>
          <p:nvPr/>
        </p:nvSpPr>
        <p:spPr>
          <a:xfrm>
            <a:off x="5761580" y="3664958"/>
            <a:ext cx="0" cy="326881"/>
          </a:xfrm>
          <a:custGeom>
            <a:avLst/>
            <a:gdLst/>
            <a:ahLst/>
            <a:cxnLst/>
            <a:rect l="l" t="t" r="r" b="b"/>
            <a:pathLst>
              <a:path h="479425">
                <a:moveTo>
                  <a:pt x="0" y="479356"/>
                </a:moveTo>
                <a:lnTo>
                  <a:pt x="0" y="0"/>
                </a:lnTo>
              </a:path>
            </a:pathLst>
          </a:custGeom>
          <a:ln w="8401">
            <a:solidFill>
              <a:srgbClr val="000000"/>
            </a:solidFill>
          </a:ln>
        </p:spPr>
        <p:txBody>
          <a:bodyPr wrap="square" lIns="0" tIns="0" rIns="0" bIns="0" rtlCol="0"/>
          <a:lstStyle/>
          <a:p>
            <a:endParaRPr sz="1227"/>
          </a:p>
        </p:txBody>
      </p:sp>
      <p:sp>
        <p:nvSpPr>
          <p:cNvPr id="295" name="object 295"/>
          <p:cNvSpPr txBox="1"/>
          <p:nvPr/>
        </p:nvSpPr>
        <p:spPr>
          <a:xfrm>
            <a:off x="6342062" y="3599818"/>
            <a:ext cx="70572" cy="57708"/>
          </a:xfrm>
          <a:prstGeom prst="rect">
            <a:avLst/>
          </a:prstGeom>
        </p:spPr>
        <p:txBody>
          <a:bodyPr vert="horz" wrap="square" lIns="0" tIns="0" rIns="0" bIns="0" rtlCol="0">
            <a:spAutoFit/>
          </a:bodyPr>
          <a:lstStyle/>
          <a:p>
            <a:pPr marL="8659"/>
            <a:r>
              <a:rPr sz="375" spc="3" dirty="0">
                <a:latin typeface="Dubai"/>
                <a:cs typeface="Dubai"/>
              </a:rPr>
              <a:t>60</a:t>
            </a:r>
            <a:endParaRPr sz="375">
              <a:latin typeface="Dubai"/>
              <a:cs typeface="Dubai"/>
            </a:endParaRPr>
          </a:p>
        </p:txBody>
      </p:sp>
      <p:sp>
        <p:nvSpPr>
          <p:cNvPr id="296" name="object 296"/>
          <p:cNvSpPr txBox="1"/>
          <p:nvPr/>
        </p:nvSpPr>
        <p:spPr>
          <a:xfrm>
            <a:off x="6548593" y="3599818"/>
            <a:ext cx="70572" cy="57708"/>
          </a:xfrm>
          <a:prstGeom prst="rect">
            <a:avLst/>
          </a:prstGeom>
        </p:spPr>
        <p:txBody>
          <a:bodyPr vert="horz" wrap="square" lIns="0" tIns="0" rIns="0" bIns="0" rtlCol="0">
            <a:spAutoFit/>
          </a:bodyPr>
          <a:lstStyle/>
          <a:p>
            <a:pPr marL="8659"/>
            <a:r>
              <a:rPr sz="375" spc="3" dirty="0">
                <a:latin typeface="Dubai"/>
                <a:cs typeface="Dubai"/>
              </a:rPr>
              <a:t>80</a:t>
            </a:r>
            <a:endParaRPr sz="375">
              <a:latin typeface="Dubai"/>
              <a:cs typeface="Dubai"/>
            </a:endParaRPr>
          </a:p>
        </p:txBody>
      </p:sp>
      <p:sp>
        <p:nvSpPr>
          <p:cNvPr id="297" name="object 297"/>
          <p:cNvSpPr txBox="1"/>
          <p:nvPr/>
        </p:nvSpPr>
        <p:spPr>
          <a:xfrm>
            <a:off x="6739418" y="3599818"/>
            <a:ext cx="96982" cy="57708"/>
          </a:xfrm>
          <a:prstGeom prst="rect">
            <a:avLst/>
          </a:prstGeom>
        </p:spPr>
        <p:txBody>
          <a:bodyPr vert="horz" wrap="square" lIns="0" tIns="0" rIns="0" bIns="0" rtlCol="0">
            <a:spAutoFit/>
          </a:bodyPr>
          <a:lstStyle/>
          <a:p>
            <a:pPr marL="8659"/>
            <a:r>
              <a:rPr sz="375" spc="3" dirty="0">
                <a:latin typeface="Dubai"/>
                <a:cs typeface="Dubai"/>
              </a:rPr>
              <a:t>100</a:t>
            </a:r>
            <a:endParaRPr sz="375">
              <a:latin typeface="Dubai"/>
              <a:cs typeface="Dubai"/>
            </a:endParaRPr>
          </a:p>
        </p:txBody>
      </p:sp>
      <p:sp>
        <p:nvSpPr>
          <p:cNvPr id="298" name="object 298"/>
          <p:cNvSpPr/>
          <p:nvPr/>
        </p:nvSpPr>
        <p:spPr>
          <a:xfrm>
            <a:off x="7166846" y="3714228"/>
            <a:ext cx="16885" cy="0"/>
          </a:xfrm>
          <a:custGeom>
            <a:avLst/>
            <a:gdLst/>
            <a:ahLst/>
            <a:cxnLst/>
            <a:rect l="l" t="t" r="r" b="b"/>
            <a:pathLst>
              <a:path w="24765">
                <a:moveTo>
                  <a:pt x="0" y="0"/>
                </a:moveTo>
                <a:lnTo>
                  <a:pt x="24594" y="0"/>
                </a:lnTo>
              </a:path>
            </a:pathLst>
          </a:custGeom>
          <a:ln w="8430">
            <a:solidFill>
              <a:srgbClr val="000000"/>
            </a:solidFill>
          </a:ln>
        </p:spPr>
        <p:txBody>
          <a:bodyPr wrap="square" lIns="0" tIns="0" rIns="0" bIns="0" rtlCol="0"/>
          <a:lstStyle/>
          <a:p>
            <a:endParaRPr sz="1227"/>
          </a:p>
        </p:txBody>
      </p:sp>
      <p:sp>
        <p:nvSpPr>
          <p:cNvPr id="299" name="object 299"/>
          <p:cNvSpPr/>
          <p:nvPr/>
        </p:nvSpPr>
        <p:spPr>
          <a:xfrm>
            <a:off x="7166846" y="3853002"/>
            <a:ext cx="16885" cy="0"/>
          </a:xfrm>
          <a:custGeom>
            <a:avLst/>
            <a:gdLst/>
            <a:ahLst/>
            <a:cxnLst/>
            <a:rect l="l" t="t" r="r" b="b"/>
            <a:pathLst>
              <a:path w="24765">
                <a:moveTo>
                  <a:pt x="0" y="0"/>
                </a:moveTo>
                <a:lnTo>
                  <a:pt x="24594" y="0"/>
                </a:lnTo>
              </a:path>
            </a:pathLst>
          </a:custGeom>
          <a:ln w="8430">
            <a:solidFill>
              <a:srgbClr val="000000"/>
            </a:solidFill>
          </a:ln>
        </p:spPr>
        <p:txBody>
          <a:bodyPr wrap="square" lIns="0" tIns="0" rIns="0" bIns="0" rtlCol="0"/>
          <a:lstStyle/>
          <a:p>
            <a:endParaRPr sz="1227"/>
          </a:p>
        </p:txBody>
      </p:sp>
      <p:sp>
        <p:nvSpPr>
          <p:cNvPr id="301" name="object 301"/>
          <p:cNvSpPr txBox="1"/>
          <p:nvPr/>
        </p:nvSpPr>
        <p:spPr>
          <a:xfrm>
            <a:off x="5740187" y="2370282"/>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302" name="object 302"/>
          <p:cNvSpPr txBox="1"/>
          <p:nvPr/>
        </p:nvSpPr>
        <p:spPr>
          <a:xfrm>
            <a:off x="5929981" y="2370282"/>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303" name="object 303"/>
          <p:cNvSpPr txBox="1"/>
          <p:nvPr/>
        </p:nvSpPr>
        <p:spPr>
          <a:xfrm>
            <a:off x="6135531" y="2370282"/>
            <a:ext cx="70572" cy="57708"/>
          </a:xfrm>
          <a:prstGeom prst="rect">
            <a:avLst/>
          </a:prstGeom>
        </p:spPr>
        <p:txBody>
          <a:bodyPr vert="horz" wrap="square" lIns="0" tIns="0" rIns="0" bIns="0" rtlCol="0">
            <a:spAutoFit/>
          </a:bodyPr>
          <a:lstStyle/>
          <a:p>
            <a:pPr marL="8659"/>
            <a:r>
              <a:rPr sz="375" spc="3" dirty="0">
                <a:latin typeface="Dubai"/>
                <a:cs typeface="Dubai"/>
              </a:rPr>
              <a:t>40</a:t>
            </a:r>
            <a:endParaRPr sz="375">
              <a:latin typeface="Dubai"/>
              <a:cs typeface="Dubai"/>
            </a:endParaRPr>
          </a:p>
        </p:txBody>
      </p:sp>
      <p:sp>
        <p:nvSpPr>
          <p:cNvPr id="304" name="object 304"/>
          <p:cNvSpPr txBox="1"/>
          <p:nvPr/>
        </p:nvSpPr>
        <p:spPr>
          <a:xfrm>
            <a:off x="6342062" y="2370282"/>
            <a:ext cx="70572" cy="57708"/>
          </a:xfrm>
          <a:prstGeom prst="rect">
            <a:avLst/>
          </a:prstGeom>
        </p:spPr>
        <p:txBody>
          <a:bodyPr vert="horz" wrap="square" lIns="0" tIns="0" rIns="0" bIns="0" rtlCol="0">
            <a:spAutoFit/>
          </a:bodyPr>
          <a:lstStyle/>
          <a:p>
            <a:pPr marL="8659"/>
            <a:r>
              <a:rPr sz="375" spc="3" dirty="0">
                <a:latin typeface="Dubai"/>
                <a:cs typeface="Dubai"/>
              </a:rPr>
              <a:t>60</a:t>
            </a:r>
            <a:endParaRPr sz="375">
              <a:latin typeface="Dubai"/>
              <a:cs typeface="Dubai"/>
            </a:endParaRPr>
          </a:p>
        </p:txBody>
      </p:sp>
      <p:sp>
        <p:nvSpPr>
          <p:cNvPr id="305" name="object 305"/>
          <p:cNvSpPr txBox="1"/>
          <p:nvPr/>
        </p:nvSpPr>
        <p:spPr>
          <a:xfrm>
            <a:off x="6548593" y="2370282"/>
            <a:ext cx="287915" cy="57708"/>
          </a:xfrm>
          <a:prstGeom prst="rect">
            <a:avLst/>
          </a:prstGeom>
        </p:spPr>
        <p:txBody>
          <a:bodyPr vert="horz" wrap="square" lIns="0" tIns="0" rIns="0" bIns="0" rtlCol="0">
            <a:spAutoFit/>
          </a:bodyPr>
          <a:lstStyle/>
          <a:p>
            <a:pPr marL="8659">
              <a:tabLst>
                <a:tab pos="199154" algn="l"/>
              </a:tabLst>
            </a:pPr>
            <a:r>
              <a:rPr sz="375" spc="3" dirty="0">
                <a:latin typeface="Dubai"/>
                <a:cs typeface="Dubai"/>
              </a:rPr>
              <a:t>80	100</a:t>
            </a:r>
            <a:endParaRPr sz="375">
              <a:latin typeface="Dubai"/>
              <a:cs typeface="Dubai"/>
            </a:endParaRPr>
          </a:p>
        </p:txBody>
      </p:sp>
      <p:sp>
        <p:nvSpPr>
          <p:cNvPr id="306" name="object 306"/>
          <p:cNvSpPr/>
          <p:nvPr/>
        </p:nvSpPr>
        <p:spPr>
          <a:xfrm>
            <a:off x="5761591" y="3681706"/>
            <a:ext cx="1405370" cy="310428"/>
          </a:xfrm>
          <a:custGeom>
            <a:avLst/>
            <a:gdLst/>
            <a:ahLst/>
            <a:cxnLst/>
            <a:rect l="l" t="t" r="r" b="b"/>
            <a:pathLst>
              <a:path w="2061209" h="455295">
                <a:moveTo>
                  <a:pt x="0" y="0"/>
                </a:moveTo>
                <a:lnTo>
                  <a:pt x="2061059" y="0"/>
                </a:lnTo>
                <a:lnTo>
                  <a:pt x="2061059" y="454786"/>
                </a:lnTo>
                <a:lnTo>
                  <a:pt x="0" y="454786"/>
                </a:lnTo>
                <a:lnTo>
                  <a:pt x="0" y="0"/>
                </a:lnTo>
                <a:close/>
              </a:path>
            </a:pathLst>
          </a:custGeom>
          <a:ln w="8429">
            <a:solidFill>
              <a:srgbClr val="000000"/>
            </a:solidFill>
          </a:ln>
        </p:spPr>
        <p:txBody>
          <a:bodyPr wrap="square" lIns="0" tIns="0" rIns="0" bIns="0" rtlCol="0"/>
          <a:lstStyle/>
          <a:p>
            <a:endParaRPr sz="1227"/>
          </a:p>
        </p:txBody>
      </p:sp>
      <p:sp>
        <p:nvSpPr>
          <p:cNvPr id="307" name="object 307"/>
          <p:cNvSpPr/>
          <p:nvPr/>
        </p:nvSpPr>
        <p:spPr>
          <a:xfrm>
            <a:off x="5761591" y="2456325"/>
            <a:ext cx="1405370" cy="930419"/>
          </a:xfrm>
          <a:custGeom>
            <a:avLst/>
            <a:gdLst/>
            <a:ahLst/>
            <a:cxnLst/>
            <a:rect l="l" t="t" r="r" b="b"/>
            <a:pathLst>
              <a:path w="2061209" h="1364614">
                <a:moveTo>
                  <a:pt x="0" y="0"/>
                </a:moveTo>
                <a:lnTo>
                  <a:pt x="2061059" y="0"/>
                </a:lnTo>
                <a:lnTo>
                  <a:pt x="2061059" y="1364117"/>
                </a:lnTo>
                <a:lnTo>
                  <a:pt x="0" y="1364117"/>
                </a:lnTo>
                <a:lnTo>
                  <a:pt x="0" y="0"/>
                </a:lnTo>
                <a:close/>
              </a:path>
            </a:pathLst>
          </a:custGeom>
          <a:ln w="8420">
            <a:solidFill>
              <a:srgbClr val="000000"/>
            </a:solidFill>
          </a:ln>
        </p:spPr>
        <p:txBody>
          <a:bodyPr wrap="square" lIns="0" tIns="0" rIns="0" bIns="0" rtlCol="0"/>
          <a:lstStyle/>
          <a:p>
            <a:endParaRPr sz="1227"/>
          </a:p>
        </p:txBody>
      </p:sp>
      <p:sp>
        <p:nvSpPr>
          <p:cNvPr id="308" name="object 308"/>
          <p:cNvSpPr/>
          <p:nvPr/>
        </p:nvSpPr>
        <p:spPr>
          <a:xfrm>
            <a:off x="6099827" y="2666965"/>
            <a:ext cx="878465" cy="434253"/>
          </a:xfrm>
          <a:custGeom>
            <a:avLst/>
            <a:gdLst/>
            <a:ahLst/>
            <a:cxnLst/>
            <a:rect l="l" t="t" r="r" b="b"/>
            <a:pathLst>
              <a:path w="1288414" h="636904">
                <a:moveTo>
                  <a:pt x="0" y="0"/>
                </a:moveTo>
                <a:lnTo>
                  <a:pt x="14732" y="5391"/>
                </a:lnTo>
                <a:lnTo>
                  <a:pt x="29485" y="10770"/>
                </a:lnTo>
                <a:lnTo>
                  <a:pt x="44257" y="16145"/>
                </a:lnTo>
                <a:lnTo>
                  <a:pt x="59050" y="21522"/>
                </a:lnTo>
                <a:lnTo>
                  <a:pt x="73863" y="26909"/>
                </a:lnTo>
                <a:lnTo>
                  <a:pt x="118426" y="43208"/>
                </a:lnTo>
                <a:lnTo>
                  <a:pt x="163179" y="59869"/>
                </a:lnTo>
                <a:lnTo>
                  <a:pt x="208127" y="77094"/>
                </a:lnTo>
                <a:lnTo>
                  <a:pt x="253276" y="95085"/>
                </a:lnTo>
                <a:lnTo>
                  <a:pt x="298631" y="114045"/>
                </a:lnTo>
                <a:lnTo>
                  <a:pt x="313571" y="120379"/>
                </a:lnTo>
                <a:lnTo>
                  <a:pt x="358594" y="140082"/>
                </a:lnTo>
                <a:lnTo>
                  <a:pt x="403781" y="160653"/>
                </a:lnTo>
                <a:lnTo>
                  <a:pt x="448954" y="181854"/>
                </a:lnTo>
                <a:lnTo>
                  <a:pt x="493932" y="203445"/>
                </a:lnTo>
                <a:lnTo>
                  <a:pt x="538536" y="225187"/>
                </a:lnTo>
                <a:lnTo>
                  <a:pt x="582588" y="246841"/>
                </a:lnTo>
                <a:lnTo>
                  <a:pt x="597118" y="253998"/>
                </a:lnTo>
                <a:lnTo>
                  <a:pt x="611365" y="260926"/>
                </a:lnTo>
                <a:lnTo>
                  <a:pt x="653808" y="281724"/>
                </a:lnTo>
                <a:lnTo>
                  <a:pt x="696282" y="302862"/>
                </a:lnTo>
                <a:lnTo>
                  <a:pt x="739404" y="324757"/>
                </a:lnTo>
                <a:lnTo>
                  <a:pt x="783790" y="347823"/>
                </a:lnTo>
                <a:lnTo>
                  <a:pt x="830057" y="372474"/>
                </a:lnTo>
                <a:lnTo>
                  <a:pt x="878821" y="399124"/>
                </a:lnTo>
                <a:lnTo>
                  <a:pt x="913024" y="418184"/>
                </a:lnTo>
                <a:lnTo>
                  <a:pt x="948684" y="438292"/>
                </a:lnTo>
                <a:lnTo>
                  <a:pt x="985652" y="459358"/>
                </a:lnTo>
                <a:lnTo>
                  <a:pt x="1023766" y="481270"/>
                </a:lnTo>
                <a:lnTo>
                  <a:pt x="1062860" y="503914"/>
                </a:lnTo>
                <a:lnTo>
                  <a:pt x="1102770" y="527179"/>
                </a:lnTo>
                <a:lnTo>
                  <a:pt x="1143331" y="550951"/>
                </a:lnTo>
                <a:lnTo>
                  <a:pt x="1184380" y="575117"/>
                </a:lnTo>
                <a:lnTo>
                  <a:pt x="1225752" y="599565"/>
                </a:lnTo>
                <a:lnTo>
                  <a:pt x="1267283" y="624183"/>
                </a:lnTo>
                <a:lnTo>
                  <a:pt x="1288056" y="636519"/>
                </a:lnTo>
              </a:path>
            </a:pathLst>
          </a:custGeom>
          <a:ln w="18052">
            <a:solidFill>
              <a:srgbClr val="000000"/>
            </a:solidFill>
          </a:ln>
        </p:spPr>
        <p:txBody>
          <a:bodyPr wrap="square" lIns="0" tIns="0" rIns="0" bIns="0" rtlCol="0"/>
          <a:lstStyle/>
          <a:p>
            <a:endParaRPr sz="1227"/>
          </a:p>
        </p:txBody>
      </p:sp>
      <p:sp>
        <p:nvSpPr>
          <p:cNvPr id="309" name="object 309"/>
          <p:cNvSpPr/>
          <p:nvPr/>
        </p:nvSpPr>
        <p:spPr>
          <a:xfrm>
            <a:off x="5761373" y="2710529"/>
            <a:ext cx="460231" cy="337705"/>
          </a:xfrm>
          <a:custGeom>
            <a:avLst/>
            <a:gdLst/>
            <a:ahLst/>
            <a:cxnLst/>
            <a:rect l="l" t="t" r="r" b="b"/>
            <a:pathLst>
              <a:path w="675004" h="495300">
                <a:moveTo>
                  <a:pt x="0" y="495037"/>
                </a:moveTo>
                <a:lnTo>
                  <a:pt x="674982" y="0"/>
                </a:lnTo>
              </a:path>
            </a:pathLst>
          </a:custGeom>
          <a:ln w="18041">
            <a:solidFill>
              <a:srgbClr val="000000"/>
            </a:solidFill>
          </a:ln>
        </p:spPr>
        <p:txBody>
          <a:bodyPr wrap="square" lIns="0" tIns="0" rIns="0" bIns="0" rtlCol="0"/>
          <a:lstStyle/>
          <a:p>
            <a:endParaRPr sz="1227"/>
          </a:p>
        </p:txBody>
      </p:sp>
      <p:sp>
        <p:nvSpPr>
          <p:cNvPr id="310" name="object 310"/>
          <p:cNvSpPr/>
          <p:nvPr/>
        </p:nvSpPr>
        <p:spPr>
          <a:xfrm>
            <a:off x="5761374" y="3343002"/>
            <a:ext cx="474951" cy="10391"/>
          </a:xfrm>
          <a:custGeom>
            <a:avLst/>
            <a:gdLst/>
            <a:ahLst/>
            <a:cxnLst/>
            <a:rect l="l" t="t" r="r" b="b"/>
            <a:pathLst>
              <a:path w="696595" h="15239">
                <a:moveTo>
                  <a:pt x="0" y="14946"/>
                </a:moveTo>
                <a:lnTo>
                  <a:pt x="696589" y="0"/>
                </a:lnTo>
              </a:path>
            </a:pathLst>
          </a:custGeom>
          <a:ln w="18066">
            <a:solidFill>
              <a:srgbClr val="000000"/>
            </a:solidFill>
          </a:ln>
        </p:spPr>
        <p:txBody>
          <a:bodyPr wrap="square" lIns="0" tIns="0" rIns="0" bIns="0" rtlCol="0"/>
          <a:lstStyle/>
          <a:p>
            <a:endParaRPr sz="1227"/>
          </a:p>
        </p:txBody>
      </p:sp>
      <p:sp>
        <p:nvSpPr>
          <p:cNvPr id="311" name="object 311"/>
          <p:cNvSpPr/>
          <p:nvPr/>
        </p:nvSpPr>
        <p:spPr>
          <a:xfrm>
            <a:off x="6229352" y="3942384"/>
            <a:ext cx="0" cy="46326"/>
          </a:xfrm>
          <a:custGeom>
            <a:avLst/>
            <a:gdLst/>
            <a:ahLst/>
            <a:cxnLst/>
            <a:rect l="l" t="t" r="r" b="b"/>
            <a:pathLst>
              <a:path h="67945">
                <a:moveTo>
                  <a:pt x="0" y="0"/>
                </a:moveTo>
                <a:lnTo>
                  <a:pt x="0" y="67748"/>
                </a:lnTo>
              </a:path>
            </a:pathLst>
          </a:custGeom>
          <a:ln w="15511">
            <a:solidFill>
              <a:srgbClr val="FFFFFF"/>
            </a:solidFill>
          </a:ln>
        </p:spPr>
        <p:txBody>
          <a:bodyPr wrap="square" lIns="0" tIns="0" rIns="0" bIns="0" rtlCol="0"/>
          <a:lstStyle/>
          <a:p>
            <a:endParaRPr sz="1227"/>
          </a:p>
        </p:txBody>
      </p:sp>
      <p:sp>
        <p:nvSpPr>
          <p:cNvPr id="312" name="object 312"/>
          <p:cNvSpPr/>
          <p:nvPr/>
        </p:nvSpPr>
        <p:spPr>
          <a:xfrm>
            <a:off x="6457627" y="3786872"/>
            <a:ext cx="13855" cy="54985"/>
          </a:xfrm>
          <a:custGeom>
            <a:avLst/>
            <a:gdLst/>
            <a:ahLst/>
            <a:cxnLst/>
            <a:rect l="l" t="t" r="r" b="b"/>
            <a:pathLst>
              <a:path w="20320" h="80645">
                <a:moveTo>
                  <a:pt x="0" y="80539"/>
                </a:moveTo>
                <a:lnTo>
                  <a:pt x="0" y="0"/>
                </a:lnTo>
                <a:lnTo>
                  <a:pt x="20263" y="0"/>
                </a:lnTo>
                <a:lnTo>
                  <a:pt x="20263" y="78286"/>
                </a:lnTo>
                <a:lnTo>
                  <a:pt x="0" y="80539"/>
                </a:lnTo>
                <a:close/>
              </a:path>
            </a:pathLst>
          </a:custGeom>
          <a:solidFill>
            <a:srgbClr val="FFFFFF"/>
          </a:solidFill>
        </p:spPr>
        <p:txBody>
          <a:bodyPr wrap="square" lIns="0" tIns="0" rIns="0" bIns="0" rtlCol="0"/>
          <a:lstStyle/>
          <a:p>
            <a:endParaRPr sz="1227"/>
          </a:p>
        </p:txBody>
      </p:sp>
      <p:sp>
        <p:nvSpPr>
          <p:cNvPr id="313" name="object 313"/>
          <p:cNvSpPr/>
          <p:nvPr/>
        </p:nvSpPr>
        <p:spPr>
          <a:xfrm>
            <a:off x="6693330" y="3814070"/>
            <a:ext cx="12556" cy="60614"/>
          </a:xfrm>
          <a:custGeom>
            <a:avLst/>
            <a:gdLst/>
            <a:ahLst/>
            <a:cxnLst/>
            <a:rect l="l" t="t" r="r" b="b"/>
            <a:pathLst>
              <a:path w="18414" h="88900">
                <a:moveTo>
                  <a:pt x="0" y="88825"/>
                </a:moveTo>
                <a:lnTo>
                  <a:pt x="0" y="0"/>
                </a:lnTo>
                <a:lnTo>
                  <a:pt x="17996" y="0"/>
                </a:lnTo>
                <a:lnTo>
                  <a:pt x="17996" y="86573"/>
                </a:lnTo>
                <a:lnTo>
                  <a:pt x="0" y="88825"/>
                </a:lnTo>
                <a:close/>
              </a:path>
            </a:pathLst>
          </a:custGeom>
          <a:solidFill>
            <a:srgbClr val="FFFFFF"/>
          </a:solidFill>
        </p:spPr>
        <p:txBody>
          <a:bodyPr wrap="square" lIns="0" tIns="0" rIns="0" bIns="0" rtlCol="0"/>
          <a:lstStyle/>
          <a:p>
            <a:endParaRPr sz="1227"/>
          </a:p>
        </p:txBody>
      </p:sp>
      <p:sp>
        <p:nvSpPr>
          <p:cNvPr id="314" name="object 314"/>
          <p:cNvSpPr/>
          <p:nvPr/>
        </p:nvSpPr>
        <p:spPr>
          <a:xfrm>
            <a:off x="6929008" y="3712447"/>
            <a:ext cx="9525" cy="53686"/>
          </a:xfrm>
          <a:custGeom>
            <a:avLst/>
            <a:gdLst/>
            <a:ahLst/>
            <a:cxnLst/>
            <a:rect l="l" t="t" r="r" b="b"/>
            <a:pathLst>
              <a:path w="13970" h="78739">
                <a:moveTo>
                  <a:pt x="13497" y="78286"/>
                </a:moveTo>
                <a:lnTo>
                  <a:pt x="0" y="76781"/>
                </a:lnTo>
                <a:lnTo>
                  <a:pt x="0" y="0"/>
                </a:lnTo>
                <a:lnTo>
                  <a:pt x="13497" y="0"/>
                </a:lnTo>
                <a:lnTo>
                  <a:pt x="13497" y="78286"/>
                </a:lnTo>
                <a:close/>
              </a:path>
            </a:pathLst>
          </a:custGeom>
          <a:solidFill>
            <a:srgbClr val="FFFFFF"/>
          </a:solidFill>
        </p:spPr>
        <p:txBody>
          <a:bodyPr wrap="square" lIns="0" tIns="0" rIns="0" bIns="0" rtlCol="0"/>
          <a:lstStyle/>
          <a:p>
            <a:endParaRPr sz="1227"/>
          </a:p>
        </p:txBody>
      </p:sp>
      <p:sp>
        <p:nvSpPr>
          <p:cNvPr id="315" name="object 315"/>
          <p:cNvSpPr/>
          <p:nvPr/>
        </p:nvSpPr>
        <p:spPr>
          <a:xfrm>
            <a:off x="6463938" y="2456383"/>
            <a:ext cx="703118" cy="265401"/>
          </a:xfrm>
          <a:custGeom>
            <a:avLst/>
            <a:gdLst/>
            <a:ahLst/>
            <a:cxnLst/>
            <a:rect l="l" t="t" r="r" b="b"/>
            <a:pathLst>
              <a:path w="1031240" h="389254">
                <a:moveTo>
                  <a:pt x="1031009" y="389157"/>
                </a:moveTo>
                <a:lnTo>
                  <a:pt x="0" y="389157"/>
                </a:lnTo>
                <a:lnTo>
                  <a:pt x="0" y="0"/>
                </a:lnTo>
                <a:lnTo>
                  <a:pt x="1031009" y="0"/>
                </a:lnTo>
                <a:lnTo>
                  <a:pt x="1031009" y="389157"/>
                </a:lnTo>
                <a:close/>
              </a:path>
            </a:pathLst>
          </a:custGeom>
          <a:solidFill>
            <a:srgbClr val="FFFFFF"/>
          </a:solidFill>
        </p:spPr>
        <p:txBody>
          <a:bodyPr wrap="square" lIns="0" tIns="0" rIns="0" bIns="0" rtlCol="0"/>
          <a:lstStyle/>
          <a:p>
            <a:endParaRPr sz="1227"/>
          </a:p>
        </p:txBody>
      </p:sp>
      <p:sp>
        <p:nvSpPr>
          <p:cNvPr id="316" name="object 316"/>
          <p:cNvSpPr/>
          <p:nvPr/>
        </p:nvSpPr>
        <p:spPr>
          <a:xfrm>
            <a:off x="6463938" y="2456383"/>
            <a:ext cx="703118" cy="265401"/>
          </a:xfrm>
          <a:custGeom>
            <a:avLst/>
            <a:gdLst/>
            <a:ahLst/>
            <a:cxnLst/>
            <a:rect l="l" t="t" r="r" b="b"/>
            <a:pathLst>
              <a:path w="1031240" h="389254">
                <a:moveTo>
                  <a:pt x="1031009" y="389157"/>
                </a:moveTo>
                <a:lnTo>
                  <a:pt x="0" y="389157"/>
                </a:lnTo>
                <a:lnTo>
                  <a:pt x="0" y="0"/>
                </a:lnTo>
                <a:lnTo>
                  <a:pt x="1031009" y="0"/>
                </a:lnTo>
                <a:lnTo>
                  <a:pt x="1031009" y="389157"/>
                </a:lnTo>
                <a:close/>
              </a:path>
            </a:pathLst>
          </a:custGeom>
          <a:ln w="8426">
            <a:solidFill>
              <a:srgbClr val="000000"/>
            </a:solidFill>
          </a:ln>
        </p:spPr>
        <p:txBody>
          <a:bodyPr wrap="square" lIns="0" tIns="0" rIns="0" bIns="0" rtlCol="0"/>
          <a:lstStyle/>
          <a:p>
            <a:endParaRPr sz="1227"/>
          </a:p>
        </p:txBody>
      </p:sp>
      <p:sp>
        <p:nvSpPr>
          <p:cNvPr id="317" name="object 317"/>
          <p:cNvSpPr/>
          <p:nvPr/>
        </p:nvSpPr>
        <p:spPr>
          <a:xfrm>
            <a:off x="5807506" y="2531201"/>
            <a:ext cx="152832" cy="74035"/>
          </a:xfrm>
          <a:custGeom>
            <a:avLst/>
            <a:gdLst/>
            <a:ahLst/>
            <a:cxnLst/>
            <a:rect l="l" t="t" r="r" b="b"/>
            <a:pathLst>
              <a:path w="224154" h="108585">
                <a:moveTo>
                  <a:pt x="224078" y="108324"/>
                </a:moveTo>
                <a:lnTo>
                  <a:pt x="0" y="108324"/>
                </a:lnTo>
                <a:lnTo>
                  <a:pt x="0" y="0"/>
                </a:lnTo>
                <a:lnTo>
                  <a:pt x="224078" y="0"/>
                </a:lnTo>
                <a:lnTo>
                  <a:pt x="224078" y="108324"/>
                </a:lnTo>
                <a:close/>
              </a:path>
            </a:pathLst>
          </a:custGeom>
          <a:solidFill>
            <a:srgbClr val="FFFFFF"/>
          </a:solidFill>
        </p:spPr>
        <p:txBody>
          <a:bodyPr wrap="square" lIns="0" tIns="0" rIns="0" bIns="0" rtlCol="0"/>
          <a:lstStyle/>
          <a:p>
            <a:endParaRPr sz="1227"/>
          </a:p>
        </p:txBody>
      </p:sp>
      <p:sp>
        <p:nvSpPr>
          <p:cNvPr id="318" name="object 318"/>
          <p:cNvSpPr/>
          <p:nvPr/>
        </p:nvSpPr>
        <p:spPr>
          <a:xfrm>
            <a:off x="5807506" y="2531201"/>
            <a:ext cx="152832" cy="74035"/>
          </a:xfrm>
          <a:custGeom>
            <a:avLst/>
            <a:gdLst/>
            <a:ahLst/>
            <a:cxnLst/>
            <a:rect l="l" t="t" r="r" b="b"/>
            <a:pathLst>
              <a:path w="224154" h="108585">
                <a:moveTo>
                  <a:pt x="224078" y="108324"/>
                </a:moveTo>
                <a:lnTo>
                  <a:pt x="0" y="108324"/>
                </a:lnTo>
                <a:lnTo>
                  <a:pt x="0" y="0"/>
                </a:lnTo>
                <a:lnTo>
                  <a:pt x="224078" y="0"/>
                </a:lnTo>
                <a:lnTo>
                  <a:pt x="224078" y="108324"/>
                </a:lnTo>
                <a:close/>
              </a:path>
            </a:pathLst>
          </a:custGeom>
          <a:ln w="8424">
            <a:solidFill>
              <a:srgbClr val="000000"/>
            </a:solidFill>
          </a:ln>
        </p:spPr>
        <p:txBody>
          <a:bodyPr wrap="square" lIns="0" tIns="0" rIns="0" bIns="0" rtlCol="0"/>
          <a:lstStyle/>
          <a:p>
            <a:endParaRPr sz="1227"/>
          </a:p>
        </p:txBody>
      </p:sp>
      <p:sp>
        <p:nvSpPr>
          <p:cNvPr id="319" name="object 319"/>
          <p:cNvSpPr txBox="1"/>
          <p:nvPr/>
        </p:nvSpPr>
        <p:spPr>
          <a:xfrm>
            <a:off x="7179042" y="2445107"/>
            <a:ext cx="105641" cy="104196"/>
          </a:xfrm>
          <a:prstGeom prst="rect">
            <a:avLst/>
          </a:prstGeom>
        </p:spPr>
        <p:txBody>
          <a:bodyPr vert="horz" wrap="square" lIns="0" tIns="0" rIns="0" bIns="0" rtlCol="0">
            <a:spAutoFit/>
          </a:bodyPr>
          <a:lstStyle/>
          <a:p>
            <a:pPr marL="8659">
              <a:lnSpc>
                <a:spcPts val="419"/>
              </a:lnSpc>
            </a:pPr>
            <a:r>
              <a:rPr sz="375" b="1" i="1" spc="14" dirty="0">
                <a:latin typeface="Calibri"/>
                <a:cs typeface="Calibri"/>
              </a:rPr>
              <a:t>H</a:t>
            </a:r>
            <a:r>
              <a:rPr sz="375" b="1" spc="-17" dirty="0">
                <a:latin typeface="Trebuchet MS"/>
                <a:cs typeface="Trebuchet MS"/>
              </a:rPr>
              <a:t>/m</a:t>
            </a:r>
            <a:endParaRPr sz="375">
              <a:latin typeface="Trebuchet MS"/>
              <a:cs typeface="Trebuchet MS"/>
            </a:endParaRPr>
          </a:p>
          <a:p>
            <a:pPr marL="22079">
              <a:lnSpc>
                <a:spcPts val="419"/>
              </a:lnSpc>
            </a:pPr>
            <a:r>
              <a:rPr sz="375" spc="3" dirty="0">
                <a:latin typeface="Dubai"/>
                <a:cs typeface="Dubai"/>
              </a:rPr>
              <a:t>40</a:t>
            </a:r>
            <a:endParaRPr sz="375">
              <a:latin typeface="Dubai"/>
              <a:cs typeface="Dubai"/>
            </a:endParaRPr>
          </a:p>
        </p:txBody>
      </p:sp>
      <p:sp>
        <p:nvSpPr>
          <p:cNvPr id="320" name="object 320"/>
          <p:cNvSpPr txBox="1"/>
          <p:nvPr/>
        </p:nvSpPr>
        <p:spPr>
          <a:xfrm>
            <a:off x="5617391" y="3662549"/>
            <a:ext cx="136814" cy="365485"/>
          </a:xfrm>
          <a:prstGeom prst="rect">
            <a:avLst/>
          </a:prstGeom>
        </p:spPr>
        <p:txBody>
          <a:bodyPr vert="horz" wrap="square" lIns="0" tIns="0" rIns="0" bIns="0" rtlCol="0">
            <a:spAutoFit/>
          </a:bodyPr>
          <a:lstStyle/>
          <a:p>
            <a:pPr marR="3464" algn="r"/>
            <a:r>
              <a:rPr sz="375" b="1" spc="14" dirty="0">
                <a:latin typeface="Trebuchet MS"/>
                <a:cs typeface="Trebuchet MS"/>
              </a:rPr>
              <a:t>Δp-c</a:t>
            </a:r>
            <a:endParaRPr sz="375">
              <a:latin typeface="Trebuchet MS"/>
              <a:cs typeface="Trebuchet MS"/>
            </a:endParaRPr>
          </a:p>
          <a:p>
            <a:pPr marR="3896" algn="r">
              <a:lnSpc>
                <a:spcPts val="385"/>
              </a:lnSpc>
              <a:spcBef>
                <a:spcPts val="78"/>
              </a:spcBef>
            </a:pPr>
            <a:r>
              <a:rPr sz="562" b="1" i="1" spc="25" baseline="10101" dirty="0">
                <a:latin typeface="Calibri"/>
                <a:cs typeface="Calibri"/>
              </a:rPr>
              <a:t>P</a:t>
            </a:r>
            <a:r>
              <a:rPr sz="273" b="1" i="1" spc="17" dirty="0">
                <a:latin typeface="Calibri"/>
                <a:cs typeface="Calibri"/>
              </a:rPr>
              <a:t>1</a:t>
            </a:r>
            <a:r>
              <a:rPr sz="562" b="1" spc="-20" baseline="10101" dirty="0">
                <a:latin typeface="Trebuchet MS"/>
                <a:cs typeface="Trebuchet MS"/>
              </a:rPr>
              <a:t>/h</a:t>
            </a:r>
            <a:r>
              <a:rPr sz="562" b="1" spc="-15" baseline="10101" dirty="0">
                <a:latin typeface="Trebuchet MS"/>
                <a:cs typeface="Trebuchet MS"/>
              </a:rPr>
              <a:t>p</a:t>
            </a:r>
            <a:endParaRPr sz="562" baseline="10101">
              <a:latin typeface="Trebuchet MS"/>
              <a:cs typeface="Trebuchet MS"/>
            </a:endParaRPr>
          </a:p>
          <a:p>
            <a:pPr marR="6494" algn="r">
              <a:lnSpc>
                <a:spcPts val="385"/>
              </a:lnSpc>
            </a:pPr>
            <a:r>
              <a:rPr sz="375" spc="3" dirty="0">
                <a:latin typeface="Dubai"/>
                <a:cs typeface="Dubai"/>
              </a:rPr>
              <a:t>8</a:t>
            </a:r>
            <a:endParaRPr sz="375">
              <a:latin typeface="Dubai"/>
              <a:cs typeface="Dubai"/>
            </a:endParaRPr>
          </a:p>
          <a:p>
            <a:pPr marR="6494" algn="r">
              <a:spcBef>
                <a:spcPts val="290"/>
              </a:spcBef>
            </a:pPr>
            <a:r>
              <a:rPr sz="375" spc="3" dirty="0">
                <a:latin typeface="Dubai"/>
                <a:cs typeface="Dubai"/>
              </a:rPr>
              <a:t>4</a:t>
            </a:r>
            <a:endParaRPr sz="375">
              <a:latin typeface="Dubai"/>
              <a:cs typeface="Dubai"/>
            </a:endParaRPr>
          </a:p>
          <a:p>
            <a:pPr marR="6494" algn="r">
              <a:spcBef>
                <a:spcPts val="290"/>
              </a:spcBef>
            </a:pPr>
            <a:r>
              <a:rPr sz="375" spc="3" dirty="0">
                <a:latin typeface="Dubai"/>
                <a:cs typeface="Dubai"/>
              </a:rPr>
              <a:t>0</a:t>
            </a:r>
            <a:endParaRPr sz="375">
              <a:latin typeface="Dubai"/>
              <a:cs typeface="Dubai"/>
            </a:endParaRPr>
          </a:p>
        </p:txBody>
      </p:sp>
      <p:sp>
        <p:nvSpPr>
          <p:cNvPr id="321" name="object 321"/>
          <p:cNvSpPr txBox="1"/>
          <p:nvPr/>
        </p:nvSpPr>
        <p:spPr>
          <a:xfrm>
            <a:off x="5707099" y="4466121"/>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322" name="object 322"/>
          <p:cNvSpPr txBox="1"/>
          <p:nvPr/>
        </p:nvSpPr>
        <p:spPr>
          <a:xfrm>
            <a:off x="7192609" y="3959023"/>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323" name="object 323"/>
          <p:cNvSpPr txBox="1"/>
          <p:nvPr/>
        </p:nvSpPr>
        <p:spPr>
          <a:xfrm>
            <a:off x="7186022" y="3662604"/>
            <a:ext cx="151101" cy="224357"/>
          </a:xfrm>
          <a:prstGeom prst="rect">
            <a:avLst/>
          </a:prstGeom>
        </p:spPr>
        <p:txBody>
          <a:bodyPr vert="horz" wrap="square" lIns="0" tIns="0" rIns="0" bIns="0" rtlCol="0">
            <a:spAutoFit/>
          </a:bodyPr>
          <a:lstStyle/>
          <a:p>
            <a:pPr marL="8659"/>
            <a:r>
              <a:rPr sz="375" b="1" spc="27" dirty="0">
                <a:latin typeface="Trebuchet MS"/>
                <a:cs typeface="Trebuchet MS"/>
              </a:rPr>
              <a:t>Δ</a:t>
            </a:r>
            <a:r>
              <a:rPr sz="375" b="1" spc="14" dirty="0">
                <a:latin typeface="Trebuchet MS"/>
                <a:cs typeface="Trebuchet MS"/>
              </a:rPr>
              <a:t>p-c</a:t>
            </a:r>
            <a:endParaRPr sz="375">
              <a:latin typeface="Trebuchet MS"/>
              <a:cs typeface="Trebuchet MS"/>
            </a:endParaRPr>
          </a:p>
          <a:p>
            <a:pPr marL="15153" indent="-6927">
              <a:spcBef>
                <a:spcPts val="78"/>
              </a:spcBef>
            </a:pPr>
            <a:r>
              <a:rPr sz="562" b="1" i="1" spc="25" baseline="10101" dirty="0">
                <a:latin typeface="Calibri"/>
                <a:cs typeface="Calibri"/>
              </a:rPr>
              <a:t>P</a:t>
            </a:r>
            <a:r>
              <a:rPr sz="273" b="1" i="1" spc="17" dirty="0">
                <a:latin typeface="Calibri"/>
                <a:cs typeface="Calibri"/>
              </a:rPr>
              <a:t>1</a:t>
            </a:r>
            <a:r>
              <a:rPr sz="562" b="1" spc="-10" baseline="10101" dirty="0">
                <a:latin typeface="Trebuchet MS"/>
                <a:cs typeface="Trebuchet MS"/>
              </a:rPr>
              <a:t>/k</a:t>
            </a:r>
            <a:r>
              <a:rPr sz="562" b="1" spc="-5" baseline="10101" dirty="0">
                <a:latin typeface="Trebuchet MS"/>
                <a:cs typeface="Trebuchet MS"/>
              </a:rPr>
              <a:t>W</a:t>
            </a:r>
            <a:endParaRPr sz="562" baseline="10101">
              <a:latin typeface="Trebuchet MS"/>
              <a:cs typeface="Trebuchet MS"/>
            </a:endParaRPr>
          </a:p>
          <a:p>
            <a:pPr marL="15153">
              <a:spcBef>
                <a:spcPts val="259"/>
              </a:spcBef>
            </a:pPr>
            <a:r>
              <a:rPr sz="375" spc="3" dirty="0">
                <a:latin typeface="Dubai"/>
                <a:cs typeface="Dubai"/>
              </a:rPr>
              <a:t>4</a:t>
            </a:r>
            <a:endParaRPr sz="375">
              <a:latin typeface="Dubai"/>
              <a:cs typeface="Dubai"/>
            </a:endParaRPr>
          </a:p>
        </p:txBody>
      </p:sp>
      <p:sp>
        <p:nvSpPr>
          <p:cNvPr id="324" name="object 324"/>
          <p:cNvSpPr txBox="1"/>
          <p:nvPr/>
        </p:nvSpPr>
        <p:spPr>
          <a:xfrm>
            <a:off x="5740187" y="4507874"/>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325" name="object 325"/>
          <p:cNvSpPr txBox="1"/>
          <p:nvPr/>
        </p:nvSpPr>
        <p:spPr>
          <a:xfrm>
            <a:off x="5941859" y="4507874"/>
            <a:ext cx="96982" cy="57708"/>
          </a:xfrm>
          <a:prstGeom prst="rect">
            <a:avLst/>
          </a:prstGeom>
        </p:spPr>
        <p:txBody>
          <a:bodyPr vert="horz" wrap="square" lIns="0" tIns="0" rIns="0" bIns="0" rtlCol="0">
            <a:spAutoFit/>
          </a:bodyPr>
          <a:lstStyle/>
          <a:p>
            <a:pPr marL="8659"/>
            <a:r>
              <a:rPr sz="375" spc="3" dirty="0">
                <a:latin typeface="Dubai"/>
                <a:cs typeface="Dubai"/>
              </a:rPr>
              <a:t>100</a:t>
            </a:r>
            <a:endParaRPr sz="375">
              <a:latin typeface="Dubai"/>
              <a:cs typeface="Dubai"/>
            </a:endParaRPr>
          </a:p>
        </p:txBody>
      </p:sp>
      <p:sp>
        <p:nvSpPr>
          <p:cNvPr id="326" name="object 326"/>
          <p:cNvSpPr txBox="1"/>
          <p:nvPr/>
        </p:nvSpPr>
        <p:spPr>
          <a:xfrm>
            <a:off x="6175826" y="4507874"/>
            <a:ext cx="96982" cy="57708"/>
          </a:xfrm>
          <a:prstGeom prst="rect">
            <a:avLst/>
          </a:prstGeom>
        </p:spPr>
        <p:txBody>
          <a:bodyPr vert="horz" wrap="square" lIns="0" tIns="0" rIns="0" bIns="0" rtlCol="0">
            <a:spAutoFit/>
          </a:bodyPr>
          <a:lstStyle/>
          <a:p>
            <a:pPr marL="8659"/>
            <a:r>
              <a:rPr sz="375" spc="3" dirty="0">
                <a:latin typeface="Dubai"/>
                <a:cs typeface="Dubai"/>
              </a:rPr>
              <a:t>200</a:t>
            </a:r>
            <a:endParaRPr sz="375">
              <a:latin typeface="Dubai"/>
              <a:cs typeface="Dubai"/>
            </a:endParaRPr>
          </a:p>
        </p:txBody>
      </p:sp>
      <p:sp>
        <p:nvSpPr>
          <p:cNvPr id="327" name="object 327"/>
          <p:cNvSpPr txBox="1"/>
          <p:nvPr/>
        </p:nvSpPr>
        <p:spPr>
          <a:xfrm>
            <a:off x="6409940" y="4507874"/>
            <a:ext cx="96982" cy="57708"/>
          </a:xfrm>
          <a:prstGeom prst="rect">
            <a:avLst/>
          </a:prstGeom>
        </p:spPr>
        <p:txBody>
          <a:bodyPr vert="horz" wrap="square" lIns="0" tIns="0" rIns="0" bIns="0" rtlCol="0">
            <a:spAutoFit/>
          </a:bodyPr>
          <a:lstStyle/>
          <a:p>
            <a:pPr marL="8659"/>
            <a:r>
              <a:rPr sz="375" spc="3" dirty="0">
                <a:latin typeface="Dubai"/>
                <a:cs typeface="Dubai"/>
              </a:rPr>
              <a:t>300</a:t>
            </a:r>
            <a:endParaRPr sz="375">
              <a:latin typeface="Dubai"/>
              <a:cs typeface="Dubai"/>
            </a:endParaRPr>
          </a:p>
        </p:txBody>
      </p:sp>
      <p:sp>
        <p:nvSpPr>
          <p:cNvPr id="328" name="object 328"/>
          <p:cNvSpPr txBox="1"/>
          <p:nvPr/>
        </p:nvSpPr>
        <p:spPr>
          <a:xfrm>
            <a:off x="6644987" y="4507874"/>
            <a:ext cx="96982" cy="57708"/>
          </a:xfrm>
          <a:prstGeom prst="rect">
            <a:avLst/>
          </a:prstGeom>
        </p:spPr>
        <p:txBody>
          <a:bodyPr vert="horz" wrap="square" lIns="0" tIns="0" rIns="0" bIns="0" rtlCol="0">
            <a:spAutoFit/>
          </a:bodyPr>
          <a:lstStyle/>
          <a:p>
            <a:pPr marL="8659"/>
            <a:r>
              <a:rPr sz="375" spc="3" dirty="0">
                <a:latin typeface="Dubai"/>
                <a:cs typeface="Dubai"/>
              </a:rPr>
              <a:t>400</a:t>
            </a:r>
            <a:endParaRPr sz="375">
              <a:latin typeface="Dubai"/>
              <a:cs typeface="Dubai"/>
            </a:endParaRPr>
          </a:p>
        </p:txBody>
      </p:sp>
      <p:sp>
        <p:nvSpPr>
          <p:cNvPr id="329" name="object 329"/>
          <p:cNvSpPr txBox="1"/>
          <p:nvPr/>
        </p:nvSpPr>
        <p:spPr>
          <a:xfrm>
            <a:off x="6865850" y="3392277"/>
            <a:ext cx="313459" cy="57708"/>
          </a:xfrm>
          <a:prstGeom prst="rect">
            <a:avLst/>
          </a:prstGeom>
        </p:spPr>
        <p:txBody>
          <a:bodyPr vert="horz" wrap="square" lIns="0" tIns="0" rIns="0" bIns="0" rtlCol="0">
            <a:spAutoFit/>
          </a:bodyPr>
          <a:lstStyle/>
          <a:p>
            <a:pPr marL="8659"/>
            <a:r>
              <a:rPr sz="375" spc="3" dirty="0">
                <a:latin typeface="Dubai"/>
                <a:cs typeface="Dubai"/>
              </a:rPr>
              <a:t>500</a:t>
            </a:r>
            <a:r>
              <a:rPr sz="375" spc="-58" dirty="0">
                <a:latin typeface="Dubai"/>
                <a:cs typeface="Dubai"/>
              </a:rPr>
              <a:t> </a:t>
            </a:r>
            <a:r>
              <a:rPr sz="375" b="1" i="1" spc="14" dirty="0">
                <a:latin typeface="Calibri"/>
                <a:cs typeface="Calibri"/>
              </a:rPr>
              <a:t>Q</a:t>
            </a:r>
            <a:r>
              <a:rPr sz="375" b="1" spc="-7" dirty="0">
                <a:latin typeface="Trebuchet MS"/>
                <a:cs typeface="Trebuchet MS"/>
              </a:rPr>
              <a:t>/US</a:t>
            </a:r>
            <a:r>
              <a:rPr sz="375" b="1" spc="-27" dirty="0">
                <a:latin typeface="Trebuchet MS"/>
                <a:cs typeface="Trebuchet MS"/>
              </a:rPr>
              <a:t> </a:t>
            </a:r>
            <a:r>
              <a:rPr sz="375" b="1" dirty="0">
                <a:latin typeface="Trebuchet MS"/>
                <a:cs typeface="Trebuchet MS"/>
              </a:rPr>
              <a:t>gpm</a:t>
            </a:r>
            <a:endParaRPr sz="375">
              <a:latin typeface="Trebuchet MS"/>
              <a:cs typeface="Trebuchet MS"/>
            </a:endParaRPr>
          </a:p>
        </p:txBody>
      </p:sp>
      <p:sp>
        <p:nvSpPr>
          <p:cNvPr id="330" name="object 330"/>
          <p:cNvSpPr txBox="1"/>
          <p:nvPr/>
        </p:nvSpPr>
        <p:spPr>
          <a:xfrm>
            <a:off x="6865850" y="4000695"/>
            <a:ext cx="313459" cy="57708"/>
          </a:xfrm>
          <a:prstGeom prst="rect">
            <a:avLst/>
          </a:prstGeom>
        </p:spPr>
        <p:txBody>
          <a:bodyPr vert="horz" wrap="square" lIns="0" tIns="0" rIns="0" bIns="0" rtlCol="0">
            <a:spAutoFit/>
          </a:bodyPr>
          <a:lstStyle/>
          <a:p>
            <a:pPr marL="8659"/>
            <a:r>
              <a:rPr sz="375" spc="3" dirty="0">
                <a:latin typeface="Dubai"/>
                <a:cs typeface="Dubai"/>
              </a:rPr>
              <a:t>500</a:t>
            </a:r>
            <a:r>
              <a:rPr sz="375" spc="-58" dirty="0">
                <a:latin typeface="Dubai"/>
                <a:cs typeface="Dubai"/>
              </a:rPr>
              <a:t> </a:t>
            </a:r>
            <a:r>
              <a:rPr sz="375" b="1" i="1" spc="14" dirty="0">
                <a:latin typeface="Calibri"/>
                <a:cs typeface="Calibri"/>
              </a:rPr>
              <a:t>Q</a:t>
            </a:r>
            <a:r>
              <a:rPr sz="375" b="1" spc="-7" dirty="0">
                <a:latin typeface="Trebuchet MS"/>
                <a:cs typeface="Trebuchet MS"/>
              </a:rPr>
              <a:t>/US</a:t>
            </a:r>
            <a:r>
              <a:rPr sz="375" b="1" spc="-27" dirty="0">
                <a:latin typeface="Trebuchet MS"/>
                <a:cs typeface="Trebuchet MS"/>
              </a:rPr>
              <a:t> </a:t>
            </a:r>
            <a:r>
              <a:rPr sz="375" b="1" dirty="0">
                <a:latin typeface="Trebuchet MS"/>
                <a:cs typeface="Trebuchet MS"/>
              </a:rPr>
              <a:t>gpm</a:t>
            </a:r>
            <a:endParaRPr sz="375">
              <a:latin typeface="Trebuchet MS"/>
              <a:cs typeface="Trebuchet MS"/>
            </a:endParaRPr>
          </a:p>
        </p:txBody>
      </p:sp>
      <p:sp>
        <p:nvSpPr>
          <p:cNvPr id="331" name="object 331"/>
          <p:cNvSpPr txBox="1"/>
          <p:nvPr/>
        </p:nvSpPr>
        <p:spPr>
          <a:xfrm>
            <a:off x="6865850" y="4507874"/>
            <a:ext cx="313459" cy="57708"/>
          </a:xfrm>
          <a:prstGeom prst="rect">
            <a:avLst/>
          </a:prstGeom>
        </p:spPr>
        <p:txBody>
          <a:bodyPr vert="horz" wrap="square" lIns="0" tIns="0" rIns="0" bIns="0" rtlCol="0">
            <a:spAutoFit/>
          </a:bodyPr>
          <a:lstStyle/>
          <a:p>
            <a:pPr marL="8659"/>
            <a:r>
              <a:rPr sz="375" spc="3" dirty="0">
                <a:latin typeface="Dubai"/>
                <a:cs typeface="Dubai"/>
              </a:rPr>
              <a:t>500</a:t>
            </a:r>
            <a:r>
              <a:rPr sz="375" spc="-58" dirty="0">
                <a:latin typeface="Dubai"/>
                <a:cs typeface="Dubai"/>
              </a:rPr>
              <a:t> </a:t>
            </a:r>
            <a:r>
              <a:rPr sz="375" b="1" i="1" spc="14" dirty="0">
                <a:latin typeface="Calibri"/>
                <a:cs typeface="Calibri"/>
              </a:rPr>
              <a:t>Q</a:t>
            </a:r>
            <a:r>
              <a:rPr sz="375" b="1" spc="-7" dirty="0">
                <a:latin typeface="Trebuchet MS"/>
                <a:cs typeface="Trebuchet MS"/>
              </a:rPr>
              <a:t>/US</a:t>
            </a:r>
            <a:r>
              <a:rPr sz="375" b="1" spc="-27" dirty="0">
                <a:latin typeface="Trebuchet MS"/>
                <a:cs typeface="Trebuchet MS"/>
              </a:rPr>
              <a:t> </a:t>
            </a:r>
            <a:r>
              <a:rPr sz="375" b="1" dirty="0">
                <a:latin typeface="Trebuchet MS"/>
                <a:cs typeface="Trebuchet MS"/>
              </a:rPr>
              <a:t>gpm</a:t>
            </a:r>
            <a:endParaRPr sz="375">
              <a:latin typeface="Trebuchet MS"/>
              <a:cs typeface="Trebuchet MS"/>
            </a:endParaRPr>
          </a:p>
        </p:txBody>
      </p:sp>
      <p:sp>
        <p:nvSpPr>
          <p:cNvPr id="332" name="object 332"/>
          <p:cNvSpPr txBox="1"/>
          <p:nvPr/>
        </p:nvSpPr>
        <p:spPr>
          <a:xfrm>
            <a:off x="5740187" y="4106779"/>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333" name="object 333"/>
          <p:cNvSpPr txBox="1"/>
          <p:nvPr/>
        </p:nvSpPr>
        <p:spPr>
          <a:xfrm>
            <a:off x="5929981" y="4106779"/>
            <a:ext cx="70572" cy="57708"/>
          </a:xfrm>
          <a:prstGeom prst="rect">
            <a:avLst/>
          </a:prstGeom>
        </p:spPr>
        <p:txBody>
          <a:bodyPr vert="horz" wrap="square" lIns="0" tIns="0" rIns="0" bIns="0" rtlCol="0">
            <a:spAutoFit/>
          </a:bodyPr>
          <a:lstStyle/>
          <a:p>
            <a:pPr marL="8659"/>
            <a:r>
              <a:rPr sz="375" spc="3" dirty="0">
                <a:latin typeface="Dubai"/>
                <a:cs typeface="Dubai"/>
              </a:rPr>
              <a:t>20</a:t>
            </a:r>
            <a:endParaRPr sz="375">
              <a:latin typeface="Dubai"/>
              <a:cs typeface="Dubai"/>
            </a:endParaRPr>
          </a:p>
        </p:txBody>
      </p:sp>
      <p:sp>
        <p:nvSpPr>
          <p:cNvPr id="334" name="object 334"/>
          <p:cNvSpPr txBox="1"/>
          <p:nvPr/>
        </p:nvSpPr>
        <p:spPr>
          <a:xfrm>
            <a:off x="6135531" y="4106779"/>
            <a:ext cx="70572" cy="57708"/>
          </a:xfrm>
          <a:prstGeom prst="rect">
            <a:avLst/>
          </a:prstGeom>
        </p:spPr>
        <p:txBody>
          <a:bodyPr vert="horz" wrap="square" lIns="0" tIns="0" rIns="0" bIns="0" rtlCol="0">
            <a:spAutoFit/>
          </a:bodyPr>
          <a:lstStyle/>
          <a:p>
            <a:pPr marL="8659"/>
            <a:r>
              <a:rPr sz="375" spc="3" dirty="0">
                <a:latin typeface="Dubai"/>
                <a:cs typeface="Dubai"/>
              </a:rPr>
              <a:t>40</a:t>
            </a:r>
            <a:endParaRPr sz="375">
              <a:latin typeface="Dubai"/>
              <a:cs typeface="Dubai"/>
            </a:endParaRPr>
          </a:p>
        </p:txBody>
      </p:sp>
      <p:sp>
        <p:nvSpPr>
          <p:cNvPr id="335" name="object 335"/>
          <p:cNvSpPr txBox="1"/>
          <p:nvPr/>
        </p:nvSpPr>
        <p:spPr>
          <a:xfrm>
            <a:off x="6342062" y="4106779"/>
            <a:ext cx="70572" cy="57708"/>
          </a:xfrm>
          <a:prstGeom prst="rect">
            <a:avLst/>
          </a:prstGeom>
        </p:spPr>
        <p:txBody>
          <a:bodyPr vert="horz" wrap="square" lIns="0" tIns="0" rIns="0" bIns="0" rtlCol="0">
            <a:spAutoFit/>
          </a:bodyPr>
          <a:lstStyle/>
          <a:p>
            <a:pPr marL="8659"/>
            <a:r>
              <a:rPr sz="375" spc="3" dirty="0">
                <a:latin typeface="Dubai"/>
                <a:cs typeface="Dubai"/>
              </a:rPr>
              <a:t>60</a:t>
            </a:r>
            <a:endParaRPr sz="375">
              <a:latin typeface="Dubai"/>
              <a:cs typeface="Dubai"/>
            </a:endParaRPr>
          </a:p>
        </p:txBody>
      </p:sp>
      <p:sp>
        <p:nvSpPr>
          <p:cNvPr id="336" name="object 336"/>
          <p:cNvSpPr txBox="1"/>
          <p:nvPr/>
        </p:nvSpPr>
        <p:spPr>
          <a:xfrm>
            <a:off x="6548593" y="4106779"/>
            <a:ext cx="70572" cy="57708"/>
          </a:xfrm>
          <a:prstGeom prst="rect">
            <a:avLst/>
          </a:prstGeom>
        </p:spPr>
        <p:txBody>
          <a:bodyPr vert="horz" wrap="square" lIns="0" tIns="0" rIns="0" bIns="0" rtlCol="0">
            <a:spAutoFit/>
          </a:bodyPr>
          <a:lstStyle/>
          <a:p>
            <a:pPr marL="8659"/>
            <a:r>
              <a:rPr sz="375" spc="3" dirty="0">
                <a:latin typeface="Dubai"/>
                <a:cs typeface="Dubai"/>
              </a:rPr>
              <a:t>80</a:t>
            </a:r>
            <a:endParaRPr sz="375">
              <a:latin typeface="Dubai"/>
              <a:cs typeface="Dubai"/>
            </a:endParaRPr>
          </a:p>
        </p:txBody>
      </p:sp>
      <p:sp>
        <p:nvSpPr>
          <p:cNvPr id="337" name="object 337"/>
          <p:cNvSpPr txBox="1"/>
          <p:nvPr/>
        </p:nvSpPr>
        <p:spPr>
          <a:xfrm>
            <a:off x="6739418" y="4106779"/>
            <a:ext cx="96982" cy="57708"/>
          </a:xfrm>
          <a:prstGeom prst="rect">
            <a:avLst/>
          </a:prstGeom>
        </p:spPr>
        <p:txBody>
          <a:bodyPr vert="horz" wrap="square" lIns="0" tIns="0" rIns="0" bIns="0" rtlCol="0">
            <a:spAutoFit/>
          </a:bodyPr>
          <a:lstStyle/>
          <a:p>
            <a:pPr marL="8659"/>
            <a:r>
              <a:rPr sz="375" spc="3" dirty="0">
                <a:latin typeface="Dubai"/>
                <a:cs typeface="Dubai"/>
              </a:rPr>
              <a:t>100</a:t>
            </a:r>
            <a:endParaRPr sz="375">
              <a:latin typeface="Dubai"/>
              <a:cs typeface="Dubai"/>
            </a:endParaRPr>
          </a:p>
        </p:txBody>
      </p:sp>
      <p:sp>
        <p:nvSpPr>
          <p:cNvPr id="338" name="object 338"/>
          <p:cNvSpPr txBox="1"/>
          <p:nvPr/>
        </p:nvSpPr>
        <p:spPr>
          <a:xfrm>
            <a:off x="6927544" y="2370214"/>
            <a:ext cx="251980" cy="57708"/>
          </a:xfrm>
          <a:prstGeom prst="rect">
            <a:avLst/>
          </a:prstGeom>
        </p:spPr>
        <p:txBody>
          <a:bodyPr vert="horz" wrap="square" lIns="0" tIns="0" rIns="0" bIns="0" rtlCol="0">
            <a:spAutoFit/>
          </a:bodyPr>
          <a:lstStyle/>
          <a:p>
            <a:pPr marL="8659"/>
            <a:r>
              <a:rPr sz="375" spc="3" dirty="0">
                <a:latin typeface="Dubai"/>
                <a:cs typeface="Dubai"/>
              </a:rPr>
              <a:t>12</a:t>
            </a:r>
            <a:r>
              <a:rPr sz="375" spc="24" dirty="0">
                <a:latin typeface="Dubai"/>
                <a:cs typeface="Dubai"/>
              </a:rPr>
              <a:t>0</a:t>
            </a:r>
            <a:r>
              <a:rPr sz="375" b="1" i="1" spc="14" dirty="0">
                <a:latin typeface="Calibri"/>
                <a:cs typeface="Calibri"/>
              </a:rPr>
              <a:t>Q</a:t>
            </a:r>
            <a:r>
              <a:rPr sz="375" b="1" spc="-17" dirty="0">
                <a:latin typeface="Trebuchet MS"/>
                <a:cs typeface="Trebuchet MS"/>
              </a:rPr>
              <a:t>/m³/h</a:t>
            </a:r>
            <a:endParaRPr sz="375">
              <a:latin typeface="Trebuchet MS"/>
              <a:cs typeface="Trebuchet MS"/>
            </a:endParaRPr>
          </a:p>
        </p:txBody>
      </p:sp>
      <p:sp>
        <p:nvSpPr>
          <p:cNvPr id="339" name="object 339"/>
          <p:cNvSpPr txBox="1"/>
          <p:nvPr/>
        </p:nvSpPr>
        <p:spPr>
          <a:xfrm>
            <a:off x="6927544" y="4106779"/>
            <a:ext cx="251547" cy="57708"/>
          </a:xfrm>
          <a:prstGeom prst="rect">
            <a:avLst/>
          </a:prstGeom>
        </p:spPr>
        <p:txBody>
          <a:bodyPr vert="horz" wrap="square" lIns="0" tIns="0" rIns="0" bIns="0" rtlCol="0">
            <a:spAutoFit/>
          </a:bodyPr>
          <a:lstStyle/>
          <a:p>
            <a:pPr marL="8659"/>
            <a:r>
              <a:rPr sz="375" spc="3" dirty="0">
                <a:latin typeface="Dubai"/>
                <a:cs typeface="Dubai"/>
              </a:rPr>
              <a:t>12</a:t>
            </a:r>
            <a:r>
              <a:rPr sz="375" spc="24" dirty="0">
                <a:latin typeface="Dubai"/>
                <a:cs typeface="Dubai"/>
              </a:rPr>
              <a:t>0</a:t>
            </a:r>
            <a:r>
              <a:rPr sz="375" b="1" i="1" spc="14" dirty="0">
                <a:latin typeface="Calibri"/>
                <a:cs typeface="Calibri"/>
              </a:rPr>
              <a:t>Q</a:t>
            </a:r>
            <a:r>
              <a:rPr sz="375" b="1" spc="-17" dirty="0">
                <a:latin typeface="Trebuchet MS"/>
                <a:cs typeface="Trebuchet MS"/>
              </a:rPr>
              <a:t>/m³/h</a:t>
            </a:r>
            <a:endParaRPr sz="375">
              <a:latin typeface="Trebuchet MS"/>
              <a:cs typeface="Trebuchet MS"/>
            </a:endParaRPr>
          </a:p>
        </p:txBody>
      </p:sp>
      <p:sp>
        <p:nvSpPr>
          <p:cNvPr id="340" name="object 340"/>
          <p:cNvSpPr txBox="1"/>
          <p:nvPr/>
        </p:nvSpPr>
        <p:spPr>
          <a:xfrm>
            <a:off x="5564974" y="4178811"/>
            <a:ext cx="192665" cy="269304"/>
          </a:xfrm>
          <a:prstGeom prst="rect">
            <a:avLst/>
          </a:prstGeom>
        </p:spPr>
        <p:txBody>
          <a:bodyPr vert="horz" wrap="square" lIns="0" tIns="0" rIns="0" bIns="0" rtlCol="0">
            <a:spAutoFit/>
          </a:bodyPr>
          <a:lstStyle/>
          <a:p>
            <a:pPr marL="8659">
              <a:lnSpc>
                <a:spcPts val="436"/>
              </a:lnSpc>
            </a:pPr>
            <a:r>
              <a:rPr sz="375" b="1" i="1" spc="20" dirty="0">
                <a:latin typeface="Calibri"/>
                <a:cs typeface="Calibri"/>
              </a:rPr>
              <a:t>NPSH</a:t>
            </a:r>
            <a:r>
              <a:rPr sz="375" b="1" spc="-7" dirty="0">
                <a:latin typeface="Trebuchet MS"/>
                <a:cs typeface="Trebuchet MS"/>
              </a:rPr>
              <a:t>/f</a:t>
            </a:r>
            <a:r>
              <a:rPr sz="375" b="1" dirty="0">
                <a:latin typeface="Trebuchet MS"/>
                <a:cs typeface="Trebuchet MS"/>
              </a:rPr>
              <a:t>t</a:t>
            </a:r>
            <a:endParaRPr sz="375">
              <a:latin typeface="Trebuchet MS"/>
              <a:cs typeface="Trebuchet MS"/>
            </a:endParaRPr>
          </a:p>
          <a:p>
            <a:pPr marL="123389">
              <a:lnSpc>
                <a:spcPts val="436"/>
              </a:lnSpc>
            </a:pPr>
            <a:r>
              <a:rPr sz="375" spc="3" dirty="0">
                <a:latin typeface="Dubai"/>
                <a:cs typeface="Dubai"/>
              </a:rPr>
              <a:t>30</a:t>
            </a:r>
            <a:endParaRPr sz="375">
              <a:latin typeface="Dubai"/>
              <a:cs typeface="Dubai"/>
            </a:endParaRPr>
          </a:p>
          <a:p>
            <a:pPr marL="123389">
              <a:spcBef>
                <a:spcPts val="164"/>
              </a:spcBef>
            </a:pPr>
            <a:r>
              <a:rPr sz="375" spc="3" dirty="0">
                <a:latin typeface="Dubai"/>
                <a:cs typeface="Dubai"/>
              </a:rPr>
              <a:t>20</a:t>
            </a:r>
            <a:endParaRPr sz="375">
              <a:latin typeface="Dubai"/>
              <a:cs typeface="Dubai"/>
            </a:endParaRPr>
          </a:p>
          <a:p>
            <a:pPr marL="123389">
              <a:spcBef>
                <a:spcPts val="160"/>
              </a:spcBef>
            </a:pPr>
            <a:r>
              <a:rPr sz="375" spc="3" dirty="0">
                <a:latin typeface="Dubai"/>
                <a:cs typeface="Dubai"/>
              </a:rPr>
              <a:t>10</a:t>
            </a:r>
            <a:endParaRPr sz="375">
              <a:latin typeface="Dubai"/>
              <a:cs typeface="Dubai"/>
            </a:endParaRPr>
          </a:p>
        </p:txBody>
      </p:sp>
      <p:sp>
        <p:nvSpPr>
          <p:cNvPr id="341" name="object 341"/>
          <p:cNvSpPr txBox="1"/>
          <p:nvPr/>
        </p:nvSpPr>
        <p:spPr>
          <a:xfrm>
            <a:off x="7192609" y="4465911"/>
            <a:ext cx="44161" cy="57708"/>
          </a:xfrm>
          <a:prstGeom prst="rect">
            <a:avLst/>
          </a:prstGeom>
        </p:spPr>
        <p:txBody>
          <a:bodyPr vert="horz" wrap="square" lIns="0" tIns="0" rIns="0" bIns="0" rtlCol="0">
            <a:spAutoFit/>
          </a:bodyPr>
          <a:lstStyle/>
          <a:p>
            <a:pPr marL="8659"/>
            <a:r>
              <a:rPr sz="375" spc="3" dirty="0">
                <a:latin typeface="Dubai"/>
                <a:cs typeface="Dubai"/>
              </a:rPr>
              <a:t>0</a:t>
            </a:r>
            <a:endParaRPr sz="375">
              <a:latin typeface="Dubai"/>
              <a:cs typeface="Dubai"/>
            </a:endParaRPr>
          </a:p>
        </p:txBody>
      </p:sp>
      <p:sp>
        <p:nvSpPr>
          <p:cNvPr id="342" name="object 342"/>
          <p:cNvSpPr txBox="1"/>
          <p:nvPr/>
        </p:nvSpPr>
        <p:spPr>
          <a:xfrm>
            <a:off x="7192609" y="4364560"/>
            <a:ext cx="44161" cy="57708"/>
          </a:xfrm>
          <a:prstGeom prst="rect">
            <a:avLst/>
          </a:prstGeom>
        </p:spPr>
        <p:txBody>
          <a:bodyPr vert="horz" wrap="square" lIns="0" tIns="0" rIns="0" bIns="0" rtlCol="0">
            <a:spAutoFit/>
          </a:bodyPr>
          <a:lstStyle/>
          <a:p>
            <a:pPr marL="8659"/>
            <a:r>
              <a:rPr sz="375" spc="3" dirty="0">
                <a:latin typeface="Dubai"/>
                <a:cs typeface="Dubai"/>
              </a:rPr>
              <a:t>4</a:t>
            </a:r>
            <a:endParaRPr sz="375">
              <a:latin typeface="Dubai"/>
              <a:cs typeface="Dubai"/>
            </a:endParaRPr>
          </a:p>
        </p:txBody>
      </p:sp>
      <p:sp>
        <p:nvSpPr>
          <p:cNvPr id="343" name="object 343"/>
          <p:cNvSpPr txBox="1"/>
          <p:nvPr/>
        </p:nvSpPr>
        <p:spPr>
          <a:xfrm>
            <a:off x="7183013" y="4178811"/>
            <a:ext cx="195263" cy="141064"/>
          </a:xfrm>
          <a:prstGeom prst="rect">
            <a:avLst/>
          </a:prstGeom>
        </p:spPr>
        <p:txBody>
          <a:bodyPr vert="horz" wrap="square" lIns="0" tIns="0" rIns="0" bIns="0" rtlCol="0">
            <a:spAutoFit/>
          </a:bodyPr>
          <a:lstStyle/>
          <a:p>
            <a:pPr marL="8659"/>
            <a:r>
              <a:rPr sz="375" b="1" i="1" spc="20" dirty="0">
                <a:latin typeface="Calibri"/>
                <a:cs typeface="Calibri"/>
              </a:rPr>
              <a:t>NPSH</a:t>
            </a:r>
            <a:r>
              <a:rPr sz="375" b="1" spc="-14" dirty="0">
                <a:latin typeface="Trebuchet MS"/>
                <a:cs typeface="Trebuchet MS"/>
              </a:rPr>
              <a:t>/m</a:t>
            </a:r>
            <a:endParaRPr sz="375">
              <a:latin typeface="Trebuchet MS"/>
              <a:cs typeface="Trebuchet MS"/>
            </a:endParaRPr>
          </a:p>
          <a:p>
            <a:pPr marL="18184">
              <a:spcBef>
                <a:spcPts val="187"/>
              </a:spcBef>
            </a:pPr>
            <a:r>
              <a:rPr sz="375" spc="3" dirty="0">
                <a:latin typeface="Dubai"/>
                <a:cs typeface="Dubai"/>
              </a:rPr>
              <a:t>8</a:t>
            </a:r>
            <a:endParaRPr sz="375">
              <a:latin typeface="Dubai"/>
              <a:cs typeface="Dubai"/>
            </a:endParaRPr>
          </a:p>
        </p:txBody>
      </p:sp>
      <p:sp>
        <p:nvSpPr>
          <p:cNvPr id="344" name="object 344"/>
          <p:cNvSpPr txBox="1"/>
          <p:nvPr/>
        </p:nvSpPr>
        <p:spPr>
          <a:xfrm>
            <a:off x="6474736" y="2459041"/>
            <a:ext cx="475384" cy="196721"/>
          </a:xfrm>
          <a:prstGeom prst="rect">
            <a:avLst/>
          </a:prstGeom>
        </p:spPr>
        <p:txBody>
          <a:bodyPr vert="horz" wrap="square" lIns="0" tIns="0" rIns="0" bIns="0" rtlCol="0">
            <a:spAutoFit/>
          </a:bodyPr>
          <a:lstStyle/>
          <a:p>
            <a:pPr marL="8659" marR="8659">
              <a:lnSpc>
                <a:spcPct val="102099"/>
              </a:lnSpc>
            </a:pPr>
            <a:r>
              <a:rPr sz="443" b="1" spc="-7" dirty="0">
                <a:latin typeface="Trebuchet MS"/>
                <a:cs typeface="Trebuchet MS"/>
              </a:rPr>
              <a:t>Wilo-Stratos</a:t>
            </a:r>
            <a:r>
              <a:rPr sz="443" b="1" spc="-34" dirty="0">
                <a:latin typeface="Trebuchet MS"/>
                <a:cs typeface="Trebuchet MS"/>
              </a:rPr>
              <a:t> </a:t>
            </a:r>
            <a:r>
              <a:rPr sz="443" b="1" spc="-7" dirty="0">
                <a:latin typeface="Trebuchet MS"/>
                <a:cs typeface="Trebuchet MS"/>
              </a:rPr>
              <a:t>GIGA</a:t>
            </a:r>
            <a:r>
              <a:rPr sz="443" b="1" spc="-3" dirty="0">
                <a:latin typeface="Trebuchet MS"/>
                <a:cs typeface="Trebuchet MS"/>
              </a:rPr>
              <a:t> </a:t>
            </a:r>
            <a:r>
              <a:rPr sz="443" b="1" spc="-10" dirty="0">
                <a:latin typeface="Trebuchet MS"/>
                <a:cs typeface="Trebuchet MS"/>
              </a:rPr>
              <a:t>4/3-105</a:t>
            </a:r>
            <a:endParaRPr sz="443">
              <a:latin typeface="Trebuchet MS"/>
              <a:cs typeface="Trebuchet MS"/>
            </a:endParaRPr>
          </a:p>
          <a:p>
            <a:pPr marL="8659"/>
            <a:r>
              <a:rPr sz="375" spc="17" dirty="0">
                <a:latin typeface="Calibri"/>
                <a:cs typeface="Calibri"/>
              </a:rPr>
              <a:t>60</a:t>
            </a:r>
            <a:r>
              <a:rPr sz="375" spc="-3" dirty="0">
                <a:latin typeface="Calibri"/>
                <a:cs typeface="Calibri"/>
              </a:rPr>
              <a:t> </a:t>
            </a:r>
            <a:r>
              <a:rPr sz="375" spc="17" dirty="0">
                <a:latin typeface="Calibri"/>
                <a:cs typeface="Calibri"/>
              </a:rPr>
              <a:t>Hz</a:t>
            </a:r>
            <a:r>
              <a:rPr sz="375" spc="-3" dirty="0">
                <a:latin typeface="Calibri"/>
                <a:cs typeface="Calibri"/>
              </a:rPr>
              <a:t> </a:t>
            </a:r>
            <a:r>
              <a:rPr sz="375" spc="78" dirty="0">
                <a:latin typeface="Calibri"/>
                <a:cs typeface="Calibri"/>
              </a:rPr>
              <a:t>-</a:t>
            </a:r>
            <a:r>
              <a:rPr sz="375" spc="-3" dirty="0">
                <a:latin typeface="Calibri"/>
                <a:cs typeface="Calibri"/>
              </a:rPr>
              <a:t> </a:t>
            </a:r>
            <a:r>
              <a:rPr sz="375" spc="7" dirty="0">
                <a:latin typeface="Calibri"/>
                <a:cs typeface="Calibri"/>
              </a:rPr>
              <a:t>No</a:t>
            </a:r>
            <a:r>
              <a:rPr sz="375" spc="10" dirty="0">
                <a:latin typeface="Calibri"/>
                <a:cs typeface="Calibri"/>
              </a:rPr>
              <a:t>r</a:t>
            </a:r>
            <a:r>
              <a:rPr sz="375" dirty="0">
                <a:latin typeface="Calibri"/>
                <a:cs typeface="Calibri"/>
              </a:rPr>
              <a:t>t</a:t>
            </a:r>
            <a:r>
              <a:rPr sz="375" spc="7" dirty="0">
                <a:latin typeface="Calibri"/>
                <a:cs typeface="Calibri"/>
              </a:rPr>
              <a:t>h</a:t>
            </a:r>
            <a:r>
              <a:rPr sz="375" spc="-3" dirty="0">
                <a:latin typeface="Calibri"/>
                <a:cs typeface="Calibri"/>
              </a:rPr>
              <a:t> </a:t>
            </a:r>
            <a:r>
              <a:rPr sz="375" spc="3" dirty="0">
                <a:latin typeface="Calibri"/>
                <a:cs typeface="Calibri"/>
              </a:rPr>
              <a:t>America</a:t>
            </a:r>
            <a:endParaRPr sz="375">
              <a:latin typeface="Calibri"/>
              <a:cs typeface="Calibri"/>
            </a:endParaRPr>
          </a:p>
        </p:txBody>
      </p:sp>
      <p:sp>
        <p:nvSpPr>
          <p:cNvPr id="345" name="object 345"/>
          <p:cNvSpPr txBox="1"/>
          <p:nvPr/>
        </p:nvSpPr>
        <p:spPr>
          <a:xfrm>
            <a:off x="5653176" y="2445107"/>
            <a:ext cx="103043" cy="57708"/>
          </a:xfrm>
          <a:prstGeom prst="rect">
            <a:avLst/>
          </a:prstGeom>
        </p:spPr>
        <p:txBody>
          <a:bodyPr vert="horz" wrap="square" lIns="0" tIns="0" rIns="0" bIns="0" rtlCol="0">
            <a:spAutoFit/>
          </a:bodyPr>
          <a:lstStyle/>
          <a:p>
            <a:pPr marL="8659"/>
            <a:r>
              <a:rPr sz="375" b="1" i="1" spc="14" dirty="0">
                <a:latin typeface="Calibri"/>
                <a:cs typeface="Calibri"/>
              </a:rPr>
              <a:t>H</a:t>
            </a:r>
            <a:r>
              <a:rPr sz="375" b="1" spc="-7" dirty="0">
                <a:latin typeface="Trebuchet MS"/>
                <a:cs typeface="Trebuchet MS"/>
              </a:rPr>
              <a:t>/ft</a:t>
            </a:r>
            <a:endParaRPr sz="375">
              <a:latin typeface="Trebuchet MS"/>
              <a:cs typeface="Trebuchet MS"/>
            </a:endParaRPr>
          </a:p>
        </p:txBody>
      </p:sp>
      <p:sp>
        <p:nvSpPr>
          <p:cNvPr id="346" name="object 346"/>
          <p:cNvSpPr txBox="1"/>
          <p:nvPr/>
        </p:nvSpPr>
        <p:spPr>
          <a:xfrm>
            <a:off x="5816908" y="2530106"/>
            <a:ext cx="130319" cy="57708"/>
          </a:xfrm>
          <a:prstGeom prst="rect">
            <a:avLst/>
          </a:prstGeom>
        </p:spPr>
        <p:txBody>
          <a:bodyPr vert="horz" wrap="square" lIns="0" tIns="0" rIns="0" bIns="0" rtlCol="0">
            <a:spAutoFit/>
          </a:bodyPr>
          <a:lstStyle/>
          <a:p>
            <a:pPr marL="8659"/>
            <a:r>
              <a:rPr sz="562" b="1" i="1" spc="20" baseline="10101" dirty="0">
                <a:latin typeface="Calibri"/>
                <a:cs typeface="Calibri"/>
              </a:rPr>
              <a:t>Q</a:t>
            </a:r>
            <a:r>
              <a:rPr sz="375" b="1" spc="-14" dirty="0">
                <a:latin typeface="Trebuchet MS"/>
                <a:cs typeface="Trebuchet MS"/>
              </a:rPr>
              <a:t>min</a:t>
            </a:r>
            <a:endParaRPr sz="375">
              <a:latin typeface="Trebuchet MS"/>
              <a:cs typeface="Trebuchet MS"/>
            </a:endParaRPr>
          </a:p>
        </p:txBody>
      </p:sp>
      <p:sp>
        <p:nvSpPr>
          <p:cNvPr id="347" name="object 347"/>
          <p:cNvSpPr txBox="1"/>
          <p:nvPr/>
        </p:nvSpPr>
        <p:spPr>
          <a:xfrm rot="1560000">
            <a:off x="6472941" y="2781701"/>
            <a:ext cx="113828" cy="57708"/>
          </a:xfrm>
          <a:prstGeom prst="rect">
            <a:avLst/>
          </a:prstGeom>
        </p:spPr>
        <p:txBody>
          <a:bodyPr vert="horz" wrap="square" lIns="0" tIns="0" rIns="0" bIns="0" rtlCol="0">
            <a:spAutoFit/>
          </a:bodyPr>
          <a:lstStyle/>
          <a:p>
            <a:pPr>
              <a:lnSpc>
                <a:spcPct val="100000"/>
              </a:lnSpc>
            </a:pPr>
            <a:r>
              <a:rPr sz="375" spc="3" dirty="0">
                <a:latin typeface="Calibri"/>
                <a:cs typeface="Calibri"/>
              </a:rPr>
              <a:t>max.</a:t>
            </a:r>
            <a:endParaRPr sz="375">
              <a:latin typeface="Calibri"/>
              <a:cs typeface="Calibri"/>
            </a:endParaRPr>
          </a:p>
        </p:txBody>
      </p:sp>
      <p:sp>
        <p:nvSpPr>
          <p:cNvPr id="348" name="object 348"/>
          <p:cNvSpPr txBox="1"/>
          <p:nvPr/>
        </p:nvSpPr>
        <p:spPr>
          <a:xfrm rot="19500000">
            <a:off x="6003846" y="2747909"/>
            <a:ext cx="119555" cy="57708"/>
          </a:xfrm>
          <a:prstGeom prst="rect">
            <a:avLst/>
          </a:prstGeom>
        </p:spPr>
        <p:txBody>
          <a:bodyPr vert="horz" wrap="square" lIns="0" tIns="0" rIns="0" bIns="0" rtlCol="0">
            <a:spAutoFit/>
          </a:bodyPr>
          <a:lstStyle/>
          <a:p>
            <a:pPr>
              <a:lnSpc>
                <a:spcPct val="100000"/>
              </a:lnSpc>
            </a:pPr>
            <a:r>
              <a:rPr sz="375" spc="31" dirty="0">
                <a:latin typeface="Calibri"/>
                <a:cs typeface="Calibri"/>
              </a:rPr>
              <a:t>Δp-v</a:t>
            </a:r>
            <a:endParaRPr sz="375">
              <a:latin typeface="Calibri"/>
              <a:cs typeface="Calibri"/>
            </a:endParaRPr>
          </a:p>
        </p:txBody>
      </p:sp>
      <p:sp>
        <p:nvSpPr>
          <p:cNvPr id="349" name="object 349"/>
          <p:cNvSpPr txBox="1"/>
          <p:nvPr/>
        </p:nvSpPr>
        <p:spPr>
          <a:xfrm>
            <a:off x="5996304" y="2598443"/>
            <a:ext cx="121227" cy="57708"/>
          </a:xfrm>
          <a:prstGeom prst="rect">
            <a:avLst/>
          </a:prstGeom>
        </p:spPr>
        <p:txBody>
          <a:bodyPr vert="horz" wrap="square" lIns="0" tIns="0" rIns="0" bIns="0" rtlCol="0">
            <a:spAutoFit/>
          </a:bodyPr>
          <a:lstStyle/>
          <a:p>
            <a:pPr marL="8659"/>
            <a:r>
              <a:rPr sz="375" spc="31" dirty="0">
                <a:latin typeface="Calibri"/>
                <a:cs typeface="Calibri"/>
              </a:rPr>
              <a:t>Δp-c</a:t>
            </a:r>
            <a:endParaRPr sz="375">
              <a:latin typeface="Calibri"/>
              <a:cs typeface="Calibri"/>
            </a:endParaRPr>
          </a:p>
        </p:txBody>
      </p:sp>
      <p:sp>
        <p:nvSpPr>
          <p:cNvPr id="350" name="object 350"/>
          <p:cNvSpPr txBox="1"/>
          <p:nvPr/>
        </p:nvSpPr>
        <p:spPr>
          <a:xfrm rot="540000">
            <a:off x="6133695" y="3952714"/>
            <a:ext cx="39074" cy="36805"/>
          </a:xfrm>
          <a:prstGeom prst="rect">
            <a:avLst/>
          </a:prstGeom>
        </p:spPr>
        <p:txBody>
          <a:bodyPr vert="horz" wrap="square" lIns="0" tIns="0" rIns="0" bIns="0" rtlCol="0">
            <a:spAutoFit/>
          </a:bodyPr>
          <a:lstStyle/>
          <a:p>
            <a:pPr>
              <a:lnSpc>
                <a:spcPct val="100000"/>
              </a:lnSpc>
            </a:pPr>
            <a:r>
              <a:rPr sz="239" spc="-14" dirty="0">
                <a:latin typeface="Calibri"/>
                <a:cs typeface="Calibri"/>
              </a:rPr>
              <a:t>/</a:t>
            </a:r>
            <a:endParaRPr sz="239">
              <a:latin typeface="Calibri"/>
              <a:cs typeface="Calibri"/>
            </a:endParaRPr>
          </a:p>
        </p:txBody>
      </p:sp>
      <p:sp>
        <p:nvSpPr>
          <p:cNvPr id="351" name="object 351"/>
          <p:cNvSpPr txBox="1"/>
          <p:nvPr/>
        </p:nvSpPr>
        <p:spPr>
          <a:xfrm rot="21540000">
            <a:off x="6086066" y="3938847"/>
            <a:ext cx="64318" cy="57708"/>
          </a:xfrm>
          <a:prstGeom prst="rect">
            <a:avLst/>
          </a:prstGeom>
        </p:spPr>
        <p:txBody>
          <a:bodyPr vert="horz" wrap="square" lIns="0" tIns="0" rIns="0" bIns="0" rtlCol="0">
            <a:spAutoFit/>
          </a:bodyPr>
          <a:lstStyle/>
          <a:p>
            <a:pPr>
              <a:lnSpc>
                <a:spcPct val="100000"/>
              </a:lnSpc>
            </a:pPr>
            <a:r>
              <a:rPr sz="375" spc="17" dirty="0">
                <a:latin typeface="Calibri"/>
                <a:cs typeface="Calibri"/>
              </a:rPr>
              <a:t>3</a:t>
            </a:r>
            <a:endParaRPr sz="375">
              <a:latin typeface="Calibri"/>
              <a:cs typeface="Calibri"/>
            </a:endParaRPr>
          </a:p>
        </p:txBody>
      </p:sp>
      <p:sp>
        <p:nvSpPr>
          <p:cNvPr id="352" name="object 352"/>
          <p:cNvSpPr txBox="1"/>
          <p:nvPr/>
        </p:nvSpPr>
        <p:spPr>
          <a:xfrm rot="21540000">
            <a:off x="6123024" y="3954240"/>
            <a:ext cx="61015" cy="31547"/>
          </a:xfrm>
          <a:prstGeom prst="rect">
            <a:avLst/>
          </a:prstGeom>
        </p:spPr>
        <p:txBody>
          <a:bodyPr vert="horz" wrap="square" lIns="0" tIns="0" rIns="0" bIns="0" rtlCol="0">
            <a:spAutoFit/>
          </a:bodyPr>
          <a:lstStyle/>
          <a:p>
            <a:pPr>
              <a:lnSpc>
                <a:spcPct val="100000"/>
              </a:lnSpc>
            </a:pPr>
            <a:r>
              <a:rPr sz="205" spc="17" dirty="0">
                <a:latin typeface="Calibri"/>
                <a:cs typeface="Calibri"/>
              </a:rPr>
              <a:t>1 </a:t>
            </a:r>
            <a:r>
              <a:rPr sz="205" spc="-20" dirty="0">
                <a:latin typeface="Calibri"/>
                <a:cs typeface="Calibri"/>
              </a:rPr>
              <a:t> </a:t>
            </a:r>
            <a:r>
              <a:rPr sz="307" spc="25" baseline="-27777" dirty="0">
                <a:latin typeface="Calibri"/>
                <a:cs typeface="Calibri"/>
              </a:rPr>
              <a:t>4</a:t>
            </a:r>
            <a:endParaRPr sz="307" baseline="-27777">
              <a:latin typeface="Calibri"/>
              <a:cs typeface="Calibri"/>
            </a:endParaRPr>
          </a:p>
        </p:txBody>
      </p:sp>
      <p:sp>
        <p:nvSpPr>
          <p:cNvPr id="353" name="object 353"/>
          <p:cNvSpPr txBox="1"/>
          <p:nvPr/>
        </p:nvSpPr>
        <p:spPr>
          <a:xfrm rot="21540000">
            <a:off x="6165021" y="3937050"/>
            <a:ext cx="109182" cy="57708"/>
          </a:xfrm>
          <a:prstGeom prst="rect">
            <a:avLst/>
          </a:prstGeom>
        </p:spPr>
        <p:txBody>
          <a:bodyPr vert="horz" wrap="square" lIns="0" tIns="0" rIns="0" bIns="0" rtlCol="0">
            <a:spAutoFit/>
          </a:bodyPr>
          <a:lstStyle/>
          <a:p>
            <a:pPr>
              <a:lnSpc>
                <a:spcPct val="100000"/>
              </a:lnSpc>
            </a:pPr>
            <a:r>
              <a:rPr sz="375" dirty="0">
                <a:latin typeface="Calibri"/>
                <a:cs typeface="Calibri"/>
              </a:rPr>
              <a:t>'/1m</a:t>
            </a:r>
            <a:endParaRPr sz="375">
              <a:latin typeface="Calibri"/>
              <a:cs typeface="Calibri"/>
            </a:endParaRPr>
          </a:p>
        </p:txBody>
      </p:sp>
      <p:sp>
        <p:nvSpPr>
          <p:cNvPr id="354" name="object 354"/>
          <p:cNvSpPr txBox="1"/>
          <p:nvPr/>
        </p:nvSpPr>
        <p:spPr>
          <a:xfrm rot="21120000">
            <a:off x="6573482" y="3829377"/>
            <a:ext cx="78751" cy="57708"/>
          </a:xfrm>
          <a:prstGeom prst="rect">
            <a:avLst/>
          </a:prstGeom>
        </p:spPr>
        <p:txBody>
          <a:bodyPr vert="horz" wrap="square" lIns="0" tIns="0" rIns="0" bIns="0" rtlCol="0">
            <a:spAutoFit/>
          </a:bodyPr>
          <a:lstStyle/>
          <a:p>
            <a:pPr>
              <a:lnSpc>
                <a:spcPct val="100000"/>
              </a:lnSpc>
            </a:pPr>
            <a:r>
              <a:rPr sz="375" spc="17" dirty="0">
                <a:latin typeface="Calibri"/>
                <a:cs typeface="Calibri"/>
              </a:rPr>
              <a:t>29</a:t>
            </a:r>
            <a:endParaRPr sz="375">
              <a:latin typeface="Calibri"/>
              <a:cs typeface="Calibri"/>
            </a:endParaRPr>
          </a:p>
        </p:txBody>
      </p:sp>
      <p:sp>
        <p:nvSpPr>
          <p:cNvPr id="355" name="object 355"/>
          <p:cNvSpPr txBox="1"/>
          <p:nvPr/>
        </p:nvSpPr>
        <p:spPr>
          <a:xfrm rot="21120000">
            <a:off x="6671905" y="3812975"/>
            <a:ext cx="108950" cy="57708"/>
          </a:xfrm>
          <a:prstGeom prst="rect">
            <a:avLst/>
          </a:prstGeom>
        </p:spPr>
        <p:txBody>
          <a:bodyPr vert="horz" wrap="square" lIns="0" tIns="0" rIns="0" bIns="0" rtlCol="0">
            <a:spAutoFit/>
          </a:bodyPr>
          <a:lstStyle/>
          <a:p>
            <a:pPr>
              <a:lnSpc>
                <a:spcPct val="100000"/>
              </a:lnSpc>
            </a:pPr>
            <a:r>
              <a:rPr sz="375" dirty="0">
                <a:latin typeface="Calibri"/>
                <a:cs typeface="Calibri"/>
              </a:rPr>
              <a:t>'/9m</a:t>
            </a:r>
            <a:endParaRPr sz="375">
              <a:latin typeface="Calibri"/>
              <a:cs typeface="Calibri"/>
            </a:endParaRPr>
          </a:p>
        </p:txBody>
      </p:sp>
      <p:sp>
        <p:nvSpPr>
          <p:cNvPr id="356" name="object 356"/>
          <p:cNvSpPr txBox="1"/>
          <p:nvPr/>
        </p:nvSpPr>
        <p:spPr>
          <a:xfrm rot="21180000">
            <a:off x="6635626" y="3834161"/>
            <a:ext cx="56343" cy="31547"/>
          </a:xfrm>
          <a:prstGeom prst="rect">
            <a:avLst/>
          </a:prstGeom>
        </p:spPr>
        <p:txBody>
          <a:bodyPr vert="horz" wrap="square" lIns="0" tIns="0" rIns="0" bIns="0" rtlCol="0">
            <a:spAutoFit/>
          </a:bodyPr>
          <a:lstStyle/>
          <a:p>
            <a:pPr>
              <a:lnSpc>
                <a:spcPct val="100000"/>
              </a:lnSpc>
            </a:pPr>
            <a:r>
              <a:rPr sz="205" spc="17" dirty="0">
                <a:latin typeface="Calibri"/>
                <a:cs typeface="Calibri"/>
              </a:rPr>
              <a:t>1 </a:t>
            </a:r>
            <a:r>
              <a:rPr sz="205" spc="-20" dirty="0">
                <a:latin typeface="Calibri"/>
                <a:cs typeface="Calibri"/>
              </a:rPr>
              <a:t> </a:t>
            </a:r>
            <a:r>
              <a:rPr sz="307" spc="25" baseline="-27777" dirty="0">
                <a:latin typeface="Calibri"/>
                <a:cs typeface="Calibri"/>
              </a:rPr>
              <a:t>2</a:t>
            </a:r>
            <a:endParaRPr sz="307" baseline="-27777">
              <a:latin typeface="Calibri"/>
              <a:cs typeface="Calibri"/>
            </a:endParaRPr>
          </a:p>
        </p:txBody>
      </p:sp>
      <p:sp>
        <p:nvSpPr>
          <p:cNvPr id="357" name="object 357"/>
          <p:cNvSpPr txBox="1"/>
          <p:nvPr/>
        </p:nvSpPr>
        <p:spPr>
          <a:xfrm rot="60000">
            <a:off x="6642862" y="3834931"/>
            <a:ext cx="39191" cy="36805"/>
          </a:xfrm>
          <a:prstGeom prst="rect">
            <a:avLst/>
          </a:prstGeom>
        </p:spPr>
        <p:txBody>
          <a:bodyPr vert="horz" wrap="square" lIns="0" tIns="0" rIns="0" bIns="0" rtlCol="0">
            <a:spAutoFit/>
          </a:bodyPr>
          <a:lstStyle/>
          <a:p>
            <a:pPr>
              <a:lnSpc>
                <a:spcPct val="100000"/>
              </a:lnSpc>
            </a:pPr>
            <a:r>
              <a:rPr sz="239" spc="-14" dirty="0">
                <a:latin typeface="Calibri"/>
                <a:cs typeface="Calibri"/>
              </a:rPr>
              <a:t>/</a:t>
            </a:r>
            <a:endParaRPr sz="239">
              <a:latin typeface="Calibri"/>
              <a:cs typeface="Calibri"/>
            </a:endParaRPr>
          </a:p>
        </p:txBody>
      </p:sp>
      <p:sp>
        <p:nvSpPr>
          <p:cNvPr id="358" name="object 358"/>
          <p:cNvSpPr txBox="1"/>
          <p:nvPr/>
        </p:nvSpPr>
        <p:spPr>
          <a:xfrm rot="21000000">
            <a:off x="6320825" y="3804702"/>
            <a:ext cx="79363" cy="57708"/>
          </a:xfrm>
          <a:prstGeom prst="rect">
            <a:avLst/>
          </a:prstGeom>
        </p:spPr>
        <p:txBody>
          <a:bodyPr vert="horz" wrap="square" lIns="0" tIns="0" rIns="0" bIns="0" rtlCol="0">
            <a:spAutoFit/>
          </a:bodyPr>
          <a:lstStyle/>
          <a:p>
            <a:pPr>
              <a:lnSpc>
                <a:spcPct val="100000"/>
              </a:lnSpc>
            </a:pPr>
            <a:r>
              <a:rPr sz="375" spc="17" dirty="0">
                <a:latin typeface="Calibri"/>
                <a:cs typeface="Calibri"/>
              </a:rPr>
              <a:t>55</a:t>
            </a:r>
            <a:endParaRPr sz="375">
              <a:latin typeface="Calibri"/>
              <a:cs typeface="Calibri"/>
            </a:endParaRPr>
          </a:p>
        </p:txBody>
      </p:sp>
      <p:sp>
        <p:nvSpPr>
          <p:cNvPr id="359" name="object 359"/>
          <p:cNvSpPr txBox="1"/>
          <p:nvPr/>
        </p:nvSpPr>
        <p:spPr>
          <a:xfrm rot="21000000">
            <a:off x="6377804" y="3810142"/>
            <a:ext cx="61015" cy="31547"/>
          </a:xfrm>
          <a:prstGeom prst="rect">
            <a:avLst/>
          </a:prstGeom>
        </p:spPr>
        <p:txBody>
          <a:bodyPr vert="horz" wrap="square" lIns="0" tIns="0" rIns="0" bIns="0" rtlCol="0">
            <a:spAutoFit/>
          </a:bodyPr>
          <a:lstStyle/>
          <a:p>
            <a:pPr>
              <a:lnSpc>
                <a:spcPct val="100000"/>
              </a:lnSpc>
            </a:pPr>
            <a:r>
              <a:rPr sz="205" spc="17" dirty="0">
                <a:latin typeface="Calibri"/>
                <a:cs typeface="Calibri"/>
              </a:rPr>
              <a:t>3 </a:t>
            </a:r>
            <a:r>
              <a:rPr sz="205" spc="-20" dirty="0">
                <a:latin typeface="Calibri"/>
                <a:cs typeface="Calibri"/>
              </a:rPr>
              <a:t> </a:t>
            </a:r>
            <a:r>
              <a:rPr sz="307" spc="25" baseline="-27777" dirty="0">
                <a:latin typeface="Calibri"/>
                <a:cs typeface="Calibri"/>
              </a:rPr>
              <a:t>4</a:t>
            </a:r>
            <a:endParaRPr sz="307" baseline="-27777">
              <a:latin typeface="Calibri"/>
              <a:cs typeface="Calibri"/>
            </a:endParaRPr>
          </a:p>
        </p:txBody>
      </p:sp>
      <p:sp>
        <p:nvSpPr>
          <p:cNvPr id="360" name="object 360"/>
          <p:cNvSpPr txBox="1"/>
          <p:nvPr/>
        </p:nvSpPr>
        <p:spPr>
          <a:xfrm rot="21000000">
            <a:off x="6419998" y="3781554"/>
            <a:ext cx="132635" cy="57708"/>
          </a:xfrm>
          <a:prstGeom prst="rect">
            <a:avLst/>
          </a:prstGeom>
        </p:spPr>
        <p:txBody>
          <a:bodyPr vert="horz" wrap="square" lIns="0" tIns="0" rIns="0" bIns="0" rtlCol="0">
            <a:spAutoFit/>
          </a:bodyPr>
          <a:lstStyle/>
          <a:p>
            <a:pPr>
              <a:lnSpc>
                <a:spcPct val="100000"/>
              </a:lnSpc>
            </a:pPr>
            <a:r>
              <a:rPr sz="375" spc="3" dirty="0">
                <a:latin typeface="Calibri"/>
                <a:cs typeface="Calibri"/>
              </a:rPr>
              <a:t>'/17m</a:t>
            </a:r>
            <a:endParaRPr sz="375">
              <a:latin typeface="Calibri"/>
              <a:cs typeface="Calibri"/>
            </a:endParaRPr>
          </a:p>
        </p:txBody>
      </p:sp>
      <p:sp>
        <p:nvSpPr>
          <p:cNvPr id="361" name="object 361"/>
          <p:cNvSpPr txBox="1"/>
          <p:nvPr/>
        </p:nvSpPr>
        <p:spPr>
          <a:xfrm rot="21540000">
            <a:off x="6387612" y="3807508"/>
            <a:ext cx="38775" cy="36805"/>
          </a:xfrm>
          <a:prstGeom prst="rect">
            <a:avLst/>
          </a:prstGeom>
        </p:spPr>
        <p:txBody>
          <a:bodyPr vert="horz" wrap="square" lIns="0" tIns="0" rIns="0" bIns="0" rtlCol="0">
            <a:spAutoFit/>
          </a:bodyPr>
          <a:lstStyle/>
          <a:p>
            <a:pPr>
              <a:lnSpc>
                <a:spcPct val="100000"/>
              </a:lnSpc>
            </a:pPr>
            <a:r>
              <a:rPr sz="239" spc="-14" dirty="0">
                <a:latin typeface="Calibri"/>
                <a:cs typeface="Calibri"/>
              </a:rPr>
              <a:t>/</a:t>
            </a:r>
            <a:endParaRPr sz="239">
              <a:latin typeface="Calibri"/>
              <a:cs typeface="Calibri"/>
            </a:endParaRPr>
          </a:p>
        </p:txBody>
      </p:sp>
      <p:sp>
        <p:nvSpPr>
          <p:cNvPr id="362" name="object 362"/>
          <p:cNvSpPr txBox="1"/>
          <p:nvPr/>
        </p:nvSpPr>
        <p:spPr>
          <a:xfrm rot="20940000">
            <a:off x="6015674" y="3799493"/>
            <a:ext cx="181410" cy="57708"/>
          </a:xfrm>
          <a:prstGeom prst="rect">
            <a:avLst/>
          </a:prstGeom>
        </p:spPr>
        <p:txBody>
          <a:bodyPr vert="horz" wrap="square" lIns="0" tIns="0" rIns="0" bIns="0" rtlCol="0">
            <a:spAutoFit/>
          </a:bodyPr>
          <a:lstStyle/>
          <a:p>
            <a:pPr>
              <a:lnSpc>
                <a:spcPct val="100000"/>
              </a:lnSpc>
            </a:pPr>
            <a:r>
              <a:rPr sz="375" spc="7" dirty="0">
                <a:latin typeface="Calibri"/>
                <a:cs typeface="Calibri"/>
              </a:rPr>
              <a:t>82'/25m</a:t>
            </a:r>
            <a:endParaRPr sz="375">
              <a:latin typeface="Calibri"/>
              <a:cs typeface="Calibri"/>
            </a:endParaRPr>
          </a:p>
        </p:txBody>
      </p:sp>
      <p:sp>
        <p:nvSpPr>
          <p:cNvPr id="363" name="object 363"/>
          <p:cNvSpPr txBox="1"/>
          <p:nvPr/>
        </p:nvSpPr>
        <p:spPr>
          <a:xfrm rot="240000">
            <a:off x="6753121" y="3702351"/>
            <a:ext cx="238051" cy="57708"/>
          </a:xfrm>
          <a:prstGeom prst="rect">
            <a:avLst/>
          </a:prstGeom>
        </p:spPr>
        <p:txBody>
          <a:bodyPr vert="horz" wrap="square" lIns="0" tIns="0" rIns="0" bIns="0" rtlCol="0">
            <a:spAutoFit/>
          </a:bodyPr>
          <a:lstStyle/>
          <a:p>
            <a:pPr>
              <a:lnSpc>
                <a:spcPct val="100000"/>
              </a:lnSpc>
            </a:pPr>
            <a:r>
              <a:rPr sz="375" spc="17" dirty="0">
                <a:latin typeface="Calibri"/>
                <a:cs typeface="Calibri"/>
              </a:rPr>
              <a:t>108  </a:t>
            </a:r>
            <a:r>
              <a:rPr sz="375" spc="-14" dirty="0">
                <a:latin typeface="Calibri"/>
                <a:cs typeface="Calibri"/>
              </a:rPr>
              <a:t> </a:t>
            </a:r>
            <a:r>
              <a:rPr sz="375" spc="3" dirty="0">
                <a:latin typeface="Calibri"/>
                <a:cs typeface="Calibri"/>
              </a:rPr>
              <a:t>'/33m</a:t>
            </a:r>
            <a:endParaRPr sz="375">
              <a:latin typeface="Calibri"/>
              <a:cs typeface="Calibri"/>
            </a:endParaRPr>
          </a:p>
        </p:txBody>
      </p:sp>
      <p:sp>
        <p:nvSpPr>
          <p:cNvPr id="364" name="object 364"/>
          <p:cNvSpPr txBox="1"/>
          <p:nvPr/>
        </p:nvSpPr>
        <p:spPr>
          <a:xfrm rot="300000">
            <a:off x="6828255" y="3711322"/>
            <a:ext cx="54230" cy="31547"/>
          </a:xfrm>
          <a:prstGeom prst="rect">
            <a:avLst/>
          </a:prstGeom>
        </p:spPr>
        <p:txBody>
          <a:bodyPr vert="horz" wrap="square" lIns="0" tIns="0" rIns="0" bIns="0" rtlCol="0">
            <a:spAutoFit/>
          </a:bodyPr>
          <a:lstStyle/>
          <a:p>
            <a:pPr>
              <a:lnSpc>
                <a:spcPct val="100000"/>
              </a:lnSpc>
            </a:pPr>
            <a:r>
              <a:rPr sz="205" spc="17" dirty="0">
                <a:latin typeface="Calibri"/>
                <a:cs typeface="Calibri"/>
              </a:rPr>
              <a:t>1</a:t>
            </a:r>
            <a:r>
              <a:rPr sz="205" spc="-7" dirty="0">
                <a:latin typeface="Calibri"/>
                <a:cs typeface="Calibri"/>
              </a:rPr>
              <a:t> </a:t>
            </a:r>
            <a:r>
              <a:rPr sz="307" spc="25" baseline="-37037" dirty="0">
                <a:latin typeface="Calibri"/>
                <a:cs typeface="Calibri"/>
              </a:rPr>
              <a:t>4</a:t>
            </a:r>
            <a:endParaRPr sz="307" baseline="-37037">
              <a:latin typeface="Calibri"/>
              <a:cs typeface="Calibri"/>
            </a:endParaRPr>
          </a:p>
        </p:txBody>
      </p:sp>
      <p:sp>
        <p:nvSpPr>
          <p:cNvPr id="365" name="object 365"/>
          <p:cNvSpPr txBox="1"/>
          <p:nvPr/>
        </p:nvSpPr>
        <p:spPr>
          <a:xfrm rot="360000">
            <a:off x="6836859" y="3709840"/>
            <a:ext cx="39191" cy="36805"/>
          </a:xfrm>
          <a:prstGeom prst="rect">
            <a:avLst/>
          </a:prstGeom>
        </p:spPr>
        <p:txBody>
          <a:bodyPr vert="horz" wrap="square" lIns="0" tIns="0" rIns="0" bIns="0" rtlCol="0">
            <a:spAutoFit/>
          </a:bodyPr>
          <a:lstStyle/>
          <a:p>
            <a:pPr>
              <a:lnSpc>
                <a:spcPct val="100000"/>
              </a:lnSpc>
            </a:pPr>
            <a:r>
              <a:rPr sz="239" spc="-14" dirty="0">
                <a:latin typeface="Calibri"/>
                <a:cs typeface="Calibri"/>
              </a:rPr>
              <a:t>/</a:t>
            </a:r>
            <a:endParaRPr sz="239">
              <a:latin typeface="Calibri"/>
              <a:cs typeface="Calibri"/>
            </a:endParaRPr>
          </a:p>
        </p:txBody>
      </p:sp>
      <p:graphicFrame>
        <p:nvGraphicFramePr>
          <p:cNvPr id="6" name="object 6"/>
          <p:cNvGraphicFramePr>
            <a:graphicFrameLocks noGrp="1"/>
          </p:cNvGraphicFramePr>
          <p:nvPr/>
        </p:nvGraphicFramePr>
        <p:xfrm>
          <a:off x="3130839" y="4831773"/>
          <a:ext cx="1437062" cy="1386890"/>
        </p:xfrm>
        <a:graphic>
          <a:graphicData uri="http://schemas.openxmlformats.org/drawingml/2006/table">
            <a:tbl>
              <a:tblPr firstRow="1" bandRow="1">
                <a:tableStyleId>{2D5ABB26-0587-4C30-8999-92F81FD0307C}</a:tableStyleId>
              </a:tblPr>
              <a:tblGrid>
                <a:gridCol w="598516">
                  <a:extLst>
                    <a:ext uri="{9D8B030D-6E8A-4147-A177-3AD203B41FA5}">
                      <a16:colId xmlns:a16="http://schemas.microsoft.com/office/drawing/2014/main" val="20000"/>
                    </a:ext>
                  </a:extLst>
                </a:gridCol>
                <a:gridCol w="838546">
                  <a:extLst>
                    <a:ext uri="{9D8B030D-6E8A-4147-A177-3AD203B41FA5}">
                      <a16:colId xmlns:a16="http://schemas.microsoft.com/office/drawing/2014/main" val="20001"/>
                    </a:ext>
                  </a:extLst>
                </a:gridCol>
              </a:tblGrid>
              <a:tr h="155864">
                <a:tc gridSpan="2">
                  <a:txBody>
                    <a:bodyPr/>
                    <a:lstStyle/>
                    <a:p>
                      <a:pPr marL="50800">
                        <a:lnSpc>
                          <a:spcPct val="100000"/>
                        </a:lnSpc>
                      </a:pPr>
                      <a:r>
                        <a:rPr sz="500" b="1" spc="-60" dirty="0">
                          <a:solidFill>
                            <a:srgbClr val="FFFFFF"/>
                          </a:solidFill>
                          <a:latin typeface="Trebuchet MS"/>
                          <a:cs typeface="Trebuchet MS"/>
                        </a:rPr>
                        <a:t>T</a:t>
                      </a:r>
                      <a:r>
                        <a:rPr sz="500" b="1" dirty="0">
                          <a:solidFill>
                            <a:srgbClr val="FFFFFF"/>
                          </a:solidFill>
                          <a:latin typeface="Trebuchet MS"/>
                          <a:cs typeface="Trebuchet MS"/>
                        </a:rPr>
                        <a:t>echnical</a:t>
                      </a:r>
                      <a:r>
                        <a:rPr sz="500" b="1" spc="-65" dirty="0">
                          <a:solidFill>
                            <a:srgbClr val="FFFFFF"/>
                          </a:solidFill>
                          <a:latin typeface="Trebuchet MS"/>
                          <a:cs typeface="Trebuchet MS"/>
                        </a:rPr>
                        <a:t> </a:t>
                      </a:r>
                      <a:r>
                        <a:rPr sz="500" b="1" dirty="0">
                          <a:solidFill>
                            <a:srgbClr val="FFFFFF"/>
                          </a:solidFill>
                          <a:latin typeface="Trebuchet MS"/>
                          <a:cs typeface="Trebuchet MS"/>
                        </a:rPr>
                        <a:t>Data</a:t>
                      </a:r>
                      <a:endParaRPr sz="500">
                        <a:latin typeface="Trebuchet MS"/>
                        <a:cs typeface="Trebuchet MS"/>
                      </a:endParaRPr>
                    </a:p>
                  </a:txBody>
                  <a:tcPr marL="0" marR="0" marT="0" marB="0">
                    <a:solidFill>
                      <a:srgbClr val="A7A9AC"/>
                    </a:solidFill>
                  </a:tcPr>
                </a:tc>
                <a:tc hMerge="1">
                  <a:txBody>
                    <a:bodyPr/>
                    <a:lstStyle/>
                    <a:p>
                      <a:endParaRPr/>
                    </a:p>
                  </a:txBody>
                  <a:tcPr marL="0" marR="0" marT="0" marB="0"/>
                </a:tc>
                <a:extLst>
                  <a:ext uri="{0D108BD9-81ED-4DB2-BD59-A6C34878D82A}">
                    <a16:rowId xmlns:a16="http://schemas.microsoft.com/office/drawing/2014/main" val="10000"/>
                  </a:ext>
                </a:extLst>
              </a:tr>
              <a:tr h="116430">
                <a:tc>
                  <a:txBody>
                    <a:bodyPr/>
                    <a:lstStyle/>
                    <a:p>
                      <a:pPr marL="50800">
                        <a:lnSpc>
                          <a:spcPct val="100000"/>
                        </a:lnSpc>
                      </a:pPr>
                      <a:r>
                        <a:rPr sz="400" dirty="0">
                          <a:latin typeface="Arial"/>
                          <a:cs typeface="Arial"/>
                        </a:rPr>
                        <a:t>Liquid</a:t>
                      </a:r>
                      <a:r>
                        <a:rPr sz="400" spc="-40" dirty="0">
                          <a:latin typeface="Arial"/>
                          <a:cs typeface="Arial"/>
                        </a:rPr>
                        <a:t> </a:t>
                      </a:r>
                      <a:r>
                        <a:rPr sz="400" spc="-45" dirty="0">
                          <a:latin typeface="Arial"/>
                          <a:cs typeface="Arial"/>
                        </a:rPr>
                        <a:t>T</a:t>
                      </a:r>
                      <a:r>
                        <a:rPr sz="400" dirty="0">
                          <a:latin typeface="Arial"/>
                          <a:cs typeface="Arial"/>
                        </a:rPr>
                        <a:t>emp</a:t>
                      </a:r>
                      <a:r>
                        <a:rPr sz="400" spc="-40" dirty="0">
                          <a:latin typeface="Arial"/>
                          <a:cs typeface="Arial"/>
                        </a:rPr>
                        <a:t> </a:t>
                      </a:r>
                      <a:r>
                        <a:rPr sz="400" dirty="0">
                          <a:latin typeface="Arial"/>
                          <a:cs typeface="Arial"/>
                        </a:rPr>
                        <a:t>Range</a:t>
                      </a:r>
                      <a:endParaRPr sz="400">
                        <a:latin typeface="Arial"/>
                        <a:cs typeface="Arial"/>
                      </a:endParaRPr>
                    </a:p>
                  </a:txBody>
                  <a:tcPr marL="0" marR="0" marT="0" marB="0">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-4°F</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248°F</a:t>
                      </a:r>
                      <a:r>
                        <a:rPr sz="400" spc="-40" dirty="0">
                          <a:latin typeface="Arial"/>
                          <a:cs typeface="Arial"/>
                        </a:rPr>
                        <a:t> </a:t>
                      </a:r>
                      <a:r>
                        <a:rPr sz="400" dirty="0">
                          <a:latin typeface="Arial"/>
                          <a:cs typeface="Arial"/>
                        </a:rPr>
                        <a:t>(-20°C</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+120°C)</a:t>
                      </a:r>
                      <a:endParaRPr sz="400">
                        <a:latin typeface="Arial"/>
                        <a:cs typeface="Arial"/>
                      </a:endParaRPr>
                    </a:p>
                  </a:txBody>
                  <a:tcPr marL="0" marR="0" marT="0" marB="0">
                    <a:lnB w="3175">
                      <a:solidFill>
                        <a:srgbClr val="808285"/>
                      </a:solidFill>
                      <a:prstDash val="solid"/>
                    </a:lnB>
                  </a:tcPr>
                </a:tc>
                <a:extLst>
                  <a:ext uri="{0D108BD9-81ED-4DB2-BD59-A6C34878D82A}">
                    <a16:rowId xmlns:a16="http://schemas.microsoft.com/office/drawing/2014/main" val="10001"/>
                  </a:ext>
                </a:extLst>
              </a:tr>
              <a:tr h="172038">
                <a:tc>
                  <a:txBody>
                    <a:bodyPr/>
                    <a:lstStyle/>
                    <a:p>
                      <a:pPr marL="50800">
                        <a:lnSpc>
                          <a:spcPct val="100000"/>
                        </a:lnSpc>
                      </a:pPr>
                      <a:r>
                        <a:rPr sz="400" dirty="0">
                          <a:latin typeface="Arial"/>
                          <a:cs typeface="Arial"/>
                        </a:rPr>
                        <a:t>Fluid</a:t>
                      </a:r>
                      <a:r>
                        <a:rPr sz="400" spc="-40" dirty="0">
                          <a:latin typeface="Arial"/>
                          <a:cs typeface="Arial"/>
                        </a:rPr>
                        <a:t> </a:t>
                      </a:r>
                      <a:r>
                        <a:rPr sz="400" dirty="0">
                          <a:latin typeface="Arial"/>
                          <a:cs typeface="Arial"/>
                        </a:rPr>
                        <a:t>Capability</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spc="-20" dirty="0">
                          <a:latin typeface="Arial"/>
                          <a:cs typeface="Arial"/>
                        </a:rPr>
                        <a:t>W</a:t>
                      </a:r>
                      <a:r>
                        <a:rPr sz="400" dirty="0">
                          <a:latin typeface="Arial"/>
                          <a:cs typeface="Arial"/>
                        </a:rPr>
                        <a:t>ater</a:t>
                      </a:r>
                      <a:endParaRPr sz="400">
                        <a:latin typeface="Arial"/>
                        <a:cs typeface="Arial"/>
                      </a:endParaRPr>
                    </a:p>
                    <a:p>
                      <a:pPr marL="50800">
                        <a:lnSpc>
                          <a:spcPct val="100000"/>
                        </a:lnSpc>
                      </a:pPr>
                      <a:r>
                        <a:rPr sz="400" dirty="0">
                          <a:latin typeface="Arial"/>
                          <a:cs typeface="Arial"/>
                        </a:rPr>
                        <a:t>50/50</a:t>
                      </a:r>
                      <a:r>
                        <a:rPr sz="400" spc="-40" dirty="0">
                          <a:latin typeface="Arial"/>
                          <a:cs typeface="Arial"/>
                        </a:rPr>
                        <a:t> </a:t>
                      </a:r>
                      <a:r>
                        <a:rPr sz="400" spc="-20" dirty="0">
                          <a:latin typeface="Arial"/>
                          <a:cs typeface="Arial"/>
                        </a:rPr>
                        <a:t>W</a:t>
                      </a:r>
                      <a:r>
                        <a:rPr sz="400" dirty="0">
                          <a:latin typeface="Arial"/>
                          <a:cs typeface="Arial"/>
                        </a:rPr>
                        <a:t>ater-Gl</a:t>
                      </a:r>
                      <a:r>
                        <a:rPr sz="400" spc="-10" dirty="0">
                          <a:latin typeface="Arial"/>
                          <a:cs typeface="Arial"/>
                        </a:rPr>
                        <a:t>y</a:t>
                      </a:r>
                      <a:r>
                        <a:rPr sz="400" dirty="0">
                          <a:latin typeface="Arial"/>
                          <a:cs typeface="Arial"/>
                        </a:rPr>
                        <a:t>col</a:t>
                      </a:r>
                      <a:r>
                        <a:rPr sz="400" spc="-40" dirty="0">
                          <a:latin typeface="Arial"/>
                          <a:cs typeface="Arial"/>
                        </a:rPr>
                        <a:t> </a:t>
                      </a:r>
                      <a:r>
                        <a:rPr sz="400" dirty="0">
                          <a:latin typeface="Arial"/>
                          <a:cs typeface="Arial"/>
                        </a:rPr>
                        <a:t>Mixtu</a:t>
                      </a:r>
                      <a:r>
                        <a:rPr sz="400" spc="-10" dirty="0">
                          <a:latin typeface="Arial"/>
                          <a:cs typeface="Arial"/>
                        </a:rPr>
                        <a:t>r</a:t>
                      </a:r>
                      <a:r>
                        <a:rPr sz="400" dirty="0">
                          <a:latin typeface="Arial"/>
                          <a:cs typeface="Arial"/>
                        </a:rPr>
                        <a:t>es</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2"/>
                  </a:ext>
                </a:extLst>
              </a:tr>
              <a:tr h="249382">
                <a:tc>
                  <a:txBody>
                    <a:bodyPr/>
                    <a:lstStyle/>
                    <a:p>
                      <a:pPr marL="50800">
                        <a:lnSpc>
                          <a:spcPct val="100000"/>
                        </a:lnSpc>
                      </a:pPr>
                      <a:r>
                        <a:rPr sz="400" dirty="0">
                          <a:latin typeface="Arial"/>
                          <a:cs typeface="Arial"/>
                        </a:rPr>
                        <a:t>Max</a:t>
                      </a:r>
                      <a:r>
                        <a:rPr sz="400" spc="-40" dirty="0">
                          <a:latin typeface="Arial"/>
                          <a:cs typeface="Arial"/>
                        </a:rPr>
                        <a:t> </a:t>
                      </a:r>
                      <a:r>
                        <a:rPr sz="400" dirty="0">
                          <a:latin typeface="Arial"/>
                          <a:cs typeface="Arial"/>
                        </a:rPr>
                        <a:t>Operating</a:t>
                      </a:r>
                      <a:r>
                        <a:rPr sz="400" spc="-40" dirty="0">
                          <a:latin typeface="Arial"/>
                          <a:cs typeface="Arial"/>
                        </a:rPr>
                        <a:t> </a:t>
                      </a:r>
                      <a:r>
                        <a:rPr sz="400" dirty="0">
                          <a:latin typeface="Arial"/>
                          <a:cs typeface="Arial"/>
                        </a:rPr>
                        <a:t>P</a:t>
                      </a:r>
                      <a:r>
                        <a:rPr sz="400" spc="-10" dirty="0">
                          <a:latin typeface="Arial"/>
                          <a:cs typeface="Arial"/>
                        </a:rPr>
                        <a:t>r</a:t>
                      </a:r>
                      <a:r>
                        <a:rPr sz="400" dirty="0">
                          <a:latin typeface="Arial"/>
                          <a:cs typeface="Arial"/>
                        </a:rPr>
                        <a:t>essu</a:t>
                      </a:r>
                      <a:r>
                        <a:rPr sz="400" spc="-10" dirty="0">
                          <a:latin typeface="Arial"/>
                          <a:cs typeface="Arial"/>
                        </a:rPr>
                        <a:t>r</a:t>
                      </a:r>
                      <a:r>
                        <a:rPr sz="400" dirty="0">
                          <a:latin typeface="Arial"/>
                          <a:cs typeface="Arial"/>
                        </a:rPr>
                        <a:t>e</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232</a:t>
                      </a:r>
                      <a:r>
                        <a:rPr sz="400" spc="-40" dirty="0">
                          <a:latin typeface="Arial"/>
                          <a:cs typeface="Arial"/>
                        </a:rPr>
                        <a:t> </a:t>
                      </a:r>
                      <a:r>
                        <a:rPr sz="400" dirty="0">
                          <a:latin typeface="Arial"/>
                          <a:cs typeface="Arial"/>
                        </a:rPr>
                        <a:t>PSI</a:t>
                      </a:r>
                      <a:endParaRPr sz="400">
                        <a:latin typeface="Arial"/>
                        <a:cs typeface="Arial"/>
                      </a:endParaRPr>
                    </a:p>
                    <a:p>
                      <a:pPr marL="50800" marR="437515">
                        <a:lnSpc>
                          <a:spcPct val="100000"/>
                        </a:lnSpc>
                      </a:pPr>
                      <a:r>
                        <a:rPr sz="400" dirty="0">
                          <a:latin typeface="Arial"/>
                          <a:cs typeface="Arial"/>
                        </a:rPr>
                        <a:t>248°F</a:t>
                      </a:r>
                      <a:r>
                        <a:rPr sz="400" spc="-40" dirty="0">
                          <a:latin typeface="Arial"/>
                          <a:cs typeface="Arial"/>
                        </a:rPr>
                        <a:t> </a:t>
                      </a:r>
                      <a:r>
                        <a:rPr sz="400" dirty="0">
                          <a:latin typeface="Arial"/>
                          <a:cs typeface="Arial"/>
                        </a:rPr>
                        <a:t>(</a:t>
                      </a:r>
                      <a:r>
                        <a:rPr sz="400" spc="-10" dirty="0">
                          <a:latin typeface="Arial"/>
                          <a:cs typeface="Arial"/>
                        </a:rPr>
                        <a:t>w</a:t>
                      </a:r>
                      <a:r>
                        <a:rPr sz="400" dirty="0">
                          <a:latin typeface="Arial"/>
                          <a:cs typeface="Arial"/>
                        </a:rPr>
                        <a:t>ater</a:t>
                      </a:r>
                      <a:r>
                        <a:rPr sz="400" spc="-40" dirty="0">
                          <a:latin typeface="Arial"/>
                          <a:cs typeface="Arial"/>
                        </a:rPr>
                        <a:t> </a:t>
                      </a:r>
                      <a:r>
                        <a:rPr sz="400" dirty="0">
                          <a:latin typeface="Arial"/>
                          <a:cs typeface="Arial"/>
                        </a:rPr>
                        <a:t>only) 194°F</a:t>
                      </a:r>
                      <a:r>
                        <a:rPr sz="400" spc="-40" dirty="0">
                          <a:latin typeface="Arial"/>
                          <a:cs typeface="Arial"/>
                        </a:rPr>
                        <a:t> </a:t>
                      </a:r>
                      <a:r>
                        <a:rPr sz="400" dirty="0">
                          <a:latin typeface="Arial"/>
                          <a:cs typeface="Arial"/>
                        </a:rPr>
                        <a:t>(50%</a:t>
                      </a:r>
                      <a:r>
                        <a:rPr sz="400" spc="-40" dirty="0">
                          <a:latin typeface="Arial"/>
                          <a:cs typeface="Arial"/>
                        </a:rPr>
                        <a:t> </a:t>
                      </a:r>
                      <a:r>
                        <a:rPr sz="400" dirty="0">
                          <a:latin typeface="Arial"/>
                          <a:cs typeface="Arial"/>
                        </a:rPr>
                        <a:t>p</a:t>
                      </a:r>
                      <a:r>
                        <a:rPr sz="400" spc="-10" dirty="0">
                          <a:latin typeface="Arial"/>
                          <a:cs typeface="Arial"/>
                        </a:rPr>
                        <a:t>r</a:t>
                      </a:r>
                      <a:r>
                        <a:rPr sz="400" dirty="0">
                          <a:latin typeface="Arial"/>
                          <a:cs typeface="Arial"/>
                        </a:rPr>
                        <a:t>opylene)</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3"/>
                  </a:ext>
                </a:extLst>
              </a:tr>
              <a:tr h="116430">
                <a:tc>
                  <a:txBody>
                    <a:bodyPr/>
                    <a:lstStyle/>
                    <a:p>
                      <a:pPr marL="50800">
                        <a:lnSpc>
                          <a:spcPct val="100000"/>
                        </a:lnSpc>
                      </a:pPr>
                      <a:r>
                        <a:rPr sz="400" dirty="0">
                          <a:latin typeface="Arial"/>
                          <a:cs typeface="Arial"/>
                        </a:rPr>
                        <a:t>Mains</a:t>
                      </a:r>
                      <a:r>
                        <a:rPr sz="400" spc="-40" dirty="0">
                          <a:latin typeface="Arial"/>
                          <a:cs typeface="Arial"/>
                        </a:rPr>
                        <a:t> V</a:t>
                      </a:r>
                      <a:r>
                        <a:rPr sz="400" dirty="0">
                          <a:latin typeface="Arial"/>
                          <a:cs typeface="Arial"/>
                        </a:rPr>
                        <a:t>oltage</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3~</a:t>
                      </a:r>
                      <a:r>
                        <a:rPr sz="400" spc="-40" dirty="0">
                          <a:latin typeface="Arial"/>
                          <a:cs typeface="Arial"/>
                        </a:rPr>
                        <a:t> </a:t>
                      </a:r>
                      <a:r>
                        <a:rPr sz="400" dirty="0">
                          <a:latin typeface="Arial"/>
                          <a:cs typeface="Arial"/>
                        </a:rPr>
                        <a:t>380-480V</a:t>
                      </a:r>
                      <a:r>
                        <a:rPr sz="400" spc="-40" dirty="0">
                          <a:latin typeface="Arial"/>
                          <a:cs typeface="Arial"/>
                        </a:rPr>
                        <a:t> </a:t>
                      </a:r>
                      <a:r>
                        <a:rPr sz="400" dirty="0">
                          <a:latin typeface="Arial"/>
                          <a:cs typeface="Arial"/>
                        </a:rPr>
                        <a:t>±10%</a:t>
                      </a:r>
                      <a:r>
                        <a:rPr sz="400" spc="-40" dirty="0">
                          <a:latin typeface="Arial"/>
                          <a:cs typeface="Arial"/>
                        </a:rPr>
                        <a:t> </a:t>
                      </a:r>
                      <a:r>
                        <a:rPr sz="400" dirty="0">
                          <a:latin typeface="Arial"/>
                          <a:cs typeface="Arial"/>
                        </a:rPr>
                        <a:t>50/60Hz</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4"/>
                  </a:ext>
                </a:extLst>
              </a:tr>
              <a:tr h="116430">
                <a:tc>
                  <a:txBody>
                    <a:bodyPr/>
                    <a:lstStyle/>
                    <a:p>
                      <a:pPr marL="50800">
                        <a:lnSpc>
                          <a:spcPct val="100000"/>
                        </a:lnSpc>
                      </a:pPr>
                      <a:r>
                        <a:rPr sz="400" dirty="0">
                          <a:latin typeface="Arial"/>
                          <a:cs typeface="Arial"/>
                        </a:rPr>
                        <a:t>P</a:t>
                      </a:r>
                      <a:r>
                        <a:rPr sz="400" spc="-10" dirty="0">
                          <a:latin typeface="Arial"/>
                          <a:cs typeface="Arial"/>
                        </a:rPr>
                        <a:t>r</a:t>
                      </a:r>
                      <a:r>
                        <a:rPr sz="400" dirty="0">
                          <a:latin typeface="Arial"/>
                          <a:cs typeface="Arial"/>
                        </a:rPr>
                        <a:t>otection</a:t>
                      </a:r>
                      <a:r>
                        <a:rPr sz="400" spc="-40" dirty="0">
                          <a:latin typeface="Arial"/>
                          <a:cs typeface="Arial"/>
                        </a:rPr>
                        <a:t> </a:t>
                      </a:r>
                      <a:r>
                        <a:rPr sz="400" dirty="0">
                          <a:latin typeface="Arial"/>
                          <a:cs typeface="Arial"/>
                        </a:rPr>
                        <a:t>Class</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IP</a:t>
                      </a:r>
                      <a:r>
                        <a:rPr sz="400" spc="-40" dirty="0">
                          <a:latin typeface="Arial"/>
                          <a:cs typeface="Arial"/>
                        </a:rPr>
                        <a:t> </a:t>
                      </a:r>
                      <a:r>
                        <a:rPr sz="400" dirty="0">
                          <a:latin typeface="Arial"/>
                          <a:cs typeface="Arial"/>
                        </a:rPr>
                        <a:t>55,</a:t>
                      </a:r>
                      <a:r>
                        <a:rPr sz="400" spc="-40" dirty="0">
                          <a:latin typeface="Arial"/>
                          <a:cs typeface="Arial"/>
                        </a:rPr>
                        <a:t> </a:t>
                      </a:r>
                      <a:r>
                        <a:rPr sz="400" dirty="0">
                          <a:latin typeface="Arial"/>
                          <a:cs typeface="Arial"/>
                        </a:rPr>
                        <a:t>Class</a:t>
                      </a:r>
                      <a:r>
                        <a:rPr sz="400" spc="-40" dirty="0">
                          <a:latin typeface="Arial"/>
                          <a:cs typeface="Arial"/>
                        </a:rPr>
                        <a:t> </a:t>
                      </a:r>
                      <a:r>
                        <a:rPr sz="400" dirty="0">
                          <a:latin typeface="Arial"/>
                          <a:cs typeface="Arial"/>
                        </a:rPr>
                        <a:t>F</a:t>
                      </a:r>
                      <a:r>
                        <a:rPr sz="400" spc="-40" dirty="0">
                          <a:latin typeface="Arial"/>
                          <a:cs typeface="Arial"/>
                        </a:rPr>
                        <a:t> </a:t>
                      </a:r>
                      <a:r>
                        <a:rPr sz="400" dirty="0">
                          <a:latin typeface="Arial"/>
                          <a:cs typeface="Arial"/>
                        </a:rPr>
                        <a:t>Insulation</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5"/>
                  </a:ext>
                </a:extLst>
              </a:tr>
              <a:tr h="116430">
                <a:tc>
                  <a:txBody>
                    <a:bodyPr/>
                    <a:lstStyle/>
                    <a:p>
                      <a:pPr marL="50800">
                        <a:lnSpc>
                          <a:spcPct val="100000"/>
                        </a:lnSpc>
                      </a:pPr>
                      <a:r>
                        <a:rPr sz="400" dirty="0">
                          <a:latin typeface="Arial"/>
                          <a:cs typeface="Arial"/>
                        </a:rPr>
                        <a:t>Ambient</a:t>
                      </a:r>
                      <a:r>
                        <a:rPr sz="400" spc="-40" dirty="0">
                          <a:latin typeface="Arial"/>
                          <a:cs typeface="Arial"/>
                        </a:rPr>
                        <a:t> </a:t>
                      </a:r>
                      <a:r>
                        <a:rPr sz="400" spc="-45" dirty="0">
                          <a:latin typeface="Arial"/>
                          <a:cs typeface="Arial"/>
                        </a:rPr>
                        <a:t>T</a:t>
                      </a:r>
                      <a:r>
                        <a:rPr sz="400" dirty="0">
                          <a:latin typeface="Arial"/>
                          <a:cs typeface="Arial"/>
                        </a:rPr>
                        <a:t>emp</a:t>
                      </a:r>
                      <a:r>
                        <a:rPr sz="400" spc="-40" dirty="0">
                          <a:latin typeface="Arial"/>
                          <a:cs typeface="Arial"/>
                        </a:rPr>
                        <a:t> </a:t>
                      </a:r>
                      <a:r>
                        <a:rPr sz="400" dirty="0">
                          <a:latin typeface="Arial"/>
                          <a:cs typeface="Arial"/>
                        </a:rPr>
                        <a:t>Range</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32°F</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104°F</a:t>
                      </a:r>
                      <a:r>
                        <a:rPr sz="400" spc="-40" dirty="0">
                          <a:latin typeface="Arial"/>
                          <a:cs typeface="Arial"/>
                        </a:rPr>
                        <a:t> </a:t>
                      </a:r>
                      <a:r>
                        <a:rPr sz="400" dirty="0">
                          <a:latin typeface="Arial"/>
                          <a:cs typeface="Arial"/>
                        </a:rPr>
                        <a:t>(0°C</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40°C)</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6"/>
                  </a:ext>
                </a:extLst>
              </a:tr>
              <a:tr h="172038">
                <a:tc>
                  <a:txBody>
                    <a:bodyPr/>
                    <a:lstStyle/>
                    <a:p>
                      <a:pPr marL="50800">
                        <a:lnSpc>
                          <a:spcPct val="100000"/>
                        </a:lnSpc>
                      </a:pPr>
                      <a:r>
                        <a:rPr sz="400" dirty="0">
                          <a:latin typeface="Arial"/>
                          <a:cs typeface="Arial"/>
                        </a:rPr>
                        <a:t>Max</a:t>
                      </a:r>
                      <a:r>
                        <a:rPr sz="400" spc="-40" dirty="0">
                          <a:latin typeface="Arial"/>
                          <a:cs typeface="Arial"/>
                        </a:rPr>
                        <a:t> </a:t>
                      </a:r>
                      <a:r>
                        <a:rPr sz="400" spc="-15" dirty="0">
                          <a:latin typeface="Arial"/>
                          <a:cs typeface="Arial"/>
                        </a:rPr>
                        <a:t>R</a:t>
                      </a:r>
                      <a:r>
                        <a:rPr sz="400" dirty="0">
                          <a:latin typeface="Arial"/>
                          <a:cs typeface="Arial"/>
                        </a:rPr>
                        <a:t>elati</a:t>
                      </a:r>
                      <a:r>
                        <a:rPr sz="400" spc="-10" dirty="0">
                          <a:latin typeface="Arial"/>
                          <a:cs typeface="Arial"/>
                        </a:rPr>
                        <a:t>v</a:t>
                      </a:r>
                      <a:r>
                        <a:rPr sz="400" dirty="0">
                          <a:latin typeface="Arial"/>
                          <a:cs typeface="Arial"/>
                        </a:rPr>
                        <a:t>e</a:t>
                      </a:r>
                      <a:r>
                        <a:rPr sz="400" spc="-40" dirty="0">
                          <a:latin typeface="Arial"/>
                          <a:cs typeface="Arial"/>
                        </a:rPr>
                        <a:t> </a:t>
                      </a:r>
                      <a:r>
                        <a:rPr sz="400" dirty="0">
                          <a:latin typeface="Arial"/>
                          <a:cs typeface="Arial"/>
                        </a:rPr>
                        <a:t>Humidity</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32°F</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86°F</a:t>
                      </a:r>
                      <a:r>
                        <a:rPr sz="400" spc="-40" dirty="0">
                          <a:latin typeface="Arial"/>
                          <a:cs typeface="Arial"/>
                        </a:rPr>
                        <a:t> </a:t>
                      </a:r>
                      <a:r>
                        <a:rPr sz="400" dirty="0">
                          <a:latin typeface="Arial"/>
                          <a:cs typeface="Arial"/>
                        </a:rPr>
                        <a:t>(0°C</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30°C):</a:t>
                      </a:r>
                      <a:r>
                        <a:rPr sz="400" spc="-40" dirty="0">
                          <a:latin typeface="Arial"/>
                          <a:cs typeface="Arial"/>
                        </a:rPr>
                        <a:t> </a:t>
                      </a:r>
                      <a:r>
                        <a:rPr sz="400" dirty="0">
                          <a:latin typeface="Arial"/>
                          <a:cs typeface="Arial"/>
                        </a:rPr>
                        <a:t>90%</a:t>
                      </a:r>
                      <a:endParaRPr sz="400">
                        <a:latin typeface="Arial"/>
                        <a:cs typeface="Arial"/>
                      </a:endParaRPr>
                    </a:p>
                    <a:p>
                      <a:pPr marL="50800">
                        <a:lnSpc>
                          <a:spcPct val="100000"/>
                        </a:lnSpc>
                      </a:pPr>
                      <a:r>
                        <a:rPr sz="400" dirty="0">
                          <a:latin typeface="Arial"/>
                          <a:cs typeface="Arial"/>
                        </a:rPr>
                        <a:t>87°F</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104°F</a:t>
                      </a:r>
                      <a:r>
                        <a:rPr sz="400" spc="-40" dirty="0">
                          <a:latin typeface="Arial"/>
                          <a:cs typeface="Arial"/>
                        </a:rPr>
                        <a:t> </a:t>
                      </a:r>
                      <a:r>
                        <a:rPr sz="400" dirty="0">
                          <a:latin typeface="Arial"/>
                          <a:cs typeface="Arial"/>
                        </a:rPr>
                        <a:t>(31°C</a:t>
                      </a:r>
                      <a:r>
                        <a:rPr sz="400" spc="-40" dirty="0">
                          <a:latin typeface="Arial"/>
                          <a:cs typeface="Arial"/>
                        </a:rPr>
                        <a:t> </a:t>
                      </a:r>
                      <a:r>
                        <a:rPr sz="400" dirty="0">
                          <a:latin typeface="Arial"/>
                          <a:cs typeface="Arial"/>
                        </a:rPr>
                        <a:t>to</a:t>
                      </a:r>
                      <a:r>
                        <a:rPr sz="400" spc="-40" dirty="0">
                          <a:latin typeface="Arial"/>
                          <a:cs typeface="Arial"/>
                        </a:rPr>
                        <a:t> </a:t>
                      </a:r>
                      <a:r>
                        <a:rPr sz="400" dirty="0">
                          <a:latin typeface="Arial"/>
                          <a:cs typeface="Arial"/>
                        </a:rPr>
                        <a:t>40°C):</a:t>
                      </a:r>
                      <a:r>
                        <a:rPr sz="400" spc="-40" dirty="0">
                          <a:latin typeface="Arial"/>
                          <a:cs typeface="Arial"/>
                        </a:rPr>
                        <a:t> </a:t>
                      </a:r>
                      <a:r>
                        <a:rPr sz="400" dirty="0">
                          <a:latin typeface="Arial"/>
                          <a:cs typeface="Arial"/>
                        </a:rPr>
                        <a:t>60%</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7"/>
                  </a:ext>
                </a:extLst>
              </a:tr>
              <a:tr h="116430">
                <a:tc>
                  <a:txBody>
                    <a:bodyPr/>
                    <a:lstStyle/>
                    <a:p>
                      <a:pPr marL="50800">
                        <a:lnSpc>
                          <a:spcPct val="100000"/>
                        </a:lnSpc>
                      </a:pPr>
                      <a:r>
                        <a:rPr sz="400" dirty="0">
                          <a:latin typeface="Arial"/>
                          <a:cs typeface="Arial"/>
                        </a:rPr>
                        <a:t>Sound</a:t>
                      </a:r>
                      <a:r>
                        <a:rPr sz="400" spc="-40" dirty="0">
                          <a:latin typeface="Arial"/>
                          <a:cs typeface="Arial"/>
                        </a:rPr>
                        <a:t> </a:t>
                      </a:r>
                      <a:r>
                        <a:rPr sz="400" dirty="0">
                          <a:latin typeface="Arial"/>
                          <a:cs typeface="Arial"/>
                        </a:rPr>
                        <a:t>Le</a:t>
                      </a:r>
                      <a:r>
                        <a:rPr sz="400" spc="-10" dirty="0">
                          <a:latin typeface="Arial"/>
                          <a:cs typeface="Arial"/>
                        </a:rPr>
                        <a:t>v</a:t>
                      </a:r>
                      <a:r>
                        <a:rPr sz="400" dirty="0">
                          <a:latin typeface="Arial"/>
                          <a:cs typeface="Arial"/>
                        </a:rPr>
                        <a:t>el</a:t>
                      </a:r>
                      <a:endParaRPr sz="400">
                        <a:latin typeface="Arial"/>
                        <a:cs typeface="Arial"/>
                      </a:endParaRPr>
                    </a:p>
                  </a:txBody>
                  <a:tcPr marL="0" marR="0" marT="0" marB="0">
                    <a:lnT w="3175">
                      <a:solidFill>
                        <a:srgbClr val="808285"/>
                      </a:solidFill>
                      <a:prstDash val="solid"/>
                    </a:lnT>
                    <a:lnB w="6350">
                      <a:solidFill>
                        <a:srgbClr val="808285"/>
                      </a:solidFill>
                      <a:prstDash val="solid"/>
                    </a:lnB>
                    <a:solidFill>
                      <a:srgbClr val="E6E7E8"/>
                    </a:solidFill>
                  </a:tcPr>
                </a:tc>
                <a:tc>
                  <a:txBody>
                    <a:bodyPr/>
                    <a:lstStyle/>
                    <a:p>
                      <a:pPr marL="50800">
                        <a:lnSpc>
                          <a:spcPct val="100000"/>
                        </a:lnSpc>
                      </a:pPr>
                      <a:r>
                        <a:rPr sz="400" dirty="0">
                          <a:latin typeface="Arial"/>
                          <a:cs typeface="Arial"/>
                        </a:rPr>
                        <a:t>&lt;</a:t>
                      </a:r>
                      <a:r>
                        <a:rPr sz="400" spc="-40" dirty="0">
                          <a:latin typeface="Arial"/>
                          <a:cs typeface="Arial"/>
                        </a:rPr>
                        <a:t> </a:t>
                      </a:r>
                      <a:r>
                        <a:rPr sz="400" dirty="0">
                          <a:latin typeface="Arial"/>
                          <a:cs typeface="Arial"/>
                        </a:rPr>
                        <a:t>74</a:t>
                      </a:r>
                      <a:r>
                        <a:rPr sz="400" spc="-40" dirty="0">
                          <a:latin typeface="Arial"/>
                          <a:cs typeface="Arial"/>
                        </a:rPr>
                        <a:t> </a:t>
                      </a:r>
                      <a:r>
                        <a:rPr sz="400" dirty="0">
                          <a:latin typeface="Arial"/>
                          <a:cs typeface="Arial"/>
                        </a:rPr>
                        <a:t>dBA</a:t>
                      </a:r>
                      <a:endParaRPr sz="400">
                        <a:latin typeface="Arial"/>
                        <a:cs typeface="Arial"/>
                      </a:endParaRPr>
                    </a:p>
                  </a:txBody>
                  <a:tcPr marL="0" marR="0" marT="0" marB="0">
                    <a:lnT w="3175">
                      <a:solidFill>
                        <a:srgbClr val="808285"/>
                      </a:solidFill>
                      <a:prstDash val="solid"/>
                    </a:lnT>
                    <a:lnB w="6350">
                      <a:solidFill>
                        <a:srgbClr val="808285"/>
                      </a:solidFill>
                      <a:prstDash val="solid"/>
                    </a:lnB>
                  </a:tcPr>
                </a:tc>
                <a:extLst>
                  <a:ext uri="{0D108BD9-81ED-4DB2-BD59-A6C34878D82A}">
                    <a16:rowId xmlns:a16="http://schemas.microsoft.com/office/drawing/2014/main" val="10008"/>
                  </a:ext>
                </a:extLst>
              </a:tr>
            </a:tbl>
          </a:graphicData>
        </a:graphic>
      </p:graphicFrame>
      <p:graphicFrame>
        <p:nvGraphicFramePr>
          <p:cNvPr id="7" name="object 7"/>
          <p:cNvGraphicFramePr>
            <a:graphicFrameLocks noGrp="1"/>
          </p:cNvGraphicFramePr>
          <p:nvPr/>
        </p:nvGraphicFramePr>
        <p:xfrm>
          <a:off x="4672503" y="4831773"/>
          <a:ext cx="1437062" cy="853284"/>
        </p:xfrm>
        <a:graphic>
          <a:graphicData uri="http://schemas.openxmlformats.org/drawingml/2006/table">
            <a:tbl>
              <a:tblPr firstRow="1" bandRow="1">
                <a:tableStyleId>{2D5ABB26-0587-4C30-8999-92F81FD0307C}</a:tableStyleId>
              </a:tblPr>
              <a:tblGrid>
                <a:gridCol w="584315">
                  <a:extLst>
                    <a:ext uri="{9D8B030D-6E8A-4147-A177-3AD203B41FA5}">
                      <a16:colId xmlns:a16="http://schemas.microsoft.com/office/drawing/2014/main" val="20000"/>
                    </a:ext>
                  </a:extLst>
                </a:gridCol>
                <a:gridCol w="852747">
                  <a:extLst>
                    <a:ext uri="{9D8B030D-6E8A-4147-A177-3AD203B41FA5}">
                      <a16:colId xmlns:a16="http://schemas.microsoft.com/office/drawing/2014/main" val="20001"/>
                    </a:ext>
                  </a:extLst>
                </a:gridCol>
              </a:tblGrid>
              <a:tr h="155864">
                <a:tc gridSpan="2">
                  <a:txBody>
                    <a:bodyPr/>
                    <a:lstStyle/>
                    <a:p>
                      <a:pPr marL="50800">
                        <a:lnSpc>
                          <a:spcPct val="100000"/>
                        </a:lnSpc>
                      </a:pPr>
                      <a:r>
                        <a:rPr sz="500" b="1" dirty="0">
                          <a:solidFill>
                            <a:srgbClr val="FFFFFF"/>
                          </a:solidFill>
                          <a:latin typeface="Trebuchet MS"/>
                          <a:cs typeface="Trebuchet MS"/>
                        </a:rPr>
                        <a:t>Materials</a:t>
                      </a:r>
                      <a:r>
                        <a:rPr sz="500" b="1" spc="-65" dirty="0">
                          <a:solidFill>
                            <a:srgbClr val="FFFFFF"/>
                          </a:solidFill>
                          <a:latin typeface="Trebuchet MS"/>
                          <a:cs typeface="Trebuchet MS"/>
                        </a:rPr>
                        <a:t> </a:t>
                      </a:r>
                      <a:r>
                        <a:rPr sz="500" b="1" dirty="0">
                          <a:solidFill>
                            <a:srgbClr val="FFFFFF"/>
                          </a:solidFill>
                          <a:latin typeface="Trebuchet MS"/>
                          <a:cs typeface="Trebuchet MS"/>
                        </a:rPr>
                        <a:t>of</a:t>
                      </a:r>
                      <a:r>
                        <a:rPr sz="500" b="1" spc="-65" dirty="0">
                          <a:solidFill>
                            <a:srgbClr val="FFFFFF"/>
                          </a:solidFill>
                          <a:latin typeface="Trebuchet MS"/>
                          <a:cs typeface="Trebuchet MS"/>
                        </a:rPr>
                        <a:t> </a:t>
                      </a:r>
                      <a:r>
                        <a:rPr sz="500" b="1" dirty="0">
                          <a:solidFill>
                            <a:srgbClr val="FFFFFF"/>
                          </a:solidFill>
                          <a:latin typeface="Trebuchet MS"/>
                          <a:cs typeface="Trebuchet MS"/>
                        </a:rPr>
                        <a:t>Construction</a:t>
                      </a:r>
                      <a:endParaRPr sz="500">
                        <a:latin typeface="Trebuchet MS"/>
                        <a:cs typeface="Trebuchet MS"/>
                      </a:endParaRPr>
                    </a:p>
                  </a:txBody>
                  <a:tcPr marL="0" marR="0" marT="0" marB="0">
                    <a:solidFill>
                      <a:srgbClr val="A7A9AC"/>
                    </a:solidFill>
                  </a:tcPr>
                </a:tc>
                <a:tc hMerge="1">
                  <a:txBody>
                    <a:bodyPr/>
                    <a:lstStyle/>
                    <a:p>
                      <a:endParaRPr/>
                    </a:p>
                  </a:txBody>
                  <a:tcPr marL="0" marR="0" marT="0" marB="0"/>
                </a:tc>
                <a:extLst>
                  <a:ext uri="{0D108BD9-81ED-4DB2-BD59-A6C34878D82A}">
                    <a16:rowId xmlns:a16="http://schemas.microsoft.com/office/drawing/2014/main" val="10000"/>
                  </a:ext>
                </a:extLst>
              </a:tr>
              <a:tr h="187036">
                <a:tc>
                  <a:txBody>
                    <a:bodyPr/>
                    <a:lstStyle/>
                    <a:p>
                      <a:pPr marL="50800">
                        <a:lnSpc>
                          <a:spcPct val="100000"/>
                        </a:lnSpc>
                      </a:pPr>
                      <a:r>
                        <a:rPr sz="400" dirty="0">
                          <a:latin typeface="Arial"/>
                          <a:cs typeface="Arial"/>
                        </a:rPr>
                        <a:t>Pump</a:t>
                      </a:r>
                      <a:r>
                        <a:rPr sz="400" spc="-40" dirty="0">
                          <a:latin typeface="Arial"/>
                          <a:cs typeface="Arial"/>
                        </a:rPr>
                        <a:t> V</a:t>
                      </a:r>
                      <a:r>
                        <a:rPr sz="400" dirty="0">
                          <a:latin typeface="Arial"/>
                          <a:cs typeface="Arial"/>
                        </a:rPr>
                        <a:t>olute</a:t>
                      </a:r>
                      <a:endParaRPr sz="400">
                        <a:latin typeface="Arial"/>
                        <a:cs typeface="Arial"/>
                      </a:endParaRPr>
                    </a:p>
                  </a:txBody>
                  <a:tcPr marL="0" marR="0" marT="0" marB="0">
                    <a:lnB w="3175">
                      <a:solidFill>
                        <a:srgbClr val="808285"/>
                      </a:solidFill>
                      <a:prstDash val="solid"/>
                    </a:lnB>
                    <a:solidFill>
                      <a:srgbClr val="E6E7E8"/>
                    </a:solidFill>
                  </a:tcPr>
                </a:tc>
                <a:tc>
                  <a:txBody>
                    <a:bodyPr/>
                    <a:lstStyle/>
                    <a:p>
                      <a:pPr marL="50800" marR="246379">
                        <a:lnSpc>
                          <a:spcPct val="100000"/>
                        </a:lnSpc>
                      </a:pPr>
                      <a:r>
                        <a:rPr sz="400" dirty="0">
                          <a:latin typeface="Arial"/>
                          <a:cs typeface="Arial"/>
                        </a:rPr>
                        <a:t>Cast</a:t>
                      </a:r>
                      <a:r>
                        <a:rPr sz="400" spc="-40" dirty="0">
                          <a:latin typeface="Arial"/>
                          <a:cs typeface="Arial"/>
                        </a:rPr>
                        <a:t> </a:t>
                      </a:r>
                      <a:r>
                        <a:rPr sz="400" dirty="0">
                          <a:latin typeface="Arial"/>
                          <a:cs typeface="Arial"/>
                        </a:rPr>
                        <a:t>I</a:t>
                      </a:r>
                      <a:r>
                        <a:rPr sz="400" spc="-10" dirty="0">
                          <a:latin typeface="Arial"/>
                          <a:cs typeface="Arial"/>
                        </a:rPr>
                        <a:t>r</a:t>
                      </a:r>
                      <a:r>
                        <a:rPr sz="400" dirty="0">
                          <a:latin typeface="Arial"/>
                          <a:cs typeface="Arial"/>
                        </a:rPr>
                        <a:t>on</a:t>
                      </a:r>
                      <a:r>
                        <a:rPr sz="400" spc="-40" dirty="0">
                          <a:latin typeface="Arial"/>
                          <a:cs typeface="Arial"/>
                        </a:rPr>
                        <a:t> </a:t>
                      </a:r>
                      <a:r>
                        <a:rPr sz="400" dirty="0">
                          <a:latin typeface="Arial"/>
                          <a:cs typeface="Arial"/>
                        </a:rPr>
                        <a:t>Catapho</a:t>
                      </a:r>
                      <a:r>
                        <a:rPr sz="400" spc="-10" dirty="0">
                          <a:latin typeface="Arial"/>
                          <a:cs typeface="Arial"/>
                        </a:rPr>
                        <a:t>r</a:t>
                      </a:r>
                      <a:r>
                        <a:rPr sz="400" dirty="0">
                          <a:latin typeface="Arial"/>
                          <a:cs typeface="Arial"/>
                        </a:rPr>
                        <a:t>esis</a:t>
                      </a:r>
                      <a:r>
                        <a:rPr sz="400" spc="-40" dirty="0">
                          <a:latin typeface="Arial"/>
                          <a:cs typeface="Arial"/>
                        </a:rPr>
                        <a:t> </a:t>
                      </a:r>
                      <a:r>
                        <a:rPr sz="400" dirty="0">
                          <a:latin typeface="Arial"/>
                          <a:cs typeface="Arial"/>
                        </a:rPr>
                        <a:t>Coated (ASTM</a:t>
                      </a:r>
                      <a:r>
                        <a:rPr sz="400" spc="-40" dirty="0">
                          <a:latin typeface="Arial"/>
                          <a:cs typeface="Arial"/>
                        </a:rPr>
                        <a:t> </a:t>
                      </a:r>
                      <a:r>
                        <a:rPr sz="400" dirty="0">
                          <a:latin typeface="Arial"/>
                          <a:cs typeface="Arial"/>
                        </a:rPr>
                        <a:t>A48</a:t>
                      </a:r>
                      <a:r>
                        <a:rPr sz="400" spc="-40" dirty="0">
                          <a:latin typeface="Arial"/>
                          <a:cs typeface="Arial"/>
                        </a:rPr>
                        <a:t> </a:t>
                      </a:r>
                      <a:r>
                        <a:rPr sz="400" dirty="0">
                          <a:latin typeface="Arial"/>
                          <a:cs typeface="Arial"/>
                        </a:rPr>
                        <a:t>/</a:t>
                      </a:r>
                      <a:r>
                        <a:rPr sz="400" spc="-40" dirty="0">
                          <a:latin typeface="Arial"/>
                          <a:cs typeface="Arial"/>
                        </a:rPr>
                        <a:t> </a:t>
                      </a:r>
                      <a:r>
                        <a:rPr sz="400" dirty="0">
                          <a:latin typeface="Arial"/>
                          <a:cs typeface="Arial"/>
                        </a:rPr>
                        <a:t>EN-GJL-250)</a:t>
                      </a:r>
                      <a:endParaRPr sz="400">
                        <a:latin typeface="Arial"/>
                        <a:cs typeface="Arial"/>
                      </a:endParaRPr>
                    </a:p>
                  </a:txBody>
                  <a:tcPr marL="0" marR="0" marT="0" marB="0">
                    <a:lnB w="3175">
                      <a:solidFill>
                        <a:srgbClr val="808285"/>
                      </a:solidFill>
                      <a:prstDash val="solid"/>
                    </a:lnB>
                  </a:tcPr>
                </a:tc>
                <a:extLst>
                  <a:ext uri="{0D108BD9-81ED-4DB2-BD59-A6C34878D82A}">
                    <a16:rowId xmlns:a16="http://schemas.microsoft.com/office/drawing/2014/main" val="10001"/>
                  </a:ext>
                </a:extLst>
              </a:tr>
              <a:tr h="187036">
                <a:tc>
                  <a:txBody>
                    <a:bodyPr/>
                    <a:lstStyle/>
                    <a:p>
                      <a:pPr marL="50800">
                        <a:lnSpc>
                          <a:spcPct val="100000"/>
                        </a:lnSpc>
                      </a:pPr>
                      <a:r>
                        <a:rPr sz="400" dirty="0">
                          <a:latin typeface="Arial"/>
                          <a:cs typeface="Arial"/>
                        </a:rPr>
                        <a:t>Impeller</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marR="466090">
                        <a:lnSpc>
                          <a:spcPct val="100000"/>
                        </a:lnSpc>
                      </a:pPr>
                      <a:r>
                        <a:rPr sz="400" dirty="0">
                          <a:latin typeface="Arial"/>
                          <a:cs typeface="Arial"/>
                        </a:rPr>
                        <a:t>Composite</a:t>
                      </a:r>
                      <a:r>
                        <a:rPr sz="400" spc="-40" dirty="0">
                          <a:latin typeface="Arial"/>
                          <a:cs typeface="Arial"/>
                        </a:rPr>
                        <a:t> </a:t>
                      </a:r>
                      <a:r>
                        <a:rPr sz="400" dirty="0">
                          <a:latin typeface="Arial"/>
                          <a:cs typeface="Arial"/>
                        </a:rPr>
                        <a:t>(PPS-GF40) Integral</a:t>
                      </a:r>
                      <a:r>
                        <a:rPr sz="400" spc="-40" dirty="0">
                          <a:latin typeface="Arial"/>
                          <a:cs typeface="Arial"/>
                        </a:rPr>
                        <a:t> </a:t>
                      </a:r>
                      <a:r>
                        <a:rPr sz="400" dirty="0">
                          <a:latin typeface="Arial"/>
                          <a:cs typeface="Arial"/>
                        </a:rPr>
                        <a:t>Stainless</a:t>
                      </a:r>
                      <a:r>
                        <a:rPr sz="400" spc="-40" dirty="0">
                          <a:latin typeface="Arial"/>
                          <a:cs typeface="Arial"/>
                        </a:rPr>
                        <a:t> </a:t>
                      </a:r>
                      <a:r>
                        <a:rPr sz="400" dirty="0">
                          <a:latin typeface="Arial"/>
                          <a:cs typeface="Arial"/>
                        </a:rPr>
                        <a:t>Inlet</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2"/>
                  </a:ext>
                </a:extLst>
              </a:tr>
              <a:tr h="150114">
                <a:tc>
                  <a:txBody>
                    <a:bodyPr/>
                    <a:lstStyle/>
                    <a:p>
                      <a:pPr marL="50800">
                        <a:lnSpc>
                          <a:spcPct val="100000"/>
                        </a:lnSpc>
                      </a:pPr>
                      <a:r>
                        <a:rPr sz="400" dirty="0">
                          <a:latin typeface="Arial"/>
                          <a:cs typeface="Arial"/>
                        </a:rPr>
                        <a:t>Shaft</a:t>
                      </a:r>
                      <a:endParaRPr sz="400">
                        <a:latin typeface="Arial"/>
                        <a:cs typeface="Arial"/>
                      </a:endParaRPr>
                    </a:p>
                  </a:txBody>
                  <a:tcPr marL="0" marR="0" marT="0" marB="0">
                    <a:lnT w="3175">
                      <a:solidFill>
                        <a:srgbClr val="808285"/>
                      </a:solidFill>
                      <a:prstDash val="solid"/>
                    </a:lnT>
                    <a:lnB w="3175">
                      <a:solidFill>
                        <a:srgbClr val="808285"/>
                      </a:solidFill>
                      <a:prstDash val="solid"/>
                    </a:lnB>
                    <a:solidFill>
                      <a:srgbClr val="E6E7E8"/>
                    </a:solidFill>
                  </a:tcPr>
                </a:tc>
                <a:tc>
                  <a:txBody>
                    <a:bodyPr/>
                    <a:lstStyle/>
                    <a:p>
                      <a:pPr marL="50800">
                        <a:lnSpc>
                          <a:spcPct val="100000"/>
                        </a:lnSpc>
                      </a:pPr>
                      <a:r>
                        <a:rPr sz="400" dirty="0">
                          <a:latin typeface="Arial"/>
                          <a:cs typeface="Arial"/>
                        </a:rPr>
                        <a:t>Stainless</a:t>
                      </a:r>
                      <a:r>
                        <a:rPr sz="400" spc="-40" dirty="0">
                          <a:latin typeface="Arial"/>
                          <a:cs typeface="Arial"/>
                        </a:rPr>
                        <a:t> </a:t>
                      </a:r>
                      <a:r>
                        <a:rPr sz="400" dirty="0">
                          <a:latin typeface="Arial"/>
                          <a:cs typeface="Arial"/>
                        </a:rPr>
                        <a:t>Steel</a:t>
                      </a:r>
                      <a:r>
                        <a:rPr sz="400" spc="-40" dirty="0">
                          <a:latin typeface="Arial"/>
                          <a:cs typeface="Arial"/>
                        </a:rPr>
                        <a:t> </a:t>
                      </a:r>
                      <a:r>
                        <a:rPr sz="400" dirty="0">
                          <a:latin typeface="Arial"/>
                          <a:cs typeface="Arial"/>
                        </a:rPr>
                        <a:t>(AISI</a:t>
                      </a:r>
                      <a:r>
                        <a:rPr sz="400" spc="-40" dirty="0">
                          <a:latin typeface="Arial"/>
                          <a:cs typeface="Arial"/>
                        </a:rPr>
                        <a:t> </a:t>
                      </a:r>
                      <a:r>
                        <a:rPr sz="400" dirty="0">
                          <a:latin typeface="Arial"/>
                          <a:cs typeface="Arial"/>
                        </a:rPr>
                        <a:t>420</a:t>
                      </a:r>
                      <a:r>
                        <a:rPr sz="400" spc="-40" dirty="0">
                          <a:latin typeface="Arial"/>
                          <a:cs typeface="Arial"/>
                        </a:rPr>
                        <a:t> </a:t>
                      </a:r>
                      <a:r>
                        <a:rPr sz="400" dirty="0">
                          <a:latin typeface="Arial"/>
                          <a:cs typeface="Arial"/>
                        </a:rPr>
                        <a:t>/</a:t>
                      </a:r>
                      <a:r>
                        <a:rPr sz="400" spc="-40" dirty="0">
                          <a:latin typeface="Arial"/>
                          <a:cs typeface="Arial"/>
                        </a:rPr>
                        <a:t> </a:t>
                      </a:r>
                      <a:r>
                        <a:rPr sz="400" dirty="0">
                          <a:latin typeface="Arial"/>
                          <a:cs typeface="Arial"/>
                        </a:rPr>
                        <a:t>1.4122)</a:t>
                      </a:r>
                      <a:endParaRPr sz="400">
                        <a:latin typeface="Arial"/>
                        <a:cs typeface="Arial"/>
                      </a:endParaRPr>
                    </a:p>
                  </a:txBody>
                  <a:tcPr marL="0" marR="0" marT="0" marB="0">
                    <a:lnT w="3175">
                      <a:solidFill>
                        <a:srgbClr val="808285"/>
                      </a:solidFill>
                      <a:prstDash val="solid"/>
                    </a:lnT>
                    <a:lnB w="3175">
                      <a:solidFill>
                        <a:srgbClr val="808285"/>
                      </a:solidFill>
                      <a:prstDash val="solid"/>
                    </a:lnB>
                  </a:tcPr>
                </a:tc>
                <a:extLst>
                  <a:ext uri="{0D108BD9-81ED-4DB2-BD59-A6C34878D82A}">
                    <a16:rowId xmlns:a16="http://schemas.microsoft.com/office/drawing/2014/main" val="10003"/>
                  </a:ext>
                </a:extLst>
              </a:tr>
              <a:tr h="116430">
                <a:tc>
                  <a:txBody>
                    <a:bodyPr/>
                    <a:lstStyle/>
                    <a:p>
                      <a:pPr marL="50800">
                        <a:lnSpc>
                          <a:spcPct val="100000"/>
                        </a:lnSpc>
                      </a:pPr>
                      <a:r>
                        <a:rPr sz="400" dirty="0">
                          <a:latin typeface="Arial"/>
                          <a:cs typeface="Arial"/>
                        </a:rPr>
                        <a:t>Mechanical</a:t>
                      </a:r>
                      <a:r>
                        <a:rPr sz="400" spc="-40" dirty="0">
                          <a:latin typeface="Arial"/>
                          <a:cs typeface="Arial"/>
                        </a:rPr>
                        <a:t> </a:t>
                      </a:r>
                      <a:r>
                        <a:rPr sz="400" dirty="0">
                          <a:latin typeface="Arial"/>
                          <a:cs typeface="Arial"/>
                        </a:rPr>
                        <a:t>Seal</a:t>
                      </a:r>
                      <a:endParaRPr sz="400">
                        <a:latin typeface="Arial"/>
                        <a:cs typeface="Arial"/>
                      </a:endParaRPr>
                    </a:p>
                  </a:txBody>
                  <a:tcPr marL="0" marR="0" marT="0" marB="0">
                    <a:lnT w="3175">
                      <a:solidFill>
                        <a:srgbClr val="808285"/>
                      </a:solidFill>
                      <a:prstDash val="solid"/>
                    </a:lnT>
                    <a:lnB w="6350">
                      <a:solidFill>
                        <a:srgbClr val="808285"/>
                      </a:solidFill>
                      <a:prstDash val="solid"/>
                    </a:lnB>
                    <a:solidFill>
                      <a:srgbClr val="E6E7E8"/>
                    </a:solidFill>
                  </a:tcPr>
                </a:tc>
                <a:tc>
                  <a:txBody>
                    <a:bodyPr/>
                    <a:lstStyle/>
                    <a:p>
                      <a:pPr marL="50800">
                        <a:lnSpc>
                          <a:spcPct val="100000"/>
                        </a:lnSpc>
                      </a:pPr>
                      <a:r>
                        <a:rPr sz="400" dirty="0">
                          <a:latin typeface="Arial"/>
                          <a:cs typeface="Arial"/>
                        </a:rPr>
                        <a:t>Sic/SiC-NBR</a:t>
                      </a:r>
                      <a:r>
                        <a:rPr sz="400" spc="-40" dirty="0">
                          <a:latin typeface="Arial"/>
                          <a:cs typeface="Arial"/>
                        </a:rPr>
                        <a:t> </a:t>
                      </a:r>
                      <a:r>
                        <a:rPr sz="400" dirty="0">
                          <a:latin typeface="Arial"/>
                          <a:cs typeface="Arial"/>
                        </a:rPr>
                        <a:t>(Q7Q7X4GG)</a:t>
                      </a:r>
                      <a:endParaRPr sz="400">
                        <a:latin typeface="Arial"/>
                        <a:cs typeface="Arial"/>
                      </a:endParaRPr>
                    </a:p>
                  </a:txBody>
                  <a:tcPr marL="0" marR="0" marT="0" marB="0">
                    <a:lnT w="3175">
                      <a:solidFill>
                        <a:srgbClr val="808285"/>
                      </a:solidFill>
                      <a:prstDash val="solid"/>
                    </a:lnT>
                    <a:lnB w="6350">
                      <a:solidFill>
                        <a:srgbClr val="808285"/>
                      </a:solidFill>
                      <a:prstDash val="solid"/>
                    </a:lnB>
                  </a:tcPr>
                </a:tc>
                <a:extLst>
                  <a:ext uri="{0D108BD9-81ED-4DB2-BD59-A6C34878D82A}">
                    <a16:rowId xmlns:a16="http://schemas.microsoft.com/office/drawing/2014/main" val="10004"/>
                  </a:ext>
                </a:extLst>
              </a:tr>
            </a:tbl>
          </a:graphicData>
        </a:graphic>
      </p:graphicFrame>
      <p:graphicFrame>
        <p:nvGraphicFramePr>
          <p:cNvPr id="61" name="object 61"/>
          <p:cNvGraphicFramePr>
            <a:graphicFrameLocks noGrp="1"/>
          </p:cNvGraphicFramePr>
          <p:nvPr/>
        </p:nvGraphicFramePr>
        <p:xfrm>
          <a:off x="3133003" y="781483"/>
          <a:ext cx="4515712" cy="1554273"/>
        </p:xfrm>
        <a:graphic>
          <a:graphicData uri="http://schemas.openxmlformats.org/drawingml/2006/table">
            <a:tbl>
              <a:tblPr firstRow="1" bandRow="1">
                <a:tableStyleId>{2D5ABB26-0587-4C30-8999-92F81FD0307C}</a:tableStyleId>
              </a:tblPr>
              <a:tblGrid>
                <a:gridCol w="564464">
                  <a:extLst>
                    <a:ext uri="{9D8B030D-6E8A-4147-A177-3AD203B41FA5}">
                      <a16:colId xmlns:a16="http://schemas.microsoft.com/office/drawing/2014/main" val="20000"/>
                    </a:ext>
                  </a:extLst>
                </a:gridCol>
                <a:gridCol w="564464">
                  <a:extLst>
                    <a:ext uri="{9D8B030D-6E8A-4147-A177-3AD203B41FA5}">
                      <a16:colId xmlns:a16="http://schemas.microsoft.com/office/drawing/2014/main" val="20001"/>
                    </a:ext>
                  </a:extLst>
                </a:gridCol>
                <a:gridCol w="564464">
                  <a:extLst>
                    <a:ext uri="{9D8B030D-6E8A-4147-A177-3AD203B41FA5}">
                      <a16:colId xmlns:a16="http://schemas.microsoft.com/office/drawing/2014/main" val="20002"/>
                    </a:ext>
                  </a:extLst>
                </a:gridCol>
                <a:gridCol w="564464">
                  <a:extLst>
                    <a:ext uri="{9D8B030D-6E8A-4147-A177-3AD203B41FA5}">
                      <a16:colId xmlns:a16="http://schemas.microsoft.com/office/drawing/2014/main" val="20003"/>
                    </a:ext>
                  </a:extLst>
                </a:gridCol>
                <a:gridCol w="564464">
                  <a:extLst>
                    <a:ext uri="{9D8B030D-6E8A-4147-A177-3AD203B41FA5}">
                      <a16:colId xmlns:a16="http://schemas.microsoft.com/office/drawing/2014/main" val="20004"/>
                    </a:ext>
                  </a:extLst>
                </a:gridCol>
                <a:gridCol w="564464">
                  <a:extLst>
                    <a:ext uri="{9D8B030D-6E8A-4147-A177-3AD203B41FA5}">
                      <a16:colId xmlns:a16="http://schemas.microsoft.com/office/drawing/2014/main" val="20005"/>
                    </a:ext>
                  </a:extLst>
                </a:gridCol>
                <a:gridCol w="564464">
                  <a:extLst>
                    <a:ext uri="{9D8B030D-6E8A-4147-A177-3AD203B41FA5}">
                      <a16:colId xmlns:a16="http://schemas.microsoft.com/office/drawing/2014/main" val="20006"/>
                    </a:ext>
                  </a:extLst>
                </a:gridCol>
                <a:gridCol w="564464">
                  <a:extLst>
                    <a:ext uri="{9D8B030D-6E8A-4147-A177-3AD203B41FA5}">
                      <a16:colId xmlns:a16="http://schemas.microsoft.com/office/drawing/2014/main" val="20007"/>
                    </a:ext>
                  </a:extLst>
                </a:gridCol>
              </a:tblGrid>
              <a:tr h="231631">
                <a:tc gridSpan="8">
                  <a:txBody>
                    <a:bodyPr/>
                    <a:lstStyle/>
                    <a:p>
                      <a:pPr marL="47625">
                        <a:lnSpc>
                          <a:spcPct val="100000"/>
                        </a:lnSpc>
                      </a:pPr>
                      <a:r>
                        <a:rPr sz="800" b="1" dirty="0">
                          <a:solidFill>
                            <a:srgbClr val="FFFFFF"/>
                          </a:solidFill>
                          <a:latin typeface="Trebuchet MS"/>
                          <a:cs typeface="Trebuchet MS"/>
                        </a:rPr>
                        <a:t>Wilo-Stratos</a:t>
                      </a:r>
                      <a:r>
                        <a:rPr sz="800" b="1" spc="-95" dirty="0">
                          <a:solidFill>
                            <a:srgbClr val="FFFFFF"/>
                          </a:solidFill>
                          <a:latin typeface="Trebuchet MS"/>
                          <a:cs typeface="Trebuchet MS"/>
                        </a:rPr>
                        <a:t> </a:t>
                      </a:r>
                      <a:r>
                        <a:rPr sz="800" b="1" dirty="0">
                          <a:solidFill>
                            <a:srgbClr val="FFFFFF"/>
                          </a:solidFill>
                          <a:latin typeface="Trebuchet MS"/>
                          <a:cs typeface="Trebuchet MS"/>
                        </a:rPr>
                        <a:t>GIGA</a:t>
                      </a:r>
                      <a:r>
                        <a:rPr sz="800" b="1" spc="-95" dirty="0">
                          <a:solidFill>
                            <a:srgbClr val="FFFFFF"/>
                          </a:solidFill>
                          <a:latin typeface="Trebuchet MS"/>
                          <a:cs typeface="Trebuchet MS"/>
                        </a:rPr>
                        <a:t> </a:t>
                      </a:r>
                      <a:r>
                        <a:rPr sz="800" b="1" dirty="0">
                          <a:solidFill>
                            <a:srgbClr val="FFFFFF"/>
                          </a:solidFill>
                          <a:latin typeface="Trebuchet MS"/>
                          <a:cs typeface="Trebuchet MS"/>
                        </a:rPr>
                        <a:t>4/3-105</a:t>
                      </a:r>
                      <a:endParaRPr sz="800">
                        <a:latin typeface="Trebuchet MS"/>
                        <a:cs typeface="Trebuchet MS"/>
                      </a:endParaRPr>
                    </a:p>
                  </a:txBody>
                  <a:tcPr marL="0" marR="0" marT="0" marB="0">
                    <a:lnL w="6350">
                      <a:solidFill>
                        <a:srgbClr val="A7A9AC"/>
                      </a:solidFill>
                      <a:prstDash val="solid"/>
                    </a:lnL>
                    <a:lnR w="6350">
                      <a:solidFill>
                        <a:srgbClr val="A7A9AC"/>
                      </a:solidFill>
                      <a:prstDash val="solid"/>
                    </a:lnR>
                    <a:lnT w="6350">
                      <a:solidFill>
                        <a:srgbClr val="A7A9AC"/>
                      </a:solidFill>
                      <a:prstDash val="solid"/>
                    </a:lnT>
                    <a:lnB w="6350">
                      <a:solidFill>
                        <a:srgbClr val="A7A9AC"/>
                      </a:solidFill>
                      <a:prstDash val="solid"/>
                    </a:lnB>
                    <a:solidFill>
                      <a:srgbClr val="A7A9AC"/>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77588">
                <a:tc rowSpan="5" gridSpan="2">
                  <a:txBody>
                    <a:bodyPr/>
                    <a:lstStyle/>
                    <a:p>
                      <a:endParaRPr sz="800">
                        <a:latin typeface="Trebuchet MS"/>
                        <a:cs typeface="Trebuchet MS"/>
                      </a:endParaRPr>
                    </a:p>
                  </a:txBody>
                  <a:tcPr marL="0" marR="0" marT="0" marB="0">
                    <a:lnL w="6350">
                      <a:solidFill>
                        <a:srgbClr val="000000"/>
                      </a:solidFill>
                      <a:prstDash val="solid"/>
                    </a:lnL>
                    <a:lnR w="6350">
                      <a:solidFill>
                        <a:srgbClr val="000000"/>
                      </a:solidFill>
                      <a:prstDash val="solid"/>
                    </a:lnR>
                    <a:lnT w="6350">
                      <a:solidFill>
                        <a:srgbClr val="A7A9AC"/>
                      </a:solidFill>
                      <a:prstDash val="solid"/>
                    </a:lnT>
                    <a:lnB w="6352">
                      <a:solidFill>
                        <a:srgbClr val="000000"/>
                      </a:solidFill>
                      <a:prstDash val="solid"/>
                    </a:lnB>
                  </a:tcPr>
                </a:tc>
                <a:tc rowSpan="5" hMerge="1">
                  <a:txBody>
                    <a:bodyPr/>
                    <a:lstStyle/>
                    <a:p>
                      <a:endParaRPr/>
                    </a:p>
                  </a:txBody>
                  <a:tcPr marL="0" marR="0" marT="0" marB="0"/>
                </a:tc>
                <a:tc gridSpan="6">
                  <a:txBody>
                    <a:bodyPr/>
                    <a:lstStyle/>
                    <a:p>
                      <a:pPr marL="47625">
                        <a:lnSpc>
                          <a:spcPct val="100000"/>
                        </a:lnSpc>
                      </a:pPr>
                      <a:r>
                        <a:rPr sz="500" dirty="0">
                          <a:latin typeface="Arial"/>
                          <a:cs typeface="Arial"/>
                        </a:rPr>
                        <a:t>P</a:t>
                      </a:r>
                      <a:r>
                        <a:rPr sz="500" spc="-15" dirty="0">
                          <a:latin typeface="Arial"/>
                          <a:cs typeface="Arial"/>
                        </a:rPr>
                        <a:t>r</a:t>
                      </a:r>
                      <a:r>
                        <a:rPr sz="500" dirty="0">
                          <a:latin typeface="Arial"/>
                          <a:cs typeface="Arial"/>
                        </a:rPr>
                        <a:t>oject:</a:t>
                      </a:r>
                      <a:endParaRPr sz="5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A7A9AC"/>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177587">
                <a:tc gridSpan="2" vMerge="1">
                  <a:txBody>
                    <a:bodyPr/>
                    <a:lstStyle/>
                    <a:p>
                      <a:endParaRPr/>
                    </a:p>
                  </a:txBody>
                  <a:tcPr marL="0" marR="0" marT="0" marB="0">
                    <a:lnL w="6350">
                      <a:solidFill>
                        <a:srgbClr val="000000"/>
                      </a:solidFill>
                      <a:prstDash val="solid"/>
                    </a:lnL>
                    <a:lnR w="6350">
                      <a:solidFill>
                        <a:srgbClr val="000000"/>
                      </a:solidFill>
                      <a:prstDash val="solid"/>
                    </a:lnR>
                    <a:lnT w="6350">
                      <a:solidFill>
                        <a:srgbClr val="A7A9AC"/>
                      </a:solidFill>
                      <a:prstDash val="solid"/>
                    </a:lnT>
                    <a:lnB w="6352">
                      <a:solidFill>
                        <a:srgbClr val="000000"/>
                      </a:solidFill>
                      <a:prstDash val="solid"/>
                    </a:lnB>
                  </a:tcPr>
                </a:tc>
                <a:tc hMerge="1" vMerge="1">
                  <a:txBody>
                    <a:bodyPr/>
                    <a:lstStyle/>
                    <a:p>
                      <a:endParaRPr/>
                    </a:p>
                  </a:txBody>
                  <a:tcPr marL="0" marR="0" marT="0" marB="0"/>
                </a:tc>
                <a:tc gridSpan="6">
                  <a:txBody>
                    <a:bodyPr/>
                    <a:lstStyle/>
                    <a:p>
                      <a:pPr marL="47625">
                        <a:lnSpc>
                          <a:spcPct val="100000"/>
                        </a:lnSpc>
                      </a:pPr>
                      <a:r>
                        <a:rPr sz="500" dirty="0">
                          <a:latin typeface="Arial"/>
                          <a:cs typeface="Arial"/>
                        </a:rPr>
                        <a:t>Engineer:</a:t>
                      </a:r>
                      <a:endParaRPr sz="5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1">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77588">
                <a:tc gridSpan="2" vMerge="1">
                  <a:txBody>
                    <a:bodyPr/>
                    <a:lstStyle/>
                    <a:p>
                      <a:endParaRPr/>
                    </a:p>
                  </a:txBody>
                  <a:tcPr marL="0" marR="0" marT="0" marB="0">
                    <a:lnL w="6350">
                      <a:solidFill>
                        <a:srgbClr val="000000"/>
                      </a:solidFill>
                      <a:prstDash val="solid"/>
                    </a:lnL>
                    <a:lnR w="6350">
                      <a:solidFill>
                        <a:srgbClr val="000000"/>
                      </a:solidFill>
                      <a:prstDash val="solid"/>
                    </a:lnR>
                    <a:lnT w="6350">
                      <a:solidFill>
                        <a:srgbClr val="A7A9AC"/>
                      </a:solidFill>
                      <a:prstDash val="solid"/>
                    </a:lnT>
                    <a:lnB w="6352">
                      <a:solidFill>
                        <a:srgbClr val="000000"/>
                      </a:solidFill>
                      <a:prstDash val="solid"/>
                    </a:lnB>
                  </a:tcPr>
                </a:tc>
                <a:tc hMerge="1" vMerge="1">
                  <a:txBody>
                    <a:bodyPr/>
                    <a:lstStyle/>
                    <a:p>
                      <a:endParaRPr/>
                    </a:p>
                  </a:txBody>
                  <a:tcPr marL="0" marR="0" marT="0" marB="0"/>
                </a:tc>
                <a:tc gridSpan="6">
                  <a:txBody>
                    <a:bodyPr/>
                    <a:lstStyle/>
                    <a:p>
                      <a:pPr marL="47625">
                        <a:lnSpc>
                          <a:spcPct val="100000"/>
                        </a:lnSpc>
                      </a:pPr>
                      <a:r>
                        <a:rPr sz="500" dirty="0">
                          <a:latin typeface="Arial"/>
                          <a:cs typeface="Arial"/>
                        </a:rPr>
                        <a:t>Contractor:</a:t>
                      </a:r>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177588">
                <a:tc gridSpan="2" vMerge="1">
                  <a:txBody>
                    <a:bodyPr/>
                    <a:lstStyle/>
                    <a:p>
                      <a:endParaRPr/>
                    </a:p>
                  </a:txBody>
                  <a:tcPr marL="0" marR="0" marT="0" marB="0">
                    <a:lnL w="6350">
                      <a:solidFill>
                        <a:srgbClr val="000000"/>
                      </a:solidFill>
                      <a:prstDash val="solid"/>
                    </a:lnL>
                    <a:lnR w="6350">
                      <a:solidFill>
                        <a:srgbClr val="000000"/>
                      </a:solidFill>
                      <a:prstDash val="solid"/>
                    </a:lnR>
                    <a:lnT w="6350">
                      <a:solidFill>
                        <a:srgbClr val="A7A9AC"/>
                      </a:solidFill>
                      <a:prstDash val="solid"/>
                    </a:lnT>
                    <a:lnB w="6352">
                      <a:solidFill>
                        <a:srgbClr val="000000"/>
                      </a:solidFill>
                      <a:prstDash val="solid"/>
                    </a:lnB>
                  </a:tcPr>
                </a:tc>
                <a:tc hMerge="1" vMerge="1">
                  <a:txBody>
                    <a:bodyPr/>
                    <a:lstStyle/>
                    <a:p>
                      <a:endParaRPr/>
                    </a:p>
                  </a:txBody>
                  <a:tcPr marL="0" marR="0" marT="0" marB="0"/>
                </a:tc>
                <a:tc>
                  <a:txBody>
                    <a:bodyPr/>
                    <a:lstStyle/>
                    <a:p>
                      <a:pPr marL="47625">
                        <a:lnSpc>
                          <a:spcPct val="100000"/>
                        </a:lnSpc>
                      </a:pPr>
                      <a:r>
                        <a:rPr sz="500" dirty="0">
                          <a:latin typeface="Arial"/>
                          <a:cs typeface="Arial"/>
                        </a:rPr>
                        <a:t>Submitted</a:t>
                      </a:r>
                      <a:r>
                        <a:rPr sz="500" spc="-55" dirty="0">
                          <a:latin typeface="Arial"/>
                          <a:cs typeface="Arial"/>
                        </a:rPr>
                        <a:t> </a:t>
                      </a:r>
                      <a:r>
                        <a:rPr sz="500" dirty="0">
                          <a:latin typeface="Arial"/>
                          <a:cs typeface="Arial"/>
                        </a:rPr>
                        <a:t>By:</a:t>
                      </a:r>
                      <a:endParaRPr sz="500">
                        <a:latin typeface="Arial"/>
                        <a:cs typeface="Arial"/>
                      </a:endParaRPr>
                    </a:p>
                  </a:txBody>
                  <a:tcPr marL="0" marR="0" marT="0" marB="0">
                    <a:lnL w="6350">
                      <a:solidFill>
                        <a:srgbClr val="000000"/>
                      </a:solidFill>
                      <a:prstDash val="solid"/>
                    </a:lnL>
                    <a:lnT w="6350">
                      <a:solidFill>
                        <a:srgbClr val="000000"/>
                      </a:solidFill>
                      <a:prstDash val="solid"/>
                    </a:lnT>
                    <a:lnB w="6351">
                      <a:solidFill>
                        <a:srgbClr val="000000"/>
                      </a:solidFill>
                      <a:prstDash val="solid"/>
                    </a:lnB>
                  </a:tcPr>
                </a:tc>
                <a:tc gridSpan="5">
                  <a:txBody>
                    <a:bodyPr/>
                    <a:lstStyle/>
                    <a:p>
                      <a:pPr marL="504825" algn="ctr">
                        <a:lnSpc>
                          <a:spcPct val="100000"/>
                        </a:lnSpc>
                      </a:pPr>
                      <a:r>
                        <a:rPr sz="500" dirty="0">
                          <a:latin typeface="Arial"/>
                          <a:cs typeface="Arial"/>
                        </a:rPr>
                        <a:t>Date:</a:t>
                      </a:r>
                      <a:endParaRPr sz="500">
                        <a:latin typeface="Arial"/>
                        <a:cs typeface="Arial"/>
                      </a:endParaRPr>
                    </a:p>
                  </a:txBody>
                  <a:tcPr marL="0" marR="0" marT="0" marB="0">
                    <a:lnR w="6350">
                      <a:solidFill>
                        <a:srgbClr val="000000"/>
                      </a:solidFill>
                      <a:prstDash val="solid"/>
                    </a:lnR>
                    <a:lnT w="6350">
                      <a:solidFill>
                        <a:srgbClr val="000000"/>
                      </a:solidFill>
                      <a:prstDash val="solid"/>
                    </a:lnT>
                    <a:lnB w="6351">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177586">
                <a:tc gridSpan="2" vMerge="1">
                  <a:txBody>
                    <a:bodyPr/>
                    <a:lstStyle/>
                    <a:p>
                      <a:endParaRPr/>
                    </a:p>
                  </a:txBody>
                  <a:tcPr marL="0" marR="0" marT="0" marB="0">
                    <a:lnL w="6350">
                      <a:solidFill>
                        <a:srgbClr val="000000"/>
                      </a:solidFill>
                      <a:prstDash val="solid"/>
                    </a:lnL>
                    <a:lnR w="6350">
                      <a:solidFill>
                        <a:srgbClr val="000000"/>
                      </a:solidFill>
                      <a:prstDash val="solid"/>
                    </a:lnR>
                    <a:lnT w="6350">
                      <a:solidFill>
                        <a:srgbClr val="A7A9AC"/>
                      </a:solidFill>
                      <a:prstDash val="solid"/>
                    </a:lnT>
                    <a:lnB w="6352">
                      <a:solidFill>
                        <a:srgbClr val="000000"/>
                      </a:solidFill>
                      <a:prstDash val="solid"/>
                    </a:lnB>
                  </a:tcPr>
                </a:tc>
                <a:tc hMerge="1" vMerge="1">
                  <a:txBody>
                    <a:bodyPr/>
                    <a:lstStyle/>
                    <a:p>
                      <a:endParaRPr/>
                    </a:p>
                  </a:txBody>
                  <a:tcPr marL="0" marR="0" marT="0" marB="0"/>
                </a:tc>
                <a:tc>
                  <a:txBody>
                    <a:bodyPr/>
                    <a:lstStyle/>
                    <a:p>
                      <a:pPr marL="47625">
                        <a:lnSpc>
                          <a:spcPct val="100000"/>
                        </a:lnSpc>
                      </a:pPr>
                      <a:r>
                        <a:rPr sz="500" dirty="0">
                          <a:latin typeface="Arial"/>
                          <a:cs typeface="Arial"/>
                        </a:rPr>
                        <a:t>App</a:t>
                      </a:r>
                      <a:r>
                        <a:rPr sz="500" spc="-15" dirty="0">
                          <a:latin typeface="Arial"/>
                          <a:cs typeface="Arial"/>
                        </a:rPr>
                        <a:t>r</a:t>
                      </a:r>
                      <a:r>
                        <a:rPr sz="500" dirty="0">
                          <a:latin typeface="Arial"/>
                          <a:cs typeface="Arial"/>
                        </a:rPr>
                        <a:t>o</a:t>
                      </a:r>
                      <a:r>
                        <a:rPr sz="500" spc="-15" dirty="0">
                          <a:latin typeface="Arial"/>
                          <a:cs typeface="Arial"/>
                        </a:rPr>
                        <a:t>v</a:t>
                      </a:r>
                      <a:r>
                        <a:rPr sz="500" dirty="0">
                          <a:latin typeface="Arial"/>
                          <a:cs typeface="Arial"/>
                        </a:rPr>
                        <a:t>ed</a:t>
                      </a:r>
                      <a:r>
                        <a:rPr sz="500" spc="-55" dirty="0">
                          <a:latin typeface="Arial"/>
                          <a:cs typeface="Arial"/>
                        </a:rPr>
                        <a:t> </a:t>
                      </a:r>
                      <a:r>
                        <a:rPr sz="500" dirty="0">
                          <a:latin typeface="Arial"/>
                          <a:cs typeface="Arial"/>
                        </a:rPr>
                        <a:t>By:</a:t>
                      </a:r>
                      <a:endParaRPr sz="500">
                        <a:latin typeface="Arial"/>
                        <a:cs typeface="Arial"/>
                      </a:endParaRPr>
                    </a:p>
                  </a:txBody>
                  <a:tcPr marL="0" marR="0" marT="0" marB="0">
                    <a:lnL w="6350">
                      <a:solidFill>
                        <a:srgbClr val="000000"/>
                      </a:solidFill>
                      <a:prstDash val="solid"/>
                    </a:lnL>
                    <a:lnT w="6351">
                      <a:solidFill>
                        <a:srgbClr val="000000"/>
                      </a:solidFill>
                      <a:prstDash val="solid"/>
                    </a:lnT>
                    <a:lnB w="6352">
                      <a:solidFill>
                        <a:srgbClr val="000000"/>
                      </a:solidFill>
                      <a:prstDash val="solid"/>
                    </a:lnB>
                  </a:tcPr>
                </a:tc>
                <a:tc gridSpan="5">
                  <a:txBody>
                    <a:bodyPr/>
                    <a:lstStyle/>
                    <a:p>
                      <a:pPr marL="504825" algn="ctr">
                        <a:lnSpc>
                          <a:spcPct val="100000"/>
                        </a:lnSpc>
                      </a:pPr>
                      <a:r>
                        <a:rPr sz="500" dirty="0">
                          <a:latin typeface="Arial"/>
                          <a:cs typeface="Arial"/>
                        </a:rPr>
                        <a:t>Date:</a:t>
                      </a:r>
                      <a:endParaRPr sz="500">
                        <a:latin typeface="Arial"/>
                        <a:cs typeface="Arial"/>
                      </a:endParaRPr>
                    </a:p>
                  </a:txBody>
                  <a:tcPr marL="0" marR="0" marT="0" marB="0">
                    <a:lnR w="6350">
                      <a:solidFill>
                        <a:srgbClr val="000000"/>
                      </a:solidFill>
                      <a:prstDash val="solid"/>
                    </a:lnR>
                    <a:lnT w="6351">
                      <a:solidFill>
                        <a:srgbClr val="000000"/>
                      </a:solidFill>
                      <a:prstDash val="solid"/>
                    </a:lnT>
                    <a:lnB w="6352">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129905">
                <a:tc>
                  <a:txBody>
                    <a:bodyPr/>
                    <a:lstStyle/>
                    <a:p>
                      <a:pPr algn="ctr">
                        <a:lnSpc>
                          <a:spcPct val="100000"/>
                        </a:lnSpc>
                      </a:pPr>
                      <a:r>
                        <a:rPr sz="500" b="1" spc="-60" dirty="0">
                          <a:latin typeface="Trebuchet MS"/>
                          <a:cs typeface="Trebuchet MS"/>
                        </a:rPr>
                        <a:t>T</a:t>
                      </a:r>
                      <a:r>
                        <a:rPr sz="500" b="1" dirty="0">
                          <a:latin typeface="Trebuchet MS"/>
                          <a:cs typeface="Trebuchet MS"/>
                        </a:rPr>
                        <a:t>ag</a:t>
                      </a:r>
                      <a:r>
                        <a:rPr sz="500" b="1" spc="-65" dirty="0">
                          <a:latin typeface="Trebuchet MS"/>
                          <a:cs typeface="Trebuchet MS"/>
                        </a:rPr>
                        <a:t> </a:t>
                      </a:r>
                      <a:r>
                        <a:rPr sz="500" b="1" dirty="0">
                          <a:latin typeface="Trebuchet MS"/>
                          <a:cs typeface="Trebuchet MS"/>
                        </a:rPr>
                        <a:t>#</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marL="229870">
                        <a:lnSpc>
                          <a:spcPct val="100000"/>
                        </a:lnSpc>
                      </a:pPr>
                      <a:r>
                        <a:rPr sz="500" b="1" dirty="0">
                          <a:latin typeface="Trebuchet MS"/>
                          <a:cs typeface="Trebuchet MS"/>
                        </a:rPr>
                        <a:t>Model</a:t>
                      </a:r>
                      <a:r>
                        <a:rPr sz="500" b="1" spc="-65" dirty="0">
                          <a:latin typeface="Trebuchet MS"/>
                          <a:cs typeface="Trebuchet MS"/>
                        </a:rPr>
                        <a:t> </a:t>
                      </a:r>
                      <a:r>
                        <a:rPr sz="500" b="1" dirty="0">
                          <a:latin typeface="Trebuchet MS"/>
                          <a:cs typeface="Trebuchet MS"/>
                        </a:rPr>
                        <a:t>#</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algn="ctr">
                        <a:lnSpc>
                          <a:spcPct val="100000"/>
                        </a:lnSpc>
                      </a:pPr>
                      <a:r>
                        <a:rPr sz="500" b="1" dirty="0">
                          <a:latin typeface="Trebuchet MS"/>
                          <a:cs typeface="Trebuchet MS"/>
                        </a:rPr>
                        <a:t>Flow</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algn="ctr">
                        <a:lnSpc>
                          <a:spcPct val="100000"/>
                        </a:lnSpc>
                      </a:pPr>
                      <a:r>
                        <a:rPr sz="500" b="1" dirty="0">
                          <a:latin typeface="Trebuchet MS"/>
                          <a:cs typeface="Trebuchet MS"/>
                        </a:rPr>
                        <a:t>Head</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marL="115570">
                        <a:lnSpc>
                          <a:spcPct val="100000"/>
                        </a:lnSpc>
                      </a:pPr>
                      <a:r>
                        <a:rPr sz="500" b="1" dirty="0">
                          <a:latin typeface="Trebuchet MS"/>
                          <a:cs typeface="Trebuchet MS"/>
                        </a:rPr>
                        <a:t>Cont</a:t>
                      </a:r>
                      <a:r>
                        <a:rPr sz="500" b="1" spc="-15" dirty="0">
                          <a:latin typeface="Trebuchet MS"/>
                          <a:cs typeface="Trebuchet MS"/>
                        </a:rPr>
                        <a:t>r</a:t>
                      </a:r>
                      <a:r>
                        <a:rPr sz="500" b="1" dirty="0">
                          <a:latin typeface="Trebuchet MS"/>
                          <a:cs typeface="Trebuchet MS"/>
                        </a:rPr>
                        <a:t>ol</a:t>
                      </a:r>
                      <a:r>
                        <a:rPr sz="500" b="1" spc="-65" dirty="0">
                          <a:latin typeface="Trebuchet MS"/>
                          <a:cs typeface="Trebuchet MS"/>
                        </a:rPr>
                        <a:t> </a:t>
                      </a:r>
                      <a:r>
                        <a:rPr sz="500" b="1" dirty="0">
                          <a:latin typeface="Trebuchet MS"/>
                          <a:cs typeface="Trebuchet MS"/>
                        </a:rPr>
                        <a:t>Mode</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algn="ctr">
                        <a:lnSpc>
                          <a:spcPct val="100000"/>
                        </a:lnSpc>
                      </a:pPr>
                      <a:r>
                        <a:rPr sz="500" b="1" dirty="0">
                          <a:latin typeface="Trebuchet MS"/>
                          <a:cs typeface="Trebuchet MS"/>
                        </a:rPr>
                        <a:t>C</a:t>
                      </a:r>
                      <a:r>
                        <a:rPr sz="500" b="1" spc="-15" dirty="0">
                          <a:latin typeface="Trebuchet MS"/>
                          <a:cs typeface="Trebuchet MS"/>
                        </a:rPr>
                        <a:t>y</a:t>
                      </a:r>
                      <a:r>
                        <a:rPr sz="500" b="1" dirty="0">
                          <a:latin typeface="Trebuchet MS"/>
                          <a:cs typeface="Trebuchet MS"/>
                        </a:rPr>
                        <a:t>cle</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algn="ctr">
                        <a:lnSpc>
                          <a:spcPct val="100000"/>
                        </a:lnSpc>
                      </a:pPr>
                      <a:r>
                        <a:rPr sz="500" b="1" dirty="0">
                          <a:latin typeface="Trebuchet MS"/>
                          <a:cs typeface="Trebuchet MS"/>
                        </a:rPr>
                        <a:t>Phase</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tc>
                  <a:txBody>
                    <a:bodyPr/>
                    <a:lstStyle/>
                    <a:p>
                      <a:pPr marL="243840">
                        <a:lnSpc>
                          <a:spcPct val="100000"/>
                        </a:lnSpc>
                      </a:pPr>
                      <a:r>
                        <a:rPr sz="500" b="1" spc="-50" dirty="0">
                          <a:latin typeface="Trebuchet MS"/>
                          <a:cs typeface="Trebuchet MS"/>
                        </a:rPr>
                        <a:t>V</a:t>
                      </a:r>
                      <a:r>
                        <a:rPr sz="500" b="1" dirty="0">
                          <a:latin typeface="Trebuchet MS"/>
                          <a:cs typeface="Trebuchet MS"/>
                        </a:rPr>
                        <a:t>oltage</a:t>
                      </a:r>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2">
                      <a:solidFill>
                        <a:srgbClr val="000000"/>
                      </a:solidFill>
                      <a:prstDash val="solid"/>
                    </a:lnT>
                    <a:lnB w="6351">
                      <a:solidFill>
                        <a:srgbClr val="000000"/>
                      </a:solidFill>
                      <a:prstDash val="solid"/>
                    </a:lnB>
                  </a:tcPr>
                </a:tc>
                <a:extLst>
                  <a:ext uri="{0D108BD9-81ED-4DB2-BD59-A6C34878D82A}">
                    <a16:rowId xmlns:a16="http://schemas.microsoft.com/office/drawing/2014/main" val="10006"/>
                  </a:ext>
                </a:extLst>
              </a:tr>
              <a:tr h="249382">
                <a:tc>
                  <a:txBody>
                    <a:bodyPr/>
                    <a:lstStyle/>
                    <a:p>
                      <a:endParaRPr sz="500">
                        <a:latin typeface="Trebuchet MS"/>
                        <a:cs typeface="Trebuchet MS"/>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pPr marL="114935" marR="107314" indent="26034">
                        <a:lnSpc>
                          <a:spcPct val="100000"/>
                        </a:lnSpc>
                      </a:pPr>
                      <a:r>
                        <a:rPr sz="500" dirty="0">
                          <a:latin typeface="Arial"/>
                          <a:cs typeface="Arial"/>
                        </a:rPr>
                        <a:t>Wilo-Stratos GIGA</a:t>
                      </a:r>
                      <a:r>
                        <a:rPr sz="500" spc="-55" dirty="0">
                          <a:latin typeface="Arial"/>
                          <a:cs typeface="Arial"/>
                        </a:rPr>
                        <a:t> </a:t>
                      </a:r>
                      <a:r>
                        <a:rPr sz="500" dirty="0">
                          <a:latin typeface="Arial"/>
                          <a:cs typeface="Arial"/>
                        </a:rPr>
                        <a:t>4/3-105</a:t>
                      </a:r>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pPr algn="ctr">
                        <a:lnSpc>
                          <a:spcPct val="100000"/>
                        </a:lnSpc>
                      </a:pPr>
                      <a:r>
                        <a:rPr sz="500" dirty="0">
                          <a:latin typeface="Arial"/>
                          <a:cs typeface="Arial"/>
                        </a:rPr>
                        <a:t>3</a:t>
                      </a:r>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tc>
                  <a:txBody>
                    <a:bodyPr/>
                    <a:lstStyle/>
                    <a:p>
                      <a:pPr algn="ctr">
                        <a:lnSpc>
                          <a:spcPct val="100000"/>
                        </a:lnSpc>
                      </a:pPr>
                      <a:r>
                        <a:rPr sz="500" dirty="0">
                          <a:latin typeface="Arial"/>
                          <a:cs typeface="Arial"/>
                        </a:rPr>
                        <a:t>460</a:t>
                      </a:r>
                      <a:endParaRPr sz="500">
                        <a:latin typeface="Arial"/>
                        <a:cs typeface="Arial"/>
                      </a:endParaRPr>
                    </a:p>
                  </a:txBody>
                  <a:tcPr marL="0" marR="0" marT="0" marB="0">
                    <a:lnL w="6350">
                      <a:solidFill>
                        <a:srgbClr val="000000"/>
                      </a:solidFill>
                      <a:prstDash val="solid"/>
                    </a:lnL>
                    <a:lnR w="6350">
                      <a:solidFill>
                        <a:srgbClr val="000000"/>
                      </a:solidFill>
                      <a:prstDash val="solid"/>
                    </a:lnR>
                    <a:lnT w="6351">
                      <a:solidFill>
                        <a:srgbClr val="000000"/>
                      </a:solidFill>
                      <a:prstDash val="solid"/>
                    </a:lnT>
                    <a:lnB w="6351">
                      <a:solidFill>
                        <a:srgbClr val="000000"/>
                      </a:solidFill>
                      <a:prstDash val="solid"/>
                    </a:lnB>
                  </a:tcPr>
                </a:tc>
                <a:extLst>
                  <a:ext uri="{0D108BD9-81ED-4DB2-BD59-A6C34878D82A}">
                    <a16:rowId xmlns:a16="http://schemas.microsoft.com/office/drawing/2014/main" val="10007"/>
                  </a:ext>
                </a:extLst>
              </a:tr>
            </a:tbl>
          </a:graphicData>
        </a:graphic>
      </p:graphicFrame>
      <p:graphicFrame>
        <p:nvGraphicFramePr>
          <p:cNvPr id="117" name="object 117"/>
          <p:cNvGraphicFramePr>
            <a:graphicFrameLocks noGrp="1"/>
          </p:cNvGraphicFramePr>
          <p:nvPr/>
        </p:nvGraphicFramePr>
        <p:xfrm>
          <a:off x="3654536" y="3520358"/>
          <a:ext cx="1031886" cy="365760"/>
        </p:xfrm>
        <a:graphic>
          <a:graphicData uri="http://schemas.openxmlformats.org/drawingml/2006/table">
            <a:tbl>
              <a:tblPr firstRow="1" bandRow="1">
                <a:tableStyleId>{2D5ABB26-0587-4C30-8999-92F81FD0307C}</a:tableStyleId>
              </a:tblPr>
              <a:tblGrid>
                <a:gridCol w="67634">
                  <a:extLst>
                    <a:ext uri="{9D8B030D-6E8A-4147-A177-3AD203B41FA5}">
                      <a16:colId xmlns:a16="http://schemas.microsoft.com/office/drawing/2014/main" val="20000"/>
                    </a:ext>
                  </a:extLst>
                </a:gridCol>
                <a:gridCol w="274294">
                  <a:extLst>
                    <a:ext uri="{9D8B030D-6E8A-4147-A177-3AD203B41FA5}">
                      <a16:colId xmlns:a16="http://schemas.microsoft.com/office/drawing/2014/main" val="20001"/>
                    </a:ext>
                  </a:extLst>
                </a:gridCol>
                <a:gridCol w="313183">
                  <a:extLst>
                    <a:ext uri="{9D8B030D-6E8A-4147-A177-3AD203B41FA5}">
                      <a16:colId xmlns:a16="http://schemas.microsoft.com/office/drawing/2014/main" val="20002"/>
                    </a:ext>
                  </a:extLst>
                </a:gridCol>
                <a:gridCol w="210482">
                  <a:extLst>
                    <a:ext uri="{9D8B030D-6E8A-4147-A177-3AD203B41FA5}">
                      <a16:colId xmlns:a16="http://schemas.microsoft.com/office/drawing/2014/main" val="20003"/>
                    </a:ext>
                  </a:extLst>
                </a:gridCol>
                <a:gridCol w="166293">
                  <a:extLst>
                    <a:ext uri="{9D8B030D-6E8A-4147-A177-3AD203B41FA5}">
                      <a16:colId xmlns:a16="http://schemas.microsoft.com/office/drawing/2014/main" val="20004"/>
                    </a:ext>
                  </a:extLst>
                </a:gridCol>
              </a:tblGrid>
              <a:tr h="98962">
                <a:tc>
                  <a:txBody>
                    <a:bodyPr/>
                    <a:lstStyle/>
                    <a:p>
                      <a:pPr marL="34925">
                        <a:lnSpc>
                          <a:spcPct val="100000"/>
                        </a:lnSpc>
                      </a:pPr>
                      <a:r>
                        <a:rPr sz="400" dirty="0">
                          <a:latin typeface="Dubai"/>
                          <a:cs typeface="Dubai"/>
                        </a:rPr>
                        <a:t>0</a:t>
                      </a:r>
                      <a:endParaRPr sz="400">
                        <a:latin typeface="Dubai"/>
                        <a:cs typeface="Dubai"/>
                      </a:endParaRPr>
                    </a:p>
                  </a:txBody>
                  <a:tcPr marL="0" marR="0" marT="0" marB="0"/>
                </a:tc>
                <a:tc>
                  <a:txBody>
                    <a:bodyPr/>
                    <a:lstStyle/>
                    <a:p>
                      <a:pPr marL="231140">
                        <a:lnSpc>
                          <a:spcPct val="100000"/>
                        </a:lnSpc>
                      </a:pPr>
                      <a:r>
                        <a:rPr sz="400" dirty="0">
                          <a:latin typeface="Dubai"/>
                          <a:cs typeface="Dubai"/>
                        </a:rPr>
                        <a:t>100</a:t>
                      </a:r>
                      <a:endParaRPr sz="400">
                        <a:latin typeface="Dubai"/>
                        <a:cs typeface="Dubai"/>
                      </a:endParaRPr>
                    </a:p>
                  </a:txBody>
                  <a:tcPr marL="0" marR="0" marT="0" marB="0">
                    <a:lnB w="8435">
                      <a:solidFill>
                        <a:srgbClr val="000000"/>
                      </a:solidFill>
                      <a:prstDash val="solid"/>
                    </a:lnB>
                  </a:tcPr>
                </a:tc>
                <a:tc>
                  <a:txBody>
                    <a:bodyPr/>
                    <a:lstStyle/>
                    <a:p>
                      <a:pPr marL="1905" algn="ctr">
                        <a:lnSpc>
                          <a:spcPct val="100000"/>
                        </a:lnSpc>
                      </a:pPr>
                      <a:r>
                        <a:rPr sz="400" dirty="0">
                          <a:latin typeface="Dubai"/>
                          <a:cs typeface="Dubai"/>
                        </a:rPr>
                        <a:t>200</a:t>
                      </a:r>
                      <a:endParaRPr sz="400">
                        <a:latin typeface="Dubai"/>
                        <a:cs typeface="Dubai"/>
                      </a:endParaRPr>
                    </a:p>
                  </a:txBody>
                  <a:tcPr marL="0" marR="0" marT="0" marB="0">
                    <a:lnB w="8435">
                      <a:solidFill>
                        <a:srgbClr val="000000"/>
                      </a:solidFill>
                      <a:prstDash val="solid"/>
                    </a:lnB>
                  </a:tcPr>
                </a:tc>
                <a:tc>
                  <a:txBody>
                    <a:bodyPr/>
                    <a:lstStyle/>
                    <a:p>
                      <a:pPr marL="55880">
                        <a:lnSpc>
                          <a:spcPct val="100000"/>
                        </a:lnSpc>
                      </a:pPr>
                      <a:r>
                        <a:rPr sz="400" dirty="0">
                          <a:latin typeface="Dubai"/>
                          <a:cs typeface="Dubai"/>
                        </a:rPr>
                        <a:t>300</a:t>
                      </a:r>
                      <a:endParaRPr sz="400">
                        <a:latin typeface="Dubai"/>
                        <a:cs typeface="Dubai"/>
                      </a:endParaRPr>
                    </a:p>
                  </a:txBody>
                  <a:tcPr marL="0" marR="0" marT="0" marB="0">
                    <a:lnB w="8435">
                      <a:solidFill>
                        <a:srgbClr val="000000"/>
                      </a:solidFill>
                      <a:prstDash val="solid"/>
                    </a:lnB>
                  </a:tcPr>
                </a:tc>
                <a:tc>
                  <a:txBody>
                    <a:bodyPr/>
                    <a:lstStyle/>
                    <a:p>
                      <a:pPr marL="92075">
                        <a:lnSpc>
                          <a:spcPct val="100000"/>
                        </a:lnSpc>
                      </a:pPr>
                      <a:r>
                        <a:rPr sz="400" dirty="0">
                          <a:latin typeface="Dubai"/>
                          <a:cs typeface="Dubai"/>
                        </a:rPr>
                        <a:t>400</a:t>
                      </a:r>
                      <a:endParaRPr sz="400">
                        <a:latin typeface="Dubai"/>
                        <a:cs typeface="Dubai"/>
                      </a:endParaRPr>
                    </a:p>
                  </a:txBody>
                  <a:tcPr marL="0" marR="0" marT="0" marB="0">
                    <a:lnB w="8435">
                      <a:solidFill>
                        <a:srgbClr val="000000"/>
                      </a:solidFill>
                      <a:prstDash val="solid"/>
                    </a:lnB>
                  </a:tcPr>
                </a:tc>
                <a:extLst>
                  <a:ext uri="{0D108BD9-81ED-4DB2-BD59-A6C34878D82A}">
                    <a16:rowId xmlns:a16="http://schemas.microsoft.com/office/drawing/2014/main" val="10000"/>
                  </a:ext>
                </a:extLst>
              </a:tr>
              <a:tr h="93700">
                <a:tc>
                  <a:txBody>
                    <a:bodyPr/>
                    <a:lstStyle/>
                    <a:p>
                      <a:pPr marL="34925">
                        <a:lnSpc>
                          <a:spcPct val="100000"/>
                        </a:lnSpc>
                      </a:pPr>
                      <a:r>
                        <a:rPr sz="400" dirty="0">
                          <a:latin typeface="Dubai"/>
                          <a:cs typeface="Dubai"/>
                        </a:rPr>
                        <a:t>0</a:t>
                      </a:r>
                      <a:endParaRPr sz="400">
                        <a:latin typeface="Dubai"/>
                        <a:cs typeface="Dubai"/>
                      </a:endParaRPr>
                    </a:p>
                  </a:txBody>
                  <a:tcPr marL="0" marR="0" marT="0" marB="0"/>
                </a:tc>
                <a:tc>
                  <a:txBody>
                    <a:bodyPr/>
                    <a:lstStyle/>
                    <a:p>
                      <a:pPr marL="53340" algn="ctr">
                        <a:lnSpc>
                          <a:spcPct val="100000"/>
                        </a:lnSpc>
                      </a:pPr>
                      <a:r>
                        <a:rPr sz="400" dirty="0">
                          <a:latin typeface="Dubai"/>
                          <a:cs typeface="Dubai"/>
                        </a:rPr>
                        <a:t>5</a:t>
                      </a:r>
                      <a:endParaRPr sz="400">
                        <a:latin typeface="Dubai"/>
                        <a:cs typeface="Dubai"/>
                      </a:endParaRPr>
                    </a:p>
                  </a:txBody>
                  <a:tcPr marL="0" marR="0" marT="0" marB="0">
                    <a:lnT w="8435">
                      <a:solidFill>
                        <a:srgbClr val="000000"/>
                      </a:solidFill>
                      <a:prstDash val="solid"/>
                    </a:lnT>
                  </a:tcPr>
                </a:tc>
                <a:tc>
                  <a:txBody>
                    <a:bodyPr/>
                    <a:lstStyle/>
                    <a:p>
                      <a:pPr marL="53975">
                        <a:lnSpc>
                          <a:spcPct val="100000"/>
                        </a:lnSpc>
                        <a:tabLst>
                          <a:tab pos="325120" algn="l"/>
                        </a:tabLst>
                      </a:pPr>
                      <a:r>
                        <a:rPr sz="400" dirty="0">
                          <a:latin typeface="Dubai"/>
                          <a:cs typeface="Dubai"/>
                        </a:rPr>
                        <a:t>10	15</a:t>
                      </a:r>
                      <a:endParaRPr sz="400">
                        <a:latin typeface="Dubai"/>
                        <a:cs typeface="Dubai"/>
                      </a:endParaRPr>
                    </a:p>
                  </a:txBody>
                  <a:tcPr marL="0" marR="0" marT="0" marB="0">
                    <a:lnT w="8435">
                      <a:solidFill>
                        <a:srgbClr val="000000"/>
                      </a:solidFill>
                      <a:prstDash val="solid"/>
                    </a:lnT>
                  </a:tcPr>
                </a:tc>
                <a:tc>
                  <a:txBody>
                    <a:bodyPr/>
                    <a:lstStyle/>
                    <a:p>
                      <a:pPr marL="138430">
                        <a:lnSpc>
                          <a:spcPct val="100000"/>
                        </a:lnSpc>
                      </a:pPr>
                      <a:r>
                        <a:rPr sz="400" dirty="0">
                          <a:latin typeface="Dubai"/>
                          <a:cs typeface="Dubai"/>
                        </a:rPr>
                        <a:t>20</a:t>
                      </a:r>
                      <a:endParaRPr sz="400">
                        <a:latin typeface="Dubai"/>
                        <a:cs typeface="Dubai"/>
                      </a:endParaRPr>
                    </a:p>
                  </a:txBody>
                  <a:tcPr marL="0" marR="0" marT="0" marB="0">
                    <a:lnT w="8435">
                      <a:solidFill>
                        <a:srgbClr val="000000"/>
                      </a:solidFill>
                      <a:prstDash val="solid"/>
                    </a:lnT>
                  </a:tcPr>
                </a:tc>
                <a:tc>
                  <a:txBody>
                    <a:bodyPr/>
                    <a:lstStyle/>
                    <a:p>
                      <a:pPr marL="102235">
                        <a:lnSpc>
                          <a:spcPct val="100000"/>
                        </a:lnSpc>
                      </a:pPr>
                      <a:r>
                        <a:rPr sz="400" dirty="0">
                          <a:latin typeface="Dubai"/>
                          <a:cs typeface="Dubai"/>
                        </a:rPr>
                        <a:t>25</a:t>
                      </a:r>
                      <a:endParaRPr sz="400">
                        <a:latin typeface="Dubai"/>
                        <a:cs typeface="Dubai"/>
                      </a:endParaRPr>
                    </a:p>
                  </a:txBody>
                  <a:tcPr marL="0" marR="0" marT="0" marB="0">
                    <a:lnT w="8435">
                      <a:solidFill>
                        <a:srgbClr val="000000"/>
                      </a:solidFill>
                      <a:prstDash val="solid"/>
                    </a:lnT>
                  </a:tcPr>
                </a:tc>
                <a:extLst>
                  <a:ext uri="{0D108BD9-81ED-4DB2-BD59-A6C34878D82A}">
                    <a16:rowId xmlns:a16="http://schemas.microsoft.com/office/drawing/2014/main" val="10001"/>
                  </a:ext>
                </a:extLst>
              </a:tr>
            </a:tbl>
          </a:graphicData>
        </a:graphic>
      </p:graphicFrame>
      <p:graphicFrame>
        <p:nvGraphicFramePr>
          <p:cNvPr id="300" name="object 300"/>
          <p:cNvGraphicFramePr>
            <a:graphicFrameLocks noGrp="1"/>
          </p:cNvGraphicFramePr>
          <p:nvPr/>
        </p:nvGraphicFramePr>
        <p:xfrm>
          <a:off x="5758716" y="4185749"/>
          <a:ext cx="1405266" cy="307535"/>
        </p:xfrm>
        <a:graphic>
          <a:graphicData uri="http://schemas.openxmlformats.org/drawingml/2006/table">
            <a:tbl>
              <a:tblPr firstRow="1" bandRow="1">
                <a:tableStyleId>{2D5ABB26-0587-4C30-8999-92F81FD0307C}</a:tableStyleId>
              </a:tblPr>
              <a:tblGrid>
                <a:gridCol w="234017">
                  <a:extLst>
                    <a:ext uri="{9D8B030D-6E8A-4147-A177-3AD203B41FA5}">
                      <a16:colId xmlns:a16="http://schemas.microsoft.com/office/drawing/2014/main" val="20000"/>
                    </a:ext>
                  </a:extLst>
                </a:gridCol>
                <a:gridCol w="234042">
                  <a:extLst>
                    <a:ext uri="{9D8B030D-6E8A-4147-A177-3AD203B41FA5}">
                      <a16:colId xmlns:a16="http://schemas.microsoft.com/office/drawing/2014/main" val="20001"/>
                    </a:ext>
                  </a:extLst>
                </a:gridCol>
                <a:gridCol w="234123">
                  <a:extLst>
                    <a:ext uri="{9D8B030D-6E8A-4147-A177-3AD203B41FA5}">
                      <a16:colId xmlns:a16="http://schemas.microsoft.com/office/drawing/2014/main" val="20002"/>
                    </a:ext>
                  </a:extLst>
                </a:gridCol>
                <a:gridCol w="235023">
                  <a:extLst>
                    <a:ext uri="{9D8B030D-6E8A-4147-A177-3AD203B41FA5}">
                      <a16:colId xmlns:a16="http://schemas.microsoft.com/office/drawing/2014/main" val="20003"/>
                    </a:ext>
                  </a:extLst>
                </a:gridCol>
                <a:gridCol w="189378">
                  <a:extLst>
                    <a:ext uri="{9D8B030D-6E8A-4147-A177-3AD203B41FA5}">
                      <a16:colId xmlns:a16="http://schemas.microsoft.com/office/drawing/2014/main" val="20004"/>
                    </a:ext>
                  </a:extLst>
                </a:gridCol>
                <a:gridCol w="44648">
                  <a:extLst>
                    <a:ext uri="{9D8B030D-6E8A-4147-A177-3AD203B41FA5}">
                      <a16:colId xmlns:a16="http://schemas.microsoft.com/office/drawing/2014/main" val="20005"/>
                    </a:ext>
                  </a:extLst>
                </a:gridCol>
                <a:gridCol w="234035">
                  <a:extLst>
                    <a:ext uri="{9D8B030D-6E8A-4147-A177-3AD203B41FA5}">
                      <a16:colId xmlns:a16="http://schemas.microsoft.com/office/drawing/2014/main" val="20006"/>
                    </a:ext>
                  </a:extLst>
                </a:gridCol>
              </a:tblGrid>
              <a:tr h="75303">
                <a:tc>
                  <a:txBody>
                    <a:bodyPr/>
                    <a:lstStyle/>
                    <a:p>
                      <a:endParaRPr sz="400">
                        <a:latin typeface="Dubai"/>
                        <a:cs typeface="Dubai"/>
                      </a:endParaRPr>
                    </a:p>
                  </a:txBody>
                  <a:tcPr marL="0" marR="0" marT="0" marB="0">
                    <a:lnL w="8429">
                      <a:solidFill>
                        <a:srgbClr val="000000"/>
                      </a:solidFill>
                      <a:prstDash val="solid"/>
                    </a:lnL>
                    <a:lnR w="4199">
                      <a:solidFill>
                        <a:srgbClr val="000000"/>
                      </a:solidFill>
                      <a:prstDash val="solid"/>
                    </a:lnR>
                    <a:lnT w="15657">
                      <a:solidFill>
                        <a:srgbClr val="000000"/>
                      </a:solidFill>
                      <a:prstDash val="solid"/>
                    </a:lnT>
                    <a:lnB w="4215">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15657">
                      <a:solidFill>
                        <a:srgbClr val="000000"/>
                      </a:solidFill>
                      <a:prstDash val="solid"/>
                    </a:lnT>
                    <a:lnB w="4215">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15657">
                      <a:solidFill>
                        <a:srgbClr val="000000"/>
                      </a:solidFill>
                      <a:prstDash val="solid"/>
                    </a:lnT>
                    <a:lnB w="4215">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15657">
                      <a:solidFill>
                        <a:srgbClr val="000000"/>
                      </a:solidFill>
                      <a:prstDash val="solid"/>
                    </a:lnT>
                    <a:lnB w="4215">
                      <a:solidFill>
                        <a:srgbClr val="000000"/>
                      </a:solidFill>
                      <a:prstDash val="solid"/>
                    </a:lnB>
                  </a:tcPr>
                </a:tc>
                <a:tc gridSpan="2">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15657">
                      <a:solidFill>
                        <a:srgbClr val="000000"/>
                      </a:solidFill>
                      <a:prstDash val="solid"/>
                    </a:lnT>
                    <a:lnB w="4215">
                      <a:solidFill>
                        <a:srgbClr val="000000"/>
                      </a:solidFill>
                      <a:prstDash val="solid"/>
                    </a:lnB>
                  </a:tcPr>
                </a:tc>
                <a:tc hMerge="1">
                  <a:txBody>
                    <a:bodyPr/>
                    <a:lstStyle/>
                    <a:p>
                      <a:endParaRPr/>
                    </a:p>
                  </a:txBody>
                  <a:tcPr marL="0" marR="0" marT="0" marB="0"/>
                </a:tc>
                <a:tc>
                  <a:txBody>
                    <a:bodyPr/>
                    <a:lstStyle/>
                    <a:p>
                      <a:endParaRPr sz="400">
                        <a:latin typeface="Dubai"/>
                        <a:cs typeface="Dubai"/>
                      </a:endParaRPr>
                    </a:p>
                  </a:txBody>
                  <a:tcPr marL="0" marR="0" marT="0" marB="0">
                    <a:lnL w="4199">
                      <a:solidFill>
                        <a:srgbClr val="000000"/>
                      </a:solidFill>
                      <a:prstDash val="solid"/>
                    </a:lnL>
                    <a:lnR w="8429">
                      <a:solidFill>
                        <a:srgbClr val="000000"/>
                      </a:solidFill>
                      <a:prstDash val="solid"/>
                    </a:lnR>
                    <a:lnT w="15657">
                      <a:solidFill>
                        <a:srgbClr val="000000"/>
                      </a:solidFill>
                      <a:prstDash val="solid"/>
                    </a:lnT>
                    <a:lnB w="4215">
                      <a:solidFill>
                        <a:srgbClr val="000000"/>
                      </a:solidFill>
                      <a:prstDash val="solid"/>
                    </a:lnB>
                  </a:tcPr>
                </a:tc>
                <a:extLst>
                  <a:ext uri="{0D108BD9-81ED-4DB2-BD59-A6C34878D82A}">
                    <a16:rowId xmlns:a16="http://schemas.microsoft.com/office/drawing/2014/main" val="10000"/>
                  </a:ext>
                </a:extLst>
              </a:tr>
              <a:tr h="76707">
                <a:tc>
                  <a:txBody>
                    <a:bodyPr/>
                    <a:lstStyle/>
                    <a:p>
                      <a:endParaRPr sz="400">
                        <a:latin typeface="Dubai"/>
                        <a:cs typeface="Dubai"/>
                      </a:endParaRPr>
                    </a:p>
                  </a:txBody>
                  <a:tcPr marL="0" marR="0" marT="0" marB="0">
                    <a:lnL w="8429">
                      <a:solidFill>
                        <a:srgbClr val="000000"/>
                      </a:solidFill>
                      <a:prstDash val="solid"/>
                    </a:lnL>
                    <a:lnR w="4199">
                      <a:solidFill>
                        <a:srgbClr val="000000"/>
                      </a:solidFill>
                      <a:prstDash val="solid"/>
                    </a:lnR>
                    <a:lnT w="4215">
                      <a:solidFill>
                        <a:srgbClr val="000000"/>
                      </a:solidFill>
                      <a:prstDash val="solid"/>
                    </a:lnT>
                    <a:lnB w="4215">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18062">
                      <a:solidFill>
                        <a:srgbClr val="000000"/>
                      </a:solidFill>
                      <a:prstDash val="solid"/>
                    </a:lnR>
                    <a:lnT w="4215">
                      <a:solidFill>
                        <a:srgbClr val="000000"/>
                      </a:solidFill>
                      <a:prstDash val="solid"/>
                    </a:lnT>
                    <a:lnB w="4215">
                      <a:solidFill>
                        <a:srgbClr val="000000"/>
                      </a:solidFill>
                      <a:prstDash val="solid"/>
                    </a:lnB>
                  </a:tcPr>
                </a:tc>
                <a:tc>
                  <a:txBody>
                    <a:bodyPr/>
                    <a:lstStyle/>
                    <a:p>
                      <a:endParaRPr sz="400">
                        <a:latin typeface="Dubai"/>
                        <a:cs typeface="Dubai"/>
                      </a:endParaRPr>
                    </a:p>
                  </a:txBody>
                  <a:tcPr marL="0" marR="0" marT="0" marB="0">
                    <a:lnL w="18062">
                      <a:solidFill>
                        <a:srgbClr val="000000"/>
                      </a:solidFill>
                      <a:prstDash val="solid"/>
                    </a:lnL>
                    <a:lnR w="18062">
                      <a:solidFill>
                        <a:srgbClr val="000000"/>
                      </a:solidFill>
                      <a:prstDash val="solid"/>
                    </a:lnR>
                    <a:lnT w="4215">
                      <a:solidFill>
                        <a:srgbClr val="000000"/>
                      </a:solidFill>
                      <a:prstDash val="solid"/>
                    </a:lnT>
                    <a:lnB w="4215">
                      <a:solidFill>
                        <a:srgbClr val="000000"/>
                      </a:solidFill>
                      <a:prstDash val="solid"/>
                    </a:lnB>
                  </a:tcPr>
                </a:tc>
                <a:tc>
                  <a:txBody>
                    <a:bodyPr/>
                    <a:lstStyle/>
                    <a:p>
                      <a:endParaRPr sz="400">
                        <a:latin typeface="Dubai"/>
                        <a:cs typeface="Dubai"/>
                      </a:endParaRPr>
                    </a:p>
                  </a:txBody>
                  <a:tcPr marL="0" marR="0" marT="0" marB="0">
                    <a:lnL w="18062">
                      <a:solidFill>
                        <a:srgbClr val="000000"/>
                      </a:solidFill>
                      <a:prstDash val="solid"/>
                    </a:lnL>
                    <a:lnR w="18062">
                      <a:solidFill>
                        <a:srgbClr val="000000"/>
                      </a:solidFill>
                      <a:prstDash val="solid"/>
                    </a:lnR>
                    <a:lnT w="4215">
                      <a:solidFill>
                        <a:srgbClr val="000000"/>
                      </a:solidFill>
                      <a:prstDash val="solid"/>
                    </a:lnT>
                    <a:lnB w="4215">
                      <a:solidFill>
                        <a:srgbClr val="000000"/>
                      </a:solidFill>
                      <a:prstDash val="solid"/>
                    </a:lnB>
                  </a:tcPr>
                </a:tc>
                <a:tc>
                  <a:txBody>
                    <a:bodyPr/>
                    <a:lstStyle/>
                    <a:p>
                      <a:endParaRPr sz="400">
                        <a:latin typeface="Dubai"/>
                        <a:cs typeface="Dubai"/>
                      </a:endParaRPr>
                    </a:p>
                  </a:txBody>
                  <a:tcPr marL="0" marR="0" marT="0" marB="0">
                    <a:lnL w="18062">
                      <a:solidFill>
                        <a:srgbClr val="000000"/>
                      </a:solidFill>
                      <a:prstDash val="solid"/>
                    </a:lnL>
                    <a:lnR w="18062">
                      <a:solidFill>
                        <a:srgbClr val="000000"/>
                      </a:solidFill>
                      <a:prstDash val="solid"/>
                    </a:lnR>
                    <a:lnT w="4215">
                      <a:solidFill>
                        <a:srgbClr val="000000"/>
                      </a:solidFill>
                      <a:prstDash val="solid"/>
                    </a:lnT>
                    <a:lnB w="4215">
                      <a:solidFill>
                        <a:srgbClr val="000000"/>
                      </a:solidFill>
                      <a:prstDash val="solid"/>
                    </a:lnB>
                  </a:tcPr>
                </a:tc>
                <a:tc>
                  <a:txBody>
                    <a:bodyPr/>
                    <a:lstStyle/>
                    <a:p>
                      <a:endParaRPr sz="400">
                        <a:latin typeface="Dubai"/>
                        <a:cs typeface="Dubai"/>
                      </a:endParaRPr>
                    </a:p>
                  </a:txBody>
                  <a:tcPr marL="0" marR="0" marT="0" marB="0">
                    <a:lnL w="18062">
                      <a:solidFill>
                        <a:srgbClr val="000000"/>
                      </a:solidFill>
                      <a:prstDash val="solid"/>
                    </a:lnL>
                    <a:lnR w="18062">
                      <a:solidFill>
                        <a:srgbClr val="000000"/>
                      </a:solidFill>
                      <a:prstDash val="solid"/>
                    </a:lnR>
                    <a:lnT w="4215">
                      <a:solidFill>
                        <a:srgbClr val="000000"/>
                      </a:solidFill>
                      <a:prstDash val="solid"/>
                    </a:lnT>
                    <a:lnB w="4215">
                      <a:solidFill>
                        <a:srgbClr val="000000"/>
                      </a:solidFill>
                      <a:prstDash val="solid"/>
                    </a:lnB>
                  </a:tcPr>
                </a:tc>
                <a:tc>
                  <a:txBody>
                    <a:bodyPr/>
                    <a:lstStyle/>
                    <a:p>
                      <a:endParaRPr sz="400">
                        <a:latin typeface="Dubai"/>
                        <a:cs typeface="Dubai"/>
                      </a:endParaRPr>
                    </a:p>
                  </a:txBody>
                  <a:tcPr marL="0" marR="0" marT="0" marB="0">
                    <a:lnL w="18062">
                      <a:solidFill>
                        <a:srgbClr val="000000"/>
                      </a:solidFill>
                      <a:prstDash val="solid"/>
                    </a:lnL>
                    <a:lnR w="8429">
                      <a:solidFill>
                        <a:srgbClr val="000000"/>
                      </a:solidFill>
                      <a:prstDash val="solid"/>
                    </a:lnR>
                    <a:lnT w="4215">
                      <a:solidFill>
                        <a:srgbClr val="000000"/>
                      </a:solidFill>
                      <a:prstDash val="solid"/>
                    </a:lnT>
                    <a:lnB w="4215">
                      <a:solidFill>
                        <a:srgbClr val="000000"/>
                      </a:solidFill>
                      <a:prstDash val="solid"/>
                    </a:lnB>
                  </a:tcPr>
                </a:tc>
                <a:extLst>
                  <a:ext uri="{0D108BD9-81ED-4DB2-BD59-A6C34878D82A}">
                    <a16:rowId xmlns:a16="http://schemas.microsoft.com/office/drawing/2014/main" val="10001"/>
                  </a:ext>
                </a:extLst>
              </a:tr>
              <a:tr h="77766">
                <a:tc>
                  <a:txBody>
                    <a:bodyPr/>
                    <a:lstStyle/>
                    <a:p>
                      <a:endParaRPr sz="400">
                        <a:latin typeface="Dubai"/>
                        <a:cs typeface="Dubai"/>
                      </a:endParaRPr>
                    </a:p>
                  </a:txBody>
                  <a:tcPr marL="0" marR="0" marT="0" marB="0">
                    <a:lnL w="8429">
                      <a:solidFill>
                        <a:srgbClr val="000000"/>
                      </a:solidFill>
                      <a:prstDash val="solid"/>
                    </a:lnL>
                    <a:lnR w="4199">
                      <a:solidFill>
                        <a:srgbClr val="000000"/>
                      </a:solidFill>
                      <a:prstDash val="solid"/>
                    </a:lnR>
                    <a:lnT w="4215">
                      <a:solidFill>
                        <a:srgbClr val="000000"/>
                      </a:solidFill>
                      <a:prstDash val="solid"/>
                    </a:lnT>
                    <a:lnB w="4215">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18062">
                      <a:solidFill>
                        <a:srgbClr val="000000"/>
                      </a:solidFill>
                      <a:prstDash val="solid"/>
                    </a:lnR>
                    <a:lnT w="4215">
                      <a:solidFill>
                        <a:srgbClr val="000000"/>
                      </a:solidFill>
                      <a:prstDash val="solid"/>
                    </a:lnT>
                    <a:lnB w="4215">
                      <a:solidFill>
                        <a:srgbClr val="000000"/>
                      </a:solidFill>
                      <a:prstDash val="solid"/>
                    </a:lnB>
                  </a:tcPr>
                </a:tc>
                <a:tc>
                  <a:txBody>
                    <a:bodyPr/>
                    <a:lstStyle/>
                    <a:p>
                      <a:endParaRPr sz="400">
                        <a:latin typeface="Dubai"/>
                        <a:cs typeface="Dubai"/>
                      </a:endParaRPr>
                    </a:p>
                  </a:txBody>
                  <a:tcPr marL="0" marR="0" marT="0" marB="0">
                    <a:lnL w="18062">
                      <a:solidFill>
                        <a:srgbClr val="000000"/>
                      </a:solidFill>
                      <a:prstDash val="solid"/>
                    </a:lnL>
                    <a:lnR w="18062">
                      <a:solidFill>
                        <a:srgbClr val="000000"/>
                      </a:solidFill>
                      <a:prstDash val="solid"/>
                    </a:lnR>
                    <a:lnT w="4215">
                      <a:solidFill>
                        <a:srgbClr val="000000"/>
                      </a:solidFill>
                      <a:prstDash val="solid"/>
                    </a:lnT>
                    <a:lnB w="4215">
                      <a:solidFill>
                        <a:srgbClr val="000000"/>
                      </a:solidFill>
                      <a:prstDash val="solid"/>
                    </a:lnB>
                  </a:tcPr>
                </a:tc>
                <a:tc>
                  <a:txBody>
                    <a:bodyPr/>
                    <a:lstStyle/>
                    <a:p>
                      <a:endParaRPr sz="400">
                        <a:latin typeface="Dubai"/>
                        <a:cs typeface="Dubai"/>
                      </a:endParaRPr>
                    </a:p>
                  </a:txBody>
                  <a:tcPr marL="0" marR="0" marT="0" marB="0">
                    <a:lnL w="18062">
                      <a:solidFill>
                        <a:srgbClr val="000000"/>
                      </a:solidFill>
                      <a:prstDash val="solid"/>
                    </a:lnL>
                    <a:lnR w="18062">
                      <a:solidFill>
                        <a:srgbClr val="000000"/>
                      </a:solidFill>
                      <a:prstDash val="solid"/>
                    </a:lnR>
                    <a:lnT w="4215">
                      <a:solidFill>
                        <a:srgbClr val="000000"/>
                      </a:solidFill>
                      <a:prstDash val="solid"/>
                    </a:lnT>
                    <a:lnB w="4215">
                      <a:solidFill>
                        <a:srgbClr val="000000"/>
                      </a:solidFill>
                      <a:prstDash val="solid"/>
                    </a:lnB>
                  </a:tcPr>
                </a:tc>
                <a:tc gridSpan="2">
                  <a:txBody>
                    <a:bodyPr/>
                    <a:lstStyle/>
                    <a:p>
                      <a:endParaRPr sz="400">
                        <a:latin typeface="Dubai"/>
                        <a:cs typeface="Dubai"/>
                      </a:endParaRPr>
                    </a:p>
                  </a:txBody>
                  <a:tcPr marL="0" marR="0" marT="0" marB="0">
                    <a:lnL w="18062">
                      <a:solidFill>
                        <a:srgbClr val="000000"/>
                      </a:solidFill>
                      <a:prstDash val="solid"/>
                    </a:lnL>
                    <a:lnR w="18062">
                      <a:solidFill>
                        <a:srgbClr val="000000"/>
                      </a:solidFill>
                      <a:prstDash val="solid"/>
                    </a:lnR>
                    <a:lnT w="4215">
                      <a:solidFill>
                        <a:srgbClr val="000000"/>
                      </a:solidFill>
                      <a:prstDash val="solid"/>
                    </a:lnT>
                    <a:lnB w="4215">
                      <a:solidFill>
                        <a:srgbClr val="000000"/>
                      </a:solidFill>
                      <a:prstDash val="solid"/>
                    </a:lnB>
                  </a:tcPr>
                </a:tc>
                <a:tc hMerge="1">
                  <a:txBody>
                    <a:bodyPr/>
                    <a:lstStyle/>
                    <a:p>
                      <a:endParaRPr/>
                    </a:p>
                  </a:txBody>
                  <a:tcPr marL="0" marR="0" marT="0" marB="0"/>
                </a:tc>
                <a:tc>
                  <a:txBody>
                    <a:bodyPr/>
                    <a:lstStyle/>
                    <a:p>
                      <a:endParaRPr sz="400">
                        <a:latin typeface="Dubai"/>
                        <a:cs typeface="Dubai"/>
                      </a:endParaRPr>
                    </a:p>
                  </a:txBody>
                  <a:tcPr marL="0" marR="0" marT="0" marB="0">
                    <a:lnL w="18062">
                      <a:solidFill>
                        <a:srgbClr val="000000"/>
                      </a:solidFill>
                      <a:prstDash val="solid"/>
                    </a:lnL>
                    <a:lnR w="8429">
                      <a:solidFill>
                        <a:srgbClr val="000000"/>
                      </a:solidFill>
                      <a:prstDash val="solid"/>
                    </a:lnR>
                    <a:lnT w="4215">
                      <a:solidFill>
                        <a:srgbClr val="000000"/>
                      </a:solidFill>
                      <a:prstDash val="solid"/>
                    </a:lnT>
                    <a:lnB w="4215">
                      <a:solidFill>
                        <a:srgbClr val="000000"/>
                      </a:solidFill>
                      <a:prstDash val="solid"/>
                    </a:lnB>
                  </a:tcPr>
                </a:tc>
                <a:extLst>
                  <a:ext uri="{0D108BD9-81ED-4DB2-BD59-A6C34878D82A}">
                    <a16:rowId xmlns:a16="http://schemas.microsoft.com/office/drawing/2014/main" val="10002"/>
                  </a:ext>
                </a:extLst>
              </a:tr>
              <a:tr h="77759">
                <a:tc>
                  <a:txBody>
                    <a:bodyPr/>
                    <a:lstStyle/>
                    <a:p>
                      <a:endParaRPr sz="400">
                        <a:latin typeface="Dubai"/>
                        <a:cs typeface="Dubai"/>
                      </a:endParaRPr>
                    </a:p>
                  </a:txBody>
                  <a:tcPr marL="0" marR="0" marT="0" marB="0">
                    <a:lnL w="8429">
                      <a:solidFill>
                        <a:srgbClr val="000000"/>
                      </a:solidFill>
                      <a:prstDash val="solid"/>
                    </a:lnL>
                    <a:lnR w="4199">
                      <a:solidFill>
                        <a:srgbClr val="000000"/>
                      </a:solidFill>
                      <a:prstDash val="solid"/>
                    </a:lnR>
                    <a:lnT w="4215">
                      <a:solidFill>
                        <a:srgbClr val="000000"/>
                      </a:solidFill>
                      <a:prstDash val="solid"/>
                    </a:lnT>
                    <a:lnB w="8429">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4215">
                      <a:solidFill>
                        <a:srgbClr val="000000"/>
                      </a:solidFill>
                      <a:prstDash val="solid"/>
                    </a:lnT>
                    <a:lnB w="8429">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4215">
                      <a:solidFill>
                        <a:srgbClr val="000000"/>
                      </a:solidFill>
                      <a:prstDash val="solid"/>
                    </a:lnT>
                    <a:lnB w="8429">
                      <a:solidFill>
                        <a:srgbClr val="000000"/>
                      </a:solidFill>
                      <a:prstDash val="solid"/>
                    </a:lnB>
                  </a:tcPr>
                </a:tc>
                <a:tc>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4215">
                      <a:solidFill>
                        <a:srgbClr val="000000"/>
                      </a:solidFill>
                      <a:prstDash val="solid"/>
                    </a:lnT>
                    <a:lnB w="8429">
                      <a:solidFill>
                        <a:srgbClr val="000000"/>
                      </a:solidFill>
                      <a:prstDash val="solid"/>
                    </a:lnB>
                  </a:tcPr>
                </a:tc>
                <a:tc gridSpan="2">
                  <a:txBody>
                    <a:bodyPr/>
                    <a:lstStyle/>
                    <a:p>
                      <a:endParaRPr sz="400">
                        <a:latin typeface="Dubai"/>
                        <a:cs typeface="Dubai"/>
                      </a:endParaRPr>
                    </a:p>
                  </a:txBody>
                  <a:tcPr marL="0" marR="0" marT="0" marB="0">
                    <a:lnL w="4199">
                      <a:solidFill>
                        <a:srgbClr val="000000"/>
                      </a:solidFill>
                      <a:prstDash val="solid"/>
                    </a:lnL>
                    <a:lnR w="4199">
                      <a:solidFill>
                        <a:srgbClr val="000000"/>
                      </a:solidFill>
                      <a:prstDash val="solid"/>
                    </a:lnR>
                    <a:lnT w="4215">
                      <a:solidFill>
                        <a:srgbClr val="000000"/>
                      </a:solidFill>
                      <a:prstDash val="solid"/>
                    </a:lnT>
                    <a:lnB w="8429">
                      <a:solidFill>
                        <a:srgbClr val="000000"/>
                      </a:solidFill>
                      <a:prstDash val="solid"/>
                    </a:lnB>
                  </a:tcPr>
                </a:tc>
                <a:tc hMerge="1">
                  <a:txBody>
                    <a:bodyPr/>
                    <a:lstStyle/>
                    <a:p>
                      <a:endParaRPr/>
                    </a:p>
                  </a:txBody>
                  <a:tcPr marL="0" marR="0" marT="0" marB="0"/>
                </a:tc>
                <a:tc>
                  <a:txBody>
                    <a:bodyPr/>
                    <a:lstStyle/>
                    <a:p>
                      <a:endParaRPr sz="400">
                        <a:latin typeface="Dubai"/>
                        <a:cs typeface="Dubai"/>
                      </a:endParaRPr>
                    </a:p>
                  </a:txBody>
                  <a:tcPr marL="0" marR="0" marT="0" marB="0">
                    <a:lnL w="4199">
                      <a:solidFill>
                        <a:srgbClr val="000000"/>
                      </a:solidFill>
                      <a:prstDash val="solid"/>
                    </a:lnL>
                    <a:lnR w="8429">
                      <a:solidFill>
                        <a:srgbClr val="000000"/>
                      </a:solidFill>
                      <a:prstDash val="solid"/>
                    </a:lnR>
                    <a:lnT w="4215">
                      <a:solidFill>
                        <a:srgbClr val="000000"/>
                      </a:solidFill>
                      <a:prstDash val="solid"/>
                    </a:lnT>
                    <a:lnB w="8429">
                      <a:solidFill>
                        <a:srgbClr val="000000"/>
                      </a:solidFill>
                      <a:prstDash val="solid"/>
                    </a:lnB>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03220" y="5317643"/>
            <a:ext cx="64510" cy="64077"/>
          </a:xfrm>
          <a:custGeom>
            <a:avLst/>
            <a:gdLst/>
            <a:ahLst/>
            <a:cxnLst/>
            <a:rect l="l" t="t" r="r" b="b"/>
            <a:pathLst>
              <a:path w="94615" h="93979">
                <a:moveTo>
                  <a:pt x="94540" y="46444"/>
                </a:moveTo>
                <a:lnTo>
                  <a:pt x="77016" y="83327"/>
                </a:lnTo>
                <a:lnTo>
                  <a:pt x="51343" y="93818"/>
                </a:lnTo>
                <a:lnTo>
                  <a:pt x="35766" y="91935"/>
                </a:lnTo>
                <a:lnTo>
                  <a:pt x="22427" y="86455"/>
                </a:lnTo>
                <a:lnTo>
                  <a:pt x="11742" y="77954"/>
                </a:lnTo>
                <a:lnTo>
                  <a:pt x="4128" y="67011"/>
                </a:lnTo>
                <a:lnTo>
                  <a:pt x="0" y="54201"/>
                </a:lnTo>
                <a:lnTo>
                  <a:pt x="1552" y="37723"/>
                </a:lnTo>
                <a:lnTo>
                  <a:pt x="6518" y="23797"/>
                </a:lnTo>
                <a:lnTo>
                  <a:pt x="14369" y="12690"/>
                </a:lnTo>
                <a:lnTo>
                  <a:pt x="24581" y="4668"/>
                </a:lnTo>
                <a:lnTo>
                  <a:pt x="36625" y="0"/>
                </a:lnTo>
                <a:lnTo>
                  <a:pt x="53735" y="1238"/>
                </a:lnTo>
                <a:lnTo>
                  <a:pt x="87844" y="22755"/>
                </a:lnTo>
                <a:lnTo>
                  <a:pt x="94540" y="46444"/>
                </a:lnTo>
                <a:close/>
              </a:path>
            </a:pathLst>
          </a:custGeom>
          <a:ln w="4508">
            <a:solidFill>
              <a:srgbClr val="231F20"/>
            </a:solidFill>
          </a:ln>
        </p:spPr>
        <p:txBody>
          <a:bodyPr wrap="square" lIns="0" tIns="0" rIns="0" bIns="0" rtlCol="0"/>
          <a:lstStyle/>
          <a:p>
            <a:endParaRPr sz="1227"/>
          </a:p>
        </p:txBody>
      </p:sp>
      <p:sp>
        <p:nvSpPr>
          <p:cNvPr id="3" name="object 3"/>
          <p:cNvSpPr/>
          <p:nvPr/>
        </p:nvSpPr>
        <p:spPr>
          <a:xfrm>
            <a:off x="3114473" y="5317645"/>
            <a:ext cx="64510" cy="64077"/>
          </a:xfrm>
          <a:custGeom>
            <a:avLst/>
            <a:gdLst/>
            <a:ahLst/>
            <a:cxnLst/>
            <a:rect l="l" t="t" r="r" b="b"/>
            <a:pathLst>
              <a:path w="94615" h="93979">
                <a:moveTo>
                  <a:pt x="94551" y="46441"/>
                </a:moveTo>
                <a:lnTo>
                  <a:pt x="77021" y="83324"/>
                </a:lnTo>
                <a:lnTo>
                  <a:pt x="51353" y="93815"/>
                </a:lnTo>
                <a:lnTo>
                  <a:pt x="35777" y="91932"/>
                </a:lnTo>
                <a:lnTo>
                  <a:pt x="22437" y="86453"/>
                </a:lnTo>
                <a:lnTo>
                  <a:pt x="11749" y="77954"/>
                </a:lnTo>
                <a:lnTo>
                  <a:pt x="4131" y="67013"/>
                </a:lnTo>
                <a:lnTo>
                  <a:pt x="0" y="54205"/>
                </a:lnTo>
                <a:lnTo>
                  <a:pt x="1552" y="37727"/>
                </a:lnTo>
                <a:lnTo>
                  <a:pt x="6517" y="23801"/>
                </a:lnTo>
                <a:lnTo>
                  <a:pt x="14369" y="12694"/>
                </a:lnTo>
                <a:lnTo>
                  <a:pt x="24580" y="4671"/>
                </a:lnTo>
                <a:lnTo>
                  <a:pt x="36623" y="0"/>
                </a:lnTo>
                <a:lnTo>
                  <a:pt x="53731" y="1236"/>
                </a:lnTo>
                <a:lnTo>
                  <a:pt x="87847" y="22745"/>
                </a:lnTo>
                <a:lnTo>
                  <a:pt x="94551" y="46441"/>
                </a:lnTo>
                <a:close/>
              </a:path>
            </a:pathLst>
          </a:custGeom>
          <a:ln w="4508">
            <a:solidFill>
              <a:srgbClr val="231F20"/>
            </a:solidFill>
          </a:ln>
        </p:spPr>
        <p:txBody>
          <a:bodyPr wrap="square" lIns="0" tIns="0" rIns="0" bIns="0" rtlCol="0"/>
          <a:lstStyle/>
          <a:p>
            <a:endParaRPr sz="1227"/>
          </a:p>
        </p:txBody>
      </p:sp>
      <p:sp>
        <p:nvSpPr>
          <p:cNvPr id="4" name="object 4"/>
          <p:cNvSpPr/>
          <p:nvPr/>
        </p:nvSpPr>
        <p:spPr>
          <a:xfrm>
            <a:off x="3225726" y="5317647"/>
            <a:ext cx="64510" cy="64077"/>
          </a:xfrm>
          <a:custGeom>
            <a:avLst/>
            <a:gdLst/>
            <a:ahLst/>
            <a:cxnLst/>
            <a:rect l="l" t="t" r="r" b="b"/>
            <a:pathLst>
              <a:path w="94615" h="93979">
                <a:moveTo>
                  <a:pt x="94562" y="46437"/>
                </a:moveTo>
                <a:lnTo>
                  <a:pt x="77032" y="83321"/>
                </a:lnTo>
                <a:lnTo>
                  <a:pt x="51363" y="93812"/>
                </a:lnTo>
                <a:lnTo>
                  <a:pt x="35789" y="91930"/>
                </a:lnTo>
                <a:lnTo>
                  <a:pt x="22447" y="86452"/>
                </a:lnTo>
                <a:lnTo>
                  <a:pt x="11757" y="77955"/>
                </a:lnTo>
                <a:lnTo>
                  <a:pt x="4135" y="67016"/>
                </a:lnTo>
                <a:lnTo>
                  <a:pt x="0" y="54211"/>
                </a:lnTo>
                <a:lnTo>
                  <a:pt x="1551" y="37733"/>
                </a:lnTo>
                <a:lnTo>
                  <a:pt x="6517" y="23806"/>
                </a:lnTo>
                <a:lnTo>
                  <a:pt x="14368" y="12698"/>
                </a:lnTo>
                <a:lnTo>
                  <a:pt x="24578" y="4674"/>
                </a:lnTo>
                <a:lnTo>
                  <a:pt x="36619" y="0"/>
                </a:lnTo>
                <a:lnTo>
                  <a:pt x="53731" y="1234"/>
                </a:lnTo>
                <a:lnTo>
                  <a:pt x="87853" y="22735"/>
                </a:lnTo>
                <a:lnTo>
                  <a:pt x="94562" y="46437"/>
                </a:lnTo>
                <a:close/>
              </a:path>
            </a:pathLst>
          </a:custGeom>
          <a:ln w="4508">
            <a:solidFill>
              <a:srgbClr val="231F20"/>
            </a:solidFill>
          </a:ln>
        </p:spPr>
        <p:txBody>
          <a:bodyPr wrap="square" lIns="0" tIns="0" rIns="0" bIns="0" rtlCol="0"/>
          <a:lstStyle/>
          <a:p>
            <a:endParaRPr sz="1227"/>
          </a:p>
        </p:txBody>
      </p:sp>
      <p:sp>
        <p:nvSpPr>
          <p:cNvPr id="5" name="object 5"/>
          <p:cNvSpPr/>
          <p:nvPr/>
        </p:nvSpPr>
        <p:spPr>
          <a:xfrm>
            <a:off x="3343420" y="5288965"/>
            <a:ext cx="118197" cy="117331"/>
          </a:xfrm>
          <a:custGeom>
            <a:avLst/>
            <a:gdLst/>
            <a:ahLst/>
            <a:cxnLst/>
            <a:rect l="l" t="t" r="r" b="b"/>
            <a:pathLst>
              <a:path w="173355" h="172084">
                <a:moveTo>
                  <a:pt x="173021" y="85774"/>
                </a:moveTo>
                <a:lnTo>
                  <a:pt x="162650" y="126876"/>
                </a:lnTo>
                <a:lnTo>
                  <a:pt x="135118" y="157336"/>
                </a:lnTo>
                <a:lnTo>
                  <a:pt x="95799" y="171779"/>
                </a:lnTo>
                <a:lnTo>
                  <a:pt x="79543" y="170820"/>
                </a:lnTo>
                <a:lnTo>
                  <a:pt x="38288" y="156062"/>
                </a:lnTo>
                <a:lnTo>
                  <a:pt x="10733" y="127071"/>
                </a:lnTo>
                <a:lnTo>
                  <a:pt x="0" y="88461"/>
                </a:lnTo>
                <a:lnTo>
                  <a:pt x="1170" y="73389"/>
                </a:lnTo>
                <a:lnTo>
                  <a:pt x="17354" y="34309"/>
                </a:lnTo>
                <a:lnTo>
                  <a:pt x="48548" y="8063"/>
                </a:lnTo>
                <a:lnTo>
                  <a:pt x="75144" y="0"/>
                </a:lnTo>
                <a:lnTo>
                  <a:pt x="91738" y="868"/>
                </a:lnTo>
                <a:lnTo>
                  <a:pt x="133629" y="15147"/>
                </a:lnTo>
                <a:lnTo>
                  <a:pt x="161585" y="43450"/>
                </a:lnTo>
                <a:lnTo>
                  <a:pt x="172907" y="81298"/>
                </a:lnTo>
                <a:lnTo>
                  <a:pt x="173021" y="85774"/>
                </a:lnTo>
                <a:close/>
              </a:path>
            </a:pathLst>
          </a:custGeom>
          <a:ln w="4508">
            <a:solidFill>
              <a:srgbClr val="231F20"/>
            </a:solidFill>
          </a:ln>
        </p:spPr>
        <p:txBody>
          <a:bodyPr wrap="square" lIns="0" tIns="0" rIns="0" bIns="0" rtlCol="0"/>
          <a:lstStyle/>
          <a:p>
            <a:endParaRPr sz="1227"/>
          </a:p>
        </p:txBody>
      </p:sp>
      <p:sp>
        <p:nvSpPr>
          <p:cNvPr id="6" name="object 6"/>
          <p:cNvSpPr/>
          <p:nvPr/>
        </p:nvSpPr>
        <p:spPr>
          <a:xfrm>
            <a:off x="3401452" y="5405844"/>
            <a:ext cx="0" cy="96549"/>
          </a:xfrm>
          <a:custGeom>
            <a:avLst/>
            <a:gdLst/>
            <a:ahLst/>
            <a:cxnLst/>
            <a:rect l="l" t="t" r="r" b="b"/>
            <a:pathLst>
              <a:path h="141604">
                <a:moveTo>
                  <a:pt x="0" y="141389"/>
                </a:moveTo>
                <a:lnTo>
                  <a:pt x="0" y="0"/>
                </a:lnTo>
              </a:path>
            </a:pathLst>
          </a:custGeom>
          <a:ln w="4508">
            <a:solidFill>
              <a:srgbClr val="231F20"/>
            </a:solidFill>
          </a:ln>
        </p:spPr>
        <p:txBody>
          <a:bodyPr wrap="square" lIns="0" tIns="0" rIns="0" bIns="0" rtlCol="0"/>
          <a:lstStyle/>
          <a:p>
            <a:endParaRPr sz="1227"/>
          </a:p>
        </p:txBody>
      </p:sp>
      <p:sp>
        <p:nvSpPr>
          <p:cNvPr id="7" name="object 7"/>
          <p:cNvSpPr/>
          <p:nvPr/>
        </p:nvSpPr>
        <p:spPr>
          <a:xfrm>
            <a:off x="3401452" y="5306862"/>
            <a:ext cx="0" cy="27709"/>
          </a:xfrm>
          <a:custGeom>
            <a:avLst/>
            <a:gdLst/>
            <a:ahLst/>
            <a:cxnLst/>
            <a:rect l="l" t="t" r="r" b="b"/>
            <a:pathLst>
              <a:path h="40640">
                <a:moveTo>
                  <a:pt x="0" y="40284"/>
                </a:moveTo>
                <a:lnTo>
                  <a:pt x="0" y="0"/>
                </a:lnTo>
              </a:path>
            </a:pathLst>
          </a:custGeom>
          <a:ln w="4508">
            <a:solidFill>
              <a:srgbClr val="231F20"/>
            </a:solidFill>
          </a:ln>
        </p:spPr>
        <p:txBody>
          <a:bodyPr wrap="square" lIns="0" tIns="0" rIns="0" bIns="0" rtlCol="0"/>
          <a:lstStyle/>
          <a:p>
            <a:endParaRPr sz="1227"/>
          </a:p>
        </p:txBody>
      </p:sp>
      <p:sp>
        <p:nvSpPr>
          <p:cNvPr id="8" name="object 8"/>
          <p:cNvSpPr/>
          <p:nvPr/>
        </p:nvSpPr>
        <p:spPr>
          <a:xfrm>
            <a:off x="3355091" y="5333549"/>
            <a:ext cx="89189" cy="0"/>
          </a:xfrm>
          <a:custGeom>
            <a:avLst/>
            <a:gdLst/>
            <a:ahLst/>
            <a:cxnLst/>
            <a:rect l="l" t="t" r="r" b="b"/>
            <a:pathLst>
              <a:path w="130809">
                <a:moveTo>
                  <a:pt x="0" y="0"/>
                </a:moveTo>
                <a:lnTo>
                  <a:pt x="130606" y="0"/>
                </a:lnTo>
              </a:path>
            </a:pathLst>
          </a:custGeom>
          <a:ln w="4508">
            <a:solidFill>
              <a:srgbClr val="231F20"/>
            </a:solidFill>
          </a:ln>
        </p:spPr>
        <p:txBody>
          <a:bodyPr wrap="square" lIns="0" tIns="0" rIns="0" bIns="0" rtlCol="0"/>
          <a:lstStyle/>
          <a:p>
            <a:endParaRPr sz="1227"/>
          </a:p>
        </p:txBody>
      </p:sp>
      <p:sp>
        <p:nvSpPr>
          <p:cNvPr id="9" name="object 9"/>
          <p:cNvSpPr/>
          <p:nvPr/>
        </p:nvSpPr>
        <p:spPr>
          <a:xfrm>
            <a:off x="3369093" y="5359985"/>
            <a:ext cx="65376" cy="0"/>
          </a:xfrm>
          <a:custGeom>
            <a:avLst/>
            <a:gdLst/>
            <a:ahLst/>
            <a:cxnLst/>
            <a:rect l="l" t="t" r="r" b="b"/>
            <a:pathLst>
              <a:path w="95884">
                <a:moveTo>
                  <a:pt x="0" y="0"/>
                </a:moveTo>
                <a:lnTo>
                  <a:pt x="95656" y="0"/>
                </a:lnTo>
              </a:path>
            </a:pathLst>
          </a:custGeom>
          <a:ln w="4508">
            <a:solidFill>
              <a:srgbClr val="231F20"/>
            </a:solidFill>
          </a:ln>
        </p:spPr>
        <p:txBody>
          <a:bodyPr wrap="square" lIns="0" tIns="0" rIns="0" bIns="0" rtlCol="0"/>
          <a:lstStyle/>
          <a:p>
            <a:endParaRPr sz="1227"/>
          </a:p>
        </p:txBody>
      </p:sp>
      <p:sp>
        <p:nvSpPr>
          <p:cNvPr id="10" name="object 10"/>
          <p:cNvSpPr/>
          <p:nvPr/>
        </p:nvSpPr>
        <p:spPr>
          <a:xfrm>
            <a:off x="3382055" y="5386413"/>
            <a:ext cx="38966" cy="0"/>
          </a:xfrm>
          <a:custGeom>
            <a:avLst/>
            <a:gdLst/>
            <a:ahLst/>
            <a:cxnLst/>
            <a:rect l="l" t="t" r="r" b="b"/>
            <a:pathLst>
              <a:path w="57150">
                <a:moveTo>
                  <a:pt x="0" y="0"/>
                </a:moveTo>
                <a:lnTo>
                  <a:pt x="56870" y="0"/>
                </a:lnTo>
              </a:path>
            </a:pathLst>
          </a:custGeom>
          <a:ln w="4508">
            <a:solidFill>
              <a:srgbClr val="231F20"/>
            </a:solidFill>
          </a:ln>
        </p:spPr>
        <p:txBody>
          <a:bodyPr wrap="square" lIns="0" tIns="0" rIns="0" bIns="0" rtlCol="0"/>
          <a:lstStyle/>
          <a:p>
            <a:endParaRPr sz="1227"/>
          </a:p>
        </p:txBody>
      </p:sp>
      <p:sp>
        <p:nvSpPr>
          <p:cNvPr id="12" name="object 12"/>
          <p:cNvSpPr txBox="1"/>
          <p:nvPr/>
        </p:nvSpPr>
        <p:spPr>
          <a:xfrm>
            <a:off x="3003727" y="5524079"/>
            <a:ext cx="426027" cy="115416"/>
          </a:xfrm>
          <a:prstGeom prst="rect">
            <a:avLst/>
          </a:prstGeom>
        </p:spPr>
        <p:txBody>
          <a:bodyPr vert="horz" wrap="square" lIns="0" tIns="0" rIns="0" bIns="0" rtlCol="0">
            <a:spAutoFit/>
          </a:bodyPr>
          <a:lstStyle/>
          <a:p>
            <a:pPr marL="8659"/>
            <a:r>
              <a:rPr sz="375" spc="14" dirty="0">
                <a:solidFill>
                  <a:srgbClr val="231F20"/>
                </a:solidFill>
                <a:latin typeface="Calibri"/>
                <a:cs typeface="Calibri"/>
              </a:rPr>
              <a:t>L1     </a:t>
            </a:r>
            <a:r>
              <a:rPr sz="375" spc="10" dirty="0">
                <a:solidFill>
                  <a:srgbClr val="231F20"/>
                </a:solidFill>
                <a:latin typeface="Calibri"/>
                <a:cs typeface="Calibri"/>
              </a:rPr>
              <a:t> </a:t>
            </a:r>
            <a:r>
              <a:rPr sz="375" spc="14" dirty="0">
                <a:solidFill>
                  <a:srgbClr val="231F20"/>
                </a:solidFill>
                <a:latin typeface="Calibri"/>
                <a:cs typeface="Calibri"/>
              </a:rPr>
              <a:t>L2</a:t>
            </a:r>
            <a:r>
              <a:rPr sz="375" dirty="0">
                <a:solidFill>
                  <a:srgbClr val="231F20"/>
                </a:solidFill>
                <a:latin typeface="Calibri"/>
                <a:cs typeface="Calibri"/>
              </a:rPr>
              <a:t>     </a:t>
            </a:r>
            <a:r>
              <a:rPr sz="375" spc="-7" dirty="0">
                <a:solidFill>
                  <a:srgbClr val="231F20"/>
                </a:solidFill>
                <a:latin typeface="Calibri"/>
                <a:cs typeface="Calibri"/>
              </a:rPr>
              <a:t> </a:t>
            </a:r>
            <a:r>
              <a:rPr sz="375" spc="14" dirty="0">
                <a:solidFill>
                  <a:srgbClr val="231F20"/>
                </a:solidFill>
                <a:latin typeface="Calibri"/>
                <a:cs typeface="Calibri"/>
              </a:rPr>
              <a:t>L3</a:t>
            </a:r>
            <a:r>
              <a:rPr sz="375" dirty="0">
                <a:solidFill>
                  <a:srgbClr val="231F20"/>
                </a:solidFill>
                <a:latin typeface="Calibri"/>
                <a:cs typeface="Calibri"/>
              </a:rPr>
              <a:t>       </a:t>
            </a:r>
            <a:r>
              <a:rPr sz="375" spc="-10" dirty="0">
                <a:solidFill>
                  <a:srgbClr val="231F20"/>
                </a:solidFill>
                <a:latin typeface="Calibri"/>
                <a:cs typeface="Calibri"/>
              </a:rPr>
              <a:t> </a:t>
            </a:r>
            <a:r>
              <a:rPr sz="375" spc="3" dirty="0">
                <a:solidFill>
                  <a:srgbClr val="231F20"/>
                </a:solidFill>
                <a:latin typeface="Calibri"/>
                <a:cs typeface="Calibri"/>
              </a:rPr>
              <a:t>PE</a:t>
            </a:r>
            <a:endParaRPr sz="375">
              <a:latin typeface="Calibri"/>
              <a:cs typeface="Calibri"/>
            </a:endParaRPr>
          </a:p>
        </p:txBody>
      </p:sp>
      <p:sp>
        <p:nvSpPr>
          <p:cNvPr id="13" name="object 13"/>
          <p:cNvSpPr txBox="1"/>
          <p:nvPr/>
        </p:nvSpPr>
        <p:spPr>
          <a:xfrm>
            <a:off x="3516101" y="5525778"/>
            <a:ext cx="67108" cy="57708"/>
          </a:xfrm>
          <a:prstGeom prst="rect">
            <a:avLst/>
          </a:prstGeom>
        </p:spPr>
        <p:txBody>
          <a:bodyPr vert="horz" wrap="square" lIns="0" tIns="0" rIns="0" bIns="0" rtlCol="0">
            <a:spAutoFit/>
          </a:bodyPr>
          <a:lstStyle/>
          <a:p>
            <a:pPr marL="8659"/>
            <a:r>
              <a:rPr sz="375" spc="3" dirty="0">
                <a:solidFill>
                  <a:srgbClr val="231F20"/>
                </a:solidFill>
                <a:latin typeface="Calibri"/>
                <a:cs typeface="Calibri"/>
              </a:rPr>
              <a:t>PE</a:t>
            </a:r>
            <a:endParaRPr sz="375">
              <a:latin typeface="Calibri"/>
              <a:cs typeface="Calibri"/>
            </a:endParaRPr>
          </a:p>
        </p:txBody>
      </p:sp>
      <p:sp>
        <p:nvSpPr>
          <p:cNvPr id="14" name="object 14"/>
          <p:cNvSpPr/>
          <p:nvPr/>
        </p:nvSpPr>
        <p:spPr>
          <a:xfrm>
            <a:off x="3797675" y="5238559"/>
            <a:ext cx="720869" cy="239424"/>
          </a:xfrm>
          <a:custGeom>
            <a:avLst/>
            <a:gdLst/>
            <a:ahLst/>
            <a:cxnLst/>
            <a:rect l="l" t="t" r="r" b="b"/>
            <a:pathLst>
              <a:path w="1057275" h="351154">
                <a:moveTo>
                  <a:pt x="1057275" y="350748"/>
                </a:moveTo>
                <a:lnTo>
                  <a:pt x="0" y="350748"/>
                </a:lnTo>
                <a:lnTo>
                  <a:pt x="0" y="0"/>
                </a:lnTo>
                <a:lnTo>
                  <a:pt x="1057275" y="0"/>
                </a:lnTo>
                <a:lnTo>
                  <a:pt x="1057275" y="350748"/>
                </a:lnTo>
                <a:close/>
              </a:path>
            </a:pathLst>
          </a:custGeom>
          <a:ln w="4508">
            <a:solidFill>
              <a:srgbClr val="231F20"/>
            </a:solidFill>
            <a:prstDash val="dash"/>
          </a:ln>
        </p:spPr>
        <p:txBody>
          <a:bodyPr wrap="square" lIns="0" tIns="0" rIns="0" bIns="0" rtlCol="0"/>
          <a:lstStyle/>
          <a:p>
            <a:endParaRPr sz="1227"/>
          </a:p>
        </p:txBody>
      </p:sp>
      <p:sp>
        <p:nvSpPr>
          <p:cNvPr id="15" name="object 15"/>
          <p:cNvSpPr/>
          <p:nvPr/>
        </p:nvSpPr>
        <p:spPr>
          <a:xfrm>
            <a:off x="3825081" y="5275794"/>
            <a:ext cx="333807" cy="159760"/>
          </a:xfrm>
          <a:custGeom>
            <a:avLst/>
            <a:gdLst/>
            <a:ahLst/>
            <a:cxnLst/>
            <a:rect l="l" t="t" r="r" b="b"/>
            <a:pathLst>
              <a:path w="489585" h="234315">
                <a:moveTo>
                  <a:pt x="489064" y="233832"/>
                </a:moveTo>
                <a:lnTo>
                  <a:pt x="0" y="233832"/>
                </a:lnTo>
                <a:lnTo>
                  <a:pt x="0" y="0"/>
                </a:lnTo>
                <a:lnTo>
                  <a:pt x="489064" y="0"/>
                </a:lnTo>
                <a:lnTo>
                  <a:pt x="489064" y="233832"/>
                </a:lnTo>
                <a:close/>
              </a:path>
            </a:pathLst>
          </a:custGeom>
          <a:ln w="4508">
            <a:solidFill>
              <a:srgbClr val="231F20"/>
            </a:solidFill>
          </a:ln>
        </p:spPr>
        <p:txBody>
          <a:bodyPr wrap="square" lIns="0" tIns="0" rIns="0" bIns="0" rtlCol="0"/>
          <a:lstStyle/>
          <a:p>
            <a:endParaRPr sz="1227"/>
          </a:p>
        </p:txBody>
      </p:sp>
      <p:sp>
        <p:nvSpPr>
          <p:cNvPr id="16" name="object 16"/>
          <p:cNvSpPr/>
          <p:nvPr/>
        </p:nvSpPr>
        <p:spPr>
          <a:xfrm>
            <a:off x="3849632" y="5319205"/>
            <a:ext cx="64510" cy="64077"/>
          </a:xfrm>
          <a:custGeom>
            <a:avLst/>
            <a:gdLst/>
            <a:ahLst/>
            <a:cxnLst/>
            <a:rect l="l" t="t" r="r" b="b"/>
            <a:pathLst>
              <a:path w="94614" h="93979">
                <a:moveTo>
                  <a:pt x="94548" y="46439"/>
                </a:moveTo>
                <a:lnTo>
                  <a:pt x="77030" y="83323"/>
                </a:lnTo>
                <a:lnTo>
                  <a:pt x="51360" y="93824"/>
                </a:lnTo>
                <a:lnTo>
                  <a:pt x="35784" y="91942"/>
                </a:lnTo>
                <a:lnTo>
                  <a:pt x="22443" y="86463"/>
                </a:lnTo>
                <a:lnTo>
                  <a:pt x="11754" y="77965"/>
                </a:lnTo>
                <a:lnTo>
                  <a:pt x="4134" y="67025"/>
                </a:lnTo>
                <a:lnTo>
                  <a:pt x="0" y="54221"/>
                </a:lnTo>
                <a:lnTo>
                  <a:pt x="1550" y="37741"/>
                </a:lnTo>
                <a:lnTo>
                  <a:pt x="6514" y="23812"/>
                </a:lnTo>
                <a:lnTo>
                  <a:pt x="14362" y="12701"/>
                </a:lnTo>
                <a:lnTo>
                  <a:pt x="24569" y="4674"/>
                </a:lnTo>
                <a:lnTo>
                  <a:pt x="36606" y="0"/>
                </a:lnTo>
                <a:lnTo>
                  <a:pt x="53723" y="1236"/>
                </a:lnTo>
                <a:lnTo>
                  <a:pt x="87842" y="22743"/>
                </a:lnTo>
                <a:lnTo>
                  <a:pt x="94548" y="46439"/>
                </a:lnTo>
                <a:close/>
              </a:path>
            </a:pathLst>
          </a:custGeom>
          <a:ln w="4508">
            <a:solidFill>
              <a:srgbClr val="231F20"/>
            </a:solidFill>
          </a:ln>
        </p:spPr>
        <p:txBody>
          <a:bodyPr wrap="square" lIns="0" tIns="0" rIns="0" bIns="0" rtlCol="0"/>
          <a:lstStyle/>
          <a:p>
            <a:endParaRPr sz="1227"/>
          </a:p>
        </p:txBody>
      </p:sp>
      <p:sp>
        <p:nvSpPr>
          <p:cNvPr id="17" name="object 17"/>
          <p:cNvSpPr/>
          <p:nvPr/>
        </p:nvSpPr>
        <p:spPr>
          <a:xfrm>
            <a:off x="3960890" y="5319201"/>
            <a:ext cx="64510" cy="64077"/>
          </a:xfrm>
          <a:custGeom>
            <a:avLst/>
            <a:gdLst/>
            <a:ahLst/>
            <a:cxnLst/>
            <a:rect l="l" t="t" r="r" b="b"/>
            <a:pathLst>
              <a:path w="94614" h="93979">
                <a:moveTo>
                  <a:pt x="94526" y="46443"/>
                </a:moveTo>
                <a:lnTo>
                  <a:pt x="77006" y="83331"/>
                </a:lnTo>
                <a:lnTo>
                  <a:pt x="51339" y="93830"/>
                </a:lnTo>
                <a:lnTo>
                  <a:pt x="35765" y="91946"/>
                </a:lnTo>
                <a:lnTo>
                  <a:pt x="22428" y="86465"/>
                </a:lnTo>
                <a:lnTo>
                  <a:pt x="11744" y="77962"/>
                </a:lnTo>
                <a:lnTo>
                  <a:pt x="4129" y="67018"/>
                </a:lnTo>
                <a:lnTo>
                  <a:pt x="0" y="54208"/>
                </a:lnTo>
                <a:lnTo>
                  <a:pt x="1552" y="37731"/>
                </a:lnTo>
                <a:lnTo>
                  <a:pt x="6517" y="23804"/>
                </a:lnTo>
                <a:lnTo>
                  <a:pt x="14367" y="12694"/>
                </a:lnTo>
                <a:lnTo>
                  <a:pt x="24577" y="4670"/>
                </a:lnTo>
                <a:lnTo>
                  <a:pt x="36618" y="0"/>
                </a:lnTo>
                <a:lnTo>
                  <a:pt x="53726" y="1239"/>
                </a:lnTo>
                <a:lnTo>
                  <a:pt x="87832" y="22764"/>
                </a:lnTo>
                <a:lnTo>
                  <a:pt x="94526" y="46443"/>
                </a:lnTo>
                <a:close/>
              </a:path>
            </a:pathLst>
          </a:custGeom>
          <a:ln w="4508">
            <a:solidFill>
              <a:srgbClr val="231F20"/>
            </a:solidFill>
          </a:ln>
        </p:spPr>
        <p:txBody>
          <a:bodyPr wrap="square" lIns="0" tIns="0" rIns="0" bIns="0" rtlCol="0"/>
          <a:lstStyle/>
          <a:p>
            <a:endParaRPr sz="1227"/>
          </a:p>
        </p:txBody>
      </p:sp>
      <p:sp>
        <p:nvSpPr>
          <p:cNvPr id="18" name="object 18"/>
          <p:cNvSpPr/>
          <p:nvPr/>
        </p:nvSpPr>
        <p:spPr>
          <a:xfrm>
            <a:off x="4072144" y="5319205"/>
            <a:ext cx="64510" cy="64077"/>
          </a:xfrm>
          <a:custGeom>
            <a:avLst/>
            <a:gdLst/>
            <a:ahLst/>
            <a:cxnLst/>
            <a:rect l="l" t="t" r="r" b="b"/>
            <a:pathLst>
              <a:path w="94614" h="93979">
                <a:moveTo>
                  <a:pt x="94548" y="46439"/>
                </a:moveTo>
                <a:lnTo>
                  <a:pt x="77025" y="83323"/>
                </a:lnTo>
                <a:lnTo>
                  <a:pt x="51359" y="93824"/>
                </a:lnTo>
                <a:lnTo>
                  <a:pt x="35783" y="91942"/>
                </a:lnTo>
                <a:lnTo>
                  <a:pt x="22442" y="86463"/>
                </a:lnTo>
                <a:lnTo>
                  <a:pt x="11754" y="77965"/>
                </a:lnTo>
                <a:lnTo>
                  <a:pt x="4134" y="67025"/>
                </a:lnTo>
                <a:lnTo>
                  <a:pt x="0" y="54220"/>
                </a:lnTo>
                <a:lnTo>
                  <a:pt x="1551" y="37740"/>
                </a:lnTo>
                <a:lnTo>
                  <a:pt x="6514" y="23812"/>
                </a:lnTo>
                <a:lnTo>
                  <a:pt x="14363" y="12701"/>
                </a:lnTo>
                <a:lnTo>
                  <a:pt x="24570" y="4674"/>
                </a:lnTo>
                <a:lnTo>
                  <a:pt x="36607" y="0"/>
                </a:lnTo>
                <a:lnTo>
                  <a:pt x="53719" y="1236"/>
                </a:lnTo>
                <a:lnTo>
                  <a:pt x="87840" y="22743"/>
                </a:lnTo>
                <a:lnTo>
                  <a:pt x="94548" y="46439"/>
                </a:lnTo>
                <a:close/>
              </a:path>
            </a:pathLst>
          </a:custGeom>
          <a:ln w="4508">
            <a:solidFill>
              <a:srgbClr val="231F20"/>
            </a:solidFill>
          </a:ln>
        </p:spPr>
        <p:txBody>
          <a:bodyPr wrap="square" lIns="0" tIns="0" rIns="0" bIns="0" rtlCol="0"/>
          <a:lstStyle/>
          <a:p>
            <a:endParaRPr sz="1227"/>
          </a:p>
        </p:txBody>
      </p:sp>
      <p:sp>
        <p:nvSpPr>
          <p:cNvPr id="19" name="object 19"/>
          <p:cNvSpPr/>
          <p:nvPr/>
        </p:nvSpPr>
        <p:spPr>
          <a:xfrm>
            <a:off x="3880706" y="5383313"/>
            <a:ext cx="164523" cy="171450"/>
          </a:xfrm>
          <a:custGeom>
            <a:avLst/>
            <a:gdLst/>
            <a:ahLst/>
            <a:cxnLst/>
            <a:rect l="l" t="t" r="r" b="b"/>
            <a:pathLst>
              <a:path w="241300" h="251459">
                <a:moveTo>
                  <a:pt x="165900" y="2717"/>
                </a:moveTo>
                <a:lnTo>
                  <a:pt x="165900" y="160261"/>
                </a:lnTo>
                <a:lnTo>
                  <a:pt x="189204" y="160261"/>
                </a:lnTo>
                <a:lnTo>
                  <a:pt x="240957" y="224282"/>
                </a:lnTo>
                <a:lnTo>
                  <a:pt x="240957" y="250901"/>
                </a:lnTo>
                <a:lnTo>
                  <a:pt x="0" y="250901"/>
                </a:lnTo>
                <a:lnTo>
                  <a:pt x="0" y="0"/>
                </a:lnTo>
              </a:path>
            </a:pathLst>
          </a:custGeom>
          <a:ln w="4508">
            <a:solidFill>
              <a:srgbClr val="231F20"/>
            </a:solidFill>
          </a:ln>
        </p:spPr>
        <p:txBody>
          <a:bodyPr wrap="square" lIns="0" tIns="0" rIns="0" bIns="0" rtlCol="0"/>
          <a:lstStyle/>
          <a:p>
            <a:endParaRPr sz="1227"/>
          </a:p>
        </p:txBody>
      </p:sp>
      <p:sp>
        <p:nvSpPr>
          <p:cNvPr id="20" name="object 20"/>
          <p:cNvSpPr/>
          <p:nvPr/>
        </p:nvSpPr>
        <p:spPr>
          <a:xfrm>
            <a:off x="4103227" y="5385167"/>
            <a:ext cx="0" cy="107806"/>
          </a:xfrm>
          <a:custGeom>
            <a:avLst/>
            <a:gdLst/>
            <a:ahLst/>
            <a:cxnLst/>
            <a:rect l="l" t="t" r="r" b="b"/>
            <a:pathLst>
              <a:path h="158115">
                <a:moveTo>
                  <a:pt x="0" y="157772"/>
                </a:moveTo>
                <a:lnTo>
                  <a:pt x="0" y="0"/>
                </a:lnTo>
              </a:path>
            </a:pathLst>
          </a:custGeom>
          <a:ln w="4508">
            <a:solidFill>
              <a:srgbClr val="231F20"/>
            </a:solidFill>
          </a:ln>
        </p:spPr>
        <p:txBody>
          <a:bodyPr wrap="square" lIns="0" tIns="0" rIns="0" bIns="0" rtlCol="0"/>
          <a:lstStyle/>
          <a:p>
            <a:endParaRPr sz="1227"/>
          </a:p>
        </p:txBody>
      </p:sp>
      <p:sp>
        <p:nvSpPr>
          <p:cNvPr id="21" name="object 21"/>
          <p:cNvSpPr/>
          <p:nvPr/>
        </p:nvSpPr>
        <p:spPr>
          <a:xfrm>
            <a:off x="3937184" y="5276739"/>
            <a:ext cx="0" cy="158461"/>
          </a:xfrm>
          <a:custGeom>
            <a:avLst/>
            <a:gdLst/>
            <a:ahLst/>
            <a:cxnLst/>
            <a:rect l="l" t="t" r="r" b="b"/>
            <a:pathLst>
              <a:path h="232409">
                <a:moveTo>
                  <a:pt x="0" y="0"/>
                </a:moveTo>
                <a:lnTo>
                  <a:pt x="0" y="232003"/>
                </a:lnTo>
              </a:path>
            </a:pathLst>
          </a:custGeom>
          <a:ln w="4508">
            <a:solidFill>
              <a:srgbClr val="231F20"/>
            </a:solidFill>
            <a:prstDash val="dash"/>
          </a:ln>
        </p:spPr>
        <p:txBody>
          <a:bodyPr wrap="square" lIns="0" tIns="0" rIns="0" bIns="0" rtlCol="0"/>
          <a:lstStyle/>
          <a:p>
            <a:endParaRPr sz="1227"/>
          </a:p>
        </p:txBody>
      </p:sp>
      <p:sp>
        <p:nvSpPr>
          <p:cNvPr id="22" name="object 22"/>
          <p:cNvSpPr/>
          <p:nvPr/>
        </p:nvSpPr>
        <p:spPr>
          <a:xfrm>
            <a:off x="4048869" y="5276739"/>
            <a:ext cx="0" cy="158461"/>
          </a:xfrm>
          <a:custGeom>
            <a:avLst/>
            <a:gdLst/>
            <a:ahLst/>
            <a:cxnLst/>
            <a:rect l="l" t="t" r="r" b="b"/>
            <a:pathLst>
              <a:path h="232409">
                <a:moveTo>
                  <a:pt x="0" y="0"/>
                </a:moveTo>
                <a:lnTo>
                  <a:pt x="0" y="232003"/>
                </a:lnTo>
              </a:path>
            </a:pathLst>
          </a:custGeom>
          <a:ln w="4508">
            <a:solidFill>
              <a:srgbClr val="231F20"/>
            </a:solidFill>
            <a:prstDash val="dash"/>
          </a:ln>
        </p:spPr>
        <p:txBody>
          <a:bodyPr wrap="square" lIns="0" tIns="0" rIns="0" bIns="0" rtlCol="0"/>
          <a:lstStyle/>
          <a:p>
            <a:endParaRPr sz="1227"/>
          </a:p>
        </p:txBody>
      </p:sp>
      <p:sp>
        <p:nvSpPr>
          <p:cNvPr id="23" name="object 23"/>
          <p:cNvSpPr/>
          <p:nvPr/>
        </p:nvSpPr>
        <p:spPr>
          <a:xfrm>
            <a:off x="4158629" y="5275794"/>
            <a:ext cx="333807" cy="159760"/>
          </a:xfrm>
          <a:custGeom>
            <a:avLst/>
            <a:gdLst/>
            <a:ahLst/>
            <a:cxnLst/>
            <a:rect l="l" t="t" r="r" b="b"/>
            <a:pathLst>
              <a:path w="489585" h="234315">
                <a:moveTo>
                  <a:pt x="489064" y="233832"/>
                </a:moveTo>
                <a:lnTo>
                  <a:pt x="0" y="233832"/>
                </a:lnTo>
                <a:lnTo>
                  <a:pt x="0" y="0"/>
                </a:lnTo>
                <a:lnTo>
                  <a:pt x="489064" y="0"/>
                </a:lnTo>
                <a:lnTo>
                  <a:pt x="489064" y="233832"/>
                </a:lnTo>
                <a:close/>
              </a:path>
            </a:pathLst>
          </a:custGeom>
          <a:ln w="4508">
            <a:solidFill>
              <a:srgbClr val="231F20"/>
            </a:solidFill>
          </a:ln>
        </p:spPr>
        <p:txBody>
          <a:bodyPr wrap="square" lIns="0" tIns="0" rIns="0" bIns="0" rtlCol="0"/>
          <a:lstStyle/>
          <a:p>
            <a:endParaRPr sz="1227"/>
          </a:p>
        </p:txBody>
      </p:sp>
      <p:sp>
        <p:nvSpPr>
          <p:cNvPr id="24" name="object 24"/>
          <p:cNvSpPr/>
          <p:nvPr/>
        </p:nvSpPr>
        <p:spPr>
          <a:xfrm>
            <a:off x="4183172" y="5319207"/>
            <a:ext cx="64510" cy="64077"/>
          </a:xfrm>
          <a:custGeom>
            <a:avLst/>
            <a:gdLst/>
            <a:ahLst/>
            <a:cxnLst/>
            <a:rect l="l" t="t" r="r" b="b"/>
            <a:pathLst>
              <a:path w="94614" h="93979">
                <a:moveTo>
                  <a:pt x="94559" y="46436"/>
                </a:moveTo>
                <a:lnTo>
                  <a:pt x="77035" y="83320"/>
                </a:lnTo>
                <a:lnTo>
                  <a:pt x="51369" y="93821"/>
                </a:lnTo>
                <a:lnTo>
                  <a:pt x="35798" y="91939"/>
                </a:lnTo>
                <a:lnTo>
                  <a:pt x="22458" y="86462"/>
                </a:lnTo>
                <a:lnTo>
                  <a:pt x="11765" y="77966"/>
                </a:lnTo>
                <a:lnTo>
                  <a:pt x="4140" y="67028"/>
                </a:lnTo>
                <a:lnTo>
                  <a:pt x="0" y="54225"/>
                </a:lnTo>
                <a:lnTo>
                  <a:pt x="1551" y="37746"/>
                </a:lnTo>
                <a:lnTo>
                  <a:pt x="6516" y="23817"/>
                </a:lnTo>
                <a:lnTo>
                  <a:pt x="14366" y="12705"/>
                </a:lnTo>
                <a:lnTo>
                  <a:pt x="24573" y="4677"/>
                </a:lnTo>
                <a:lnTo>
                  <a:pt x="36607" y="0"/>
                </a:lnTo>
                <a:lnTo>
                  <a:pt x="53721" y="1234"/>
                </a:lnTo>
                <a:lnTo>
                  <a:pt x="87846" y="22734"/>
                </a:lnTo>
                <a:lnTo>
                  <a:pt x="94559" y="46436"/>
                </a:lnTo>
                <a:close/>
              </a:path>
            </a:pathLst>
          </a:custGeom>
          <a:ln w="4508">
            <a:solidFill>
              <a:srgbClr val="231F20"/>
            </a:solidFill>
          </a:ln>
        </p:spPr>
        <p:txBody>
          <a:bodyPr wrap="square" lIns="0" tIns="0" rIns="0" bIns="0" rtlCol="0"/>
          <a:lstStyle/>
          <a:p>
            <a:endParaRPr sz="1227"/>
          </a:p>
        </p:txBody>
      </p:sp>
      <p:sp>
        <p:nvSpPr>
          <p:cNvPr id="25" name="object 25"/>
          <p:cNvSpPr/>
          <p:nvPr/>
        </p:nvSpPr>
        <p:spPr>
          <a:xfrm>
            <a:off x="4294431" y="5319205"/>
            <a:ext cx="64510" cy="64077"/>
          </a:xfrm>
          <a:custGeom>
            <a:avLst/>
            <a:gdLst/>
            <a:ahLst/>
            <a:cxnLst/>
            <a:rect l="l" t="t" r="r" b="b"/>
            <a:pathLst>
              <a:path w="94614" h="93979">
                <a:moveTo>
                  <a:pt x="94537" y="46439"/>
                </a:moveTo>
                <a:lnTo>
                  <a:pt x="77010" y="83330"/>
                </a:lnTo>
                <a:lnTo>
                  <a:pt x="51349" y="93826"/>
                </a:lnTo>
                <a:lnTo>
                  <a:pt x="35776" y="91942"/>
                </a:lnTo>
                <a:lnTo>
                  <a:pt x="22438" y="86462"/>
                </a:lnTo>
                <a:lnTo>
                  <a:pt x="11751" y="77961"/>
                </a:lnTo>
                <a:lnTo>
                  <a:pt x="4132" y="67018"/>
                </a:lnTo>
                <a:lnTo>
                  <a:pt x="0" y="54211"/>
                </a:lnTo>
                <a:lnTo>
                  <a:pt x="1551" y="37735"/>
                </a:lnTo>
                <a:lnTo>
                  <a:pt x="6516" y="23809"/>
                </a:lnTo>
                <a:lnTo>
                  <a:pt x="14366" y="12700"/>
                </a:lnTo>
                <a:lnTo>
                  <a:pt x="24575" y="4674"/>
                </a:lnTo>
                <a:lnTo>
                  <a:pt x="36616" y="0"/>
                </a:lnTo>
                <a:lnTo>
                  <a:pt x="53723" y="1237"/>
                </a:lnTo>
                <a:lnTo>
                  <a:pt x="87835" y="22752"/>
                </a:lnTo>
                <a:lnTo>
                  <a:pt x="94537" y="46439"/>
                </a:lnTo>
                <a:close/>
              </a:path>
            </a:pathLst>
          </a:custGeom>
          <a:ln w="4508">
            <a:solidFill>
              <a:srgbClr val="231F20"/>
            </a:solidFill>
          </a:ln>
        </p:spPr>
        <p:txBody>
          <a:bodyPr wrap="square" lIns="0" tIns="0" rIns="0" bIns="0" rtlCol="0"/>
          <a:lstStyle/>
          <a:p>
            <a:endParaRPr sz="1227"/>
          </a:p>
        </p:txBody>
      </p:sp>
      <p:sp>
        <p:nvSpPr>
          <p:cNvPr id="26" name="object 26"/>
          <p:cNvSpPr/>
          <p:nvPr/>
        </p:nvSpPr>
        <p:spPr>
          <a:xfrm>
            <a:off x="4405699" y="5319203"/>
            <a:ext cx="64510" cy="64077"/>
          </a:xfrm>
          <a:custGeom>
            <a:avLst/>
            <a:gdLst/>
            <a:ahLst/>
            <a:cxnLst/>
            <a:rect l="l" t="t" r="r" b="b"/>
            <a:pathLst>
              <a:path w="94614" h="93979">
                <a:moveTo>
                  <a:pt x="94526" y="46442"/>
                </a:moveTo>
                <a:lnTo>
                  <a:pt x="77004" y="83333"/>
                </a:lnTo>
                <a:lnTo>
                  <a:pt x="51340" y="93829"/>
                </a:lnTo>
                <a:lnTo>
                  <a:pt x="35766" y="91945"/>
                </a:lnTo>
                <a:lnTo>
                  <a:pt x="22428" y="86463"/>
                </a:lnTo>
                <a:lnTo>
                  <a:pt x="11744" y="77961"/>
                </a:lnTo>
                <a:lnTo>
                  <a:pt x="4129" y="67016"/>
                </a:lnTo>
                <a:lnTo>
                  <a:pt x="0" y="54206"/>
                </a:lnTo>
                <a:lnTo>
                  <a:pt x="1552" y="37731"/>
                </a:lnTo>
                <a:lnTo>
                  <a:pt x="6516" y="23805"/>
                </a:lnTo>
                <a:lnTo>
                  <a:pt x="14366" y="12696"/>
                </a:lnTo>
                <a:lnTo>
                  <a:pt x="24576" y="4672"/>
                </a:lnTo>
                <a:lnTo>
                  <a:pt x="36619" y="0"/>
                </a:lnTo>
                <a:lnTo>
                  <a:pt x="53727" y="1238"/>
                </a:lnTo>
                <a:lnTo>
                  <a:pt x="87832" y="22762"/>
                </a:lnTo>
                <a:lnTo>
                  <a:pt x="94526" y="46442"/>
                </a:lnTo>
                <a:close/>
              </a:path>
            </a:pathLst>
          </a:custGeom>
          <a:ln w="4508">
            <a:solidFill>
              <a:srgbClr val="231F20"/>
            </a:solidFill>
          </a:ln>
        </p:spPr>
        <p:txBody>
          <a:bodyPr wrap="square" lIns="0" tIns="0" rIns="0" bIns="0" rtlCol="0"/>
          <a:lstStyle/>
          <a:p>
            <a:endParaRPr sz="1227"/>
          </a:p>
        </p:txBody>
      </p:sp>
      <p:sp>
        <p:nvSpPr>
          <p:cNvPr id="27" name="object 27"/>
          <p:cNvSpPr/>
          <p:nvPr/>
        </p:nvSpPr>
        <p:spPr>
          <a:xfrm>
            <a:off x="4214246" y="5383313"/>
            <a:ext cx="164523" cy="171450"/>
          </a:xfrm>
          <a:custGeom>
            <a:avLst/>
            <a:gdLst/>
            <a:ahLst/>
            <a:cxnLst/>
            <a:rect l="l" t="t" r="r" b="b"/>
            <a:pathLst>
              <a:path w="241300" h="251459">
                <a:moveTo>
                  <a:pt x="165925" y="2717"/>
                </a:moveTo>
                <a:lnTo>
                  <a:pt x="165925" y="160261"/>
                </a:lnTo>
                <a:lnTo>
                  <a:pt x="189217" y="160261"/>
                </a:lnTo>
                <a:lnTo>
                  <a:pt x="240982" y="224282"/>
                </a:lnTo>
                <a:lnTo>
                  <a:pt x="240982" y="250901"/>
                </a:lnTo>
                <a:lnTo>
                  <a:pt x="0" y="250901"/>
                </a:lnTo>
                <a:lnTo>
                  <a:pt x="0" y="0"/>
                </a:lnTo>
              </a:path>
            </a:pathLst>
          </a:custGeom>
          <a:ln w="4508">
            <a:solidFill>
              <a:srgbClr val="231F20"/>
            </a:solidFill>
          </a:ln>
        </p:spPr>
        <p:txBody>
          <a:bodyPr wrap="square" lIns="0" tIns="0" rIns="0" bIns="0" rtlCol="0"/>
          <a:lstStyle/>
          <a:p>
            <a:endParaRPr sz="1227"/>
          </a:p>
        </p:txBody>
      </p:sp>
      <p:sp>
        <p:nvSpPr>
          <p:cNvPr id="28" name="object 28"/>
          <p:cNvSpPr/>
          <p:nvPr/>
        </p:nvSpPr>
        <p:spPr>
          <a:xfrm>
            <a:off x="4436767" y="5385167"/>
            <a:ext cx="0" cy="107806"/>
          </a:xfrm>
          <a:custGeom>
            <a:avLst/>
            <a:gdLst/>
            <a:ahLst/>
            <a:cxnLst/>
            <a:rect l="l" t="t" r="r" b="b"/>
            <a:pathLst>
              <a:path h="158115">
                <a:moveTo>
                  <a:pt x="0" y="157772"/>
                </a:moveTo>
                <a:lnTo>
                  <a:pt x="0" y="0"/>
                </a:lnTo>
              </a:path>
            </a:pathLst>
          </a:custGeom>
          <a:ln w="4508">
            <a:solidFill>
              <a:srgbClr val="231F20"/>
            </a:solidFill>
          </a:ln>
        </p:spPr>
        <p:txBody>
          <a:bodyPr wrap="square" lIns="0" tIns="0" rIns="0" bIns="0" rtlCol="0"/>
          <a:lstStyle/>
          <a:p>
            <a:endParaRPr sz="1227"/>
          </a:p>
        </p:txBody>
      </p:sp>
      <p:sp>
        <p:nvSpPr>
          <p:cNvPr id="29" name="object 29"/>
          <p:cNvSpPr/>
          <p:nvPr/>
        </p:nvSpPr>
        <p:spPr>
          <a:xfrm>
            <a:off x="4270715" y="5276739"/>
            <a:ext cx="0" cy="158461"/>
          </a:xfrm>
          <a:custGeom>
            <a:avLst/>
            <a:gdLst/>
            <a:ahLst/>
            <a:cxnLst/>
            <a:rect l="l" t="t" r="r" b="b"/>
            <a:pathLst>
              <a:path h="232409">
                <a:moveTo>
                  <a:pt x="0" y="0"/>
                </a:moveTo>
                <a:lnTo>
                  <a:pt x="0" y="232003"/>
                </a:lnTo>
              </a:path>
            </a:pathLst>
          </a:custGeom>
          <a:ln w="4508">
            <a:solidFill>
              <a:srgbClr val="231F20"/>
            </a:solidFill>
            <a:prstDash val="dash"/>
          </a:ln>
        </p:spPr>
        <p:txBody>
          <a:bodyPr wrap="square" lIns="0" tIns="0" rIns="0" bIns="0" rtlCol="0"/>
          <a:lstStyle/>
          <a:p>
            <a:endParaRPr sz="1227"/>
          </a:p>
        </p:txBody>
      </p:sp>
      <p:sp>
        <p:nvSpPr>
          <p:cNvPr id="30" name="object 30"/>
          <p:cNvSpPr/>
          <p:nvPr/>
        </p:nvSpPr>
        <p:spPr>
          <a:xfrm>
            <a:off x="4382418" y="5276739"/>
            <a:ext cx="0" cy="158461"/>
          </a:xfrm>
          <a:custGeom>
            <a:avLst/>
            <a:gdLst/>
            <a:ahLst/>
            <a:cxnLst/>
            <a:rect l="l" t="t" r="r" b="b"/>
            <a:pathLst>
              <a:path h="232409">
                <a:moveTo>
                  <a:pt x="0" y="0"/>
                </a:moveTo>
                <a:lnTo>
                  <a:pt x="0" y="232003"/>
                </a:lnTo>
              </a:path>
            </a:pathLst>
          </a:custGeom>
          <a:ln w="4508">
            <a:solidFill>
              <a:srgbClr val="231F20"/>
            </a:solidFill>
            <a:prstDash val="dash"/>
          </a:ln>
        </p:spPr>
        <p:txBody>
          <a:bodyPr wrap="square" lIns="0" tIns="0" rIns="0" bIns="0" rtlCol="0"/>
          <a:lstStyle/>
          <a:p>
            <a:endParaRPr sz="1227"/>
          </a:p>
        </p:txBody>
      </p:sp>
      <p:sp>
        <p:nvSpPr>
          <p:cNvPr id="31" name="object 31"/>
          <p:cNvSpPr txBox="1"/>
          <p:nvPr/>
        </p:nvSpPr>
        <p:spPr>
          <a:xfrm>
            <a:off x="3933927" y="5583971"/>
            <a:ext cx="106940" cy="57708"/>
          </a:xfrm>
          <a:prstGeom prst="rect">
            <a:avLst/>
          </a:prstGeom>
        </p:spPr>
        <p:txBody>
          <a:bodyPr vert="horz" wrap="square" lIns="0" tIns="0" rIns="0" bIns="0" rtlCol="0">
            <a:spAutoFit/>
          </a:bodyPr>
          <a:lstStyle/>
          <a:p>
            <a:pPr marL="8659"/>
            <a:r>
              <a:rPr sz="375" dirty="0">
                <a:solidFill>
                  <a:srgbClr val="231F20"/>
                </a:solidFill>
                <a:latin typeface="Calibri"/>
                <a:cs typeface="Calibri"/>
              </a:rPr>
              <a:t>SBM</a:t>
            </a:r>
            <a:endParaRPr sz="375">
              <a:latin typeface="Calibri"/>
              <a:cs typeface="Calibri"/>
            </a:endParaRPr>
          </a:p>
        </p:txBody>
      </p:sp>
      <p:sp>
        <p:nvSpPr>
          <p:cNvPr id="32" name="object 32"/>
          <p:cNvSpPr txBox="1"/>
          <p:nvPr/>
        </p:nvSpPr>
        <p:spPr>
          <a:xfrm>
            <a:off x="4263986" y="5575865"/>
            <a:ext cx="104342" cy="57708"/>
          </a:xfrm>
          <a:prstGeom prst="rect">
            <a:avLst/>
          </a:prstGeom>
        </p:spPr>
        <p:txBody>
          <a:bodyPr vert="horz" wrap="square" lIns="0" tIns="0" rIns="0" bIns="0" rtlCol="0">
            <a:spAutoFit/>
          </a:bodyPr>
          <a:lstStyle/>
          <a:p>
            <a:pPr marL="8659"/>
            <a:r>
              <a:rPr sz="375" spc="3" dirty="0">
                <a:solidFill>
                  <a:srgbClr val="231F20"/>
                </a:solidFill>
                <a:latin typeface="Calibri"/>
                <a:cs typeface="Calibri"/>
              </a:rPr>
              <a:t>SSM</a:t>
            </a:r>
            <a:endParaRPr sz="375">
              <a:latin typeface="Calibri"/>
              <a:cs typeface="Calibri"/>
            </a:endParaRPr>
          </a:p>
        </p:txBody>
      </p:sp>
      <p:sp>
        <p:nvSpPr>
          <p:cNvPr id="33" name="object 33"/>
          <p:cNvSpPr txBox="1"/>
          <p:nvPr/>
        </p:nvSpPr>
        <p:spPr>
          <a:xfrm>
            <a:off x="4763153" y="5524413"/>
            <a:ext cx="325148" cy="115416"/>
          </a:xfrm>
          <a:prstGeom prst="rect">
            <a:avLst/>
          </a:prstGeom>
        </p:spPr>
        <p:txBody>
          <a:bodyPr vert="horz" wrap="square" lIns="0" tIns="0" rIns="0" bIns="0" rtlCol="0">
            <a:spAutoFit/>
          </a:bodyPr>
          <a:lstStyle/>
          <a:p>
            <a:pPr marL="8659"/>
            <a:r>
              <a:rPr sz="375" spc="14" dirty="0">
                <a:solidFill>
                  <a:srgbClr val="231F20"/>
                </a:solidFill>
                <a:latin typeface="Calibri"/>
                <a:cs typeface="Calibri"/>
              </a:rPr>
              <a:t>AUX       </a:t>
            </a:r>
            <a:r>
              <a:rPr sz="375" spc="-41" dirty="0">
                <a:solidFill>
                  <a:srgbClr val="231F20"/>
                </a:solidFill>
                <a:latin typeface="Calibri"/>
                <a:cs typeface="Calibri"/>
              </a:rPr>
              <a:t> </a:t>
            </a:r>
            <a:r>
              <a:rPr sz="375" dirty="0">
                <a:solidFill>
                  <a:srgbClr val="231F20"/>
                </a:solidFill>
                <a:latin typeface="Calibri"/>
                <a:cs typeface="Calibri"/>
              </a:rPr>
              <a:t>Ext.</a:t>
            </a:r>
            <a:r>
              <a:rPr sz="375" spc="-7" dirty="0">
                <a:solidFill>
                  <a:srgbClr val="231F20"/>
                </a:solidFill>
                <a:latin typeface="Calibri"/>
                <a:cs typeface="Calibri"/>
              </a:rPr>
              <a:t> </a:t>
            </a:r>
            <a:r>
              <a:rPr sz="375" dirty="0">
                <a:solidFill>
                  <a:srgbClr val="231F20"/>
                </a:solidFill>
                <a:latin typeface="Calibri"/>
                <a:cs typeface="Calibri"/>
              </a:rPr>
              <a:t>off</a:t>
            </a:r>
            <a:endParaRPr sz="375">
              <a:latin typeface="Calibri"/>
              <a:cs typeface="Calibri"/>
            </a:endParaRPr>
          </a:p>
        </p:txBody>
      </p:sp>
      <p:sp>
        <p:nvSpPr>
          <p:cNvPr id="34" name="object 34"/>
          <p:cNvSpPr txBox="1"/>
          <p:nvPr/>
        </p:nvSpPr>
        <p:spPr>
          <a:xfrm>
            <a:off x="5185025" y="5523799"/>
            <a:ext cx="773690" cy="115416"/>
          </a:xfrm>
          <a:prstGeom prst="rect">
            <a:avLst/>
          </a:prstGeom>
        </p:spPr>
        <p:txBody>
          <a:bodyPr vert="horz" wrap="square" lIns="0" tIns="0" rIns="0" bIns="0" rtlCol="0">
            <a:spAutoFit/>
          </a:bodyPr>
          <a:lstStyle/>
          <a:p>
            <a:pPr marL="39830" marR="3464" indent="-31605"/>
            <a:r>
              <a:rPr sz="375" spc="20" dirty="0">
                <a:solidFill>
                  <a:srgbClr val="231F20"/>
                </a:solidFill>
                <a:latin typeface="Calibri"/>
                <a:cs typeface="Calibri"/>
              </a:rPr>
              <a:t>L       </a:t>
            </a:r>
            <a:r>
              <a:rPr sz="375" spc="-31" dirty="0">
                <a:solidFill>
                  <a:srgbClr val="231F20"/>
                </a:solidFill>
                <a:latin typeface="Calibri"/>
                <a:cs typeface="Calibri"/>
              </a:rPr>
              <a:t> </a:t>
            </a:r>
            <a:r>
              <a:rPr sz="375" spc="14" dirty="0">
                <a:solidFill>
                  <a:srgbClr val="231F20"/>
                </a:solidFill>
                <a:latin typeface="Calibri"/>
                <a:cs typeface="Calibri"/>
              </a:rPr>
              <a:t>H</a:t>
            </a:r>
            <a:r>
              <a:rPr sz="375" dirty="0">
                <a:solidFill>
                  <a:srgbClr val="231F20"/>
                </a:solidFill>
                <a:latin typeface="Calibri"/>
                <a:cs typeface="Calibri"/>
              </a:rPr>
              <a:t>     </a:t>
            </a:r>
            <a:r>
              <a:rPr sz="375" spc="14" dirty="0">
                <a:solidFill>
                  <a:srgbClr val="231F20"/>
                </a:solidFill>
                <a:latin typeface="Calibri"/>
                <a:cs typeface="Calibri"/>
              </a:rPr>
              <a:t> </a:t>
            </a:r>
            <a:r>
              <a:rPr sz="375" spc="3" dirty="0">
                <a:solidFill>
                  <a:srgbClr val="231F20"/>
                </a:solidFill>
                <a:latin typeface="Calibri"/>
                <a:cs typeface="Calibri"/>
              </a:rPr>
              <a:t>In2</a:t>
            </a:r>
            <a:r>
              <a:rPr sz="375" dirty="0">
                <a:solidFill>
                  <a:srgbClr val="231F20"/>
                </a:solidFill>
                <a:latin typeface="Calibri"/>
                <a:cs typeface="Calibri"/>
              </a:rPr>
              <a:t>   </a:t>
            </a:r>
            <a:r>
              <a:rPr sz="375" spc="-31" dirty="0">
                <a:solidFill>
                  <a:srgbClr val="231F20"/>
                </a:solidFill>
                <a:latin typeface="Calibri"/>
                <a:cs typeface="Calibri"/>
              </a:rPr>
              <a:t> </a:t>
            </a:r>
            <a:r>
              <a:rPr sz="375" spc="14" dirty="0">
                <a:solidFill>
                  <a:srgbClr val="231F20"/>
                </a:solidFill>
                <a:latin typeface="Calibri"/>
                <a:cs typeface="Calibri"/>
              </a:rPr>
              <a:t>GND</a:t>
            </a:r>
            <a:r>
              <a:rPr sz="375" dirty="0">
                <a:solidFill>
                  <a:srgbClr val="231F20"/>
                </a:solidFill>
                <a:latin typeface="Calibri"/>
                <a:cs typeface="Calibri"/>
              </a:rPr>
              <a:t>  </a:t>
            </a:r>
            <a:r>
              <a:rPr sz="375" spc="-34" dirty="0">
                <a:solidFill>
                  <a:srgbClr val="231F20"/>
                </a:solidFill>
                <a:latin typeface="Calibri"/>
                <a:cs typeface="Calibri"/>
              </a:rPr>
              <a:t> </a:t>
            </a:r>
            <a:r>
              <a:rPr sz="375" spc="3" dirty="0">
                <a:solidFill>
                  <a:srgbClr val="231F20"/>
                </a:solidFill>
                <a:latin typeface="Calibri"/>
                <a:cs typeface="Calibri"/>
              </a:rPr>
              <a:t>In1</a:t>
            </a:r>
            <a:r>
              <a:rPr sz="375" dirty="0">
                <a:solidFill>
                  <a:srgbClr val="231F20"/>
                </a:solidFill>
                <a:latin typeface="Calibri"/>
                <a:cs typeface="Calibri"/>
              </a:rPr>
              <a:t>   </a:t>
            </a:r>
            <a:r>
              <a:rPr sz="375" spc="-10" dirty="0">
                <a:solidFill>
                  <a:srgbClr val="231F20"/>
                </a:solidFill>
                <a:latin typeface="Calibri"/>
                <a:cs typeface="Calibri"/>
              </a:rPr>
              <a:t> </a:t>
            </a:r>
            <a:r>
              <a:rPr sz="375" spc="14" dirty="0">
                <a:solidFill>
                  <a:srgbClr val="231F20"/>
                </a:solidFill>
                <a:latin typeface="Calibri"/>
                <a:cs typeface="Calibri"/>
              </a:rPr>
              <a:t>GND</a:t>
            </a:r>
            <a:r>
              <a:rPr sz="375" dirty="0">
                <a:solidFill>
                  <a:srgbClr val="231F20"/>
                </a:solidFill>
                <a:latin typeface="Calibri"/>
                <a:cs typeface="Calibri"/>
              </a:rPr>
              <a:t> </a:t>
            </a:r>
            <a:r>
              <a:rPr sz="375" spc="-24" dirty="0">
                <a:solidFill>
                  <a:srgbClr val="231F20"/>
                </a:solidFill>
                <a:latin typeface="Calibri"/>
                <a:cs typeface="Calibri"/>
              </a:rPr>
              <a:t> </a:t>
            </a:r>
            <a:r>
              <a:rPr sz="375" spc="14" dirty="0">
                <a:solidFill>
                  <a:srgbClr val="231F20"/>
                </a:solidFill>
                <a:latin typeface="Calibri"/>
                <a:cs typeface="Calibri"/>
              </a:rPr>
              <a:t>+24</a:t>
            </a:r>
            <a:r>
              <a:rPr sz="375" dirty="0">
                <a:solidFill>
                  <a:srgbClr val="231F20"/>
                </a:solidFill>
                <a:latin typeface="Calibri"/>
                <a:cs typeface="Calibri"/>
              </a:rPr>
              <a:t>V </a:t>
            </a:r>
            <a:r>
              <a:rPr sz="375" spc="-3" dirty="0">
                <a:solidFill>
                  <a:srgbClr val="231F20"/>
                </a:solidFill>
                <a:latin typeface="Calibri"/>
                <a:cs typeface="Calibri"/>
              </a:rPr>
              <a:t>MP</a:t>
            </a:r>
            <a:endParaRPr sz="375">
              <a:latin typeface="Calibri"/>
              <a:cs typeface="Calibri"/>
            </a:endParaRPr>
          </a:p>
        </p:txBody>
      </p:sp>
      <p:sp>
        <p:nvSpPr>
          <p:cNvPr id="35" name="object 35"/>
          <p:cNvSpPr/>
          <p:nvPr/>
        </p:nvSpPr>
        <p:spPr>
          <a:xfrm>
            <a:off x="4721658" y="5315997"/>
            <a:ext cx="64510" cy="64077"/>
          </a:xfrm>
          <a:custGeom>
            <a:avLst/>
            <a:gdLst/>
            <a:ahLst/>
            <a:cxnLst/>
            <a:rect l="l" t="t" r="r" b="b"/>
            <a:pathLst>
              <a:path w="94614" h="93979">
                <a:moveTo>
                  <a:pt x="94562" y="46431"/>
                </a:moveTo>
                <a:lnTo>
                  <a:pt x="77037" y="83308"/>
                </a:lnTo>
                <a:lnTo>
                  <a:pt x="51362" y="93804"/>
                </a:lnTo>
                <a:lnTo>
                  <a:pt x="35783" y="91922"/>
                </a:lnTo>
                <a:lnTo>
                  <a:pt x="22441" y="86445"/>
                </a:lnTo>
                <a:lnTo>
                  <a:pt x="11752" y="77949"/>
                </a:lnTo>
                <a:lnTo>
                  <a:pt x="4133" y="67010"/>
                </a:lnTo>
                <a:lnTo>
                  <a:pt x="0" y="54205"/>
                </a:lnTo>
                <a:lnTo>
                  <a:pt x="1552" y="37717"/>
                </a:lnTo>
                <a:lnTo>
                  <a:pt x="6518" y="23789"/>
                </a:lnTo>
                <a:lnTo>
                  <a:pt x="14370" y="12683"/>
                </a:lnTo>
                <a:lnTo>
                  <a:pt x="24580" y="4666"/>
                </a:lnTo>
                <a:lnTo>
                  <a:pt x="36622" y="0"/>
                </a:lnTo>
                <a:lnTo>
                  <a:pt x="53736" y="1236"/>
                </a:lnTo>
                <a:lnTo>
                  <a:pt x="87858" y="22734"/>
                </a:lnTo>
                <a:lnTo>
                  <a:pt x="94562" y="46431"/>
                </a:lnTo>
                <a:close/>
              </a:path>
            </a:pathLst>
          </a:custGeom>
          <a:ln w="4508">
            <a:solidFill>
              <a:srgbClr val="231F20"/>
            </a:solidFill>
          </a:ln>
        </p:spPr>
        <p:txBody>
          <a:bodyPr wrap="square" lIns="0" tIns="0" rIns="0" bIns="0" rtlCol="0"/>
          <a:lstStyle/>
          <a:p>
            <a:endParaRPr sz="1227"/>
          </a:p>
        </p:txBody>
      </p:sp>
      <p:sp>
        <p:nvSpPr>
          <p:cNvPr id="36" name="object 36"/>
          <p:cNvSpPr/>
          <p:nvPr/>
        </p:nvSpPr>
        <p:spPr>
          <a:xfrm>
            <a:off x="4832918" y="5315995"/>
            <a:ext cx="64510" cy="64077"/>
          </a:xfrm>
          <a:custGeom>
            <a:avLst/>
            <a:gdLst/>
            <a:ahLst/>
            <a:cxnLst/>
            <a:rect l="l" t="t" r="r" b="b"/>
            <a:pathLst>
              <a:path w="94614" h="93979">
                <a:moveTo>
                  <a:pt x="94551" y="46432"/>
                </a:moveTo>
                <a:lnTo>
                  <a:pt x="77029" y="83312"/>
                </a:lnTo>
                <a:lnTo>
                  <a:pt x="51354" y="93806"/>
                </a:lnTo>
                <a:lnTo>
                  <a:pt x="35773" y="91924"/>
                </a:lnTo>
                <a:lnTo>
                  <a:pt x="22432" y="86445"/>
                </a:lnTo>
                <a:lnTo>
                  <a:pt x="11746" y="77947"/>
                </a:lnTo>
                <a:lnTo>
                  <a:pt x="4130" y="67006"/>
                </a:lnTo>
                <a:lnTo>
                  <a:pt x="0" y="54199"/>
                </a:lnTo>
                <a:lnTo>
                  <a:pt x="1552" y="37713"/>
                </a:lnTo>
                <a:lnTo>
                  <a:pt x="6517" y="23786"/>
                </a:lnTo>
                <a:lnTo>
                  <a:pt x="14369" y="12681"/>
                </a:lnTo>
                <a:lnTo>
                  <a:pt x="24580" y="4664"/>
                </a:lnTo>
                <a:lnTo>
                  <a:pt x="36626" y="0"/>
                </a:lnTo>
                <a:lnTo>
                  <a:pt x="53740" y="1237"/>
                </a:lnTo>
                <a:lnTo>
                  <a:pt x="87855" y="22742"/>
                </a:lnTo>
                <a:lnTo>
                  <a:pt x="94551" y="46432"/>
                </a:lnTo>
                <a:close/>
              </a:path>
            </a:pathLst>
          </a:custGeom>
          <a:ln w="4508">
            <a:solidFill>
              <a:srgbClr val="231F20"/>
            </a:solidFill>
          </a:ln>
        </p:spPr>
        <p:txBody>
          <a:bodyPr wrap="square" lIns="0" tIns="0" rIns="0" bIns="0" rtlCol="0"/>
          <a:lstStyle/>
          <a:p>
            <a:endParaRPr sz="1227"/>
          </a:p>
        </p:txBody>
      </p:sp>
      <p:sp>
        <p:nvSpPr>
          <p:cNvPr id="37" name="object 37"/>
          <p:cNvSpPr/>
          <p:nvPr/>
        </p:nvSpPr>
        <p:spPr>
          <a:xfrm>
            <a:off x="4944171" y="5315997"/>
            <a:ext cx="64510" cy="64077"/>
          </a:xfrm>
          <a:custGeom>
            <a:avLst/>
            <a:gdLst/>
            <a:ahLst/>
            <a:cxnLst/>
            <a:rect l="l" t="t" r="r" b="b"/>
            <a:pathLst>
              <a:path w="94614" h="93979">
                <a:moveTo>
                  <a:pt x="94562" y="46430"/>
                </a:moveTo>
                <a:lnTo>
                  <a:pt x="77029" y="83310"/>
                </a:lnTo>
                <a:lnTo>
                  <a:pt x="51361" y="93803"/>
                </a:lnTo>
                <a:lnTo>
                  <a:pt x="35783" y="91921"/>
                </a:lnTo>
                <a:lnTo>
                  <a:pt x="22441" y="86444"/>
                </a:lnTo>
                <a:lnTo>
                  <a:pt x="11752" y="77947"/>
                </a:lnTo>
                <a:lnTo>
                  <a:pt x="4133" y="67007"/>
                </a:lnTo>
                <a:lnTo>
                  <a:pt x="0" y="54202"/>
                </a:lnTo>
                <a:lnTo>
                  <a:pt x="1552" y="37717"/>
                </a:lnTo>
                <a:lnTo>
                  <a:pt x="6517" y="23789"/>
                </a:lnTo>
                <a:lnTo>
                  <a:pt x="14369" y="12685"/>
                </a:lnTo>
                <a:lnTo>
                  <a:pt x="24580" y="4667"/>
                </a:lnTo>
                <a:lnTo>
                  <a:pt x="36624" y="0"/>
                </a:lnTo>
                <a:lnTo>
                  <a:pt x="53733" y="1235"/>
                </a:lnTo>
                <a:lnTo>
                  <a:pt x="87856" y="22733"/>
                </a:lnTo>
                <a:lnTo>
                  <a:pt x="94562" y="46430"/>
                </a:lnTo>
                <a:close/>
              </a:path>
            </a:pathLst>
          </a:custGeom>
          <a:ln w="4508">
            <a:solidFill>
              <a:srgbClr val="231F20"/>
            </a:solidFill>
          </a:ln>
        </p:spPr>
        <p:txBody>
          <a:bodyPr wrap="square" lIns="0" tIns="0" rIns="0" bIns="0" rtlCol="0"/>
          <a:lstStyle/>
          <a:p>
            <a:endParaRPr sz="1227"/>
          </a:p>
        </p:txBody>
      </p:sp>
      <p:sp>
        <p:nvSpPr>
          <p:cNvPr id="38" name="object 38"/>
          <p:cNvSpPr/>
          <p:nvPr/>
        </p:nvSpPr>
        <p:spPr>
          <a:xfrm>
            <a:off x="4865043" y="5380048"/>
            <a:ext cx="0" cy="124258"/>
          </a:xfrm>
          <a:custGeom>
            <a:avLst/>
            <a:gdLst/>
            <a:ahLst/>
            <a:cxnLst/>
            <a:rect l="l" t="t" r="r" b="b"/>
            <a:pathLst>
              <a:path h="182245">
                <a:moveTo>
                  <a:pt x="0" y="182156"/>
                </a:moveTo>
                <a:lnTo>
                  <a:pt x="0" y="0"/>
                </a:lnTo>
              </a:path>
            </a:pathLst>
          </a:custGeom>
          <a:ln w="4508">
            <a:solidFill>
              <a:srgbClr val="231F20"/>
            </a:solidFill>
          </a:ln>
        </p:spPr>
        <p:txBody>
          <a:bodyPr wrap="square" lIns="0" tIns="0" rIns="0" bIns="0" rtlCol="0"/>
          <a:lstStyle/>
          <a:p>
            <a:endParaRPr sz="1227"/>
          </a:p>
        </p:txBody>
      </p:sp>
      <p:sp>
        <p:nvSpPr>
          <p:cNvPr id="39" name="object 39"/>
          <p:cNvSpPr/>
          <p:nvPr/>
        </p:nvSpPr>
        <p:spPr>
          <a:xfrm>
            <a:off x="4752742" y="5380091"/>
            <a:ext cx="0" cy="124258"/>
          </a:xfrm>
          <a:custGeom>
            <a:avLst/>
            <a:gdLst/>
            <a:ahLst/>
            <a:cxnLst/>
            <a:rect l="l" t="t" r="r" b="b"/>
            <a:pathLst>
              <a:path h="182245">
                <a:moveTo>
                  <a:pt x="0" y="0"/>
                </a:moveTo>
                <a:lnTo>
                  <a:pt x="0" y="182156"/>
                </a:lnTo>
              </a:path>
            </a:pathLst>
          </a:custGeom>
          <a:ln w="4508">
            <a:solidFill>
              <a:srgbClr val="231F20"/>
            </a:solidFill>
          </a:ln>
        </p:spPr>
        <p:txBody>
          <a:bodyPr wrap="square" lIns="0" tIns="0" rIns="0" bIns="0" rtlCol="0"/>
          <a:lstStyle/>
          <a:p>
            <a:endParaRPr sz="1227"/>
          </a:p>
        </p:txBody>
      </p:sp>
      <p:sp>
        <p:nvSpPr>
          <p:cNvPr id="40" name="object 40"/>
          <p:cNvSpPr/>
          <p:nvPr/>
        </p:nvSpPr>
        <p:spPr>
          <a:xfrm>
            <a:off x="4975265" y="5379909"/>
            <a:ext cx="111269" cy="126423"/>
          </a:xfrm>
          <a:custGeom>
            <a:avLst/>
            <a:gdLst/>
            <a:ahLst/>
            <a:cxnLst/>
            <a:rect l="l" t="t" r="r" b="b"/>
            <a:pathLst>
              <a:path w="163195" h="185420">
                <a:moveTo>
                  <a:pt x="0" y="2984"/>
                </a:moveTo>
                <a:lnTo>
                  <a:pt x="0" y="185140"/>
                </a:lnTo>
                <a:lnTo>
                  <a:pt x="162674" y="184950"/>
                </a:lnTo>
                <a:lnTo>
                  <a:pt x="162674" y="0"/>
                </a:lnTo>
              </a:path>
            </a:pathLst>
          </a:custGeom>
          <a:ln w="4508">
            <a:solidFill>
              <a:srgbClr val="231F20"/>
            </a:solidFill>
          </a:ln>
        </p:spPr>
        <p:txBody>
          <a:bodyPr wrap="square" lIns="0" tIns="0" rIns="0" bIns="0" rtlCol="0"/>
          <a:lstStyle/>
          <a:p>
            <a:endParaRPr sz="1227"/>
          </a:p>
        </p:txBody>
      </p:sp>
      <p:sp>
        <p:nvSpPr>
          <p:cNvPr id="41" name="object 41"/>
          <p:cNvSpPr/>
          <p:nvPr/>
        </p:nvSpPr>
        <p:spPr>
          <a:xfrm>
            <a:off x="4809194" y="5267250"/>
            <a:ext cx="0" cy="158461"/>
          </a:xfrm>
          <a:custGeom>
            <a:avLst/>
            <a:gdLst/>
            <a:ahLst/>
            <a:cxnLst/>
            <a:rect l="l" t="t" r="r" b="b"/>
            <a:pathLst>
              <a:path h="232409">
                <a:moveTo>
                  <a:pt x="0" y="0"/>
                </a:moveTo>
                <a:lnTo>
                  <a:pt x="0" y="231990"/>
                </a:lnTo>
              </a:path>
            </a:pathLst>
          </a:custGeom>
          <a:ln w="4508">
            <a:solidFill>
              <a:srgbClr val="231F20"/>
            </a:solidFill>
            <a:prstDash val="dash"/>
          </a:ln>
        </p:spPr>
        <p:txBody>
          <a:bodyPr wrap="square" lIns="0" tIns="0" rIns="0" bIns="0" rtlCol="0"/>
          <a:lstStyle/>
          <a:p>
            <a:endParaRPr sz="1227"/>
          </a:p>
        </p:txBody>
      </p:sp>
      <p:sp>
        <p:nvSpPr>
          <p:cNvPr id="42" name="object 42"/>
          <p:cNvSpPr/>
          <p:nvPr/>
        </p:nvSpPr>
        <p:spPr>
          <a:xfrm>
            <a:off x="4920907" y="5267250"/>
            <a:ext cx="0" cy="158461"/>
          </a:xfrm>
          <a:custGeom>
            <a:avLst/>
            <a:gdLst/>
            <a:ahLst/>
            <a:cxnLst/>
            <a:rect l="l" t="t" r="r" b="b"/>
            <a:pathLst>
              <a:path h="232409">
                <a:moveTo>
                  <a:pt x="0" y="0"/>
                </a:moveTo>
                <a:lnTo>
                  <a:pt x="0" y="231990"/>
                </a:lnTo>
              </a:path>
            </a:pathLst>
          </a:custGeom>
          <a:ln w="4508">
            <a:solidFill>
              <a:srgbClr val="231F20"/>
            </a:solidFill>
          </a:ln>
        </p:spPr>
        <p:txBody>
          <a:bodyPr wrap="square" lIns="0" tIns="0" rIns="0" bIns="0" rtlCol="0"/>
          <a:lstStyle/>
          <a:p>
            <a:endParaRPr sz="1227"/>
          </a:p>
        </p:txBody>
      </p:sp>
      <p:sp>
        <p:nvSpPr>
          <p:cNvPr id="43" name="object 43"/>
          <p:cNvSpPr/>
          <p:nvPr/>
        </p:nvSpPr>
        <p:spPr>
          <a:xfrm>
            <a:off x="5032620" y="5267250"/>
            <a:ext cx="0" cy="158461"/>
          </a:xfrm>
          <a:custGeom>
            <a:avLst/>
            <a:gdLst/>
            <a:ahLst/>
            <a:cxnLst/>
            <a:rect l="l" t="t" r="r" b="b"/>
            <a:pathLst>
              <a:path h="232409">
                <a:moveTo>
                  <a:pt x="0" y="0"/>
                </a:moveTo>
                <a:lnTo>
                  <a:pt x="0" y="231990"/>
                </a:lnTo>
              </a:path>
            </a:pathLst>
          </a:custGeom>
          <a:ln w="4508">
            <a:solidFill>
              <a:srgbClr val="231F20"/>
            </a:solidFill>
            <a:prstDash val="dash"/>
          </a:ln>
        </p:spPr>
        <p:txBody>
          <a:bodyPr wrap="square" lIns="0" tIns="0" rIns="0" bIns="0" rtlCol="0"/>
          <a:lstStyle/>
          <a:p>
            <a:endParaRPr sz="1227"/>
          </a:p>
        </p:txBody>
      </p:sp>
      <p:sp>
        <p:nvSpPr>
          <p:cNvPr id="44" name="object 44"/>
          <p:cNvSpPr/>
          <p:nvPr/>
        </p:nvSpPr>
        <p:spPr>
          <a:xfrm>
            <a:off x="4697129" y="5266295"/>
            <a:ext cx="1241281" cy="159760"/>
          </a:xfrm>
          <a:custGeom>
            <a:avLst/>
            <a:gdLst/>
            <a:ahLst/>
            <a:cxnLst/>
            <a:rect l="l" t="t" r="r" b="b"/>
            <a:pathLst>
              <a:path w="1820545" h="234315">
                <a:moveTo>
                  <a:pt x="1820100" y="233845"/>
                </a:moveTo>
                <a:lnTo>
                  <a:pt x="0" y="233845"/>
                </a:lnTo>
                <a:lnTo>
                  <a:pt x="0" y="0"/>
                </a:lnTo>
                <a:lnTo>
                  <a:pt x="1820100" y="0"/>
                </a:lnTo>
                <a:lnTo>
                  <a:pt x="1820100" y="233845"/>
                </a:lnTo>
                <a:close/>
              </a:path>
            </a:pathLst>
          </a:custGeom>
          <a:ln w="4508">
            <a:solidFill>
              <a:srgbClr val="231F20"/>
            </a:solidFill>
          </a:ln>
        </p:spPr>
        <p:txBody>
          <a:bodyPr wrap="square" lIns="0" tIns="0" rIns="0" bIns="0" rtlCol="0"/>
          <a:lstStyle/>
          <a:p>
            <a:endParaRPr sz="1227"/>
          </a:p>
        </p:txBody>
      </p:sp>
      <p:sp>
        <p:nvSpPr>
          <p:cNvPr id="45" name="object 45"/>
          <p:cNvSpPr/>
          <p:nvPr/>
        </p:nvSpPr>
        <p:spPr>
          <a:xfrm>
            <a:off x="5055109" y="5315800"/>
            <a:ext cx="64510" cy="64077"/>
          </a:xfrm>
          <a:custGeom>
            <a:avLst/>
            <a:gdLst/>
            <a:ahLst/>
            <a:cxnLst/>
            <a:rect l="l" t="t" r="r" b="b"/>
            <a:pathLst>
              <a:path w="94614" h="93979">
                <a:moveTo>
                  <a:pt x="94546" y="46428"/>
                </a:moveTo>
                <a:lnTo>
                  <a:pt x="77034" y="83317"/>
                </a:lnTo>
                <a:lnTo>
                  <a:pt x="51367" y="93824"/>
                </a:lnTo>
                <a:lnTo>
                  <a:pt x="35785" y="91944"/>
                </a:lnTo>
                <a:lnTo>
                  <a:pt x="22443" y="86468"/>
                </a:lnTo>
                <a:lnTo>
                  <a:pt x="11755" y="77972"/>
                </a:lnTo>
                <a:lnTo>
                  <a:pt x="4136" y="67034"/>
                </a:lnTo>
                <a:lnTo>
                  <a:pt x="0" y="54229"/>
                </a:lnTo>
                <a:lnTo>
                  <a:pt x="1548" y="37733"/>
                </a:lnTo>
                <a:lnTo>
                  <a:pt x="6509" y="23799"/>
                </a:lnTo>
                <a:lnTo>
                  <a:pt x="14354" y="12689"/>
                </a:lnTo>
                <a:lnTo>
                  <a:pt x="24558" y="4668"/>
                </a:lnTo>
                <a:lnTo>
                  <a:pt x="36593" y="0"/>
                </a:lnTo>
                <a:lnTo>
                  <a:pt x="53715" y="1234"/>
                </a:lnTo>
                <a:lnTo>
                  <a:pt x="87840" y="22725"/>
                </a:lnTo>
                <a:lnTo>
                  <a:pt x="94546" y="46428"/>
                </a:lnTo>
                <a:close/>
              </a:path>
            </a:pathLst>
          </a:custGeom>
          <a:ln w="4508">
            <a:solidFill>
              <a:srgbClr val="231F20"/>
            </a:solidFill>
          </a:ln>
        </p:spPr>
        <p:txBody>
          <a:bodyPr wrap="square" lIns="0" tIns="0" rIns="0" bIns="0" rtlCol="0"/>
          <a:lstStyle/>
          <a:p>
            <a:endParaRPr sz="1227"/>
          </a:p>
        </p:txBody>
      </p:sp>
      <p:sp>
        <p:nvSpPr>
          <p:cNvPr id="46" name="object 46"/>
          <p:cNvSpPr/>
          <p:nvPr/>
        </p:nvSpPr>
        <p:spPr>
          <a:xfrm>
            <a:off x="5166354" y="5315804"/>
            <a:ext cx="64510" cy="64077"/>
          </a:xfrm>
          <a:custGeom>
            <a:avLst/>
            <a:gdLst/>
            <a:ahLst/>
            <a:cxnLst/>
            <a:rect l="l" t="t" r="r" b="b"/>
            <a:pathLst>
              <a:path w="94614" h="93979">
                <a:moveTo>
                  <a:pt x="94567" y="46422"/>
                </a:moveTo>
                <a:lnTo>
                  <a:pt x="77045" y="83311"/>
                </a:lnTo>
                <a:lnTo>
                  <a:pt x="51385" y="93818"/>
                </a:lnTo>
                <a:lnTo>
                  <a:pt x="35810" y="91939"/>
                </a:lnTo>
                <a:lnTo>
                  <a:pt x="22467" y="86465"/>
                </a:lnTo>
                <a:lnTo>
                  <a:pt x="11773" y="77973"/>
                </a:lnTo>
                <a:lnTo>
                  <a:pt x="4144" y="67039"/>
                </a:lnTo>
                <a:lnTo>
                  <a:pt x="0" y="54239"/>
                </a:lnTo>
                <a:lnTo>
                  <a:pt x="1548" y="37742"/>
                </a:lnTo>
                <a:lnTo>
                  <a:pt x="6511" y="23807"/>
                </a:lnTo>
                <a:lnTo>
                  <a:pt x="14358" y="12697"/>
                </a:lnTo>
                <a:lnTo>
                  <a:pt x="24561" y="4673"/>
                </a:lnTo>
                <a:lnTo>
                  <a:pt x="36591" y="0"/>
                </a:lnTo>
                <a:lnTo>
                  <a:pt x="53709" y="1231"/>
                </a:lnTo>
                <a:lnTo>
                  <a:pt x="87848" y="22707"/>
                </a:lnTo>
                <a:lnTo>
                  <a:pt x="94567" y="46422"/>
                </a:lnTo>
                <a:close/>
              </a:path>
            </a:pathLst>
          </a:custGeom>
          <a:ln w="4508">
            <a:solidFill>
              <a:srgbClr val="231F20"/>
            </a:solidFill>
          </a:ln>
        </p:spPr>
        <p:txBody>
          <a:bodyPr wrap="square" lIns="0" tIns="0" rIns="0" bIns="0" rtlCol="0"/>
          <a:lstStyle/>
          <a:p>
            <a:endParaRPr sz="1227"/>
          </a:p>
        </p:txBody>
      </p:sp>
      <p:sp>
        <p:nvSpPr>
          <p:cNvPr id="47" name="object 47"/>
          <p:cNvSpPr/>
          <p:nvPr/>
        </p:nvSpPr>
        <p:spPr>
          <a:xfrm>
            <a:off x="5199313" y="5381755"/>
            <a:ext cx="0" cy="124258"/>
          </a:xfrm>
          <a:custGeom>
            <a:avLst/>
            <a:gdLst/>
            <a:ahLst/>
            <a:cxnLst/>
            <a:rect l="l" t="t" r="r" b="b"/>
            <a:pathLst>
              <a:path h="182245">
                <a:moveTo>
                  <a:pt x="0" y="182156"/>
                </a:moveTo>
                <a:lnTo>
                  <a:pt x="0" y="0"/>
                </a:lnTo>
              </a:path>
            </a:pathLst>
          </a:custGeom>
          <a:ln w="4508">
            <a:solidFill>
              <a:srgbClr val="231F20"/>
            </a:solidFill>
          </a:ln>
        </p:spPr>
        <p:txBody>
          <a:bodyPr wrap="square" lIns="0" tIns="0" rIns="0" bIns="0" rtlCol="0"/>
          <a:lstStyle/>
          <a:p>
            <a:endParaRPr sz="1227"/>
          </a:p>
        </p:txBody>
      </p:sp>
      <p:sp>
        <p:nvSpPr>
          <p:cNvPr id="48" name="object 48"/>
          <p:cNvSpPr/>
          <p:nvPr/>
        </p:nvSpPr>
        <p:spPr>
          <a:xfrm>
            <a:off x="5142648" y="5266303"/>
            <a:ext cx="0" cy="159327"/>
          </a:xfrm>
          <a:custGeom>
            <a:avLst/>
            <a:gdLst/>
            <a:ahLst/>
            <a:cxnLst/>
            <a:rect l="l" t="t" r="r" b="b"/>
            <a:pathLst>
              <a:path h="233679">
                <a:moveTo>
                  <a:pt x="0" y="0"/>
                </a:moveTo>
                <a:lnTo>
                  <a:pt x="0" y="233108"/>
                </a:lnTo>
              </a:path>
            </a:pathLst>
          </a:custGeom>
          <a:ln w="4508">
            <a:solidFill>
              <a:srgbClr val="231F20"/>
            </a:solidFill>
          </a:ln>
        </p:spPr>
        <p:txBody>
          <a:bodyPr wrap="square" lIns="0" tIns="0" rIns="0" bIns="0" rtlCol="0"/>
          <a:lstStyle/>
          <a:p>
            <a:endParaRPr sz="1227"/>
          </a:p>
        </p:txBody>
      </p:sp>
      <p:sp>
        <p:nvSpPr>
          <p:cNvPr id="49" name="object 49"/>
          <p:cNvSpPr/>
          <p:nvPr/>
        </p:nvSpPr>
        <p:spPr>
          <a:xfrm>
            <a:off x="5254340" y="5267057"/>
            <a:ext cx="0" cy="158461"/>
          </a:xfrm>
          <a:custGeom>
            <a:avLst/>
            <a:gdLst/>
            <a:ahLst/>
            <a:cxnLst/>
            <a:rect l="l" t="t" r="r" b="b"/>
            <a:pathLst>
              <a:path h="232409">
                <a:moveTo>
                  <a:pt x="0" y="0"/>
                </a:moveTo>
                <a:lnTo>
                  <a:pt x="0" y="232003"/>
                </a:lnTo>
              </a:path>
            </a:pathLst>
          </a:custGeom>
          <a:ln w="4508">
            <a:solidFill>
              <a:srgbClr val="231F20"/>
            </a:solidFill>
            <a:prstDash val="dash"/>
          </a:ln>
        </p:spPr>
        <p:txBody>
          <a:bodyPr wrap="square" lIns="0" tIns="0" rIns="0" bIns="0" rtlCol="0"/>
          <a:lstStyle/>
          <a:p>
            <a:endParaRPr sz="1227"/>
          </a:p>
        </p:txBody>
      </p:sp>
      <p:sp>
        <p:nvSpPr>
          <p:cNvPr id="50" name="object 50"/>
          <p:cNvSpPr/>
          <p:nvPr/>
        </p:nvSpPr>
        <p:spPr>
          <a:xfrm>
            <a:off x="5280690" y="5315805"/>
            <a:ext cx="64510" cy="64077"/>
          </a:xfrm>
          <a:custGeom>
            <a:avLst/>
            <a:gdLst/>
            <a:ahLst/>
            <a:cxnLst/>
            <a:rect l="l" t="t" r="r" b="b"/>
            <a:pathLst>
              <a:path w="94614" h="93979">
                <a:moveTo>
                  <a:pt x="94545" y="46415"/>
                </a:moveTo>
                <a:lnTo>
                  <a:pt x="77032" y="83311"/>
                </a:lnTo>
                <a:lnTo>
                  <a:pt x="51367" y="93812"/>
                </a:lnTo>
                <a:lnTo>
                  <a:pt x="35790" y="91933"/>
                </a:lnTo>
                <a:lnTo>
                  <a:pt x="22448" y="86458"/>
                </a:lnTo>
                <a:lnTo>
                  <a:pt x="11759" y="77964"/>
                </a:lnTo>
                <a:lnTo>
                  <a:pt x="4138" y="67026"/>
                </a:lnTo>
                <a:lnTo>
                  <a:pt x="0" y="54220"/>
                </a:lnTo>
                <a:lnTo>
                  <a:pt x="1549" y="37728"/>
                </a:lnTo>
                <a:lnTo>
                  <a:pt x="6512" y="23796"/>
                </a:lnTo>
                <a:lnTo>
                  <a:pt x="14360" y="12688"/>
                </a:lnTo>
                <a:lnTo>
                  <a:pt x="24567" y="4668"/>
                </a:lnTo>
                <a:lnTo>
                  <a:pt x="36604" y="0"/>
                </a:lnTo>
                <a:lnTo>
                  <a:pt x="53724" y="1235"/>
                </a:lnTo>
                <a:lnTo>
                  <a:pt x="87846" y="22730"/>
                </a:lnTo>
                <a:lnTo>
                  <a:pt x="94545" y="46415"/>
                </a:lnTo>
                <a:close/>
              </a:path>
            </a:pathLst>
          </a:custGeom>
          <a:ln w="4508">
            <a:solidFill>
              <a:srgbClr val="231F20"/>
            </a:solidFill>
          </a:ln>
        </p:spPr>
        <p:txBody>
          <a:bodyPr wrap="square" lIns="0" tIns="0" rIns="0" bIns="0" rtlCol="0"/>
          <a:lstStyle/>
          <a:p>
            <a:endParaRPr sz="1227"/>
          </a:p>
        </p:txBody>
      </p:sp>
      <p:sp>
        <p:nvSpPr>
          <p:cNvPr id="51" name="object 51"/>
          <p:cNvSpPr/>
          <p:nvPr/>
        </p:nvSpPr>
        <p:spPr>
          <a:xfrm>
            <a:off x="5391951" y="5315805"/>
            <a:ext cx="64510" cy="64077"/>
          </a:xfrm>
          <a:custGeom>
            <a:avLst/>
            <a:gdLst/>
            <a:ahLst/>
            <a:cxnLst/>
            <a:rect l="l" t="t" r="r" b="b"/>
            <a:pathLst>
              <a:path w="94614" h="93979">
                <a:moveTo>
                  <a:pt x="94545" y="46415"/>
                </a:moveTo>
                <a:lnTo>
                  <a:pt x="77026" y="83312"/>
                </a:lnTo>
                <a:lnTo>
                  <a:pt x="51365" y="93813"/>
                </a:lnTo>
                <a:lnTo>
                  <a:pt x="35793" y="91933"/>
                </a:lnTo>
                <a:lnTo>
                  <a:pt x="22453" y="86458"/>
                </a:lnTo>
                <a:lnTo>
                  <a:pt x="11763" y="77964"/>
                </a:lnTo>
                <a:lnTo>
                  <a:pt x="4139" y="67026"/>
                </a:lnTo>
                <a:lnTo>
                  <a:pt x="0" y="54218"/>
                </a:lnTo>
                <a:lnTo>
                  <a:pt x="1550" y="37727"/>
                </a:lnTo>
                <a:lnTo>
                  <a:pt x="6515" y="23796"/>
                </a:lnTo>
                <a:lnTo>
                  <a:pt x="14365" y="12688"/>
                </a:lnTo>
                <a:lnTo>
                  <a:pt x="24573" y="4668"/>
                </a:lnTo>
                <a:lnTo>
                  <a:pt x="36609" y="0"/>
                </a:lnTo>
                <a:lnTo>
                  <a:pt x="53723" y="1235"/>
                </a:lnTo>
                <a:lnTo>
                  <a:pt x="87845" y="22732"/>
                </a:lnTo>
                <a:lnTo>
                  <a:pt x="94545" y="46415"/>
                </a:lnTo>
                <a:close/>
              </a:path>
            </a:pathLst>
          </a:custGeom>
          <a:ln w="4508">
            <a:solidFill>
              <a:srgbClr val="231F20"/>
            </a:solidFill>
          </a:ln>
        </p:spPr>
        <p:txBody>
          <a:bodyPr wrap="square" lIns="0" tIns="0" rIns="0" bIns="0" rtlCol="0"/>
          <a:lstStyle/>
          <a:p>
            <a:endParaRPr sz="1227"/>
          </a:p>
        </p:txBody>
      </p:sp>
      <p:sp>
        <p:nvSpPr>
          <p:cNvPr id="52" name="object 52"/>
          <p:cNvSpPr/>
          <p:nvPr/>
        </p:nvSpPr>
        <p:spPr>
          <a:xfrm>
            <a:off x="5311780" y="5379906"/>
            <a:ext cx="0" cy="126423"/>
          </a:xfrm>
          <a:custGeom>
            <a:avLst/>
            <a:gdLst/>
            <a:ahLst/>
            <a:cxnLst/>
            <a:rect l="l" t="t" r="r" b="b"/>
            <a:pathLst>
              <a:path h="185420">
                <a:moveTo>
                  <a:pt x="0" y="184950"/>
                </a:moveTo>
                <a:lnTo>
                  <a:pt x="0" y="0"/>
                </a:lnTo>
              </a:path>
            </a:pathLst>
          </a:custGeom>
          <a:ln w="4508">
            <a:solidFill>
              <a:srgbClr val="231F20"/>
            </a:solidFill>
          </a:ln>
        </p:spPr>
        <p:txBody>
          <a:bodyPr wrap="square" lIns="0" tIns="0" rIns="0" bIns="0" rtlCol="0"/>
          <a:lstStyle/>
          <a:p>
            <a:endParaRPr sz="1227"/>
          </a:p>
        </p:txBody>
      </p:sp>
      <p:sp>
        <p:nvSpPr>
          <p:cNvPr id="53" name="object 53"/>
          <p:cNvSpPr/>
          <p:nvPr/>
        </p:nvSpPr>
        <p:spPr>
          <a:xfrm>
            <a:off x="5424894" y="5381760"/>
            <a:ext cx="0" cy="124258"/>
          </a:xfrm>
          <a:custGeom>
            <a:avLst/>
            <a:gdLst/>
            <a:ahLst/>
            <a:cxnLst/>
            <a:rect l="l" t="t" r="r" b="b"/>
            <a:pathLst>
              <a:path h="182245">
                <a:moveTo>
                  <a:pt x="0" y="0"/>
                </a:moveTo>
                <a:lnTo>
                  <a:pt x="0" y="182156"/>
                </a:lnTo>
              </a:path>
            </a:pathLst>
          </a:custGeom>
          <a:ln w="4508">
            <a:solidFill>
              <a:srgbClr val="231F20"/>
            </a:solidFill>
          </a:ln>
        </p:spPr>
        <p:txBody>
          <a:bodyPr wrap="square" lIns="0" tIns="0" rIns="0" bIns="0" rtlCol="0"/>
          <a:lstStyle/>
          <a:p>
            <a:endParaRPr sz="1227"/>
          </a:p>
        </p:txBody>
      </p:sp>
      <p:sp>
        <p:nvSpPr>
          <p:cNvPr id="54" name="object 54"/>
          <p:cNvSpPr/>
          <p:nvPr/>
        </p:nvSpPr>
        <p:spPr>
          <a:xfrm>
            <a:off x="5368229" y="5266300"/>
            <a:ext cx="0" cy="159327"/>
          </a:xfrm>
          <a:custGeom>
            <a:avLst/>
            <a:gdLst/>
            <a:ahLst/>
            <a:cxnLst/>
            <a:rect l="l" t="t" r="r" b="b"/>
            <a:pathLst>
              <a:path h="233679">
                <a:moveTo>
                  <a:pt x="0" y="0"/>
                </a:moveTo>
                <a:lnTo>
                  <a:pt x="0" y="233121"/>
                </a:lnTo>
              </a:path>
            </a:pathLst>
          </a:custGeom>
          <a:ln w="4508">
            <a:solidFill>
              <a:srgbClr val="231F20"/>
            </a:solidFill>
          </a:ln>
        </p:spPr>
        <p:txBody>
          <a:bodyPr wrap="square" lIns="0" tIns="0" rIns="0" bIns="0" rtlCol="0"/>
          <a:lstStyle/>
          <a:p>
            <a:endParaRPr sz="1227"/>
          </a:p>
        </p:txBody>
      </p:sp>
      <p:sp>
        <p:nvSpPr>
          <p:cNvPr id="55" name="object 55"/>
          <p:cNvSpPr/>
          <p:nvPr/>
        </p:nvSpPr>
        <p:spPr>
          <a:xfrm>
            <a:off x="5479916" y="5267057"/>
            <a:ext cx="0" cy="158461"/>
          </a:xfrm>
          <a:custGeom>
            <a:avLst/>
            <a:gdLst/>
            <a:ahLst/>
            <a:cxnLst/>
            <a:rect l="l" t="t" r="r" b="b"/>
            <a:pathLst>
              <a:path h="232409">
                <a:moveTo>
                  <a:pt x="0" y="0"/>
                </a:moveTo>
                <a:lnTo>
                  <a:pt x="0" y="232003"/>
                </a:lnTo>
              </a:path>
            </a:pathLst>
          </a:custGeom>
          <a:ln w="4508">
            <a:solidFill>
              <a:srgbClr val="231F20"/>
            </a:solidFill>
            <a:prstDash val="dash"/>
          </a:ln>
        </p:spPr>
        <p:txBody>
          <a:bodyPr wrap="square" lIns="0" tIns="0" rIns="0" bIns="0" rtlCol="0"/>
          <a:lstStyle/>
          <a:p>
            <a:endParaRPr sz="1227"/>
          </a:p>
        </p:txBody>
      </p:sp>
      <p:sp>
        <p:nvSpPr>
          <p:cNvPr id="56" name="object 56"/>
          <p:cNvSpPr/>
          <p:nvPr/>
        </p:nvSpPr>
        <p:spPr>
          <a:xfrm>
            <a:off x="5507454" y="5315805"/>
            <a:ext cx="64510" cy="64077"/>
          </a:xfrm>
          <a:custGeom>
            <a:avLst/>
            <a:gdLst/>
            <a:ahLst/>
            <a:cxnLst/>
            <a:rect l="l" t="t" r="r" b="b"/>
            <a:pathLst>
              <a:path w="94614" h="93979">
                <a:moveTo>
                  <a:pt x="94557" y="46416"/>
                </a:moveTo>
                <a:lnTo>
                  <a:pt x="77042" y="83305"/>
                </a:lnTo>
                <a:lnTo>
                  <a:pt x="51375" y="93811"/>
                </a:lnTo>
                <a:lnTo>
                  <a:pt x="35795" y="91932"/>
                </a:lnTo>
                <a:lnTo>
                  <a:pt x="22452" y="86460"/>
                </a:lnTo>
                <a:lnTo>
                  <a:pt x="11762" y="77968"/>
                </a:lnTo>
                <a:lnTo>
                  <a:pt x="4139" y="67032"/>
                </a:lnTo>
                <a:lnTo>
                  <a:pt x="0" y="54227"/>
                </a:lnTo>
                <a:lnTo>
                  <a:pt x="1549" y="37732"/>
                </a:lnTo>
                <a:lnTo>
                  <a:pt x="6511" y="23798"/>
                </a:lnTo>
                <a:lnTo>
                  <a:pt x="14358" y="12689"/>
                </a:lnTo>
                <a:lnTo>
                  <a:pt x="24562" y="4668"/>
                </a:lnTo>
                <a:lnTo>
                  <a:pt x="36596" y="0"/>
                </a:lnTo>
                <a:lnTo>
                  <a:pt x="53717" y="1234"/>
                </a:lnTo>
                <a:lnTo>
                  <a:pt x="87849" y="22722"/>
                </a:lnTo>
                <a:lnTo>
                  <a:pt x="94557" y="46416"/>
                </a:lnTo>
                <a:close/>
              </a:path>
            </a:pathLst>
          </a:custGeom>
          <a:ln w="4508">
            <a:solidFill>
              <a:srgbClr val="231F20"/>
            </a:solidFill>
          </a:ln>
        </p:spPr>
        <p:txBody>
          <a:bodyPr wrap="square" lIns="0" tIns="0" rIns="0" bIns="0" rtlCol="0"/>
          <a:lstStyle/>
          <a:p>
            <a:endParaRPr sz="1227"/>
          </a:p>
        </p:txBody>
      </p:sp>
      <p:sp>
        <p:nvSpPr>
          <p:cNvPr id="57" name="object 57"/>
          <p:cNvSpPr/>
          <p:nvPr/>
        </p:nvSpPr>
        <p:spPr>
          <a:xfrm>
            <a:off x="5618711" y="5315803"/>
            <a:ext cx="64510" cy="64077"/>
          </a:xfrm>
          <a:custGeom>
            <a:avLst/>
            <a:gdLst/>
            <a:ahLst/>
            <a:cxnLst/>
            <a:rect l="l" t="t" r="r" b="b"/>
            <a:pathLst>
              <a:path w="94614" h="93979">
                <a:moveTo>
                  <a:pt x="94523" y="46419"/>
                </a:moveTo>
                <a:lnTo>
                  <a:pt x="77001" y="83322"/>
                </a:lnTo>
                <a:lnTo>
                  <a:pt x="51346" y="93818"/>
                </a:lnTo>
                <a:lnTo>
                  <a:pt x="35771" y="91936"/>
                </a:lnTo>
                <a:lnTo>
                  <a:pt x="22433" y="86458"/>
                </a:lnTo>
                <a:lnTo>
                  <a:pt x="11748" y="77960"/>
                </a:lnTo>
                <a:lnTo>
                  <a:pt x="4132" y="67016"/>
                </a:lnTo>
                <a:lnTo>
                  <a:pt x="0" y="54204"/>
                </a:lnTo>
                <a:lnTo>
                  <a:pt x="1551" y="37717"/>
                </a:lnTo>
                <a:lnTo>
                  <a:pt x="6514" y="23788"/>
                </a:lnTo>
                <a:lnTo>
                  <a:pt x="14365" y="12683"/>
                </a:lnTo>
                <a:lnTo>
                  <a:pt x="24575" y="4665"/>
                </a:lnTo>
                <a:lnTo>
                  <a:pt x="36618" y="0"/>
                </a:lnTo>
                <a:lnTo>
                  <a:pt x="53725" y="1237"/>
                </a:lnTo>
                <a:lnTo>
                  <a:pt x="87833" y="22750"/>
                </a:lnTo>
                <a:lnTo>
                  <a:pt x="94523" y="46419"/>
                </a:lnTo>
                <a:close/>
              </a:path>
            </a:pathLst>
          </a:custGeom>
          <a:ln w="4508">
            <a:solidFill>
              <a:srgbClr val="231F20"/>
            </a:solidFill>
          </a:ln>
        </p:spPr>
        <p:txBody>
          <a:bodyPr wrap="square" lIns="0" tIns="0" rIns="0" bIns="0" rtlCol="0"/>
          <a:lstStyle/>
          <a:p>
            <a:endParaRPr sz="1227"/>
          </a:p>
        </p:txBody>
      </p:sp>
      <p:sp>
        <p:nvSpPr>
          <p:cNvPr id="58" name="object 58"/>
          <p:cNvSpPr/>
          <p:nvPr/>
        </p:nvSpPr>
        <p:spPr>
          <a:xfrm>
            <a:off x="5538535" y="5379906"/>
            <a:ext cx="0" cy="126423"/>
          </a:xfrm>
          <a:custGeom>
            <a:avLst/>
            <a:gdLst/>
            <a:ahLst/>
            <a:cxnLst/>
            <a:rect l="l" t="t" r="r" b="b"/>
            <a:pathLst>
              <a:path h="185420">
                <a:moveTo>
                  <a:pt x="0" y="184950"/>
                </a:moveTo>
                <a:lnTo>
                  <a:pt x="0" y="0"/>
                </a:lnTo>
              </a:path>
            </a:pathLst>
          </a:custGeom>
          <a:ln w="4508">
            <a:solidFill>
              <a:srgbClr val="231F20"/>
            </a:solidFill>
          </a:ln>
        </p:spPr>
        <p:txBody>
          <a:bodyPr wrap="square" lIns="0" tIns="0" rIns="0" bIns="0" rtlCol="0"/>
          <a:lstStyle/>
          <a:p>
            <a:endParaRPr sz="1227"/>
          </a:p>
        </p:txBody>
      </p:sp>
      <p:sp>
        <p:nvSpPr>
          <p:cNvPr id="59" name="object 59"/>
          <p:cNvSpPr/>
          <p:nvPr/>
        </p:nvSpPr>
        <p:spPr>
          <a:xfrm>
            <a:off x="5651665" y="5381760"/>
            <a:ext cx="0" cy="124258"/>
          </a:xfrm>
          <a:custGeom>
            <a:avLst/>
            <a:gdLst/>
            <a:ahLst/>
            <a:cxnLst/>
            <a:rect l="l" t="t" r="r" b="b"/>
            <a:pathLst>
              <a:path h="182245">
                <a:moveTo>
                  <a:pt x="0" y="0"/>
                </a:moveTo>
                <a:lnTo>
                  <a:pt x="0" y="182156"/>
                </a:lnTo>
              </a:path>
            </a:pathLst>
          </a:custGeom>
          <a:ln w="4508">
            <a:solidFill>
              <a:srgbClr val="231F20"/>
            </a:solidFill>
          </a:ln>
        </p:spPr>
        <p:txBody>
          <a:bodyPr wrap="square" lIns="0" tIns="0" rIns="0" bIns="0" rtlCol="0"/>
          <a:lstStyle/>
          <a:p>
            <a:endParaRPr sz="1227"/>
          </a:p>
        </p:txBody>
      </p:sp>
      <p:sp>
        <p:nvSpPr>
          <p:cNvPr id="60" name="object 60"/>
          <p:cNvSpPr/>
          <p:nvPr/>
        </p:nvSpPr>
        <p:spPr>
          <a:xfrm>
            <a:off x="5594983" y="5266300"/>
            <a:ext cx="0" cy="159327"/>
          </a:xfrm>
          <a:custGeom>
            <a:avLst/>
            <a:gdLst/>
            <a:ahLst/>
            <a:cxnLst/>
            <a:rect l="l" t="t" r="r" b="b"/>
            <a:pathLst>
              <a:path h="233679">
                <a:moveTo>
                  <a:pt x="0" y="0"/>
                </a:moveTo>
                <a:lnTo>
                  <a:pt x="0" y="233121"/>
                </a:lnTo>
              </a:path>
            </a:pathLst>
          </a:custGeom>
          <a:ln w="4508">
            <a:solidFill>
              <a:srgbClr val="231F20"/>
            </a:solidFill>
          </a:ln>
        </p:spPr>
        <p:txBody>
          <a:bodyPr wrap="square" lIns="0" tIns="0" rIns="0" bIns="0" rtlCol="0"/>
          <a:lstStyle/>
          <a:p>
            <a:endParaRPr sz="1227"/>
          </a:p>
        </p:txBody>
      </p:sp>
      <p:sp>
        <p:nvSpPr>
          <p:cNvPr id="61" name="object 61"/>
          <p:cNvSpPr/>
          <p:nvPr/>
        </p:nvSpPr>
        <p:spPr>
          <a:xfrm>
            <a:off x="5711337" y="5266309"/>
            <a:ext cx="0" cy="158461"/>
          </a:xfrm>
          <a:custGeom>
            <a:avLst/>
            <a:gdLst/>
            <a:ahLst/>
            <a:cxnLst/>
            <a:rect l="l" t="t" r="r" b="b"/>
            <a:pathLst>
              <a:path h="232409">
                <a:moveTo>
                  <a:pt x="0" y="0"/>
                </a:moveTo>
                <a:lnTo>
                  <a:pt x="0" y="232016"/>
                </a:lnTo>
              </a:path>
            </a:pathLst>
          </a:custGeom>
          <a:ln w="4508">
            <a:solidFill>
              <a:srgbClr val="231F20"/>
            </a:solidFill>
            <a:prstDash val="dash"/>
          </a:ln>
        </p:spPr>
        <p:txBody>
          <a:bodyPr wrap="square" lIns="0" tIns="0" rIns="0" bIns="0" rtlCol="0"/>
          <a:lstStyle/>
          <a:p>
            <a:endParaRPr sz="1227"/>
          </a:p>
        </p:txBody>
      </p:sp>
      <p:sp>
        <p:nvSpPr>
          <p:cNvPr id="62" name="object 62"/>
          <p:cNvSpPr/>
          <p:nvPr/>
        </p:nvSpPr>
        <p:spPr>
          <a:xfrm>
            <a:off x="5735075" y="5316432"/>
            <a:ext cx="64510" cy="64077"/>
          </a:xfrm>
          <a:custGeom>
            <a:avLst/>
            <a:gdLst/>
            <a:ahLst/>
            <a:cxnLst/>
            <a:rect l="l" t="t" r="r" b="b"/>
            <a:pathLst>
              <a:path w="94614" h="93979">
                <a:moveTo>
                  <a:pt x="94520" y="46417"/>
                </a:moveTo>
                <a:lnTo>
                  <a:pt x="77004" y="83321"/>
                </a:lnTo>
                <a:lnTo>
                  <a:pt x="51351" y="93827"/>
                </a:lnTo>
                <a:lnTo>
                  <a:pt x="35780" y="91946"/>
                </a:lnTo>
                <a:lnTo>
                  <a:pt x="22443" y="86469"/>
                </a:lnTo>
                <a:lnTo>
                  <a:pt x="11757" y="77971"/>
                </a:lnTo>
                <a:lnTo>
                  <a:pt x="4137" y="67029"/>
                </a:lnTo>
                <a:lnTo>
                  <a:pt x="0" y="54219"/>
                </a:lnTo>
                <a:lnTo>
                  <a:pt x="1550" y="37726"/>
                </a:lnTo>
                <a:lnTo>
                  <a:pt x="6514" y="23794"/>
                </a:lnTo>
                <a:lnTo>
                  <a:pt x="14363" y="12686"/>
                </a:lnTo>
                <a:lnTo>
                  <a:pt x="24570" y="4667"/>
                </a:lnTo>
                <a:lnTo>
                  <a:pt x="36606" y="0"/>
                </a:lnTo>
                <a:lnTo>
                  <a:pt x="53715" y="1236"/>
                </a:lnTo>
                <a:lnTo>
                  <a:pt x="87827" y="22744"/>
                </a:lnTo>
                <a:lnTo>
                  <a:pt x="94520" y="46417"/>
                </a:lnTo>
                <a:close/>
              </a:path>
            </a:pathLst>
          </a:custGeom>
          <a:ln w="4508">
            <a:solidFill>
              <a:srgbClr val="231F20"/>
            </a:solidFill>
          </a:ln>
        </p:spPr>
        <p:txBody>
          <a:bodyPr wrap="square" lIns="0" tIns="0" rIns="0" bIns="0" rtlCol="0"/>
          <a:lstStyle/>
          <a:p>
            <a:endParaRPr sz="1227"/>
          </a:p>
        </p:txBody>
      </p:sp>
      <p:sp>
        <p:nvSpPr>
          <p:cNvPr id="63" name="object 63"/>
          <p:cNvSpPr/>
          <p:nvPr/>
        </p:nvSpPr>
        <p:spPr>
          <a:xfrm>
            <a:off x="5768010" y="5382389"/>
            <a:ext cx="0" cy="124258"/>
          </a:xfrm>
          <a:custGeom>
            <a:avLst/>
            <a:gdLst/>
            <a:ahLst/>
            <a:cxnLst/>
            <a:rect l="l" t="t" r="r" b="b"/>
            <a:pathLst>
              <a:path h="182245">
                <a:moveTo>
                  <a:pt x="0" y="0"/>
                </a:moveTo>
                <a:lnTo>
                  <a:pt x="0" y="182156"/>
                </a:lnTo>
              </a:path>
            </a:pathLst>
          </a:custGeom>
          <a:ln w="4508">
            <a:solidFill>
              <a:srgbClr val="231F20"/>
            </a:solidFill>
          </a:ln>
        </p:spPr>
        <p:txBody>
          <a:bodyPr wrap="square" lIns="0" tIns="0" rIns="0" bIns="0" rtlCol="0"/>
          <a:lstStyle/>
          <a:p>
            <a:endParaRPr sz="1227"/>
          </a:p>
        </p:txBody>
      </p:sp>
      <p:sp>
        <p:nvSpPr>
          <p:cNvPr id="64" name="object 64"/>
          <p:cNvSpPr/>
          <p:nvPr/>
        </p:nvSpPr>
        <p:spPr>
          <a:xfrm>
            <a:off x="5850590" y="5316436"/>
            <a:ext cx="64510" cy="64077"/>
          </a:xfrm>
          <a:custGeom>
            <a:avLst/>
            <a:gdLst/>
            <a:ahLst/>
            <a:cxnLst/>
            <a:rect l="l" t="t" r="r" b="b"/>
            <a:pathLst>
              <a:path w="94614" h="93979">
                <a:moveTo>
                  <a:pt x="94555" y="46413"/>
                </a:moveTo>
                <a:lnTo>
                  <a:pt x="77044" y="83306"/>
                </a:lnTo>
                <a:lnTo>
                  <a:pt x="51383" y="93820"/>
                </a:lnTo>
                <a:lnTo>
                  <a:pt x="35793" y="91942"/>
                </a:lnTo>
                <a:lnTo>
                  <a:pt x="22447" y="86469"/>
                </a:lnTo>
                <a:lnTo>
                  <a:pt x="11758" y="77977"/>
                </a:lnTo>
                <a:lnTo>
                  <a:pt x="4139" y="67043"/>
                </a:lnTo>
                <a:lnTo>
                  <a:pt x="0" y="54241"/>
                </a:lnTo>
                <a:lnTo>
                  <a:pt x="1545" y="37741"/>
                </a:lnTo>
                <a:lnTo>
                  <a:pt x="6501" y="23804"/>
                </a:lnTo>
                <a:lnTo>
                  <a:pt x="14341" y="12693"/>
                </a:lnTo>
                <a:lnTo>
                  <a:pt x="24541" y="4671"/>
                </a:lnTo>
                <a:lnTo>
                  <a:pt x="36575" y="0"/>
                </a:lnTo>
                <a:lnTo>
                  <a:pt x="53700" y="1232"/>
                </a:lnTo>
                <a:lnTo>
                  <a:pt x="87841" y="22710"/>
                </a:lnTo>
                <a:lnTo>
                  <a:pt x="94555" y="46413"/>
                </a:lnTo>
                <a:close/>
              </a:path>
            </a:pathLst>
          </a:custGeom>
          <a:ln w="4508">
            <a:solidFill>
              <a:srgbClr val="231F20"/>
            </a:solidFill>
          </a:ln>
        </p:spPr>
        <p:txBody>
          <a:bodyPr wrap="square" lIns="0" tIns="0" rIns="0" bIns="0" rtlCol="0"/>
          <a:lstStyle/>
          <a:p>
            <a:endParaRPr sz="1227"/>
          </a:p>
        </p:txBody>
      </p:sp>
      <p:sp>
        <p:nvSpPr>
          <p:cNvPr id="65" name="object 65"/>
          <p:cNvSpPr/>
          <p:nvPr/>
        </p:nvSpPr>
        <p:spPr>
          <a:xfrm>
            <a:off x="5881669" y="5380544"/>
            <a:ext cx="0" cy="126423"/>
          </a:xfrm>
          <a:custGeom>
            <a:avLst/>
            <a:gdLst/>
            <a:ahLst/>
            <a:cxnLst/>
            <a:rect l="l" t="t" r="r" b="b"/>
            <a:pathLst>
              <a:path h="185420">
                <a:moveTo>
                  <a:pt x="0" y="184962"/>
                </a:moveTo>
                <a:lnTo>
                  <a:pt x="0" y="0"/>
                </a:lnTo>
              </a:path>
            </a:pathLst>
          </a:custGeom>
          <a:ln w="4508">
            <a:solidFill>
              <a:srgbClr val="231F20"/>
            </a:solidFill>
          </a:ln>
        </p:spPr>
        <p:txBody>
          <a:bodyPr wrap="square" lIns="0" tIns="0" rIns="0" bIns="0" rtlCol="0"/>
          <a:lstStyle/>
          <a:p>
            <a:endParaRPr sz="1227"/>
          </a:p>
        </p:txBody>
      </p:sp>
      <p:sp>
        <p:nvSpPr>
          <p:cNvPr id="67" name="object 67"/>
          <p:cNvSpPr/>
          <p:nvPr/>
        </p:nvSpPr>
        <p:spPr>
          <a:xfrm>
            <a:off x="5825231" y="5265557"/>
            <a:ext cx="0" cy="159327"/>
          </a:xfrm>
          <a:custGeom>
            <a:avLst/>
            <a:gdLst/>
            <a:ahLst/>
            <a:cxnLst/>
            <a:rect l="l" t="t" r="r" b="b"/>
            <a:pathLst>
              <a:path h="233679">
                <a:moveTo>
                  <a:pt x="0" y="0"/>
                </a:moveTo>
                <a:lnTo>
                  <a:pt x="0" y="233108"/>
                </a:lnTo>
              </a:path>
            </a:pathLst>
          </a:custGeom>
          <a:ln w="4508">
            <a:solidFill>
              <a:srgbClr val="231F20"/>
            </a:solidFill>
            <a:prstDash val="dash"/>
          </a:ln>
        </p:spPr>
        <p:txBody>
          <a:bodyPr wrap="square" lIns="0" tIns="0" rIns="0" bIns="0" rtlCol="0"/>
          <a:lstStyle/>
          <a:p>
            <a:endParaRPr sz="1227"/>
          </a:p>
        </p:txBody>
      </p:sp>
      <p:sp>
        <p:nvSpPr>
          <p:cNvPr id="68" name="object 68"/>
          <p:cNvSpPr/>
          <p:nvPr/>
        </p:nvSpPr>
        <p:spPr>
          <a:xfrm>
            <a:off x="4094257" y="5855728"/>
            <a:ext cx="194397" cy="167120"/>
          </a:xfrm>
          <a:custGeom>
            <a:avLst/>
            <a:gdLst/>
            <a:ahLst/>
            <a:cxnLst/>
            <a:rect l="l" t="t" r="r" b="b"/>
            <a:pathLst>
              <a:path w="285114" h="245109">
                <a:moveTo>
                  <a:pt x="284594" y="244563"/>
                </a:moveTo>
                <a:lnTo>
                  <a:pt x="0" y="244563"/>
                </a:lnTo>
                <a:lnTo>
                  <a:pt x="0" y="0"/>
                </a:lnTo>
                <a:lnTo>
                  <a:pt x="284594" y="0"/>
                </a:lnTo>
                <a:lnTo>
                  <a:pt x="284594" y="244563"/>
                </a:lnTo>
                <a:close/>
              </a:path>
            </a:pathLst>
          </a:custGeom>
          <a:ln w="4508">
            <a:solidFill>
              <a:srgbClr val="231F20"/>
            </a:solidFill>
          </a:ln>
        </p:spPr>
        <p:txBody>
          <a:bodyPr wrap="square" lIns="0" tIns="0" rIns="0" bIns="0" rtlCol="0"/>
          <a:lstStyle/>
          <a:p>
            <a:endParaRPr sz="1227"/>
          </a:p>
        </p:txBody>
      </p:sp>
      <p:sp>
        <p:nvSpPr>
          <p:cNvPr id="69" name="object 69"/>
          <p:cNvSpPr/>
          <p:nvPr/>
        </p:nvSpPr>
        <p:spPr>
          <a:xfrm>
            <a:off x="4004332" y="5818277"/>
            <a:ext cx="90055" cy="37666"/>
          </a:xfrm>
          <a:custGeom>
            <a:avLst/>
            <a:gdLst/>
            <a:ahLst/>
            <a:cxnLst/>
            <a:rect l="l" t="t" r="r" b="b"/>
            <a:pathLst>
              <a:path w="132080" h="55245">
                <a:moveTo>
                  <a:pt x="0" y="0"/>
                </a:moveTo>
                <a:lnTo>
                  <a:pt x="131724" y="54825"/>
                </a:lnTo>
              </a:path>
            </a:pathLst>
          </a:custGeom>
          <a:ln w="4508">
            <a:solidFill>
              <a:srgbClr val="231F20"/>
            </a:solidFill>
          </a:ln>
        </p:spPr>
        <p:txBody>
          <a:bodyPr wrap="square" lIns="0" tIns="0" rIns="0" bIns="0" rtlCol="0"/>
          <a:lstStyle/>
          <a:p>
            <a:endParaRPr sz="1227"/>
          </a:p>
        </p:txBody>
      </p:sp>
      <p:sp>
        <p:nvSpPr>
          <p:cNvPr id="70" name="object 70"/>
          <p:cNvSpPr/>
          <p:nvPr/>
        </p:nvSpPr>
        <p:spPr>
          <a:xfrm>
            <a:off x="4288393" y="5818354"/>
            <a:ext cx="90055" cy="37666"/>
          </a:xfrm>
          <a:custGeom>
            <a:avLst/>
            <a:gdLst/>
            <a:ahLst/>
            <a:cxnLst/>
            <a:rect l="l" t="t" r="r" b="b"/>
            <a:pathLst>
              <a:path w="132080" h="55245">
                <a:moveTo>
                  <a:pt x="0" y="54800"/>
                </a:moveTo>
                <a:lnTo>
                  <a:pt x="131724" y="0"/>
                </a:lnTo>
              </a:path>
            </a:pathLst>
          </a:custGeom>
          <a:ln w="4508">
            <a:solidFill>
              <a:srgbClr val="231F20"/>
            </a:solidFill>
          </a:ln>
        </p:spPr>
        <p:txBody>
          <a:bodyPr wrap="square" lIns="0" tIns="0" rIns="0" bIns="0" rtlCol="0"/>
          <a:lstStyle/>
          <a:p>
            <a:endParaRPr sz="1227"/>
          </a:p>
        </p:txBody>
      </p:sp>
      <p:sp>
        <p:nvSpPr>
          <p:cNvPr id="71" name="object 71"/>
          <p:cNvSpPr/>
          <p:nvPr/>
        </p:nvSpPr>
        <p:spPr>
          <a:xfrm>
            <a:off x="4288298" y="6022475"/>
            <a:ext cx="90055" cy="37666"/>
          </a:xfrm>
          <a:custGeom>
            <a:avLst/>
            <a:gdLst/>
            <a:ahLst/>
            <a:cxnLst/>
            <a:rect l="l" t="t" r="r" b="b"/>
            <a:pathLst>
              <a:path w="132080" h="55245">
                <a:moveTo>
                  <a:pt x="0" y="0"/>
                </a:moveTo>
                <a:lnTo>
                  <a:pt x="131737" y="54813"/>
                </a:lnTo>
              </a:path>
            </a:pathLst>
          </a:custGeom>
          <a:ln w="4508">
            <a:solidFill>
              <a:srgbClr val="231F20"/>
            </a:solidFill>
          </a:ln>
        </p:spPr>
        <p:txBody>
          <a:bodyPr wrap="square" lIns="0" tIns="0" rIns="0" bIns="0" rtlCol="0"/>
          <a:lstStyle/>
          <a:p>
            <a:endParaRPr sz="1227"/>
          </a:p>
        </p:txBody>
      </p:sp>
      <p:sp>
        <p:nvSpPr>
          <p:cNvPr id="72" name="object 72"/>
          <p:cNvSpPr/>
          <p:nvPr/>
        </p:nvSpPr>
        <p:spPr>
          <a:xfrm>
            <a:off x="4004445" y="6022475"/>
            <a:ext cx="90055" cy="37666"/>
          </a:xfrm>
          <a:custGeom>
            <a:avLst/>
            <a:gdLst/>
            <a:ahLst/>
            <a:cxnLst/>
            <a:rect l="l" t="t" r="r" b="b"/>
            <a:pathLst>
              <a:path w="132080" h="55245">
                <a:moveTo>
                  <a:pt x="131724" y="0"/>
                </a:moveTo>
                <a:lnTo>
                  <a:pt x="0" y="54813"/>
                </a:lnTo>
              </a:path>
            </a:pathLst>
          </a:custGeom>
          <a:ln w="4508">
            <a:solidFill>
              <a:srgbClr val="231F20"/>
            </a:solidFill>
          </a:ln>
        </p:spPr>
        <p:txBody>
          <a:bodyPr wrap="square" lIns="0" tIns="0" rIns="0" bIns="0" rtlCol="0"/>
          <a:lstStyle/>
          <a:p>
            <a:endParaRPr sz="1227"/>
          </a:p>
        </p:txBody>
      </p:sp>
      <p:sp>
        <p:nvSpPr>
          <p:cNvPr id="73" name="object 73"/>
          <p:cNvSpPr/>
          <p:nvPr/>
        </p:nvSpPr>
        <p:spPr>
          <a:xfrm>
            <a:off x="4131362" y="5885446"/>
            <a:ext cx="119928" cy="41564"/>
          </a:xfrm>
          <a:custGeom>
            <a:avLst/>
            <a:gdLst/>
            <a:ahLst/>
            <a:cxnLst/>
            <a:rect l="l" t="t" r="r" b="b"/>
            <a:pathLst>
              <a:path w="175894" h="60959">
                <a:moveTo>
                  <a:pt x="0" y="60706"/>
                </a:moveTo>
                <a:lnTo>
                  <a:pt x="175768" y="60706"/>
                </a:lnTo>
                <a:lnTo>
                  <a:pt x="175768" y="0"/>
                </a:lnTo>
                <a:lnTo>
                  <a:pt x="0" y="0"/>
                </a:lnTo>
                <a:lnTo>
                  <a:pt x="0" y="60706"/>
                </a:lnTo>
                <a:close/>
              </a:path>
            </a:pathLst>
          </a:custGeom>
          <a:solidFill>
            <a:srgbClr val="231F20"/>
          </a:solidFill>
        </p:spPr>
        <p:txBody>
          <a:bodyPr wrap="square" lIns="0" tIns="0" rIns="0" bIns="0" rtlCol="0"/>
          <a:lstStyle/>
          <a:p>
            <a:endParaRPr sz="1227"/>
          </a:p>
        </p:txBody>
      </p:sp>
      <p:sp>
        <p:nvSpPr>
          <p:cNvPr id="74" name="object 74"/>
          <p:cNvSpPr/>
          <p:nvPr/>
        </p:nvSpPr>
        <p:spPr>
          <a:xfrm>
            <a:off x="4131362" y="5885446"/>
            <a:ext cx="119928" cy="41564"/>
          </a:xfrm>
          <a:custGeom>
            <a:avLst/>
            <a:gdLst/>
            <a:ahLst/>
            <a:cxnLst/>
            <a:rect l="l" t="t" r="r" b="b"/>
            <a:pathLst>
              <a:path w="175894" h="60959">
                <a:moveTo>
                  <a:pt x="175768" y="60706"/>
                </a:moveTo>
                <a:lnTo>
                  <a:pt x="0" y="60706"/>
                </a:lnTo>
                <a:lnTo>
                  <a:pt x="0" y="0"/>
                </a:lnTo>
                <a:lnTo>
                  <a:pt x="175768" y="0"/>
                </a:lnTo>
                <a:lnTo>
                  <a:pt x="175768" y="60706"/>
                </a:lnTo>
                <a:close/>
              </a:path>
            </a:pathLst>
          </a:custGeom>
          <a:ln w="4508">
            <a:solidFill>
              <a:srgbClr val="231F20"/>
            </a:solidFill>
          </a:ln>
        </p:spPr>
        <p:txBody>
          <a:bodyPr wrap="square" lIns="0" tIns="0" rIns="0" bIns="0" rtlCol="0"/>
          <a:lstStyle/>
          <a:p>
            <a:endParaRPr sz="1227"/>
          </a:p>
        </p:txBody>
      </p:sp>
      <p:sp>
        <p:nvSpPr>
          <p:cNvPr id="75" name="object 75"/>
          <p:cNvSpPr/>
          <p:nvPr/>
        </p:nvSpPr>
        <p:spPr>
          <a:xfrm>
            <a:off x="4131362" y="5951531"/>
            <a:ext cx="119928" cy="41564"/>
          </a:xfrm>
          <a:custGeom>
            <a:avLst/>
            <a:gdLst/>
            <a:ahLst/>
            <a:cxnLst/>
            <a:rect l="l" t="t" r="r" b="b"/>
            <a:pathLst>
              <a:path w="175894" h="60959">
                <a:moveTo>
                  <a:pt x="0" y="60705"/>
                </a:moveTo>
                <a:lnTo>
                  <a:pt x="175768" y="60705"/>
                </a:lnTo>
                <a:lnTo>
                  <a:pt x="175768" y="0"/>
                </a:lnTo>
                <a:lnTo>
                  <a:pt x="0" y="0"/>
                </a:lnTo>
                <a:lnTo>
                  <a:pt x="0" y="60705"/>
                </a:lnTo>
                <a:close/>
              </a:path>
            </a:pathLst>
          </a:custGeom>
          <a:solidFill>
            <a:srgbClr val="231F20"/>
          </a:solidFill>
        </p:spPr>
        <p:txBody>
          <a:bodyPr wrap="square" lIns="0" tIns="0" rIns="0" bIns="0" rtlCol="0"/>
          <a:lstStyle/>
          <a:p>
            <a:endParaRPr sz="1227"/>
          </a:p>
        </p:txBody>
      </p:sp>
      <p:sp>
        <p:nvSpPr>
          <p:cNvPr id="76" name="object 76"/>
          <p:cNvSpPr/>
          <p:nvPr/>
        </p:nvSpPr>
        <p:spPr>
          <a:xfrm>
            <a:off x="4131362" y="5951531"/>
            <a:ext cx="119928" cy="41564"/>
          </a:xfrm>
          <a:custGeom>
            <a:avLst/>
            <a:gdLst/>
            <a:ahLst/>
            <a:cxnLst/>
            <a:rect l="l" t="t" r="r" b="b"/>
            <a:pathLst>
              <a:path w="175894" h="60959">
                <a:moveTo>
                  <a:pt x="175768" y="60705"/>
                </a:moveTo>
                <a:lnTo>
                  <a:pt x="0" y="60705"/>
                </a:lnTo>
                <a:lnTo>
                  <a:pt x="0" y="0"/>
                </a:lnTo>
                <a:lnTo>
                  <a:pt x="175768" y="0"/>
                </a:lnTo>
                <a:lnTo>
                  <a:pt x="175768" y="60705"/>
                </a:lnTo>
                <a:close/>
              </a:path>
            </a:pathLst>
          </a:custGeom>
          <a:ln w="4508">
            <a:solidFill>
              <a:srgbClr val="231F20"/>
            </a:solidFill>
          </a:ln>
        </p:spPr>
        <p:txBody>
          <a:bodyPr wrap="square" lIns="0" tIns="0" rIns="0" bIns="0" rtlCol="0"/>
          <a:lstStyle/>
          <a:p>
            <a:endParaRPr sz="1227"/>
          </a:p>
        </p:txBody>
      </p:sp>
      <p:sp>
        <p:nvSpPr>
          <p:cNvPr id="77" name="object 77"/>
          <p:cNvSpPr/>
          <p:nvPr/>
        </p:nvSpPr>
        <p:spPr>
          <a:xfrm>
            <a:off x="4189953" y="5889416"/>
            <a:ext cx="58016" cy="34636"/>
          </a:xfrm>
          <a:custGeom>
            <a:avLst/>
            <a:gdLst/>
            <a:ahLst/>
            <a:cxnLst/>
            <a:rect l="l" t="t" r="r" b="b"/>
            <a:pathLst>
              <a:path w="85089" h="50800">
                <a:moveTo>
                  <a:pt x="84759" y="0"/>
                </a:moveTo>
                <a:lnTo>
                  <a:pt x="76" y="0"/>
                </a:lnTo>
                <a:lnTo>
                  <a:pt x="0" y="17183"/>
                </a:lnTo>
                <a:lnTo>
                  <a:pt x="6731" y="24371"/>
                </a:lnTo>
                <a:lnTo>
                  <a:pt x="76" y="31254"/>
                </a:lnTo>
                <a:lnTo>
                  <a:pt x="76" y="50190"/>
                </a:lnTo>
                <a:lnTo>
                  <a:pt x="84759" y="50190"/>
                </a:lnTo>
                <a:lnTo>
                  <a:pt x="84759" y="0"/>
                </a:lnTo>
                <a:close/>
              </a:path>
            </a:pathLst>
          </a:custGeom>
          <a:solidFill>
            <a:srgbClr val="FFFFFF"/>
          </a:solidFill>
        </p:spPr>
        <p:txBody>
          <a:bodyPr wrap="square" lIns="0" tIns="0" rIns="0" bIns="0" rtlCol="0"/>
          <a:lstStyle/>
          <a:p>
            <a:endParaRPr sz="1227"/>
          </a:p>
        </p:txBody>
      </p:sp>
      <p:sp>
        <p:nvSpPr>
          <p:cNvPr id="78" name="object 78"/>
          <p:cNvSpPr/>
          <p:nvPr/>
        </p:nvSpPr>
        <p:spPr>
          <a:xfrm>
            <a:off x="4189953" y="5889416"/>
            <a:ext cx="58016" cy="34636"/>
          </a:xfrm>
          <a:custGeom>
            <a:avLst/>
            <a:gdLst/>
            <a:ahLst/>
            <a:cxnLst/>
            <a:rect l="l" t="t" r="r" b="b"/>
            <a:pathLst>
              <a:path w="85089" h="50800">
                <a:moveTo>
                  <a:pt x="76" y="0"/>
                </a:moveTo>
                <a:lnTo>
                  <a:pt x="84759" y="0"/>
                </a:lnTo>
                <a:lnTo>
                  <a:pt x="84759" y="50190"/>
                </a:lnTo>
                <a:lnTo>
                  <a:pt x="76" y="50190"/>
                </a:lnTo>
                <a:lnTo>
                  <a:pt x="76" y="31254"/>
                </a:lnTo>
                <a:lnTo>
                  <a:pt x="6731" y="24371"/>
                </a:lnTo>
                <a:lnTo>
                  <a:pt x="0" y="17183"/>
                </a:lnTo>
                <a:lnTo>
                  <a:pt x="76" y="0"/>
                </a:lnTo>
                <a:close/>
              </a:path>
            </a:pathLst>
          </a:custGeom>
          <a:ln w="4508">
            <a:solidFill>
              <a:srgbClr val="231F20"/>
            </a:solidFill>
          </a:ln>
        </p:spPr>
        <p:txBody>
          <a:bodyPr wrap="square" lIns="0" tIns="0" rIns="0" bIns="0" rtlCol="0"/>
          <a:lstStyle/>
          <a:p>
            <a:endParaRPr sz="1227"/>
          </a:p>
        </p:txBody>
      </p:sp>
      <p:sp>
        <p:nvSpPr>
          <p:cNvPr id="79" name="object 79"/>
          <p:cNvSpPr/>
          <p:nvPr/>
        </p:nvSpPr>
        <p:spPr>
          <a:xfrm>
            <a:off x="4189953" y="5955209"/>
            <a:ext cx="58016" cy="34203"/>
          </a:xfrm>
          <a:custGeom>
            <a:avLst/>
            <a:gdLst/>
            <a:ahLst/>
            <a:cxnLst/>
            <a:rect l="l" t="t" r="r" b="b"/>
            <a:pathLst>
              <a:path w="85089" h="50165">
                <a:moveTo>
                  <a:pt x="84759" y="0"/>
                </a:moveTo>
                <a:lnTo>
                  <a:pt x="76" y="0"/>
                </a:lnTo>
                <a:lnTo>
                  <a:pt x="0" y="17145"/>
                </a:lnTo>
                <a:lnTo>
                  <a:pt x="6731" y="24345"/>
                </a:lnTo>
                <a:lnTo>
                  <a:pt x="76" y="31229"/>
                </a:lnTo>
                <a:lnTo>
                  <a:pt x="76" y="50152"/>
                </a:lnTo>
                <a:lnTo>
                  <a:pt x="84759" y="50152"/>
                </a:lnTo>
                <a:lnTo>
                  <a:pt x="84759" y="0"/>
                </a:lnTo>
                <a:close/>
              </a:path>
            </a:pathLst>
          </a:custGeom>
          <a:solidFill>
            <a:srgbClr val="FFFFFF"/>
          </a:solidFill>
        </p:spPr>
        <p:txBody>
          <a:bodyPr wrap="square" lIns="0" tIns="0" rIns="0" bIns="0" rtlCol="0"/>
          <a:lstStyle/>
          <a:p>
            <a:endParaRPr sz="1227"/>
          </a:p>
        </p:txBody>
      </p:sp>
      <p:sp>
        <p:nvSpPr>
          <p:cNvPr id="80" name="object 80"/>
          <p:cNvSpPr/>
          <p:nvPr/>
        </p:nvSpPr>
        <p:spPr>
          <a:xfrm>
            <a:off x="4189953" y="5955209"/>
            <a:ext cx="58016" cy="34203"/>
          </a:xfrm>
          <a:custGeom>
            <a:avLst/>
            <a:gdLst/>
            <a:ahLst/>
            <a:cxnLst/>
            <a:rect l="l" t="t" r="r" b="b"/>
            <a:pathLst>
              <a:path w="85089" h="50165">
                <a:moveTo>
                  <a:pt x="76" y="0"/>
                </a:moveTo>
                <a:lnTo>
                  <a:pt x="84759" y="0"/>
                </a:lnTo>
                <a:lnTo>
                  <a:pt x="84759" y="50152"/>
                </a:lnTo>
                <a:lnTo>
                  <a:pt x="76" y="50152"/>
                </a:lnTo>
                <a:lnTo>
                  <a:pt x="76" y="31229"/>
                </a:lnTo>
                <a:lnTo>
                  <a:pt x="6731" y="24345"/>
                </a:lnTo>
                <a:lnTo>
                  <a:pt x="0" y="17145"/>
                </a:lnTo>
                <a:lnTo>
                  <a:pt x="76" y="0"/>
                </a:lnTo>
                <a:close/>
              </a:path>
            </a:pathLst>
          </a:custGeom>
          <a:ln w="4508">
            <a:solidFill>
              <a:srgbClr val="231F20"/>
            </a:solidFill>
          </a:ln>
        </p:spPr>
        <p:txBody>
          <a:bodyPr wrap="square" lIns="0" tIns="0" rIns="0" bIns="0" rtlCol="0"/>
          <a:lstStyle/>
          <a:p>
            <a:endParaRPr sz="1227"/>
          </a:p>
        </p:txBody>
      </p:sp>
      <p:sp>
        <p:nvSpPr>
          <p:cNvPr id="81" name="object 81"/>
          <p:cNvSpPr/>
          <p:nvPr/>
        </p:nvSpPr>
        <p:spPr>
          <a:xfrm>
            <a:off x="3852511" y="5971809"/>
            <a:ext cx="23813" cy="0"/>
          </a:xfrm>
          <a:custGeom>
            <a:avLst/>
            <a:gdLst/>
            <a:ahLst/>
            <a:cxnLst/>
            <a:rect l="l" t="t" r="r" b="b"/>
            <a:pathLst>
              <a:path w="34925">
                <a:moveTo>
                  <a:pt x="34404" y="0"/>
                </a:moveTo>
                <a:lnTo>
                  <a:pt x="0" y="0"/>
                </a:lnTo>
              </a:path>
            </a:pathLst>
          </a:custGeom>
          <a:ln w="3175">
            <a:solidFill>
              <a:srgbClr val="231F20"/>
            </a:solidFill>
          </a:ln>
        </p:spPr>
        <p:txBody>
          <a:bodyPr wrap="square" lIns="0" tIns="0" rIns="0" bIns="0" rtlCol="0"/>
          <a:lstStyle/>
          <a:p>
            <a:endParaRPr sz="1227"/>
          </a:p>
        </p:txBody>
      </p:sp>
      <p:sp>
        <p:nvSpPr>
          <p:cNvPr id="82" name="object 82"/>
          <p:cNvSpPr/>
          <p:nvPr/>
        </p:nvSpPr>
        <p:spPr>
          <a:xfrm>
            <a:off x="4493959" y="5971809"/>
            <a:ext cx="20349" cy="0"/>
          </a:xfrm>
          <a:custGeom>
            <a:avLst/>
            <a:gdLst/>
            <a:ahLst/>
            <a:cxnLst/>
            <a:rect l="l" t="t" r="r" b="b"/>
            <a:pathLst>
              <a:path w="29844">
                <a:moveTo>
                  <a:pt x="29832" y="0"/>
                </a:moveTo>
                <a:lnTo>
                  <a:pt x="0" y="0"/>
                </a:lnTo>
              </a:path>
            </a:pathLst>
          </a:custGeom>
          <a:ln w="3175">
            <a:solidFill>
              <a:srgbClr val="231F20"/>
            </a:solidFill>
          </a:ln>
        </p:spPr>
        <p:txBody>
          <a:bodyPr wrap="square" lIns="0" tIns="0" rIns="0" bIns="0" rtlCol="0"/>
          <a:lstStyle/>
          <a:p>
            <a:endParaRPr sz="1227"/>
          </a:p>
        </p:txBody>
      </p:sp>
      <p:sp>
        <p:nvSpPr>
          <p:cNvPr id="83" name="object 83"/>
          <p:cNvSpPr/>
          <p:nvPr/>
        </p:nvSpPr>
        <p:spPr>
          <a:xfrm>
            <a:off x="3967841" y="5971809"/>
            <a:ext cx="151534" cy="0"/>
          </a:xfrm>
          <a:custGeom>
            <a:avLst/>
            <a:gdLst/>
            <a:ahLst/>
            <a:cxnLst/>
            <a:rect l="l" t="t" r="r" b="b"/>
            <a:pathLst>
              <a:path w="222250">
                <a:moveTo>
                  <a:pt x="221996" y="0"/>
                </a:moveTo>
                <a:lnTo>
                  <a:pt x="0" y="0"/>
                </a:lnTo>
              </a:path>
            </a:pathLst>
          </a:custGeom>
          <a:ln w="3175">
            <a:solidFill>
              <a:srgbClr val="231F20"/>
            </a:solidFill>
          </a:ln>
        </p:spPr>
        <p:txBody>
          <a:bodyPr wrap="square" lIns="0" tIns="0" rIns="0" bIns="0" rtlCol="0"/>
          <a:lstStyle/>
          <a:p>
            <a:endParaRPr sz="1227"/>
          </a:p>
        </p:txBody>
      </p:sp>
      <p:sp>
        <p:nvSpPr>
          <p:cNvPr id="84" name="object 84"/>
          <p:cNvSpPr/>
          <p:nvPr/>
        </p:nvSpPr>
        <p:spPr>
          <a:xfrm>
            <a:off x="4262138" y="5971809"/>
            <a:ext cx="153699" cy="0"/>
          </a:xfrm>
          <a:custGeom>
            <a:avLst/>
            <a:gdLst/>
            <a:ahLst/>
            <a:cxnLst/>
            <a:rect l="l" t="t" r="r" b="b"/>
            <a:pathLst>
              <a:path w="225425">
                <a:moveTo>
                  <a:pt x="225234" y="0"/>
                </a:moveTo>
                <a:lnTo>
                  <a:pt x="0" y="0"/>
                </a:lnTo>
              </a:path>
            </a:pathLst>
          </a:custGeom>
          <a:ln w="3175">
            <a:solidFill>
              <a:srgbClr val="231F20"/>
            </a:solidFill>
          </a:ln>
        </p:spPr>
        <p:txBody>
          <a:bodyPr wrap="square" lIns="0" tIns="0" rIns="0" bIns="0" rtlCol="0"/>
          <a:lstStyle/>
          <a:p>
            <a:endParaRPr sz="1227"/>
          </a:p>
        </p:txBody>
      </p:sp>
      <p:sp>
        <p:nvSpPr>
          <p:cNvPr id="85" name="object 85"/>
          <p:cNvSpPr txBox="1"/>
          <p:nvPr/>
        </p:nvSpPr>
        <p:spPr>
          <a:xfrm>
            <a:off x="3874424" y="5876142"/>
            <a:ext cx="99580" cy="126830"/>
          </a:xfrm>
          <a:prstGeom prst="rect">
            <a:avLst/>
          </a:prstGeom>
        </p:spPr>
        <p:txBody>
          <a:bodyPr vert="horz" wrap="square" lIns="0" tIns="0" rIns="0" bIns="0" rtlCol="0">
            <a:spAutoFit/>
          </a:bodyPr>
          <a:lstStyle/>
          <a:p>
            <a:pPr marL="8659" marR="3464" indent="48490">
              <a:lnSpc>
                <a:spcPct val="113199"/>
              </a:lnSpc>
            </a:pPr>
            <a:r>
              <a:rPr sz="375" spc="7" dirty="0">
                <a:solidFill>
                  <a:srgbClr val="231F20"/>
                </a:solidFill>
                <a:latin typeface="Calibri"/>
                <a:cs typeface="Calibri"/>
              </a:rPr>
              <a:t>O </a:t>
            </a:r>
            <a:r>
              <a:rPr sz="375" spc="14" dirty="0">
                <a:solidFill>
                  <a:srgbClr val="231F20"/>
                </a:solidFill>
                <a:latin typeface="Calibri"/>
                <a:cs typeface="Calibri"/>
              </a:rPr>
              <a:t>OFF</a:t>
            </a:r>
            <a:endParaRPr sz="375">
              <a:latin typeface="Calibri"/>
              <a:cs typeface="Calibri"/>
            </a:endParaRPr>
          </a:p>
        </p:txBody>
      </p:sp>
      <p:sp>
        <p:nvSpPr>
          <p:cNvPr id="86" name="object 86"/>
          <p:cNvSpPr txBox="1"/>
          <p:nvPr/>
        </p:nvSpPr>
        <p:spPr>
          <a:xfrm>
            <a:off x="4415102" y="5875268"/>
            <a:ext cx="83127" cy="126830"/>
          </a:xfrm>
          <a:prstGeom prst="rect">
            <a:avLst/>
          </a:prstGeom>
        </p:spPr>
        <p:txBody>
          <a:bodyPr vert="horz" wrap="square" lIns="0" tIns="0" rIns="0" bIns="0" rtlCol="0">
            <a:spAutoFit/>
          </a:bodyPr>
          <a:lstStyle/>
          <a:p>
            <a:pPr marL="8659" marR="3464">
              <a:lnSpc>
                <a:spcPct val="113199"/>
              </a:lnSpc>
            </a:pPr>
            <a:r>
              <a:rPr sz="375" spc="10" dirty="0">
                <a:solidFill>
                  <a:srgbClr val="231F20"/>
                </a:solidFill>
                <a:latin typeface="Calibri"/>
                <a:cs typeface="Calibri"/>
              </a:rPr>
              <a:t>S </a:t>
            </a:r>
            <a:r>
              <a:rPr sz="375" spc="7" dirty="0">
                <a:solidFill>
                  <a:srgbClr val="231F20"/>
                </a:solidFill>
                <a:latin typeface="Calibri"/>
                <a:cs typeface="Calibri"/>
              </a:rPr>
              <a:t>ON</a:t>
            </a:r>
            <a:endParaRPr sz="375">
              <a:latin typeface="Calibri"/>
              <a:cs typeface="Calibri"/>
            </a:endParaRPr>
          </a:p>
        </p:txBody>
      </p:sp>
      <p:sp>
        <p:nvSpPr>
          <p:cNvPr id="87" name="object 87"/>
          <p:cNvSpPr/>
          <p:nvPr/>
        </p:nvSpPr>
        <p:spPr>
          <a:xfrm>
            <a:off x="3967838" y="5907089"/>
            <a:ext cx="151534" cy="0"/>
          </a:xfrm>
          <a:custGeom>
            <a:avLst/>
            <a:gdLst/>
            <a:ahLst/>
            <a:cxnLst/>
            <a:rect l="l" t="t" r="r" b="b"/>
            <a:pathLst>
              <a:path w="222250">
                <a:moveTo>
                  <a:pt x="221995" y="0"/>
                </a:moveTo>
                <a:lnTo>
                  <a:pt x="0" y="0"/>
                </a:lnTo>
              </a:path>
            </a:pathLst>
          </a:custGeom>
          <a:ln w="3175">
            <a:solidFill>
              <a:srgbClr val="231F20"/>
            </a:solidFill>
          </a:ln>
        </p:spPr>
        <p:txBody>
          <a:bodyPr wrap="square" lIns="0" tIns="0" rIns="0" bIns="0" rtlCol="0"/>
          <a:lstStyle/>
          <a:p>
            <a:endParaRPr sz="1227"/>
          </a:p>
        </p:txBody>
      </p:sp>
      <p:sp>
        <p:nvSpPr>
          <p:cNvPr id="88" name="object 88"/>
          <p:cNvSpPr/>
          <p:nvPr/>
        </p:nvSpPr>
        <p:spPr>
          <a:xfrm>
            <a:off x="4262143" y="5907089"/>
            <a:ext cx="153699" cy="0"/>
          </a:xfrm>
          <a:custGeom>
            <a:avLst/>
            <a:gdLst/>
            <a:ahLst/>
            <a:cxnLst/>
            <a:rect l="l" t="t" r="r" b="b"/>
            <a:pathLst>
              <a:path w="225425">
                <a:moveTo>
                  <a:pt x="225234" y="0"/>
                </a:moveTo>
                <a:lnTo>
                  <a:pt x="0" y="0"/>
                </a:lnTo>
              </a:path>
            </a:pathLst>
          </a:custGeom>
          <a:ln w="3175">
            <a:solidFill>
              <a:srgbClr val="231F20"/>
            </a:solidFill>
          </a:ln>
        </p:spPr>
        <p:txBody>
          <a:bodyPr wrap="square" lIns="0" tIns="0" rIns="0" bIns="0" rtlCol="0"/>
          <a:lstStyle/>
          <a:p>
            <a:endParaRPr sz="1227"/>
          </a:p>
        </p:txBody>
      </p:sp>
      <p:sp>
        <p:nvSpPr>
          <p:cNvPr id="89" name="object 89"/>
          <p:cNvSpPr/>
          <p:nvPr/>
        </p:nvSpPr>
        <p:spPr>
          <a:xfrm>
            <a:off x="4004332" y="5818294"/>
            <a:ext cx="374073" cy="241589"/>
          </a:xfrm>
          <a:custGeom>
            <a:avLst/>
            <a:gdLst/>
            <a:ahLst/>
            <a:cxnLst/>
            <a:rect l="l" t="t" r="r" b="b"/>
            <a:pathLst>
              <a:path w="548639" h="354329">
                <a:moveTo>
                  <a:pt x="548220" y="354279"/>
                </a:moveTo>
                <a:lnTo>
                  <a:pt x="0" y="354279"/>
                </a:lnTo>
                <a:lnTo>
                  <a:pt x="0" y="0"/>
                </a:lnTo>
                <a:lnTo>
                  <a:pt x="548220" y="0"/>
                </a:lnTo>
                <a:lnTo>
                  <a:pt x="548220" y="354279"/>
                </a:lnTo>
                <a:close/>
              </a:path>
            </a:pathLst>
          </a:custGeom>
          <a:ln w="4508">
            <a:solidFill>
              <a:srgbClr val="231F20"/>
            </a:solidFill>
          </a:ln>
        </p:spPr>
        <p:txBody>
          <a:bodyPr wrap="square" lIns="0" tIns="0" rIns="0" bIns="0" rtlCol="0"/>
          <a:lstStyle/>
          <a:p>
            <a:endParaRPr sz="1227"/>
          </a:p>
        </p:txBody>
      </p:sp>
      <p:sp>
        <p:nvSpPr>
          <p:cNvPr id="90" name="object 90"/>
          <p:cNvSpPr/>
          <p:nvPr/>
        </p:nvSpPr>
        <p:spPr>
          <a:xfrm>
            <a:off x="3983577" y="5797547"/>
            <a:ext cx="415636" cy="283152"/>
          </a:xfrm>
          <a:custGeom>
            <a:avLst/>
            <a:gdLst/>
            <a:ahLst/>
            <a:cxnLst/>
            <a:rect l="l" t="t" r="r" b="b"/>
            <a:pathLst>
              <a:path w="609600" h="415290">
                <a:moveTo>
                  <a:pt x="609092" y="415137"/>
                </a:moveTo>
                <a:lnTo>
                  <a:pt x="0" y="415137"/>
                </a:lnTo>
                <a:lnTo>
                  <a:pt x="0" y="0"/>
                </a:lnTo>
                <a:lnTo>
                  <a:pt x="609092" y="0"/>
                </a:lnTo>
                <a:lnTo>
                  <a:pt x="609092" y="415137"/>
                </a:lnTo>
                <a:close/>
              </a:path>
            </a:pathLst>
          </a:custGeom>
          <a:ln w="4508">
            <a:solidFill>
              <a:srgbClr val="231F20"/>
            </a:solidFill>
          </a:ln>
        </p:spPr>
        <p:txBody>
          <a:bodyPr wrap="square" lIns="0" tIns="0" rIns="0" bIns="0" rtlCol="0"/>
          <a:lstStyle/>
          <a:p>
            <a:endParaRPr sz="1227"/>
          </a:p>
        </p:txBody>
      </p:sp>
      <p:sp>
        <p:nvSpPr>
          <p:cNvPr id="91" name="object 91"/>
          <p:cNvSpPr/>
          <p:nvPr/>
        </p:nvSpPr>
        <p:spPr>
          <a:xfrm>
            <a:off x="4524531" y="5950095"/>
            <a:ext cx="41996" cy="41131"/>
          </a:xfrm>
          <a:custGeom>
            <a:avLst/>
            <a:gdLst/>
            <a:ahLst/>
            <a:cxnLst/>
            <a:rect l="l" t="t" r="r" b="b"/>
            <a:pathLst>
              <a:path w="61594" h="60325">
                <a:moveTo>
                  <a:pt x="30918" y="0"/>
                </a:moveTo>
                <a:lnTo>
                  <a:pt x="44731" y="3227"/>
                </a:lnTo>
                <a:lnTo>
                  <a:pt x="55361" y="11884"/>
                </a:lnTo>
                <a:lnTo>
                  <a:pt x="61266" y="24430"/>
                </a:lnTo>
                <a:lnTo>
                  <a:pt x="59092" y="40759"/>
                </a:lnTo>
                <a:lnTo>
                  <a:pt x="52259" y="52748"/>
                </a:lnTo>
                <a:lnTo>
                  <a:pt x="41933" y="59976"/>
                </a:lnTo>
                <a:lnTo>
                  <a:pt x="24297" y="58931"/>
                </a:lnTo>
                <a:lnTo>
                  <a:pt x="11449" y="53507"/>
                </a:lnTo>
                <a:lnTo>
                  <a:pt x="3359" y="44728"/>
                </a:lnTo>
                <a:lnTo>
                  <a:pt x="0" y="33619"/>
                </a:lnTo>
                <a:lnTo>
                  <a:pt x="2908" y="18727"/>
                </a:lnTo>
                <a:lnTo>
                  <a:pt x="10895" y="7560"/>
                </a:lnTo>
                <a:lnTo>
                  <a:pt x="22585" y="1143"/>
                </a:lnTo>
                <a:lnTo>
                  <a:pt x="30918" y="0"/>
                </a:lnTo>
                <a:close/>
              </a:path>
            </a:pathLst>
          </a:custGeom>
          <a:ln w="4508">
            <a:solidFill>
              <a:srgbClr val="231F20"/>
            </a:solidFill>
          </a:ln>
        </p:spPr>
        <p:txBody>
          <a:bodyPr wrap="square" lIns="0" tIns="0" rIns="0" bIns="0" rtlCol="0"/>
          <a:lstStyle/>
          <a:p>
            <a:endParaRPr sz="1227"/>
          </a:p>
        </p:txBody>
      </p:sp>
      <p:sp>
        <p:nvSpPr>
          <p:cNvPr id="92" name="object 92"/>
          <p:cNvSpPr/>
          <p:nvPr/>
        </p:nvSpPr>
        <p:spPr>
          <a:xfrm>
            <a:off x="4619335" y="5971308"/>
            <a:ext cx="52388" cy="22514"/>
          </a:xfrm>
          <a:custGeom>
            <a:avLst/>
            <a:gdLst/>
            <a:ahLst/>
            <a:cxnLst/>
            <a:rect l="l" t="t" r="r" b="b"/>
            <a:pathLst>
              <a:path w="76835" h="33020">
                <a:moveTo>
                  <a:pt x="76809" y="32905"/>
                </a:moveTo>
                <a:lnTo>
                  <a:pt x="0" y="32905"/>
                </a:lnTo>
                <a:lnTo>
                  <a:pt x="0" y="0"/>
                </a:lnTo>
                <a:lnTo>
                  <a:pt x="76809" y="0"/>
                </a:lnTo>
                <a:lnTo>
                  <a:pt x="76809" y="32905"/>
                </a:lnTo>
                <a:close/>
              </a:path>
            </a:pathLst>
          </a:custGeom>
          <a:ln w="4508">
            <a:solidFill>
              <a:srgbClr val="231F20"/>
            </a:solidFill>
          </a:ln>
        </p:spPr>
        <p:txBody>
          <a:bodyPr wrap="square" lIns="0" tIns="0" rIns="0" bIns="0" rtlCol="0"/>
          <a:lstStyle/>
          <a:p>
            <a:endParaRPr sz="1227"/>
          </a:p>
        </p:txBody>
      </p:sp>
      <p:sp>
        <p:nvSpPr>
          <p:cNvPr id="93" name="object 93"/>
          <p:cNvSpPr/>
          <p:nvPr/>
        </p:nvSpPr>
        <p:spPr>
          <a:xfrm>
            <a:off x="4567918" y="5971300"/>
            <a:ext cx="51522" cy="0"/>
          </a:xfrm>
          <a:custGeom>
            <a:avLst/>
            <a:gdLst/>
            <a:ahLst/>
            <a:cxnLst/>
            <a:rect l="l" t="t" r="r" b="b"/>
            <a:pathLst>
              <a:path w="75564">
                <a:moveTo>
                  <a:pt x="75412" y="0"/>
                </a:moveTo>
                <a:lnTo>
                  <a:pt x="0" y="0"/>
                </a:lnTo>
              </a:path>
            </a:pathLst>
          </a:custGeom>
          <a:ln w="4508">
            <a:solidFill>
              <a:srgbClr val="231F20"/>
            </a:solidFill>
          </a:ln>
        </p:spPr>
        <p:txBody>
          <a:bodyPr wrap="square" lIns="0" tIns="0" rIns="0" bIns="0" rtlCol="0"/>
          <a:lstStyle/>
          <a:p>
            <a:endParaRPr sz="1227"/>
          </a:p>
        </p:txBody>
      </p:sp>
      <p:sp>
        <p:nvSpPr>
          <p:cNvPr id="94" name="object 94"/>
          <p:cNvSpPr/>
          <p:nvPr/>
        </p:nvSpPr>
        <p:spPr>
          <a:xfrm>
            <a:off x="3693838" y="5950648"/>
            <a:ext cx="41996" cy="41131"/>
          </a:xfrm>
          <a:custGeom>
            <a:avLst/>
            <a:gdLst/>
            <a:ahLst/>
            <a:cxnLst/>
            <a:rect l="l" t="t" r="r" b="b"/>
            <a:pathLst>
              <a:path w="61594" h="60325">
                <a:moveTo>
                  <a:pt x="30932" y="0"/>
                </a:moveTo>
                <a:lnTo>
                  <a:pt x="44739" y="3233"/>
                </a:lnTo>
                <a:lnTo>
                  <a:pt x="55367" y="11899"/>
                </a:lnTo>
                <a:lnTo>
                  <a:pt x="61269" y="24446"/>
                </a:lnTo>
                <a:lnTo>
                  <a:pt x="59092" y="40782"/>
                </a:lnTo>
                <a:lnTo>
                  <a:pt x="52254" y="52767"/>
                </a:lnTo>
                <a:lnTo>
                  <a:pt x="41924" y="59985"/>
                </a:lnTo>
                <a:lnTo>
                  <a:pt x="24290" y="58938"/>
                </a:lnTo>
                <a:lnTo>
                  <a:pt x="11444" y="53514"/>
                </a:lnTo>
                <a:lnTo>
                  <a:pt x="3356" y="44731"/>
                </a:lnTo>
                <a:lnTo>
                  <a:pt x="0" y="33610"/>
                </a:lnTo>
                <a:lnTo>
                  <a:pt x="2908" y="18735"/>
                </a:lnTo>
                <a:lnTo>
                  <a:pt x="10897" y="7569"/>
                </a:lnTo>
                <a:lnTo>
                  <a:pt x="22592" y="1146"/>
                </a:lnTo>
                <a:lnTo>
                  <a:pt x="30932" y="0"/>
                </a:lnTo>
                <a:close/>
              </a:path>
            </a:pathLst>
          </a:custGeom>
          <a:ln w="4508">
            <a:solidFill>
              <a:srgbClr val="231F20"/>
            </a:solidFill>
          </a:ln>
        </p:spPr>
        <p:txBody>
          <a:bodyPr wrap="square" lIns="0" tIns="0" rIns="0" bIns="0" rtlCol="0"/>
          <a:lstStyle/>
          <a:p>
            <a:endParaRPr sz="1227"/>
          </a:p>
        </p:txBody>
      </p:sp>
      <p:sp>
        <p:nvSpPr>
          <p:cNvPr id="95" name="object 95"/>
          <p:cNvSpPr/>
          <p:nvPr/>
        </p:nvSpPr>
        <p:spPr>
          <a:xfrm>
            <a:off x="3788661" y="5971863"/>
            <a:ext cx="52388" cy="22514"/>
          </a:xfrm>
          <a:custGeom>
            <a:avLst/>
            <a:gdLst/>
            <a:ahLst/>
            <a:cxnLst/>
            <a:rect l="l" t="t" r="r" b="b"/>
            <a:pathLst>
              <a:path w="76835" h="33020">
                <a:moveTo>
                  <a:pt x="76796" y="32905"/>
                </a:moveTo>
                <a:lnTo>
                  <a:pt x="0" y="32905"/>
                </a:lnTo>
                <a:lnTo>
                  <a:pt x="0" y="0"/>
                </a:lnTo>
                <a:lnTo>
                  <a:pt x="76796" y="0"/>
                </a:lnTo>
                <a:lnTo>
                  <a:pt x="76796" y="32905"/>
                </a:lnTo>
                <a:close/>
              </a:path>
            </a:pathLst>
          </a:custGeom>
          <a:ln w="4508">
            <a:solidFill>
              <a:srgbClr val="231F20"/>
            </a:solidFill>
          </a:ln>
        </p:spPr>
        <p:txBody>
          <a:bodyPr wrap="square" lIns="0" tIns="0" rIns="0" bIns="0" rtlCol="0"/>
          <a:lstStyle/>
          <a:p>
            <a:endParaRPr sz="1227"/>
          </a:p>
        </p:txBody>
      </p:sp>
      <p:sp>
        <p:nvSpPr>
          <p:cNvPr id="96" name="object 96"/>
          <p:cNvSpPr/>
          <p:nvPr/>
        </p:nvSpPr>
        <p:spPr>
          <a:xfrm>
            <a:off x="3737243" y="5971855"/>
            <a:ext cx="51522" cy="0"/>
          </a:xfrm>
          <a:custGeom>
            <a:avLst/>
            <a:gdLst/>
            <a:ahLst/>
            <a:cxnLst/>
            <a:rect l="l" t="t" r="r" b="b"/>
            <a:pathLst>
              <a:path w="75564">
                <a:moveTo>
                  <a:pt x="75412" y="0"/>
                </a:moveTo>
                <a:lnTo>
                  <a:pt x="0" y="0"/>
                </a:lnTo>
              </a:path>
            </a:pathLst>
          </a:custGeom>
          <a:ln w="4508">
            <a:solidFill>
              <a:srgbClr val="231F20"/>
            </a:solidFill>
          </a:ln>
        </p:spPr>
        <p:txBody>
          <a:bodyPr wrap="square" lIns="0" tIns="0" rIns="0" bIns="0" rtlCol="0"/>
          <a:lstStyle/>
          <a:p>
            <a:endParaRPr sz="1227"/>
          </a:p>
        </p:txBody>
      </p:sp>
      <p:sp>
        <p:nvSpPr>
          <p:cNvPr id="97" name="object 97"/>
          <p:cNvSpPr/>
          <p:nvPr/>
        </p:nvSpPr>
        <p:spPr>
          <a:xfrm>
            <a:off x="3731677" y="5934692"/>
            <a:ext cx="105641" cy="88322"/>
          </a:xfrm>
          <a:custGeom>
            <a:avLst/>
            <a:gdLst/>
            <a:ahLst/>
            <a:cxnLst/>
            <a:rect l="l" t="t" r="r" b="b"/>
            <a:pathLst>
              <a:path w="154939" h="129540">
                <a:moveTo>
                  <a:pt x="0" y="129514"/>
                </a:moveTo>
                <a:lnTo>
                  <a:pt x="154381" y="0"/>
                </a:lnTo>
              </a:path>
            </a:pathLst>
          </a:custGeom>
          <a:ln w="9017">
            <a:solidFill>
              <a:srgbClr val="231F20"/>
            </a:solidFill>
          </a:ln>
        </p:spPr>
        <p:txBody>
          <a:bodyPr wrap="square" lIns="0" tIns="0" rIns="0" bIns="0" rtlCol="0"/>
          <a:lstStyle/>
          <a:p>
            <a:endParaRPr sz="1227"/>
          </a:p>
        </p:txBody>
      </p:sp>
      <p:sp>
        <p:nvSpPr>
          <p:cNvPr id="98" name="object 98"/>
          <p:cNvSpPr/>
          <p:nvPr/>
        </p:nvSpPr>
        <p:spPr>
          <a:xfrm>
            <a:off x="3731685" y="5934692"/>
            <a:ext cx="105641" cy="88322"/>
          </a:xfrm>
          <a:custGeom>
            <a:avLst/>
            <a:gdLst/>
            <a:ahLst/>
            <a:cxnLst/>
            <a:rect l="l" t="t" r="r" b="b"/>
            <a:pathLst>
              <a:path w="154939" h="129540">
                <a:moveTo>
                  <a:pt x="154381" y="129514"/>
                </a:moveTo>
                <a:lnTo>
                  <a:pt x="0" y="0"/>
                </a:lnTo>
              </a:path>
            </a:pathLst>
          </a:custGeom>
          <a:ln w="9017">
            <a:solidFill>
              <a:srgbClr val="231F20"/>
            </a:solidFill>
          </a:ln>
        </p:spPr>
        <p:txBody>
          <a:bodyPr wrap="square" lIns="0" tIns="0" rIns="0" bIns="0" rtlCol="0"/>
          <a:lstStyle/>
          <a:p>
            <a:endParaRPr sz="1227"/>
          </a:p>
        </p:txBody>
      </p:sp>
      <p:sp>
        <p:nvSpPr>
          <p:cNvPr id="99" name="object 99"/>
          <p:cNvSpPr/>
          <p:nvPr/>
        </p:nvSpPr>
        <p:spPr>
          <a:xfrm>
            <a:off x="3489077" y="5288972"/>
            <a:ext cx="118197" cy="117331"/>
          </a:xfrm>
          <a:custGeom>
            <a:avLst/>
            <a:gdLst/>
            <a:ahLst/>
            <a:cxnLst/>
            <a:rect l="l" t="t" r="r" b="b"/>
            <a:pathLst>
              <a:path w="173355" h="172084">
                <a:moveTo>
                  <a:pt x="173021" y="85772"/>
                </a:moveTo>
                <a:lnTo>
                  <a:pt x="162651" y="126874"/>
                </a:lnTo>
                <a:lnTo>
                  <a:pt x="135122" y="157339"/>
                </a:lnTo>
                <a:lnTo>
                  <a:pt x="95808" y="171788"/>
                </a:lnTo>
                <a:lnTo>
                  <a:pt x="79551" y="170830"/>
                </a:lnTo>
                <a:lnTo>
                  <a:pt x="38295" y="156072"/>
                </a:lnTo>
                <a:lnTo>
                  <a:pt x="10738" y="127082"/>
                </a:lnTo>
                <a:lnTo>
                  <a:pt x="0" y="88477"/>
                </a:lnTo>
                <a:lnTo>
                  <a:pt x="1170" y="73404"/>
                </a:lnTo>
                <a:lnTo>
                  <a:pt x="17350" y="34321"/>
                </a:lnTo>
                <a:lnTo>
                  <a:pt x="48539" y="8068"/>
                </a:lnTo>
                <a:lnTo>
                  <a:pt x="75130" y="0"/>
                </a:lnTo>
                <a:lnTo>
                  <a:pt x="91727" y="868"/>
                </a:lnTo>
                <a:lnTo>
                  <a:pt x="133622" y="15146"/>
                </a:lnTo>
                <a:lnTo>
                  <a:pt x="161580" y="43447"/>
                </a:lnTo>
                <a:lnTo>
                  <a:pt x="172906" y="81285"/>
                </a:lnTo>
                <a:lnTo>
                  <a:pt x="173021" y="85772"/>
                </a:lnTo>
                <a:close/>
              </a:path>
            </a:pathLst>
          </a:custGeom>
          <a:ln w="4508">
            <a:solidFill>
              <a:srgbClr val="231F20"/>
            </a:solidFill>
          </a:ln>
        </p:spPr>
        <p:txBody>
          <a:bodyPr wrap="square" lIns="0" tIns="0" rIns="0" bIns="0" rtlCol="0"/>
          <a:lstStyle/>
          <a:p>
            <a:endParaRPr sz="1227"/>
          </a:p>
        </p:txBody>
      </p:sp>
      <p:sp>
        <p:nvSpPr>
          <p:cNvPr id="100" name="object 100"/>
          <p:cNvSpPr/>
          <p:nvPr/>
        </p:nvSpPr>
        <p:spPr>
          <a:xfrm>
            <a:off x="3547108" y="5405850"/>
            <a:ext cx="0" cy="96549"/>
          </a:xfrm>
          <a:custGeom>
            <a:avLst/>
            <a:gdLst/>
            <a:ahLst/>
            <a:cxnLst/>
            <a:rect l="l" t="t" r="r" b="b"/>
            <a:pathLst>
              <a:path h="141604">
                <a:moveTo>
                  <a:pt x="0" y="141401"/>
                </a:moveTo>
                <a:lnTo>
                  <a:pt x="0" y="0"/>
                </a:lnTo>
              </a:path>
            </a:pathLst>
          </a:custGeom>
          <a:ln w="4508">
            <a:solidFill>
              <a:srgbClr val="231F20"/>
            </a:solidFill>
          </a:ln>
        </p:spPr>
        <p:txBody>
          <a:bodyPr wrap="square" lIns="0" tIns="0" rIns="0" bIns="0" rtlCol="0"/>
          <a:lstStyle/>
          <a:p>
            <a:endParaRPr sz="1227"/>
          </a:p>
        </p:txBody>
      </p:sp>
      <p:sp>
        <p:nvSpPr>
          <p:cNvPr id="101" name="object 101"/>
          <p:cNvSpPr/>
          <p:nvPr/>
        </p:nvSpPr>
        <p:spPr>
          <a:xfrm>
            <a:off x="3547108" y="5306867"/>
            <a:ext cx="0" cy="27709"/>
          </a:xfrm>
          <a:custGeom>
            <a:avLst/>
            <a:gdLst/>
            <a:ahLst/>
            <a:cxnLst/>
            <a:rect l="l" t="t" r="r" b="b"/>
            <a:pathLst>
              <a:path h="40640">
                <a:moveTo>
                  <a:pt x="0" y="40284"/>
                </a:moveTo>
                <a:lnTo>
                  <a:pt x="0" y="0"/>
                </a:lnTo>
              </a:path>
            </a:pathLst>
          </a:custGeom>
          <a:ln w="4508">
            <a:solidFill>
              <a:srgbClr val="231F20"/>
            </a:solidFill>
          </a:ln>
        </p:spPr>
        <p:txBody>
          <a:bodyPr wrap="square" lIns="0" tIns="0" rIns="0" bIns="0" rtlCol="0"/>
          <a:lstStyle/>
          <a:p>
            <a:endParaRPr sz="1227"/>
          </a:p>
        </p:txBody>
      </p:sp>
      <p:sp>
        <p:nvSpPr>
          <p:cNvPr id="102" name="object 102"/>
          <p:cNvSpPr/>
          <p:nvPr/>
        </p:nvSpPr>
        <p:spPr>
          <a:xfrm>
            <a:off x="3500756" y="5333555"/>
            <a:ext cx="89189" cy="0"/>
          </a:xfrm>
          <a:custGeom>
            <a:avLst/>
            <a:gdLst/>
            <a:ahLst/>
            <a:cxnLst/>
            <a:rect l="l" t="t" r="r" b="b"/>
            <a:pathLst>
              <a:path w="130809">
                <a:moveTo>
                  <a:pt x="0" y="0"/>
                </a:moveTo>
                <a:lnTo>
                  <a:pt x="130594" y="0"/>
                </a:lnTo>
              </a:path>
            </a:pathLst>
          </a:custGeom>
          <a:ln w="4508">
            <a:solidFill>
              <a:srgbClr val="231F20"/>
            </a:solidFill>
          </a:ln>
        </p:spPr>
        <p:txBody>
          <a:bodyPr wrap="square" lIns="0" tIns="0" rIns="0" bIns="0" rtlCol="0"/>
          <a:lstStyle/>
          <a:p>
            <a:endParaRPr sz="1227"/>
          </a:p>
        </p:txBody>
      </p:sp>
      <p:sp>
        <p:nvSpPr>
          <p:cNvPr id="103" name="object 103"/>
          <p:cNvSpPr/>
          <p:nvPr/>
        </p:nvSpPr>
        <p:spPr>
          <a:xfrm>
            <a:off x="3514749" y="5360000"/>
            <a:ext cx="65376" cy="0"/>
          </a:xfrm>
          <a:custGeom>
            <a:avLst/>
            <a:gdLst/>
            <a:ahLst/>
            <a:cxnLst/>
            <a:rect l="l" t="t" r="r" b="b"/>
            <a:pathLst>
              <a:path w="95884">
                <a:moveTo>
                  <a:pt x="0" y="0"/>
                </a:moveTo>
                <a:lnTo>
                  <a:pt x="95656" y="0"/>
                </a:lnTo>
              </a:path>
            </a:pathLst>
          </a:custGeom>
          <a:ln w="4508">
            <a:solidFill>
              <a:srgbClr val="231F20"/>
            </a:solidFill>
          </a:ln>
        </p:spPr>
        <p:txBody>
          <a:bodyPr wrap="square" lIns="0" tIns="0" rIns="0" bIns="0" rtlCol="0"/>
          <a:lstStyle/>
          <a:p>
            <a:endParaRPr sz="1227"/>
          </a:p>
        </p:txBody>
      </p:sp>
      <p:sp>
        <p:nvSpPr>
          <p:cNvPr id="104" name="object 104"/>
          <p:cNvSpPr/>
          <p:nvPr/>
        </p:nvSpPr>
        <p:spPr>
          <a:xfrm>
            <a:off x="3527712" y="5386427"/>
            <a:ext cx="38966" cy="0"/>
          </a:xfrm>
          <a:custGeom>
            <a:avLst/>
            <a:gdLst/>
            <a:ahLst/>
            <a:cxnLst/>
            <a:rect l="l" t="t" r="r" b="b"/>
            <a:pathLst>
              <a:path w="57150">
                <a:moveTo>
                  <a:pt x="0" y="0"/>
                </a:moveTo>
                <a:lnTo>
                  <a:pt x="56870" y="0"/>
                </a:lnTo>
              </a:path>
            </a:pathLst>
          </a:custGeom>
          <a:ln w="4508">
            <a:solidFill>
              <a:srgbClr val="231F20"/>
            </a:solidFill>
          </a:ln>
        </p:spPr>
        <p:txBody>
          <a:bodyPr wrap="square" lIns="0" tIns="0" rIns="0" bIns="0" rtlCol="0"/>
          <a:lstStyle/>
          <a:p>
            <a:endParaRPr sz="1227"/>
          </a:p>
        </p:txBody>
      </p:sp>
      <p:sp>
        <p:nvSpPr>
          <p:cNvPr id="105" name="object 105"/>
          <p:cNvSpPr/>
          <p:nvPr/>
        </p:nvSpPr>
        <p:spPr>
          <a:xfrm>
            <a:off x="6998733" y="311948"/>
            <a:ext cx="498764" cy="187036"/>
          </a:xfrm>
          <a:custGeom>
            <a:avLst/>
            <a:gdLst/>
            <a:ahLst/>
            <a:cxnLst/>
            <a:rect l="l" t="t" r="r" b="b"/>
            <a:pathLst>
              <a:path w="731520" h="274320">
                <a:moveTo>
                  <a:pt x="705256" y="75694"/>
                </a:moveTo>
                <a:lnTo>
                  <a:pt x="696963" y="75694"/>
                </a:lnTo>
                <a:lnTo>
                  <a:pt x="693064" y="76482"/>
                </a:lnTo>
                <a:lnTo>
                  <a:pt x="671207" y="101336"/>
                </a:lnTo>
                <a:lnTo>
                  <a:pt x="671285" y="109946"/>
                </a:lnTo>
                <a:lnTo>
                  <a:pt x="696963" y="135194"/>
                </a:lnTo>
                <a:lnTo>
                  <a:pt x="705256" y="135194"/>
                </a:lnTo>
                <a:lnTo>
                  <a:pt x="709142" y="134419"/>
                </a:lnTo>
                <a:lnTo>
                  <a:pt x="716432" y="131308"/>
                </a:lnTo>
                <a:lnTo>
                  <a:pt x="718932" y="129644"/>
                </a:lnTo>
                <a:lnTo>
                  <a:pt x="697776" y="129644"/>
                </a:lnTo>
                <a:lnTo>
                  <a:pt x="694613" y="129009"/>
                </a:lnTo>
                <a:lnTo>
                  <a:pt x="676772" y="109248"/>
                </a:lnTo>
                <a:lnTo>
                  <a:pt x="676835" y="101336"/>
                </a:lnTo>
                <a:lnTo>
                  <a:pt x="697725" y="81079"/>
                </a:lnTo>
                <a:lnTo>
                  <a:pt x="718665" y="81079"/>
                </a:lnTo>
                <a:lnTo>
                  <a:pt x="716432" y="79593"/>
                </a:lnTo>
                <a:lnTo>
                  <a:pt x="709142" y="76482"/>
                </a:lnTo>
                <a:lnTo>
                  <a:pt x="705256" y="75694"/>
                </a:lnTo>
                <a:close/>
              </a:path>
              <a:path w="731520" h="274320">
                <a:moveTo>
                  <a:pt x="718665" y="81079"/>
                </a:moveTo>
                <a:lnTo>
                  <a:pt x="704494" y="81079"/>
                </a:lnTo>
                <a:lnTo>
                  <a:pt x="707699" y="81727"/>
                </a:lnTo>
                <a:lnTo>
                  <a:pt x="713676" y="84254"/>
                </a:lnTo>
                <a:lnTo>
                  <a:pt x="725586" y="109248"/>
                </a:lnTo>
                <a:lnTo>
                  <a:pt x="725030" y="111953"/>
                </a:lnTo>
                <a:lnTo>
                  <a:pt x="704494" y="129644"/>
                </a:lnTo>
                <a:lnTo>
                  <a:pt x="718932" y="129644"/>
                </a:lnTo>
                <a:lnTo>
                  <a:pt x="731062" y="101336"/>
                </a:lnTo>
                <a:lnTo>
                  <a:pt x="730288" y="97462"/>
                </a:lnTo>
                <a:lnTo>
                  <a:pt x="727163" y="90223"/>
                </a:lnTo>
                <a:lnTo>
                  <a:pt x="725030" y="87074"/>
                </a:lnTo>
                <a:lnTo>
                  <a:pt x="719620" y="81714"/>
                </a:lnTo>
                <a:lnTo>
                  <a:pt x="718665" y="81079"/>
                </a:lnTo>
                <a:close/>
              </a:path>
              <a:path w="731520" h="274320">
                <a:moveTo>
                  <a:pt x="706025" y="108714"/>
                </a:moveTo>
                <a:lnTo>
                  <a:pt x="699541" y="108714"/>
                </a:lnTo>
                <a:lnTo>
                  <a:pt x="700253" y="109565"/>
                </a:lnTo>
                <a:lnTo>
                  <a:pt x="700836" y="110365"/>
                </a:lnTo>
                <a:lnTo>
                  <a:pt x="701484" y="111369"/>
                </a:lnTo>
                <a:lnTo>
                  <a:pt x="708469" y="123015"/>
                </a:lnTo>
                <a:lnTo>
                  <a:pt x="714819" y="122570"/>
                </a:lnTo>
                <a:lnTo>
                  <a:pt x="706958" y="109946"/>
                </a:lnTo>
                <a:lnTo>
                  <a:pt x="706488" y="109248"/>
                </a:lnTo>
                <a:lnTo>
                  <a:pt x="706025" y="108714"/>
                </a:lnTo>
                <a:close/>
              </a:path>
              <a:path w="731520" h="274320">
                <a:moveTo>
                  <a:pt x="704672" y="87886"/>
                </a:moveTo>
                <a:lnTo>
                  <a:pt x="693902" y="88013"/>
                </a:lnTo>
                <a:lnTo>
                  <a:pt x="690194" y="88153"/>
                </a:lnTo>
                <a:lnTo>
                  <a:pt x="690194" y="122659"/>
                </a:lnTo>
                <a:lnTo>
                  <a:pt x="695667" y="122659"/>
                </a:lnTo>
                <a:lnTo>
                  <a:pt x="695667" y="108714"/>
                </a:lnTo>
                <a:lnTo>
                  <a:pt x="706025" y="108714"/>
                </a:lnTo>
                <a:lnTo>
                  <a:pt x="705904" y="108575"/>
                </a:lnTo>
                <a:lnTo>
                  <a:pt x="705192" y="107927"/>
                </a:lnTo>
                <a:lnTo>
                  <a:pt x="706488" y="107457"/>
                </a:lnTo>
                <a:lnTo>
                  <a:pt x="707669" y="106771"/>
                </a:lnTo>
                <a:lnTo>
                  <a:pt x="709612" y="105133"/>
                </a:lnTo>
                <a:lnTo>
                  <a:pt x="710135" y="104473"/>
                </a:lnTo>
                <a:lnTo>
                  <a:pt x="695667" y="104473"/>
                </a:lnTo>
                <a:lnTo>
                  <a:pt x="695667" y="92560"/>
                </a:lnTo>
                <a:lnTo>
                  <a:pt x="702868" y="92471"/>
                </a:lnTo>
                <a:lnTo>
                  <a:pt x="711577" y="92471"/>
                </a:lnTo>
                <a:lnTo>
                  <a:pt x="711403" y="92001"/>
                </a:lnTo>
                <a:lnTo>
                  <a:pt x="707644" y="88712"/>
                </a:lnTo>
                <a:lnTo>
                  <a:pt x="704672" y="87886"/>
                </a:lnTo>
                <a:close/>
              </a:path>
              <a:path w="731520" h="274320">
                <a:moveTo>
                  <a:pt x="711577" y="92471"/>
                </a:moveTo>
                <a:lnTo>
                  <a:pt x="702868" y="92471"/>
                </a:lnTo>
                <a:lnTo>
                  <a:pt x="704583" y="92992"/>
                </a:lnTo>
                <a:lnTo>
                  <a:pt x="706348" y="95049"/>
                </a:lnTo>
                <a:lnTo>
                  <a:pt x="706793" y="96332"/>
                </a:lnTo>
                <a:lnTo>
                  <a:pt x="706793" y="100269"/>
                </a:lnTo>
                <a:lnTo>
                  <a:pt x="706107" y="101983"/>
                </a:lnTo>
                <a:lnTo>
                  <a:pt x="703402" y="103977"/>
                </a:lnTo>
                <a:lnTo>
                  <a:pt x="701662" y="104473"/>
                </a:lnTo>
                <a:lnTo>
                  <a:pt x="710135" y="104473"/>
                </a:lnTo>
                <a:lnTo>
                  <a:pt x="710438" y="104092"/>
                </a:lnTo>
                <a:lnTo>
                  <a:pt x="711962" y="101513"/>
                </a:lnTo>
                <a:lnTo>
                  <a:pt x="712253" y="100269"/>
                </a:lnTo>
                <a:lnTo>
                  <a:pt x="712343" y="94528"/>
                </a:lnTo>
                <a:lnTo>
                  <a:pt x="711577" y="92471"/>
                </a:lnTo>
                <a:close/>
              </a:path>
              <a:path w="731520" h="274320">
                <a:moveTo>
                  <a:pt x="589004" y="74718"/>
                </a:moveTo>
                <a:lnTo>
                  <a:pt x="541217" y="79613"/>
                </a:lnTo>
                <a:lnTo>
                  <a:pt x="502677" y="103140"/>
                </a:lnTo>
                <a:lnTo>
                  <a:pt x="478001" y="145335"/>
                </a:lnTo>
                <a:lnTo>
                  <a:pt x="468457" y="188627"/>
                </a:lnTo>
                <a:lnTo>
                  <a:pt x="466709" y="215947"/>
                </a:lnTo>
                <a:lnTo>
                  <a:pt x="468111" y="227370"/>
                </a:lnTo>
                <a:lnTo>
                  <a:pt x="493140" y="263111"/>
                </a:lnTo>
                <a:lnTo>
                  <a:pt x="533385" y="273989"/>
                </a:lnTo>
                <a:lnTo>
                  <a:pt x="548707" y="272954"/>
                </a:lnTo>
                <a:lnTo>
                  <a:pt x="585776" y="260134"/>
                </a:lnTo>
                <a:lnTo>
                  <a:pt x="616436" y="229974"/>
                </a:lnTo>
                <a:lnTo>
                  <a:pt x="533006" y="229974"/>
                </a:lnTo>
                <a:lnTo>
                  <a:pt x="526453" y="226964"/>
                </a:lnTo>
                <a:lnTo>
                  <a:pt x="521906" y="221325"/>
                </a:lnTo>
                <a:lnTo>
                  <a:pt x="517541" y="212245"/>
                </a:lnTo>
                <a:lnTo>
                  <a:pt x="516364" y="200795"/>
                </a:lnTo>
                <a:lnTo>
                  <a:pt x="517514" y="187388"/>
                </a:lnTo>
                <a:lnTo>
                  <a:pt x="528545" y="143154"/>
                </a:lnTo>
                <a:lnTo>
                  <a:pt x="562904" y="117510"/>
                </a:lnTo>
                <a:lnTo>
                  <a:pt x="638996" y="117490"/>
                </a:lnTo>
                <a:lnTo>
                  <a:pt x="636157" y="108834"/>
                </a:lnTo>
                <a:lnTo>
                  <a:pt x="630841" y="99448"/>
                </a:lnTo>
                <a:lnTo>
                  <a:pt x="623388" y="91068"/>
                </a:lnTo>
                <a:lnTo>
                  <a:pt x="614074" y="83898"/>
                </a:lnTo>
                <a:lnTo>
                  <a:pt x="602684" y="78321"/>
                </a:lnTo>
                <a:lnTo>
                  <a:pt x="589004" y="74718"/>
                </a:lnTo>
                <a:close/>
              </a:path>
              <a:path w="731520" h="274320">
                <a:moveTo>
                  <a:pt x="638996" y="117490"/>
                </a:moveTo>
                <a:lnTo>
                  <a:pt x="574421" y="117490"/>
                </a:lnTo>
                <a:lnTo>
                  <a:pt x="581355" y="120500"/>
                </a:lnTo>
                <a:lnTo>
                  <a:pt x="585901" y="126139"/>
                </a:lnTo>
                <a:lnTo>
                  <a:pt x="590299" y="135235"/>
                </a:lnTo>
                <a:lnTo>
                  <a:pt x="591481" y="146662"/>
                </a:lnTo>
                <a:lnTo>
                  <a:pt x="590313" y="160076"/>
                </a:lnTo>
                <a:lnTo>
                  <a:pt x="580980" y="200670"/>
                </a:lnTo>
                <a:lnTo>
                  <a:pt x="544636" y="229938"/>
                </a:lnTo>
                <a:lnTo>
                  <a:pt x="533006" y="229974"/>
                </a:lnTo>
                <a:lnTo>
                  <a:pt x="616436" y="229974"/>
                </a:lnTo>
                <a:lnTo>
                  <a:pt x="633395" y="189437"/>
                </a:lnTo>
                <a:lnTo>
                  <a:pt x="641076" y="143165"/>
                </a:lnTo>
                <a:lnTo>
                  <a:pt x="641104" y="130458"/>
                </a:lnTo>
                <a:lnTo>
                  <a:pt x="639522" y="119093"/>
                </a:lnTo>
                <a:lnTo>
                  <a:pt x="638996" y="117490"/>
                </a:lnTo>
                <a:close/>
              </a:path>
              <a:path w="731520" h="274320">
                <a:moveTo>
                  <a:pt x="454914" y="3863"/>
                </a:moveTo>
                <a:lnTo>
                  <a:pt x="406031" y="3863"/>
                </a:lnTo>
                <a:lnTo>
                  <a:pt x="364883" y="215686"/>
                </a:lnTo>
                <a:lnTo>
                  <a:pt x="363623" y="228851"/>
                </a:lnTo>
                <a:lnTo>
                  <a:pt x="365199" y="241388"/>
                </a:lnTo>
                <a:lnTo>
                  <a:pt x="405584" y="271542"/>
                </a:lnTo>
                <a:lnTo>
                  <a:pt x="438975" y="271732"/>
                </a:lnTo>
                <a:lnTo>
                  <a:pt x="447014" y="230355"/>
                </a:lnTo>
                <a:lnTo>
                  <a:pt x="428218" y="230355"/>
                </a:lnTo>
                <a:lnTo>
                  <a:pt x="415807" y="225932"/>
                </a:lnTo>
                <a:lnTo>
                  <a:pt x="414316" y="212850"/>
                </a:lnTo>
                <a:lnTo>
                  <a:pt x="454914" y="3863"/>
                </a:lnTo>
                <a:close/>
              </a:path>
              <a:path w="731520" h="274320">
                <a:moveTo>
                  <a:pt x="328372" y="0"/>
                </a:moveTo>
                <a:lnTo>
                  <a:pt x="312811" y="2691"/>
                </a:lnTo>
                <a:lnTo>
                  <a:pt x="301535" y="10392"/>
                </a:lnTo>
                <a:lnTo>
                  <a:pt x="295302" y="21724"/>
                </a:lnTo>
                <a:lnTo>
                  <a:pt x="297272" y="38394"/>
                </a:lnTo>
                <a:lnTo>
                  <a:pt x="303952" y="50334"/>
                </a:lnTo>
                <a:lnTo>
                  <a:pt x="314119" y="57261"/>
                </a:lnTo>
                <a:lnTo>
                  <a:pt x="331449" y="55913"/>
                </a:lnTo>
                <a:lnTo>
                  <a:pt x="343827" y="49993"/>
                </a:lnTo>
                <a:lnTo>
                  <a:pt x="351223" y="40643"/>
                </a:lnTo>
                <a:lnTo>
                  <a:pt x="353606" y="29339"/>
                </a:lnTo>
                <a:lnTo>
                  <a:pt x="350238" y="15594"/>
                </a:lnTo>
                <a:lnTo>
                  <a:pt x="341263" y="5248"/>
                </a:lnTo>
                <a:lnTo>
                  <a:pt x="328372" y="0"/>
                </a:lnTo>
                <a:close/>
              </a:path>
              <a:path w="731520" h="274320">
                <a:moveTo>
                  <a:pt x="338130" y="117058"/>
                </a:moveTo>
                <a:lnTo>
                  <a:pt x="273697" y="117058"/>
                </a:lnTo>
                <a:lnTo>
                  <a:pt x="286114" y="121425"/>
                </a:lnTo>
                <a:lnTo>
                  <a:pt x="287664" y="134501"/>
                </a:lnTo>
                <a:lnTo>
                  <a:pt x="261289" y="271871"/>
                </a:lnTo>
                <a:lnTo>
                  <a:pt x="310172" y="271871"/>
                </a:lnTo>
                <a:lnTo>
                  <a:pt x="337096" y="131460"/>
                </a:lnTo>
                <a:lnTo>
                  <a:pt x="338291" y="118300"/>
                </a:lnTo>
                <a:lnTo>
                  <a:pt x="338130" y="117058"/>
                </a:lnTo>
                <a:close/>
              </a:path>
              <a:path w="731520" h="274320">
                <a:moveTo>
                  <a:pt x="50444" y="75720"/>
                </a:moveTo>
                <a:lnTo>
                  <a:pt x="0" y="75720"/>
                </a:lnTo>
                <a:lnTo>
                  <a:pt x="20637" y="271732"/>
                </a:lnTo>
                <a:lnTo>
                  <a:pt x="63385" y="271732"/>
                </a:lnTo>
                <a:lnTo>
                  <a:pt x="102870" y="196865"/>
                </a:lnTo>
                <a:lnTo>
                  <a:pt x="58496" y="196865"/>
                </a:lnTo>
                <a:lnTo>
                  <a:pt x="50444" y="75720"/>
                </a:lnTo>
                <a:close/>
              </a:path>
              <a:path w="731520" h="274320">
                <a:moveTo>
                  <a:pt x="170195" y="148707"/>
                </a:moveTo>
                <a:lnTo>
                  <a:pt x="128270" y="148707"/>
                </a:lnTo>
                <a:lnTo>
                  <a:pt x="145364" y="271732"/>
                </a:lnTo>
                <a:lnTo>
                  <a:pt x="188099" y="271732"/>
                </a:lnTo>
                <a:lnTo>
                  <a:pt x="222176" y="196865"/>
                </a:lnTo>
                <a:lnTo>
                  <a:pt x="176834" y="196865"/>
                </a:lnTo>
                <a:lnTo>
                  <a:pt x="170195" y="148707"/>
                </a:lnTo>
                <a:close/>
              </a:path>
              <a:path w="731520" h="274320">
                <a:moveTo>
                  <a:pt x="160134" y="75720"/>
                </a:moveTo>
                <a:lnTo>
                  <a:pt x="121907" y="75720"/>
                </a:lnTo>
                <a:lnTo>
                  <a:pt x="58496" y="196865"/>
                </a:lnTo>
                <a:lnTo>
                  <a:pt x="102870" y="196865"/>
                </a:lnTo>
                <a:lnTo>
                  <a:pt x="128270" y="148707"/>
                </a:lnTo>
                <a:lnTo>
                  <a:pt x="170195" y="148707"/>
                </a:lnTo>
                <a:lnTo>
                  <a:pt x="160134" y="75720"/>
                </a:lnTo>
                <a:close/>
              </a:path>
              <a:path w="731520" h="274320">
                <a:moveTo>
                  <a:pt x="290576" y="75605"/>
                </a:moveTo>
                <a:lnTo>
                  <a:pt x="225780" y="75720"/>
                </a:lnTo>
                <a:lnTo>
                  <a:pt x="176834" y="196865"/>
                </a:lnTo>
                <a:lnTo>
                  <a:pt x="222176" y="196865"/>
                </a:lnTo>
                <a:lnTo>
                  <a:pt x="258495" y="117071"/>
                </a:lnTo>
                <a:lnTo>
                  <a:pt x="338130" y="117058"/>
                </a:lnTo>
                <a:lnTo>
                  <a:pt x="312020" y="78897"/>
                </a:lnTo>
                <a:lnTo>
                  <a:pt x="296272" y="75779"/>
                </a:lnTo>
                <a:lnTo>
                  <a:pt x="290576" y="75605"/>
                </a:lnTo>
                <a:close/>
              </a:path>
            </a:pathLst>
          </a:custGeom>
          <a:solidFill>
            <a:srgbClr val="00AA87"/>
          </a:solidFill>
        </p:spPr>
        <p:txBody>
          <a:bodyPr wrap="square" lIns="0" tIns="0" rIns="0" bIns="0" rtlCol="0"/>
          <a:lstStyle/>
          <a:p>
            <a:endParaRPr sz="1227"/>
          </a:p>
        </p:txBody>
      </p:sp>
      <p:sp>
        <p:nvSpPr>
          <p:cNvPr id="106" name="object 106"/>
          <p:cNvSpPr txBox="1"/>
          <p:nvPr/>
        </p:nvSpPr>
        <p:spPr>
          <a:xfrm>
            <a:off x="2968480" y="303068"/>
            <a:ext cx="1918855" cy="306622"/>
          </a:xfrm>
          <a:prstGeom prst="rect">
            <a:avLst/>
          </a:prstGeom>
        </p:spPr>
        <p:txBody>
          <a:bodyPr vert="horz" wrap="square" lIns="0" tIns="0" rIns="0" bIns="0" rtlCol="0">
            <a:spAutoFit/>
          </a:bodyPr>
          <a:lstStyle/>
          <a:p>
            <a:pPr marL="8659"/>
            <a:r>
              <a:rPr sz="1227" spc="-44" dirty="0">
                <a:latin typeface="Trebuchet MS"/>
                <a:cs typeface="Trebuchet MS"/>
              </a:rPr>
              <a:t>Submittal</a:t>
            </a:r>
            <a:r>
              <a:rPr sz="1227" spc="-106" dirty="0">
                <a:latin typeface="Trebuchet MS"/>
                <a:cs typeface="Trebuchet MS"/>
              </a:rPr>
              <a:t> </a:t>
            </a:r>
            <a:r>
              <a:rPr sz="1227" spc="-41" dirty="0">
                <a:latin typeface="Trebuchet MS"/>
                <a:cs typeface="Trebuchet MS"/>
              </a:rPr>
              <a:t>Data</a:t>
            </a:r>
            <a:r>
              <a:rPr sz="1227" spc="-106" dirty="0">
                <a:latin typeface="Trebuchet MS"/>
                <a:cs typeface="Trebuchet MS"/>
              </a:rPr>
              <a:t> </a:t>
            </a:r>
            <a:r>
              <a:rPr sz="1227" spc="-34" dirty="0">
                <a:latin typeface="Trebuchet MS"/>
                <a:cs typeface="Trebuchet MS"/>
              </a:rPr>
              <a:t>Sheet</a:t>
            </a:r>
            <a:endParaRPr sz="1227">
              <a:latin typeface="Trebuchet MS"/>
              <a:cs typeface="Trebuchet MS"/>
            </a:endParaRPr>
          </a:p>
          <a:p>
            <a:pPr marL="8659">
              <a:spcBef>
                <a:spcPts val="119"/>
              </a:spcBef>
            </a:pPr>
            <a:r>
              <a:rPr sz="682" b="1" spc="-10" dirty="0">
                <a:latin typeface="Trebuchet MS"/>
                <a:cs typeface="Trebuchet MS"/>
              </a:rPr>
              <a:t>Wilo-Stratos</a:t>
            </a:r>
            <a:r>
              <a:rPr sz="682" b="1" spc="-55" dirty="0">
                <a:latin typeface="Trebuchet MS"/>
                <a:cs typeface="Trebuchet MS"/>
              </a:rPr>
              <a:t> </a:t>
            </a:r>
            <a:r>
              <a:rPr sz="682" b="1" spc="-17" dirty="0">
                <a:latin typeface="Trebuchet MS"/>
                <a:cs typeface="Trebuchet MS"/>
              </a:rPr>
              <a:t>GIGA</a:t>
            </a:r>
            <a:r>
              <a:rPr sz="682" b="1" spc="-55" dirty="0">
                <a:latin typeface="Trebuchet MS"/>
                <a:cs typeface="Trebuchet MS"/>
              </a:rPr>
              <a:t> </a:t>
            </a:r>
            <a:r>
              <a:rPr sz="682" b="1" spc="82" dirty="0">
                <a:latin typeface="Trebuchet MS"/>
                <a:cs typeface="Trebuchet MS"/>
              </a:rPr>
              <a:t>-</a:t>
            </a:r>
            <a:r>
              <a:rPr sz="682" b="1" spc="-55" dirty="0">
                <a:latin typeface="Trebuchet MS"/>
                <a:cs typeface="Trebuchet MS"/>
              </a:rPr>
              <a:t> </a:t>
            </a:r>
            <a:r>
              <a:rPr sz="682" b="1" spc="-17" dirty="0">
                <a:latin typeface="Trebuchet MS"/>
                <a:cs typeface="Trebuchet MS"/>
              </a:rPr>
              <a:t>High-Efficiency</a:t>
            </a:r>
            <a:r>
              <a:rPr sz="682" b="1" spc="-55" dirty="0">
                <a:latin typeface="Trebuchet MS"/>
                <a:cs typeface="Trebuchet MS"/>
              </a:rPr>
              <a:t> </a:t>
            </a:r>
            <a:r>
              <a:rPr sz="682" b="1" spc="-17" dirty="0">
                <a:latin typeface="Trebuchet MS"/>
                <a:cs typeface="Trebuchet MS"/>
              </a:rPr>
              <a:t>In-Line</a:t>
            </a:r>
            <a:r>
              <a:rPr sz="682" b="1" spc="-55" dirty="0">
                <a:latin typeface="Trebuchet MS"/>
                <a:cs typeface="Trebuchet MS"/>
              </a:rPr>
              <a:t> </a:t>
            </a:r>
            <a:r>
              <a:rPr sz="682" b="1" spc="-31" dirty="0">
                <a:latin typeface="Trebuchet MS"/>
                <a:cs typeface="Trebuchet MS"/>
              </a:rPr>
              <a:t>Pumps</a:t>
            </a:r>
            <a:endParaRPr sz="682">
              <a:latin typeface="Trebuchet MS"/>
              <a:cs typeface="Trebuchet MS"/>
            </a:endParaRPr>
          </a:p>
        </p:txBody>
      </p:sp>
      <p:sp>
        <p:nvSpPr>
          <p:cNvPr id="107" name="object 107"/>
          <p:cNvSpPr txBox="1"/>
          <p:nvPr/>
        </p:nvSpPr>
        <p:spPr>
          <a:xfrm>
            <a:off x="2979304" y="781483"/>
            <a:ext cx="4515716" cy="125868"/>
          </a:xfrm>
          <a:prstGeom prst="rect">
            <a:avLst/>
          </a:prstGeom>
          <a:solidFill>
            <a:srgbClr val="A7A9AC"/>
          </a:solidFill>
          <a:ln w="6350">
            <a:solidFill>
              <a:srgbClr val="A7A9AC"/>
            </a:solidFill>
          </a:ln>
        </p:spPr>
        <p:txBody>
          <a:bodyPr vert="horz" wrap="square" lIns="0" tIns="0" rIns="0" bIns="0" rtlCol="0">
            <a:spAutoFit/>
          </a:bodyPr>
          <a:lstStyle/>
          <a:p>
            <a:pPr marL="32471"/>
            <a:r>
              <a:rPr sz="818" b="1" spc="-31" dirty="0">
                <a:solidFill>
                  <a:srgbClr val="FFFFFF"/>
                </a:solidFill>
                <a:latin typeface="Trebuchet MS"/>
                <a:cs typeface="Trebuchet MS"/>
              </a:rPr>
              <a:t>Dimensions</a:t>
            </a:r>
            <a:r>
              <a:rPr sz="818" b="1" spc="-65" dirty="0">
                <a:solidFill>
                  <a:srgbClr val="FFFFFF"/>
                </a:solidFill>
                <a:latin typeface="Trebuchet MS"/>
                <a:cs typeface="Trebuchet MS"/>
              </a:rPr>
              <a:t> </a:t>
            </a:r>
            <a:r>
              <a:rPr sz="818" b="1" dirty="0">
                <a:solidFill>
                  <a:srgbClr val="FFFFFF"/>
                </a:solidFill>
                <a:latin typeface="Trebuchet MS"/>
                <a:cs typeface="Trebuchet MS"/>
              </a:rPr>
              <a:t>&amp;</a:t>
            </a:r>
            <a:r>
              <a:rPr sz="818" b="1" spc="-65" dirty="0">
                <a:solidFill>
                  <a:srgbClr val="FFFFFF"/>
                </a:solidFill>
                <a:latin typeface="Trebuchet MS"/>
                <a:cs typeface="Trebuchet MS"/>
              </a:rPr>
              <a:t> W</a:t>
            </a:r>
            <a:r>
              <a:rPr sz="818" b="1" spc="-20" dirty="0">
                <a:solidFill>
                  <a:srgbClr val="FFFFFF"/>
                </a:solidFill>
                <a:latin typeface="Trebuchet MS"/>
                <a:cs typeface="Trebuchet MS"/>
              </a:rPr>
              <a:t>eights</a:t>
            </a:r>
            <a:endParaRPr sz="818">
              <a:latin typeface="Trebuchet MS"/>
              <a:cs typeface="Trebuchet MS"/>
            </a:endParaRPr>
          </a:p>
        </p:txBody>
      </p:sp>
      <p:sp>
        <p:nvSpPr>
          <p:cNvPr id="108" name="object 108"/>
          <p:cNvSpPr/>
          <p:nvPr/>
        </p:nvSpPr>
        <p:spPr>
          <a:xfrm>
            <a:off x="4683890" y="1091041"/>
            <a:ext cx="2219160" cy="1396436"/>
          </a:xfrm>
          <a:prstGeom prst="rect">
            <a:avLst/>
          </a:prstGeom>
          <a:blipFill>
            <a:blip r:embed="rId3" cstate="print"/>
            <a:stretch>
              <a:fillRect/>
            </a:stretch>
          </a:blipFill>
        </p:spPr>
        <p:txBody>
          <a:bodyPr wrap="square" lIns="0" tIns="0" rIns="0" bIns="0" rtlCol="0"/>
          <a:lstStyle/>
          <a:p>
            <a:endParaRPr sz="1227"/>
          </a:p>
        </p:txBody>
      </p:sp>
      <p:sp>
        <p:nvSpPr>
          <p:cNvPr id="109" name="object 109"/>
          <p:cNvSpPr/>
          <p:nvPr/>
        </p:nvSpPr>
        <p:spPr>
          <a:xfrm>
            <a:off x="6931861" y="1614490"/>
            <a:ext cx="91786" cy="0"/>
          </a:xfrm>
          <a:custGeom>
            <a:avLst/>
            <a:gdLst/>
            <a:ahLst/>
            <a:cxnLst/>
            <a:rect l="l" t="t" r="r" b="b"/>
            <a:pathLst>
              <a:path w="134620">
                <a:moveTo>
                  <a:pt x="0" y="0"/>
                </a:moveTo>
                <a:lnTo>
                  <a:pt x="134607" y="0"/>
                </a:lnTo>
              </a:path>
            </a:pathLst>
          </a:custGeom>
          <a:ln w="4889">
            <a:solidFill>
              <a:srgbClr val="231F20"/>
            </a:solidFill>
            <a:prstDash val="dash"/>
          </a:ln>
        </p:spPr>
        <p:txBody>
          <a:bodyPr wrap="square" lIns="0" tIns="0" rIns="0" bIns="0" rtlCol="0"/>
          <a:lstStyle/>
          <a:p>
            <a:endParaRPr sz="1227"/>
          </a:p>
        </p:txBody>
      </p:sp>
      <p:sp>
        <p:nvSpPr>
          <p:cNvPr id="110" name="object 110"/>
          <p:cNvSpPr/>
          <p:nvPr/>
        </p:nvSpPr>
        <p:spPr>
          <a:xfrm>
            <a:off x="6931859" y="2115231"/>
            <a:ext cx="91786" cy="433"/>
          </a:xfrm>
          <a:custGeom>
            <a:avLst/>
            <a:gdLst/>
            <a:ahLst/>
            <a:cxnLst/>
            <a:rect l="l" t="t" r="r" b="b"/>
            <a:pathLst>
              <a:path w="134620" h="635">
                <a:moveTo>
                  <a:pt x="134505" y="38"/>
                </a:moveTo>
                <a:lnTo>
                  <a:pt x="0" y="0"/>
                </a:lnTo>
              </a:path>
            </a:pathLst>
          </a:custGeom>
          <a:ln w="4889">
            <a:solidFill>
              <a:srgbClr val="231F20"/>
            </a:solidFill>
            <a:prstDash val="dash"/>
          </a:ln>
        </p:spPr>
        <p:txBody>
          <a:bodyPr wrap="square" lIns="0" tIns="0" rIns="0" bIns="0" rtlCol="0"/>
          <a:lstStyle/>
          <a:p>
            <a:endParaRPr sz="1227"/>
          </a:p>
        </p:txBody>
      </p:sp>
      <p:sp>
        <p:nvSpPr>
          <p:cNvPr id="111" name="object 111"/>
          <p:cNvSpPr/>
          <p:nvPr/>
        </p:nvSpPr>
        <p:spPr>
          <a:xfrm>
            <a:off x="4854438" y="1862232"/>
            <a:ext cx="1880755" cy="0"/>
          </a:xfrm>
          <a:custGeom>
            <a:avLst/>
            <a:gdLst/>
            <a:ahLst/>
            <a:cxnLst/>
            <a:rect l="l" t="t" r="r" b="b"/>
            <a:pathLst>
              <a:path w="2758440">
                <a:moveTo>
                  <a:pt x="0" y="0"/>
                </a:moveTo>
                <a:lnTo>
                  <a:pt x="2758126" y="0"/>
                </a:lnTo>
              </a:path>
            </a:pathLst>
          </a:custGeom>
          <a:ln w="4889">
            <a:solidFill>
              <a:srgbClr val="231F20"/>
            </a:solidFill>
            <a:prstDash val="dash"/>
          </a:ln>
        </p:spPr>
        <p:txBody>
          <a:bodyPr wrap="square" lIns="0" tIns="0" rIns="0" bIns="0" rtlCol="0"/>
          <a:lstStyle/>
          <a:p>
            <a:endParaRPr sz="1227"/>
          </a:p>
        </p:txBody>
      </p:sp>
      <p:sp>
        <p:nvSpPr>
          <p:cNvPr id="112" name="object 112"/>
          <p:cNvSpPr/>
          <p:nvPr/>
        </p:nvSpPr>
        <p:spPr>
          <a:xfrm>
            <a:off x="4765525" y="1470651"/>
            <a:ext cx="0" cy="784947"/>
          </a:xfrm>
          <a:custGeom>
            <a:avLst/>
            <a:gdLst/>
            <a:ahLst/>
            <a:cxnLst/>
            <a:rect l="l" t="t" r="r" b="b"/>
            <a:pathLst>
              <a:path h="1151254">
                <a:moveTo>
                  <a:pt x="0" y="1150835"/>
                </a:moveTo>
                <a:lnTo>
                  <a:pt x="0" y="0"/>
                </a:lnTo>
              </a:path>
            </a:pathLst>
          </a:custGeom>
          <a:ln w="4889">
            <a:solidFill>
              <a:srgbClr val="231F20"/>
            </a:solidFill>
          </a:ln>
        </p:spPr>
        <p:txBody>
          <a:bodyPr wrap="square" lIns="0" tIns="0" rIns="0" bIns="0" rtlCol="0"/>
          <a:lstStyle/>
          <a:p>
            <a:endParaRPr sz="1227"/>
          </a:p>
        </p:txBody>
      </p:sp>
      <p:sp>
        <p:nvSpPr>
          <p:cNvPr id="113" name="object 113"/>
          <p:cNvSpPr/>
          <p:nvPr/>
        </p:nvSpPr>
        <p:spPr>
          <a:xfrm>
            <a:off x="4751068" y="1427094"/>
            <a:ext cx="28575" cy="53686"/>
          </a:xfrm>
          <a:custGeom>
            <a:avLst/>
            <a:gdLst/>
            <a:ahLst/>
            <a:cxnLst/>
            <a:rect l="l" t="t" r="r" b="b"/>
            <a:pathLst>
              <a:path w="41910" h="78739">
                <a:moveTo>
                  <a:pt x="20955" y="0"/>
                </a:moveTo>
                <a:lnTo>
                  <a:pt x="0" y="78143"/>
                </a:lnTo>
                <a:lnTo>
                  <a:pt x="41884" y="78143"/>
                </a:lnTo>
                <a:lnTo>
                  <a:pt x="20955" y="0"/>
                </a:lnTo>
                <a:close/>
              </a:path>
            </a:pathLst>
          </a:custGeom>
          <a:solidFill>
            <a:srgbClr val="231F20"/>
          </a:solidFill>
        </p:spPr>
        <p:txBody>
          <a:bodyPr wrap="square" lIns="0" tIns="0" rIns="0" bIns="0" rtlCol="0"/>
          <a:lstStyle/>
          <a:p>
            <a:endParaRPr sz="1227"/>
          </a:p>
        </p:txBody>
      </p:sp>
      <p:sp>
        <p:nvSpPr>
          <p:cNvPr id="114" name="object 114"/>
          <p:cNvSpPr/>
          <p:nvPr/>
        </p:nvSpPr>
        <p:spPr>
          <a:xfrm>
            <a:off x="4751427" y="2245572"/>
            <a:ext cx="28575" cy="53686"/>
          </a:xfrm>
          <a:custGeom>
            <a:avLst/>
            <a:gdLst/>
            <a:ahLst/>
            <a:cxnLst/>
            <a:rect l="l" t="t" r="r" b="b"/>
            <a:pathLst>
              <a:path w="41910" h="78739">
                <a:moveTo>
                  <a:pt x="41871" y="0"/>
                </a:moveTo>
                <a:lnTo>
                  <a:pt x="0" y="0"/>
                </a:lnTo>
                <a:lnTo>
                  <a:pt x="20916" y="78155"/>
                </a:lnTo>
                <a:lnTo>
                  <a:pt x="41871" y="0"/>
                </a:lnTo>
                <a:close/>
              </a:path>
            </a:pathLst>
          </a:custGeom>
          <a:solidFill>
            <a:srgbClr val="231F20"/>
          </a:solidFill>
        </p:spPr>
        <p:txBody>
          <a:bodyPr wrap="square" lIns="0" tIns="0" rIns="0" bIns="0" rtlCol="0"/>
          <a:lstStyle/>
          <a:p>
            <a:endParaRPr sz="1227"/>
          </a:p>
        </p:txBody>
      </p:sp>
      <p:sp>
        <p:nvSpPr>
          <p:cNvPr id="115" name="object 115"/>
          <p:cNvSpPr/>
          <p:nvPr/>
        </p:nvSpPr>
        <p:spPr>
          <a:xfrm>
            <a:off x="4885568" y="1469041"/>
            <a:ext cx="0" cy="350693"/>
          </a:xfrm>
          <a:custGeom>
            <a:avLst/>
            <a:gdLst/>
            <a:ahLst/>
            <a:cxnLst/>
            <a:rect l="l" t="t" r="r" b="b"/>
            <a:pathLst>
              <a:path h="514350">
                <a:moveTo>
                  <a:pt x="0" y="514235"/>
                </a:moveTo>
                <a:lnTo>
                  <a:pt x="0" y="0"/>
                </a:lnTo>
              </a:path>
            </a:pathLst>
          </a:custGeom>
          <a:ln w="4889">
            <a:solidFill>
              <a:srgbClr val="231F20"/>
            </a:solidFill>
          </a:ln>
        </p:spPr>
        <p:txBody>
          <a:bodyPr wrap="square" lIns="0" tIns="0" rIns="0" bIns="0" rtlCol="0"/>
          <a:lstStyle/>
          <a:p>
            <a:endParaRPr sz="1227"/>
          </a:p>
        </p:txBody>
      </p:sp>
      <p:sp>
        <p:nvSpPr>
          <p:cNvPr id="116" name="object 116"/>
          <p:cNvSpPr/>
          <p:nvPr/>
        </p:nvSpPr>
        <p:spPr>
          <a:xfrm>
            <a:off x="4871105" y="1425516"/>
            <a:ext cx="28575" cy="53686"/>
          </a:xfrm>
          <a:custGeom>
            <a:avLst/>
            <a:gdLst/>
            <a:ahLst/>
            <a:cxnLst/>
            <a:rect l="l" t="t" r="r" b="b"/>
            <a:pathLst>
              <a:path w="41910" h="78739">
                <a:moveTo>
                  <a:pt x="20955" y="0"/>
                </a:moveTo>
                <a:lnTo>
                  <a:pt x="0" y="78143"/>
                </a:lnTo>
                <a:lnTo>
                  <a:pt x="41884" y="78143"/>
                </a:lnTo>
                <a:lnTo>
                  <a:pt x="20955" y="0"/>
                </a:lnTo>
                <a:close/>
              </a:path>
            </a:pathLst>
          </a:custGeom>
          <a:solidFill>
            <a:srgbClr val="231F20"/>
          </a:solidFill>
        </p:spPr>
        <p:txBody>
          <a:bodyPr wrap="square" lIns="0" tIns="0" rIns="0" bIns="0" rtlCol="0"/>
          <a:lstStyle/>
          <a:p>
            <a:endParaRPr sz="1227"/>
          </a:p>
        </p:txBody>
      </p:sp>
      <p:sp>
        <p:nvSpPr>
          <p:cNvPr id="117" name="object 117"/>
          <p:cNvSpPr/>
          <p:nvPr/>
        </p:nvSpPr>
        <p:spPr>
          <a:xfrm>
            <a:off x="4871455" y="1809915"/>
            <a:ext cx="28575" cy="53686"/>
          </a:xfrm>
          <a:custGeom>
            <a:avLst/>
            <a:gdLst/>
            <a:ahLst/>
            <a:cxnLst/>
            <a:rect l="l" t="t" r="r" b="b"/>
            <a:pathLst>
              <a:path w="41910" h="78739">
                <a:moveTo>
                  <a:pt x="41897" y="0"/>
                </a:moveTo>
                <a:lnTo>
                  <a:pt x="0" y="0"/>
                </a:lnTo>
                <a:lnTo>
                  <a:pt x="20942" y="78168"/>
                </a:lnTo>
                <a:lnTo>
                  <a:pt x="41897" y="0"/>
                </a:lnTo>
                <a:close/>
              </a:path>
            </a:pathLst>
          </a:custGeom>
          <a:solidFill>
            <a:srgbClr val="231F20"/>
          </a:solidFill>
        </p:spPr>
        <p:txBody>
          <a:bodyPr wrap="square" lIns="0" tIns="0" rIns="0" bIns="0" rtlCol="0"/>
          <a:lstStyle/>
          <a:p>
            <a:endParaRPr sz="1227"/>
          </a:p>
        </p:txBody>
      </p:sp>
      <p:sp>
        <p:nvSpPr>
          <p:cNvPr id="118" name="object 118"/>
          <p:cNvSpPr/>
          <p:nvPr/>
        </p:nvSpPr>
        <p:spPr>
          <a:xfrm>
            <a:off x="5073494" y="2454667"/>
            <a:ext cx="155431" cy="0"/>
          </a:xfrm>
          <a:custGeom>
            <a:avLst/>
            <a:gdLst/>
            <a:ahLst/>
            <a:cxnLst/>
            <a:rect l="l" t="t" r="r" b="b"/>
            <a:pathLst>
              <a:path w="227964">
                <a:moveTo>
                  <a:pt x="0" y="0"/>
                </a:moveTo>
                <a:lnTo>
                  <a:pt x="227495" y="0"/>
                </a:lnTo>
              </a:path>
            </a:pathLst>
          </a:custGeom>
          <a:ln w="4889">
            <a:solidFill>
              <a:srgbClr val="231F20"/>
            </a:solidFill>
          </a:ln>
        </p:spPr>
        <p:txBody>
          <a:bodyPr wrap="square" lIns="0" tIns="0" rIns="0" bIns="0" rtlCol="0"/>
          <a:lstStyle/>
          <a:p>
            <a:endParaRPr sz="1227"/>
          </a:p>
        </p:txBody>
      </p:sp>
      <p:sp>
        <p:nvSpPr>
          <p:cNvPr id="119" name="object 119"/>
          <p:cNvSpPr/>
          <p:nvPr/>
        </p:nvSpPr>
        <p:spPr>
          <a:xfrm>
            <a:off x="5218862" y="2440200"/>
            <a:ext cx="53686" cy="28575"/>
          </a:xfrm>
          <a:custGeom>
            <a:avLst/>
            <a:gdLst/>
            <a:ahLst/>
            <a:cxnLst/>
            <a:rect l="l" t="t" r="r" b="b"/>
            <a:pathLst>
              <a:path w="78739" h="41910">
                <a:moveTo>
                  <a:pt x="0" y="0"/>
                </a:moveTo>
                <a:lnTo>
                  <a:pt x="0" y="41884"/>
                </a:lnTo>
                <a:lnTo>
                  <a:pt x="78155" y="20955"/>
                </a:lnTo>
                <a:lnTo>
                  <a:pt x="0" y="0"/>
                </a:lnTo>
                <a:close/>
              </a:path>
            </a:pathLst>
          </a:custGeom>
          <a:solidFill>
            <a:srgbClr val="231F20"/>
          </a:solidFill>
        </p:spPr>
        <p:txBody>
          <a:bodyPr wrap="square" lIns="0" tIns="0" rIns="0" bIns="0" rtlCol="0"/>
          <a:lstStyle/>
          <a:p>
            <a:endParaRPr sz="1227"/>
          </a:p>
        </p:txBody>
      </p:sp>
      <p:sp>
        <p:nvSpPr>
          <p:cNvPr id="120" name="object 120"/>
          <p:cNvSpPr/>
          <p:nvPr/>
        </p:nvSpPr>
        <p:spPr>
          <a:xfrm>
            <a:off x="5029951" y="2440550"/>
            <a:ext cx="53686" cy="28575"/>
          </a:xfrm>
          <a:custGeom>
            <a:avLst/>
            <a:gdLst/>
            <a:ahLst/>
            <a:cxnLst/>
            <a:rect l="l" t="t" r="r" b="b"/>
            <a:pathLst>
              <a:path w="78739" h="41910">
                <a:moveTo>
                  <a:pt x="78143" y="0"/>
                </a:moveTo>
                <a:lnTo>
                  <a:pt x="0" y="20916"/>
                </a:lnTo>
                <a:lnTo>
                  <a:pt x="78143" y="41871"/>
                </a:lnTo>
                <a:lnTo>
                  <a:pt x="78143" y="0"/>
                </a:lnTo>
                <a:close/>
              </a:path>
            </a:pathLst>
          </a:custGeom>
          <a:solidFill>
            <a:srgbClr val="231F20"/>
          </a:solidFill>
        </p:spPr>
        <p:txBody>
          <a:bodyPr wrap="square" lIns="0" tIns="0" rIns="0" bIns="0" rtlCol="0"/>
          <a:lstStyle/>
          <a:p>
            <a:endParaRPr sz="1227"/>
          </a:p>
        </p:txBody>
      </p:sp>
      <p:sp>
        <p:nvSpPr>
          <p:cNvPr id="121" name="object 121"/>
          <p:cNvSpPr/>
          <p:nvPr/>
        </p:nvSpPr>
        <p:spPr>
          <a:xfrm>
            <a:off x="5006714" y="1986789"/>
            <a:ext cx="151967" cy="0"/>
          </a:xfrm>
          <a:custGeom>
            <a:avLst/>
            <a:gdLst/>
            <a:ahLst/>
            <a:cxnLst/>
            <a:rect l="l" t="t" r="r" b="b"/>
            <a:pathLst>
              <a:path w="222885">
                <a:moveTo>
                  <a:pt x="222859" y="0"/>
                </a:moveTo>
                <a:lnTo>
                  <a:pt x="0" y="0"/>
                </a:lnTo>
              </a:path>
            </a:pathLst>
          </a:custGeom>
          <a:ln w="4889">
            <a:solidFill>
              <a:srgbClr val="231F20"/>
            </a:solidFill>
            <a:prstDash val="lgDash"/>
          </a:ln>
        </p:spPr>
        <p:txBody>
          <a:bodyPr wrap="square" lIns="0" tIns="0" rIns="0" bIns="0" rtlCol="0"/>
          <a:lstStyle/>
          <a:p>
            <a:endParaRPr sz="1227"/>
          </a:p>
        </p:txBody>
      </p:sp>
      <p:sp>
        <p:nvSpPr>
          <p:cNvPr id="122" name="object 122"/>
          <p:cNvSpPr/>
          <p:nvPr/>
        </p:nvSpPr>
        <p:spPr>
          <a:xfrm>
            <a:off x="5000774" y="1488631"/>
            <a:ext cx="113001" cy="0"/>
          </a:xfrm>
          <a:custGeom>
            <a:avLst/>
            <a:gdLst/>
            <a:ahLst/>
            <a:cxnLst/>
            <a:rect l="l" t="t" r="r" b="b"/>
            <a:pathLst>
              <a:path w="165735">
                <a:moveTo>
                  <a:pt x="165125" y="0"/>
                </a:moveTo>
                <a:lnTo>
                  <a:pt x="0" y="0"/>
                </a:lnTo>
              </a:path>
            </a:pathLst>
          </a:custGeom>
          <a:ln w="4889">
            <a:solidFill>
              <a:srgbClr val="231F20"/>
            </a:solidFill>
            <a:prstDash val="lgDash"/>
          </a:ln>
        </p:spPr>
        <p:txBody>
          <a:bodyPr wrap="square" lIns="0" tIns="0" rIns="0" bIns="0" rtlCol="0"/>
          <a:lstStyle/>
          <a:p>
            <a:endParaRPr sz="1227"/>
          </a:p>
        </p:txBody>
      </p:sp>
      <p:sp>
        <p:nvSpPr>
          <p:cNvPr id="123" name="object 123"/>
          <p:cNvSpPr/>
          <p:nvPr/>
        </p:nvSpPr>
        <p:spPr>
          <a:xfrm>
            <a:off x="5080265" y="2035987"/>
            <a:ext cx="54552" cy="109970"/>
          </a:xfrm>
          <a:custGeom>
            <a:avLst/>
            <a:gdLst/>
            <a:ahLst/>
            <a:cxnLst/>
            <a:rect l="l" t="t" r="r" b="b"/>
            <a:pathLst>
              <a:path w="80010" h="161289">
                <a:moveTo>
                  <a:pt x="0" y="0"/>
                </a:moveTo>
                <a:lnTo>
                  <a:pt x="19102" y="42780"/>
                </a:lnTo>
                <a:lnTo>
                  <a:pt x="37209" y="80206"/>
                </a:lnTo>
                <a:lnTo>
                  <a:pt x="56310" y="117712"/>
                </a:lnTo>
                <a:lnTo>
                  <a:pt x="74385" y="151248"/>
                </a:lnTo>
                <a:lnTo>
                  <a:pt x="79832" y="160845"/>
                </a:lnTo>
              </a:path>
            </a:pathLst>
          </a:custGeom>
          <a:ln w="4889">
            <a:solidFill>
              <a:srgbClr val="231F20"/>
            </a:solidFill>
          </a:ln>
        </p:spPr>
        <p:txBody>
          <a:bodyPr wrap="square" lIns="0" tIns="0" rIns="0" bIns="0" rtlCol="0"/>
          <a:lstStyle/>
          <a:p>
            <a:endParaRPr sz="1227"/>
          </a:p>
        </p:txBody>
      </p:sp>
      <p:sp>
        <p:nvSpPr>
          <p:cNvPr id="124" name="object 124"/>
          <p:cNvSpPr/>
          <p:nvPr/>
        </p:nvSpPr>
        <p:spPr>
          <a:xfrm>
            <a:off x="5161556" y="2195695"/>
            <a:ext cx="2598" cy="4763"/>
          </a:xfrm>
          <a:custGeom>
            <a:avLst/>
            <a:gdLst/>
            <a:ahLst/>
            <a:cxnLst/>
            <a:rect l="l" t="t" r="r" b="b"/>
            <a:pathLst>
              <a:path w="3810" h="6985">
                <a:moveTo>
                  <a:pt x="0" y="0"/>
                </a:moveTo>
                <a:lnTo>
                  <a:pt x="3454" y="6718"/>
                </a:lnTo>
              </a:path>
            </a:pathLst>
          </a:custGeom>
          <a:ln w="4889">
            <a:solidFill>
              <a:srgbClr val="231F20"/>
            </a:solidFill>
          </a:ln>
        </p:spPr>
        <p:txBody>
          <a:bodyPr wrap="square" lIns="0" tIns="0" rIns="0" bIns="0" rtlCol="0"/>
          <a:lstStyle/>
          <a:p>
            <a:endParaRPr sz="1227"/>
          </a:p>
        </p:txBody>
      </p:sp>
      <p:sp>
        <p:nvSpPr>
          <p:cNvPr id="125" name="object 125"/>
          <p:cNvSpPr/>
          <p:nvPr/>
        </p:nvSpPr>
        <p:spPr>
          <a:xfrm>
            <a:off x="5745162" y="2060492"/>
            <a:ext cx="71870" cy="32905"/>
          </a:xfrm>
          <a:custGeom>
            <a:avLst/>
            <a:gdLst/>
            <a:ahLst/>
            <a:cxnLst/>
            <a:rect l="l" t="t" r="r" b="b"/>
            <a:pathLst>
              <a:path w="105410" h="48260">
                <a:moveTo>
                  <a:pt x="105384" y="0"/>
                </a:moveTo>
                <a:lnTo>
                  <a:pt x="55655" y="11768"/>
                </a:lnTo>
                <a:lnTo>
                  <a:pt x="19600" y="31573"/>
                </a:lnTo>
                <a:lnTo>
                  <a:pt x="9185" y="39591"/>
                </a:lnTo>
                <a:lnTo>
                  <a:pt x="0" y="48105"/>
                </a:lnTo>
              </a:path>
            </a:pathLst>
          </a:custGeom>
          <a:ln w="4889">
            <a:solidFill>
              <a:srgbClr val="231F20"/>
            </a:solidFill>
          </a:ln>
        </p:spPr>
        <p:txBody>
          <a:bodyPr wrap="square" lIns="0" tIns="0" rIns="0" bIns="0" rtlCol="0"/>
          <a:lstStyle/>
          <a:p>
            <a:endParaRPr sz="1227"/>
          </a:p>
        </p:txBody>
      </p:sp>
      <p:sp>
        <p:nvSpPr>
          <p:cNvPr id="126" name="object 126"/>
          <p:cNvSpPr/>
          <p:nvPr/>
        </p:nvSpPr>
        <p:spPr>
          <a:xfrm>
            <a:off x="6129357" y="1909279"/>
            <a:ext cx="0" cy="311727"/>
          </a:xfrm>
          <a:custGeom>
            <a:avLst/>
            <a:gdLst/>
            <a:ahLst/>
            <a:cxnLst/>
            <a:rect l="l" t="t" r="r" b="b"/>
            <a:pathLst>
              <a:path h="457200">
                <a:moveTo>
                  <a:pt x="0" y="456946"/>
                </a:moveTo>
                <a:lnTo>
                  <a:pt x="0" y="0"/>
                </a:lnTo>
              </a:path>
            </a:pathLst>
          </a:custGeom>
          <a:ln w="4889">
            <a:solidFill>
              <a:srgbClr val="231F20"/>
            </a:solidFill>
          </a:ln>
        </p:spPr>
        <p:txBody>
          <a:bodyPr wrap="square" lIns="0" tIns="0" rIns="0" bIns="0" rtlCol="0"/>
          <a:lstStyle/>
          <a:p>
            <a:endParaRPr sz="1227"/>
          </a:p>
        </p:txBody>
      </p:sp>
      <p:sp>
        <p:nvSpPr>
          <p:cNvPr id="127" name="object 127"/>
          <p:cNvSpPr/>
          <p:nvPr/>
        </p:nvSpPr>
        <p:spPr>
          <a:xfrm>
            <a:off x="6114882" y="1865737"/>
            <a:ext cx="28575" cy="53686"/>
          </a:xfrm>
          <a:custGeom>
            <a:avLst/>
            <a:gdLst/>
            <a:ahLst/>
            <a:cxnLst/>
            <a:rect l="l" t="t" r="r" b="b"/>
            <a:pathLst>
              <a:path w="41910" h="78739">
                <a:moveTo>
                  <a:pt x="20993" y="0"/>
                </a:moveTo>
                <a:lnTo>
                  <a:pt x="0" y="78168"/>
                </a:lnTo>
                <a:lnTo>
                  <a:pt x="41910" y="78168"/>
                </a:lnTo>
                <a:lnTo>
                  <a:pt x="20993" y="0"/>
                </a:lnTo>
                <a:close/>
              </a:path>
            </a:pathLst>
          </a:custGeom>
          <a:solidFill>
            <a:srgbClr val="231F20"/>
          </a:solidFill>
        </p:spPr>
        <p:txBody>
          <a:bodyPr wrap="square" lIns="0" tIns="0" rIns="0" bIns="0" rtlCol="0"/>
          <a:lstStyle/>
          <a:p>
            <a:endParaRPr sz="1227"/>
          </a:p>
        </p:txBody>
      </p:sp>
      <p:sp>
        <p:nvSpPr>
          <p:cNvPr id="128" name="object 128"/>
          <p:cNvSpPr/>
          <p:nvPr/>
        </p:nvSpPr>
        <p:spPr>
          <a:xfrm>
            <a:off x="6115250" y="2211093"/>
            <a:ext cx="28575" cy="53686"/>
          </a:xfrm>
          <a:custGeom>
            <a:avLst/>
            <a:gdLst/>
            <a:ahLst/>
            <a:cxnLst/>
            <a:rect l="l" t="t" r="r" b="b"/>
            <a:pathLst>
              <a:path w="41910" h="78739">
                <a:moveTo>
                  <a:pt x="41859" y="0"/>
                </a:moveTo>
                <a:lnTo>
                  <a:pt x="0" y="0"/>
                </a:lnTo>
                <a:lnTo>
                  <a:pt x="20929" y="78143"/>
                </a:lnTo>
                <a:lnTo>
                  <a:pt x="41859" y="0"/>
                </a:lnTo>
                <a:close/>
              </a:path>
            </a:pathLst>
          </a:custGeom>
          <a:solidFill>
            <a:srgbClr val="231F20"/>
          </a:solidFill>
        </p:spPr>
        <p:txBody>
          <a:bodyPr wrap="square" lIns="0" tIns="0" rIns="0" bIns="0" rtlCol="0"/>
          <a:lstStyle/>
          <a:p>
            <a:endParaRPr sz="1227"/>
          </a:p>
        </p:txBody>
      </p:sp>
      <p:sp>
        <p:nvSpPr>
          <p:cNvPr id="129" name="object 129"/>
          <p:cNvSpPr/>
          <p:nvPr/>
        </p:nvSpPr>
        <p:spPr>
          <a:xfrm>
            <a:off x="5315163" y="2454650"/>
            <a:ext cx="1353416" cy="0"/>
          </a:xfrm>
          <a:custGeom>
            <a:avLst/>
            <a:gdLst/>
            <a:ahLst/>
            <a:cxnLst/>
            <a:rect l="l" t="t" r="r" b="b"/>
            <a:pathLst>
              <a:path w="1985010">
                <a:moveTo>
                  <a:pt x="0" y="0"/>
                </a:moveTo>
                <a:lnTo>
                  <a:pt x="1984400" y="0"/>
                </a:lnTo>
              </a:path>
            </a:pathLst>
          </a:custGeom>
          <a:ln w="4889">
            <a:solidFill>
              <a:srgbClr val="231F20"/>
            </a:solidFill>
          </a:ln>
        </p:spPr>
        <p:txBody>
          <a:bodyPr wrap="square" lIns="0" tIns="0" rIns="0" bIns="0" rtlCol="0"/>
          <a:lstStyle/>
          <a:p>
            <a:endParaRPr sz="1227"/>
          </a:p>
        </p:txBody>
      </p:sp>
      <p:sp>
        <p:nvSpPr>
          <p:cNvPr id="130" name="object 130"/>
          <p:cNvSpPr/>
          <p:nvPr/>
        </p:nvSpPr>
        <p:spPr>
          <a:xfrm>
            <a:off x="6658427" y="2440200"/>
            <a:ext cx="53686" cy="28575"/>
          </a:xfrm>
          <a:custGeom>
            <a:avLst/>
            <a:gdLst/>
            <a:ahLst/>
            <a:cxnLst/>
            <a:rect l="l" t="t" r="r" b="b"/>
            <a:pathLst>
              <a:path w="78739" h="41910">
                <a:moveTo>
                  <a:pt x="0" y="0"/>
                </a:moveTo>
                <a:lnTo>
                  <a:pt x="0" y="41884"/>
                </a:lnTo>
                <a:lnTo>
                  <a:pt x="78168" y="20955"/>
                </a:lnTo>
                <a:lnTo>
                  <a:pt x="0" y="0"/>
                </a:lnTo>
                <a:close/>
              </a:path>
            </a:pathLst>
          </a:custGeom>
          <a:solidFill>
            <a:srgbClr val="231F20"/>
          </a:solidFill>
        </p:spPr>
        <p:txBody>
          <a:bodyPr wrap="square" lIns="0" tIns="0" rIns="0" bIns="0" rtlCol="0"/>
          <a:lstStyle/>
          <a:p>
            <a:endParaRPr sz="1227"/>
          </a:p>
        </p:txBody>
      </p:sp>
      <p:sp>
        <p:nvSpPr>
          <p:cNvPr id="131" name="object 131"/>
          <p:cNvSpPr/>
          <p:nvPr/>
        </p:nvSpPr>
        <p:spPr>
          <a:xfrm>
            <a:off x="5271629" y="2440550"/>
            <a:ext cx="53686" cy="28575"/>
          </a:xfrm>
          <a:custGeom>
            <a:avLst/>
            <a:gdLst/>
            <a:ahLst/>
            <a:cxnLst/>
            <a:rect l="l" t="t" r="r" b="b"/>
            <a:pathLst>
              <a:path w="78739" h="41910">
                <a:moveTo>
                  <a:pt x="78155" y="0"/>
                </a:moveTo>
                <a:lnTo>
                  <a:pt x="0" y="20916"/>
                </a:lnTo>
                <a:lnTo>
                  <a:pt x="78155" y="41871"/>
                </a:lnTo>
                <a:lnTo>
                  <a:pt x="78155" y="0"/>
                </a:lnTo>
                <a:close/>
              </a:path>
            </a:pathLst>
          </a:custGeom>
          <a:solidFill>
            <a:srgbClr val="231F20"/>
          </a:solidFill>
        </p:spPr>
        <p:txBody>
          <a:bodyPr wrap="square" lIns="0" tIns="0" rIns="0" bIns="0" rtlCol="0"/>
          <a:lstStyle/>
          <a:p>
            <a:endParaRPr sz="1227"/>
          </a:p>
        </p:txBody>
      </p:sp>
      <p:sp>
        <p:nvSpPr>
          <p:cNvPr id="132" name="object 132"/>
          <p:cNvSpPr/>
          <p:nvPr/>
        </p:nvSpPr>
        <p:spPr>
          <a:xfrm>
            <a:off x="6712182" y="2115228"/>
            <a:ext cx="189201" cy="0"/>
          </a:xfrm>
          <a:custGeom>
            <a:avLst/>
            <a:gdLst/>
            <a:ahLst/>
            <a:cxnLst/>
            <a:rect l="l" t="t" r="r" b="b"/>
            <a:pathLst>
              <a:path w="277495">
                <a:moveTo>
                  <a:pt x="0" y="0"/>
                </a:moveTo>
                <a:lnTo>
                  <a:pt x="277406" y="0"/>
                </a:lnTo>
              </a:path>
            </a:pathLst>
          </a:custGeom>
          <a:ln w="4889">
            <a:solidFill>
              <a:srgbClr val="231F20"/>
            </a:solidFill>
          </a:ln>
        </p:spPr>
        <p:txBody>
          <a:bodyPr wrap="square" lIns="0" tIns="0" rIns="0" bIns="0" rtlCol="0"/>
          <a:lstStyle/>
          <a:p>
            <a:endParaRPr sz="1227"/>
          </a:p>
        </p:txBody>
      </p:sp>
      <p:sp>
        <p:nvSpPr>
          <p:cNvPr id="133" name="object 133"/>
          <p:cNvSpPr/>
          <p:nvPr/>
        </p:nvSpPr>
        <p:spPr>
          <a:xfrm>
            <a:off x="6870158" y="1660453"/>
            <a:ext cx="0" cy="406544"/>
          </a:xfrm>
          <a:custGeom>
            <a:avLst/>
            <a:gdLst/>
            <a:ahLst/>
            <a:cxnLst/>
            <a:rect l="l" t="t" r="r" b="b"/>
            <a:pathLst>
              <a:path h="596264">
                <a:moveTo>
                  <a:pt x="0" y="595782"/>
                </a:moveTo>
                <a:lnTo>
                  <a:pt x="0" y="0"/>
                </a:lnTo>
              </a:path>
            </a:pathLst>
          </a:custGeom>
          <a:ln w="4889">
            <a:solidFill>
              <a:srgbClr val="231F20"/>
            </a:solidFill>
          </a:ln>
        </p:spPr>
        <p:txBody>
          <a:bodyPr wrap="square" lIns="0" tIns="0" rIns="0" bIns="0" rtlCol="0"/>
          <a:lstStyle/>
          <a:p>
            <a:endParaRPr sz="1227"/>
          </a:p>
        </p:txBody>
      </p:sp>
      <p:sp>
        <p:nvSpPr>
          <p:cNvPr id="134" name="object 134"/>
          <p:cNvSpPr/>
          <p:nvPr/>
        </p:nvSpPr>
        <p:spPr>
          <a:xfrm>
            <a:off x="6855727" y="1616919"/>
            <a:ext cx="28575" cy="53686"/>
          </a:xfrm>
          <a:custGeom>
            <a:avLst/>
            <a:gdLst/>
            <a:ahLst/>
            <a:cxnLst/>
            <a:rect l="l" t="t" r="r" b="b"/>
            <a:pathLst>
              <a:path w="41910" h="78739">
                <a:moveTo>
                  <a:pt x="20942" y="0"/>
                </a:moveTo>
                <a:lnTo>
                  <a:pt x="0" y="78155"/>
                </a:lnTo>
                <a:lnTo>
                  <a:pt x="41871" y="78155"/>
                </a:lnTo>
                <a:lnTo>
                  <a:pt x="20942" y="0"/>
                </a:lnTo>
                <a:close/>
              </a:path>
            </a:pathLst>
          </a:custGeom>
          <a:solidFill>
            <a:srgbClr val="231F20"/>
          </a:solidFill>
        </p:spPr>
        <p:txBody>
          <a:bodyPr wrap="square" lIns="0" tIns="0" rIns="0" bIns="0" rtlCol="0"/>
          <a:lstStyle/>
          <a:p>
            <a:endParaRPr sz="1227"/>
          </a:p>
        </p:txBody>
      </p:sp>
      <p:sp>
        <p:nvSpPr>
          <p:cNvPr id="135" name="object 135"/>
          <p:cNvSpPr/>
          <p:nvPr/>
        </p:nvSpPr>
        <p:spPr>
          <a:xfrm>
            <a:off x="6856068" y="2056926"/>
            <a:ext cx="28575" cy="53686"/>
          </a:xfrm>
          <a:custGeom>
            <a:avLst/>
            <a:gdLst/>
            <a:ahLst/>
            <a:cxnLst/>
            <a:rect l="l" t="t" r="r" b="b"/>
            <a:pathLst>
              <a:path w="41910" h="78739">
                <a:moveTo>
                  <a:pt x="41871" y="0"/>
                </a:moveTo>
                <a:lnTo>
                  <a:pt x="0" y="0"/>
                </a:lnTo>
                <a:lnTo>
                  <a:pt x="20916" y="78155"/>
                </a:lnTo>
                <a:lnTo>
                  <a:pt x="41871" y="0"/>
                </a:lnTo>
                <a:close/>
              </a:path>
            </a:pathLst>
          </a:custGeom>
          <a:solidFill>
            <a:srgbClr val="231F20"/>
          </a:solidFill>
        </p:spPr>
        <p:txBody>
          <a:bodyPr wrap="square" lIns="0" tIns="0" rIns="0" bIns="0" rtlCol="0"/>
          <a:lstStyle/>
          <a:p>
            <a:endParaRPr sz="1227"/>
          </a:p>
        </p:txBody>
      </p:sp>
      <p:sp>
        <p:nvSpPr>
          <p:cNvPr id="136" name="object 136"/>
          <p:cNvSpPr/>
          <p:nvPr/>
        </p:nvSpPr>
        <p:spPr>
          <a:xfrm>
            <a:off x="5823165" y="1092736"/>
            <a:ext cx="1339994" cy="0"/>
          </a:xfrm>
          <a:custGeom>
            <a:avLst/>
            <a:gdLst/>
            <a:ahLst/>
            <a:cxnLst/>
            <a:rect l="l" t="t" r="r" b="b"/>
            <a:pathLst>
              <a:path w="1965325">
                <a:moveTo>
                  <a:pt x="0" y="0"/>
                </a:moveTo>
                <a:lnTo>
                  <a:pt x="119062" y="0"/>
                </a:lnTo>
                <a:lnTo>
                  <a:pt x="1965325" y="0"/>
                </a:lnTo>
              </a:path>
            </a:pathLst>
          </a:custGeom>
          <a:ln w="4889">
            <a:solidFill>
              <a:srgbClr val="231F20"/>
            </a:solidFill>
          </a:ln>
        </p:spPr>
        <p:txBody>
          <a:bodyPr wrap="square" lIns="0" tIns="0" rIns="0" bIns="0" rtlCol="0"/>
          <a:lstStyle/>
          <a:p>
            <a:endParaRPr sz="1227"/>
          </a:p>
        </p:txBody>
      </p:sp>
      <p:sp>
        <p:nvSpPr>
          <p:cNvPr id="137" name="object 137"/>
          <p:cNvSpPr/>
          <p:nvPr/>
        </p:nvSpPr>
        <p:spPr>
          <a:xfrm>
            <a:off x="6897567" y="1862251"/>
            <a:ext cx="265834" cy="0"/>
          </a:xfrm>
          <a:custGeom>
            <a:avLst/>
            <a:gdLst/>
            <a:ahLst/>
            <a:cxnLst/>
            <a:rect l="l" t="t" r="r" b="b"/>
            <a:pathLst>
              <a:path w="389890">
                <a:moveTo>
                  <a:pt x="0" y="0"/>
                </a:moveTo>
                <a:lnTo>
                  <a:pt x="389534" y="0"/>
                </a:lnTo>
              </a:path>
            </a:pathLst>
          </a:custGeom>
          <a:ln w="4889">
            <a:solidFill>
              <a:srgbClr val="231F20"/>
            </a:solidFill>
          </a:ln>
        </p:spPr>
        <p:txBody>
          <a:bodyPr wrap="square" lIns="0" tIns="0" rIns="0" bIns="0" rtlCol="0"/>
          <a:lstStyle/>
          <a:p>
            <a:endParaRPr sz="1227"/>
          </a:p>
        </p:txBody>
      </p:sp>
      <p:sp>
        <p:nvSpPr>
          <p:cNvPr id="138" name="object 138"/>
          <p:cNvSpPr/>
          <p:nvPr/>
        </p:nvSpPr>
        <p:spPr>
          <a:xfrm>
            <a:off x="7132038" y="1136551"/>
            <a:ext cx="0" cy="681470"/>
          </a:xfrm>
          <a:custGeom>
            <a:avLst/>
            <a:gdLst/>
            <a:ahLst/>
            <a:cxnLst/>
            <a:rect l="l" t="t" r="r" b="b"/>
            <a:pathLst>
              <a:path h="999489">
                <a:moveTo>
                  <a:pt x="0" y="999070"/>
                </a:moveTo>
                <a:lnTo>
                  <a:pt x="0" y="0"/>
                </a:lnTo>
              </a:path>
            </a:pathLst>
          </a:custGeom>
          <a:ln w="4889">
            <a:solidFill>
              <a:srgbClr val="231F20"/>
            </a:solidFill>
          </a:ln>
        </p:spPr>
        <p:txBody>
          <a:bodyPr wrap="square" lIns="0" tIns="0" rIns="0" bIns="0" rtlCol="0"/>
          <a:lstStyle/>
          <a:p>
            <a:endParaRPr sz="1227"/>
          </a:p>
        </p:txBody>
      </p:sp>
      <p:sp>
        <p:nvSpPr>
          <p:cNvPr id="139" name="object 139"/>
          <p:cNvSpPr/>
          <p:nvPr/>
        </p:nvSpPr>
        <p:spPr>
          <a:xfrm>
            <a:off x="7117592" y="1092981"/>
            <a:ext cx="28575" cy="53686"/>
          </a:xfrm>
          <a:custGeom>
            <a:avLst/>
            <a:gdLst/>
            <a:ahLst/>
            <a:cxnLst/>
            <a:rect l="l" t="t" r="r" b="b"/>
            <a:pathLst>
              <a:path w="41909" h="78739">
                <a:moveTo>
                  <a:pt x="20929" y="0"/>
                </a:moveTo>
                <a:lnTo>
                  <a:pt x="0" y="78155"/>
                </a:lnTo>
                <a:lnTo>
                  <a:pt x="41859" y="78155"/>
                </a:lnTo>
                <a:lnTo>
                  <a:pt x="20929" y="0"/>
                </a:lnTo>
                <a:close/>
              </a:path>
            </a:pathLst>
          </a:custGeom>
          <a:solidFill>
            <a:srgbClr val="231F20"/>
          </a:solidFill>
        </p:spPr>
        <p:txBody>
          <a:bodyPr wrap="square" lIns="0" tIns="0" rIns="0" bIns="0" rtlCol="0"/>
          <a:lstStyle/>
          <a:p>
            <a:endParaRPr sz="1227"/>
          </a:p>
        </p:txBody>
      </p:sp>
      <p:sp>
        <p:nvSpPr>
          <p:cNvPr id="140" name="object 140"/>
          <p:cNvSpPr/>
          <p:nvPr/>
        </p:nvSpPr>
        <p:spPr>
          <a:xfrm>
            <a:off x="7117943" y="1807976"/>
            <a:ext cx="28575" cy="53686"/>
          </a:xfrm>
          <a:custGeom>
            <a:avLst/>
            <a:gdLst/>
            <a:ahLst/>
            <a:cxnLst/>
            <a:rect l="l" t="t" r="r" b="b"/>
            <a:pathLst>
              <a:path w="41909" h="78739">
                <a:moveTo>
                  <a:pt x="41884" y="0"/>
                </a:moveTo>
                <a:lnTo>
                  <a:pt x="0" y="0"/>
                </a:lnTo>
                <a:lnTo>
                  <a:pt x="20929" y="78168"/>
                </a:lnTo>
                <a:lnTo>
                  <a:pt x="41884" y="0"/>
                </a:lnTo>
                <a:close/>
              </a:path>
            </a:pathLst>
          </a:custGeom>
          <a:solidFill>
            <a:srgbClr val="231F20"/>
          </a:solidFill>
        </p:spPr>
        <p:txBody>
          <a:bodyPr wrap="square" lIns="0" tIns="0" rIns="0" bIns="0" rtlCol="0"/>
          <a:lstStyle/>
          <a:p>
            <a:endParaRPr sz="1227"/>
          </a:p>
        </p:txBody>
      </p:sp>
      <p:sp>
        <p:nvSpPr>
          <p:cNvPr id="141" name="object 141"/>
          <p:cNvSpPr/>
          <p:nvPr/>
        </p:nvSpPr>
        <p:spPr>
          <a:xfrm>
            <a:off x="7023584" y="1613822"/>
            <a:ext cx="0" cy="871970"/>
          </a:xfrm>
          <a:custGeom>
            <a:avLst/>
            <a:gdLst/>
            <a:ahLst/>
            <a:cxnLst/>
            <a:rect l="l" t="t" r="r" b="b"/>
            <a:pathLst>
              <a:path h="1278889">
                <a:moveTo>
                  <a:pt x="0" y="0"/>
                </a:moveTo>
                <a:lnTo>
                  <a:pt x="0" y="1278867"/>
                </a:lnTo>
              </a:path>
            </a:pathLst>
          </a:custGeom>
          <a:ln w="4941">
            <a:solidFill>
              <a:srgbClr val="231F20"/>
            </a:solidFill>
            <a:prstDash val="dash"/>
          </a:ln>
        </p:spPr>
        <p:txBody>
          <a:bodyPr wrap="square" lIns="0" tIns="0" rIns="0" bIns="0" rtlCol="0"/>
          <a:lstStyle/>
          <a:p>
            <a:endParaRPr sz="1227"/>
          </a:p>
        </p:txBody>
      </p:sp>
      <p:sp>
        <p:nvSpPr>
          <p:cNvPr id="142" name="object 142"/>
          <p:cNvSpPr/>
          <p:nvPr/>
        </p:nvSpPr>
        <p:spPr>
          <a:xfrm>
            <a:off x="6755100" y="2454646"/>
            <a:ext cx="224703" cy="0"/>
          </a:xfrm>
          <a:custGeom>
            <a:avLst/>
            <a:gdLst/>
            <a:ahLst/>
            <a:cxnLst/>
            <a:rect l="l" t="t" r="r" b="b"/>
            <a:pathLst>
              <a:path w="329564">
                <a:moveTo>
                  <a:pt x="0" y="0"/>
                </a:moveTo>
                <a:lnTo>
                  <a:pt x="329387" y="0"/>
                </a:lnTo>
              </a:path>
            </a:pathLst>
          </a:custGeom>
          <a:ln w="4889">
            <a:solidFill>
              <a:srgbClr val="231F20"/>
            </a:solidFill>
          </a:ln>
        </p:spPr>
        <p:txBody>
          <a:bodyPr wrap="square" lIns="0" tIns="0" rIns="0" bIns="0" rtlCol="0"/>
          <a:lstStyle/>
          <a:p>
            <a:endParaRPr sz="1227"/>
          </a:p>
        </p:txBody>
      </p:sp>
      <p:sp>
        <p:nvSpPr>
          <p:cNvPr id="143" name="object 143"/>
          <p:cNvSpPr/>
          <p:nvPr/>
        </p:nvSpPr>
        <p:spPr>
          <a:xfrm>
            <a:off x="6969925" y="2440200"/>
            <a:ext cx="53686" cy="28575"/>
          </a:xfrm>
          <a:custGeom>
            <a:avLst/>
            <a:gdLst/>
            <a:ahLst/>
            <a:cxnLst/>
            <a:rect l="l" t="t" r="r" b="b"/>
            <a:pathLst>
              <a:path w="78739" h="41910">
                <a:moveTo>
                  <a:pt x="0" y="0"/>
                </a:moveTo>
                <a:lnTo>
                  <a:pt x="0" y="41884"/>
                </a:lnTo>
                <a:lnTo>
                  <a:pt x="78143" y="20955"/>
                </a:lnTo>
                <a:lnTo>
                  <a:pt x="0" y="0"/>
                </a:lnTo>
                <a:close/>
              </a:path>
            </a:pathLst>
          </a:custGeom>
          <a:solidFill>
            <a:srgbClr val="231F20"/>
          </a:solidFill>
        </p:spPr>
        <p:txBody>
          <a:bodyPr wrap="square" lIns="0" tIns="0" rIns="0" bIns="0" rtlCol="0"/>
          <a:lstStyle/>
          <a:p>
            <a:endParaRPr sz="1227"/>
          </a:p>
        </p:txBody>
      </p:sp>
      <p:sp>
        <p:nvSpPr>
          <p:cNvPr id="144" name="object 144"/>
          <p:cNvSpPr/>
          <p:nvPr/>
        </p:nvSpPr>
        <p:spPr>
          <a:xfrm>
            <a:off x="6711544" y="2440550"/>
            <a:ext cx="53686" cy="28575"/>
          </a:xfrm>
          <a:custGeom>
            <a:avLst/>
            <a:gdLst/>
            <a:ahLst/>
            <a:cxnLst/>
            <a:rect l="l" t="t" r="r" b="b"/>
            <a:pathLst>
              <a:path w="78739" h="41910">
                <a:moveTo>
                  <a:pt x="78168" y="0"/>
                </a:moveTo>
                <a:lnTo>
                  <a:pt x="0" y="20916"/>
                </a:lnTo>
                <a:lnTo>
                  <a:pt x="78168" y="41871"/>
                </a:lnTo>
                <a:lnTo>
                  <a:pt x="78168" y="0"/>
                </a:lnTo>
                <a:close/>
              </a:path>
            </a:pathLst>
          </a:custGeom>
          <a:solidFill>
            <a:srgbClr val="231F20"/>
          </a:solidFill>
        </p:spPr>
        <p:txBody>
          <a:bodyPr wrap="square" lIns="0" tIns="0" rIns="0" bIns="0" rtlCol="0"/>
          <a:lstStyle/>
          <a:p>
            <a:endParaRPr sz="1227"/>
          </a:p>
        </p:txBody>
      </p:sp>
      <p:sp>
        <p:nvSpPr>
          <p:cNvPr id="145" name="object 145"/>
          <p:cNvSpPr/>
          <p:nvPr/>
        </p:nvSpPr>
        <p:spPr>
          <a:xfrm>
            <a:off x="5250423" y="2519204"/>
            <a:ext cx="45460" cy="117764"/>
          </a:xfrm>
          <a:custGeom>
            <a:avLst/>
            <a:gdLst/>
            <a:ahLst/>
            <a:cxnLst/>
            <a:rect l="l" t="t" r="r" b="b"/>
            <a:pathLst>
              <a:path w="66675" h="172720">
                <a:moveTo>
                  <a:pt x="36690" y="111963"/>
                </a:moveTo>
                <a:lnTo>
                  <a:pt x="29590" y="111963"/>
                </a:lnTo>
                <a:lnTo>
                  <a:pt x="29590" y="172719"/>
                </a:lnTo>
                <a:lnTo>
                  <a:pt x="36690" y="172719"/>
                </a:lnTo>
                <a:lnTo>
                  <a:pt x="36690" y="111963"/>
                </a:lnTo>
                <a:close/>
              </a:path>
              <a:path w="66675" h="172720">
                <a:moveTo>
                  <a:pt x="33159" y="0"/>
                </a:moveTo>
                <a:lnTo>
                  <a:pt x="0" y="111963"/>
                </a:lnTo>
                <a:lnTo>
                  <a:pt x="66281" y="111963"/>
                </a:lnTo>
                <a:lnTo>
                  <a:pt x="33159" y="0"/>
                </a:lnTo>
                <a:close/>
              </a:path>
            </a:pathLst>
          </a:custGeom>
          <a:solidFill>
            <a:srgbClr val="231F20"/>
          </a:solidFill>
        </p:spPr>
        <p:txBody>
          <a:bodyPr wrap="square" lIns="0" tIns="0" rIns="0" bIns="0" rtlCol="0"/>
          <a:lstStyle/>
          <a:p>
            <a:endParaRPr sz="1227"/>
          </a:p>
        </p:txBody>
      </p:sp>
      <p:sp>
        <p:nvSpPr>
          <p:cNvPr id="146" name="object 146"/>
          <p:cNvSpPr/>
          <p:nvPr/>
        </p:nvSpPr>
        <p:spPr>
          <a:xfrm>
            <a:off x="5249094" y="1220147"/>
            <a:ext cx="45460" cy="142442"/>
          </a:xfrm>
          <a:custGeom>
            <a:avLst/>
            <a:gdLst/>
            <a:ahLst/>
            <a:cxnLst/>
            <a:rect l="l" t="t" r="r" b="b"/>
            <a:pathLst>
              <a:path w="66675" h="208914">
                <a:moveTo>
                  <a:pt x="36702" y="111925"/>
                </a:moveTo>
                <a:lnTo>
                  <a:pt x="29603" y="111925"/>
                </a:lnTo>
                <a:lnTo>
                  <a:pt x="29603" y="208660"/>
                </a:lnTo>
                <a:lnTo>
                  <a:pt x="36702" y="208660"/>
                </a:lnTo>
                <a:lnTo>
                  <a:pt x="36702" y="111925"/>
                </a:lnTo>
                <a:close/>
              </a:path>
              <a:path w="66675" h="208914">
                <a:moveTo>
                  <a:pt x="33134" y="0"/>
                </a:moveTo>
                <a:lnTo>
                  <a:pt x="0" y="111925"/>
                </a:lnTo>
                <a:lnTo>
                  <a:pt x="66319" y="111925"/>
                </a:lnTo>
                <a:lnTo>
                  <a:pt x="33134" y="0"/>
                </a:lnTo>
                <a:close/>
              </a:path>
            </a:pathLst>
          </a:custGeom>
          <a:solidFill>
            <a:srgbClr val="231F20"/>
          </a:solidFill>
        </p:spPr>
        <p:txBody>
          <a:bodyPr wrap="square" lIns="0" tIns="0" rIns="0" bIns="0" rtlCol="0"/>
          <a:lstStyle/>
          <a:p>
            <a:endParaRPr sz="1227"/>
          </a:p>
        </p:txBody>
      </p:sp>
      <p:sp>
        <p:nvSpPr>
          <p:cNvPr id="147" name="object 147"/>
          <p:cNvSpPr txBox="1"/>
          <p:nvPr/>
        </p:nvSpPr>
        <p:spPr>
          <a:xfrm>
            <a:off x="4632056" y="1781773"/>
            <a:ext cx="115416" cy="94384"/>
          </a:xfrm>
          <a:prstGeom prst="rect">
            <a:avLst/>
          </a:prstGeom>
        </p:spPr>
        <p:txBody>
          <a:bodyPr vert="vert270" wrap="square" lIns="0" tIns="0" rIns="0" bIns="0" rtlCol="0">
            <a:spAutoFit/>
          </a:bodyPr>
          <a:lstStyle/>
          <a:p>
            <a:pPr marL="8659"/>
            <a:r>
              <a:rPr sz="750" dirty="0">
                <a:solidFill>
                  <a:srgbClr val="231F20"/>
                </a:solidFill>
                <a:latin typeface="Cambria"/>
                <a:cs typeface="Cambria"/>
              </a:rPr>
              <a:t>L</a:t>
            </a:r>
            <a:r>
              <a:rPr sz="665" baseline="-34188" dirty="0">
                <a:solidFill>
                  <a:srgbClr val="231F20"/>
                </a:solidFill>
                <a:latin typeface="Cambria"/>
                <a:cs typeface="Cambria"/>
              </a:rPr>
              <a:t>0</a:t>
            </a:r>
            <a:endParaRPr sz="665" baseline="-34188">
              <a:latin typeface="Cambria"/>
              <a:cs typeface="Cambria"/>
            </a:endParaRPr>
          </a:p>
        </p:txBody>
      </p:sp>
      <p:sp>
        <p:nvSpPr>
          <p:cNvPr id="148" name="object 148"/>
          <p:cNvSpPr txBox="1"/>
          <p:nvPr/>
        </p:nvSpPr>
        <p:spPr>
          <a:xfrm>
            <a:off x="4775823" y="1594758"/>
            <a:ext cx="115416" cy="92652"/>
          </a:xfrm>
          <a:prstGeom prst="rect">
            <a:avLst/>
          </a:prstGeom>
        </p:spPr>
        <p:txBody>
          <a:bodyPr vert="vert270" wrap="square" lIns="0" tIns="0" rIns="0" bIns="0" rtlCol="0">
            <a:spAutoFit/>
          </a:bodyPr>
          <a:lstStyle/>
          <a:p>
            <a:pPr marL="8659"/>
            <a:r>
              <a:rPr sz="750" dirty="0">
                <a:solidFill>
                  <a:srgbClr val="231F20"/>
                </a:solidFill>
                <a:latin typeface="Cambria"/>
                <a:cs typeface="Cambria"/>
              </a:rPr>
              <a:t>M</a:t>
            </a:r>
            <a:endParaRPr sz="750">
              <a:latin typeface="Cambria"/>
              <a:cs typeface="Cambria"/>
            </a:endParaRPr>
          </a:p>
        </p:txBody>
      </p:sp>
      <p:sp>
        <p:nvSpPr>
          <p:cNvPr id="149" name="object 149"/>
          <p:cNvSpPr txBox="1"/>
          <p:nvPr/>
        </p:nvSpPr>
        <p:spPr>
          <a:xfrm>
            <a:off x="6845472" y="2342910"/>
            <a:ext cx="72303" cy="115416"/>
          </a:xfrm>
          <a:prstGeom prst="rect">
            <a:avLst/>
          </a:prstGeom>
        </p:spPr>
        <p:txBody>
          <a:bodyPr vert="horz" wrap="square" lIns="0" tIns="0" rIns="0" bIns="0" rtlCol="0">
            <a:spAutoFit/>
          </a:bodyPr>
          <a:lstStyle/>
          <a:p>
            <a:pPr marL="8659"/>
            <a:r>
              <a:rPr sz="750" dirty="0">
                <a:solidFill>
                  <a:srgbClr val="231F20"/>
                </a:solidFill>
                <a:latin typeface="Cambria"/>
                <a:cs typeface="Cambria"/>
              </a:rPr>
              <a:t>X</a:t>
            </a:r>
            <a:endParaRPr sz="750">
              <a:latin typeface="Cambria"/>
              <a:cs typeface="Cambria"/>
            </a:endParaRPr>
          </a:p>
        </p:txBody>
      </p:sp>
      <p:sp>
        <p:nvSpPr>
          <p:cNvPr id="150" name="object 150"/>
          <p:cNvSpPr txBox="1"/>
          <p:nvPr/>
        </p:nvSpPr>
        <p:spPr>
          <a:xfrm>
            <a:off x="5125748" y="2342910"/>
            <a:ext cx="76633" cy="115416"/>
          </a:xfrm>
          <a:prstGeom prst="rect">
            <a:avLst/>
          </a:prstGeom>
        </p:spPr>
        <p:txBody>
          <a:bodyPr vert="horz" wrap="square" lIns="0" tIns="0" rIns="0" bIns="0" rtlCol="0">
            <a:spAutoFit/>
          </a:bodyPr>
          <a:lstStyle/>
          <a:p>
            <a:pPr marL="8659"/>
            <a:r>
              <a:rPr sz="750" spc="-7" dirty="0">
                <a:solidFill>
                  <a:srgbClr val="231F20"/>
                </a:solidFill>
                <a:latin typeface="Cambria"/>
                <a:cs typeface="Cambria"/>
              </a:rPr>
              <a:t>A</a:t>
            </a:r>
            <a:endParaRPr sz="750">
              <a:latin typeface="Cambria"/>
              <a:cs typeface="Cambria"/>
            </a:endParaRPr>
          </a:p>
        </p:txBody>
      </p:sp>
      <p:sp>
        <p:nvSpPr>
          <p:cNvPr id="151" name="object 151"/>
          <p:cNvSpPr txBox="1"/>
          <p:nvPr/>
        </p:nvSpPr>
        <p:spPr>
          <a:xfrm>
            <a:off x="5943878" y="2333474"/>
            <a:ext cx="116465" cy="115416"/>
          </a:xfrm>
          <a:prstGeom prst="rect">
            <a:avLst/>
          </a:prstGeom>
        </p:spPr>
        <p:txBody>
          <a:bodyPr vert="horz" wrap="square" lIns="0" tIns="0" rIns="0" bIns="0" rtlCol="0">
            <a:spAutoFit/>
          </a:bodyPr>
          <a:lstStyle/>
          <a:p>
            <a:pPr marL="8659"/>
            <a:r>
              <a:rPr sz="750" spc="-20" dirty="0">
                <a:solidFill>
                  <a:srgbClr val="231F20"/>
                </a:solidFill>
                <a:latin typeface="Cambria"/>
                <a:cs typeface="Cambria"/>
              </a:rPr>
              <a:t>L1</a:t>
            </a:r>
            <a:endParaRPr sz="750">
              <a:latin typeface="Cambria"/>
              <a:cs typeface="Cambria"/>
            </a:endParaRPr>
          </a:p>
        </p:txBody>
      </p:sp>
      <p:sp>
        <p:nvSpPr>
          <p:cNvPr id="152" name="object 152"/>
          <p:cNvSpPr txBox="1"/>
          <p:nvPr/>
        </p:nvSpPr>
        <p:spPr>
          <a:xfrm>
            <a:off x="6745953" y="1801231"/>
            <a:ext cx="115416" cy="144607"/>
          </a:xfrm>
          <a:prstGeom prst="rect">
            <a:avLst/>
          </a:prstGeom>
        </p:spPr>
        <p:txBody>
          <a:bodyPr vert="vert270" wrap="square" lIns="0" tIns="0" rIns="0" bIns="0" rtlCol="0">
            <a:spAutoFit/>
          </a:bodyPr>
          <a:lstStyle/>
          <a:p>
            <a:pPr marL="8659"/>
            <a:r>
              <a:rPr sz="750" dirty="0">
                <a:solidFill>
                  <a:srgbClr val="231F20"/>
                </a:solidFill>
                <a:latin typeface="Cambria"/>
                <a:cs typeface="Cambria"/>
              </a:rPr>
              <a:t>ØG</a:t>
            </a:r>
            <a:endParaRPr sz="750">
              <a:latin typeface="Cambria"/>
              <a:cs typeface="Cambria"/>
            </a:endParaRPr>
          </a:p>
        </p:txBody>
      </p:sp>
      <p:sp>
        <p:nvSpPr>
          <p:cNvPr id="153" name="object 153"/>
          <p:cNvSpPr txBox="1"/>
          <p:nvPr/>
        </p:nvSpPr>
        <p:spPr>
          <a:xfrm>
            <a:off x="7015226" y="1402265"/>
            <a:ext cx="115416" cy="122959"/>
          </a:xfrm>
          <a:prstGeom prst="rect">
            <a:avLst/>
          </a:prstGeom>
        </p:spPr>
        <p:txBody>
          <a:bodyPr vert="vert270" wrap="square" lIns="0" tIns="0" rIns="0" bIns="0" rtlCol="0">
            <a:spAutoFit/>
          </a:bodyPr>
          <a:lstStyle/>
          <a:p>
            <a:pPr marL="8659"/>
            <a:r>
              <a:rPr sz="750" dirty="0">
                <a:solidFill>
                  <a:srgbClr val="231F20"/>
                </a:solidFill>
                <a:latin typeface="Cambria"/>
                <a:cs typeface="Cambria"/>
              </a:rPr>
              <a:t>B4</a:t>
            </a:r>
            <a:endParaRPr sz="750">
              <a:latin typeface="Cambria"/>
              <a:cs typeface="Cambria"/>
            </a:endParaRPr>
          </a:p>
        </p:txBody>
      </p:sp>
      <p:sp>
        <p:nvSpPr>
          <p:cNvPr id="154" name="object 154"/>
          <p:cNvSpPr txBox="1"/>
          <p:nvPr/>
        </p:nvSpPr>
        <p:spPr>
          <a:xfrm>
            <a:off x="6009210" y="1947883"/>
            <a:ext cx="115416" cy="122959"/>
          </a:xfrm>
          <a:prstGeom prst="rect">
            <a:avLst/>
          </a:prstGeom>
        </p:spPr>
        <p:txBody>
          <a:bodyPr vert="vert270" wrap="square" lIns="0" tIns="0" rIns="0" bIns="0" rtlCol="0">
            <a:spAutoFit/>
          </a:bodyPr>
          <a:lstStyle/>
          <a:p>
            <a:pPr marL="8659"/>
            <a:r>
              <a:rPr sz="750" dirty="0">
                <a:solidFill>
                  <a:srgbClr val="231F20"/>
                </a:solidFill>
                <a:latin typeface="Cambria"/>
                <a:cs typeface="Cambria"/>
              </a:rPr>
              <a:t>B3</a:t>
            </a:r>
            <a:endParaRPr sz="750">
              <a:latin typeface="Cambria"/>
              <a:cs typeface="Cambria"/>
            </a:endParaRPr>
          </a:p>
        </p:txBody>
      </p:sp>
      <p:sp>
        <p:nvSpPr>
          <p:cNvPr id="155" name="object 155"/>
          <p:cNvSpPr/>
          <p:nvPr/>
        </p:nvSpPr>
        <p:spPr>
          <a:xfrm>
            <a:off x="3381999" y="1219266"/>
            <a:ext cx="904332" cy="1395107"/>
          </a:xfrm>
          <a:prstGeom prst="rect">
            <a:avLst/>
          </a:prstGeom>
          <a:blipFill>
            <a:blip r:embed="rId4" cstate="print"/>
            <a:stretch>
              <a:fillRect/>
            </a:stretch>
          </a:blipFill>
        </p:spPr>
        <p:txBody>
          <a:bodyPr wrap="square" lIns="0" tIns="0" rIns="0" bIns="0" rtlCol="0"/>
          <a:lstStyle/>
          <a:p>
            <a:endParaRPr sz="1227"/>
          </a:p>
        </p:txBody>
      </p:sp>
      <p:sp>
        <p:nvSpPr>
          <p:cNvPr id="156" name="object 156"/>
          <p:cNvSpPr txBox="1"/>
          <p:nvPr/>
        </p:nvSpPr>
        <p:spPr>
          <a:xfrm>
            <a:off x="3304677" y="1884108"/>
            <a:ext cx="115416" cy="64943"/>
          </a:xfrm>
          <a:prstGeom prst="rect">
            <a:avLst/>
          </a:prstGeom>
        </p:spPr>
        <p:txBody>
          <a:bodyPr vert="vert270" wrap="square" lIns="0" tIns="0" rIns="0" bIns="0" rtlCol="0">
            <a:spAutoFit/>
          </a:bodyPr>
          <a:lstStyle/>
          <a:p>
            <a:pPr marL="8659"/>
            <a:r>
              <a:rPr sz="750" dirty="0">
                <a:solidFill>
                  <a:srgbClr val="231F20"/>
                </a:solidFill>
                <a:latin typeface="Trebuchet MS"/>
                <a:cs typeface="Trebuchet MS"/>
              </a:rPr>
              <a:t>F</a:t>
            </a:r>
            <a:endParaRPr sz="750">
              <a:latin typeface="Trebuchet MS"/>
              <a:cs typeface="Trebuchet MS"/>
            </a:endParaRPr>
          </a:p>
        </p:txBody>
      </p:sp>
      <p:sp>
        <p:nvSpPr>
          <p:cNvPr id="157" name="object 157"/>
          <p:cNvSpPr txBox="1"/>
          <p:nvPr/>
        </p:nvSpPr>
        <p:spPr>
          <a:xfrm>
            <a:off x="3304677" y="1637592"/>
            <a:ext cx="115416" cy="67108"/>
          </a:xfrm>
          <a:prstGeom prst="rect">
            <a:avLst/>
          </a:prstGeom>
        </p:spPr>
        <p:txBody>
          <a:bodyPr vert="vert270" wrap="square" lIns="0" tIns="0" rIns="0" bIns="0" rtlCol="0">
            <a:spAutoFit/>
          </a:bodyPr>
          <a:lstStyle/>
          <a:p>
            <a:pPr marL="8659"/>
            <a:r>
              <a:rPr sz="750" dirty="0">
                <a:solidFill>
                  <a:srgbClr val="231F20"/>
                </a:solidFill>
                <a:latin typeface="Trebuchet MS"/>
                <a:cs typeface="Trebuchet MS"/>
              </a:rPr>
              <a:t>E</a:t>
            </a:r>
            <a:endParaRPr sz="750">
              <a:latin typeface="Trebuchet MS"/>
              <a:cs typeface="Trebuchet MS"/>
            </a:endParaRPr>
          </a:p>
        </p:txBody>
      </p:sp>
      <p:sp>
        <p:nvSpPr>
          <p:cNvPr id="158" name="object 158"/>
          <p:cNvSpPr txBox="1"/>
          <p:nvPr/>
        </p:nvSpPr>
        <p:spPr>
          <a:xfrm>
            <a:off x="4143448" y="1501002"/>
            <a:ext cx="115416" cy="115166"/>
          </a:xfrm>
          <a:prstGeom prst="rect">
            <a:avLst/>
          </a:prstGeom>
        </p:spPr>
        <p:txBody>
          <a:bodyPr vert="vert270" wrap="square" lIns="0" tIns="0" rIns="0" bIns="0" rtlCol="0">
            <a:spAutoFit/>
          </a:bodyPr>
          <a:lstStyle/>
          <a:p>
            <a:pPr marL="8659"/>
            <a:r>
              <a:rPr sz="750" dirty="0">
                <a:solidFill>
                  <a:srgbClr val="231F20"/>
                </a:solidFill>
                <a:latin typeface="Trebuchet MS"/>
                <a:cs typeface="Trebuchet MS"/>
              </a:rPr>
              <a:t>2''</a:t>
            </a:r>
            <a:endParaRPr sz="750">
              <a:latin typeface="Trebuchet MS"/>
              <a:cs typeface="Trebuchet MS"/>
            </a:endParaRPr>
          </a:p>
        </p:txBody>
      </p:sp>
      <p:sp>
        <p:nvSpPr>
          <p:cNvPr id="159" name="object 159"/>
          <p:cNvSpPr txBox="1"/>
          <p:nvPr/>
        </p:nvSpPr>
        <p:spPr>
          <a:xfrm>
            <a:off x="4143448" y="1998457"/>
            <a:ext cx="115416" cy="115166"/>
          </a:xfrm>
          <a:prstGeom prst="rect">
            <a:avLst/>
          </a:prstGeom>
        </p:spPr>
        <p:txBody>
          <a:bodyPr vert="vert270" wrap="square" lIns="0" tIns="0" rIns="0" bIns="0" rtlCol="0">
            <a:spAutoFit/>
          </a:bodyPr>
          <a:lstStyle/>
          <a:p>
            <a:pPr marL="8659"/>
            <a:r>
              <a:rPr sz="750" dirty="0">
                <a:solidFill>
                  <a:srgbClr val="231F20"/>
                </a:solidFill>
                <a:latin typeface="Trebuchet MS"/>
                <a:cs typeface="Trebuchet MS"/>
              </a:rPr>
              <a:t>2''</a:t>
            </a:r>
            <a:endParaRPr sz="750">
              <a:latin typeface="Trebuchet MS"/>
              <a:cs typeface="Trebuchet MS"/>
            </a:endParaRPr>
          </a:p>
        </p:txBody>
      </p:sp>
      <p:sp>
        <p:nvSpPr>
          <p:cNvPr id="160" name="object 160"/>
          <p:cNvSpPr txBox="1"/>
          <p:nvPr/>
        </p:nvSpPr>
        <p:spPr>
          <a:xfrm>
            <a:off x="3396874" y="2228461"/>
            <a:ext cx="115416" cy="208684"/>
          </a:xfrm>
          <a:prstGeom prst="rect">
            <a:avLst/>
          </a:prstGeom>
        </p:spPr>
        <p:txBody>
          <a:bodyPr vert="vert270" wrap="square" lIns="0" tIns="0" rIns="0" bIns="0" rtlCol="0">
            <a:spAutoFit/>
          </a:bodyPr>
          <a:lstStyle/>
          <a:p>
            <a:pPr marL="8659"/>
            <a:r>
              <a:rPr sz="750" dirty="0">
                <a:solidFill>
                  <a:srgbClr val="231F20"/>
                </a:solidFill>
                <a:latin typeface="Trebuchet MS"/>
                <a:cs typeface="Trebuchet MS"/>
              </a:rPr>
              <a:t>Ø¾''</a:t>
            </a:r>
            <a:endParaRPr sz="750">
              <a:latin typeface="Trebuchet MS"/>
              <a:cs typeface="Trebuchet MS"/>
            </a:endParaRPr>
          </a:p>
        </p:txBody>
      </p:sp>
      <p:sp>
        <p:nvSpPr>
          <p:cNvPr id="161" name="object 161"/>
          <p:cNvSpPr txBox="1"/>
          <p:nvPr/>
        </p:nvSpPr>
        <p:spPr>
          <a:xfrm>
            <a:off x="3816179" y="2331458"/>
            <a:ext cx="74901" cy="115416"/>
          </a:xfrm>
          <a:prstGeom prst="rect">
            <a:avLst/>
          </a:prstGeom>
        </p:spPr>
        <p:txBody>
          <a:bodyPr vert="horz" wrap="square" lIns="0" tIns="0" rIns="0" bIns="0" rtlCol="0">
            <a:spAutoFit/>
          </a:bodyPr>
          <a:lstStyle/>
          <a:p>
            <a:pPr marL="8659"/>
            <a:r>
              <a:rPr sz="750" dirty="0">
                <a:solidFill>
                  <a:srgbClr val="231F20"/>
                </a:solidFill>
                <a:latin typeface="Trebuchet MS"/>
                <a:cs typeface="Trebuchet MS"/>
              </a:rPr>
              <a:t>C</a:t>
            </a:r>
            <a:endParaRPr sz="750">
              <a:latin typeface="Trebuchet MS"/>
              <a:cs typeface="Trebuchet MS"/>
            </a:endParaRPr>
          </a:p>
        </p:txBody>
      </p:sp>
      <p:sp>
        <p:nvSpPr>
          <p:cNvPr id="162" name="object 162"/>
          <p:cNvSpPr txBox="1"/>
          <p:nvPr/>
        </p:nvSpPr>
        <p:spPr>
          <a:xfrm>
            <a:off x="4602969" y="1197494"/>
            <a:ext cx="451139" cy="120674"/>
          </a:xfrm>
          <a:prstGeom prst="rect">
            <a:avLst/>
          </a:prstGeom>
        </p:spPr>
        <p:txBody>
          <a:bodyPr vert="horz" wrap="square" lIns="0" tIns="0" rIns="0" bIns="0" rtlCol="0">
            <a:spAutoFit/>
          </a:bodyPr>
          <a:lstStyle/>
          <a:p>
            <a:pPr marL="8659"/>
            <a:r>
              <a:rPr sz="784" spc="3" dirty="0">
                <a:latin typeface="Calibri"/>
                <a:cs typeface="Calibri"/>
              </a:rPr>
              <a:t>3</a:t>
            </a:r>
            <a:r>
              <a:rPr sz="784" spc="-10" dirty="0">
                <a:latin typeface="Calibri"/>
                <a:cs typeface="Calibri"/>
              </a:rPr>
              <a:t> </a:t>
            </a:r>
            <a:r>
              <a:rPr sz="784" spc="20" dirty="0">
                <a:latin typeface="Calibri"/>
                <a:cs typeface="Calibri"/>
              </a:rPr>
              <a:t>x</a:t>
            </a:r>
            <a:r>
              <a:rPr sz="784" spc="-10" dirty="0">
                <a:latin typeface="Calibri"/>
                <a:cs typeface="Calibri"/>
              </a:rPr>
              <a:t> </a:t>
            </a:r>
            <a:r>
              <a:rPr sz="784" spc="68" dirty="0">
                <a:latin typeface="Calibri"/>
                <a:cs typeface="Calibri"/>
              </a:rPr>
              <a:t>½</a:t>
            </a:r>
            <a:r>
              <a:rPr sz="784" spc="-10" dirty="0">
                <a:latin typeface="Calibri"/>
                <a:cs typeface="Calibri"/>
              </a:rPr>
              <a:t> </a:t>
            </a:r>
            <a:r>
              <a:rPr sz="784" spc="20" dirty="0">
                <a:latin typeface="Calibri"/>
                <a:cs typeface="Calibri"/>
              </a:rPr>
              <a:t>x</a:t>
            </a:r>
            <a:r>
              <a:rPr sz="784" spc="-10" dirty="0">
                <a:latin typeface="Calibri"/>
                <a:cs typeface="Calibri"/>
              </a:rPr>
              <a:t> </a:t>
            </a:r>
            <a:r>
              <a:rPr sz="784" dirty="0">
                <a:latin typeface="Calibri"/>
                <a:cs typeface="Calibri"/>
              </a:rPr>
              <a:t>-</a:t>
            </a:r>
            <a:r>
              <a:rPr sz="784" spc="-10" dirty="0">
                <a:latin typeface="Calibri"/>
                <a:cs typeface="Calibri"/>
              </a:rPr>
              <a:t> </a:t>
            </a:r>
            <a:r>
              <a:rPr sz="784" spc="68" dirty="0">
                <a:latin typeface="Calibri"/>
                <a:cs typeface="Calibri"/>
              </a:rPr>
              <a:t>¾</a:t>
            </a:r>
            <a:endParaRPr sz="784">
              <a:latin typeface="Calibri"/>
              <a:cs typeface="Calibri"/>
            </a:endParaRPr>
          </a:p>
        </p:txBody>
      </p:sp>
      <p:sp>
        <p:nvSpPr>
          <p:cNvPr id="163" name="object 163"/>
          <p:cNvSpPr txBox="1"/>
          <p:nvPr/>
        </p:nvSpPr>
        <p:spPr>
          <a:xfrm>
            <a:off x="3003117" y="6228172"/>
            <a:ext cx="214745" cy="62966"/>
          </a:xfrm>
          <a:prstGeom prst="rect">
            <a:avLst/>
          </a:prstGeom>
        </p:spPr>
        <p:txBody>
          <a:bodyPr vert="horz" wrap="square" lIns="0" tIns="0" rIns="0" bIns="0" rtlCol="0">
            <a:spAutoFit/>
          </a:bodyPr>
          <a:lstStyle/>
          <a:p>
            <a:pPr marL="8659"/>
            <a:r>
              <a:rPr sz="409" spc="-17" dirty="0">
                <a:latin typeface="Trebuchet MS"/>
                <a:cs typeface="Trebuchet MS"/>
              </a:rPr>
              <a:t>Wilo</a:t>
            </a:r>
            <a:r>
              <a:rPr sz="409" spc="-37" dirty="0">
                <a:latin typeface="Trebuchet MS"/>
                <a:cs typeface="Trebuchet MS"/>
              </a:rPr>
              <a:t> </a:t>
            </a:r>
            <a:r>
              <a:rPr sz="409" dirty="0">
                <a:latin typeface="Trebuchet MS"/>
                <a:cs typeface="Trebuchet MS"/>
              </a:rPr>
              <a:t>USA</a:t>
            </a:r>
            <a:endParaRPr sz="409">
              <a:latin typeface="Trebuchet MS"/>
              <a:cs typeface="Trebuchet MS"/>
            </a:endParaRPr>
          </a:p>
        </p:txBody>
      </p:sp>
      <p:sp>
        <p:nvSpPr>
          <p:cNvPr id="164" name="object 164"/>
          <p:cNvSpPr txBox="1"/>
          <p:nvPr/>
        </p:nvSpPr>
        <p:spPr>
          <a:xfrm>
            <a:off x="4438673" y="6228172"/>
            <a:ext cx="369743" cy="62966"/>
          </a:xfrm>
          <a:prstGeom prst="rect">
            <a:avLst/>
          </a:prstGeom>
        </p:spPr>
        <p:txBody>
          <a:bodyPr vert="horz" wrap="square" lIns="0" tIns="0" rIns="0" bIns="0" rtlCol="0">
            <a:spAutoFit/>
          </a:bodyPr>
          <a:lstStyle/>
          <a:p>
            <a:pPr marL="8659"/>
            <a:r>
              <a:rPr sz="409" spc="-17" dirty="0">
                <a:latin typeface="Trebuchet MS"/>
                <a:cs typeface="Trebuchet MS"/>
              </a:rPr>
              <a:t>Wilo</a:t>
            </a:r>
            <a:r>
              <a:rPr sz="409" spc="-37" dirty="0">
                <a:latin typeface="Trebuchet MS"/>
                <a:cs typeface="Trebuchet MS"/>
              </a:rPr>
              <a:t> </a:t>
            </a:r>
            <a:r>
              <a:rPr sz="409" spc="-17" dirty="0">
                <a:latin typeface="Trebuchet MS"/>
                <a:cs typeface="Trebuchet MS"/>
              </a:rPr>
              <a:t>Canada</a:t>
            </a:r>
            <a:r>
              <a:rPr sz="409" spc="-37" dirty="0">
                <a:latin typeface="Trebuchet MS"/>
                <a:cs typeface="Trebuchet MS"/>
              </a:rPr>
              <a:t> </a:t>
            </a:r>
            <a:r>
              <a:rPr sz="409" spc="-27" dirty="0">
                <a:latin typeface="Trebuchet MS"/>
                <a:cs typeface="Trebuchet MS"/>
              </a:rPr>
              <a:t>Inc.</a:t>
            </a:r>
            <a:endParaRPr sz="409">
              <a:latin typeface="Trebuchet MS"/>
              <a:cs typeface="Trebuchet MS"/>
            </a:endParaRPr>
          </a:p>
        </p:txBody>
      </p:sp>
      <p:sp>
        <p:nvSpPr>
          <p:cNvPr id="165" name="object 165"/>
          <p:cNvSpPr txBox="1"/>
          <p:nvPr/>
        </p:nvSpPr>
        <p:spPr>
          <a:xfrm>
            <a:off x="5981878" y="6228172"/>
            <a:ext cx="276225" cy="62966"/>
          </a:xfrm>
          <a:prstGeom prst="rect">
            <a:avLst/>
          </a:prstGeom>
        </p:spPr>
        <p:txBody>
          <a:bodyPr vert="horz" wrap="square" lIns="0" tIns="0" rIns="0" bIns="0" rtlCol="0">
            <a:spAutoFit/>
          </a:bodyPr>
          <a:lstStyle/>
          <a:p>
            <a:pPr marL="8659"/>
            <a:r>
              <a:rPr sz="409" spc="-17" dirty="0">
                <a:latin typeface="Trebuchet MS"/>
                <a:cs typeface="Trebuchet MS"/>
              </a:rPr>
              <a:t>Wilo</a:t>
            </a:r>
            <a:r>
              <a:rPr sz="409" spc="-37" dirty="0">
                <a:latin typeface="Trebuchet MS"/>
                <a:cs typeface="Trebuchet MS"/>
              </a:rPr>
              <a:t> </a:t>
            </a:r>
            <a:r>
              <a:rPr sz="409" dirty="0">
                <a:latin typeface="Trebuchet MS"/>
                <a:cs typeface="Trebuchet MS"/>
              </a:rPr>
              <a:t>M</a:t>
            </a:r>
            <a:r>
              <a:rPr sz="409" spc="-10" dirty="0">
                <a:latin typeface="Trebuchet MS"/>
                <a:cs typeface="Trebuchet MS"/>
              </a:rPr>
              <a:t>e</a:t>
            </a:r>
            <a:r>
              <a:rPr sz="409" spc="-14" dirty="0">
                <a:latin typeface="Trebuchet MS"/>
                <a:cs typeface="Trebuchet MS"/>
              </a:rPr>
              <a:t>xico</a:t>
            </a:r>
            <a:endParaRPr sz="409">
              <a:latin typeface="Trebuchet MS"/>
              <a:cs typeface="Trebuchet MS"/>
            </a:endParaRPr>
          </a:p>
        </p:txBody>
      </p:sp>
      <p:sp>
        <p:nvSpPr>
          <p:cNvPr id="167" name="object 167"/>
          <p:cNvSpPr/>
          <p:nvPr/>
        </p:nvSpPr>
        <p:spPr>
          <a:xfrm>
            <a:off x="6223070" y="4500315"/>
            <a:ext cx="1140288" cy="1578386"/>
          </a:xfrm>
          <a:prstGeom prst="rect">
            <a:avLst/>
          </a:prstGeom>
          <a:blipFill>
            <a:blip r:embed="rId5" cstate="print"/>
            <a:stretch>
              <a:fillRect/>
            </a:stretch>
          </a:blipFill>
        </p:spPr>
        <p:txBody>
          <a:bodyPr wrap="square" lIns="0" tIns="0" rIns="0" bIns="0" rtlCol="0"/>
          <a:lstStyle/>
          <a:p>
            <a:endParaRPr sz="1227"/>
          </a:p>
        </p:txBody>
      </p:sp>
      <p:sp>
        <p:nvSpPr>
          <p:cNvPr id="168" name="object 168"/>
          <p:cNvSpPr txBox="1"/>
          <p:nvPr/>
        </p:nvSpPr>
        <p:spPr>
          <a:xfrm>
            <a:off x="6524712" y="5833057"/>
            <a:ext cx="61913" cy="83869"/>
          </a:xfrm>
          <a:prstGeom prst="rect">
            <a:avLst/>
          </a:prstGeom>
        </p:spPr>
        <p:txBody>
          <a:bodyPr vert="horz" wrap="square" lIns="0" tIns="0" rIns="0" bIns="0" rtlCol="0">
            <a:spAutoFit/>
          </a:bodyPr>
          <a:lstStyle/>
          <a:p>
            <a:pPr marL="8659"/>
            <a:r>
              <a:rPr sz="545" spc="-14" dirty="0">
                <a:solidFill>
                  <a:srgbClr val="231F20"/>
                </a:solidFill>
                <a:latin typeface="Trebuchet MS"/>
                <a:cs typeface="Trebuchet MS"/>
              </a:rPr>
              <a:t>H</a:t>
            </a:r>
            <a:endParaRPr sz="545">
              <a:latin typeface="Trebuchet MS"/>
              <a:cs typeface="Trebuchet MS"/>
            </a:endParaRPr>
          </a:p>
        </p:txBody>
      </p:sp>
      <p:sp>
        <p:nvSpPr>
          <p:cNvPr id="169" name="object 169"/>
          <p:cNvSpPr/>
          <p:nvPr/>
        </p:nvSpPr>
        <p:spPr>
          <a:xfrm>
            <a:off x="6401278" y="3683304"/>
            <a:ext cx="187469" cy="182707"/>
          </a:xfrm>
          <a:custGeom>
            <a:avLst/>
            <a:gdLst/>
            <a:ahLst/>
            <a:cxnLst/>
            <a:rect l="l" t="t" r="r" b="b"/>
            <a:pathLst>
              <a:path w="274954" h="267970">
                <a:moveTo>
                  <a:pt x="137275" y="267536"/>
                </a:moveTo>
                <a:lnTo>
                  <a:pt x="180415" y="260798"/>
                </a:lnTo>
                <a:lnTo>
                  <a:pt x="217934" y="242025"/>
                </a:lnTo>
                <a:lnTo>
                  <a:pt x="247613" y="213382"/>
                </a:lnTo>
                <a:lnTo>
                  <a:pt x="267232" y="177033"/>
                </a:lnTo>
                <a:lnTo>
                  <a:pt x="274572" y="135142"/>
                </a:lnTo>
                <a:lnTo>
                  <a:pt x="273786" y="120466"/>
                </a:lnTo>
                <a:lnTo>
                  <a:pt x="262620" y="79614"/>
                </a:lnTo>
                <a:lnTo>
                  <a:pt x="239945" y="45133"/>
                </a:lnTo>
                <a:lnTo>
                  <a:pt x="207947" y="19083"/>
                </a:lnTo>
                <a:lnTo>
                  <a:pt x="168813" y="3525"/>
                </a:lnTo>
                <a:lnTo>
                  <a:pt x="139839" y="0"/>
                </a:lnTo>
                <a:lnTo>
                  <a:pt x="124635" y="755"/>
                </a:lnTo>
                <a:lnTo>
                  <a:pt x="82406" y="11527"/>
                </a:lnTo>
                <a:lnTo>
                  <a:pt x="46832" y="33422"/>
                </a:lnTo>
                <a:lnTo>
                  <a:pt x="19952" y="64343"/>
                </a:lnTo>
                <a:lnTo>
                  <a:pt x="3800" y="102195"/>
                </a:lnTo>
                <a:lnTo>
                  <a:pt x="0" y="130243"/>
                </a:lnTo>
                <a:lnTo>
                  <a:pt x="766" y="145188"/>
                </a:lnTo>
                <a:lnTo>
                  <a:pt x="11746" y="186619"/>
                </a:lnTo>
                <a:lnTo>
                  <a:pt x="34082" y="221453"/>
                </a:lnTo>
                <a:lnTo>
                  <a:pt x="65642" y="247768"/>
                </a:lnTo>
                <a:lnTo>
                  <a:pt x="104290" y="263640"/>
                </a:lnTo>
                <a:lnTo>
                  <a:pt x="137275" y="267536"/>
                </a:lnTo>
                <a:close/>
              </a:path>
            </a:pathLst>
          </a:custGeom>
          <a:ln w="3371">
            <a:solidFill>
              <a:srgbClr val="231F20"/>
            </a:solidFill>
          </a:ln>
        </p:spPr>
        <p:txBody>
          <a:bodyPr wrap="square" lIns="0" tIns="0" rIns="0" bIns="0" rtlCol="0"/>
          <a:lstStyle/>
          <a:p>
            <a:endParaRPr sz="1227"/>
          </a:p>
        </p:txBody>
      </p:sp>
      <p:sp>
        <p:nvSpPr>
          <p:cNvPr id="170" name="object 170"/>
          <p:cNvSpPr/>
          <p:nvPr/>
        </p:nvSpPr>
        <p:spPr>
          <a:xfrm>
            <a:off x="6656502" y="3774260"/>
            <a:ext cx="0" cy="0"/>
          </a:xfrm>
          <a:custGeom>
            <a:avLst/>
            <a:gdLst/>
            <a:ahLst/>
            <a:cxnLst/>
            <a:rect l="l" t="t" r="r" b="b"/>
            <a:pathLst>
              <a:path>
                <a:moveTo>
                  <a:pt x="0" y="0"/>
                </a:moveTo>
                <a:lnTo>
                  <a:pt x="0" y="0"/>
                </a:lnTo>
              </a:path>
            </a:pathLst>
          </a:custGeom>
          <a:ln w="3328">
            <a:solidFill>
              <a:srgbClr val="231F20"/>
            </a:solidFill>
          </a:ln>
        </p:spPr>
        <p:txBody>
          <a:bodyPr wrap="square" lIns="0" tIns="0" rIns="0" bIns="0" rtlCol="0"/>
          <a:lstStyle/>
          <a:p>
            <a:endParaRPr sz="1227"/>
          </a:p>
        </p:txBody>
      </p:sp>
      <p:sp>
        <p:nvSpPr>
          <p:cNvPr id="171" name="object 171"/>
          <p:cNvSpPr/>
          <p:nvPr/>
        </p:nvSpPr>
        <p:spPr>
          <a:xfrm>
            <a:off x="6643597" y="3835599"/>
            <a:ext cx="433" cy="433"/>
          </a:xfrm>
          <a:custGeom>
            <a:avLst/>
            <a:gdLst/>
            <a:ahLst/>
            <a:cxnLst/>
            <a:rect l="l" t="t" r="r" b="b"/>
            <a:pathLst>
              <a:path w="635" h="635">
                <a:moveTo>
                  <a:pt x="0" y="383"/>
                </a:moveTo>
                <a:lnTo>
                  <a:pt x="102" y="175"/>
                </a:lnTo>
                <a:lnTo>
                  <a:pt x="196" y="0"/>
                </a:lnTo>
              </a:path>
            </a:pathLst>
          </a:custGeom>
          <a:ln w="3398">
            <a:solidFill>
              <a:srgbClr val="231F20"/>
            </a:solidFill>
          </a:ln>
        </p:spPr>
        <p:txBody>
          <a:bodyPr wrap="square" lIns="0" tIns="0" rIns="0" bIns="0" rtlCol="0"/>
          <a:lstStyle/>
          <a:p>
            <a:endParaRPr sz="1227"/>
          </a:p>
        </p:txBody>
      </p:sp>
      <p:sp>
        <p:nvSpPr>
          <p:cNvPr id="172" name="object 172"/>
          <p:cNvSpPr/>
          <p:nvPr/>
        </p:nvSpPr>
        <p:spPr>
          <a:xfrm>
            <a:off x="6650809" y="3815397"/>
            <a:ext cx="433" cy="433"/>
          </a:xfrm>
          <a:custGeom>
            <a:avLst/>
            <a:gdLst/>
            <a:ahLst/>
            <a:cxnLst/>
            <a:rect l="l" t="t" r="r" b="b"/>
            <a:pathLst>
              <a:path w="635" h="635">
                <a:moveTo>
                  <a:pt x="0" y="400"/>
                </a:moveTo>
                <a:lnTo>
                  <a:pt x="51" y="191"/>
                </a:lnTo>
                <a:lnTo>
                  <a:pt x="77" y="0"/>
                </a:lnTo>
              </a:path>
            </a:pathLst>
          </a:custGeom>
          <a:ln w="3417">
            <a:solidFill>
              <a:srgbClr val="231F20"/>
            </a:solidFill>
          </a:ln>
        </p:spPr>
        <p:txBody>
          <a:bodyPr wrap="square" lIns="0" tIns="0" rIns="0" bIns="0" rtlCol="0"/>
          <a:lstStyle/>
          <a:p>
            <a:endParaRPr sz="1227"/>
          </a:p>
        </p:txBody>
      </p:sp>
      <p:sp>
        <p:nvSpPr>
          <p:cNvPr id="173" name="object 173"/>
          <p:cNvSpPr/>
          <p:nvPr/>
        </p:nvSpPr>
        <p:spPr>
          <a:xfrm>
            <a:off x="6450279" y="3774508"/>
            <a:ext cx="20782" cy="36801"/>
          </a:xfrm>
          <a:custGeom>
            <a:avLst/>
            <a:gdLst/>
            <a:ahLst/>
            <a:cxnLst/>
            <a:rect l="l" t="t" r="r" b="b"/>
            <a:pathLst>
              <a:path w="30479" h="53975">
                <a:moveTo>
                  <a:pt x="30232" y="53705"/>
                </a:moveTo>
                <a:lnTo>
                  <a:pt x="5112" y="24750"/>
                </a:lnTo>
                <a:lnTo>
                  <a:pt x="239" y="4663"/>
                </a:lnTo>
                <a:lnTo>
                  <a:pt x="0" y="0"/>
                </a:lnTo>
              </a:path>
            </a:pathLst>
          </a:custGeom>
          <a:ln w="3395">
            <a:solidFill>
              <a:srgbClr val="231F20"/>
            </a:solidFill>
          </a:ln>
        </p:spPr>
        <p:txBody>
          <a:bodyPr wrap="square" lIns="0" tIns="0" rIns="0" bIns="0" rtlCol="0"/>
          <a:lstStyle/>
          <a:p>
            <a:endParaRPr sz="1227"/>
          </a:p>
        </p:txBody>
      </p:sp>
      <p:sp>
        <p:nvSpPr>
          <p:cNvPr id="174" name="object 174"/>
          <p:cNvSpPr/>
          <p:nvPr/>
        </p:nvSpPr>
        <p:spPr>
          <a:xfrm>
            <a:off x="6470893" y="3811125"/>
            <a:ext cx="35069" cy="6927"/>
          </a:xfrm>
          <a:custGeom>
            <a:avLst/>
            <a:gdLst/>
            <a:ahLst/>
            <a:cxnLst/>
            <a:rect l="l" t="t" r="r" b="b"/>
            <a:pathLst>
              <a:path w="51435" h="10160">
                <a:moveTo>
                  <a:pt x="50992" y="8091"/>
                </a:moveTo>
                <a:lnTo>
                  <a:pt x="38477" y="9902"/>
                </a:lnTo>
                <a:lnTo>
                  <a:pt x="25856" y="9340"/>
                </a:lnTo>
                <a:lnTo>
                  <a:pt x="20271" y="8467"/>
                </a:lnTo>
                <a:lnTo>
                  <a:pt x="15989" y="7307"/>
                </a:lnTo>
                <a:lnTo>
                  <a:pt x="11835" y="5805"/>
                </a:lnTo>
                <a:lnTo>
                  <a:pt x="7716" y="4271"/>
                </a:lnTo>
                <a:lnTo>
                  <a:pt x="3725" y="2294"/>
                </a:lnTo>
                <a:lnTo>
                  <a:pt x="0" y="0"/>
                </a:lnTo>
              </a:path>
            </a:pathLst>
          </a:custGeom>
          <a:ln w="3331">
            <a:solidFill>
              <a:srgbClr val="231F20"/>
            </a:solidFill>
          </a:ln>
        </p:spPr>
        <p:txBody>
          <a:bodyPr wrap="square" lIns="0" tIns="0" rIns="0" bIns="0" rtlCol="0"/>
          <a:lstStyle/>
          <a:p>
            <a:endParaRPr sz="1227"/>
          </a:p>
        </p:txBody>
      </p:sp>
      <p:sp>
        <p:nvSpPr>
          <p:cNvPr id="175" name="object 175"/>
          <p:cNvSpPr/>
          <p:nvPr/>
        </p:nvSpPr>
        <p:spPr>
          <a:xfrm>
            <a:off x="6534050" y="3795199"/>
            <a:ext cx="0" cy="0"/>
          </a:xfrm>
          <a:custGeom>
            <a:avLst/>
            <a:gdLst/>
            <a:ahLst/>
            <a:cxnLst/>
            <a:rect l="l" t="t" r="r" b="b"/>
            <a:pathLst>
              <a:path>
                <a:moveTo>
                  <a:pt x="0" y="0"/>
                </a:moveTo>
                <a:lnTo>
                  <a:pt x="0" y="0"/>
                </a:lnTo>
              </a:path>
            </a:pathLst>
          </a:custGeom>
          <a:ln w="3328">
            <a:solidFill>
              <a:srgbClr val="231F20"/>
            </a:solidFill>
          </a:ln>
        </p:spPr>
        <p:txBody>
          <a:bodyPr wrap="square" lIns="0" tIns="0" rIns="0" bIns="0" rtlCol="0"/>
          <a:lstStyle/>
          <a:p>
            <a:endParaRPr sz="1227"/>
          </a:p>
        </p:txBody>
      </p:sp>
      <p:sp>
        <p:nvSpPr>
          <p:cNvPr id="176" name="object 176"/>
          <p:cNvSpPr/>
          <p:nvPr/>
        </p:nvSpPr>
        <p:spPr>
          <a:xfrm>
            <a:off x="6505660" y="3774495"/>
            <a:ext cx="34203" cy="42430"/>
          </a:xfrm>
          <a:custGeom>
            <a:avLst/>
            <a:gdLst/>
            <a:ahLst/>
            <a:cxnLst/>
            <a:rect l="l" t="t" r="r" b="b"/>
            <a:pathLst>
              <a:path w="50164" h="62229">
                <a:moveTo>
                  <a:pt x="49545" y="0"/>
                </a:moveTo>
                <a:lnTo>
                  <a:pt x="49545" y="7023"/>
                </a:lnTo>
                <a:lnTo>
                  <a:pt x="48328" y="14072"/>
                </a:lnTo>
                <a:lnTo>
                  <a:pt x="45990" y="20713"/>
                </a:lnTo>
                <a:lnTo>
                  <a:pt x="44774" y="24266"/>
                </a:lnTo>
                <a:lnTo>
                  <a:pt x="43207" y="27661"/>
                </a:lnTo>
                <a:lnTo>
                  <a:pt x="41323" y="30915"/>
                </a:lnTo>
                <a:lnTo>
                  <a:pt x="39670" y="33818"/>
                </a:lnTo>
                <a:lnTo>
                  <a:pt x="27894" y="47348"/>
                </a:lnTo>
                <a:lnTo>
                  <a:pt x="25350" y="49584"/>
                </a:lnTo>
                <a:lnTo>
                  <a:pt x="22661" y="51603"/>
                </a:lnTo>
                <a:lnTo>
                  <a:pt x="19792" y="53405"/>
                </a:lnTo>
                <a:lnTo>
                  <a:pt x="13711" y="57217"/>
                </a:lnTo>
                <a:lnTo>
                  <a:pt x="7014" y="60087"/>
                </a:lnTo>
                <a:lnTo>
                  <a:pt x="0" y="61805"/>
                </a:lnTo>
              </a:path>
            </a:pathLst>
          </a:custGeom>
          <a:ln w="3382">
            <a:solidFill>
              <a:srgbClr val="231F20"/>
            </a:solidFill>
          </a:ln>
        </p:spPr>
        <p:txBody>
          <a:bodyPr wrap="square" lIns="0" tIns="0" rIns="0" bIns="0" rtlCol="0"/>
          <a:lstStyle/>
          <a:p>
            <a:endParaRPr sz="1227"/>
          </a:p>
        </p:txBody>
      </p:sp>
      <p:sp>
        <p:nvSpPr>
          <p:cNvPr id="177" name="object 177"/>
          <p:cNvSpPr/>
          <p:nvPr/>
        </p:nvSpPr>
        <p:spPr>
          <a:xfrm>
            <a:off x="6495319" y="3731059"/>
            <a:ext cx="44161" cy="43295"/>
          </a:xfrm>
          <a:custGeom>
            <a:avLst/>
            <a:gdLst/>
            <a:ahLst/>
            <a:cxnLst/>
            <a:rect l="l" t="t" r="r" b="b"/>
            <a:pathLst>
              <a:path w="64770" h="63500">
                <a:moveTo>
                  <a:pt x="64712" y="63056"/>
                </a:moveTo>
                <a:lnTo>
                  <a:pt x="64712" y="59152"/>
                </a:lnTo>
                <a:lnTo>
                  <a:pt x="64335" y="55273"/>
                </a:lnTo>
                <a:lnTo>
                  <a:pt x="63599" y="51444"/>
                </a:lnTo>
                <a:lnTo>
                  <a:pt x="62802" y="47157"/>
                </a:lnTo>
                <a:lnTo>
                  <a:pt x="54195" y="28612"/>
                </a:lnTo>
                <a:lnTo>
                  <a:pt x="51737" y="24942"/>
                </a:lnTo>
                <a:lnTo>
                  <a:pt x="36552" y="11036"/>
                </a:lnTo>
                <a:lnTo>
                  <a:pt x="32887" y="8550"/>
                </a:lnTo>
                <a:lnTo>
                  <a:pt x="4479" y="0"/>
                </a:lnTo>
                <a:lnTo>
                  <a:pt x="0" y="0"/>
                </a:lnTo>
              </a:path>
            </a:pathLst>
          </a:custGeom>
          <a:ln w="3371">
            <a:solidFill>
              <a:srgbClr val="231F20"/>
            </a:solidFill>
          </a:ln>
        </p:spPr>
        <p:txBody>
          <a:bodyPr wrap="square" lIns="0" tIns="0" rIns="0" bIns="0" rtlCol="0"/>
          <a:lstStyle/>
          <a:p>
            <a:endParaRPr sz="1227"/>
          </a:p>
        </p:txBody>
      </p:sp>
      <p:sp>
        <p:nvSpPr>
          <p:cNvPr id="178" name="object 178"/>
          <p:cNvSpPr/>
          <p:nvPr/>
        </p:nvSpPr>
        <p:spPr>
          <a:xfrm>
            <a:off x="6494875" y="3585999"/>
            <a:ext cx="0" cy="374073"/>
          </a:xfrm>
          <a:custGeom>
            <a:avLst/>
            <a:gdLst/>
            <a:ahLst/>
            <a:cxnLst/>
            <a:rect l="l" t="t" r="r" b="b"/>
            <a:pathLst>
              <a:path h="548639">
                <a:moveTo>
                  <a:pt x="0" y="0"/>
                </a:moveTo>
                <a:lnTo>
                  <a:pt x="0" y="548416"/>
                </a:lnTo>
              </a:path>
            </a:pathLst>
          </a:custGeom>
          <a:ln w="3417">
            <a:solidFill>
              <a:srgbClr val="231F20"/>
            </a:solidFill>
          </a:ln>
        </p:spPr>
        <p:txBody>
          <a:bodyPr wrap="square" lIns="0" tIns="0" rIns="0" bIns="0" rtlCol="0"/>
          <a:lstStyle/>
          <a:p>
            <a:endParaRPr sz="1227"/>
          </a:p>
        </p:txBody>
      </p:sp>
      <p:sp>
        <p:nvSpPr>
          <p:cNvPr id="179" name="object 179"/>
          <p:cNvSpPr/>
          <p:nvPr/>
        </p:nvSpPr>
        <p:spPr>
          <a:xfrm>
            <a:off x="6450280" y="3731059"/>
            <a:ext cx="44161" cy="43295"/>
          </a:xfrm>
          <a:custGeom>
            <a:avLst/>
            <a:gdLst/>
            <a:ahLst/>
            <a:cxnLst/>
            <a:rect l="l" t="t" r="r" b="b"/>
            <a:pathLst>
              <a:path w="64770" h="63500">
                <a:moveTo>
                  <a:pt x="64712" y="0"/>
                </a:moveTo>
                <a:lnTo>
                  <a:pt x="60721" y="0"/>
                </a:lnTo>
                <a:lnTo>
                  <a:pt x="56721" y="325"/>
                </a:lnTo>
                <a:lnTo>
                  <a:pt x="52808" y="1059"/>
                </a:lnTo>
                <a:lnTo>
                  <a:pt x="48397" y="1851"/>
                </a:lnTo>
                <a:lnTo>
                  <a:pt x="18970" y="18435"/>
                </a:lnTo>
                <a:lnTo>
                  <a:pt x="16109" y="21213"/>
                </a:lnTo>
                <a:lnTo>
                  <a:pt x="1395" y="50043"/>
                </a:lnTo>
                <a:lnTo>
                  <a:pt x="479" y="54314"/>
                </a:lnTo>
                <a:lnTo>
                  <a:pt x="0" y="58677"/>
                </a:lnTo>
                <a:lnTo>
                  <a:pt x="0" y="63056"/>
                </a:lnTo>
              </a:path>
            </a:pathLst>
          </a:custGeom>
          <a:ln w="3371">
            <a:solidFill>
              <a:srgbClr val="231F20"/>
            </a:solidFill>
          </a:ln>
        </p:spPr>
        <p:txBody>
          <a:bodyPr wrap="square" lIns="0" tIns="0" rIns="0" bIns="0" rtlCol="0"/>
          <a:lstStyle/>
          <a:p>
            <a:endParaRPr sz="1227"/>
          </a:p>
        </p:txBody>
      </p:sp>
      <p:sp>
        <p:nvSpPr>
          <p:cNvPr id="180" name="object 180"/>
          <p:cNvSpPr/>
          <p:nvPr/>
        </p:nvSpPr>
        <p:spPr>
          <a:xfrm>
            <a:off x="6387010" y="3838270"/>
            <a:ext cx="41131" cy="41131"/>
          </a:xfrm>
          <a:custGeom>
            <a:avLst/>
            <a:gdLst/>
            <a:ahLst/>
            <a:cxnLst/>
            <a:rect l="l" t="t" r="r" b="b"/>
            <a:pathLst>
              <a:path w="60325" h="60325">
                <a:moveTo>
                  <a:pt x="0" y="30276"/>
                </a:moveTo>
                <a:lnTo>
                  <a:pt x="3306" y="43881"/>
                </a:lnTo>
                <a:lnTo>
                  <a:pt x="12158" y="54282"/>
                </a:lnTo>
                <a:lnTo>
                  <a:pt x="24954" y="59927"/>
                </a:lnTo>
                <a:lnTo>
                  <a:pt x="41284" y="57633"/>
                </a:lnTo>
                <a:lnTo>
                  <a:pt x="53232" y="50687"/>
                </a:lnTo>
                <a:lnTo>
                  <a:pt x="60298" y="40286"/>
                </a:lnTo>
                <a:lnTo>
                  <a:pt x="58988" y="23043"/>
                </a:lnTo>
                <a:lnTo>
                  <a:pt x="53145" y="10565"/>
                </a:lnTo>
                <a:lnTo>
                  <a:pt x="43861" y="2875"/>
                </a:lnTo>
                <a:lnTo>
                  <a:pt x="32227" y="0"/>
                </a:lnTo>
                <a:lnTo>
                  <a:pt x="17739" y="3114"/>
                </a:lnTo>
                <a:lnTo>
                  <a:pt x="6810" y="11442"/>
                </a:lnTo>
                <a:lnTo>
                  <a:pt x="770" y="23515"/>
                </a:lnTo>
              </a:path>
            </a:pathLst>
          </a:custGeom>
          <a:ln w="3372">
            <a:solidFill>
              <a:srgbClr val="231F20"/>
            </a:solidFill>
          </a:ln>
        </p:spPr>
        <p:txBody>
          <a:bodyPr wrap="square" lIns="0" tIns="0" rIns="0" bIns="0" rtlCol="0"/>
          <a:lstStyle/>
          <a:p>
            <a:endParaRPr sz="1227"/>
          </a:p>
        </p:txBody>
      </p:sp>
      <p:sp>
        <p:nvSpPr>
          <p:cNvPr id="181" name="object 181"/>
          <p:cNvSpPr/>
          <p:nvPr/>
        </p:nvSpPr>
        <p:spPr>
          <a:xfrm>
            <a:off x="6560398" y="3838270"/>
            <a:ext cx="41131" cy="41131"/>
          </a:xfrm>
          <a:custGeom>
            <a:avLst/>
            <a:gdLst/>
            <a:ahLst/>
            <a:cxnLst/>
            <a:rect l="l" t="t" r="r" b="b"/>
            <a:pathLst>
              <a:path w="60325" h="60325">
                <a:moveTo>
                  <a:pt x="0" y="30275"/>
                </a:moveTo>
                <a:lnTo>
                  <a:pt x="3309" y="43883"/>
                </a:lnTo>
                <a:lnTo>
                  <a:pt x="12165" y="54286"/>
                </a:lnTo>
                <a:lnTo>
                  <a:pt x="24957" y="59929"/>
                </a:lnTo>
                <a:lnTo>
                  <a:pt x="41296" y="57632"/>
                </a:lnTo>
                <a:lnTo>
                  <a:pt x="53244" y="50683"/>
                </a:lnTo>
                <a:lnTo>
                  <a:pt x="60306" y="40278"/>
                </a:lnTo>
                <a:lnTo>
                  <a:pt x="58996" y="23045"/>
                </a:lnTo>
                <a:lnTo>
                  <a:pt x="53152" y="10571"/>
                </a:lnTo>
                <a:lnTo>
                  <a:pt x="43862" y="2881"/>
                </a:lnTo>
                <a:lnTo>
                  <a:pt x="32215" y="0"/>
                </a:lnTo>
                <a:lnTo>
                  <a:pt x="17742" y="3113"/>
                </a:lnTo>
                <a:lnTo>
                  <a:pt x="6812" y="11440"/>
                </a:lnTo>
                <a:lnTo>
                  <a:pt x="769" y="23511"/>
                </a:lnTo>
              </a:path>
            </a:pathLst>
          </a:custGeom>
          <a:ln w="3372">
            <a:solidFill>
              <a:srgbClr val="231F20"/>
            </a:solidFill>
          </a:ln>
        </p:spPr>
        <p:txBody>
          <a:bodyPr wrap="square" lIns="0" tIns="0" rIns="0" bIns="0" rtlCol="0"/>
          <a:lstStyle/>
          <a:p>
            <a:endParaRPr sz="1227"/>
          </a:p>
        </p:txBody>
      </p:sp>
      <p:sp>
        <p:nvSpPr>
          <p:cNvPr id="182" name="object 182"/>
          <p:cNvSpPr/>
          <p:nvPr/>
        </p:nvSpPr>
        <p:spPr>
          <a:xfrm>
            <a:off x="6560398" y="3669368"/>
            <a:ext cx="41131" cy="41131"/>
          </a:xfrm>
          <a:custGeom>
            <a:avLst/>
            <a:gdLst/>
            <a:ahLst/>
            <a:cxnLst/>
            <a:rect l="l" t="t" r="r" b="b"/>
            <a:pathLst>
              <a:path w="60325" h="60325">
                <a:moveTo>
                  <a:pt x="0" y="30267"/>
                </a:moveTo>
                <a:lnTo>
                  <a:pt x="3313" y="43859"/>
                </a:lnTo>
                <a:lnTo>
                  <a:pt x="12180" y="54257"/>
                </a:lnTo>
                <a:lnTo>
                  <a:pt x="24985" y="59899"/>
                </a:lnTo>
                <a:lnTo>
                  <a:pt x="41308" y="57619"/>
                </a:lnTo>
                <a:lnTo>
                  <a:pt x="53248" y="50677"/>
                </a:lnTo>
                <a:lnTo>
                  <a:pt x="60307" y="40274"/>
                </a:lnTo>
                <a:lnTo>
                  <a:pt x="59002" y="23044"/>
                </a:lnTo>
                <a:lnTo>
                  <a:pt x="53174" y="10569"/>
                </a:lnTo>
                <a:lnTo>
                  <a:pt x="43907" y="2877"/>
                </a:lnTo>
                <a:lnTo>
                  <a:pt x="32285" y="0"/>
                </a:lnTo>
                <a:lnTo>
                  <a:pt x="17790" y="3079"/>
                </a:lnTo>
                <a:lnTo>
                  <a:pt x="6847" y="11376"/>
                </a:lnTo>
                <a:lnTo>
                  <a:pt x="786" y="23425"/>
                </a:lnTo>
              </a:path>
            </a:pathLst>
          </a:custGeom>
          <a:ln w="3372">
            <a:solidFill>
              <a:srgbClr val="231F20"/>
            </a:solidFill>
          </a:ln>
        </p:spPr>
        <p:txBody>
          <a:bodyPr wrap="square" lIns="0" tIns="0" rIns="0" bIns="0" rtlCol="0"/>
          <a:lstStyle/>
          <a:p>
            <a:endParaRPr sz="1227"/>
          </a:p>
        </p:txBody>
      </p:sp>
      <p:sp>
        <p:nvSpPr>
          <p:cNvPr id="183" name="object 183"/>
          <p:cNvSpPr/>
          <p:nvPr/>
        </p:nvSpPr>
        <p:spPr>
          <a:xfrm>
            <a:off x="6387010" y="3669368"/>
            <a:ext cx="41131" cy="41131"/>
          </a:xfrm>
          <a:custGeom>
            <a:avLst/>
            <a:gdLst/>
            <a:ahLst/>
            <a:cxnLst/>
            <a:rect l="l" t="t" r="r" b="b"/>
            <a:pathLst>
              <a:path w="60325" h="60325">
                <a:moveTo>
                  <a:pt x="0" y="30268"/>
                </a:moveTo>
                <a:lnTo>
                  <a:pt x="3310" y="43856"/>
                </a:lnTo>
                <a:lnTo>
                  <a:pt x="12173" y="54253"/>
                </a:lnTo>
                <a:lnTo>
                  <a:pt x="24982" y="59897"/>
                </a:lnTo>
                <a:lnTo>
                  <a:pt x="41297" y="57620"/>
                </a:lnTo>
                <a:lnTo>
                  <a:pt x="53236" y="50681"/>
                </a:lnTo>
                <a:lnTo>
                  <a:pt x="60299" y="40282"/>
                </a:lnTo>
                <a:lnTo>
                  <a:pt x="58993" y="23042"/>
                </a:lnTo>
                <a:lnTo>
                  <a:pt x="53167" y="10562"/>
                </a:lnTo>
                <a:lnTo>
                  <a:pt x="43906" y="2872"/>
                </a:lnTo>
                <a:lnTo>
                  <a:pt x="32297" y="0"/>
                </a:lnTo>
                <a:lnTo>
                  <a:pt x="17787" y="3080"/>
                </a:lnTo>
                <a:lnTo>
                  <a:pt x="6845" y="11379"/>
                </a:lnTo>
                <a:lnTo>
                  <a:pt x="786" y="23430"/>
                </a:lnTo>
              </a:path>
            </a:pathLst>
          </a:custGeom>
          <a:ln w="3372">
            <a:solidFill>
              <a:srgbClr val="231F20"/>
            </a:solidFill>
          </a:ln>
        </p:spPr>
        <p:txBody>
          <a:bodyPr wrap="square" lIns="0" tIns="0" rIns="0" bIns="0" rtlCol="0"/>
          <a:lstStyle/>
          <a:p>
            <a:endParaRPr sz="1227"/>
          </a:p>
        </p:txBody>
      </p:sp>
      <p:sp>
        <p:nvSpPr>
          <p:cNvPr id="184" name="object 184"/>
          <p:cNvSpPr/>
          <p:nvPr/>
        </p:nvSpPr>
        <p:spPr>
          <a:xfrm>
            <a:off x="6303296" y="3774305"/>
            <a:ext cx="392257" cy="0"/>
          </a:xfrm>
          <a:custGeom>
            <a:avLst/>
            <a:gdLst/>
            <a:ahLst/>
            <a:cxnLst/>
            <a:rect l="l" t="t" r="r" b="b"/>
            <a:pathLst>
              <a:path w="575310">
                <a:moveTo>
                  <a:pt x="0" y="0"/>
                </a:moveTo>
                <a:lnTo>
                  <a:pt x="575236" y="0"/>
                </a:lnTo>
              </a:path>
            </a:pathLst>
          </a:custGeom>
          <a:ln w="3175">
            <a:solidFill>
              <a:srgbClr val="231F20"/>
            </a:solidFill>
          </a:ln>
        </p:spPr>
        <p:txBody>
          <a:bodyPr wrap="square" lIns="0" tIns="0" rIns="0" bIns="0" rtlCol="0"/>
          <a:lstStyle/>
          <a:p>
            <a:endParaRPr sz="1227"/>
          </a:p>
        </p:txBody>
      </p:sp>
      <p:sp>
        <p:nvSpPr>
          <p:cNvPr id="185" name="object 185"/>
          <p:cNvSpPr/>
          <p:nvPr/>
        </p:nvSpPr>
        <p:spPr>
          <a:xfrm>
            <a:off x="6342255" y="3717365"/>
            <a:ext cx="0" cy="2598"/>
          </a:xfrm>
          <a:custGeom>
            <a:avLst/>
            <a:gdLst/>
            <a:ahLst/>
            <a:cxnLst/>
            <a:rect l="l" t="t" r="r" b="b"/>
            <a:pathLst>
              <a:path h="3810">
                <a:moveTo>
                  <a:pt x="0" y="0"/>
                </a:moveTo>
                <a:lnTo>
                  <a:pt x="0" y="3328"/>
                </a:lnTo>
              </a:path>
            </a:pathLst>
          </a:custGeom>
          <a:ln w="3175">
            <a:solidFill>
              <a:srgbClr val="231F20"/>
            </a:solidFill>
          </a:ln>
        </p:spPr>
        <p:txBody>
          <a:bodyPr wrap="square" lIns="0" tIns="0" rIns="0" bIns="0" rtlCol="0"/>
          <a:lstStyle/>
          <a:p>
            <a:endParaRPr sz="1227"/>
          </a:p>
        </p:txBody>
      </p:sp>
      <p:sp>
        <p:nvSpPr>
          <p:cNvPr id="186" name="object 186"/>
          <p:cNvSpPr/>
          <p:nvPr/>
        </p:nvSpPr>
        <p:spPr>
          <a:xfrm>
            <a:off x="6333269" y="3766327"/>
            <a:ext cx="323417" cy="165821"/>
          </a:xfrm>
          <a:custGeom>
            <a:avLst/>
            <a:gdLst/>
            <a:ahLst/>
            <a:cxnLst/>
            <a:rect l="l" t="t" r="r" b="b"/>
            <a:pathLst>
              <a:path w="474345" h="243204">
                <a:moveTo>
                  <a:pt x="248" y="0"/>
                </a:moveTo>
                <a:lnTo>
                  <a:pt x="171" y="1810"/>
                </a:lnTo>
                <a:lnTo>
                  <a:pt x="85" y="3637"/>
                </a:lnTo>
                <a:lnTo>
                  <a:pt x="51" y="5522"/>
                </a:lnTo>
                <a:lnTo>
                  <a:pt x="17" y="7324"/>
                </a:lnTo>
                <a:lnTo>
                  <a:pt x="0" y="9159"/>
                </a:lnTo>
                <a:lnTo>
                  <a:pt x="0" y="10986"/>
                </a:lnTo>
                <a:lnTo>
                  <a:pt x="0" y="13413"/>
                </a:lnTo>
                <a:lnTo>
                  <a:pt x="0" y="15841"/>
                </a:lnTo>
                <a:lnTo>
                  <a:pt x="51" y="18277"/>
                </a:lnTo>
                <a:lnTo>
                  <a:pt x="85" y="20070"/>
                </a:lnTo>
                <a:lnTo>
                  <a:pt x="171" y="21872"/>
                </a:lnTo>
                <a:lnTo>
                  <a:pt x="248" y="23657"/>
                </a:lnTo>
                <a:lnTo>
                  <a:pt x="248" y="23799"/>
                </a:lnTo>
                <a:lnTo>
                  <a:pt x="291" y="23824"/>
                </a:lnTo>
                <a:lnTo>
                  <a:pt x="291" y="24358"/>
                </a:lnTo>
                <a:lnTo>
                  <a:pt x="316" y="24642"/>
                </a:lnTo>
                <a:lnTo>
                  <a:pt x="316" y="24825"/>
                </a:lnTo>
                <a:lnTo>
                  <a:pt x="359" y="24992"/>
                </a:lnTo>
                <a:lnTo>
                  <a:pt x="359" y="25184"/>
                </a:lnTo>
                <a:lnTo>
                  <a:pt x="359" y="25317"/>
                </a:lnTo>
                <a:lnTo>
                  <a:pt x="393" y="25484"/>
                </a:lnTo>
                <a:lnTo>
                  <a:pt x="393" y="25676"/>
                </a:lnTo>
                <a:lnTo>
                  <a:pt x="393" y="25818"/>
                </a:lnTo>
                <a:lnTo>
                  <a:pt x="393" y="25976"/>
                </a:lnTo>
                <a:lnTo>
                  <a:pt x="419" y="26135"/>
                </a:lnTo>
                <a:lnTo>
                  <a:pt x="419" y="26318"/>
                </a:lnTo>
                <a:lnTo>
                  <a:pt x="419" y="26468"/>
                </a:lnTo>
                <a:lnTo>
                  <a:pt x="462" y="26635"/>
                </a:lnTo>
                <a:lnTo>
                  <a:pt x="462" y="26811"/>
                </a:lnTo>
                <a:lnTo>
                  <a:pt x="479" y="27219"/>
                </a:lnTo>
                <a:lnTo>
                  <a:pt x="505" y="27628"/>
                </a:lnTo>
                <a:lnTo>
                  <a:pt x="539" y="28070"/>
                </a:lnTo>
                <a:lnTo>
                  <a:pt x="565" y="28462"/>
                </a:lnTo>
                <a:lnTo>
                  <a:pt x="608" y="28871"/>
                </a:lnTo>
                <a:lnTo>
                  <a:pt x="625" y="29305"/>
                </a:lnTo>
                <a:lnTo>
                  <a:pt x="668" y="29714"/>
                </a:lnTo>
                <a:lnTo>
                  <a:pt x="710" y="30114"/>
                </a:lnTo>
                <a:lnTo>
                  <a:pt x="727" y="30523"/>
                </a:lnTo>
                <a:lnTo>
                  <a:pt x="770" y="30956"/>
                </a:lnTo>
                <a:lnTo>
                  <a:pt x="796" y="31357"/>
                </a:lnTo>
                <a:lnTo>
                  <a:pt x="839" y="31766"/>
                </a:lnTo>
                <a:lnTo>
                  <a:pt x="942" y="32800"/>
                </a:lnTo>
                <a:lnTo>
                  <a:pt x="1019" y="33818"/>
                </a:lnTo>
                <a:lnTo>
                  <a:pt x="1139" y="34860"/>
                </a:lnTo>
                <a:lnTo>
                  <a:pt x="1258" y="35903"/>
                </a:lnTo>
                <a:lnTo>
                  <a:pt x="1353" y="36921"/>
                </a:lnTo>
                <a:lnTo>
                  <a:pt x="1464" y="37955"/>
                </a:lnTo>
                <a:lnTo>
                  <a:pt x="1592" y="38981"/>
                </a:lnTo>
                <a:lnTo>
                  <a:pt x="1712" y="40007"/>
                </a:lnTo>
                <a:lnTo>
                  <a:pt x="1858" y="41034"/>
                </a:lnTo>
                <a:lnTo>
                  <a:pt x="1969" y="42068"/>
                </a:lnTo>
                <a:lnTo>
                  <a:pt x="2132" y="43094"/>
                </a:lnTo>
                <a:lnTo>
                  <a:pt x="5001" y="59286"/>
                </a:lnTo>
                <a:lnTo>
                  <a:pt x="5549" y="61805"/>
                </a:lnTo>
                <a:lnTo>
                  <a:pt x="6132" y="64299"/>
                </a:lnTo>
                <a:lnTo>
                  <a:pt x="6774" y="66785"/>
                </a:lnTo>
                <a:lnTo>
                  <a:pt x="7365" y="69279"/>
                </a:lnTo>
                <a:lnTo>
                  <a:pt x="22198" y="109488"/>
                </a:lnTo>
                <a:lnTo>
                  <a:pt x="24845" y="115035"/>
                </a:lnTo>
                <a:lnTo>
                  <a:pt x="27722" y="120482"/>
                </a:lnTo>
                <a:lnTo>
                  <a:pt x="30840" y="125788"/>
                </a:lnTo>
                <a:lnTo>
                  <a:pt x="33863" y="131018"/>
                </a:lnTo>
                <a:lnTo>
                  <a:pt x="64778" y="170514"/>
                </a:lnTo>
                <a:lnTo>
                  <a:pt x="94176" y="196129"/>
                </a:lnTo>
                <a:lnTo>
                  <a:pt x="127514" y="216637"/>
                </a:lnTo>
                <a:lnTo>
                  <a:pt x="163695" y="231425"/>
                </a:lnTo>
                <a:lnTo>
                  <a:pt x="203186" y="240010"/>
                </a:lnTo>
                <a:lnTo>
                  <a:pt x="240566" y="242593"/>
                </a:lnTo>
                <a:lnTo>
                  <a:pt x="252653" y="242182"/>
                </a:lnTo>
                <a:lnTo>
                  <a:pt x="302041" y="233770"/>
                </a:lnTo>
                <a:lnTo>
                  <a:pt x="338309" y="220501"/>
                </a:lnTo>
                <a:lnTo>
                  <a:pt x="381710" y="194711"/>
                </a:lnTo>
                <a:lnTo>
                  <a:pt x="411413" y="167910"/>
                </a:lnTo>
                <a:lnTo>
                  <a:pt x="435336" y="138185"/>
                </a:lnTo>
                <a:lnTo>
                  <a:pt x="458577" y="93827"/>
                </a:lnTo>
                <a:lnTo>
                  <a:pt x="469443" y="56878"/>
                </a:lnTo>
                <a:lnTo>
                  <a:pt x="474073" y="11845"/>
                </a:lnTo>
                <a:lnTo>
                  <a:pt x="474073" y="11603"/>
                </a:lnTo>
              </a:path>
            </a:pathLst>
          </a:custGeom>
          <a:ln w="3346">
            <a:solidFill>
              <a:srgbClr val="231F20"/>
            </a:solidFill>
          </a:ln>
        </p:spPr>
        <p:txBody>
          <a:bodyPr wrap="square" lIns="0" tIns="0" rIns="0" bIns="0" rtlCol="0"/>
          <a:lstStyle/>
          <a:p>
            <a:endParaRPr sz="1227"/>
          </a:p>
        </p:txBody>
      </p:sp>
      <p:sp>
        <p:nvSpPr>
          <p:cNvPr id="187" name="object 187"/>
          <p:cNvSpPr/>
          <p:nvPr/>
        </p:nvSpPr>
        <p:spPr>
          <a:xfrm>
            <a:off x="6333438" y="3744935"/>
            <a:ext cx="3031" cy="21648"/>
          </a:xfrm>
          <a:custGeom>
            <a:avLst/>
            <a:gdLst/>
            <a:ahLst/>
            <a:cxnLst/>
            <a:rect l="l" t="t" r="r" b="b"/>
            <a:pathLst>
              <a:path w="4445" h="31750">
                <a:moveTo>
                  <a:pt x="3836" y="0"/>
                </a:moveTo>
                <a:lnTo>
                  <a:pt x="3588" y="1393"/>
                </a:lnTo>
                <a:lnTo>
                  <a:pt x="3254" y="3186"/>
                </a:lnTo>
                <a:lnTo>
                  <a:pt x="2877" y="5347"/>
                </a:lnTo>
                <a:lnTo>
                  <a:pt x="2535" y="7432"/>
                </a:lnTo>
                <a:lnTo>
                  <a:pt x="2132" y="9826"/>
                </a:lnTo>
                <a:lnTo>
                  <a:pt x="1789" y="12487"/>
                </a:lnTo>
                <a:lnTo>
                  <a:pt x="1413" y="15449"/>
                </a:lnTo>
                <a:lnTo>
                  <a:pt x="1010" y="18719"/>
                </a:lnTo>
                <a:lnTo>
                  <a:pt x="668" y="22206"/>
                </a:lnTo>
                <a:lnTo>
                  <a:pt x="436" y="25117"/>
                </a:lnTo>
                <a:lnTo>
                  <a:pt x="188" y="28204"/>
                </a:lnTo>
                <a:lnTo>
                  <a:pt x="0" y="31374"/>
                </a:lnTo>
              </a:path>
            </a:pathLst>
          </a:custGeom>
          <a:ln w="3415">
            <a:solidFill>
              <a:srgbClr val="231F20"/>
            </a:solidFill>
          </a:ln>
        </p:spPr>
        <p:txBody>
          <a:bodyPr wrap="square" lIns="0" tIns="0" rIns="0" bIns="0" rtlCol="0"/>
          <a:lstStyle/>
          <a:p>
            <a:endParaRPr sz="1227"/>
          </a:p>
        </p:txBody>
      </p:sp>
      <p:sp>
        <p:nvSpPr>
          <p:cNvPr id="188" name="object 188"/>
          <p:cNvSpPr/>
          <p:nvPr/>
        </p:nvSpPr>
        <p:spPr>
          <a:xfrm>
            <a:off x="6336071" y="3617241"/>
            <a:ext cx="320819" cy="157162"/>
          </a:xfrm>
          <a:custGeom>
            <a:avLst/>
            <a:gdLst/>
            <a:ahLst/>
            <a:cxnLst/>
            <a:rect l="l" t="t" r="r" b="b"/>
            <a:pathLst>
              <a:path w="470535" h="230504">
                <a:moveTo>
                  <a:pt x="469936" y="230262"/>
                </a:moveTo>
                <a:lnTo>
                  <a:pt x="462869" y="174778"/>
                </a:lnTo>
                <a:lnTo>
                  <a:pt x="443133" y="124196"/>
                </a:lnTo>
                <a:lnTo>
                  <a:pt x="412380" y="80115"/>
                </a:lnTo>
                <a:lnTo>
                  <a:pt x="372266" y="44139"/>
                </a:lnTo>
                <a:lnTo>
                  <a:pt x="324442" y="17868"/>
                </a:lnTo>
                <a:lnTo>
                  <a:pt x="270562" y="2903"/>
                </a:lnTo>
                <a:lnTo>
                  <a:pt x="232095" y="0"/>
                </a:lnTo>
                <a:lnTo>
                  <a:pt x="215602" y="319"/>
                </a:lnTo>
                <a:lnTo>
                  <a:pt x="167350" y="8490"/>
                </a:lnTo>
                <a:lnTo>
                  <a:pt x="122156" y="26494"/>
                </a:lnTo>
                <a:lnTo>
                  <a:pt x="81592" y="53065"/>
                </a:lnTo>
                <a:lnTo>
                  <a:pt x="47231" y="86934"/>
                </a:lnTo>
                <a:lnTo>
                  <a:pt x="20642" y="126834"/>
                </a:lnTo>
                <a:lnTo>
                  <a:pt x="3399" y="171498"/>
                </a:lnTo>
                <a:lnTo>
                  <a:pt x="0" y="187226"/>
                </a:lnTo>
              </a:path>
            </a:pathLst>
          </a:custGeom>
          <a:ln w="3345">
            <a:solidFill>
              <a:srgbClr val="231F20"/>
            </a:solidFill>
          </a:ln>
        </p:spPr>
        <p:txBody>
          <a:bodyPr wrap="square" lIns="0" tIns="0" rIns="0" bIns="0" rtlCol="0"/>
          <a:lstStyle/>
          <a:p>
            <a:endParaRPr sz="1227"/>
          </a:p>
        </p:txBody>
      </p:sp>
      <p:sp>
        <p:nvSpPr>
          <p:cNvPr id="189" name="object 189"/>
          <p:cNvSpPr/>
          <p:nvPr/>
        </p:nvSpPr>
        <p:spPr>
          <a:xfrm>
            <a:off x="6372526" y="3655080"/>
            <a:ext cx="245052" cy="238991"/>
          </a:xfrm>
          <a:custGeom>
            <a:avLst/>
            <a:gdLst/>
            <a:ahLst/>
            <a:cxnLst/>
            <a:rect l="l" t="t" r="r" b="b"/>
            <a:pathLst>
              <a:path w="359410" h="350520">
                <a:moveTo>
                  <a:pt x="179443" y="350286"/>
                </a:moveTo>
                <a:lnTo>
                  <a:pt x="223135" y="345076"/>
                </a:lnTo>
                <a:lnTo>
                  <a:pt x="262937" y="330285"/>
                </a:lnTo>
                <a:lnTo>
                  <a:pt x="297553" y="307174"/>
                </a:lnTo>
                <a:lnTo>
                  <a:pt x="325687" y="277005"/>
                </a:lnTo>
                <a:lnTo>
                  <a:pt x="346043" y="241039"/>
                </a:lnTo>
                <a:lnTo>
                  <a:pt x="357325" y="200535"/>
                </a:lnTo>
                <a:lnTo>
                  <a:pt x="358846" y="186244"/>
                </a:lnTo>
                <a:lnTo>
                  <a:pt x="358300" y="170296"/>
                </a:lnTo>
                <a:lnTo>
                  <a:pt x="349853" y="125468"/>
                </a:lnTo>
                <a:lnTo>
                  <a:pt x="332168" y="85933"/>
                </a:lnTo>
                <a:lnTo>
                  <a:pt x="306501" y="52685"/>
                </a:lnTo>
                <a:lnTo>
                  <a:pt x="274110" y="26716"/>
                </a:lnTo>
                <a:lnTo>
                  <a:pt x="236252" y="9017"/>
                </a:lnTo>
                <a:lnTo>
                  <a:pt x="194184" y="581"/>
                </a:lnTo>
                <a:lnTo>
                  <a:pt x="179443" y="0"/>
                </a:lnTo>
                <a:lnTo>
                  <a:pt x="164522" y="594"/>
                </a:lnTo>
                <a:lnTo>
                  <a:pt x="121972" y="9137"/>
                </a:lnTo>
                <a:lnTo>
                  <a:pt x="83747" y="26839"/>
                </a:lnTo>
                <a:lnTo>
                  <a:pt x="51143" y="52438"/>
                </a:lnTo>
                <a:lnTo>
                  <a:pt x="25454" y="84673"/>
                </a:lnTo>
                <a:lnTo>
                  <a:pt x="7975" y="122284"/>
                </a:lnTo>
                <a:lnTo>
                  <a:pt x="0" y="164008"/>
                </a:lnTo>
                <a:lnTo>
                  <a:pt x="545" y="179962"/>
                </a:lnTo>
                <a:lnTo>
                  <a:pt x="8991" y="224804"/>
                </a:lnTo>
                <a:lnTo>
                  <a:pt x="26678" y="264347"/>
                </a:lnTo>
                <a:lnTo>
                  <a:pt x="52348" y="297599"/>
                </a:lnTo>
                <a:lnTo>
                  <a:pt x="84746" y="323570"/>
                </a:lnTo>
                <a:lnTo>
                  <a:pt x="122614" y="341269"/>
                </a:lnTo>
                <a:lnTo>
                  <a:pt x="164696" y="349704"/>
                </a:lnTo>
                <a:lnTo>
                  <a:pt x="179443" y="350286"/>
                </a:lnTo>
                <a:close/>
              </a:path>
            </a:pathLst>
          </a:custGeom>
          <a:ln w="3371">
            <a:solidFill>
              <a:srgbClr val="231F20"/>
            </a:solidFill>
            <a:prstDash val="dash"/>
          </a:ln>
        </p:spPr>
        <p:txBody>
          <a:bodyPr wrap="square" lIns="0" tIns="0" rIns="0" bIns="0" rtlCol="0"/>
          <a:lstStyle/>
          <a:p>
            <a:endParaRPr sz="1227"/>
          </a:p>
        </p:txBody>
      </p:sp>
      <p:sp>
        <p:nvSpPr>
          <p:cNvPr id="190" name="object 190"/>
          <p:cNvSpPr/>
          <p:nvPr/>
        </p:nvSpPr>
        <p:spPr>
          <a:xfrm>
            <a:off x="6194760" y="3669656"/>
            <a:ext cx="212581" cy="0"/>
          </a:xfrm>
          <a:custGeom>
            <a:avLst/>
            <a:gdLst/>
            <a:ahLst/>
            <a:cxnLst/>
            <a:rect l="l" t="t" r="r" b="b"/>
            <a:pathLst>
              <a:path w="311785">
                <a:moveTo>
                  <a:pt x="311581" y="0"/>
                </a:moveTo>
                <a:lnTo>
                  <a:pt x="0" y="0"/>
                </a:lnTo>
              </a:path>
            </a:pathLst>
          </a:custGeom>
          <a:ln w="3328">
            <a:solidFill>
              <a:srgbClr val="231F20"/>
            </a:solidFill>
          </a:ln>
        </p:spPr>
        <p:txBody>
          <a:bodyPr wrap="square" lIns="0" tIns="0" rIns="0" bIns="0" rtlCol="0"/>
          <a:lstStyle/>
          <a:p>
            <a:endParaRPr sz="1227"/>
          </a:p>
        </p:txBody>
      </p:sp>
      <p:sp>
        <p:nvSpPr>
          <p:cNvPr id="191" name="object 191"/>
          <p:cNvSpPr/>
          <p:nvPr/>
        </p:nvSpPr>
        <p:spPr>
          <a:xfrm>
            <a:off x="6194749" y="3710647"/>
            <a:ext cx="213447" cy="0"/>
          </a:xfrm>
          <a:custGeom>
            <a:avLst/>
            <a:gdLst/>
            <a:ahLst/>
            <a:cxnLst/>
            <a:rect l="l" t="t" r="r" b="b"/>
            <a:pathLst>
              <a:path w="313054">
                <a:moveTo>
                  <a:pt x="312968" y="0"/>
                </a:moveTo>
                <a:lnTo>
                  <a:pt x="0" y="0"/>
                </a:lnTo>
              </a:path>
            </a:pathLst>
          </a:custGeom>
          <a:ln w="3328">
            <a:solidFill>
              <a:srgbClr val="231F20"/>
            </a:solidFill>
          </a:ln>
        </p:spPr>
        <p:txBody>
          <a:bodyPr wrap="square" lIns="0" tIns="0" rIns="0" bIns="0" rtlCol="0"/>
          <a:lstStyle/>
          <a:p>
            <a:endParaRPr sz="1227"/>
          </a:p>
        </p:txBody>
      </p:sp>
      <p:sp>
        <p:nvSpPr>
          <p:cNvPr id="192" name="object 192"/>
          <p:cNvSpPr/>
          <p:nvPr/>
        </p:nvSpPr>
        <p:spPr>
          <a:xfrm>
            <a:off x="6212050" y="3590546"/>
            <a:ext cx="0" cy="48924"/>
          </a:xfrm>
          <a:custGeom>
            <a:avLst/>
            <a:gdLst/>
            <a:ahLst/>
            <a:cxnLst/>
            <a:rect l="l" t="t" r="r" b="b"/>
            <a:pathLst>
              <a:path h="71754">
                <a:moveTo>
                  <a:pt x="0" y="71223"/>
                </a:moveTo>
                <a:lnTo>
                  <a:pt x="0" y="0"/>
                </a:lnTo>
              </a:path>
            </a:pathLst>
          </a:custGeom>
          <a:ln w="3417">
            <a:solidFill>
              <a:srgbClr val="231F20"/>
            </a:solidFill>
          </a:ln>
        </p:spPr>
        <p:txBody>
          <a:bodyPr wrap="square" lIns="0" tIns="0" rIns="0" bIns="0" rtlCol="0"/>
          <a:lstStyle/>
          <a:p>
            <a:endParaRPr sz="1227"/>
          </a:p>
        </p:txBody>
      </p:sp>
      <p:sp>
        <p:nvSpPr>
          <p:cNvPr id="193" name="object 193"/>
          <p:cNvSpPr/>
          <p:nvPr/>
        </p:nvSpPr>
        <p:spPr>
          <a:xfrm>
            <a:off x="6201929" y="3632306"/>
            <a:ext cx="20782" cy="37666"/>
          </a:xfrm>
          <a:custGeom>
            <a:avLst/>
            <a:gdLst/>
            <a:ahLst/>
            <a:cxnLst/>
            <a:rect l="l" t="t" r="r" b="b"/>
            <a:pathLst>
              <a:path w="30479" h="55245">
                <a:moveTo>
                  <a:pt x="15013" y="54639"/>
                </a:moveTo>
                <a:lnTo>
                  <a:pt x="0" y="0"/>
                </a:lnTo>
                <a:lnTo>
                  <a:pt x="30052" y="0"/>
                </a:lnTo>
                <a:lnTo>
                  <a:pt x="15013" y="54639"/>
                </a:lnTo>
                <a:close/>
              </a:path>
            </a:pathLst>
          </a:custGeom>
          <a:solidFill>
            <a:srgbClr val="231F20"/>
          </a:solidFill>
        </p:spPr>
        <p:txBody>
          <a:bodyPr wrap="square" lIns="0" tIns="0" rIns="0" bIns="0" rtlCol="0"/>
          <a:lstStyle/>
          <a:p>
            <a:endParaRPr sz="1227"/>
          </a:p>
        </p:txBody>
      </p:sp>
      <p:sp>
        <p:nvSpPr>
          <p:cNvPr id="194" name="object 194"/>
          <p:cNvSpPr/>
          <p:nvPr/>
        </p:nvSpPr>
        <p:spPr>
          <a:xfrm>
            <a:off x="6212056" y="3740625"/>
            <a:ext cx="0" cy="143741"/>
          </a:xfrm>
          <a:custGeom>
            <a:avLst/>
            <a:gdLst/>
            <a:ahLst/>
            <a:cxnLst/>
            <a:rect l="l" t="t" r="r" b="b"/>
            <a:pathLst>
              <a:path h="210820">
                <a:moveTo>
                  <a:pt x="0" y="0"/>
                </a:moveTo>
                <a:lnTo>
                  <a:pt x="0" y="210667"/>
                </a:lnTo>
              </a:path>
            </a:pathLst>
          </a:custGeom>
          <a:ln w="3417">
            <a:solidFill>
              <a:srgbClr val="231F20"/>
            </a:solidFill>
          </a:ln>
        </p:spPr>
        <p:txBody>
          <a:bodyPr wrap="square" lIns="0" tIns="0" rIns="0" bIns="0" rtlCol="0"/>
          <a:lstStyle/>
          <a:p>
            <a:endParaRPr sz="1227"/>
          </a:p>
        </p:txBody>
      </p:sp>
      <p:sp>
        <p:nvSpPr>
          <p:cNvPr id="195" name="object 195"/>
          <p:cNvSpPr/>
          <p:nvPr/>
        </p:nvSpPr>
        <p:spPr>
          <a:xfrm>
            <a:off x="6201676" y="3710177"/>
            <a:ext cx="20782" cy="37666"/>
          </a:xfrm>
          <a:custGeom>
            <a:avLst/>
            <a:gdLst/>
            <a:ahLst/>
            <a:cxnLst/>
            <a:rect l="l" t="t" r="r" b="b"/>
            <a:pathLst>
              <a:path w="30479" h="55245">
                <a:moveTo>
                  <a:pt x="30069" y="54648"/>
                </a:moveTo>
                <a:lnTo>
                  <a:pt x="0" y="54648"/>
                </a:lnTo>
                <a:lnTo>
                  <a:pt x="15047" y="0"/>
                </a:lnTo>
                <a:lnTo>
                  <a:pt x="30069" y="54648"/>
                </a:lnTo>
                <a:close/>
              </a:path>
            </a:pathLst>
          </a:custGeom>
          <a:solidFill>
            <a:srgbClr val="231F20"/>
          </a:solidFill>
        </p:spPr>
        <p:txBody>
          <a:bodyPr wrap="square" lIns="0" tIns="0" rIns="0" bIns="0" rtlCol="0"/>
          <a:lstStyle/>
          <a:p>
            <a:endParaRPr sz="1227"/>
          </a:p>
        </p:txBody>
      </p:sp>
      <p:sp>
        <p:nvSpPr>
          <p:cNvPr id="196" name="object 196"/>
          <p:cNvSpPr/>
          <p:nvPr/>
        </p:nvSpPr>
        <p:spPr>
          <a:xfrm>
            <a:off x="6656195" y="3774396"/>
            <a:ext cx="0" cy="550285"/>
          </a:xfrm>
          <a:custGeom>
            <a:avLst/>
            <a:gdLst/>
            <a:ahLst/>
            <a:cxnLst/>
            <a:rect l="l" t="t" r="r" b="b"/>
            <a:pathLst>
              <a:path h="807085">
                <a:moveTo>
                  <a:pt x="0" y="0"/>
                </a:moveTo>
                <a:lnTo>
                  <a:pt x="0" y="806615"/>
                </a:lnTo>
              </a:path>
            </a:pathLst>
          </a:custGeom>
          <a:ln w="3417">
            <a:solidFill>
              <a:srgbClr val="231F20"/>
            </a:solidFill>
          </a:ln>
        </p:spPr>
        <p:txBody>
          <a:bodyPr wrap="square" lIns="0" tIns="0" rIns="0" bIns="0" rtlCol="0"/>
          <a:lstStyle/>
          <a:p>
            <a:endParaRPr sz="1227"/>
          </a:p>
        </p:txBody>
      </p:sp>
      <p:sp>
        <p:nvSpPr>
          <p:cNvPr id="197" name="object 197"/>
          <p:cNvSpPr/>
          <p:nvPr/>
        </p:nvSpPr>
        <p:spPr>
          <a:xfrm>
            <a:off x="6332806" y="3774396"/>
            <a:ext cx="0" cy="550285"/>
          </a:xfrm>
          <a:custGeom>
            <a:avLst/>
            <a:gdLst/>
            <a:ahLst/>
            <a:cxnLst/>
            <a:rect l="l" t="t" r="r" b="b"/>
            <a:pathLst>
              <a:path h="807085">
                <a:moveTo>
                  <a:pt x="0" y="806615"/>
                </a:moveTo>
                <a:lnTo>
                  <a:pt x="0" y="0"/>
                </a:lnTo>
              </a:path>
            </a:pathLst>
          </a:custGeom>
          <a:ln w="3417">
            <a:solidFill>
              <a:srgbClr val="231F20"/>
            </a:solidFill>
          </a:ln>
        </p:spPr>
        <p:txBody>
          <a:bodyPr wrap="square" lIns="0" tIns="0" rIns="0" bIns="0" rtlCol="0"/>
          <a:lstStyle/>
          <a:p>
            <a:endParaRPr sz="1227"/>
          </a:p>
        </p:txBody>
      </p:sp>
      <p:sp>
        <p:nvSpPr>
          <p:cNvPr id="198" name="object 198"/>
          <p:cNvSpPr/>
          <p:nvPr/>
        </p:nvSpPr>
        <p:spPr>
          <a:xfrm>
            <a:off x="6618410" y="4292122"/>
            <a:ext cx="38533" cy="20349"/>
          </a:xfrm>
          <a:custGeom>
            <a:avLst/>
            <a:gdLst/>
            <a:ahLst/>
            <a:cxnLst/>
            <a:rect l="l" t="t" r="r" b="b"/>
            <a:pathLst>
              <a:path w="56514" h="29845">
                <a:moveTo>
                  <a:pt x="0" y="29263"/>
                </a:moveTo>
                <a:lnTo>
                  <a:pt x="0" y="0"/>
                </a:lnTo>
                <a:lnTo>
                  <a:pt x="56088" y="14640"/>
                </a:lnTo>
                <a:lnTo>
                  <a:pt x="0" y="29263"/>
                </a:lnTo>
                <a:close/>
              </a:path>
            </a:pathLst>
          </a:custGeom>
          <a:solidFill>
            <a:srgbClr val="231F20"/>
          </a:solidFill>
        </p:spPr>
        <p:txBody>
          <a:bodyPr wrap="square" lIns="0" tIns="0" rIns="0" bIns="0" rtlCol="0"/>
          <a:lstStyle/>
          <a:p>
            <a:endParaRPr sz="1227"/>
          </a:p>
        </p:txBody>
      </p:sp>
      <p:sp>
        <p:nvSpPr>
          <p:cNvPr id="199" name="object 199"/>
          <p:cNvSpPr/>
          <p:nvPr/>
        </p:nvSpPr>
        <p:spPr>
          <a:xfrm>
            <a:off x="6332013" y="4292367"/>
            <a:ext cx="38533" cy="20349"/>
          </a:xfrm>
          <a:custGeom>
            <a:avLst/>
            <a:gdLst/>
            <a:ahLst/>
            <a:cxnLst/>
            <a:rect l="l" t="t" r="r" b="b"/>
            <a:pathLst>
              <a:path w="56514" h="29845">
                <a:moveTo>
                  <a:pt x="56096" y="29271"/>
                </a:moveTo>
                <a:lnTo>
                  <a:pt x="0" y="14631"/>
                </a:lnTo>
                <a:lnTo>
                  <a:pt x="56096" y="0"/>
                </a:lnTo>
                <a:lnTo>
                  <a:pt x="56096" y="29271"/>
                </a:lnTo>
                <a:close/>
              </a:path>
            </a:pathLst>
          </a:custGeom>
          <a:solidFill>
            <a:srgbClr val="231F20"/>
          </a:solidFill>
        </p:spPr>
        <p:txBody>
          <a:bodyPr wrap="square" lIns="0" tIns="0" rIns="0" bIns="0" rtlCol="0"/>
          <a:lstStyle/>
          <a:p>
            <a:endParaRPr sz="1227"/>
          </a:p>
        </p:txBody>
      </p:sp>
      <p:sp>
        <p:nvSpPr>
          <p:cNvPr id="200" name="object 200"/>
          <p:cNvSpPr/>
          <p:nvPr/>
        </p:nvSpPr>
        <p:spPr>
          <a:xfrm>
            <a:off x="6617864" y="3774395"/>
            <a:ext cx="0" cy="458932"/>
          </a:xfrm>
          <a:custGeom>
            <a:avLst/>
            <a:gdLst/>
            <a:ahLst/>
            <a:cxnLst/>
            <a:rect l="l" t="t" r="r" b="b"/>
            <a:pathLst>
              <a:path h="673100">
                <a:moveTo>
                  <a:pt x="0" y="0"/>
                </a:moveTo>
                <a:lnTo>
                  <a:pt x="0" y="672669"/>
                </a:lnTo>
              </a:path>
            </a:pathLst>
          </a:custGeom>
          <a:ln w="3417">
            <a:solidFill>
              <a:srgbClr val="231F20"/>
            </a:solidFill>
          </a:ln>
        </p:spPr>
        <p:txBody>
          <a:bodyPr wrap="square" lIns="0" tIns="0" rIns="0" bIns="0" rtlCol="0"/>
          <a:lstStyle/>
          <a:p>
            <a:endParaRPr sz="1227"/>
          </a:p>
        </p:txBody>
      </p:sp>
      <p:sp>
        <p:nvSpPr>
          <p:cNvPr id="201" name="object 201"/>
          <p:cNvSpPr/>
          <p:nvPr/>
        </p:nvSpPr>
        <p:spPr>
          <a:xfrm>
            <a:off x="6372056" y="3774509"/>
            <a:ext cx="0" cy="458932"/>
          </a:xfrm>
          <a:custGeom>
            <a:avLst/>
            <a:gdLst/>
            <a:ahLst/>
            <a:cxnLst/>
            <a:rect l="l" t="t" r="r" b="b"/>
            <a:pathLst>
              <a:path h="673100">
                <a:moveTo>
                  <a:pt x="0" y="672519"/>
                </a:moveTo>
                <a:lnTo>
                  <a:pt x="0" y="0"/>
                </a:lnTo>
              </a:path>
            </a:pathLst>
          </a:custGeom>
          <a:ln w="3417">
            <a:solidFill>
              <a:srgbClr val="231F20"/>
            </a:solidFill>
          </a:ln>
        </p:spPr>
        <p:txBody>
          <a:bodyPr wrap="square" lIns="0" tIns="0" rIns="0" bIns="0" rtlCol="0"/>
          <a:lstStyle/>
          <a:p>
            <a:endParaRPr sz="1227"/>
          </a:p>
        </p:txBody>
      </p:sp>
      <p:sp>
        <p:nvSpPr>
          <p:cNvPr id="202" name="object 202"/>
          <p:cNvSpPr/>
          <p:nvPr/>
        </p:nvSpPr>
        <p:spPr>
          <a:xfrm>
            <a:off x="6579502" y="4193679"/>
            <a:ext cx="38533" cy="20349"/>
          </a:xfrm>
          <a:custGeom>
            <a:avLst/>
            <a:gdLst/>
            <a:ahLst/>
            <a:cxnLst/>
            <a:rect l="l" t="t" r="r" b="b"/>
            <a:pathLst>
              <a:path w="56514" h="29845">
                <a:moveTo>
                  <a:pt x="0" y="29280"/>
                </a:moveTo>
                <a:lnTo>
                  <a:pt x="0" y="0"/>
                </a:lnTo>
                <a:lnTo>
                  <a:pt x="56096" y="14640"/>
                </a:lnTo>
                <a:lnTo>
                  <a:pt x="0" y="29280"/>
                </a:lnTo>
                <a:close/>
              </a:path>
            </a:pathLst>
          </a:custGeom>
          <a:solidFill>
            <a:srgbClr val="231F20"/>
          </a:solidFill>
        </p:spPr>
        <p:txBody>
          <a:bodyPr wrap="square" lIns="0" tIns="0" rIns="0" bIns="0" rtlCol="0"/>
          <a:lstStyle/>
          <a:p>
            <a:endParaRPr sz="1227"/>
          </a:p>
        </p:txBody>
      </p:sp>
      <p:sp>
        <p:nvSpPr>
          <p:cNvPr id="203" name="object 203"/>
          <p:cNvSpPr/>
          <p:nvPr/>
        </p:nvSpPr>
        <p:spPr>
          <a:xfrm>
            <a:off x="6371315" y="4193924"/>
            <a:ext cx="38533" cy="20349"/>
          </a:xfrm>
          <a:custGeom>
            <a:avLst/>
            <a:gdLst/>
            <a:ahLst/>
            <a:cxnLst/>
            <a:rect l="l" t="t" r="r" b="b"/>
            <a:pathLst>
              <a:path w="56514" h="29845">
                <a:moveTo>
                  <a:pt x="56096" y="29288"/>
                </a:moveTo>
                <a:lnTo>
                  <a:pt x="0" y="14631"/>
                </a:lnTo>
                <a:lnTo>
                  <a:pt x="56096" y="0"/>
                </a:lnTo>
                <a:lnTo>
                  <a:pt x="56096" y="29288"/>
                </a:lnTo>
                <a:close/>
              </a:path>
            </a:pathLst>
          </a:custGeom>
          <a:solidFill>
            <a:srgbClr val="231F20"/>
          </a:solidFill>
        </p:spPr>
        <p:txBody>
          <a:bodyPr wrap="square" lIns="0" tIns="0" rIns="0" bIns="0" rtlCol="0"/>
          <a:lstStyle/>
          <a:p>
            <a:endParaRPr sz="1227"/>
          </a:p>
        </p:txBody>
      </p:sp>
      <p:sp>
        <p:nvSpPr>
          <p:cNvPr id="204" name="object 204"/>
          <p:cNvSpPr/>
          <p:nvPr/>
        </p:nvSpPr>
        <p:spPr>
          <a:xfrm>
            <a:off x="6588348" y="4025657"/>
            <a:ext cx="0" cy="97415"/>
          </a:xfrm>
          <a:custGeom>
            <a:avLst/>
            <a:gdLst/>
            <a:ahLst/>
            <a:cxnLst/>
            <a:rect l="l" t="t" r="r" b="b"/>
            <a:pathLst>
              <a:path h="142875">
                <a:moveTo>
                  <a:pt x="0" y="0"/>
                </a:moveTo>
                <a:lnTo>
                  <a:pt x="0" y="142630"/>
                </a:lnTo>
              </a:path>
            </a:pathLst>
          </a:custGeom>
          <a:ln w="3417">
            <a:solidFill>
              <a:srgbClr val="231F20"/>
            </a:solidFill>
          </a:ln>
        </p:spPr>
        <p:txBody>
          <a:bodyPr wrap="square" lIns="0" tIns="0" rIns="0" bIns="0" rtlCol="0"/>
          <a:lstStyle/>
          <a:p>
            <a:endParaRPr sz="1227"/>
          </a:p>
        </p:txBody>
      </p:sp>
      <p:sp>
        <p:nvSpPr>
          <p:cNvPr id="205" name="object 205"/>
          <p:cNvSpPr/>
          <p:nvPr/>
        </p:nvSpPr>
        <p:spPr>
          <a:xfrm>
            <a:off x="6588348" y="3775455"/>
            <a:ext cx="0" cy="221673"/>
          </a:xfrm>
          <a:custGeom>
            <a:avLst/>
            <a:gdLst/>
            <a:ahLst/>
            <a:cxnLst/>
            <a:rect l="l" t="t" r="r" b="b"/>
            <a:pathLst>
              <a:path h="325120">
                <a:moveTo>
                  <a:pt x="0" y="0"/>
                </a:moveTo>
                <a:lnTo>
                  <a:pt x="0" y="324668"/>
                </a:lnTo>
              </a:path>
            </a:pathLst>
          </a:custGeom>
          <a:ln w="3417">
            <a:solidFill>
              <a:srgbClr val="231F20"/>
            </a:solidFill>
          </a:ln>
        </p:spPr>
        <p:txBody>
          <a:bodyPr wrap="square" lIns="0" tIns="0" rIns="0" bIns="0" rtlCol="0"/>
          <a:lstStyle/>
          <a:p>
            <a:endParaRPr sz="1227"/>
          </a:p>
        </p:txBody>
      </p:sp>
      <p:sp>
        <p:nvSpPr>
          <p:cNvPr id="206" name="object 206"/>
          <p:cNvSpPr/>
          <p:nvPr/>
        </p:nvSpPr>
        <p:spPr>
          <a:xfrm>
            <a:off x="6400518" y="3775455"/>
            <a:ext cx="0" cy="347663"/>
          </a:xfrm>
          <a:custGeom>
            <a:avLst/>
            <a:gdLst/>
            <a:ahLst/>
            <a:cxnLst/>
            <a:rect l="l" t="t" r="r" b="b"/>
            <a:pathLst>
              <a:path h="509904">
                <a:moveTo>
                  <a:pt x="0" y="509592"/>
                </a:moveTo>
                <a:lnTo>
                  <a:pt x="0" y="0"/>
                </a:lnTo>
              </a:path>
            </a:pathLst>
          </a:custGeom>
          <a:ln w="3417">
            <a:solidFill>
              <a:srgbClr val="231F20"/>
            </a:solidFill>
          </a:ln>
        </p:spPr>
        <p:txBody>
          <a:bodyPr wrap="square" lIns="0" tIns="0" rIns="0" bIns="0" rtlCol="0"/>
          <a:lstStyle/>
          <a:p>
            <a:endParaRPr sz="1227"/>
          </a:p>
        </p:txBody>
      </p:sp>
      <p:sp>
        <p:nvSpPr>
          <p:cNvPr id="207" name="object 207"/>
          <p:cNvSpPr/>
          <p:nvPr/>
        </p:nvSpPr>
        <p:spPr>
          <a:xfrm>
            <a:off x="6431204" y="4113946"/>
            <a:ext cx="126856" cy="0"/>
          </a:xfrm>
          <a:custGeom>
            <a:avLst/>
            <a:gdLst/>
            <a:ahLst/>
            <a:cxnLst/>
            <a:rect l="l" t="t" r="r" b="b"/>
            <a:pathLst>
              <a:path w="186054">
                <a:moveTo>
                  <a:pt x="0" y="0"/>
                </a:moveTo>
                <a:lnTo>
                  <a:pt x="185753" y="0"/>
                </a:lnTo>
              </a:path>
            </a:pathLst>
          </a:custGeom>
          <a:ln w="3328">
            <a:solidFill>
              <a:srgbClr val="231F20"/>
            </a:solidFill>
          </a:ln>
        </p:spPr>
        <p:txBody>
          <a:bodyPr wrap="square" lIns="0" tIns="0" rIns="0" bIns="0" rtlCol="0"/>
          <a:lstStyle/>
          <a:p>
            <a:endParaRPr sz="1227"/>
          </a:p>
        </p:txBody>
      </p:sp>
      <p:sp>
        <p:nvSpPr>
          <p:cNvPr id="208" name="object 208"/>
          <p:cNvSpPr/>
          <p:nvPr/>
        </p:nvSpPr>
        <p:spPr>
          <a:xfrm>
            <a:off x="6550882" y="4103844"/>
            <a:ext cx="38533" cy="20349"/>
          </a:xfrm>
          <a:custGeom>
            <a:avLst/>
            <a:gdLst/>
            <a:ahLst/>
            <a:cxnLst/>
            <a:rect l="l" t="t" r="r" b="b"/>
            <a:pathLst>
              <a:path w="56514" h="29845">
                <a:moveTo>
                  <a:pt x="0" y="29288"/>
                </a:moveTo>
                <a:lnTo>
                  <a:pt x="0" y="0"/>
                </a:lnTo>
                <a:lnTo>
                  <a:pt x="56079" y="14648"/>
                </a:lnTo>
                <a:lnTo>
                  <a:pt x="0" y="29288"/>
                </a:lnTo>
                <a:close/>
              </a:path>
            </a:pathLst>
          </a:custGeom>
          <a:solidFill>
            <a:srgbClr val="231F20"/>
          </a:solidFill>
        </p:spPr>
        <p:txBody>
          <a:bodyPr wrap="square" lIns="0" tIns="0" rIns="0" bIns="0" rtlCol="0"/>
          <a:lstStyle/>
          <a:p>
            <a:endParaRPr sz="1227"/>
          </a:p>
        </p:txBody>
      </p:sp>
      <p:sp>
        <p:nvSpPr>
          <p:cNvPr id="209" name="object 209"/>
          <p:cNvSpPr/>
          <p:nvPr/>
        </p:nvSpPr>
        <p:spPr>
          <a:xfrm>
            <a:off x="6399962" y="4104096"/>
            <a:ext cx="38533" cy="20349"/>
          </a:xfrm>
          <a:custGeom>
            <a:avLst/>
            <a:gdLst/>
            <a:ahLst/>
            <a:cxnLst/>
            <a:rect l="l" t="t" r="r" b="b"/>
            <a:pathLst>
              <a:path w="56514" h="29845">
                <a:moveTo>
                  <a:pt x="56088" y="29280"/>
                </a:moveTo>
                <a:lnTo>
                  <a:pt x="0" y="14631"/>
                </a:lnTo>
                <a:lnTo>
                  <a:pt x="56088" y="0"/>
                </a:lnTo>
                <a:lnTo>
                  <a:pt x="56088" y="29280"/>
                </a:lnTo>
                <a:close/>
              </a:path>
            </a:pathLst>
          </a:custGeom>
          <a:solidFill>
            <a:srgbClr val="231F20"/>
          </a:solidFill>
        </p:spPr>
        <p:txBody>
          <a:bodyPr wrap="square" lIns="0" tIns="0" rIns="0" bIns="0" rtlCol="0"/>
          <a:lstStyle/>
          <a:p>
            <a:endParaRPr sz="1227"/>
          </a:p>
        </p:txBody>
      </p:sp>
      <p:sp>
        <p:nvSpPr>
          <p:cNvPr id="210" name="object 210"/>
          <p:cNvSpPr/>
          <p:nvPr/>
        </p:nvSpPr>
        <p:spPr>
          <a:xfrm>
            <a:off x="6539728" y="3775465"/>
            <a:ext cx="0" cy="252413"/>
          </a:xfrm>
          <a:custGeom>
            <a:avLst/>
            <a:gdLst/>
            <a:ahLst/>
            <a:cxnLst/>
            <a:rect l="l" t="t" r="r" b="b"/>
            <a:pathLst>
              <a:path h="370204">
                <a:moveTo>
                  <a:pt x="0" y="0"/>
                </a:moveTo>
                <a:lnTo>
                  <a:pt x="0" y="369706"/>
                </a:lnTo>
              </a:path>
            </a:pathLst>
          </a:custGeom>
          <a:ln w="3417">
            <a:solidFill>
              <a:srgbClr val="231F20"/>
            </a:solidFill>
          </a:ln>
        </p:spPr>
        <p:txBody>
          <a:bodyPr wrap="square" lIns="0" tIns="0" rIns="0" bIns="0" rtlCol="0"/>
          <a:lstStyle/>
          <a:p>
            <a:endParaRPr sz="1227"/>
          </a:p>
        </p:txBody>
      </p:sp>
      <p:sp>
        <p:nvSpPr>
          <p:cNvPr id="211" name="object 211"/>
          <p:cNvSpPr/>
          <p:nvPr/>
        </p:nvSpPr>
        <p:spPr>
          <a:xfrm>
            <a:off x="6449977" y="3775465"/>
            <a:ext cx="0" cy="252413"/>
          </a:xfrm>
          <a:custGeom>
            <a:avLst/>
            <a:gdLst/>
            <a:ahLst/>
            <a:cxnLst/>
            <a:rect l="l" t="t" r="r" b="b"/>
            <a:pathLst>
              <a:path h="370204">
                <a:moveTo>
                  <a:pt x="0" y="0"/>
                </a:moveTo>
                <a:lnTo>
                  <a:pt x="0" y="369706"/>
                </a:lnTo>
              </a:path>
            </a:pathLst>
          </a:custGeom>
          <a:ln w="3417">
            <a:solidFill>
              <a:srgbClr val="231F20"/>
            </a:solidFill>
          </a:ln>
        </p:spPr>
        <p:txBody>
          <a:bodyPr wrap="square" lIns="0" tIns="0" rIns="0" bIns="0" rtlCol="0"/>
          <a:lstStyle/>
          <a:p>
            <a:endParaRPr sz="1227"/>
          </a:p>
        </p:txBody>
      </p:sp>
      <p:sp>
        <p:nvSpPr>
          <p:cNvPr id="212" name="object 212"/>
          <p:cNvSpPr/>
          <p:nvPr/>
        </p:nvSpPr>
        <p:spPr>
          <a:xfrm>
            <a:off x="6536516" y="4000829"/>
            <a:ext cx="38533" cy="20349"/>
          </a:xfrm>
          <a:custGeom>
            <a:avLst/>
            <a:gdLst/>
            <a:ahLst/>
            <a:cxnLst/>
            <a:rect l="l" t="t" r="r" b="b"/>
            <a:pathLst>
              <a:path w="56514" h="29845">
                <a:moveTo>
                  <a:pt x="56096" y="29288"/>
                </a:moveTo>
                <a:lnTo>
                  <a:pt x="0" y="14640"/>
                </a:lnTo>
                <a:lnTo>
                  <a:pt x="56096" y="0"/>
                </a:lnTo>
                <a:lnTo>
                  <a:pt x="56096" y="29288"/>
                </a:lnTo>
                <a:close/>
              </a:path>
            </a:pathLst>
          </a:custGeom>
          <a:solidFill>
            <a:srgbClr val="231F20"/>
          </a:solidFill>
        </p:spPr>
        <p:txBody>
          <a:bodyPr wrap="square" lIns="0" tIns="0" rIns="0" bIns="0" rtlCol="0"/>
          <a:lstStyle/>
          <a:p>
            <a:endParaRPr sz="1227"/>
          </a:p>
        </p:txBody>
      </p:sp>
      <p:sp>
        <p:nvSpPr>
          <p:cNvPr id="213" name="object 213"/>
          <p:cNvSpPr/>
          <p:nvPr/>
        </p:nvSpPr>
        <p:spPr>
          <a:xfrm>
            <a:off x="6445528" y="4010688"/>
            <a:ext cx="99147" cy="0"/>
          </a:xfrm>
          <a:custGeom>
            <a:avLst/>
            <a:gdLst/>
            <a:ahLst/>
            <a:cxnLst/>
            <a:rect l="l" t="t" r="r" b="b"/>
            <a:pathLst>
              <a:path w="145414">
                <a:moveTo>
                  <a:pt x="0" y="0"/>
                </a:moveTo>
                <a:lnTo>
                  <a:pt x="145380" y="0"/>
                </a:lnTo>
              </a:path>
            </a:pathLst>
          </a:custGeom>
          <a:ln w="3328">
            <a:solidFill>
              <a:srgbClr val="231F20"/>
            </a:solidFill>
          </a:ln>
        </p:spPr>
        <p:txBody>
          <a:bodyPr wrap="square" lIns="0" tIns="0" rIns="0" bIns="0" rtlCol="0"/>
          <a:lstStyle/>
          <a:p>
            <a:endParaRPr sz="1227"/>
          </a:p>
        </p:txBody>
      </p:sp>
      <p:sp>
        <p:nvSpPr>
          <p:cNvPr id="214" name="object 214"/>
          <p:cNvSpPr/>
          <p:nvPr/>
        </p:nvSpPr>
        <p:spPr>
          <a:xfrm>
            <a:off x="6209641" y="4010688"/>
            <a:ext cx="211282" cy="0"/>
          </a:xfrm>
          <a:custGeom>
            <a:avLst/>
            <a:gdLst/>
            <a:ahLst/>
            <a:cxnLst/>
            <a:rect l="l" t="t" r="r" b="b"/>
            <a:pathLst>
              <a:path w="309879">
                <a:moveTo>
                  <a:pt x="309765" y="0"/>
                </a:moveTo>
                <a:lnTo>
                  <a:pt x="0" y="0"/>
                </a:lnTo>
              </a:path>
            </a:pathLst>
          </a:custGeom>
          <a:ln w="3328">
            <a:solidFill>
              <a:srgbClr val="231F20"/>
            </a:solidFill>
          </a:ln>
        </p:spPr>
        <p:txBody>
          <a:bodyPr wrap="square" lIns="0" tIns="0" rIns="0" bIns="0" rtlCol="0"/>
          <a:lstStyle/>
          <a:p>
            <a:endParaRPr sz="1227"/>
          </a:p>
        </p:txBody>
      </p:sp>
      <p:sp>
        <p:nvSpPr>
          <p:cNvPr id="215" name="object 215"/>
          <p:cNvSpPr/>
          <p:nvPr/>
        </p:nvSpPr>
        <p:spPr>
          <a:xfrm>
            <a:off x="6413871" y="4000583"/>
            <a:ext cx="38533" cy="20349"/>
          </a:xfrm>
          <a:custGeom>
            <a:avLst/>
            <a:gdLst/>
            <a:ahLst/>
            <a:cxnLst/>
            <a:rect l="l" t="t" r="r" b="b"/>
            <a:pathLst>
              <a:path w="56514" h="29845">
                <a:moveTo>
                  <a:pt x="0" y="29280"/>
                </a:moveTo>
                <a:lnTo>
                  <a:pt x="0" y="0"/>
                </a:lnTo>
                <a:lnTo>
                  <a:pt x="56079" y="14640"/>
                </a:lnTo>
                <a:lnTo>
                  <a:pt x="0" y="29280"/>
                </a:lnTo>
                <a:close/>
              </a:path>
            </a:pathLst>
          </a:custGeom>
          <a:solidFill>
            <a:srgbClr val="231F20"/>
          </a:solidFill>
        </p:spPr>
        <p:txBody>
          <a:bodyPr wrap="square" lIns="0" tIns="0" rIns="0" bIns="0" rtlCol="0"/>
          <a:lstStyle/>
          <a:p>
            <a:endParaRPr sz="1227"/>
          </a:p>
        </p:txBody>
      </p:sp>
      <p:sp>
        <p:nvSpPr>
          <p:cNvPr id="216" name="object 216"/>
          <p:cNvSpPr/>
          <p:nvPr/>
        </p:nvSpPr>
        <p:spPr>
          <a:xfrm>
            <a:off x="2977140" y="3928352"/>
            <a:ext cx="595745" cy="109970"/>
          </a:xfrm>
          <a:custGeom>
            <a:avLst/>
            <a:gdLst/>
            <a:ahLst/>
            <a:cxnLst/>
            <a:rect l="l" t="t" r="r" b="b"/>
            <a:pathLst>
              <a:path w="873760" h="161289">
                <a:moveTo>
                  <a:pt x="873760" y="0"/>
                </a:moveTo>
                <a:lnTo>
                  <a:pt x="0" y="0"/>
                </a:lnTo>
                <a:lnTo>
                  <a:pt x="0" y="160883"/>
                </a:lnTo>
                <a:lnTo>
                  <a:pt x="873760" y="160883"/>
                </a:lnTo>
                <a:lnTo>
                  <a:pt x="873760" y="0"/>
                </a:lnTo>
                <a:close/>
              </a:path>
            </a:pathLst>
          </a:custGeom>
          <a:solidFill>
            <a:srgbClr val="E6E7E8"/>
          </a:solidFill>
        </p:spPr>
        <p:txBody>
          <a:bodyPr wrap="square" lIns="0" tIns="0" rIns="0" bIns="0" rtlCol="0"/>
          <a:lstStyle/>
          <a:p>
            <a:endParaRPr sz="1227"/>
          </a:p>
        </p:txBody>
      </p:sp>
      <p:sp>
        <p:nvSpPr>
          <p:cNvPr id="217" name="object 217"/>
          <p:cNvSpPr/>
          <p:nvPr/>
        </p:nvSpPr>
        <p:spPr>
          <a:xfrm>
            <a:off x="3572885" y="3928352"/>
            <a:ext cx="595745" cy="109970"/>
          </a:xfrm>
          <a:custGeom>
            <a:avLst/>
            <a:gdLst/>
            <a:ahLst/>
            <a:cxnLst/>
            <a:rect l="l" t="t" r="r" b="b"/>
            <a:pathLst>
              <a:path w="873760" h="161289">
                <a:moveTo>
                  <a:pt x="873760" y="0"/>
                </a:moveTo>
                <a:lnTo>
                  <a:pt x="0" y="0"/>
                </a:lnTo>
                <a:lnTo>
                  <a:pt x="0" y="160883"/>
                </a:lnTo>
                <a:lnTo>
                  <a:pt x="873760" y="160883"/>
                </a:lnTo>
                <a:lnTo>
                  <a:pt x="873760" y="0"/>
                </a:lnTo>
                <a:close/>
              </a:path>
            </a:pathLst>
          </a:custGeom>
          <a:solidFill>
            <a:srgbClr val="E6E7E8"/>
          </a:solidFill>
        </p:spPr>
        <p:txBody>
          <a:bodyPr wrap="square" lIns="0" tIns="0" rIns="0" bIns="0" rtlCol="0"/>
          <a:lstStyle/>
          <a:p>
            <a:endParaRPr sz="1227"/>
          </a:p>
        </p:txBody>
      </p:sp>
      <p:sp>
        <p:nvSpPr>
          <p:cNvPr id="218" name="object 218"/>
          <p:cNvSpPr/>
          <p:nvPr/>
        </p:nvSpPr>
        <p:spPr>
          <a:xfrm>
            <a:off x="4168630" y="3928352"/>
            <a:ext cx="595745" cy="109970"/>
          </a:xfrm>
          <a:custGeom>
            <a:avLst/>
            <a:gdLst/>
            <a:ahLst/>
            <a:cxnLst/>
            <a:rect l="l" t="t" r="r" b="b"/>
            <a:pathLst>
              <a:path w="873760" h="161289">
                <a:moveTo>
                  <a:pt x="873759" y="0"/>
                </a:moveTo>
                <a:lnTo>
                  <a:pt x="0" y="0"/>
                </a:lnTo>
                <a:lnTo>
                  <a:pt x="0" y="160883"/>
                </a:lnTo>
                <a:lnTo>
                  <a:pt x="873759" y="160883"/>
                </a:lnTo>
                <a:lnTo>
                  <a:pt x="873759" y="0"/>
                </a:lnTo>
                <a:close/>
              </a:path>
            </a:pathLst>
          </a:custGeom>
          <a:solidFill>
            <a:srgbClr val="E6E7E8"/>
          </a:solidFill>
        </p:spPr>
        <p:txBody>
          <a:bodyPr wrap="square" lIns="0" tIns="0" rIns="0" bIns="0" rtlCol="0"/>
          <a:lstStyle/>
          <a:p>
            <a:endParaRPr sz="1227"/>
          </a:p>
        </p:txBody>
      </p:sp>
      <p:sp>
        <p:nvSpPr>
          <p:cNvPr id="219" name="object 219"/>
          <p:cNvSpPr/>
          <p:nvPr/>
        </p:nvSpPr>
        <p:spPr>
          <a:xfrm>
            <a:off x="4764375" y="3928352"/>
            <a:ext cx="595745" cy="109970"/>
          </a:xfrm>
          <a:custGeom>
            <a:avLst/>
            <a:gdLst/>
            <a:ahLst/>
            <a:cxnLst/>
            <a:rect l="l" t="t" r="r" b="b"/>
            <a:pathLst>
              <a:path w="873760" h="161289">
                <a:moveTo>
                  <a:pt x="873759" y="0"/>
                </a:moveTo>
                <a:lnTo>
                  <a:pt x="0" y="0"/>
                </a:lnTo>
                <a:lnTo>
                  <a:pt x="0" y="160883"/>
                </a:lnTo>
                <a:lnTo>
                  <a:pt x="873759" y="160883"/>
                </a:lnTo>
                <a:lnTo>
                  <a:pt x="873759" y="0"/>
                </a:lnTo>
                <a:close/>
              </a:path>
            </a:pathLst>
          </a:custGeom>
          <a:solidFill>
            <a:srgbClr val="E6E7E8"/>
          </a:solidFill>
        </p:spPr>
        <p:txBody>
          <a:bodyPr wrap="square" lIns="0" tIns="0" rIns="0" bIns="0" rtlCol="0"/>
          <a:lstStyle/>
          <a:p>
            <a:endParaRPr sz="1227"/>
          </a:p>
        </p:txBody>
      </p:sp>
      <p:sp>
        <p:nvSpPr>
          <p:cNvPr id="220" name="object 220"/>
          <p:cNvSpPr/>
          <p:nvPr/>
        </p:nvSpPr>
        <p:spPr>
          <a:xfrm>
            <a:off x="5360121" y="3928352"/>
            <a:ext cx="595745" cy="109970"/>
          </a:xfrm>
          <a:custGeom>
            <a:avLst/>
            <a:gdLst/>
            <a:ahLst/>
            <a:cxnLst/>
            <a:rect l="l" t="t" r="r" b="b"/>
            <a:pathLst>
              <a:path w="873760" h="161289">
                <a:moveTo>
                  <a:pt x="873760" y="0"/>
                </a:moveTo>
                <a:lnTo>
                  <a:pt x="0" y="0"/>
                </a:lnTo>
                <a:lnTo>
                  <a:pt x="0" y="160883"/>
                </a:lnTo>
                <a:lnTo>
                  <a:pt x="873760" y="160883"/>
                </a:lnTo>
                <a:lnTo>
                  <a:pt x="873760" y="0"/>
                </a:lnTo>
                <a:close/>
              </a:path>
            </a:pathLst>
          </a:custGeom>
          <a:solidFill>
            <a:srgbClr val="E6E7E8"/>
          </a:solidFill>
        </p:spPr>
        <p:txBody>
          <a:bodyPr wrap="square" lIns="0" tIns="0" rIns="0" bIns="0" rtlCol="0"/>
          <a:lstStyle/>
          <a:p>
            <a:endParaRPr sz="1227"/>
          </a:p>
        </p:txBody>
      </p:sp>
      <p:sp>
        <p:nvSpPr>
          <p:cNvPr id="221" name="object 221"/>
          <p:cNvSpPr/>
          <p:nvPr/>
        </p:nvSpPr>
        <p:spPr>
          <a:xfrm>
            <a:off x="2977139" y="4038046"/>
            <a:ext cx="2978727" cy="0"/>
          </a:xfrm>
          <a:custGeom>
            <a:avLst/>
            <a:gdLst/>
            <a:ahLst/>
            <a:cxnLst/>
            <a:rect l="l" t="t" r="r" b="b"/>
            <a:pathLst>
              <a:path w="4368800">
                <a:moveTo>
                  <a:pt x="0" y="0"/>
                </a:moveTo>
                <a:lnTo>
                  <a:pt x="4368800" y="0"/>
                </a:lnTo>
              </a:path>
            </a:pathLst>
          </a:custGeom>
          <a:ln w="3175">
            <a:solidFill>
              <a:srgbClr val="000000"/>
            </a:solidFill>
          </a:ln>
        </p:spPr>
        <p:txBody>
          <a:bodyPr wrap="square" lIns="0" tIns="0" rIns="0" bIns="0" rtlCol="0"/>
          <a:lstStyle/>
          <a:p>
            <a:endParaRPr sz="1227"/>
          </a:p>
        </p:txBody>
      </p:sp>
      <p:sp>
        <p:nvSpPr>
          <p:cNvPr id="222" name="object 222"/>
          <p:cNvSpPr/>
          <p:nvPr/>
        </p:nvSpPr>
        <p:spPr>
          <a:xfrm>
            <a:off x="3572884" y="4154476"/>
            <a:ext cx="2382982" cy="0"/>
          </a:xfrm>
          <a:custGeom>
            <a:avLst/>
            <a:gdLst/>
            <a:ahLst/>
            <a:cxnLst/>
            <a:rect l="l" t="t" r="r" b="b"/>
            <a:pathLst>
              <a:path w="3495040">
                <a:moveTo>
                  <a:pt x="0" y="0"/>
                </a:moveTo>
                <a:lnTo>
                  <a:pt x="3495040" y="0"/>
                </a:lnTo>
              </a:path>
            </a:pathLst>
          </a:custGeom>
          <a:ln w="3175">
            <a:solidFill>
              <a:srgbClr val="000000"/>
            </a:solidFill>
          </a:ln>
        </p:spPr>
        <p:txBody>
          <a:bodyPr wrap="square" lIns="0" tIns="0" rIns="0" bIns="0" rtlCol="0"/>
          <a:lstStyle/>
          <a:p>
            <a:endParaRPr sz="1227"/>
          </a:p>
        </p:txBody>
      </p:sp>
      <p:sp>
        <p:nvSpPr>
          <p:cNvPr id="223" name="object 223"/>
          <p:cNvSpPr/>
          <p:nvPr/>
        </p:nvSpPr>
        <p:spPr>
          <a:xfrm>
            <a:off x="2977139" y="4270906"/>
            <a:ext cx="2978727" cy="0"/>
          </a:xfrm>
          <a:custGeom>
            <a:avLst/>
            <a:gdLst/>
            <a:ahLst/>
            <a:cxnLst/>
            <a:rect l="l" t="t" r="r" b="b"/>
            <a:pathLst>
              <a:path w="4368800">
                <a:moveTo>
                  <a:pt x="0" y="0"/>
                </a:moveTo>
                <a:lnTo>
                  <a:pt x="4368800" y="0"/>
                </a:lnTo>
              </a:path>
            </a:pathLst>
          </a:custGeom>
          <a:ln w="3175">
            <a:solidFill>
              <a:srgbClr val="000000"/>
            </a:solidFill>
          </a:ln>
        </p:spPr>
        <p:txBody>
          <a:bodyPr wrap="square" lIns="0" tIns="0" rIns="0" bIns="0" rtlCol="0"/>
          <a:lstStyle/>
          <a:p>
            <a:endParaRPr sz="1227"/>
          </a:p>
        </p:txBody>
      </p:sp>
      <p:sp>
        <p:nvSpPr>
          <p:cNvPr id="224" name="object 224"/>
          <p:cNvSpPr/>
          <p:nvPr/>
        </p:nvSpPr>
        <p:spPr>
          <a:xfrm>
            <a:off x="2977140" y="2805545"/>
            <a:ext cx="4520045" cy="155864"/>
          </a:xfrm>
          <a:custGeom>
            <a:avLst/>
            <a:gdLst/>
            <a:ahLst/>
            <a:cxnLst/>
            <a:rect l="l" t="t" r="r" b="b"/>
            <a:pathLst>
              <a:path w="6629400" h="228600">
                <a:moveTo>
                  <a:pt x="0" y="0"/>
                </a:moveTo>
                <a:lnTo>
                  <a:pt x="6629400" y="0"/>
                </a:lnTo>
                <a:lnTo>
                  <a:pt x="6629400" y="228600"/>
                </a:lnTo>
                <a:lnTo>
                  <a:pt x="0" y="228600"/>
                </a:lnTo>
                <a:lnTo>
                  <a:pt x="0" y="0"/>
                </a:lnTo>
                <a:close/>
              </a:path>
            </a:pathLst>
          </a:custGeom>
          <a:solidFill>
            <a:srgbClr val="A7A9AC"/>
          </a:solidFill>
        </p:spPr>
        <p:txBody>
          <a:bodyPr wrap="square" lIns="0" tIns="0" rIns="0" bIns="0" rtlCol="0"/>
          <a:lstStyle/>
          <a:p>
            <a:endParaRPr sz="1227"/>
          </a:p>
        </p:txBody>
      </p:sp>
      <p:sp>
        <p:nvSpPr>
          <p:cNvPr id="225" name="object 225"/>
          <p:cNvSpPr/>
          <p:nvPr/>
        </p:nvSpPr>
        <p:spPr>
          <a:xfrm>
            <a:off x="2977140" y="2961409"/>
            <a:ext cx="4520045" cy="0"/>
          </a:xfrm>
          <a:custGeom>
            <a:avLst/>
            <a:gdLst/>
            <a:ahLst/>
            <a:cxnLst/>
            <a:rect l="l" t="t" r="r" b="b"/>
            <a:pathLst>
              <a:path w="6629400">
                <a:moveTo>
                  <a:pt x="0" y="0"/>
                </a:moveTo>
                <a:lnTo>
                  <a:pt x="6629400" y="0"/>
                </a:lnTo>
              </a:path>
            </a:pathLst>
          </a:custGeom>
          <a:ln w="3175">
            <a:solidFill>
              <a:srgbClr val="A7A9AC"/>
            </a:solidFill>
          </a:ln>
        </p:spPr>
        <p:txBody>
          <a:bodyPr wrap="square" lIns="0" tIns="0" rIns="0" bIns="0" rtlCol="0"/>
          <a:lstStyle/>
          <a:p>
            <a:endParaRPr sz="1227"/>
          </a:p>
        </p:txBody>
      </p:sp>
      <p:sp>
        <p:nvSpPr>
          <p:cNvPr id="226" name="object 226"/>
          <p:cNvSpPr txBox="1"/>
          <p:nvPr/>
        </p:nvSpPr>
        <p:spPr>
          <a:xfrm>
            <a:off x="2977139" y="4445659"/>
            <a:ext cx="3670589" cy="334963"/>
          </a:xfrm>
          <a:prstGeom prst="rect">
            <a:avLst/>
          </a:prstGeom>
        </p:spPr>
        <p:txBody>
          <a:bodyPr vert="horz" wrap="square" lIns="0" tIns="0" rIns="0" bIns="0" rtlCol="0">
            <a:spAutoFit/>
          </a:bodyPr>
          <a:lstStyle/>
          <a:p>
            <a:pPr marR="3464" algn="r">
              <a:tabLst>
                <a:tab pos="197422" algn="l"/>
              </a:tabLst>
            </a:pPr>
            <a:r>
              <a:rPr sz="545" dirty="0">
                <a:solidFill>
                  <a:srgbClr val="231F20"/>
                </a:solidFill>
                <a:latin typeface="Trebuchet MS"/>
                <a:cs typeface="Trebuchet MS"/>
              </a:rPr>
              <a:t>B2	B1</a:t>
            </a:r>
            <a:endParaRPr sz="545">
              <a:latin typeface="Trebuchet MS"/>
              <a:cs typeface="Trebuchet MS"/>
            </a:endParaRPr>
          </a:p>
          <a:p>
            <a:pPr marL="34635">
              <a:spcBef>
                <a:spcPts val="198"/>
              </a:spcBef>
            </a:pPr>
            <a:r>
              <a:rPr sz="545" b="1" spc="-44" dirty="0">
                <a:solidFill>
                  <a:srgbClr val="FFFFFF"/>
                </a:solidFill>
                <a:latin typeface="Trebuchet MS"/>
                <a:cs typeface="Trebuchet MS"/>
              </a:rPr>
              <a:t>E</a:t>
            </a:r>
            <a:r>
              <a:rPr sz="545" b="1" spc="-10" dirty="0">
                <a:solidFill>
                  <a:srgbClr val="FFFFFF"/>
                </a:solidFill>
                <a:latin typeface="Trebuchet MS"/>
                <a:cs typeface="Trebuchet MS"/>
              </a:rPr>
              <a:t>C</a:t>
            </a:r>
            <a:r>
              <a:rPr sz="545" b="1" spc="-44" dirty="0">
                <a:solidFill>
                  <a:srgbClr val="FFFFFF"/>
                </a:solidFill>
                <a:latin typeface="Trebuchet MS"/>
                <a:cs typeface="Trebuchet MS"/>
              </a:rPr>
              <a:t> </a:t>
            </a:r>
            <a:r>
              <a:rPr sz="545" b="1" spc="-14" dirty="0">
                <a:solidFill>
                  <a:srgbClr val="FFFFFF"/>
                </a:solidFill>
                <a:latin typeface="Trebuchet MS"/>
                <a:cs typeface="Trebuchet MS"/>
              </a:rPr>
              <a:t>Motor</a:t>
            </a:r>
            <a:r>
              <a:rPr sz="545" b="1" spc="-44" dirty="0">
                <a:solidFill>
                  <a:srgbClr val="FFFFFF"/>
                </a:solidFill>
                <a:latin typeface="Trebuchet MS"/>
                <a:cs typeface="Trebuchet MS"/>
              </a:rPr>
              <a:t> </a:t>
            </a:r>
            <a:r>
              <a:rPr sz="545" b="1" spc="-17" dirty="0">
                <a:solidFill>
                  <a:srgbClr val="FFFFFF"/>
                </a:solidFill>
                <a:latin typeface="Trebuchet MS"/>
                <a:cs typeface="Trebuchet MS"/>
              </a:rPr>
              <a:t>Data</a:t>
            </a:r>
            <a:r>
              <a:rPr sz="545" b="1" spc="-44" dirty="0">
                <a:solidFill>
                  <a:srgbClr val="FFFFFF"/>
                </a:solidFill>
                <a:latin typeface="Trebuchet MS"/>
                <a:cs typeface="Trebuchet MS"/>
              </a:rPr>
              <a:t> </a:t>
            </a:r>
            <a:r>
              <a:rPr sz="409" spc="-20" dirty="0">
                <a:solidFill>
                  <a:srgbClr val="FFFFFF"/>
                </a:solidFill>
                <a:latin typeface="Arial"/>
                <a:cs typeface="Arial"/>
              </a:rPr>
              <a:t>(Single</a:t>
            </a:r>
            <a:r>
              <a:rPr sz="409" spc="-27" dirty="0">
                <a:solidFill>
                  <a:srgbClr val="FFFFFF"/>
                </a:solidFill>
                <a:latin typeface="Arial"/>
                <a:cs typeface="Arial"/>
              </a:rPr>
              <a:t> </a:t>
            </a:r>
            <a:r>
              <a:rPr sz="409" spc="-7" dirty="0">
                <a:solidFill>
                  <a:srgbClr val="FFFFFF"/>
                </a:solidFill>
                <a:latin typeface="Arial"/>
                <a:cs typeface="Arial"/>
              </a:rPr>
              <a:t>Motor</a:t>
            </a:r>
            <a:r>
              <a:rPr sz="409" spc="-27" dirty="0">
                <a:solidFill>
                  <a:srgbClr val="FFFFFF"/>
                </a:solidFill>
                <a:latin typeface="Arial"/>
                <a:cs typeface="Arial"/>
              </a:rPr>
              <a:t> </a:t>
            </a:r>
            <a:r>
              <a:rPr sz="409" spc="-14" dirty="0">
                <a:solidFill>
                  <a:srgbClr val="FFFFFF"/>
                </a:solidFill>
                <a:latin typeface="Arial"/>
                <a:cs typeface="Arial"/>
              </a:rPr>
              <a:t>Operation)</a:t>
            </a:r>
            <a:endParaRPr sz="409">
              <a:latin typeface="Arial"/>
              <a:cs typeface="Arial"/>
            </a:endParaRPr>
          </a:p>
          <a:p>
            <a:pPr>
              <a:spcBef>
                <a:spcPts val="14"/>
              </a:spcBef>
            </a:pPr>
            <a:endParaRPr sz="511">
              <a:latin typeface="Times New Roman"/>
              <a:cs typeface="Times New Roman"/>
            </a:endParaRPr>
          </a:p>
          <a:p>
            <a:pPr marL="1118292">
              <a:tabLst>
                <a:tab pos="1599291" algn="l"/>
                <a:tab pos="2032234" algn="l"/>
                <a:tab pos="2643983" algn="l"/>
              </a:tabLst>
            </a:pPr>
            <a:r>
              <a:rPr sz="409" spc="-65" dirty="0">
                <a:latin typeface="Arial"/>
                <a:cs typeface="Arial"/>
              </a:rPr>
              <a:t>P</a:t>
            </a:r>
            <a:r>
              <a:rPr sz="511" spc="-10" baseline="-11111" dirty="0">
                <a:latin typeface="Arial"/>
                <a:cs typeface="Arial"/>
              </a:rPr>
              <a:t>2</a:t>
            </a:r>
            <a:r>
              <a:rPr sz="511" spc="-35" baseline="-11111" dirty="0">
                <a:latin typeface="Arial"/>
                <a:cs typeface="Arial"/>
              </a:rPr>
              <a:t> </a:t>
            </a:r>
            <a:r>
              <a:rPr sz="409" spc="-24" dirty="0">
                <a:latin typeface="Arial"/>
                <a:cs typeface="Arial"/>
              </a:rPr>
              <a:t>Rated</a:t>
            </a:r>
            <a:r>
              <a:rPr sz="409" dirty="0">
                <a:latin typeface="Arial"/>
                <a:cs typeface="Arial"/>
              </a:rPr>
              <a:t>	</a:t>
            </a:r>
            <a:r>
              <a:rPr sz="409" spc="-65" dirty="0">
                <a:latin typeface="Arial"/>
                <a:cs typeface="Arial"/>
              </a:rPr>
              <a:t>P</a:t>
            </a:r>
            <a:r>
              <a:rPr sz="511" spc="-10" baseline="-11111" dirty="0">
                <a:latin typeface="Arial"/>
                <a:cs typeface="Arial"/>
              </a:rPr>
              <a:t>1</a:t>
            </a:r>
            <a:r>
              <a:rPr sz="511" baseline="-11111" dirty="0">
                <a:latin typeface="Arial"/>
                <a:cs typeface="Arial"/>
              </a:rPr>
              <a:t>	</a:t>
            </a:r>
            <a:r>
              <a:rPr sz="409" spc="-31" dirty="0">
                <a:latin typeface="Arial"/>
                <a:cs typeface="Arial"/>
              </a:rPr>
              <a:t>Speed</a:t>
            </a:r>
            <a:r>
              <a:rPr sz="409" dirty="0">
                <a:latin typeface="Arial"/>
                <a:cs typeface="Arial"/>
              </a:rPr>
              <a:t>	</a:t>
            </a:r>
            <a:r>
              <a:rPr sz="409" spc="-41" dirty="0">
                <a:latin typeface="Arial"/>
                <a:cs typeface="Arial"/>
              </a:rPr>
              <a:t>FLA</a:t>
            </a:r>
            <a:endParaRPr sz="409">
              <a:latin typeface="Arial"/>
              <a:cs typeface="Arial"/>
            </a:endParaRPr>
          </a:p>
        </p:txBody>
      </p:sp>
      <p:sp>
        <p:nvSpPr>
          <p:cNvPr id="227" name="object 227"/>
          <p:cNvSpPr txBox="1"/>
          <p:nvPr/>
        </p:nvSpPr>
        <p:spPr>
          <a:xfrm>
            <a:off x="6216432" y="3747926"/>
            <a:ext cx="83869" cy="149369"/>
          </a:xfrm>
          <a:prstGeom prst="rect">
            <a:avLst/>
          </a:prstGeom>
        </p:spPr>
        <p:txBody>
          <a:bodyPr vert="vert" wrap="square" lIns="0" tIns="0" rIns="0" bIns="0" rtlCol="0">
            <a:spAutoFit/>
          </a:bodyPr>
          <a:lstStyle/>
          <a:p>
            <a:pPr marL="8659"/>
            <a:r>
              <a:rPr sz="545" dirty="0">
                <a:solidFill>
                  <a:srgbClr val="231F20"/>
                </a:solidFill>
                <a:latin typeface="Trebuchet MS"/>
                <a:cs typeface="Trebuchet MS"/>
              </a:rPr>
              <a:t>n</a:t>
            </a:r>
            <a:r>
              <a:rPr sz="545" spc="-14" dirty="0">
                <a:solidFill>
                  <a:srgbClr val="231F20"/>
                </a:solidFill>
                <a:latin typeface="Trebuchet MS"/>
                <a:cs typeface="Trebuchet MS"/>
              </a:rPr>
              <a:t>x</a:t>
            </a:r>
            <a:r>
              <a:rPr sz="545" dirty="0">
                <a:solidFill>
                  <a:srgbClr val="231F20"/>
                </a:solidFill>
                <a:latin typeface="Trebuchet MS"/>
                <a:cs typeface="Trebuchet MS"/>
              </a:rPr>
              <a:t>d</a:t>
            </a:r>
            <a:r>
              <a:rPr sz="716" baseline="-7936" dirty="0">
                <a:solidFill>
                  <a:srgbClr val="231F20"/>
                </a:solidFill>
                <a:latin typeface="Trebuchet MS"/>
                <a:cs typeface="Trebuchet MS"/>
              </a:rPr>
              <a:t>L</a:t>
            </a:r>
            <a:endParaRPr sz="716" baseline="-7936">
              <a:latin typeface="Trebuchet MS"/>
              <a:cs typeface="Trebuchet MS"/>
            </a:endParaRPr>
          </a:p>
        </p:txBody>
      </p:sp>
      <p:sp>
        <p:nvSpPr>
          <p:cNvPr id="228" name="object 228"/>
          <p:cNvSpPr txBox="1"/>
          <p:nvPr/>
        </p:nvSpPr>
        <p:spPr>
          <a:xfrm>
            <a:off x="6354611" y="4221570"/>
            <a:ext cx="279688" cy="83869"/>
          </a:xfrm>
          <a:prstGeom prst="rect">
            <a:avLst/>
          </a:prstGeom>
        </p:spPr>
        <p:txBody>
          <a:bodyPr vert="horz" wrap="square" lIns="0" tIns="0" rIns="0" bIns="0" rtlCol="0">
            <a:spAutoFit/>
          </a:bodyPr>
          <a:lstStyle/>
          <a:p>
            <a:pPr marL="8659">
              <a:tabLst>
                <a:tab pos="270589" algn="l"/>
              </a:tabLst>
            </a:pPr>
            <a:r>
              <a:rPr sz="545" u="sng" spc="-48" dirty="0">
                <a:solidFill>
                  <a:srgbClr val="231F20"/>
                </a:solidFill>
                <a:latin typeface="Trebuchet MS"/>
                <a:cs typeface="Trebuchet MS"/>
              </a:rPr>
              <a:t>    </a:t>
            </a:r>
            <a:r>
              <a:rPr sz="545" u="sng" spc="-34" dirty="0">
                <a:solidFill>
                  <a:srgbClr val="231F20"/>
                </a:solidFill>
                <a:latin typeface="Trebuchet MS"/>
                <a:cs typeface="Trebuchet MS"/>
              </a:rPr>
              <a:t> </a:t>
            </a:r>
            <a:r>
              <a:rPr sz="545" u="sng" spc="14" dirty="0">
                <a:solidFill>
                  <a:srgbClr val="231F20"/>
                </a:solidFill>
                <a:latin typeface="Trebuchet MS"/>
                <a:cs typeface="Trebuchet MS"/>
              </a:rPr>
              <a:t>ØD</a:t>
            </a:r>
            <a:r>
              <a:rPr sz="545" u="sng" spc="-48" dirty="0">
                <a:solidFill>
                  <a:srgbClr val="231F20"/>
                </a:solidFill>
                <a:latin typeface="Trebuchet MS"/>
                <a:cs typeface="Trebuchet MS"/>
              </a:rPr>
              <a:t> </a:t>
            </a:r>
            <a:r>
              <a:rPr sz="545" u="sng" dirty="0">
                <a:solidFill>
                  <a:srgbClr val="231F20"/>
                </a:solidFill>
                <a:latin typeface="Trebuchet MS"/>
                <a:cs typeface="Trebuchet MS"/>
              </a:rPr>
              <a:t>	</a:t>
            </a:r>
            <a:endParaRPr sz="545">
              <a:latin typeface="Trebuchet MS"/>
              <a:cs typeface="Trebuchet MS"/>
            </a:endParaRPr>
          </a:p>
        </p:txBody>
      </p:sp>
      <p:sp>
        <p:nvSpPr>
          <p:cNvPr id="229" name="object 229"/>
          <p:cNvSpPr txBox="1"/>
          <p:nvPr/>
        </p:nvSpPr>
        <p:spPr>
          <a:xfrm>
            <a:off x="6393913" y="4122804"/>
            <a:ext cx="201324" cy="83869"/>
          </a:xfrm>
          <a:prstGeom prst="rect">
            <a:avLst/>
          </a:prstGeom>
        </p:spPr>
        <p:txBody>
          <a:bodyPr vert="horz" wrap="square" lIns="0" tIns="0" rIns="0" bIns="0" rtlCol="0">
            <a:spAutoFit/>
          </a:bodyPr>
          <a:lstStyle/>
          <a:p>
            <a:pPr marL="8659">
              <a:tabLst>
                <a:tab pos="192227" algn="l"/>
              </a:tabLst>
            </a:pPr>
            <a:r>
              <a:rPr sz="545" u="sng" spc="-48" dirty="0">
                <a:solidFill>
                  <a:srgbClr val="231F20"/>
                </a:solidFill>
                <a:latin typeface="Trebuchet MS"/>
                <a:cs typeface="Trebuchet MS"/>
              </a:rPr>
              <a:t>  </a:t>
            </a:r>
            <a:r>
              <a:rPr sz="545" u="sng" spc="-24" dirty="0">
                <a:solidFill>
                  <a:srgbClr val="231F20"/>
                </a:solidFill>
                <a:latin typeface="Trebuchet MS"/>
                <a:cs typeface="Trebuchet MS"/>
              </a:rPr>
              <a:t> </a:t>
            </a:r>
            <a:r>
              <a:rPr sz="545" u="sng" dirty="0">
                <a:solidFill>
                  <a:srgbClr val="231F20"/>
                </a:solidFill>
                <a:latin typeface="Trebuchet MS"/>
                <a:cs typeface="Trebuchet MS"/>
              </a:rPr>
              <a:t>Øk</a:t>
            </a:r>
            <a:r>
              <a:rPr sz="545" u="sng" spc="-48" dirty="0">
                <a:solidFill>
                  <a:srgbClr val="231F20"/>
                </a:solidFill>
                <a:latin typeface="Trebuchet MS"/>
                <a:cs typeface="Trebuchet MS"/>
              </a:rPr>
              <a:t> </a:t>
            </a:r>
            <a:r>
              <a:rPr sz="545" u="sng" dirty="0">
                <a:solidFill>
                  <a:srgbClr val="231F20"/>
                </a:solidFill>
                <a:latin typeface="Trebuchet MS"/>
                <a:cs typeface="Trebuchet MS"/>
              </a:rPr>
              <a:t>	</a:t>
            </a:r>
            <a:endParaRPr sz="545">
              <a:latin typeface="Trebuchet MS"/>
              <a:cs typeface="Trebuchet MS"/>
            </a:endParaRPr>
          </a:p>
        </p:txBody>
      </p:sp>
      <p:sp>
        <p:nvSpPr>
          <p:cNvPr id="230" name="object 230"/>
          <p:cNvSpPr txBox="1"/>
          <p:nvPr/>
        </p:nvSpPr>
        <p:spPr>
          <a:xfrm>
            <a:off x="6444976" y="4032492"/>
            <a:ext cx="101744" cy="83869"/>
          </a:xfrm>
          <a:prstGeom prst="rect">
            <a:avLst/>
          </a:prstGeom>
        </p:spPr>
        <p:txBody>
          <a:bodyPr vert="horz" wrap="square" lIns="0" tIns="0" rIns="0" bIns="0" rtlCol="0">
            <a:spAutoFit/>
          </a:bodyPr>
          <a:lstStyle/>
          <a:p>
            <a:pPr marL="8659"/>
            <a:r>
              <a:rPr sz="545" dirty="0">
                <a:solidFill>
                  <a:srgbClr val="231F20"/>
                </a:solidFill>
                <a:latin typeface="Trebuchet MS"/>
                <a:cs typeface="Trebuchet MS"/>
              </a:rPr>
              <a:t>Ød</a:t>
            </a:r>
            <a:endParaRPr sz="545">
              <a:latin typeface="Trebuchet MS"/>
              <a:cs typeface="Trebuchet MS"/>
            </a:endParaRPr>
          </a:p>
        </p:txBody>
      </p:sp>
      <p:sp>
        <p:nvSpPr>
          <p:cNvPr id="231" name="object 231"/>
          <p:cNvSpPr txBox="1"/>
          <p:nvPr/>
        </p:nvSpPr>
        <p:spPr>
          <a:xfrm>
            <a:off x="6197342" y="3930152"/>
            <a:ext cx="108672" cy="83869"/>
          </a:xfrm>
          <a:prstGeom prst="rect">
            <a:avLst/>
          </a:prstGeom>
        </p:spPr>
        <p:txBody>
          <a:bodyPr vert="horz" wrap="square" lIns="0" tIns="0" rIns="0" bIns="0" rtlCol="0">
            <a:spAutoFit/>
          </a:bodyPr>
          <a:lstStyle/>
          <a:p>
            <a:pPr marL="8659"/>
            <a:r>
              <a:rPr sz="545" spc="17" dirty="0">
                <a:solidFill>
                  <a:srgbClr val="231F20"/>
                </a:solidFill>
                <a:latin typeface="Trebuchet MS"/>
                <a:cs typeface="Trebuchet MS"/>
              </a:rPr>
              <a:t>DN</a:t>
            </a:r>
            <a:endParaRPr sz="545">
              <a:latin typeface="Trebuchet MS"/>
              <a:cs typeface="Trebuchet MS"/>
            </a:endParaRPr>
          </a:p>
        </p:txBody>
      </p:sp>
      <p:sp>
        <p:nvSpPr>
          <p:cNvPr id="232" name="object 232"/>
          <p:cNvSpPr txBox="1"/>
          <p:nvPr/>
        </p:nvSpPr>
        <p:spPr>
          <a:xfrm>
            <a:off x="6559115" y="3930152"/>
            <a:ext cx="55851" cy="83869"/>
          </a:xfrm>
          <a:prstGeom prst="rect">
            <a:avLst/>
          </a:prstGeom>
        </p:spPr>
        <p:txBody>
          <a:bodyPr vert="horz" wrap="square" lIns="0" tIns="0" rIns="0" bIns="0" rtlCol="0">
            <a:spAutoFit/>
          </a:bodyPr>
          <a:lstStyle/>
          <a:p>
            <a:pPr marL="8659">
              <a:tabLst>
                <a:tab pos="46758" algn="l"/>
              </a:tabLst>
            </a:pPr>
            <a:r>
              <a:rPr sz="545" u="sng" spc="-48" dirty="0">
                <a:solidFill>
                  <a:srgbClr val="231F20"/>
                </a:solidFill>
                <a:latin typeface="Trebuchet MS"/>
                <a:cs typeface="Trebuchet MS"/>
              </a:rPr>
              <a:t> 	</a:t>
            </a:r>
            <a:endParaRPr sz="545">
              <a:latin typeface="Trebuchet MS"/>
              <a:cs typeface="Trebuchet MS"/>
            </a:endParaRPr>
          </a:p>
        </p:txBody>
      </p:sp>
      <p:sp>
        <p:nvSpPr>
          <p:cNvPr id="233" name="object 233"/>
          <p:cNvSpPr txBox="1"/>
          <p:nvPr/>
        </p:nvSpPr>
        <p:spPr>
          <a:xfrm>
            <a:off x="7011657" y="5729751"/>
            <a:ext cx="335540" cy="326180"/>
          </a:xfrm>
          <a:prstGeom prst="rect">
            <a:avLst/>
          </a:prstGeom>
        </p:spPr>
        <p:txBody>
          <a:bodyPr vert="horz" wrap="square" lIns="0" tIns="0" rIns="0" bIns="0" rtlCol="0">
            <a:spAutoFit/>
          </a:bodyPr>
          <a:lstStyle/>
          <a:p>
            <a:pPr marL="8659" marR="37233">
              <a:lnSpc>
                <a:spcPct val="105100"/>
              </a:lnSpc>
            </a:pPr>
            <a:r>
              <a:rPr sz="511" spc="37" dirty="0">
                <a:latin typeface="Trebuchet MS"/>
                <a:cs typeface="Trebuchet MS"/>
              </a:rPr>
              <a:t>M12</a:t>
            </a:r>
            <a:r>
              <a:rPr sz="511" spc="-37" dirty="0">
                <a:latin typeface="Trebuchet MS"/>
                <a:cs typeface="Trebuchet MS"/>
              </a:rPr>
              <a:t> </a:t>
            </a:r>
            <a:r>
              <a:rPr sz="511" dirty="0">
                <a:latin typeface="Trebuchet MS"/>
                <a:cs typeface="Trebuchet MS"/>
              </a:rPr>
              <a:t>x</a:t>
            </a:r>
            <a:r>
              <a:rPr sz="511" spc="-37" dirty="0">
                <a:latin typeface="Trebuchet MS"/>
                <a:cs typeface="Trebuchet MS"/>
              </a:rPr>
              <a:t> </a:t>
            </a:r>
            <a:r>
              <a:rPr sz="511" dirty="0">
                <a:latin typeface="Trebuchet MS"/>
                <a:cs typeface="Trebuchet MS"/>
              </a:rPr>
              <a:t>1.5 </a:t>
            </a:r>
            <a:r>
              <a:rPr sz="511" spc="10" dirty="0">
                <a:latin typeface="Trebuchet MS"/>
                <a:cs typeface="Trebuchet MS"/>
              </a:rPr>
              <a:t>NPT</a:t>
            </a:r>
            <a:r>
              <a:rPr sz="511" spc="-37" dirty="0">
                <a:latin typeface="Trebuchet MS"/>
                <a:cs typeface="Trebuchet MS"/>
              </a:rPr>
              <a:t> </a:t>
            </a:r>
            <a:r>
              <a:rPr sz="511" spc="-3" dirty="0">
                <a:latin typeface="Trebuchet MS"/>
                <a:cs typeface="Trebuchet MS"/>
              </a:rPr>
              <a:t>¾” </a:t>
            </a:r>
            <a:r>
              <a:rPr sz="511" spc="10" dirty="0">
                <a:latin typeface="Trebuchet MS"/>
                <a:cs typeface="Trebuchet MS"/>
              </a:rPr>
              <a:t>NPT</a:t>
            </a:r>
            <a:r>
              <a:rPr sz="511" spc="-37" dirty="0">
                <a:latin typeface="Trebuchet MS"/>
                <a:cs typeface="Trebuchet MS"/>
              </a:rPr>
              <a:t> </a:t>
            </a:r>
            <a:r>
              <a:rPr sz="511" spc="-7" dirty="0">
                <a:latin typeface="Trebuchet MS"/>
                <a:cs typeface="Trebuchet MS"/>
              </a:rPr>
              <a:t>½”</a:t>
            </a:r>
            <a:endParaRPr sz="511">
              <a:latin typeface="Trebuchet MS"/>
              <a:cs typeface="Trebuchet MS"/>
            </a:endParaRPr>
          </a:p>
          <a:p>
            <a:pPr marL="8659">
              <a:spcBef>
                <a:spcPts val="31"/>
              </a:spcBef>
            </a:pPr>
            <a:r>
              <a:rPr sz="511" spc="27" dirty="0">
                <a:latin typeface="Trebuchet MS"/>
                <a:cs typeface="Trebuchet MS"/>
              </a:rPr>
              <a:t>2</a:t>
            </a:r>
            <a:r>
              <a:rPr sz="511" spc="-37" dirty="0">
                <a:latin typeface="Trebuchet MS"/>
                <a:cs typeface="Trebuchet MS"/>
              </a:rPr>
              <a:t> </a:t>
            </a:r>
            <a:r>
              <a:rPr sz="511" dirty="0">
                <a:latin typeface="Trebuchet MS"/>
                <a:cs typeface="Trebuchet MS"/>
              </a:rPr>
              <a:t>x</a:t>
            </a:r>
            <a:r>
              <a:rPr sz="511" spc="-37" dirty="0">
                <a:latin typeface="Trebuchet MS"/>
                <a:cs typeface="Trebuchet MS"/>
              </a:rPr>
              <a:t> </a:t>
            </a:r>
            <a:r>
              <a:rPr sz="511" spc="10" dirty="0">
                <a:latin typeface="Trebuchet MS"/>
                <a:cs typeface="Trebuchet MS"/>
              </a:rPr>
              <a:t>NPT</a:t>
            </a:r>
            <a:r>
              <a:rPr sz="511" spc="-37" dirty="0">
                <a:latin typeface="Trebuchet MS"/>
                <a:cs typeface="Trebuchet MS"/>
              </a:rPr>
              <a:t> </a:t>
            </a:r>
            <a:r>
              <a:rPr sz="511" spc="-24" dirty="0">
                <a:latin typeface="Trebuchet MS"/>
                <a:cs typeface="Trebuchet MS"/>
              </a:rPr>
              <a:t>¼”</a:t>
            </a:r>
            <a:endParaRPr sz="511">
              <a:latin typeface="Trebuchet MS"/>
              <a:cs typeface="Trebuchet MS"/>
            </a:endParaRPr>
          </a:p>
        </p:txBody>
      </p:sp>
      <p:sp>
        <p:nvSpPr>
          <p:cNvPr id="234" name="object 234"/>
          <p:cNvSpPr txBox="1"/>
          <p:nvPr/>
        </p:nvSpPr>
        <p:spPr>
          <a:xfrm>
            <a:off x="2977139" y="3662796"/>
            <a:ext cx="2978727" cy="83869"/>
          </a:xfrm>
          <a:prstGeom prst="rect">
            <a:avLst/>
          </a:prstGeom>
          <a:solidFill>
            <a:srgbClr val="A7A9AC"/>
          </a:solidFill>
        </p:spPr>
        <p:txBody>
          <a:bodyPr vert="horz" wrap="square" lIns="0" tIns="0" rIns="0" bIns="0" rtlCol="0">
            <a:spAutoFit/>
          </a:bodyPr>
          <a:lstStyle/>
          <a:p>
            <a:pPr marL="34635"/>
            <a:r>
              <a:rPr sz="545" b="1" spc="-24" dirty="0">
                <a:solidFill>
                  <a:srgbClr val="FFFFFF"/>
                </a:solidFill>
                <a:latin typeface="Trebuchet MS"/>
                <a:cs typeface="Trebuchet MS"/>
              </a:rPr>
              <a:t>Flange</a:t>
            </a:r>
            <a:r>
              <a:rPr sz="545" b="1" spc="-44" dirty="0">
                <a:solidFill>
                  <a:srgbClr val="FFFFFF"/>
                </a:solidFill>
                <a:latin typeface="Trebuchet MS"/>
                <a:cs typeface="Trebuchet MS"/>
              </a:rPr>
              <a:t> </a:t>
            </a:r>
            <a:r>
              <a:rPr sz="545" b="1" spc="-20" dirty="0">
                <a:solidFill>
                  <a:srgbClr val="FFFFFF"/>
                </a:solidFill>
                <a:latin typeface="Trebuchet MS"/>
                <a:cs typeface="Trebuchet MS"/>
              </a:rPr>
              <a:t>Dimensions</a:t>
            </a:r>
            <a:r>
              <a:rPr sz="545" b="1" spc="-44" dirty="0">
                <a:solidFill>
                  <a:srgbClr val="FFFFFF"/>
                </a:solidFill>
                <a:latin typeface="Trebuchet MS"/>
                <a:cs typeface="Trebuchet MS"/>
              </a:rPr>
              <a:t> </a:t>
            </a:r>
            <a:r>
              <a:rPr sz="545" b="1" spc="65" dirty="0">
                <a:solidFill>
                  <a:srgbClr val="FFFFFF"/>
                </a:solidFill>
                <a:latin typeface="Trebuchet MS"/>
                <a:cs typeface="Trebuchet MS"/>
              </a:rPr>
              <a:t>-</a:t>
            </a:r>
            <a:r>
              <a:rPr sz="545" b="1" spc="-44" dirty="0">
                <a:solidFill>
                  <a:srgbClr val="FFFFFF"/>
                </a:solidFill>
                <a:latin typeface="Trebuchet MS"/>
                <a:cs typeface="Trebuchet MS"/>
              </a:rPr>
              <a:t> </a:t>
            </a:r>
            <a:r>
              <a:rPr sz="545" b="1" spc="-3" dirty="0">
                <a:solidFill>
                  <a:srgbClr val="FFFFFF"/>
                </a:solidFill>
                <a:latin typeface="Trebuchet MS"/>
                <a:cs typeface="Trebuchet MS"/>
              </a:rPr>
              <a:t>125#ANSI</a:t>
            </a:r>
            <a:endParaRPr sz="545">
              <a:latin typeface="Trebuchet MS"/>
              <a:cs typeface="Trebuchet MS"/>
            </a:endParaRPr>
          </a:p>
        </p:txBody>
      </p:sp>
      <p:sp>
        <p:nvSpPr>
          <p:cNvPr id="235" name="object 235"/>
          <p:cNvSpPr txBox="1"/>
          <p:nvPr/>
        </p:nvSpPr>
        <p:spPr>
          <a:xfrm>
            <a:off x="4182463" y="3844637"/>
            <a:ext cx="579293" cy="62966"/>
          </a:xfrm>
          <a:prstGeom prst="rect">
            <a:avLst/>
          </a:prstGeom>
        </p:spPr>
        <p:txBody>
          <a:bodyPr vert="horz" wrap="square" lIns="0" tIns="0" rIns="0" bIns="0" rtlCol="0">
            <a:spAutoFit/>
          </a:bodyPr>
          <a:lstStyle/>
          <a:p>
            <a:pPr marL="8659"/>
            <a:r>
              <a:rPr sz="409" spc="-17" dirty="0">
                <a:latin typeface="Arial"/>
                <a:cs typeface="Arial"/>
              </a:rPr>
              <a:t>Dimensions</a:t>
            </a:r>
            <a:r>
              <a:rPr sz="409" spc="-27" dirty="0">
                <a:latin typeface="Arial"/>
                <a:cs typeface="Arial"/>
              </a:rPr>
              <a:t> </a:t>
            </a:r>
            <a:r>
              <a:rPr sz="409" spc="68" dirty="0">
                <a:latin typeface="Arial"/>
                <a:cs typeface="Arial"/>
              </a:rPr>
              <a:t>-</a:t>
            </a:r>
            <a:r>
              <a:rPr sz="409" spc="-27" dirty="0">
                <a:latin typeface="Arial"/>
                <a:cs typeface="Arial"/>
              </a:rPr>
              <a:t> </a:t>
            </a:r>
            <a:r>
              <a:rPr sz="409" spc="-20" dirty="0">
                <a:latin typeface="Arial"/>
                <a:cs typeface="Arial"/>
              </a:rPr>
              <a:t>Inches</a:t>
            </a:r>
            <a:r>
              <a:rPr sz="409" spc="-27" dirty="0">
                <a:latin typeface="Arial"/>
                <a:cs typeface="Arial"/>
              </a:rPr>
              <a:t> </a:t>
            </a:r>
            <a:r>
              <a:rPr sz="409" spc="-17" dirty="0">
                <a:latin typeface="Arial"/>
                <a:cs typeface="Arial"/>
              </a:rPr>
              <a:t>(mm)</a:t>
            </a:r>
            <a:endParaRPr sz="409">
              <a:latin typeface="Arial"/>
              <a:cs typeface="Arial"/>
            </a:endParaRPr>
          </a:p>
        </p:txBody>
      </p:sp>
      <p:sp>
        <p:nvSpPr>
          <p:cNvPr id="236" name="object 236"/>
          <p:cNvSpPr txBox="1"/>
          <p:nvPr/>
        </p:nvSpPr>
        <p:spPr>
          <a:xfrm>
            <a:off x="2977139" y="3928352"/>
            <a:ext cx="2978727" cy="62966"/>
          </a:xfrm>
          <a:prstGeom prst="rect">
            <a:avLst/>
          </a:prstGeom>
        </p:spPr>
        <p:txBody>
          <a:bodyPr vert="horz" wrap="square" lIns="0" tIns="0" rIns="0" bIns="0" rtlCol="0">
            <a:spAutoFit/>
          </a:bodyPr>
          <a:lstStyle/>
          <a:p>
            <a:pPr marL="255436">
              <a:tabLst>
                <a:tab pos="858959" algn="l"/>
                <a:tab pos="1457286" algn="l"/>
                <a:tab pos="2053016" algn="l"/>
                <a:tab pos="2599390" algn="l"/>
              </a:tabLst>
            </a:pPr>
            <a:r>
              <a:rPr sz="409" b="1" spc="-24" dirty="0">
                <a:latin typeface="Trebuchet MS"/>
                <a:cs typeface="Trebuchet MS"/>
              </a:rPr>
              <a:t>Dia.	ØD	</a:t>
            </a:r>
            <a:r>
              <a:rPr sz="409" b="1" spc="-14" dirty="0">
                <a:latin typeface="Trebuchet MS"/>
                <a:cs typeface="Trebuchet MS"/>
              </a:rPr>
              <a:t>Ød	</a:t>
            </a:r>
            <a:r>
              <a:rPr sz="409" b="1" spc="-3" dirty="0">
                <a:latin typeface="Trebuchet MS"/>
                <a:cs typeface="Trebuchet MS"/>
              </a:rPr>
              <a:t>Øk	</a:t>
            </a:r>
            <a:r>
              <a:rPr sz="409" b="1" spc="-24" dirty="0">
                <a:latin typeface="Trebuchet MS"/>
                <a:cs typeface="Trebuchet MS"/>
              </a:rPr>
              <a:t>n</a:t>
            </a:r>
            <a:r>
              <a:rPr sz="409" b="1" spc="-34" dirty="0">
                <a:latin typeface="Trebuchet MS"/>
                <a:cs typeface="Trebuchet MS"/>
              </a:rPr>
              <a:t> </a:t>
            </a:r>
            <a:r>
              <a:rPr sz="409" b="1" spc="-20" dirty="0">
                <a:latin typeface="Trebuchet MS"/>
                <a:cs typeface="Trebuchet MS"/>
              </a:rPr>
              <a:t>x</a:t>
            </a:r>
            <a:r>
              <a:rPr sz="409" b="1" spc="-34" dirty="0">
                <a:latin typeface="Trebuchet MS"/>
                <a:cs typeface="Trebuchet MS"/>
              </a:rPr>
              <a:t> </a:t>
            </a:r>
            <a:r>
              <a:rPr sz="409" b="1" spc="-14" dirty="0">
                <a:latin typeface="Trebuchet MS"/>
                <a:cs typeface="Trebuchet MS"/>
              </a:rPr>
              <a:t>Ød</a:t>
            </a:r>
            <a:r>
              <a:rPr sz="511" b="1" spc="-35" baseline="-22222" dirty="0">
                <a:latin typeface="Trebuchet MS"/>
                <a:cs typeface="Trebuchet MS"/>
              </a:rPr>
              <a:t>L</a:t>
            </a:r>
            <a:endParaRPr sz="511" baseline="-22222">
              <a:latin typeface="Trebuchet MS"/>
              <a:cs typeface="Trebuchet MS"/>
            </a:endParaRPr>
          </a:p>
        </p:txBody>
      </p:sp>
      <p:sp>
        <p:nvSpPr>
          <p:cNvPr id="237" name="object 237"/>
          <p:cNvSpPr txBox="1"/>
          <p:nvPr/>
        </p:nvSpPr>
        <p:spPr>
          <a:xfrm>
            <a:off x="3237592" y="4122238"/>
            <a:ext cx="74901" cy="73418"/>
          </a:xfrm>
          <a:prstGeom prst="rect">
            <a:avLst/>
          </a:prstGeom>
        </p:spPr>
        <p:txBody>
          <a:bodyPr vert="horz" wrap="square" lIns="0" tIns="0" rIns="0" bIns="0" rtlCol="0">
            <a:spAutoFit/>
          </a:bodyPr>
          <a:lstStyle/>
          <a:p>
            <a:pPr marL="8659"/>
            <a:r>
              <a:rPr sz="477" spc="10" dirty="0">
                <a:latin typeface="Arial"/>
                <a:cs typeface="Arial"/>
              </a:rPr>
              <a:t>4”</a:t>
            </a:r>
            <a:endParaRPr sz="477">
              <a:latin typeface="Arial"/>
              <a:cs typeface="Arial"/>
            </a:endParaRPr>
          </a:p>
        </p:txBody>
      </p:sp>
      <p:sp>
        <p:nvSpPr>
          <p:cNvPr id="238" name="object 238"/>
          <p:cNvSpPr txBox="1"/>
          <p:nvPr/>
        </p:nvSpPr>
        <p:spPr>
          <a:xfrm>
            <a:off x="3829362" y="4064049"/>
            <a:ext cx="83127" cy="73418"/>
          </a:xfrm>
          <a:prstGeom prst="rect">
            <a:avLst/>
          </a:prstGeom>
        </p:spPr>
        <p:txBody>
          <a:bodyPr vert="horz" wrap="square" lIns="0" tIns="0" rIns="0" bIns="0" rtlCol="0">
            <a:spAutoFit/>
          </a:bodyPr>
          <a:lstStyle/>
          <a:p>
            <a:pPr marL="8659"/>
            <a:r>
              <a:rPr sz="477" spc="-10" dirty="0">
                <a:latin typeface="Arial"/>
                <a:cs typeface="Arial"/>
              </a:rPr>
              <a:t>10</a:t>
            </a:r>
            <a:endParaRPr sz="477">
              <a:latin typeface="Arial"/>
              <a:cs typeface="Arial"/>
            </a:endParaRPr>
          </a:p>
        </p:txBody>
      </p:sp>
      <p:sp>
        <p:nvSpPr>
          <p:cNvPr id="239" name="object 239"/>
          <p:cNvSpPr txBox="1"/>
          <p:nvPr/>
        </p:nvSpPr>
        <p:spPr>
          <a:xfrm>
            <a:off x="4387917" y="4051519"/>
            <a:ext cx="157162" cy="73482"/>
          </a:xfrm>
          <a:prstGeom prst="rect">
            <a:avLst/>
          </a:prstGeom>
        </p:spPr>
        <p:txBody>
          <a:bodyPr vert="horz" wrap="square" lIns="0" tIns="0" rIns="0" bIns="0" rtlCol="0">
            <a:spAutoFit/>
          </a:bodyPr>
          <a:lstStyle/>
          <a:p>
            <a:pPr marL="8659"/>
            <a:r>
              <a:rPr sz="716" spc="-15" baseline="-23809" dirty="0">
                <a:latin typeface="Arial"/>
                <a:cs typeface="Arial"/>
              </a:rPr>
              <a:t>6</a:t>
            </a:r>
            <a:r>
              <a:rPr sz="341" spc="-7" dirty="0">
                <a:latin typeface="Arial"/>
                <a:cs typeface="Arial"/>
              </a:rPr>
              <a:t>15</a:t>
            </a:r>
            <a:r>
              <a:rPr sz="511" spc="15" baseline="-11111" dirty="0">
                <a:latin typeface="Arial"/>
                <a:cs typeface="Arial"/>
              </a:rPr>
              <a:t>/</a:t>
            </a:r>
            <a:r>
              <a:rPr sz="511" spc="-10" baseline="-22222" dirty="0">
                <a:latin typeface="Arial"/>
                <a:cs typeface="Arial"/>
              </a:rPr>
              <a:t>16</a:t>
            </a:r>
            <a:endParaRPr sz="511" baseline="-22222">
              <a:latin typeface="Arial"/>
              <a:cs typeface="Arial"/>
            </a:endParaRPr>
          </a:p>
        </p:txBody>
      </p:sp>
      <p:sp>
        <p:nvSpPr>
          <p:cNvPr id="240" name="object 240"/>
          <p:cNvSpPr txBox="1"/>
          <p:nvPr/>
        </p:nvSpPr>
        <p:spPr>
          <a:xfrm>
            <a:off x="4986339" y="4064023"/>
            <a:ext cx="774989" cy="185307"/>
          </a:xfrm>
          <a:prstGeom prst="rect">
            <a:avLst/>
          </a:prstGeom>
        </p:spPr>
        <p:txBody>
          <a:bodyPr vert="horz" wrap="square" lIns="0" tIns="0" rIns="0" bIns="0" rtlCol="0">
            <a:spAutoFit/>
          </a:bodyPr>
          <a:lstStyle/>
          <a:p>
            <a:pPr marL="34635">
              <a:tabLst>
                <a:tab pos="602656" algn="l"/>
              </a:tabLst>
            </a:pPr>
            <a:r>
              <a:rPr sz="477" spc="-10" dirty="0">
                <a:latin typeface="Arial"/>
                <a:cs typeface="Arial"/>
              </a:rPr>
              <a:t>7½	8</a:t>
            </a:r>
            <a:r>
              <a:rPr sz="477" spc="-31" dirty="0">
                <a:latin typeface="Arial"/>
                <a:cs typeface="Arial"/>
              </a:rPr>
              <a:t> </a:t>
            </a:r>
            <a:r>
              <a:rPr sz="477" spc="-17" dirty="0">
                <a:latin typeface="Arial"/>
                <a:cs typeface="Arial"/>
              </a:rPr>
              <a:t>x</a:t>
            </a:r>
            <a:r>
              <a:rPr sz="477" spc="-31" dirty="0">
                <a:latin typeface="Arial"/>
                <a:cs typeface="Arial"/>
              </a:rPr>
              <a:t> </a:t>
            </a:r>
            <a:r>
              <a:rPr sz="477" spc="-10" dirty="0">
                <a:latin typeface="Arial"/>
                <a:cs typeface="Arial"/>
              </a:rPr>
              <a:t>¾</a:t>
            </a:r>
            <a:endParaRPr sz="477">
              <a:latin typeface="Arial"/>
              <a:cs typeface="Arial"/>
            </a:endParaRPr>
          </a:p>
          <a:p>
            <a:pPr marL="8659">
              <a:spcBef>
                <a:spcPts val="344"/>
              </a:spcBef>
              <a:tabLst>
                <a:tab pos="576679" algn="l"/>
              </a:tabLst>
            </a:pPr>
            <a:r>
              <a:rPr sz="477" spc="-14" dirty="0">
                <a:latin typeface="Arial"/>
                <a:cs typeface="Arial"/>
              </a:rPr>
              <a:t>(191)	(8</a:t>
            </a:r>
            <a:r>
              <a:rPr sz="477" spc="-31" dirty="0">
                <a:latin typeface="Arial"/>
                <a:cs typeface="Arial"/>
              </a:rPr>
              <a:t> </a:t>
            </a:r>
            <a:r>
              <a:rPr sz="477" spc="-17" dirty="0">
                <a:latin typeface="Arial"/>
                <a:cs typeface="Arial"/>
              </a:rPr>
              <a:t>x</a:t>
            </a:r>
            <a:r>
              <a:rPr sz="477" spc="-31" dirty="0">
                <a:latin typeface="Arial"/>
                <a:cs typeface="Arial"/>
              </a:rPr>
              <a:t> </a:t>
            </a:r>
            <a:r>
              <a:rPr sz="477" spc="-14" dirty="0">
                <a:latin typeface="Arial"/>
                <a:cs typeface="Arial"/>
              </a:rPr>
              <a:t>19)</a:t>
            </a:r>
            <a:endParaRPr sz="477">
              <a:latin typeface="Arial"/>
              <a:cs typeface="Arial"/>
            </a:endParaRPr>
          </a:p>
        </p:txBody>
      </p:sp>
      <p:sp>
        <p:nvSpPr>
          <p:cNvPr id="241" name="object 241"/>
          <p:cNvSpPr txBox="1"/>
          <p:nvPr/>
        </p:nvSpPr>
        <p:spPr>
          <a:xfrm>
            <a:off x="3794796" y="4180461"/>
            <a:ext cx="151967" cy="73418"/>
          </a:xfrm>
          <a:prstGeom prst="rect">
            <a:avLst/>
          </a:prstGeom>
        </p:spPr>
        <p:txBody>
          <a:bodyPr vert="horz" wrap="square" lIns="0" tIns="0" rIns="0" bIns="0" rtlCol="0">
            <a:spAutoFit/>
          </a:bodyPr>
          <a:lstStyle/>
          <a:p>
            <a:pPr marL="8659"/>
            <a:r>
              <a:rPr sz="477" spc="-14" dirty="0">
                <a:latin typeface="Arial"/>
                <a:cs typeface="Arial"/>
              </a:rPr>
              <a:t>(254)</a:t>
            </a:r>
            <a:endParaRPr sz="477">
              <a:latin typeface="Arial"/>
              <a:cs typeface="Arial"/>
            </a:endParaRPr>
          </a:p>
        </p:txBody>
      </p:sp>
      <p:sp>
        <p:nvSpPr>
          <p:cNvPr id="242" name="object 242"/>
          <p:cNvSpPr txBox="1"/>
          <p:nvPr/>
        </p:nvSpPr>
        <p:spPr>
          <a:xfrm>
            <a:off x="4390568" y="4180461"/>
            <a:ext cx="151967" cy="73418"/>
          </a:xfrm>
          <a:prstGeom prst="rect">
            <a:avLst/>
          </a:prstGeom>
        </p:spPr>
        <p:txBody>
          <a:bodyPr vert="horz" wrap="square" lIns="0" tIns="0" rIns="0" bIns="0" rtlCol="0">
            <a:spAutoFit/>
          </a:bodyPr>
          <a:lstStyle/>
          <a:p>
            <a:pPr marL="8659"/>
            <a:r>
              <a:rPr sz="477" spc="-14" dirty="0">
                <a:latin typeface="Arial"/>
                <a:cs typeface="Arial"/>
              </a:rPr>
              <a:t>(176)</a:t>
            </a:r>
            <a:endParaRPr sz="477">
              <a:latin typeface="Arial"/>
              <a:cs typeface="Arial"/>
            </a:endParaRPr>
          </a:p>
        </p:txBody>
      </p:sp>
      <p:sp>
        <p:nvSpPr>
          <p:cNvPr id="244" name="object 244"/>
          <p:cNvSpPr txBox="1"/>
          <p:nvPr/>
        </p:nvSpPr>
        <p:spPr>
          <a:xfrm>
            <a:off x="2977140" y="2805546"/>
            <a:ext cx="4520045" cy="83869"/>
          </a:xfrm>
          <a:prstGeom prst="rect">
            <a:avLst/>
          </a:prstGeom>
        </p:spPr>
        <p:txBody>
          <a:bodyPr vert="horz" wrap="square" lIns="0" tIns="0" rIns="0" bIns="0" rtlCol="0">
            <a:spAutoFit/>
          </a:bodyPr>
          <a:lstStyle/>
          <a:p>
            <a:pPr marL="34635"/>
            <a:r>
              <a:rPr sz="545" b="1" spc="-20" dirty="0">
                <a:solidFill>
                  <a:srgbClr val="FFFFFF"/>
                </a:solidFill>
                <a:latin typeface="Trebuchet MS"/>
                <a:cs typeface="Trebuchet MS"/>
              </a:rPr>
              <a:t>Dimensions</a:t>
            </a:r>
            <a:r>
              <a:rPr sz="545" b="1" spc="-44" dirty="0">
                <a:solidFill>
                  <a:srgbClr val="FFFFFF"/>
                </a:solidFill>
                <a:latin typeface="Trebuchet MS"/>
                <a:cs typeface="Trebuchet MS"/>
              </a:rPr>
              <a:t> </a:t>
            </a:r>
            <a:r>
              <a:rPr sz="545" b="1" spc="-31" dirty="0">
                <a:solidFill>
                  <a:srgbClr val="FFFFFF"/>
                </a:solidFill>
                <a:latin typeface="Trebuchet MS"/>
                <a:cs typeface="Trebuchet MS"/>
              </a:rPr>
              <a:t>and</a:t>
            </a:r>
            <a:r>
              <a:rPr sz="545" b="1" spc="-44" dirty="0">
                <a:solidFill>
                  <a:srgbClr val="FFFFFF"/>
                </a:solidFill>
                <a:latin typeface="Trebuchet MS"/>
                <a:cs typeface="Trebuchet MS"/>
              </a:rPr>
              <a:t> W</a:t>
            </a:r>
            <a:r>
              <a:rPr sz="545" b="1" spc="-14" dirty="0">
                <a:solidFill>
                  <a:srgbClr val="FFFFFF"/>
                </a:solidFill>
                <a:latin typeface="Trebuchet MS"/>
                <a:cs typeface="Trebuchet MS"/>
              </a:rPr>
              <a:t>eights</a:t>
            </a:r>
            <a:endParaRPr sz="545">
              <a:latin typeface="Trebuchet MS"/>
              <a:cs typeface="Trebuchet MS"/>
            </a:endParaRPr>
          </a:p>
        </p:txBody>
      </p:sp>
      <p:sp>
        <p:nvSpPr>
          <p:cNvPr id="245" name="object 245"/>
          <p:cNvSpPr txBox="1"/>
          <p:nvPr/>
        </p:nvSpPr>
        <p:spPr>
          <a:xfrm>
            <a:off x="5048511" y="3008861"/>
            <a:ext cx="579293" cy="62966"/>
          </a:xfrm>
          <a:prstGeom prst="rect">
            <a:avLst/>
          </a:prstGeom>
        </p:spPr>
        <p:txBody>
          <a:bodyPr vert="horz" wrap="square" lIns="0" tIns="0" rIns="0" bIns="0" rtlCol="0">
            <a:spAutoFit/>
          </a:bodyPr>
          <a:lstStyle/>
          <a:p>
            <a:pPr marL="8659"/>
            <a:r>
              <a:rPr sz="409" spc="-17" dirty="0">
                <a:latin typeface="Arial"/>
                <a:cs typeface="Arial"/>
              </a:rPr>
              <a:t>Dimensions</a:t>
            </a:r>
            <a:r>
              <a:rPr sz="409" spc="-27" dirty="0">
                <a:latin typeface="Arial"/>
                <a:cs typeface="Arial"/>
              </a:rPr>
              <a:t> </a:t>
            </a:r>
            <a:r>
              <a:rPr sz="409" spc="68" dirty="0">
                <a:latin typeface="Arial"/>
                <a:cs typeface="Arial"/>
              </a:rPr>
              <a:t>-</a:t>
            </a:r>
            <a:r>
              <a:rPr sz="409" spc="-27" dirty="0">
                <a:latin typeface="Arial"/>
                <a:cs typeface="Arial"/>
              </a:rPr>
              <a:t> </a:t>
            </a:r>
            <a:r>
              <a:rPr sz="409" spc="-20" dirty="0">
                <a:latin typeface="Arial"/>
                <a:cs typeface="Arial"/>
              </a:rPr>
              <a:t>Inches</a:t>
            </a:r>
            <a:r>
              <a:rPr sz="409" spc="-27" dirty="0">
                <a:latin typeface="Arial"/>
                <a:cs typeface="Arial"/>
              </a:rPr>
              <a:t> </a:t>
            </a:r>
            <a:r>
              <a:rPr sz="409" spc="-17" dirty="0">
                <a:latin typeface="Arial"/>
                <a:cs typeface="Arial"/>
              </a:rPr>
              <a:t>(mm)</a:t>
            </a:r>
            <a:endParaRPr sz="409">
              <a:latin typeface="Arial"/>
              <a:cs typeface="Arial"/>
            </a:endParaRPr>
          </a:p>
        </p:txBody>
      </p:sp>
      <p:sp>
        <p:nvSpPr>
          <p:cNvPr id="246" name="object 246"/>
          <p:cNvSpPr txBox="1"/>
          <p:nvPr/>
        </p:nvSpPr>
        <p:spPr>
          <a:xfrm>
            <a:off x="7275231" y="2977688"/>
            <a:ext cx="173615" cy="125932"/>
          </a:xfrm>
          <a:prstGeom prst="rect">
            <a:avLst/>
          </a:prstGeom>
        </p:spPr>
        <p:txBody>
          <a:bodyPr vert="horz" wrap="square" lIns="0" tIns="0" rIns="0" bIns="0" rtlCol="0">
            <a:spAutoFit/>
          </a:bodyPr>
          <a:lstStyle/>
          <a:p>
            <a:pPr marL="8659" marR="3464" indent="866"/>
            <a:r>
              <a:rPr sz="409" spc="-61" dirty="0">
                <a:latin typeface="Arial"/>
                <a:cs typeface="Arial"/>
              </a:rPr>
              <a:t>W</a:t>
            </a:r>
            <a:r>
              <a:rPr sz="409" spc="-3" dirty="0">
                <a:latin typeface="Arial"/>
                <a:cs typeface="Arial"/>
              </a:rPr>
              <a:t>eight </a:t>
            </a:r>
            <a:r>
              <a:rPr sz="409" spc="-17" dirty="0">
                <a:latin typeface="Arial"/>
                <a:cs typeface="Arial"/>
              </a:rPr>
              <a:t>lbs</a:t>
            </a:r>
            <a:r>
              <a:rPr sz="409" spc="-27" dirty="0">
                <a:latin typeface="Arial"/>
                <a:cs typeface="Arial"/>
              </a:rPr>
              <a:t> </a:t>
            </a:r>
            <a:r>
              <a:rPr sz="409" spc="-7" dirty="0">
                <a:latin typeface="Arial"/>
                <a:cs typeface="Arial"/>
              </a:rPr>
              <a:t>(</a:t>
            </a:r>
            <a:r>
              <a:rPr sz="409" spc="-20" dirty="0">
                <a:latin typeface="Arial"/>
                <a:cs typeface="Arial"/>
              </a:rPr>
              <a:t>k</a:t>
            </a:r>
            <a:r>
              <a:rPr sz="409" spc="-14" dirty="0">
                <a:latin typeface="Arial"/>
                <a:cs typeface="Arial"/>
              </a:rPr>
              <a:t>g)</a:t>
            </a:r>
            <a:endParaRPr sz="409">
              <a:latin typeface="Arial"/>
              <a:cs typeface="Arial"/>
            </a:endParaRPr>
          </a:p>
        </p:txBody>
      </p:sp>
      <p:sp>
        <p:nvSpPr>
          <p:cNvPr id="247" name="object 247"/>
          <p:cNvSpPr/>
          <p:nvPr/>
        </p:nvSpPr>
        <p:spPr>
          <a:xfrm>
            <a:off x="2977139" y="4529336"/>
            <a:ext cx="2977861" cy="155864"/>
          </a:xfrm>
          <a:custGeom>
            <a:avLst/>
            <a:gdLst/>
            <a:ahLst/>
            <a:cxnLst/>
            <a:rect l="l" t="t" r="r" b="b"/>
            <a:pathLst>
              <a:path w="4367530" h="228600">
                <a:moveTo>
                  <a:pt x="0" y="0"/>
                </a:moveTo>
                <a:lnTo>
                  <a:pt x="4367390" y="0"/>
                </a:lnTo>
                <a:lnTo>
                  <a:pt x="4367390" y="228600"/>
                </a:lnTo>
                <a:lnTo>
                  <a:pt x="0" y="228600"/>
                </a:lnTo>
                <a:lnTo>
                  <a:pt x="0" y="0"/>
                </a:lnTo>
                <a:close/>
              </a:path>
            </a:pathLst>
          </a:custGeom>
          <a:solidFill>
            <a:srgbClr val="A7A9AC"/>
          </a:solidFill>
        </p:spPr>
        <p:txBody>
          <a:bodyPr wrap="square" lIns="0" tIns="0" rIns="0" bIns="0" rtlCol="0"/>
          <a:lstStyle/>
          <a:p>
            <a:endParaRPr sz="1227"/>
          </a:p>
        </p:txBody>
      </p:sp>
      <p:sp>
        <p:nvSpPr>
          <p:cNvPr id="248" name="object 248"/>
          <p:cNvSpPr/>
          <p:nvPr/>
        </p:nvSpPr>
        <p:spPr>
          <a:xfrm>
            <a:off x="2977139" y="4685198"/>
            <a:ext cx="2977861" cy="0"/>
          </a:xfrm>
          <a:custGeom>
            <a:avLst/>
            <a:gdLst/>
            <a:ahLst/>
            <a:cxnLst/>
            <a:rect l="l" t="t" r="r" b="b"/>
            <a:pathLst>
              <a:path w="4367530">
                <a:moveTo>
                  <a:pt x="0" y="0"/>
                </a:moveTo>
                <a:lnTo>
                  <a:pt x="4367396" y="0"/>
                </a:lnTo>
              </a:path>
            </a:pathLst>
          </a:custGeom>
          <a:ln w="3175">
            <a:solidFill>
              <a:srgbClr val="A7A9AC"/>
            </a:solidFill>
          </a:ln>
        </p:spPr>
        <p:txBody>
          <a:bodyPr wrap="square" lIns="0" tIns="0" rIns="0" bIns="0" rtlCol="0"/>
          <a:lstStyle/>
          <a:p>
            <a:endParaRPr sz="1227"/>
          </a:p>
        </p:txBody>
      </p:sp>
      <p:graphicFrame>
        <p:nvGraphicFramePr>
          <p:cNvPr id="11" name="object 11"/>
          <p:cNvGraphicFramePr>
            <a:graphicFrameLocks noGrp="1"/>
          </p:cNvGraphicFramePr>
          <p:nvPr/>
        </p:nvGraphicFramePr>
        <p:xfrm>
          <a:off x="2977135" y="5272697"/>
          <a:ext cx="335633" cy="233579"/>
        </p:xfrm>
        <a:graphic>
          <a:graphicData uri="http://schemas.openxmlformats.org/drawingml/2006/table">
            <a:tbl>
              <a:tblPr firstRow="1" bandRow="1">
                <a:tableStyleId>{2D5ABB26-0587-4C30-8999-92F81FD0307C}</a:tableStyleId>
              </a:tblPr>
              <a:tblGrid>
                <a:gridCol w="55634">
                  <a:extLst>
                    <a:ext uri="{9D8B030D-6E8A-4147-A177-3AD203B41FA5}">
                      <a16:colId xmlns:a16="http://schemas.microsoft.com/office/drawing/2014/main" val="20000"/>
                    </a:ext>
                  </a:extLst>
                </a:gridCol>
                <a:gridCol w="56442">
                  <a:extLst>
                    <a:ext uri="{9D8B030D-6E8A-4147-A177-3AD203B41FA5}">
                      <a16:colId xmlns:a16="http://schemas.microsoft.com/office/drawing/2014/main" val="20001"/>
                    </a:ext>
                  </a:extLst>
                </a:gridCol>
                <a:gridCol w="56663">
                  <a:extLst>
                    <a:ext uri="{9D8B030D-6E8A-4147-A177-3AD203B41FA5}">
                      <a16:colId xmlns:a16="http://schemas.microsoft.com/office/drawing/2014/main" val="20002"/>
                    </a:ext>
                  </a:extLst>
                </a:gridCol>
                <a:gridCol w="55047">
                  <a:extLst>
                    <a:ext uri="{9D8B030D-6E8A-4147-A177-3AD203B41FA5}">
                      <a16:colId xmlns:a16="http://schemas.microsoft.com/office/drawing/2014/main" val="20003"/>
                    </a:ext>
                  </a:extLst>
                </a:gridCol>
                <a:gridCol w="54360">
                  <a:extLst>
                    <a:ext uri="{9D8B030D-6E8A-4147-A177-3AD203B41FA5}">
                      <a16:colId xmlns:a16="http://schemas.microsoft.com/office/drawing/2014/main" val="20004"/>
                    </a:ext>
                  </a:extLst>
                </a:gridCol>
                <a:gridCol w="57487">
                  <a:extLst>
                    <a:ext uri="{9D8B030D-6E8A-4147-A177-3AD203B41FA5}">
                      <a16:colId xmlns:a16="http://schemas.microsoft.com/office/drawing/2014/main" val="20005"/>
                    </a:ext>
                  </a:extLst>
                </a:gridCol>
              </a:tblGrid>
              <a:tr h="159431">
                <a:tc gridSpan="2">
                  <a:txBody>
                    <a:bodyPr/>
                    <a:lstStyle/>
                    <a:p>
                      <a:endParaRPr sz="200">
                        <a:latin typeface="Calibri"/>
                        <a:cs typeface="Calibri"/>
                      </a:endParaRPr>
                    </a:p>
                  </a:txBody>
                  <a:tcPr marL="0" marR="0" marT="0" marB="0">
                    <a:lnL w="4508">
                      <a:solidFill>
                        <a:srgbClr val="231F20"/>
                      </a:solidFill>
                      <a:prstDash val="solid"/>
                    </a:lnL>
                    <a:lnR w="4508">
                      <a:solidFill>
                        <a:srgbClr val="231F20"/>
                      </a:solidFill>
                      <a:prstDash val="solid"/>
                    </a:lnR>
                    <a:lnT w="4508">
                      <a:solidFill>
                        <a:srgbClr val="231F20"/>
                      </a:solidFill>
                      <a:prstDash val="solid"/>
                    </a:lnT>
                    <a:lnB w="4508">
                      <a:solidFill>
                        <a:srgbClr val="231F20"/>
                      </a:solidFill>
                      <a:prstDash val="solid"/>
                    </a:lnB>
                  </a:tcPr>
                </a:tc>
                <a:tc hMerge="1">
                  <a:txBody>
                    <a:bodyPr/>
                    <a:lstStyle/>
                    <a:p>
                      <a:endParaRPr/>
                    </a:p>
                  </a:txBody>
                  <a:tcPr marL="0" marR="0" marT="0" marB="0"/>
                </a:tc>
                <a:tc gridSpan="2">
                  <a:txBody>
                    <a:bodyPr/>
                    <a:lstStyle/>
                    <a:p>
                      <a:endParaRPr sz="200">
                        <a:latin typeface="Calibri"/>
                        <a:cs typeface="Calibri"/>
                      </a:endParaRPr>
                    </a:p>
                  </a:txBody>
                  <a:tcPr marL="0" marR="0" marT="0" marB="0">
                    <a:lnL w="4508">
                      <a:solidFill>
                        <a:srgbClr val="231F20"/>
                      </a:solidFill>
                      <a:prstDash val="solid"/>
                    </a:lnL>
                    <a:lnR w="4508">
                      <a:solidFill>
                        <a:srgbClr val="231F20"/>
                      </a:solidFill>
                      <a:prstDash val="solid"/>
                    </a:lnR>
                    <a:lnT w="4508">
                      <a:solidFill>
                        <a:srgbClr val="231F20"/>
                      </a:solidFill>
                      <a:prstDash val="solid"/>
                    </a:lnT>
                    <a:lnB w="4508">
                      <a:solidFill>
                        <a:srgbClr val="231F20"/>
                      </a:solidFill>
                      <a:prstDash val="solid"/>
                    </a:lnB>
                  </a:tcPr>
                </a:tc>
                <a:tc hMerge="1">
                  <a:txBody>
                    <a:bodyPr/>
                    <a:lstStyle/>
                    <a:p>
                      <a:endParaRPr/>
                    </a:p>
                  </a:txBody>
                  <a:tcPr marL="0" marR="0" marT="0" marB="0"/>
                </a:tc>
                <a:tc gridSpan="2">
                  <a:txBody>
                    <a:bodyPr/>
                    <a:lstStyle/>
                    <a:p>
                      <a:endParaRPr sz="200">
                        <a:latin typeface="Calibri"/>
                        <a:cs typeface="Calibri"/>
                      </a:endParaRPr>
                    </a:p>
                  </a:txBody>
                  <a:tcPr marL="0" marR="0" marT="0" marB="0">
                    <a:lnL w="4508">
                      <a:solidFill>
                        <a:srgbClr val="231F20"/>
                      </a:solidFill>
                      <a:prstDash val="solid"/>
                    </a:lnL>
                    <a:lnR w="4508">
                      <a:solidFill>
                        <a:srgbClr val="231F20"/>
                      </a:solidFill>
                      <a:prstDash val="solid"/>
                    </a:lnR>
                    <a:lnT w="4508">
                      <a:solidFill>
                        <a:srgbClr val="231F20"/>
                      </a:solidFill>
                      <a:prstDash val="solid"/>
                    </a:lnT>
                    <a:lnB w="4508">
                      <a:solidFill>
                        <a:srgbClr val="231F2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74148">
                <a:tc>
                  <a:txBody>
                    <a:bodyPr/>
                    <a:lstStyle/>
                    <a:p>
                      <a:endParaRPr sz="200">
                        <a:latin typeface="Calibri"/>
                        <a:cs typeface="Calibri"/>
                      </a:endParaRPr>
                    </a:p>
                  </a:txBody>
                  <a:tcPr marL="0" marR="0" marT="0" marB="0">
                    <a:lnR w="4508">
                      <a:solidFill>
                        <a:srgbClr val="231F20"/>
                      </a:solidFill>
                      <a:prstDash val="solid"/>
                    </a:lnR>
                    <a:lnT w="4508">
                      <a:solidFill>
                        <a:srgbClr val="231F20"/>
                      </a:solidFill>
                      <a:prstDash val="solid"/>
                    </a:lnT>
                  </a:tcPr>
                </a:tc>
                <a:tc gridSpan="2">
                  <a:txBody>
                    <a:bodyPr/>
                    <a:lstStyle/>
                    <a:p>
                      <a:endParaRPr sz="200">
                        <a:latin typeface="Calibri"/>
                        <a:cs typeface="Calibri"/>
                      </a:endParaRPr>
                    </a:p>
                  </a:txBody>
                  <a:tcPr marL="0" marR="0" marT="0" marB="0">
                    <a:lnL w="4508">
                      <a:solidFill>
                        <a:srgbClr val="231F20"/>
                      </a:solidFill>
                      <a:prstDash val="solid"/>
                    </a:lnL>
                    <a:lnR w="4508">
                      <a:solidFill>
                        <a:srgbClr val="231F20"/>
                      </a:solidFill>
                      <a:prstDash val="solid"/>
                    </a:lnR>
                    <a:lnT w="4508">
                      <a:solidFill>
                        <a:srgbClr val="231F20"/>
                      </a:solidFill>
                      <a:prstDash val="solid"/>
                    </a:lnT>
                  </a:tcPr>
                </a:tc>
                <a:tc hMerge="1">
                  <a:txBody>
                    <a:bodyPr/>
                    <a:lstStyle/>
                    <a:p>
                      <a:endParaRPr/>
                    </a:p>
                  </a:txBody>
                  <a:tcPr marL="0" marR="0" marT="0" marB="0"/>
                </a:tc>
                <a:tc gridSpan="2">
                  <a:txBody>
                    <a:bodyPr/>
                    <a:lstStyle/>
                    <a:p>
                      <a:endParaRPr sz="200">
                        <a:latin typeface="Calibri"/>
                        <a:cs typeface="Calibri"/>
                      </a:endParaRPr>
                    </a:p>
                  </a:txBody>
                  <a:tcPr marL="0" marR="0" marT="0" marB="0">
                    <a:lnL w="4508">
                      <a:solidFill>
                        <a:srgbClr val="231F20"/>
                      </a:solidFill>
                      <a:prstDash val="solid"/>
                    </a:lnL>
                    <a:lnR w="4508">
                      <a:solidFill>
                        <a:srgbClr val="231F20"/>
                      </a:solidFill>
                      <a:prstDash val="solid"/>
                    </a:lnR>
                    <a:lnT w="4508">
                      <a:solidFill>
                        <a:srgbClr val="231F20"/>
                      </a:solidFill>
                      <a:prstDash val="solid"/>
                    </a:lnT>
                  </a:tcPr>
                </a:tc>
                <a:tc hMerge="1">
                  <a:txBody>
                    <a:bodyPr/>
                    <a:lstStyle/>
                    <a:p>
                      <a:endParaRPr/>
                    </a:p>
                  </a:txBody>
                  <a:tcPr marL="0" marR="0" marT="0" marB="0"/>
                </a:tc>
                <a:tc>
                  <a:txBody>
                    <a:bodyPr/>
                    <a:lstStyle/>
                    <a:p>
                      <a:endParaRPr sz="200">
                        <a:latin typeface="Calibri"/>
                        <a:cs typeface="Calibri"/>
                      </a:endParaRPr>
                    </a:p>
                  </a:txBody>
                  <a:tcPr marL="0" marR="0" marT="0" marB="0">
                    <a:lnL w="4508">
                      <a:solidFill>
                        <a:srgbClr val="231F20"/>
                      </a:solidFill>
                      <a:prstDash val="solid"/>
                    </a:lnL>
                    <a:lnT w="4508">
                      <a:solidFill>
                        <a:srgbClr val="231F20"/>
                      </a:solidFill>
                      <a:prstDash val="solid"/>
                    </a:lnT>
                  </a:tcPr>
                </a:tc>
                <a:extLst>
                  <a:ext uri="{0D108BD9-81ED-4DB2-BD59-A6C34878D82A}">
                    <a16:rowId xmlns:a16="http://schemas.microsoft.com/office/drawing/2014/main" val="10001"/>
                  </a:ext>
                </a:extLst>
              </a:tr>
            </a:tbl>
          </a:graphicData>
        </a:graphic>
      </p:graphicFrame>
      <p:graphicFrame>
        <p:nvGraphicFramePr>
          <p:cNvPr id="66" name="object 66"/>
          <p:cNvGraphicFramePr>
            <a:graphicFrameLocks noGrp="1"/>
          </p:cNvGraphicFramePr>
          <p:nvPr/>
        </p:nvGraphicFramePr>
        <p:xfrm>
          <a:off x="5593124" y="5590883"/>
          <a:ext cx="343445" cy="219802"/>
        </p:xfrm>
        <a:graphic>
          <a:graphicData uri="http://schemas.openxmlformats.org/drawingml/2006/table">
            <a:tbl>
              <a:tblPr firstRow="1" bandRow="1">
                <a:tableStyleId>{2D5ABB26-0587-4C30-8999-92F81FD0307C}</a:tableStyleId>
              </a:tblPr>
              <a:tblGrid>
                <a:gridCol w="57001">
                  <a:extLst>
                    <a:ext uri="{9D8B030D-6E8A-4147-A177-3AD203B41FA5}">
                      <a16:colId xmlns:a16="http://schemas.microsoft.com/office/drawing/2014/main" val="20000"/>
                    </a:ext>
                  </a:extLst>
                </a:gridCol>
                <a:gridCol w="116343">
                  <a:extLst>
                    <a:ext uri="{9D8B030D-6E8A-4147-A177-3AD203B41FA5}">
                      <a16:colId xmlns:a16="http://schemas.microsoft.com/office/drawing/2014/main" val="20001"/>
                    </a:ext>
                  </a:extLst>
                </a:gridCol>
                <a:gridCol w="113659">
                  <a:extLst>
                    <a:ext uri="{9D8B030D-6E8A-4147-A177-3AD203B41FA5}">
                      <a16:colId xmlns:a16="http://schemas.microsoft.com/office/drawing/2014/main" val="20002"/>
                    </a:ext>
                  </a:extLst>
                </a:gridCol>
                <a:gridCol w="56442">
                  <a:extLst>
                    <a:ext uri="{9D8B030D-6E8A-4147-A177-3AD203B41FA5}">
                      <a16:colId xmlns:a16="http://schemas.microsoft.com/office/drawing/2014/main" val="20003"/>
                    </a:ext>
                  </a:extLst>
                </a:gridCol>
              </a:tblGrid>
              <a:tr h="104183">
                <a:tc>
                  <a:txBody>
                    <a:bodyPr/>
                    <a:lstStyle/>
                    <a:p>
                      <a:endParaRPr sz="400">
                        <a:latin typeface="Calibri"/>
                        <a:cs typeface="Calibri"/>
                      </a:endParaRPr>
                    </a:p>
                  </a:txBody>
                  <a:tcPr marL="0" marR="0" marT="0" marB="0">
                    <a:lnR w="4508">
                      <a:solidFill>
                        <a:srgbClr val="231F20"/>
                      </a:solidFill>
                      <a:prstDash val="solid"/>
                    </a:lnR>
                    <a:lnB w="4508">
                      <a:solidFill>
                        <a:srgbClr val="231F20"/>
                      </a:solidFill>
                      <a:prstDash val="solid"/>
                    </a:lnB>
                  </a:tcPr>
                </a:tc>
                <a:tc>
                  <a:txBody>
                    <a:bodyPr/>
                    <a:lstStyle/>
                    <a:p>
                      <a:pPr marL="7620">
                        <a:lnSpc>
                          <a:spcPct val="100000"/>
                        </a:lnSpc>
                      </a:pPr>
                      <a:r>
                        <a:rPr sz="400" dirty="0">
                          <a:solidFill>
                            <a:srgbClr val="231F20"/>
                          </a:solidFill>
                          <a:latin typeface="Calibri"/>
                          <a:cs typeface="Calibri"/>
                        </a:rPr>
                        <a:t>(1)</a:t>
                      </a:r>
                      <a:endParaRPr sz="400">
                        <a:latin typeface="Calibri"/>
                        <a:cs typeface="Calibri"/>
                      </a:endParaRPr>
                    </a:p>
                  </a:txBody>
                  <a:tcPr marL="0" marR="0" marT="0" marB="0">
                    <a:lnL w="4508">
                      <a:solidFill>
                        <a:srgbClr val="231F20"/>
                      </a:solidFill>
                      <a:prstDash val="solid"/>
                    </a:lnL>
                    <a:lnR w="4508">
                      <a:solidFill>
                        <a:srgbClr val="231F20"/>
                      </a:solidFill>
                      <a:prstDash val="solid"/>
                    </a:lnR>
                    <a:lnB w="4508">
                      <a:solidFill>
                        <a:srgbClr val="231F20"/>
                      </a:solidFill>
                      <a:prstDash val="solid"/>
                    </a:lnB>
                  </a:tcPr>
                </a:tc>
                <a:tc>
                  <a:txBody>
                    <a:bodyPr/>
                    <a:lstStyle/>
                    <a:p>
                      <a:pPr marL="10795">
                        <a:lnSpc>
                          <a:spcPct val="100000"/>
                        </a:lnSpc>
                      </a:pPr>
                      <a:r>
                        <a:rPr sz="400" dirty="0">
                          <a:solidFill>
                            <a:srgbClr val="231F20"/>
                          </a:solidFill>
                          <a:latin typeface="Calibri"/>
                          <a:cs typeface="Calibri"/>
                        </a:rPr>
                        <a:t>(2)</a:t>
                      </a:r>
                      <a:endParaRPr sz="400">
                        <a:latin typeface="Calibri"/>
                        <a:cs typeface="Calibri"/>
                      </a:endParaRPr>
                    </a:p>
                  </a:txBody>
                  <a:tcPr marL="0" marR="0" marT="0" marB="0">
                    <a:lnL w="4508">
                      <a:solidFill>
                        <a:srgbClr val="231F20"/>
                      </a:solidFill>
                      <a:prstDash val="solid"/>
                    </a:lnL>
                    <a:lnR w="4508">
                      <a:solidFill>
                        <a:srgbClr val="231F20"/>
                      </a:solidFill>
                      <a:prstDash val="solid"/>
                    </a:lnR>
                    <a:lnB w="4508">
                      <a:solidFill>
                        <a:srgbClr val="231F20"/>
                      </a:solidFill>
                      <a:prstDash val="solid"/>
                    </a:lnB>
                  </a:tcPr>
                </a:tc>
                <a:tc>
                  <a:txBody>
                    <a:bodyPr/>
                    <a:lstStyle/>
                    <a:p>
                      <a:pPr marL="5715">
                        <a:lnSpc>
                          <a:spcPct val="100000"/>
                        </a:lnSpc>
                      </a:pPr>
                      <a:r>
                        <a:rPr sz="400" dirty="0">
                          <a:solidFill>
                            <a:srgbClr val="231F20"/>
                          </a:solidFill>
                          <a:latin typeface="Calibri"/>
                          <a:cs typeface="Calibri"/>
                        </a:rPr>
                        <a:t>(3)</a:t>
                      </a:r>
                      <a:endParaRPr sz="400">
                        <a:latin typeface="Calibri"/>
                        <a:cs typeface="Calibri"/>
                      </a:endParaRPr>
                    </a:p>
                  </a:txBody>
                  <a:tcPr marL="0" marR="0" marT="0" marB="0">
                    <a:lnL w="4508">
                      <a:solidFill>
                        <a:srgbClr val="231F20"/>
                      </a:solidFill>
                      <a:prstDash val="solid"/>
                    </a:lnL>
                    <a:lnB w="4508">
                      <a:solidFill>
                        <a:srgbClr val="231F20"/>
                      </a:solidFill>
                      <a:prstDash val="solid"/>
                    </a:lnB>
                  </a:tcPr>
                </a:tc>
                <a:extLst>
                  <a:ext uri="{0D108BD9-81ED-4DB2-BD59-A6C34878D82A}">
                    <a16:rowId xmlns:a16="http://schemas.microsoft.com/office/drawing/2014/main" val="10000"/>
                  </a:ext>
                </a:extLst>
              </a:tr>
              <a:tr h="97882">
                <a:tc gridSpan="4">
                  <a:txBody>
                    <a:bodyPr/>
                    <a:lstStyle/>
                    <a:p>
                      <a:pPr marL="635" algn="ctr">
                        <a:lnSpc>
                          <a:spcPct val="100000"/>
                        </a:lnSpc>
                      </a:pPr>
                      <a:r>
                        <a:rPr sz="400" dirty="0">
                          <a:solidFill>
                            <a:srgbClr val="231F20"/>
                          </a:solidFill>
                          <a:latin typeface="Calibri"/>
                          <a:cs typeface="Calibri"/>
                        </a:rPr>
                        <a:t>DDG</a:t>
                      </a:r>
                      <a:endParaRPr sz="400">
                        <a:latin typeface="Calibri"/>
                        <a:cs typeface="Calibri"/>
                      </a:endParaRPr>
                    </a:p>
                  </a:txBody>
                  <a:tcPr marL="0" marR="0" marT="0" marB="0">
                    <a:lnL w="4508">
                      <a:solidFill>
                        <a:srgbClr val="231F20"/>
                      </a:solidFill>
                      <a:prstDash val="solid"/>
                    </a:lnL>
                    <a:lnR w="4508">
                      <a:solidFill>
                        <a:srgbClr val="231F20"/>
                      </a:solidFill>
                      <a:prstDash val="solid"/>
                    </a:lnR>
                    <a:lnT w="4508">
                      <a:solidFill>
                        <a:srgbClr val="231F20"/>
                      </a:solidFill>
                      <a:prstDash val="solid"/>
                    </a:lnT>
                    <a:lnB w="4508">
                      <a:solidFill>
                        <a:srgbClr val="231F2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bl>
          </a:graphicData>
        </a:graphic>
      </p:graphicFrame>
      <p:graphicFrame>
        <p:nvGraphicFramePr>
          <p:cNvPr id="166" name="object 166"/>
          <p:cNvGraphicFramePr>
            <a:graphicFrameLocks noGrp="1"/>
          </p:cNvGraphicFramePr>
          <p:nvPr/>
        </p:nvGraphicFramePr>
        <p:xfrm>
          <a:off x="2988015" y="6365557"/>
          <a:ext cx="4161067" cy="246611"/>
        </p:xfrm>
        <a:graphic>
          <a:graphicData uri="http://schemas.openxmlformats.org/drawingml/2006/table">
            <a:tbl>
              <a:tblPr firstRow="1" bandRow="1">
                <a:tableStyleId>{2D5ABB26-0587-4C30-8999-92F81FD0307C}</a:tableStyleId>
              </a:tblPr>
              <a:tblGrid>
                <a:gridCol w="484701">
                  <a:extLst>
                    <a:ext uri="{9D8B030D-6E8A-4147-A177-3AD203B41FA5}">
                      <a16:colId xmlns:a16="http://schemas.microsoft.com/office/drawing/2014/main" val="20000"/>
                    </a:ext>
                  </a:extLst>
                </a:gridCol>
                <a:gridCol w="721207">
                  <a:extLst>
                    <a:ext uri="{9D8B030D-6E8A-4147-A177-3AD203B41FA5}">
                      <a16:colId xmlns:a16="http://schemas.microsoft.com/office/drawing/2014/main" val="20001"/>
                    </a:ext>
                  </a:extLst>
                </a:gridCol>
                <a:gridCol w="717466">
                  <a:extLst>
                    <a:ext uri="{9D8B030D-6E8A-4147-A177-3AD203B41FA5}">
                      <a16:colId xmlns:a16="http://schemas.microsoft.com/office/drawing/2014/main" val="20002"/>
                    </a:ext>
                  </a:extLst>
                </a:gridCol>
                <a:gridCol w="814517">
                  <a:extLst>
                    <a:ext uri="{9D8B030D-6E8A-4147-A177-3AD203B41FA5}">
                      <a16:colId xmlns:a16="http://schemas.microsoft.com/office/drawing/2014/main" val="20003"/>
                    </a:ext>
                  </a:extLst>
                </a:gridCol>
                <a:gridCol w="784903">
                  <a:extLst>
                    <a:ext uri="{9D8B030D-6E8A-4147-A177-3AD203B41FA5}">
                      <a16:colId xmlns:a16="http://schemas.microsoft.com/office/drawing/2014/main" val="20004"/>
                    </a:ext>
                  </a:extLst>
                </a:gridCol>
                <a:gridCol w="638273">
                  <a:extLst>
                    <a:ext uri="{9D8B030D-6E8A-4147-A177-3AD203B41FA5}">
                      <a16:colId xmlns:a16="http://schemas.microsoft.com/office/drawing/2014/main" val="20005"/>
                    </a:ext>
                  </a:extLst>
                </a:gridCol>
              </a:tblGrid>
              <a:tr h="124691">
                <a:tc>
                  <a:txBody>
                    <a:bodyPr/>
                    <a:lstStyle/>
                    <a:p>
                      <a:pPr marL="34925">
                        <a:lnSpc>
                          <a:spcPct val="100000"/>
                        </a:lnSpc>
                      </a:pPr>
                      <a:r>
                        <a:rPr sz="400" dirty="0">
                          <a:latin typeface="Trebuchet MS"/>
                          <a:cs typeface="Trebuchet MS"/>
                        </a:rPr>
                        <a:t>T</a:t>
                      </a:r>
                      <a:r>
                        <a:rPr sz="400" spc="-55" dirty="0">
                          <a:latin typeface="Trebuchet MS"/>
                          <a:cs typeface="Trebuchet MS"/>
                        </a:rPr>
                        <a:t> </a:t>
                      </a:r>
                      <a:r>
                        <a:rPr sz="400" dirty="0">
                          <a:latin typeface="Trebuchet MS"/>
                          <a:cs typeface="Trebuchet MS"/>
                        </a:rPr>
                        <a:t>+1</a:t>
                      </a:r>
                      <a:r>
                        <a:rPr sz="400" spc="-55" dirty="0">
                          <a:latin typeface="Trebuchet MS"/>
                          <a:cs typeface="Trebuchet MS"/>
                        </a:rPr>
                        <a:t> </a:t>
                      </a:r>
                      <a:r>
                        <a:rPr sz="400" dirty="0">
                          <a:latin typeface="Trebuchet MS"/>
                          <a:cs typeface="Trebuchet MS"/>
                        </a:rPr>
                        <a:t>888</a:t>
                      </a:r>
                      <a:r>
                        <a:rPr sz="400" spc="-55" dirty="0">
                          <a:latin typeface="Trebuchet MS"/>
                          <a:cs typeface="Trebuchet MS"/>
                        </a:rPr>
                        <a:t> </a:t>
                      </a:r>
                      <a:r>
                        <a:rPr sz="400" dirty="0">
                          <a:latin typeface="Trebuchet MS"/>
                          <a:cs typeface="Trebuchet MS"/>
                        </a:rPr>
                        <a:t>945</a:t>
                      </a:r>
                      <a:r>
                        <a:rPr sz="400" spc="-55" dirty="0">
                          <a:latin typeface="Trebuchet MS"/>
                          <a:cs typeface="Trebuchet MS"/>
                        </a:rPr>
                        <a:t> </a:t>
                      </a:r>
                      <a:r>
                        <a:rPr sz="400" dirty="0">
                          <a:latin typeface="Trebuchet MS"/>
                          <a:cs typeface="Trebuchet MS"/>
                        </a:rPr>
                        <a:t>6872</a:t>
                      </a:r>
                      <a:endParaRPr sz="400">
                        <a:latin typeface="Trebuchet MS"/>
                        <a:cs typeface="Trebuchet MS"/>
                      </a:endParaRPr>
                    </a:p>
                  </a:txBody>
                  <a:tcPr marL="0" marR="0" marT="0" marB="0"/>
                </a:tc>
                <a:tc>
                  <a:txBody>
                    <a:bodyPr/>
                    <a:lstStyle/>
                    <a:p>
                      <a:pPr marL="69215">
                        <a:lnSpc>
                          <a:spcPct val="100000"/>
                        </a:lnSpc>
                      </a:pPr>
                      <a:r>
                        <a:rPr sz="400" dirty="0">
                          <a:latin typeface="Trebuchet MS"/>
                          <a:cs typeface="Trebuchet MS"/>
                          <a:hlinkClick r:id="rId6"/>
                        </a:rPr>
                        <a:t>ww</a:t>
                      </a:r>
                      <a:r>
                        <a:rPr sz="400" spc="-40" dirty="0">
                          <a:latin typeface="Trebuchet MS"/>
                          <a:cs typeface="Trebuchet MS"/>
                          <a:hlinkClick r:id="rId6"/>
                        </a:rPr>
                        <a:t>w</a:t>
                      </a:r>
                      <a:r>
                        <a:rPr sz="400" dirty="0">
                          <a:latin typeface="Trebuchet MS"/>
                          <a:cs typeface="Trebuchet MS"/>
                          <a:hlinkClick r:id="rId6"/>
                        </a:rPr>
                        <a:t>.wilo-usa.com</a:t>
                      </a:r>
                      <a:endParaRPr sz="400">
                        <a:latin typeface="Trebuchet MS"/>
                        <a:cs typeface="Trebuchet MS"/>
                      </a:endParaRPr>
                    </a:p>
                  </a:txBody>
                  <a:tcPr marL="0" marR="0" marT="0" marB="0"/>
                </a:tc>
                <a:tc>
                  <a:txBody>
                    <a:bodyPr/>
                    <a:lstStyle/>
                    <a:p>
                      <a:pPr marL="371475">
                        <a:lnSpc>
                          <a:spcPct val="100000"/>
                        </a:lnSpc>
                      </a:pPr>
                      <a:r>
                        <a:rPr sz="400" dirty="0">
                          <a:latin typeface="Trebuchet MS"/>
                          <a:cs typeface="Trebuchet MS"/>
                        </a:rPr>
                        <a:t>T</a:t>
                      </a:r>
                      <a:r>
                        <a:rPr sz="400" spc="-55" dirty="0">
                          <a:latin typeface="Trebuchet MS"/>
                          <a:cs typeface="Trebuchet MS"/>
                        </a:rPr>
                        <a:t> </a:t>
                      </a:r>
                      <a:r>
                        <a:rPr sz="400" dirty="0">
                          <a:latin typeface="Trebuchet MS"/>
                          <a:cs typeface="Trebuchet MS"/>
                        </a:rPr>
                        <a:t>+1</a:t>
                      </a:r>
                      <a:r>
                        <a:rPr sz="400" spc="-55" dirty="0">
                          <a:latin typeface="Trebuchet MS"/>
                          <a:cs typeface="Trebuchet MS"/>
                        </a:rPr>
                        <a:t> </a:t>
                      </a:r>
                      <a:r>
                        <a:rPr sz="400" dirty="0">
                          <a:latin typeface="Trebuchet MS"/>
                          <a:cs typeface="Trebuchet MS"/>
                        </a:rPr>
                        <a:t>866</a:t>
                      </a:r>
                      <a:r>
                        <a:rPr sz="400" spc="-55" dirty="0">
                          <a:latin typeface="Trebuchet MS"/>
                          <a:cs typeface="Trebuchet MS"/>
                        </a:rPr>
                        <a:t> </a:t>
                      </a:r>
                      <a:r>
                        <a:rPr sz="400" dirty="0">
                          <a:latin typeface="Trebuchet MS"/>
                          <a:cs typeface="Trebuchet MS"/>
                        </a:rPr>
                        <a:t>945</a:t>
                      </a:r>
                      <a:r>
                        <a:rPr sz="400" spc="-55" dirty="0">
                          <a:latin typeface="Trebuchet MS"/>
                          <a:cs typeface="Trebuchet MS"/>
                        </a:rPr>
                        <a:t> </a:t>
                      </a:r>
                      <a:r>
                        <a:rPr sz="400" dirty="0">
                          <a:latin typeface="Trebuchet MS"/>
                          <a:cs typeface="Trebuchet MS"/>
                        </a:rPr>
                        <a:t>6236</a:t>
                      </a:r>
                      <a:endParaRPr sz="400">
                        <a:latin typeface="Trebuchet MS"/>
                        <a:cs typeface="Trebuchet MS"/>
                      </a:endParaRPr>
                    </a:p>
                  </a:txBody>
                  <a:tcPr marL="0" marR="0" marT="0" marB="0"/>
                </a:tc>
                <a:tc>
                  <a:txBody>
                    <a:bodyPr/>
                    <a:lstStyle/>
                    <a:p>
                      <a:pPr marL="73660">
                        <a:lnSpc>
                          <a:spcPct val="100000"/>
                        </a:lnSpc>
                      </a:pPr>
                      <a:r>
                        <a:rPr sz="400" dirty="0">
                          <a:latin typeface="Trebuchet MS"/>
                          <a:cs typeface="Trebuchet MS"/>
                          <a:hlinkClick r:id="rId7"/>
                        </a:rPr>
                        <a:t>ww</a:t>
                      </a:r>
                      <a:r>
                        <a:rPr sz="400" spc="-40" dirty="0">
                          <a:latin typeface="Trebuchet MS"/>
                          <a:cs typeface="Trebuchet MS"/>
                          <a:hlinkClick r:id="rId7"/>
                        </a:rPr>
                        <a:t>w</a:t>
                      </a:r>
                      <a:r>
                        <a:rPr sz="400" dirty="0">
                          <a:latin typeface="Trebuchet MS"/>
                          <a:cs typeface="Trebuchet MS"/>
                          <a:hlinkClick r:id="rId7"/>
                        </a:rPr>
                        <a:t>.wilo-canada.com</a:t>
                      </a:r>
                      <a:endParaRPr sz="400">
                        <a:latin typeface="Trebuchet MS"/>
                        <a:cs typeface="Trebuchet MS"/>
                      </a:endParaRPr>
                    </a:p>
                  </a:txBody>
                  <a:tcPr marL="0" marR="0" marT="0" marB="0"/>
                </a:tc>
                <a:tc>
                  <a:txBody>
                    <a:bodyPr/>
                    <a:lstStyle/>
                    <a:p>
                      <a:pPr marL="387985">
                        <a:lnSpc>
                          <a:spcPct val="100000"/>
                        </a:lnSpc>
                      </a:pPr>
                      <a:r>
                        <a:rPr sz="400" dirty="0">
                          <a:latin typeface="Trebuchet MS"/>
                          <a:cs typeface="Trebuchet MS"/>
                        </a:rPr>
                        <a:t>T</a:t>
                      </a:r>
                      <a:r>
                        <a:rPr sz="400" spc="-55" dirty="0">
                          <a:latin typeface="Trebuchet MS"/>
                          <a:cs typeface="Trebuchet MS"/>
                        </a:rPr>
                        <a:t> </a:t>
                      </a:r>
                      <a:r>
                        <a:rPr sz="400" dirty="0">
                          <a:latin typeface="Trebuchet MS"/>
                          <a:cs typeface="Trebuchet MS"/>
                        </a:rPr>
                        <a:t>+52</a:t>
                      </a:r>
                      <a:r>
                        <a:rPr sz="400" spc="-55" dirty="0">
                          <a:latin typeface="Trebuchet MS"/>
                          <a:cs typeface="Trebuchet MS"/>
                        </a:rPr>
                        <a:t> </a:t>
                      </a:r>
                      <a:r>
                        <a:rPr sz="400" dirty="0">
                          <a:latin typeface="Trebuchet MS"/>
                          <a:cs typeface="Trebuchet MS"/>
                        </a:rPr>
                        <a:t>55</a:t>
                      </a:r>
                      <a:r>
                        <a:rPr sz="400" spc="-55" dirty="0">
                          <a:latin typeface="Trebuchet MS"/>
                          <a:cs typeface="Trebuchet MS"/>
                        </a:rPr>
                        <a:t> </a:t>
                      </a:r>
                      <a:r>
                        <a:rPr sz="400" dirty="0">
                          <a:latin typeface="Trebuchet MS"/>
                          <a:cs typeface="Trebuchet MS"/>
                        </a:rPr>
                        <a:t>5586</a:t>
                      </a:r>
                      <a:r>
                        <a:rPr sz="400" spc="-55" dirty="0">
                          <a:latin typeface="Trebuchet MS"/>
                          <a:cs typeface="Trebuchet MS"/>
                        </a:rPr>
                        <a:t> </a:t>
                      </a:r>
                      <a:r>
                        <a:rPr sz="400" dirty="0">
                          <a:latin typeface="Trebuchet MS"/>
                          <a:cs typeface="Trebuchet MS"/>
                        </a:rPr>
                        <a:t>3209</a:t>
                      </a:r>
                      <a:endParaRPr sz="400">
                        <a:latin typeface="Trebuchet MS"/>
                        <a:cs typeface="Trebuchet MS"/>
                      </a:endParaRPr>
                    </a:p>
                  </a:txBody>
                  <a:tcPr marL="0" marR="0" marT="0" marB="0"/>
                </a:tc>
                <a:tc>
                  <a:txBody>
                    <a:bodyPr/>
                    <a:lstStyle/>
                    <a:p>
                      <a:pPr marL="61594">
                        <a:lnSpc>
                          <a:spcPct val="100000"/>
                        </a:lnSpc>
                      </a:pPr>
                      <a:r>
                        <a:rPr sz="400" dirty="0">
                          <a:latin typeface="Trebuchet MS"/>
                          <a:cs typeface="Trebuchet MS"/>
                          <a:hlinkClick r:id="rId8"/>
                        </a:rPr>
                        <a:t>ww</a:t>
                      </a:r>
                      <a:r>
                        <a:rPr sz="400" spc="-40" dirty="0">
                          <a:latin typeface="Trebuchet MS"/>
                          <a:cs typeface="Trebuchet MS"/>
                          <a:hlinkClick r:id="rId8"/>
                        </a:rPr>
                        <a:t>w</a:t>
                      </a:r>
                      <a:r>
                        <a:rPr sz="400" dirty="0">
                          <a:latin typeface="Trebuchet MS"/>
                          <a:cs typeface="Trebuchet MS"/>
                          <a:hlinkClick r:id="rId8"/>
                        </a:rPr>
                        <a:t>.wilo-m</a:t>
                      </a:r>
                      <a:r>
                        <a:rPr sz="400" spc="-15" dirty="0">
                          <a:latin typeface="Trebuchet MS"/>
                          <a:cs typeface="Trebuchet MS"/>
                          <a:hlinkClick r:id="rId8"/>
                        </a:rPr>
                        <a:t>e</a:t>
                      </a:r>
                      <a:r>
                        <a:rPr sz="400" dirty="0">
                          <a:latin typeface="Trebuchet MS"/>
                          <a:cs typeface="Trebuchet MS"/>
                          <a:hlinkClick r:id="rId8"/>
                        </a:rPr>
                        <a:t>xico.com.mx</a:t>
                      </a:r>
                      <a:endParaRPr sz="400">
                        <a:latin typeface="Trebuchet MS"/>
                        <a:cs typeface="Trebuchet MS"/>
                      </a:endParaRPr>
                    </a:p>
                  </a:txBody>
                  <a:tcPr marL="0" marR="0" marT="0" marB="0"/>
                </a:tc>
                <a:extLst>
                  <a:ext uri="{0D108BD9-81ED-4DB2-BD59-A6C34878D82A}">
                    <a16:rowId xmlns:a16="http://schemas.microsoft.com/office/drawing/2014/main" val="10000"/>
                  </a:ext>
                </a:extLst>
              </a:tr>
              <a:tr h="91786">
                <a:tc>
                  <a:txBody>
                    <a:bodyPr/>
                    <a:lstStyle/>
                    <a:p>
                      <a:pPr marL="34925">
                        <a:lnSpc>
                          <a:spcPct val="100000"/>
                        </a:lnSpc>
                      </a:pPr>
                      <a:r>
                        <a:rPr sz="400" dirty="0">
                          <a:latin typeface="Trebuchet MS"/>
                          <a:cs typeface="Trebuchet MS"/>
                        </a:rPr>
                        <a:t>F</a:t>
                      </a:r>
                      <a:r>
                        <a:rPr sz="400" spc="-55" dirty="0">
                          <a:latin typeface="Trebuchet MS"/>
                          <a:cs typeface="Trebuchet MS"/>
                        </a:rPr>
                        <a:t> </a:t>
                      </a:r>
                      <a:r>
                        <a:rPr sz="400" dirty="0">
                          <a:latin typeface="Trebuchet MS"/>
                          <a:cs typeface="Trebuchet MS"/>
                        </a:rPr>
                        <a:t>+1</a:t>
                      </a:r>
                      <a:r>
                        <a:rPr sz="400" spc="-55" dirty="0">
                          <a:latin typeface="Trebuchet MS"/>
                          <a:cs typeface="Trebuchet MS"/>
                        </a:rPr>
                        <a:t> </a:t>
                      </a:r>
                      <a:r>
                        <a:rPr sz="400" dirty="0">
                          <a:latin typeface="Trebuchet MS"/>
                          <a:cs typeface="Trebuchet MS"/>
                        </a:rPr>
                        <a:t>888</a:t>
                      </a:r>
                      <a:r>
                        <a:rPr sz="400" spc="-55" dirty="0">
                          <a:latin typeface="Trebuchet MS"/>
                          <a:cs typeface="Trebuchet MS"/>
                        </a:rPr>
                        <a:t> </a:t>
                      </a:r>
                      <a:r>
                        <a:rPr sz="400" dirty="0">
                          <a:latin typeface="Trebuchet MS"/>
                          <a:cs typeface="Trebuchet MS"/>
                        </a:rPr>
                        <a:t>945</a:t>
                      </a:r>
                      <a:r>
                        <a:rPr sz="400" spc="-55" dirty="0">
                          <a:latin typeface="Trebuchet MS"/>
                          <a:cs typeface="Trebuchet MS"/>
                        </a:rPr>
                        <a:t> </a:t>
                      </a:r>
                      <a:r>
                        <a:rPr sz="400" dirty="0">
                          <a:latin typeface="Trebuchet MS"/>
                          <a:cs typeface="Trebuchet MS"/>
                        </a:rPr>
                        <a:t>6873</a:t>
                      </a:r>
                      <a:endParaRPr sz="400">
                        <a:latin typeface="Trebuchet MS"/>
                        <a:cs typeface="Trebuchet MS"/>
                      </a:endParaRPr>
                    </a:p>
                  </a:txBody>
                  <a:tcPr marL="0" marR="0" marT="0" marB="0"/>
                </a:tc>
                <a:tc>
                  <a:txBody>
                    <a:bodyPr/>
                    <a:lstStyle/>
                    <a:p>
                      <a:pPr marL="69215">
                        <a:lnSpc>
                          <a:spcPct val="100000"/>
                        </a:lnSpc>
                      </a:pPr>
                      <a:r>
                        <a:rPr sz="400" dirty="0">
                          <a:latin typeface="Trebuchet MS"/>
                          <a:cs typeface="Trebuchet MS"/>
                          <a:hlinkClick r:id="rId9"/>
                        </a:rPr>
                        <a:t>in</a:t>
                      </a:r>
                      <a:r>
                        <a:rPr sz="400" spc="-15" dirty="0">
                          <a:latin typeface="Trebuchet MS"/>
                          <a:cs typeface="Trebuchet MS"/>
                          <a:hlinkClick r:id="rId9"/>
                        </a:rPr>
                        <a:t>f</a:t>
                      </a:r>
                      <a:r>
                        <a:rPr sz="400" dirty="0">
                          <a:latin typeface="Trebuchet MS"/>
                          <a:cs typeface="Trebuchet MS"/>
                          <a:hlinkClick r:id="rId10"/>
                        </a:rPr>
                        <a:t>o@wilo-usa.com</a:t>
                      </a:r>
                      <a:endParaRPr sz="400">
                        <a:latin typeface="Trebuchet MS"/>
                        <a:cs typeface="Trebuchet MS"/>
                      </a:endParaRPr>
                    </a:p>
                  </a:txBody>
                  <a:tcPr marL="0" marR="0" marT="0" marB="0"/>
                </a:tc>
                <a:tc>
                  <a:txBody>
                    <a:bodyPr/>
                    <a:lstStyle/>
                    <a:p>
                      <a:pPr marL="371475">
                        <a:lnSpc>
                          <a:spcPct val="100000"/>
                        </a:lnSpc>
                      </a:pPr>
                      <a:r>
                        <a:rPr sz="400" dirty="0">
                          <a:latin typeface="Trebuchet MS"/>
                          <a:cs typeface="Trebuchet MS"/>
                        </a:rPr>
                        <a:t>F</a:t>
                      </a:r>
                      <a:r>
                        <a:rPr sz="400" spc="-55" dirty="0">
                          <a:latin typeface="Trebuchet MS"/>
                          <a:cs typeface="Trebuchet MS"/>
                        </a:rPr>
                        <a:t> </a:t>
                      </a:r>
                      <a:r>
                        <a:rPr sz="400" dirty="0">
                          <a:latin typeface="Trebuchet MS"/>
                          <a:cs typeface="Trebuchet MS"/>
                        </a:rPr>
                        <a:t>+1</a:t>
                      </a:r>
                      <a:r>
                        <a:rPr sz="400" spc="-55" dirty="0">
                          <a:latin typeface="Trebuchet MS"/>
                          <a:cs typeface="Trebuchet MS"/>
                        </a:rPr>
                        <a:t> </a:t>
                      </a:r>
                      <a:r>
                        <a:rPr sz="400" dirty="0">
                          <a:latin typeface="Trebuchet MS"/>
                          <a:cs typeface="Trebuchet MS"/>
                        </a:rPr>
                        <a:t>403</a:t>
                      </a:r>
                      <a:r>
                        <a:rPr sz="400" spc="-55" dirty="0">
                          <a:latin typeface="Trebuchet MS"/>
                          <a:cs typeface="Trebuchet MS"/>
                        </a:rPr>
                        <a:t> </a:t>
                      </a:r>
                      <a:r>
                        <a:rPr sz="400" dirty="0">
                          <a:latin typeface="Trebuchet MS"/>
                          <a:cs typeface="Trebuchet MS"/>
                        </a:rPr>
                        <a:t>277</a:t>
                      </a:r>
                      <a:r>
                        <a:rPr sz="400" spc="-55" dirty="0">
                          <a:latin typeface="Trebuchet MS"/>
                          <a:cs typeface="Trebuchet MS"/>
                        </a:rPr>
                        <a:t> </a:t>
                      </a:r>
                      <a:r>
                        <a:rPr sz="400" dirty="0">
                          <a:latin typeface="Trebuchet MS"/>
                          <a:cs typeface="Trebuchet MS"/>
                        </a:rPr>
                        <a:t>9456</a:t>
                      </a:r>
                      <a:endParaRPr sz="400">
                        <a:latin typeface="Trebuchet MS"/>
                        <a:cs typeface="Trebuchet MS"/>
                      </a:endParaRPr>
                    </a:p>
                  </a:txBody>
                  <a:tcPr marL="0" marR="0" marT="0" marB="0"/>
                </a:tc>
                <a:tc>
                  <a:txBody>
                    <a:bodyPr/>
                    <a:lstStyle/>
                    <a:p>
                      <a:pPr marL="73660">
                        <a:lnSpc>
                          <a:spcPct val="100000"/>
                        </a:lnSpc>
                      </a:pPr>
                      <a:r>
                        <a:rPr sz="400" dirty="0">
                          <a:latin typeface="Trebuchet MS"/>
                          <a:cs typeface="Trebuchet MS"/>
                          <a:hlinkClick r:id="rId11"/>
                        </a:rPr>
                        <a:t>in</a:t>
                      </a:r>
                      <a:r>
                        <a:rPr sz="400" spc="-15" dirty="0">
                          <a:latin typeface="Trebuchet MS"/>
                          <a:cs typeface="Trebuchet MS"/>
                          <a:hlinkClick r:id="rId11"/>
                        </a:rPr>
                        <a:t>f</a:t>
                      </a:r>
                      <a:r>
                        <a:rPr sz="400" dirty="0">
                          <a:latin typeface="Trebuchet MS"/>
                          <a:cs typeface="Trebuchet MS"/>
                          <a:hlinkClick r:id="rId12"/>
                        </a:rPr>
                        <a:t>o@wilo-canada.com</a:t>
                      </a:r>
                      <a:endParaRPr sz="400">
                        <a:latin typeface="Trebuchet MS"/>
                        <a:cs typeface="Trebuchet MS"/>
                      </a:endParaRPr>
                    </a:p>
                  </a:txBody>
                  <a:tcPr marL="0" marR="0" marT="0" marB="0"/>
                </a:tc>
                <a:tc>
                  <a:txBody>
                    <a:bodyPr/>
                    <a:lstStyle/>
                    <a:p>
                      <a:pPr marL="387985">
                        <a:lnSpc>
                          <a:spcPct val="100000"/>
                        </a:lnSpc>
                      </a:pPr>
                      <a:r>
                        <a:rPr sz="400" dirty="0">
                          <a:latin typeface="Trebuchet MS"/>
                          <a:cs typeface="Trebuchet MS"/>
                        </a:rPr>
                        <a:t>F</a:t>
                      </a:r>
                      <a:r>
                        <a:rPr sz="400" spc="-55" dirty="0">
                          <a:latin typeface="Trebuchet MS"/>
                          <a:cs typeface="Trebuchet MS"/>
                        </a:rPr>
                        <a:t> </a:t>
                      </a:r>
                      <a:r>
                        <a:rPr sz="400" dirty="0">
                          <a:latin typeface="Trebuchet MS"/>
                          <a:cs typeface="Trebuchet MS"/>
                        </a:rPr>
                        <a:t>+52</a:t>
                      </a:r>
                      <a:r>
                        <a:rPr sz="400" spc="-55" dirty="0">
                          <a:latin typeface="Trebuchet MS"/>
                          <a:cs typeface="Trebuchet MS"/>
                        </a:rPr>
                        <a:t> </a:t>
                      </a:r>
                      <a:r>
                        <a:rPr sz="400" dirty="0">
                          <a:latin typeface="Trebuchet MS"/>
                          <a:cs typeface="Trebuchet MS"/>
                        </a:rPr>
                        <a:t>1</a:t>
                      </a:r>
                      <a:r>
                        <a:rPr sz="400" spc="-55" dirty="0">
                          <a:latin typeface="Trebuchet MS"/>
                          <a:cs typeface="Trebuchet MS"/>
                        </a:rPr>
                        <a:t> </a:t>
                      </a:r>
                      <a:r>
                        <a:rPr sz="400" dirty="0">
                          <a:latin typeface="Trebuchet MS"/>
                          <a:cs typeface="Trebuchet MS"/>
                        </a:rPr>
                        <a:t>55</a:t>
                      </a:r>
                      <a:r>
                        <a:rPr sz="400" spc="-55" dirty="0">
                          <a:latin typeface="Trebuchet MS"/>
                          <a:cs typeface="Trebuchet MS"/>
                        </a:rPr>
                        <a:t> </a:t>
                      </a:r>
                      <a:r>
                        <a:rPr sz="400" dirty="0">
                          <a:latin typeface="Trebuchet MS"/>
                          <a:cs typeface="Trebuchet MS"/>
                        </a:rPr>
                        <a:t>5413</a:t>
                      </a:r>
                      <a:r>
                        <a:rPr sz="400" spc="-55" dirty="0">
                          <a:latin typeface="Trebuchet MS"/>
                          <a:cs typeface="Trebuchet MS"/>
                        </a:rPr>
                        <a:t> </a:t>
                      </a:r>
                      <a:r>
                        <a:rPr sz="400" dirty="0">
                          <a:latin typeface="Trebuchet MS"/>
                          <a:cs typeface="Trebuchet MS"/>
                        </a:rPr>
                        <a:t>4165</a:t>
                      </a:r>
                      <a:endParaRPr sz="400">
                        <a:latin typeface="Trebuchet MS"/>
                        <a:cs typeface="Trebuchet MS"/>
                      </a:endParaRPr>
                    </a:p>
                  </a:txBody>
                  <a:tcPr marL="0" marR="0" marT="0" marB="0"/>
                </a:tc>
                <a:tc>
                  <a:txBody>
                    <a:bodyPr/>
                    <a:lstStyle/>
                    <a:p>
                      <a:pPr marL="61594">
                        <a:lnSpc>
                          <a:spcPct val="100000"/>
                        </a:lnSpc>
                      </a:pPr>
                      <a:r>
                        <a:rPr sz="400" dirty="0">
                          <a:latin typeface="Trebuchet MS"/>
                          <a:cs typeface="Trebuchet MS"/>
                          <a:hlinkClick r:id="rId13"/>
                        </a:rPr>
                        <a:t>in</a:t>
                      </a:r>
                      <a:r>
                        <a:rPr sz="400" spc="-15" dirty="0">
                          <a:latin typeface="Trebuchet MS"/>
                          <a:cs typeface="Trebuchet MS"/>
                          <a:hlinkClick r:id="rId13"/>
                        </a:rPr>
                        <a:t>f</a:t>
                      </a:r>
                      <a:r>
                        <a:rPr sz="400" dirty="0">
                          <a:latin typeface="Trebuchet MS"/>
                          <a:cs typeface="Trebuchet MS"/>
                          <a:hlinkClick r:id="rId14"/>
                        </a:rPr>
                        <a:t>o@wilo.com.mx</a:t>
                      </a:r>
                      <a:endParaRPr sz="400">
                        <a:latin typeface="Trebuchet MS"/>
                        <a:cs typeface="Trebuchet MS"/>
                      </a:endParaRPr>
                    </a:p>
                  </a:txBody>
                  <a:tcPr marL="0" marR="0" marT="0" marB="0"/>
                </a:tc>
                <a:extLst>
                  <a:ext uri="{0D108BD9-81ED-4DB2-BD59-A6C34878D82A}">
                    <a16:rowId xmlns:a16="http://schemas.microsoft.com/office/drawing/2014/main" val="10001"/>
                  </a:ext>
                </a:extLst>
              </a:tr>
            </a:tbl>
          </a:graphicData>
        </a:graphic>
      </p:graphicFrame>
      <p:graphicFrame>
        <p:nvGraphicFramePr>
          <p:cNvPr id="243" name="object 243"/>
          <p:cNvGraphicFramePr>
            <a:graphicFrameLocks noGrp="1"/>
          </p:cNvGraphicFramePr>
          <p:nvPr/>
        </p:nvGraphicFramePr>
        <p:xfrm>
          <a:off x="2974975" y="3114051"/>
          <a:ext cx="4520040" cy="427967"/>
        </p:xfrm>
        <a:graphic>
          <a:graphicData uri="http://schemas.openxmlformats.org/drawingml/2006/table">
            <a:tbl>
              <a:tblPr firstRow="1" bandRow="1">
                <a:tableStyleId>{2D5ABB26-0587-4C30-8999-92F81FD0307C}</a:tableStyleId>
              </a:tblPr>
              <a:tblGrid>
                <a:gridCol w="461356">
                  <a:extLst>
                    <a:ext uri="{9D8B030D-6E8A-4147-A177-3AD203B41FA5}">
                      <a16:colId xmlns:a16="http://schemas.microsoft.com/office/drawing/2014/main" val="20000"/>
                    </a:ext>
                  </a:extLst>
                </a:gridCol>
                <a:gridCol w="266448">
                  <a:extLst>
                    <a:ext uri="{9D8B030D-6E8A-4147-A177-3AD203B41FA5}">
                      <a16:colId xmlns:a16="http://schemas.microsoft.com/office/drawing/2014/main" val="20001"/>
                    </a:ext>
                  </a:extLst>
                </a:gridCol>
                <a:gridCol w="276200">
                  <a:extLst>
                    <a:ext uri="{9D8B030D-6E8A-4147-A177-3AD203B41FA5}">
                      <a16:colId xmlns:a16="http://schemas.microsoft.com/office/drawing/2014/main" val="20002"/>
                    </a:ext>
                  </a:extLst>
                </a:gridCol>
                <a:gridCol w="258959">
                  <a:extLst>
                    <a:ext uri="{9D8B030D-6E8A-4147-A177-3AD203B41FA5}">
                      <a16:colId xmlns:a16="http://schemas.microsoft.com/office/drawing/2014/main" val="20003"/>
                    </a:ext>
                  </a:extLst>
                </a:gridCol>
                <a:gridCol w="280711">
                  <a:extLst>
                    <a:ext uri="{9D8B030D-6E8A-4147-A177-3AD203B41FA5}">
                      <a16:colId xmlns:a16="http://schemas.microsoft.com/office/drawing/2014/main" val="20004"/>
                    </a:ext>
                  </a:extLst>
                </a:gridCol>
                <a:gridCol w="280731">
                  <a:extLst>
                    <a:ext uri="{9D8B030D-6E8A-4147-A177-3AD203B41FA5}">
                      <a16:colId xmlns:a16="http://schemas.microsoft.com/office/drawing/2014/main" val="20005"/>
                    </a:ext>
                  </a:extLst>
                </a:gridCol>
                <a:gridCol w="258937">
                  <a:extLst>
                    <a:ext uri="{9D8B030D-6E8A-4147-A177-3AD203B41FA5}">
                      <a16:colId xmlns:a16="http://schemas.microsoft.com/office/drawing/2014/main" val="20006"/>
                    </a:ext>
                  </a:extLst>
                </a:gridCol>
                <a:gridCol w="272039">
                  <a:extLst>
                    <a:ext uri="{9D8B030D-6E8A-4147-A177-3AD203B41FA5}">
                      <a16:colId xmlns:a16="http://schemas.microsoft.com/office/drawing/2014/main" val="20007"/>
                    </a:ext>
                  </a:extLst>
                </a:gridCol>
                <a:gridCol w="270579">
                  <a:extLst>
                    <a:ext uri="{9D8B030D-6E8A-4147-A177-3AD203B41FA5}">
                      <a16:colId xmlns:a16="http://schemas.microsoft.com/office/drawing/2014/main" val="20008"/>
                    </a:ext>
                  </a:extLst>
                </a:gridCol>
                <a:gridCol w="256092">
                  <a:extLst>
                    <a:ext uri="{9D8B030D-6E8A-4147-A177-3AD203B41FA5}">
                      <a16:colId xmlns:a16="http://schemas.microsoft.com/office/drawing/2014/main" val="20009"/>
                    </a:ext>
                  </a:extLst>
                </a:gridCol>
                <a:gridCol w="288603">
                  <a:extLst>
                    <a:ext uri="{9D8B030D-6E8A-4147-A177-3AD203B41FA5}">
                      <a16:colId xmlns:a16="http://schemas.microsoft.com/office/drawing/2014/main" val="20010"/>
                    </a:ext>
                  </a:extLst>
                </a:gridCol>
                <a:gridCol w="261226">
                  <a:extLst>
                    <a:ext uri="{9D8B030D-6E8A-4147-A177-3AD203B41FA5}">
                      <a16:colId xmlns:a16="http://schemas.microsoft.com/office/drawing/2014/main" val="20011"/>
                    </a:ext>
                  </a:extLst>
                </a:gridCol>
                <a:gridCol w="293251">
                  <a:extLst>
                    <a:ext uri="{9D8B030D-6E8A-4147-A177-3AD203B41FA5}">
                      <a16:colId xmlns:a16="http://schemas.microsoft.com/office/drawing/2014/main" val="20012"/>
                    </a:ext>
                  </a:extLst>
                </a:gridCol>
                <a:gridCol w="231083">
                  <a:extLst>
                    <a:ext uri="{9D8B030D-6E8A-4147-A177-3AD203B41FA5}">
                      <a16:colId xmlns:a16="http://schemas.microsoft.com/office/drawing/2014/main" val="20013"/>
                    </a:ext>
                  </a:extLst>
                </a:gridCol>
                <a:gridCol w="311843">
                  <a:extLst>
                    <a:ext uri="{9D8B030D-6E8A-4147-A177-3AD203B41FA5}">
                      <a16:colId xmlns:a16="http://schemas.microsoft.com/office/drawing/2014/main" val="20014"/>
                    </a:ext>
                  </a:extLst>
                </a:gridCol>
                <a:gridCol w="251982">
                  <a:extLst>
                    <a:ext uri="{9D8B030D-6E8A-4147-A177-3AD203B41FA5}">
                      <a16:colId xmlns:a16="http://schemas.microsoft.com/office/drawing/2014/main" val="20015"/>
                    </a:ext>
                  </a:extLst>
                </a:gridCol>
              </a:tblGrid>
              <a:tr h="123167">
                <a:tc>
                  <a:txBody>
                    <a:bodyPr/>
                    <a:lstStyle/>
                    <a:p>
                      <a:pPr marL="205104">
                        <a:lnSpc>
                          <a:spcPct val="100000"/>
                        </a:lnSpc>
                      </a:pPr>
                      <a:r>
                        <a:rPr sz="500" b="1" dirty="0">
                          <a:latin typeface="Trebuchet MS"/>
                          <a:cs typeface="Trebuchet MS"/>
                        </a:rPr>
                        <a:t>Model</a:t>
                      </a:r>
                      <a:endParaRPr sz="500">
                        <a:latin typeface="Trebuchet MS"/>
                        <a:cs typeface="Trebuchet MS"/>
                      </a:endParaRPr>
                    </a:p>
                  </a:txBody>
                  <a:tcPr marL="0" marR="0" marT="0" marB="0">
                    <a:lnB w="3175">
                      <a:solidFill>
                        <a:srgbClr val="808285"/>
                      </a:solidFill>
                      <a:prstDash val="solid"/>
                    </a:lnB>
                    <a:solidFill>
                      <a:srgbClr val="E6E7E8"/>
                    </a:solidFill>
                  </a:tcPr>
                </a:tc>
                <a:tc>
                  <a:txBody>
                    <a:bodyPr/>
                    <a:lstStyle/>
                    <a:p>
                      <a:pPr marL="5715" algn="ctr">
                        <a:lnSpc>
                          <a:spcPct val="100000"/>
                        </a:lnSpc>
                      </a:pPr>
                      <a:r>
                        <a:rPr sz="500" b="1" dirty="0">
                          <a:latin typeface="Trebuchet MS"/>
                          <a:cs typeface="Trebuchet MS"/>
                        </a:rPr>
                        <a:t>l</a:t>
                      </a:r>
                      <a:r>
                        <a:rPr sz="600" b="1" baseline="-18518" dirty="0">
                          <a:latin typeface="Trebuchet MS"/>
                          <a:cs typeface="Trebuchet MS"/>
                        </a:rPr>
                        <a:t>0</a:t>
                      </a:r>
                      <a:endParaRPr sz="600" baseline="-18518">
                        <a:latin typeface="Trebuchet MS"/>
                        <a:cs typeface="Trebuchet MS"/>
                      </a:endParaRPr>
                    </a:p>
                  </a:txBody>
                  <a:tcPr marL="0" marR="0" marT="0" marB="0">
                    <a:lnB w="6351">
                      <a:solidFill>
                        <a:srgbClr val="000000"/>
                      </a:solidFill>
                      <a:prstDash val="solid"/>
                    </a:lnB>
                    <a:solidFill>
                      <a:srgbClr val="E6E7E8"/>
                    </a:solidFill>
                  </a:tcPr>
                </a:tc>
                <a:tc>
                  <a:txBody>
                    <a:bodyPr/>
                    <a:lstStyle/>
                    <a:p>
                      <a:pPr marL="3810" algn="ctr">
                        <a:lnSpc>
                          <a:spcPct val="100000"/>
                        </a:lnSpc>
                      </a:pPr>
                      <a:r>
                        <a:rPr sz="500" b="1" dirty="0">
                          <a:latin typeface="Trebuchet MS"/>
                          <a:cs typeface="Trebuchet MS"/>
                        </a:rPr>
                        <a:t>A</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12700" algn="ctr">
                        <a:lnSpc>
                          <a:spcPct val="100000"/>
                        </a:lnSpc>
                      </a:pPr>
                      <a:r>
                        <a:rPr sz="500" b="1" dirty="0">
                          <a:latin typeface="Trebuchet MS"/>
                          <a:cs typeface="Trebuchet MS"/>
                        </a:rPr>
                        <a:t>B1</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14604" algn="ctr">
                        <a:lnSpc>
                          <a:spcPct val="100000"/>
                        </a:lnSpc>
                      </a:pPr>
                      <a:r>
                        <a:rPr sz="500" b="1" dirty="0">
                          <a:latin typeface="Trebuchet MS"/>
                          <a:cs typeface="Trebuchet MS"/>
                        </a:rPr>
                        <a:t>B2</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R="6985" algn="ctr">
                        <a:lnSpc>
                          <a:spcPct val="100000"/>
                        </a:lnSpc>
                      </a:pPr>
                      <a:r>
                        <a:rPr sz="500" b="1" dirty="0">
                          <a:latin typeface="Trebuchet MS"/>
                          <a:cs typeface="Trebuchet MS"/>
                        </a:rPr>
                        <a:t>B3</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R="4445" algn="ctr">
                        <a:lnSpc>
                          <a:spcPct val="100000"/>
                        </a:lnSpc>
                      </a:pPr>
                      <a:r>
                        <a:rPr sz="500" b="1" dirty="0">
                          <a:latin typeface="Trebuchet MS"/>
                          <a:cs typeface="Trebuchet MS"/>
                        </a:rPr>
                        <a:t>B4</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1905" algn="ctr">
                        <a:lnSpc>
                          <a:spcPct val="100000"/>
                        </a:lnSpc>
                      </a:pPr>
                      <a:r>
                        <a:rPr sz="500" b="1" dirty="0">
                          <a:latin typeface="Trebuchet MS"/>
                          <a:cs typeface="Trebuchet MS"/>
                        </a:rPr>
                        <a:t>C</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algn="ctr">
                        <a:lnSpc>
                          <a:spcPct val="100000"/>
                        </a:lnSpc>
                      </a:pPr>
                      <a:r>
                        <a:rPr sz="500" b="1" dirty="0">
                          <a:latin typeface="Trebuchet MS"/>
                          <a:cs typeface="Trebuchet MS"/>
                        </a:rPr>
                        <a:t>E</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21590" algn="ctr">
                        <a:lnSpc>
                          <a:spcPct val="100000"/>
                        </a:lnSpc>
                      </a:pPr>
                      <a:r>
                        <a:rPr sz="500" b="1" dirty="0">
                          <a:latin typeface="Trebuchet MS"/>
                          <a:cs typeface="Trebuchet MS"/>
                        </a:rPr>
                        <a:t>F</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152400">
                        <a:lnSpc>
                          <a:spcPct val="100000"/>
                        </a:lnSpc>
                      </a:pPr>
                      <a:r>
                        <a:rPr sz="500" b="1" dirty="0">
                          <a:latin typeface="Trebuchet MS"/>
                          <a:cs typeface="Trebuchet MS"/>
                        </a:rPr>
                        <a:t>ØG</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3175" algn="ctr">
                        <a:lnSpc>
                          <a:spcPct val="100000"/>
                        </a:lnSpc>
                      </a:pPr>
                      <a:r>
                        <a:rPr sz="500" b="1" dirty="0">
                          <a:latin typeface="Trebuchet MS"/>
                          <a:cs typeface="Trebuchet MS"/>
                        </a:rPr>
                        <a:t>H</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R="8255" algn="ctr">
                        <a:lnSpc>
                          <a:spcPct val="100000"/>
                        </a:lnSpc>
                      </a:pPr>
                      <a:r>
                        <a:rPr sz="500" b="1" dirty="0">
                          <a:latin typeface="Trebuchet MS"/>
                          <a:cs typeface="Trebuchet MS"/>
                        </a:rPr>
                        <a:t>L1</a:t>
                      </a:r>
                      <a:endParaRPr sz="500">
                        <a:latin typeface="Trebuchet MS"/>
                        <a:cs typeface="Trebuchet MS"/>
                      </a:endParaRPr>
                    </a:p>
                  </a:txBody>
                  <a:tcPr marL="0" marR="0" marT="0" marB="0">
                    <a:lnB w="6351">
                      <a:solidFill>
                        <a:srgbClr val="000000"/>
                      </a:solidFill>
                      <a:prstDash val="solid"/>
                    </a:lnB>
                    <a:solidFill>
                      <a:srgbClr val="E6E7E8"/>
                    </a:solidFill>
                  </a:tcPr>
                </a:tc>
                <a:tc>
                  <a:txBody>
                    <a:bodyPr/>
                    <a:lstStyle/>
                    <a:p>
                      <a:pPr marL="8255" algn="ctr">
                        <a:lnSpc>
                          <a:spcPct val="100000"/>
                        </a:lnSpc>
                      </a:pPr>
                      <a:r>
                        <a:rPr sz="500" b="1" dirty="0">
                          <a:latin typeface="Trebuchet MS"/>
                          <a:cs typeface="Trebuchet MS"/>
                        </a:rPr>
                        <a:t>M</a:t>
                      </a:r>
                      <a:endParaRPr sz="500">
                        <a:latin typeface="Trebuchet MS"/>
                        <a:cs typeface="Trebuchet MS"/>
                      </a:endParaRPr>
                    </a:p>
                  </a:txBody>
                  <a:tcPr marL="0" marR="0" marT="0" marB="0">
                    <a:lnB w="6351">
                      <a:solidFill>
                        <a:srgbClr val="000000"/>
                      </a:solidFill>
                      <a:prstDash val="solid"/>
                    </a:lnB>
                    <a:solidFill>
                      <a:srgbClr val="E6E7E8"/>
                    </a:solidFill>
                  </a:tcPr>
                </a:tc>
                <a:tc gridSpan="2">
                  <a:txBody>
                    <a:bodyPr/>
                    <a:lstStyle/>
                    <a:p>
                      <a:pPr marL="200660">
                        <a:lnSpc>
                          <a:spcPct val="100000"/>
                        </a:lnSpc>
                      </a:pPr>
                      <a:r>
                        <a:rPr sz="500" b="1" dirty="0">
                          <a:latin typeface="Trebuchet MS"/>
                          <a:cs typeface="Trebuchet MS"/>
                        </a:rPr>
                        <a:t>X</a:t>
                      </a:r>
                      <a:endParaRPr sz="500">
                        <a:latin typeface="Trebuchet MS"/>
                        <a:cs typeface="Trebuchet MS"/>
                      </a:endParaRPr>
                    </a:p>
                  </a:txBody>
                  <a:tcPr marL="0" marR="0" marT="0" marB="0">
                    <a:lnB w="6351">
                      <a:solidFill>
                        <a:srgbClr val="000000"/>
                      </a:solidFill>
                      <a:prstDash val="solid"/>
                    </a:lnB>
                    <a:solidFill>
                      <a:srgbClr val="E6E7E8"/>
                    </a:solidFill>
                  </a:tcPr>
                </a:tc>
                <a:tc hMerge="1">
                  <a:txBody>
                    <a:bodyPr/>
                    <a:lstStyle/>
                    <a:p>
                      <a:endParaRPr/>
                    </a:p>
                  </a:txBody>
                  <a:tcPr marL="0" marR="0" marT="0" marB="0"/>
                </a:tc>
                <a:extLst>
                  <a:ext uri="{0D108BD9-81ED-4DB2-BD59-A6C34878D82A}">
                    <a16:rowId xmlns:a16="http://schemas.microsoft.com/office/drawing/2014/main" val="10000"/>
                  </a:ext>
                </a:extLst>
              </a:tr>
              <a:tr h="123166">
                <a:tc rowSpan="2">
                  <a:txBody>
                    <a:bodyPr/>
                    <a:lstStyle/>
                    <a:p>
                      <a:pPr marL="102235" marR="94615" algn="ctr">
                        <a:lnSpc>
                          <a:spcPct val="100000"/>
                        </a:lnSpc>
                      </a:pPr>
                      <a:r>
                        <a:rPr sz="500" dirty="0">
                          <a:latin typeface="Arial"/>
                          <a:cs typeface="Arial"/>
                        </a:rPr>
                        <a:t>Wilo-Stratos GIGA</a:t>
                      </a:r>
                      <a:endParaRPr sz="500">
                        <a:latin typeface="Arial"/>
                        <a:cs typeface="Arial"/>
                      </a:endParaRPr>
                    </a:p>
                    <a:p>
                      <a:pPr algn="ctr">
                        <a:lnSpc>
                          <a:spcPct val="100000"/>
                        </a:lnSpc>
                      </a:pPr>
                      <a:r>
                        <a:rPr sz="500" dirty="0">
                          <a:latin typeface="Arial"/>
                          <a:cs typeface="Arial"/>
                        </a:rPr>
                        <a:t>4/3-105</a:t>
                      </a:r>
                      <a:endParaRPr sz="500">
                        <a:latin typeface="Arial"/>
                        <a:cs typeface="Arial"/>
                      </a:endParaRPr>
                    </a:p>
                  </a:txBody>
                  <a:tcPr marL="0" marR="0" marT="0" marB="0">
                    <a:lnT w="3175">
                      <a:solidFill>
                        <a:srgbClr val="808285"/>
                      </a:solidFill>
                      <a:prstDash val="solid"/>
                    </a:lnT>
                    <a:lnB w="6350">
                      <a:solidFill>
                        <a:srgbClr val="808285"/>
                      </a:solidFill>
                      <a:prstDash val="solid"/>
                    </a:lnB>
                    <a:solidFill>
                      <a:srgbClr val="E6E7E8"/>
                    </a:solidFill>
                  </a:tcPr>
                </a:tc>
                <a:tc>
                  <a:txBody>
                    <a:bodyPr/>
                    <a:lstStyle/>
                    <a:p>
                      <a:pPr marL="5715" algn="ctr">
                        <a:lnSpc>
                          <a:spcPct val="100000"/>
                        </a:lnSpc>
                      </a:pPr>
                      <a:r>
                        <a:rPr sz="500" dirty="0">
                          <a:latin typeface="Arial"/>
                          <a:cs typeface="Arial"/>
                        </a:rPr>
                        <a:t>19</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3175" algn="ctr">
                        <a:lnSpc>
                          <a:spcPct val="100000"/>
                        </a:lnSpc>
                      </a:pPr>
                      <a:r>
                        <a:rPr sz="500" dirty="0">
                          <a:latin typeface="Arial"/>
                          <a:cs typeface="Arial"/>
                        </a:rPr>
                        <a:t>5½</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2065" algn="ctr">
                        <a:lnSpc>
                          <a:spcPct val="100000"/>
                        </a:lnSpc>
                      </a:pPr>
                      <a:r>
                        <a:rPr sz="500" dirty="0">
                          <a:latin typeface="Arial"/>
                          <a:cs typeface="Arial"/>
                        </a:rPr>
                        <a:t>5</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27635">
                        <a:lnSpc>
                          <a:spcPct val="100000"/>
                        </a:lnSpc>
                      </a:pPr>
                      <a:r>
                        <a:rPr sz="700" baseline="-7936" dirty="0">
                          <a:latin typeface="Arial"/>
                          <a:cs typeface="Arial"/>
                        </a:rPr>
                        <a:t>5</a:t>
                      </a:r>
                      <a:r>
                        <a:rPr sz="500" baseline="22222" dirty="0">
                          <a:latin typeface="Arial"/>
                          <a:cs typeface="Arial"/>
                        </a:rPr>
                        <a:t>9</a:t>
                      </a:r>
                      <a:r>
                        <a:rPr sz="500" baseline="11111" dirty="0">
                          <a:latin typeface="Arial"/>
                          <a:cs typeface="Arial"/>
                        </a:rPr>
                        <a:t>/</a:t>
                      </a:r>
                      <a:r>
                        <a:rPr sz="300" dirty="0">
                          <a:latin typeface="Arial"/>
                          <a:cs typeface="Arial"/>
                        </a:rPr>
                        <a:t>16</a:t>
                      </a:r>
                      <a:endParaRPr sz="3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12395">
                        <a:lnSpc>
                          <a:spcPct val="100000"/>
                        </a:lnSpc>
                      </a:pPr>
                      <a:r>
                        <a:rPr sz="500" dirty="0">
                          <a:latin typeface="Arial"/>
                          <a:cs typeface="Arial"/>
                        </a:rPr>
                        <a:t>5</a:t>
                      </a:r>
                      <a:r>
                        <a:rPr sz="500" baseline="22222" dirty="0">
                          <a:latin typeface="Arial"/>
                          <a:cs typeface="Arial"/>
                        </a:rPr>
                        <a:t>1</a:t>
                      </a:r>
                      <a:r>
                        <a:rPr sz="500" baseline="11111" dirty="0">
                          <a:latin typeface="Arial"/>
                          <a:cs typeface="Arial"/>
                        </a:rPr>
                        <a:t>/</a:t>
                      </a:r>
                      <a:r>
                        <a:rPr sz="300" dirty="0">
                          <a:latin typeface="Arial"/>
                          <a:cs typeface="Arial"/>
                        </a:rPr>
                        <a:t>16</a:t>
                      </a:r>
                      <a:endParaRPr sz="3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R="5080" algn="ctr">
                        <a:lnSpc>
                          <a:spcPct val="100000"/>
                        </a:lnSpc>
                      </a:pPr>
                      <a:r>
                        <a:rPr sz="500" dirty="0">
                          <a:latin typeface="Arial"/>
                          <a:cs typeface="Arial"/>
                        </a:rPr>
                        <a:t>11</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905" algn="ctr">
                        <a:lnSpc>
                          <a:spcPct val="100000"/>
                        </a:lnSpc>
                      </a:pPr>
                      <a:r>
                        <a:rPr sz="500" dirty="0">
                          <a:latin typeface="Arial"/>
                          <a:cs typeface="Arial"/>
                        </a:rPr>
                        <a:t>5½</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algn="ctr">
                        <a:lnSpc>
                          <a:spcPct val="100000"/>
                        </a:lnSpc>
                      </a:pPr>
                      <a:r>
                        <a:rPr sz="700" baseline="-7936" dirty="0">
                          <a:latin typeface="Arial"/>
                          <a:cs typeface="Arial"/>
                        </a:rPr>
                        <a:t>8</a:t>
                      </a:r>
                      <a:r>
                        <a:rPr sz="500" dirty="0">
                          <a:latin typeface="Arial"/>
                          <a:cs typeface="Arial"/>
                        </a:rPr>
                        <a:t>½</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37795">
                        <a:lnSpc>
                          <a:spcPct val="100000"/>
                        </a:lnSpc>
                      </a:pPr>
                      <a:r>
                        <a:rPr sz="500" dirty="0">
                          <a:latin typeface="Arial"/>
                          <a:cs typeface="Arial"/>
                        </a:rPr>
                        <a:t>3½</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16839">
                        <a:lnSpc>
                          <a:spcPct val="100000"/>
                        </a:lnSpc>
                      </a:pPr>
                      <a:r>
                        <a:rPr sz="700" baseline="-23809" dirty="0">
                          <a:latin typeface="Arial"/>
                          <a:cs typeface="Arial"/>
                        </a:rPr>
                        <a:t>7</a:t>
                      </a:r>
                      <a:r>
                        <a:rPr sz="300" dirty="0">
                          <a:latin typeface="Arial"/>
                          <a:cs typeface="Arial"/>
                        </a:rPr>
                        <a:t>13</a:t>
                      </a:r>
                      <a:r>
                        <a:rPr sz="500" baseline="-11111" dirty="0">
                          <a:latin typeface="Arial"/>
                          <a:cs typeface="Arial"/>
                        </a:rPr>
                        <a:t>/</a:t>
                      </a:r>
                      <a:r>
                        <a:rPr sz="500" baseline="-22222" dirty="0">
                          <a:latin typeface="Arial"/>
                          <a:cs typeface="Arial"/>
                        </a:rPr>
                        <a:t>16</a:t>
                      </a:r>
                      <a:endParaRPr sz="500" baseline="-22222">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00965">
                        <a:lnSpc>
                          <a:spcPct val="100000"/>
                        </a:lnSpc>
                      </a:pPr>
                      <a:r>
                        <a:rPr sz="500" dirty="0">
                          <a:latin typeface="Arial"/>
                          <a:cs typeface="Arial"/>
                        </a:rPr>
                        <a:t>10</a:t>
                      </a:r>
                      <a:r>
                        <a:rPr sz="500" baseline="33333" dirty="0">
                          <a:latin typeface="Arial"/>
                          <a:cs typeface="Arial"/>
                        </a:rPr>
                        <a:t>7</a:t>
                      </a:r>
                      <a:r>
                        <a:rPr sz="500" baseline="22222" dirty="0">
                          <a:latin typeface="Arial"/>
                          <a:cs typeface="Arial"/>
                        </a:rPr>
                        <a:t>/</a:t>
                      </a:r>
                      <a:r>
                        <a:rPr sz="500" baseline="11111" dirty="0">
                          <a:latin typeface="Arial"/>
                          <a:cs typeface="Arial"/>
                        </a:rPr>
                        <a:t>8</a:t>
                      </a:r>
                      <a:endParaRPr sz="500" baseline="11111">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97155">
                        <a:lnSpc>
                          <a:spcPct val="100000"/>
                        </a:lnSpc>
                      </a:pPr>
                      <a:r>
                        <a:rPr sz="700" baseline="-7936" dirty="0">
                          <a:latin typeface="Arial"/>
                          <a:cs typeface="Arial"/>
                        </a:rPr>
                        <a:t>21</a:t>
                      </a:r>
                      <a:r>
                        <a:rPr sz="500" baseline="22222" dirty="0">
                          <a:latin typeface="Arial"/>
                          <a:cs typeface="Arial"/>
                        </a:rPr>
                        <a:t>9</a:t>
                      </a:r>
                      <a:r>
                        <a:rPr sz="500" baseline="11111" dirty="0">
                          <a:latin typeface="Arial"/>
                          <a:cs typeface="Arial"/>
                        </a:rPr>
                        <a:t>/</a:t>
                      </a:r>
                      <a:r>
                        <a:rPr sz="300" dirty="0">
                          <a:latin typeface="Arial"/>
                          <a:cs typeface="Arial"/>
                        </a:rPr>
                        <a:t>16</a:t>
                      </a:r>
                      <a:endParaRPr sz="3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13664">
                        <a:lnSpc>
                          <a:spcPct val="100000"/>
                        </a:lnSpc>
                      </a:pPr>
                      <a:r>
                        <a:rPr sz="500" dirty="0">
                          <a:latin typeface="Arial"/>
                          <a:cs typeface="Arial"/>
                        </a:rPr>
                        <a:t>9½</a:t>
                      </a:r>
                      <a:endParaRPr sz="500">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104775">
                        <a:lnSpc>
                          <a:spcPct val="100000"/>
                        </a:lnSpc>
                      </a:pPr>
                      <a:r>
                        <a:rPr sz="700" baseline="-23809" dirty="0">
                          <a:latin typeface="Arial"/>
                          <a:cs typeface="Arial"/>
                        </a:rPr>
                        <a:t>11</a:t>
                      </a:r>
                      <a:r>
                        <a:rPr sz="300" dirty="0">
                          <a:latin typeface="Arial"/>
                          <a:cs typeface="Arial"/>
                        </a:rPr>
                        <a:t>13</a:t>
                      </a:r>
                      <a:r>
                        <a:rPr sz="500" baseline="-11111" dirty="0">
                          <a:latin typeface="Arial"/>
                          <a:cs typeface="Arial"/>
                        </a:rPr>
                        <a:t>/</a:t>
                      </a:r>
                      <a:r>
                        <a:rPr sz="500" baseline="-22222" dirty="0">
                          <a:latin typeface="Arial"/>
                          <a:cs typeface="Arial"/>
                        </a:rPr>
                        <a:t>16</a:t>
                      </a:r>
                      <a:endParaRPr sz="500" baseline="-22222">
                        <a:latin typeface="Arial"/>
                        <a:cs typeface="Arial"/>
                      </a:endParaRPr>
                    </a:p>
                  </a:txBody>
                  <a:tcPr marL="0" marR="0" marT="0" marB="0">
                    <a:lnT w="6351">
                      <a:solidFill>
                        <a:srgbClr val="000000"/>
                      </a:solidFill>
                      <a:prstDash val="solid"/>
                    </a:lnT>
                    <a:lnB w="6350">
                      <a:solidFill>
                        <a:srgbClr val="000000"/>
                      </a:solidFill>
                      <a:prstDash val="solid"/>
                    </a:lnB>
                  </a:tcPr>
                </a:tc>
                <a:tc>
                  <a:txBody>
                    <a:bodyPr/>
                    <a:lstStyle/>
                    <a:p>
                      <a:pPr marL="99060">
                        <a:lnSpc>
                          <a:spcPct val="100000"/>
                        </a:lnSpc>
                      </a:pPr>
                      <a:r>
                        <a:rPr sz="500" dirty="0">
                          <a:latin typeface="Arial"/>
                          <a:cs typeface="Arial"/>
                        </a:rPr>
                        <a:t>185</a:t>
                      </a:r>
                      <a:endParaRPr sz="500">
                        <a:latin typeface="Arial"/>
                        <a:cs typeface="Arial"/>
                      </a:endParaRPr>
                    </a:p>
                  </a:txBody>
                  <a:tcPr marL="0" marR="0" marT="0" marB="0">
                    <a:lnT w="6351">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67780">
                <a:tc vMerge="1">
                  <a:txBody>
                    <a:bodyPr/>
                    <a:lstStyle/>
                    <a:p>
                      <a:endParaRPr/>
                    </a:p>
                  </a:txBody>
                  <a:tcPr marL="0" marR="0" marT="0" marB="0">
                    <a:lnT w="3175">
                      <a:solidFill>
                        <a:srgbClr val="808285"/>
                      </a:solidFill>
                      <a:prstDash val="solid"/>
                    </a:lnT>
                    <a:lnB w="6350">
                      <a:solidFill>
                        <a:srgbClr val="808285"/>
                      </a:solidFill>
                      <a:prstDash val="solid"/>
                    </a:lnB>
                    <a:solidFill>
                      <a:srgbClr val="E6E7E8"/>
                    </a:solidFill>
                  </a:tcPr>
                </a:tc>
                <a:tc>
                  <a:txBody>
                    <a:bodyPr/>
                    <a:lstStyle/>
                    <a:p>
                      <a:pPr marL="99695">
                        <a:lnSpc>
                          <a:spcPct val="100000"/>
                        </a:lnSpc>
                      </a:pPr>
                      <a:r>
                        <a:rPr sz="500" dirty="0">
                          <a:latin typeface="Arial"/>
                          <a:cs typeface="Arial"/>
                        </a:rPr>
                        <a:t>(482)</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05410">
                        <a:lnSpc>
                          <a:spcPct val="100000"/>
                        </a:lnSpc>
                      </a:pPr>
                      <a:r>
                        <a:rPr sz="500" dirty="0">
                          <a:latin typeface="Arial"/>
                          <a:cs typeface="Arial"/>
                        </a:rPr>
                        <a:t>(140)</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97155">
                        <a:lnSpc>
                          <a:spcPct val="100000"/>
                        </a:lnSpc>
                      </a:pPr>
                      <a:r>
                        <a:rPr sz="500" dirty="0">
                          <a:latin typeface="Arial"/>
                          <a:cs typeface="Arial"/>
                        </a:rPr>
                        <a:t>(127)</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14300">
                        <a:lnSpc>
                          <a:spcPct val="100000"/>
                        </a:lnSpc>
                      </a:pPr>
                      <a:r>
                        <a:rPr sz="500" dirty="0">
                          <a:latin typeface="Arial"/>
                          <a:cs typeface="Arial"/>
                        </a:rPr>
                        <a:t>(141)</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99695">
                        <a:lnSpc>
                          <a:spcPct val="100000"/>
                        </a:lnSpc>
                      </a:pPr>
                      <a:r>
                        <a:rPr sz="500" dirty="0">
                          <a:latin typeface="Arial"/>
                          <a:cs typeface="Arial"/>
                        </a:rPr>
                        <a:t>(129)</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84455">
                        <a:lnSpc>
                          <a:spcPct val="100000"/>
                        </a:lnSpc>
                      </a:pPr>
                      <a:r>
                        <a:rPr sz="500" dirty="0">
                          <a:latin typeface="Arial"/>
                          <a:cs typeface="Arial"/>
                        </a:rPr>
                        <a:t>(279)</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01600">
                        <a:lnSpc>
                          <a:spcPct val="100000"/>
                        </a:lnSpc>
                      </a:pPr>
                      <a:r>
                        <a:rPr sz="500" dirty="0">
                          <a:latin typeface="Arial"/>
                          <a:cs typeface="Arial"/>
                        </a:rPr>
                        <a:t>(140)</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99695">
                        <a:lnSpc>
                          <a:spcPct val="100000"/>
                        </a:lnSpc>
                      </a:pPr>
                      <a:r>
                        <a:rPr sz="500" dirty="0">
                          <a:latin typeface="Arial"/>
                          <a:cs typeface="Arial"/>
                        </a:rPr>
                        <a:t>(216)</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23189">
                        <a:lnSpc>
                          <a:spcPct val="100000"/>
                        </a:lnSpc>
                      </a:pPr>
                      <a:r>
                        <a:rPr sz="500" dirty="0">
                          <a:latin typeface="Arial"/>
                          <a:cs typeface="Arial"/>
                        </a:rPr>
                        <a:t>(89)</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20650">
                        <a:lnSpc>
                          <a:spcPct val="100000"/>
                        </a:lnSpc>
                      </a:pPr>
                      <a:r>
                        <a:rPr sz="500" dirty="0">
                          <a:latin typeface="Arial"/>
                          <a:cs typeface="Arial"/>
                        </a:rPr>
                        <a:t>(198)</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93980">
                        <a:lnSpc>
                          <a:spcPct val="100000"/>
                        </a:lnSpc>
                      </a:pPr>
                      <a:r>
                        <a:rPr sz="500" dirty="0">
                          <a:latin typeface="Arial"/>
                          <a:cs typeface="Arial"/>
                        </a:rPr>
                        <a:t>(276)</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07950">
                        <a:lnSpc>
                          <a:spcPct val="100000"/>
                        </a:lnSpc>
                      </a:pPr>
                      <a:r>
                        <a:rPr sz="500" dirty="0">
                          <a:latin typeface="Arial"/>
                          <a:cs typeface="Arial"/>
                        </a:rPr>
                        <a:t>(548)</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74930">
                        <a:lnSpc>
                          <a:spcPct val="100000"/>
                        </a:lnSpc>
                      </a:pPr>
                      <a:r>
                        <a:rPr sz="500" dirty="0">
                          <a:latin typeface="Arial"/>
                          <a:cs typeface="Arial"/>
                        </a:rPr>
                        <a:t>(241)</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132715">
                        <a:lnSpc>
                          <a:spcPct val="100000"/>
                        </a:lnSpc>
                      </a:pPr>
                      <a:r>
                        <a:rPr sz="500" dirty="0">
                          <a:latin typeface="Arial"/>
                          <a:cs typeface="Arial"/>
                        </a:rPr>
                        <a:t>(300)</a:t>
                      </a:r>
                      <a:endParaRPr sz="500">
                        <a:latin typeface="Arial"/>
                        <a:cs typeface="Arial"/>
                      </a:endParaRPr>
                    </a:p>
                  </a:txBody>
                  <a:tcPr marL="0" marR="0" marT="0" marB="0">
                    <a:lnT w="6350">
                      <a:solidFill>
                        <a:srgbClr val="000000"/>
                      </a:solidFill>
                      <a:prstDash val="solid"/>
                    </a:lnT>
                    <a:lnB w="6350">
                      <a:solidFill>
                        <a:srgbClr val="000000"/>
                      </a:solidFill>
                      <a:prstDash val="solid"/>
                    </a:lnB>
                  </a:tcPr>
                </a:tc>
                <a:tc>
                  <a:txBody>
                    <a:bodyPr/>
                    <a:lstStyle/>
                    <a:p>
                      <a:pPr marL="95885">
                        <a:lnSpc>
                          <a:spcPct val="100000"/>
                        </a:lnSpc>
                      </a:pPr>
                      <a:r>
                        <a:rPr sz="500" dirty="0">
                          <a:latin typeface="Arial"/>
                          <a:cs typeface="Arial"/>
                        </a:rPr>
                        <a:t>(84)</a:t>
                      </a:r>
                      <a:endParaRPr sz="500">
                        <a:latin typeface="Arial"/>
                        <a:cs typeface="Arial"/>
                      </a:endParaRPr>
                    </a:p>
                  </a:txBody>
                  <a:tcPr marL="0" marR="0" marT="0" marB="0">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bl>
          </a:graphicData>
        </a:graphic>
      </p:graphicFrame>
      <p:graphicFrame>
        <p:nvGraphicFramePr>
          <p:cNvPr id="249" name="object 249"/>
          <p:cNvGraphicFramePr>
            <a:graphicFrameLocks noGrp="1"/>
          </p:cNvGraphicFramePr>
          <p:nvPr/>
        </p:nvGraphicFramePr>
        <p:xfrm>
          <a:off x="2974974" y="4794894"/>
          <a:ext cx="2977774" cy="232858"/>
        </p:xfrm>
        <a:graphic>
          <a:graphicData uri="http://schemas.openxmlformats.org/drawingml/2006/table">
            <a:tbl>
              <a:tblPr firstRow="1" bandRow="1">
                <a:tableStyleId>{2D5ABB26-0587-4C30-8999-92F81FD0307C}</a:tableStyleId>
              </a:tblPr>
              <a:tblGrid>
                <a:gridCol w="978824">
                  <a:extLst>
                    <a:ext uri="{9D8B030D-6E8A-4147-A177-3AD203B41FA5}">
                      <a16:colId xmlns:a16="http://schemas.microsoft.com/office/drawing/2014/main" val="20000"/>
                    </a:ext>
                  </a:extLst>
                </a:gridCol>
                <a:gridCol w="434401">
                  <a:extLst>
                    <a:ext uri="{9D8B030D-6E8A-4147-A177-3AD203B41FA5}">
                      <a16:colId xmlns:a16="http://schemas.microsoft.com/office/drawing/2014/main" val="20001"/>
                    </a:ext>
                  </a:extLst>
                </a:gridCol>
                <a:gridCol w="404414">
                  <a:extLst>
                    <a:ext uri="{9D8B030D-6E8A-4147-A177-3AD203B41FA5}">
                      <a16:colId xmlns:a16="http://schemas.microsoft.com/office/drawing/2014/main" val="20002"/>
                    </a:ext>
                  </a:extLst>
                </a:gridCol>
                <a:gridCol w="587952">
                  <a:extLst>
                    <a:ext uri="{9D8B030D-6E8A-4147-A177-3AD203B41FA5}">
                      <a16:colId xmlns:a16="http://schemas.microsoft.com/office/drawing/2014/main" val="20003"/>
                    </a:ext>
                  </a:extLst>
                </a:gridCol>
                <a:gridCol w="572183">
                  <a:extLst>
                    <a:ext uri="{9D8B030D-6E8A-4147-A177-3AD203B41FA5}">
                      <a16:colId xmlns:a16="http://schemas.microsoft.com/office/drawing/2014/main" val="20004"/>
                    </a:ext>
                  </a:extLst>
                </a:gridCol>
              </a:tblGrid>
              <a:tr h="116428">
                <a:tc>
                  <a:txBody>
                    <a:bodyPr/>
                    <a:lstStyle/>
                    <a:p>
                      <a:pPr algn="ctr">
                        <a:lnSpc>
                          <a:spcPct val="100000"/>
                        </a:lnSpc>
                      </a:pPr>
                      <a:r>
                        <a:rPr sz="500" b="1" dirty="0">
                          <a:latin typeface="Trebuchet MS"/>
                          <a:cs typeface="Trebuchet MS"/>
                        </a:rPr>
                        <a:t>Model</a:t>
                      </a:r>
                      <a:endParaRPr sz="500">
                        <a:latin typeface="Trebuchet MS"/>
                        <a:cs typeface="Trebuchet MS"/>
                      </a:endParaRPr>
                    </a:p>
                  </a:txBody>
                  <a:tcPr marL="0" marR="0" marT="0" marB="0">
                    <a:lnB w="3175">
                      <a:solidFill>
                        <a:srgbClr val="808285"/>
                      </a:solidFill>
                      <a:prstDash val="solid"/>
                    </a:lnB>
                    <a:solidFill>
                      <a:srgbClr val="E6E7E8"/>
                    </a:solidFill>
                  </a:tcPr>
                </a:tc>
                <a:tc>
                  <a:txBody>
                    <a:bodyPr/>
                    <a:lstStyle/>
                    <a:p>
                      <a:pPr marL="43815" algn="ctr">
                        <a:lnSpc>
                          <a:spcPct val="100000"/>
                        </a:lnSpc>
                      </a:pPr>
                      <a:r>
                        <a:rPr sz="500" b="1" dirty="0">
                          <a:latin typeface="Trebuchet MS"/>
                          <a:cs typeface="Trebuchet MS"/>
                        </a:rPr>
                        <a:t>hp</a:t>
                      </a:r>
                      <a:endParaRPr sz="500">
                        <a:latin typeface="Trebuchet MS"/>
                        <a:cs typeface="Trebuchet MS"/>
                      </a:endParaRPr>
                    </a:p>
                  </a:txBody>
                  <a:tcPr marL="0" marR="0" marT="0" marB="0">
                    <a:lnB w="3175">
                      <a:solidFill>
                        <a:srgbClr val="000000"/>
                      </a:solidFill>
                      <a:prstDash val="solid"/>
                    </a:lnB>
                    <a:solidFill>
                      <a:srgbClr val="E6E7E8"/>
                    </a:solidFill>
                  </a:tcPr>
                </a:tc>
                <a:tc>
                  <a:txBody>
                    <a:bodyPr/>
                    <a:lstStyle/>
                    <a:p>
                      <a:pPr marL="26034" algn="ctr">
                        <a:lnSpc>
                          <a:spcPct val="100000"/>
                        </a:lnSpc>
                      </a:pPr>
                      <a:r>
                        <a:rPr sz="500" b="1" dirty="0">
                          <a:latin typeface="Trebuchet MS"/>
                          <a:cs typeface="Trebuchet MS"/>
                        </a:rPr>
                        <a:t>kW</a:t>
                      </a:r>
                      <a:endParaRPr sz="500">
                        <a:latin typeface="Trebuchet MS"/>
                        <a:cs typeface="Trebuchet MS"/>
                      </a:endParaRPr>
                    </a:p>
                  </a:txBody>
                  <a:tcPr marL="0" marR="0" marT="0" marB="0">
                    <a:lnB w="3175">
                      <a:solidFill>
                        <a:srgbClr val="000000"/>
                      </a:solidFill>
                      <a:prstDash val="solid"/>
                    </a:lnB>
                    <a:solidFill>
                      <a:srgbClr val="E6E7E8"/>
                    </a:solidFill>
                  </a:tcPr>
                </a:tc>
                <a:tc>
                  <a:txBody>
                    <a:bodyPr/>
                    <a:lstStyle/>
                    <a:p>
                      <a:pPr marR="29845" algn="ctr">
                        <a:lnSpc>
                          <a:spcPct val="100000"/>
                        </a:lnSpc>
                      </a:pPr>
                      <a:r>
                        <a:rPr sz="500" b="1" dirty="0">
                          <a:latin typeface="Trebuchet MS"/>
                          <a:cs typeface="Trebuchet MS"/>
                        </a:rPr>
                        <a:t>RPM</a:t>
                      </a:r>
                      <a:endParaRPr sz="500">
                        <a:latin typeface="Trebuchet MS"/>
                        <a:cs typeface="Trebuchet MS"/>
                      </a:endParaRPr>
                    </a:p>
                  </a:txBody>
                  <a:tcPr marL="0" marR="0" marT="0" marB="0">
                    <a:lnB w="3175">
                      <a:solidFill>
                        <a:srgbClr val="000000"/>
                      </a:solidFill>
                      <a:prstDash val="solid"/>
                    </a:lnB>
                    <a:solidFill>
                      <a:srgbClr val="E6E7E8"/>
                    </a:solidFill>
                  </a:tcPr>
                </a:tc>
                <a:tc>
                  <a:txBody>
                    <a:bodyPr/>
                    <a:lstStyle/>
                    <a:p>
                      <a:pPr marL="259079">
                        <a:lnSpc>
                          <a:spcPct val="100000"/>
                        </a:lnSpc>
                      </a:pPr>
                      <a:r>
                        <a:rPr sz="500" b="1" dirty="0">
                          <a:latin typeface="Trebuchet MS"/>
                          <a:cs typeface="Trebuchet MS"/>
                        </a:rPr>
                        <a:t>3~480V</a:t>
                      </a:r>
                      <a:endParaRPr sz="500">
                        <a:latin typeface="Trebuchet MS"/>
                        <a:cs typeface="Trebuchet MS"/>
                      </a:endParaRPr>
                    </a:p>
                  </a:txBody>
                  <a:tcPr marL="0" marR="0" marT="0" marB="0">
                    <a:lnB w="3175">
                      <a:solidFill>
                        <a:srgbClr val="000000"/>
                      </a:solidFill>
                      <a:prstDash val="solid"/>
                    </a:lnB>
                    <a:solidFill>
                      <a:srgbClr val="E6E7E8"/>
                    </a:solidFill>
                  </a:tcPr>
                </a:tc>
                <a:extLst>
                  <a:ext uri="{0D108BD9-81ED-4DB2-BD59-A6C34878D82A}">
                    <a16:rowId xmlns:a16="http://schemas.microsoft.com/office/drawing/2014/main" val="10000"/>
                  </a:ext>
                </a:extLst>
              </a:tr>
              <a:tr h="116430">
                <a:tc>
                  <a:txBody>
                    <a:bodyPr/>
                    <a:lstStyle/>
                    <a:p>
                      <a:pPr marL="213360">
                        <a:lnSpc>
                          <a:spcPct val="100000"/>
                        </a:lnSpc>
                      </a:pPr>
                      <a:r>
                        <a:rPr sz="500" dirty="0">
                          <a:latin typeface="Arial"/>
                          <a:cs typeface="Arial"/>
                        </a:rPr>
                        <a:t>Wilo-Stratos</a:t>
                      </a:r>
                      <a:r>
                        <a:rPr sz="500" spc="-45" dirty="0">
                          <a:latin typeface="Arial"/>
                          <a:cs typeface="Arial"/>
                        </a:rPr>
                        <a:t> </a:t>
                      </a:r>
                      <a:r>
                        <a:rPr sz="500" dirty="0">
                          <a:latin typeface="Arial"/>
                          <a:cs typeface="Arial"/>
                        </a:rPr>
                        <a:t>GIGA</a:t>
                      </a:r>
                      <a:r>
                        <a:rPr sz="500" spc="-45" dirty="0">
                          <a:latin typeface="Arial"/>
                          <a:cs typeface="Arial"/>
                        </a:rPr>
                        <a:t> </a:t>
                      </a:r>
                      <a:r>
                        <a:rPr sz="500" dirty="0">
                          <a:latin typeface="Arial"/>
                          <a:cs typeface="Arial"/>
                        </a:rPr>
                        <a:t>4/3-105</a:t>
                      </a:r>
                      <a:endParaRPr sz="500">
                        <a:latin typeface="Arial"/>
                        <a:cs typeface="Arial"/>
                      </a:endParaRPr>
                    </a:p>
                  </a:txBody>
                  <a:tcPr marL="0" marR="0" marT="0" marB="0">
                    <a:lnT w="3175">
                      <a:solidFill>
                        <a:srgbClr val="808285"/>
                      </a:solidFill>
                      <a:prstDash val="solid"/>
                    </a:lnT>
                    <a:lnB w="6350">
                      <a:solidFill>
                        <a:srgbClr val="808285"/>
                      </a:solidFill>
                      <a:prstDash val="solid"/>
                    </a:lnB>
                    <a:solidFill>
                      <a:srgbClr val="E6E7E8"/>
                    </a:solidFill>
                  </a:tcPr>
                </a:tc>
                <a:tc>
                  <a:txBody>
                    <a:bodyPr/>
                    <a:lstStyle/>
                    <a:p>
                      <a:pPr marL="43815" algn="ctr">
                        <a:lnSpc>
                          <a:spcPct val="100000"/>
                        </a:lnSpc>
                      </a:pPr>
                      <a:r>
                        <a:rPr sz="500" dirty="0">
                          <a:latin typeface="Arial"/>
                          <a:cs typeface="Arial"/>
                        </a:rPr>
                        <a:t>11</a:t>
                      </a:r>
                      <a:endParaRPr sz="500">
                        <a:latin typeface="Arial"/>
                        <a:cs typeface="Arial"/>
                      </a:endParaRPr>
                    </a:p>
                  </a:txBody>
                  <a:tcPr marL="0" marR="0" marT="0" marB="0">
                    <a:lnT w="3175">
                      <a:solidFill>
                        <a:srgbClr val="000000"/>
                      </a:solidFill>
                      <a:prstDash val="solid"/>
                    </a:lnT>
                    <a:lnB w="3175">
                      <a:solidFill>
                        <a:srgbClr val="000000"/>
                      </a:solidFill>
                      <a:prstDash val="solid"/>
                    </a:lnB>
                  </a:tcPr>
                </a:tc>
                <a:tc>
                  <a:txBody>
                    <a:bodyPr/>
                    <a:lstStyle/>
                    <a:p>
                      <a:pPr marL="26034" algn="ctr">
                        <a:lnSpc>
                          <a:spcPct val="100000"/>
                        </a:lnSpc>
                      </a:pPr>
                      <a:r>
                        <a:rPr sz="500" dirty="0">
                          <a:latin typeface="Arial"/>
                          <a:cs typeface="Arial"/>
                        </a:rPr>
                        <a:t>6.8</a:t>
                      </a:r>
                      <a:endParaRPr sz="500">
                        <a:latin typeface="Arial"/>
                        <a:cs typeface="Arial"/>
                      </a:endParaRPr>
                    </a:p>
                  </a:txBody>
                  <a:tcPr marL="0" marR="0" marT="0" marB="0">
                    <a:lnT w="3175">
                      <a:solidFill>
                        <a:srgbClr val="000000"/>
                      </a:solidFill>
                      <a:prstDash val="solid"/>
                    </a:lnT>
                    <a:lnB w="3175">
                      <a:solidFill>
                        <a:srgbClr val="000000"/>
                      </a:solidFill>
                      <a:prstDash val="solid"/>
                    </a:lnB>
                  </a:tcPr>
                </a:tc>
                <a:tc>
                  <a:txBody>
                    <a:bodyPr/>
                    <a:lstStyle/>
                    <a:p>
                      <a:pPr marL="221615">
                        <a:lnSpc>
                          <a:spcPct val="100000"/>
                        </a:lnSpc>
                      </a:pPr>
                      <a:r>
                        <a:rPr sz="500" dirty="0">
                          <a:latin typeface="Arial"/>
                          <a:cs typeface="Arial"/>
                        </a:rPr>
                        <a:t>500-2300</a:t>
                      </a:r>
                      <a:endParaRPr sz="500">
                        <a:latin typeface="Arial"/>
                        <a:cs typeface="Arial"/>
                      </a:endParaRPr>
                    </a:p>
                  </a:txBody>
                  <a:tcPr marL="0" marR="0" marT="0" marB="0">
                    <a:lnT w="3175">
                      <a:solidFill>
                        <a:srgbClr val="000000"/>
                      </a:solidFill>
                      <a:prstDash val="solid"/>
                    </a:lnT>
                    <a:lnB w="3175">
                      <a:solidFill>
                        <a:srgbClr val="000000"/>
                      </a:solidFill>
                      <a:prstDash val="solid"/>
                    </a:lnB>
                  </a:tcPr>
                </a:tc>
                <a:tc>
                  <a:txBody>
                    <a:bodyPr/>
                    <a:lstStyle/>
                    <a:p>
                      <a:pPr marR="12700" algn="ctr">
                        <a:lnSpc>
                          <a:spcPct val="100000"/>
                        </a:lnSpc>
                      </a:pPr>
                      <a:r>
                        <a:rPr sz="500" dirty="0">
                          <a:latin typeface="Arial"/>
                          <a:cs typeface="Arial"/>
                        </a:rPr>
                        <a:t>8.5</a:t>
                      </a:r>
                      <a:endParaRPr sz="500">
                        <a:latin typeface="Arial"/>
                        <a:cs typeface="Arial"/>
                      </a:endParaRPr>
                    </a:p>
                  </a:txBody>
                  <a:tcPr marL="0" marR="0" marT="0" marB="0">
                    <a:lnT w="3175">
                      <a:solidFill>
                        <a:srgbClr val="000000"/>
                      </a:solidFill>
                      <a:prstDash val="solid"/>
                    </a:lnT>
                    <a:lnB w="3175">
                      <a:solidFill>
                        <a:srgbClr val="000000"/>
                      </a:solidFill>
                      <a:prstDash val="solid"/>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a:extLst>
              <a:ext uri="{FF2B5EF4-FFF2-40B4-BE49-F238E27FC236}">
                <a16:creationId xmlns:a16="http://schemas.microsoft.com/office/drawing/2014/main" id="{6DE92E57-8EA0-49D0-ABFB-39E8CB79BCD3}"/>
              </a:ext>
            </a:extLst>
          </p:cNvPr>
          <p:cNvSpPr txBox="1">
            <a:spLocks noChangeArrowheads="1"/>
          </p:cNvSpPr>
          <p:nvPr/>
        </p:nvSpPr>
        <p:spPr bwMode="auto">
          <a:xfrm>
            <a:off x="1990726" y="301626"/>
            <a:ext cx="7642225"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eaLnBrk="1" hangingPunct="1"/>
            <a:r>
              <a:rPr lang="en-US" altLang="en-US" sz="1400" b="1">
                <a:latin typeface="Arial" panose="020B0604020202020204" pitchFamily="34" charset="0"/>
              </a:rPr>
              <a:t>Energy Rebate Template - Custom</a:t>
            </a:r>
            <a:endParaRPr lang="en-US" altLang="en-US" sz="1400">
              <a:latin typeface="Arial" panose="020B0604020202020204" pitchFamily="34" charset="0"/>
            </a:endParaRPr>
          </a:p>
          <a:p>
            <a:pPr eaLnBrk="1" hangingPunct="1"/>
            <a:r>
              <a:rPr lang="en-US" altLang="en-US" sz="1400" b="1">
                <a:latin typeface="Arial" panose="020B0604020202020204" pitchFamily="34" charset="0"/>
              </a:rPr>
              <a:t> </a:t>
            </a:r>
            <a:endParaRPr lang="en-US" altLang="en-US" sz="1400">
              <a:latin typeface="Arial" panose="020B0604020202020204" pitchFamily="34" charset="0"/>
            </a:endParaRPr>
          </a:p>
          <a:p>
            <a:pPr eaLnBrk="1" hangingPunct="1"/>
            <a:r>
              <a:rPr lang="en-US" altLang="en-US" sz="1400" b="1">
                <a:latin typeface="Arial" panose="020B0604020202020204" pitchFamily="34" charset="0"/>
              </a:rPr>
              <a:t>Template A --  (Tertiary Coil/Unit Pumps)</a:t>
            </a:r>
            <a:endParaRPr lang="en-US" altLang="en-US" sz="1400">
              <a:latin typeface="Arial" panose="020B0604020202020204" pitchFamily="34" charset="0"/>
            </a:endParaRPr>
          </a:p>
          <a:p>
            <a:pPr eaLnBrk="1" hangingPunct="1"/>
            <a:r>
              <a:rPr lang="en-US" altLang="en-US" sz="1400" b="1">
                <a:latin typeface="Arial" panose="020B0604020202020204" pitchFamily="34" charset="0"/>
              </a:rPr>
              <a:t> </a:t>
            </a:r>
            <a:endParaRPr lang="en-US" altLang="en-US" sz="1400">
              <a:latin typeface="Arial" panose="020B0604020202020204" pitchFamily="34" charset="0"/>
            </a:endParaRPr>
          </a:p>
          <a:p>
            <a:pPr eaLnBrk="1" hangingPunct="1"/>
            <a:r>
              <a:rPr lang="en-US" altLang="en-US" sz="1400" b="1">
                <a:latin typeface="Arial" panose="020B0604020202020204" pitchFamily="34" charset="0"/>
              </a:rPr>
              <a:t>	</a:t>
            </a:r>
            <a:r>
              <a:rPr lang="en-US" altLang="en-US" sz="1400">
                <a:latin typeface="Arial" panose="020B0604020202020204" pitchFamily="34" charset="0"/>
              </a:rPr>
              <a:t>Before Retrofit</a:t>
            </a:r>
          </a:p>
          <a:p>
            <a:pPr eaLnBrk="1" hangingPunct="1"/>
            <a:r>
              <a:rPr lang="en-US" altLang="en-US" sz="1400">
                <a:latin typeface="Arial" panose="020B0604020202020204" pitchFamily="34" charset="0"/>
              </a:rPr>
              <a:t>The existing pump _Taco Model  CC250C, 5.5, A4B2C1TL, _75_gpm @ _25_’tdh, </a:t>
            </a:r>
          </a:p>
          <a:p>
            <a:pPr eaLnBrk="1" hangingPunct="1"/>
            <a:r>
              <a:rPr lang="en-US" altLang="en-US" sz="1400">
                <a:latin typeface="Arial" panose="020B0604020202020204" pitchFamily="34" charset="0"/>
              </a:rPr>
              <a:t>Supply _var_F, Return _+4_F </a:t>
            </a:r>
            <a:r>
              <a:rPr lang="de-DE" altLang="en-US" sz="1400">
                <a:latin typeface="Arial" panose="020B0604020202020204" pitchFamily="34" charset="0"/>
              </a:rPr>
              <a:t>4∆T</a:t>
            </a:r>
            <a:endParaRPr lang="en-US" altLang="en-US" sz="1400">
              <a:latin typeface="Arial" panose="020B0604020202020204" pitchFamily="34" charset="0"/>
            </a:endParaRPr>
          </a:p>
          <a:p>
            <a:pPr eaLnBrk="1" hangingPunct="1"/>
            <a:r>
              <a:rPr lang="en-US" altLang="en-US" sz="1400">
                <a:latin typeface="Arial" panose="020B0604020202020204" pitchFamily="34" charset="0"/>
              </a:rPr>
              <a:t>1.0_hp _460_Voltage, _3_Phase, Actual _3.2_ Amp Draw, Average Hours Operation_8760__</a:t>
            </a:r>
          </a:p>
          <a:p>
            <a:pPr eaLnBrk="1" hangingPunct="1"/>
            <a:r>
              <a:rPr lang="en-US" altLang="en-US" sz="1400">
                <a:latin typeface="Arial" panose="020B0604020202020204" pitchFamily="34" charset="0"/>
              </a:rPr>
              <a:t> </a:t>
            </a:r>
          </a:p>
          <a:p>
            <a:pPr eaLnBrk="1" hangingPunct="1"/>
            <a:r>
              <a:rPr lang="en-US" altLang="en-US" sz="1400">
                <a:latin typeface="Arial" panose="020B0604020202020204" pitchFamily="34" charset="0"/>
              </a:rPr>
              <a:t>	After Retrofit</a:t>
            </a:r>
          </a:p>
          <a:p>
            <a:pPr eaLnBrk="1" hangingPunct="1"/>
            <a:r>
              <a:rPr lang="en-US" altLang="en-US" sz="1400">
                <a:latin typeface="Arial" panose="020B0604020202020204" pitchFamily="34" charset="0"/>
              </a:rPr>
              <a:t>New WILO Stratos Model __2 x 3 – 35 __, _75gpm @ _13_’tdh</a:t>
            </a:r>
          </a:p>
          <a:p>
            <a:pPr eaLnBrk="1" hangingPunct="1"/>
            <a:r>
              <a:rPr lang="en-US" altLang="en-US" sz="1400">
                <a:latin typeface="Arial" panose="020B0604020202020204" pitchFamily="34" charset="0"/>
              </a:rPr>
              <a:t>Supply __var_F, Return _+9__F </a:t>
            </a:r>
            <a:r>
              <a:rPr lang="de-DE" altLang="en-US" sz="1400">
                <a:latin typeface="Arial" panose="020B0604020202020204" pitchFamily="34" charset="0"/>
              </a:rPr>
              <a:t>9∆T</a:t>
            </a:r>
            <a:endParaRPr lang="en-US" altLang="en-US" sz="1400">
              <a:latin typeface="Arial" panose="020B0604020202020204" pitchFamily="34" charset="0"/>
            </a:endParaRPr>
          </a:p>
          <a:p>
            <a:pPr eaLnBrk="1" hangingPunct="1"/>
            <a:r>
              <a:rPr lang="en-US" altLang="en-US" sz="1400">
                <a:latin typeface="Arial" panose="020B0604020202020204" pitchFamily="34" charset="0"/>
              </a:rPr>
              <a:t>_3/4_hp _230_Voltage, _1_Phase, Actual _0.5_ Amp Draw, Average Hours Operation_8760__</a:t>
            </a:r>
          </a:p>
          <a:p>
            <a:pPr eaLnBrk="1" hangingPunct="1"/>
            <a:r>
              <a:rPr lang="en-US" altLang="en-US" sz="1400">
                <a:latin typeface="Arial" panose="020B0604020202020204" pitchFamily="34" charset="0"/>
              </a:rPr>
              <a:t> </a:t>
            </a:r>
          </a:p>
          <a:p>
            <a:pPr eaLnBrk="1" hangingPunct="1"/>
            <a:r>
              <a:rPr lang="en-US" altLang="en-US" sz="1400">
                <a:latin typeface="Arial" panose="020B0604020202020204" pitchFamily="34" charset="0"/>
              </a:rPr>
              <a:t> </a:t>
            </a:r>
          </a:p>
          <a:p>
            <a:pPr eaLnBrk="1" hangingPunct="1"/>
            <a:r>
              <a:rPr lang="en-US" altLang="en-US" sz="1400" u="sng">
                <a:latin typeface="Arial" panose="020B0604020202020204" pitchFamily="34" charset="0"/>
              </a:rPr>
              <a:t>TWO-PHASE</a:t>
            </a:r>
            <a:endParaRPr lang="en-US" altLang="en-US" sz="1400">
              <a:latin typeface="Arial" panose="020B0604020202020204" pitchFamily="34" charset="0"/>
            </a:endParaRPr>
          </a:p>
          <a:p>
            <a:pPr eaLnBrk="1" hangingPunct="1"/>
            <a:r>
              <a:rPr lang="en-US" altLang="en-US" sz="1400">
                <a:latin typeface="Arial" panose="020B0604020202020204" pitchFamily="34" charset="0"/>
              </a:rPr>
              <a:t>        KILOWATT (kW) = </a:t>
            </a:r>
            <a:r>
              <a:rPr lang="en-US" altLang="en-US" sz="1400" u="sng">
                <a:latin typeface="Arial" panose="020B0604020202020204" pitchFamily="34" charset="0"/>
              </a:rPr>
              <a:t>VOLTS x AMPERES x POWER FACTOR x 2</a:t>
            </a:r>
            <a:br>
              <a:rPr lang="en-US" altLang="en-US" sz="1400" u="sng">
                <a:latin typeface="Arial" panose="020B0604020202020204" pitchFamily="34" charset="0"/>
              </a:rPr>
            </a:br>
            <a:r>
              <a:rPr lang="en-US" altLang="en-US" sz="1400">
                <a:latin typeface="Arial" panose="020B0604020202020204" pitchFamily="34" charset="0"/>
              </a:rPr>
              <a:t>                                                                                  1000</a:t>
            </a:r>
          </a:p>
          <a:p>
            <a:pPr eaLnBrk="1" hangingPunct="1"/>
            <a:r>
              <a:rPr lang="en-US" altLang="en-US" sz="1400" u="sng">
                <a:latin typeface="Arial" panose="020B0604020202020204" pitchFamily="34" charset="0"/>
              </a:rPr>
              <a:t>THREE-PHASE</a:t>
            </a:r>
            <a:endParaRPr lang="en-US" altLang="en-US" sz="1400">
              <a:latin typeface="Arial" panose="020B0604020202020204" pitchFamily="34" charset="0"/>
            </a:endParaRPr>
          </a:p>
          <a:p>
            <a:pPr eaLnBrk="1" hangingPunct="1"/>
            <a:r>
              <a:rPr lang="en-US" altLang="en-US" sz="1400">
                <a:latin typeface="Arial" panose="020B0604020202020204" pitchFamily="34" charset="0"/>
              </a:rPr>
              <a:t>        KILOWATT (kW) = </a:t>
            </a:r>
            <a:r>
              <a:rPr lang="en-US" altLang="en-US" sz="1400" u="sng">
                <a:latin typeface="Arial" panose="020B0604020202020204" pitchFamily="34" charset="0"/>
              </a:rPr>
              <a:t>VOLTS x AMPERES x POWER FACTOR x 1.73</a:t>
            </a:r>
            <a:br>
              <a:rPr lang="en-US" altLang="en-US" sz="1400" u="sng">
                <a:latin typeface="Arial" panose="020B0604020202020204" pitchFamily="34" charset="0"/>
              </a:rPr>
            </a:br>
            <a:r>
              <a:rPr lang="en-US" altLang="en-US" sz="1400">
                <a:latin typeface="Arial" panose="020B0604020202020204" pitchFamily="34" charset="0"/>
              </a:rPr>
              <a:t>                                                                                  1000</a:t>
            </a:r>
          </a:p>
          <a:p>
            <a:pPr eaLnBrk="1" hangingPunct="1"/>
            <a:r>
              <a:rPr lang="en-US" altLang="en-US" sz="1400">
                <a:latin typeface="Arial" panose="020B0604020202020204" pitchFamily="34" charset="0"/>
              </a:rPr>
              <a:t> </a:t>
            </a:r>
          </a:p>
          <a:p>
            <a:pPr eaLnBrk="1" hangingPunct="1"/>
            <a:r>
              <a:rPr lang="en-US" altLang="en-US" sz="1400">
                <a:latin typeface="Arial" panose="020B0604020202020204" pitchFamily="34" charset="0"/>
              </a:rPr>
              <a:t>New WILO Pump </a:t>
            </a:r>
          </a:p>
          <a:p>
            <a:pPr eaLnBrk="1" hangingPunct="1"/>
            <a:r>
              <a:rPr lang="en-US" altLang="en-US" sz="1400" b="1">
                <a:latin typeface="Arial" panose="020B0604020202020204" pitchFamily="34" charset="0"/>
              </a:rPr>
              <a:t>0.21kW = 0.5 x 230 x .91 x 2</a:t>
            </a:r>
            <a:endParaRPr lang="en-US" altLang="en-US" sz="1400">
              <a:latin typeface="Arial" panose="020B0604020202020204" pitchFamily="34" charset="0"/>
            </a:endParaRPr>
          </a:p>
          <a:p>
            <a:pPr eaLnBrk="1" hangingPunct="1"/>
            <a:r>
              <a:rPr lang="en-US" altLang="en-US" sz="1400" b="1">
                <a:latin typeface="Arial" panose="020B0604020202020204" pitchFamily="34" charset="0"/>
              </a:rPr>
              <a:t>0.21 x 24 x 365 x 0.07 = $129.00/year</a:t>
            </a:r>
            <a:endParaRPr lang="en-US" altLang="en-US" sz="1400">
              <a:latin typeface="Arial" panose="020B0604020202020204" pitchFamily="34" charset="0"/>
            </a:endParaRPr>
          </a:p>
          <a:p>
            <a:pPr eaLnBrk="1" hangingPunct="1"/>
            <a:r>
              <a:rPr lang="en-US" altLang="en-US" sz="1400">
                <a:latin typeface="Arial" panose="020B0604020202020204" pitchFamily="34" charset="0"/>
              </a:rPr>
              <a:t>Old Taco Pump</a:t>
            </a:r>
          </a:p>
          <a:p>
            <a:pPr eaLnBrk="1" hangingPunct="1"/>
            <a:r>
              <a:rPr lang="en-US" altLang="en-US" sz="1400" b="1">
                <a:latin typeface="Arial" panose="020B0604020202020204" pitchFamily="34" charset="0"/>
              </a:rPr>
              <a:t>2.32kW = 3.2 x 460 x .91 x 1.73</a:t>
            </a:r>
            <a:endParaRPr lang="en-US" altLang="en-US" sz="1400">
              <a:latin typeface="Arial" panose="020B0604020202020204" pitchFamily="34" charset="0"/>
            </a:endParaRPr>
          </a:p>
          <a:p>
            <a:pPr eaLnBrk="1" hangingPunct="1"/>
            <a:r>
              <a:rPr lang="en-US" altLang="en-US" sz="1400" b="1">
                <a:latin typeface="Arial" panose="020B0604020202020204" pitchFamily="34" charset="0"/>
              </a:rPr>
              <a:t>2.32 x 24 x 365 x 0.07 = $1,423.00/year            Savings Per Year	$1,294.00</a:t>
            </a:r>
            <a:endParaRPr lang="en-US" altLang="en-US" sz="1400">
              <a:latin typeface="Arial" panose="020B0604020202020204" pitchFamily="34" charset="0"/>
            </a:endParaRPr>
          </a:p>
          <a:p>
            <a:pPr eaLnBrk="1" hangingPunct="1"/>
            <a:endParaRPr lang="en-US" altLang="en-US" sz="1400">
              <a:latin typeface="Arial" panose="020B0604020202020204" pitchFamily="34" charset="0"/>
            </a:endParaRPr>
          </a:p>
          <a:p>
            <a:endParaRPr lang="en-US" altLang="en-US" sz="1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a:extLst>
              <a:ext uri="{FF2B5EF4-FFF2-40B4-BE49-F238E27FC236}">
                <a16:creationId xmlns:a16="http://schemas.microsoft.com/office/drawing/2014/main" id="{5F3ABABA-C8D9-41F5-8233-0B7975FEED1C}"/>
              </a:ext>
            </a:extLst>
          </p:cNvPr>
          <p:cNvSpPr txBox="1">
            <a:spLocks noChangeArrowheads="1"/>
          </p:cNvSpPr>
          <p:nvPr/>
        </p:nvSpPr>
        <p:spPr bwMode="auto">
          <a:xfrm>
            <a:off x="2638426" y="981076"/>
            <a:ext cx="7272337" cy="504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pPr eaLnBrk="1" hangingPunct="1"/>
            <a:r>
              <a:rPr lang="en-US" altLang="en-US" sz="1400">
                <a:latin typeface="Arial" panose="020B0604020202020204" pitchFamily="34" charset="0"/>
              </a:rPr>
              <a:t>Boiler Manufacturer _____________________, Model ___________________________</a:t>
            </a:r>
          </a:p>
          <a:p>
            <a:pPr eaLnBrk="1" hangingPunct="1"/>
            <a:r>
              <a:rPr lang="en-US" altLang="en-US" sz="1400">
                <a:latin typeface="Arial" panose="020B0604020202020204" pitchFamily="34" charset="0"/>
              </a:rPr>
              <a:t>BTU Output ________________, Current </a:t>
            </a:r>
            <a:r>
              <a:rPr lang="de-DE" altLang="en-US" sz="1400">
                <a:latin typeface="Arial" panose="020B0604020202020204" pitchFamily="34" charset="0"/>
              </a:rPr>
              <a:t>∆T Supply F______Return F_________</a:t>
            </a:r>
            <a:endParaRPr lang="en-US" altLang="en-US" sz="1400">
              <a:latin typeface="Arial" panose="020B0604020202020204" pitchFamily="34" charset="0"/>
            </a:endParaRPr>
          </a:p>
          <a:p>
            <a:pPr eaLnBrk="1" hangingPunct="1"/>
            <a:r>
              <a:rPr lang="de-DE" altLang="en-US" sz="1400">
                <a:latin typeface="Arial" panose="020B0604020202020204" pitchFamily="34" charset="0"/>
              </a:rPr>
              <a:t>Efficiency at Current ______∆T, and ________Return Water Temperature.</a:t>
            </a:r>
            <a:endParaRPr lang="en-US" altLang="en-US" sz="1400">
              <a:latin typeface="Arial" panose="020B0604020202020204" pitchFamily="34" charset="0"/>
            </a:endParaRPr>
          </a:p>
          <a:p>
            <a:pPr eaLnBrk="1" hangingPunct="1"/>
            <a:r>
              <a:rPr lang="de-DE" altLang="en-US" sz="1400">
                <a:latin typeface="Arial" panose="020B0604020202020204" pitchFamily="34" charset="0"/>
              </a:rPr>
              <a:t> </a:t>
            </a:r>
            <a:endParaRPr lang="en-US" altLang="en-US" sz="1400">
              <a:latin typeface="Arial" panose="020B0604020202020204" pitchFamily="34" charset="0"/>
            </a:endParaRPr>
          </a:p>
          <a:p>
            <a:pPr eaLnBrk="1" hangingPunct="1"/>
            <a:r>
              <a:rPr lang="de-DE" altLang="en-US" sz="1400">
                <a:latin typeface="Arial" panose="020B0604020202020204" pitchFamily="34" charset="0"/>
              </a:rPr>
              <a:t>After WILO Stratos VFD programming to Design Conditions </a:t>
            </a:r>
            <a:endParaRPr lang="en-US" altLang="en-US" sz="1400">
              <a:latin typeface="Arial" panose="020B0604020202020204" pitchFamily="34" charset="0"/>
            </a:endParaRPr>
          </a:p>
          <a:p>
            <a:pPr eaLnBrk="1" hangingPunct="1"/>
            <a:r>
              <a:rPr lang="de-DE" altLang="en-US" sz="1400">
                <a:latin typeface="Arial" panose="020B0604020202020204" pitchFamily="34" charset="0"/>
              </a:rPr>
              <a:t>New Operating ∆T Supply F______Return F_______		</a:t>
            </a:r>
            <a:endParaRPr lang="en-US" altLang="en-US" sz="1400">
              <a:latin typeface="Arial" panose="020B0604020202020204" pitchFamily="34" charset="0"/>
            </a:endParaRPr>
          </a:p>
          <a:p>
            <a:pPr eaLnBrk="1" hangingPunct="1"/>
            <a:r>
              <a:rPr lang="de-DE" altLang="en-US" sz="1400">
                <a:latin typeface="Arial" panose="020B0604020202020204" pitchFamily="34" charset="0"/>
              </a:rPr>
              <a:t>Boiler Efficiency at Design ∆T __________________</a:t>
            </a:r>
            <a:endParaRPr lang="en-US" altLang="en-US" sz="1400">
              <a:latin typeface="Arial" panose="020B0604020202020204" pitchFamily="34" charset="0"/>
            </a:endParaRPr>
          </a:p>
          <a:p>
            <a:pPr eaLnBrk="1" hangingPunct="1"/>
            <a:r>
              <a:rPr lang="de-DE" altLang="en-US" sz="1400">
                <a:latin typeface="Arial" panose="020B0604020202020204" pitchFamily="34" charset="0"/>
              </a:rPr>
              <a:t> </a:t>
            </a:r>
            <a:endParaRPr lang="en-US" altLang="en-US" sz="1400">
              <a:latin typeface="Arial" panose="020B0604020202020204" pitchFamily="34" charset="0"/>
            </a:endParaRPr>
          </a:p>
          <a:p>
            <a:pPr eaLnBrk="1" hangingPunct="1"/>
            <a:r>
              <a:rPr lang="de-DE" altLang="en-US" sz="1400">
                <a:latin typeface="Arial" panose="020B0604020202020204" pitchFamily="34" charset="0"/>
              </a:rPr>
              <a:t>MCF average usage at _____% Boiler Efficiency operation at lower than design ∆T and higher Return Temp.</a:t>
            </a:r>
          </a:p>
          <a:p>
            <a:pPr eaLnBrk="1" hangingPunct="1"/>
            <a:endParaRPr lang="en-US" altLang="en-US" sz="1400">
              <a:latin typeface="Arial" panose="020B0604020202020204" pitchFamily="34" charset="0"/>
            </a:endParaRPr>
          </a:p>
          <a:p>
            <a:pPr eaLnBrk="1" hangingPunct="1"/>
            <a:r>
              <a:rPr lang="de-DE" altLang="en-US" sz="1400">
                <a:latin typeface="Arial" panose="020B0604020202020204" pitchFamily="34" charset="0"/>
              </a:rPr>
              <a:t>MCF proposed usage at ____% Boiler Efficiency at Design.</a:t>
            </a:r>
            <a:endParaRPr lang="en-US" altLang="en-US" sz="1400">
              <a:latin typeface="Arial" panose="020B0604020202020204" pitchFamily="34" charset="0"/>
            </a:endParaRPr>
          </a:p>
          <a:p>
            <a:pPr eaLnBrk="1" hangingPunct="1"/>
            <a:r>
              <a:rPr lang="de-DE" altLang="en-US" sz="1400">
                <a:latin typeface="Arial" panose="020B0604020202020204" pitchFamily="34" charset="0"/>
              </a:rPr>
              <a:t> </a:t>
            </a:r>
            <a:endParaRPr lang="en-US" altLang="en-US" sz="1400">
              <a:latin typeface="Arial" panose="020B0604020202020204" pitchFamily="34" charset="0"/>
            </a:endParaRPr>
          </a:p>
          <a:p>
            <a:pPr eaLnBrk="1" hangingPunct="1"/>
            <a:r>
              <a:rPr lang="de-DE" altLang="en-US" sz="1400">
                <a:latin typeface="Arial" panose="020B0604020202020204" pitchFamily="34" charset="0"/>
              </a:rPr>
              <a:t>All Boiler Manufacturers state their efficiency based upon given ∆T and inlet water temperature, each manufacturer will have many different designs so it is imperitave to get this information from them to deturmine design and current operating conditions.  It is not uncommon to find most boilers designed to 20 degree ∆T for 80% efficiency operating at under 10 degree ∆T and 50% or lower efficiency.</a:t>
            </a:r>
            <a:endParaRPr lang="en-US" altLang="en-US" sz="1400">
              <a:latin typeface="Arial" panose="020B0604020202020204" pitchFamily="34" charset="0"/>
            </a:endParaRPr>
          </a:p>
          <a:p>
            <a:pPr eaLnBrk="1" hangingPunct="1"/>
            <a:r>
              <a:rPr lang="de-DE" altLang="en-US" sz="1400">
                <a:latin typeface="Arial" panose="020B0604020202020204" pitchFamily="34" charset="0"/>
              </a:rPr>
              <a:t> </a:t>
            </a:r>
            <a:endParaRPr lang="en-US" altLang="en-US" sz="1400">
              <a:latin typeface="Arial" panose="020B0604020202020204" pitchFamily="34" charset="0"/>
            </a:endParaRPr>
          </a:p>
          <a:p>
            <a:pPr eaLnBrk="1" hangingPunct="1"/>
            <a:r>
              <a:rPr lang="de-DE" altLang="en-US" sz="1400">
                <a:latin typeface="Arial" panose="020B0604020202020204" pitchFamily="34" charset="0"/>
              </a:rPr>
              <a:t>The WILO Stratos VFD controller built in can correct this deficiency with no external inputs required.  This pump utilizes ECM technologies for electrical savings as well as Variable Speed control and management to improve boiler efficiencies as well as pump efficiency.</a:t>
            </a:r>
          </a:p>
          <a:p>
            <a:endParaRPr lang="en-US" altLang="en-US" sz="140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a:extLst>
              <a:ext uri="{FF2B5EF4-FFF2-40B4-BE49-F238E27FC236}">
                <a16:creationId xmlns:a16="http://schemas.microsoft.com/office/drawing/2014/main" id="{A5DCB949-6B3C-4281-B21D-6FBFFD4DFDC9}"/>
              </a:ext>
            </a:extLst>
          </p:cNvPr>
          <p:cNvSpPr>
            <a:spLocks noGrp="1"/>
          </p:cNvSpPr>
          <p:nvPr>
            <p:ph idx="1"/>
          </p:nvPr>
        </p:nvSpPr>
        <p:spPr>
          <a:xfrm>
            <a:off x="1895475" y="981075"/>
            <a:ext cx="8183562" cy="738188"/>
          </a:xfrm>
        </p:spPr>
        <p:txBody>
          <a:bodyPr/>
          <a:lstStyle/>
          <a:p>
            <a:r>
              <a:rPr lang="en-US" altLang="en-US"/>
              <a:t>Do you meet your CORE System Efficiency</a:t>
            </a:r>
          </a:p>
        </p:txBody>
      </p:sp>
      <p:sp>
        <p:nvSpPr>
          <p:cNvPr id="8195" name="TextBox 3">
            <a:extLst>
              <a:ext uri="{FF2B5EF4-FFF2-40B4-BE49-F238E27FC236}">
                <a16:creationId xmlns:a16="http://schemas.microsoft.com/office/drawing/2014/main" id="{0C41DF81-4033-4CFC-814E-069F09774C49}"/>
              </a:ext>
            </a:extLst>
          </p:cNvPr>
          <p:cNvSpPr txBox="1">
            <a:spLocks noChangeArrowheads="1"/>
          </p:cNvSpPr>
          <p:nvPr/>
        </p:nvSpPr>
        <p:spPr bwMode="auto">
          <a:xfrm>
            <a:off x="2133601" y="1989138"/>
            <a:ext cx="7945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a:t>Or just a few component Efficiencies?</a:t>
            </a:r>
          </a:p>
        </p:txBody>
      </p:sp>
      <p:sp>
        <p:nvSpPr>
          <p:cNvPr id="8196" name="TextBox 4">
            <a:extLst>
              <a:ext uri="{FF2B5EF4-FFF2-40B4-BE49-F238E27FC236}">
                <a16:creationId xmlns:a16="http://schemas.microsoft.com/office/drawing/2014/main" id="{9EA14D2D-0D81-418E-8C58-BA625DBE6E6A}"/>
              </a:ext>
            </a:extLst>
          </p:cNvPr>
          <p:cNvSpPr txBox="1">
            <a:spLocks noChangeArrowheads="1"/>
          </p:cNvSpPr>
          <p:nvPr/>
        </p:nvSpPr>
        <p:spPr bwMode="auto">
          <a:xfrm>
            <a:off x="2662238" y="3500439"/>
            <a:ext cx="68881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Verdana" panose="020B0604030504040204" pitchFamily="34" charset="0"/>
                <a:cs typeface="Arial" panose="020B0604020202020204" pitchFamily="34" charset="0"/>
              </a:defRPr>
            </a:lvl1pPr>
            <a:lvl2pPr marL="742950" indent="-285750">
              <a:defRPr sz="3200">
                <a:solidFill>
                  <a:schemeClr val="tx1"/>
                </a:solidFill>
                <a:latin typeface="Verdana" panose="020B0604030504040204" pitchFamily="34" charset="0"/>
                <a:cs typeface="Arial" panose="020B0604020202020204" pitchFamily="34" charset="0"/>
              </a:defRPr>
            </a:lvl2pPr>
            <a:lvl3pPr marL="1143000" indent="-228600">
              <a:defRPr sz="3200">
                <a:solidFill>
                  <a:schemeClr val="tx1"/>
                </a:solidFill>
                <a:latin typeface="Verdana" panose="020B0604030504040204" pitchFamily="34" charset="0"/>
                <a:cs typeface="Arial" panose="020B0604020202020204" pitchFamily="34" charset="0"/>
              </a:defRPr>
            </a:lvl3pPr>
            <a:lvl4pPr marL="1600200" indent="-228600">
              <a:defRPr sz="3200">
                <a:solidFill>
                  <a:schemeClr val="tx1"/>
                </a:solidFill>
                <a:latin typeface="Verdana" panose="020B0604030504040204" pitchFamily="34" charset="0"/>
                <a:cs typeface="Arial" panose="020B0604020202020204" pitchFamily="34" charset="0"/>
              </a:defRPr>
            </a:lvl4pPr>
            <a:lvl5pPr marL="2057400" indent="-228600">
              <a:defRPr sz="32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Verdana" panose="020B0604030504040204" pitchFamily="34" charset="0"/>
                <a:cs typeface="Arial" panose="020B0604020202020204" pitchFamily="34" charset="0"/>
              </a:defRPr>
            </a:lvl9pPr>
          </a:lstStyle>
          <a:p>
            <a:r>
              <a:rPr lang="en-US" altLang="en-US" sz="2000">
                <a:latin typeface="Calibri" panose="020F0502020204030204" pitchFamily="34" charset="0"/>
                <a:cs typeface="Calibri" panose="020F0502020204030204" pitchFamily="34" charset="0"/>
              </a:rPr>
              <a:t>Do you assume you’re starting from a perfect base of design?</a:t>
            </a:r>
          </a:p>
          <a:p>
            <a:r>
              <a:rPr lang="en-US" altLang="en-US" sz="2000">
                <a:latin typeface="Calibri" panose="020F0502020204030204" pitchFamily="34" charset="0"/>
                <a:cs typeface="Calibri" panose="020F0502020204030204" pitchFamily="34" charset="0"/>
              </a:rPr>
              <a:t>-10F day GPM and Delta T as designed?</a:t>
            </a:r>
          </a:p>
          <a:p>
            <a:r>
              <a:rPr lang="en-US" altLang="en-US" sz="2000">
                <a:latin typeface="Calibri" panose="020F0502020204030204" pitchFamily="34" charset="0"/>
                <a:cs typeface="Calibri" panose="020F0502020204030204" pitchFamily="34" charset="0"/>
              </a:rPr>
              <a:t>Can you reduce capacity to match load and keep high Efficiency?</a:t>
            </a:r>
          </a:p>
          <a:p>
            <a:r>
              <a:rPr lang="en-US" altLang="en-US" sz="2000"/>
              <a:t>Do you have a good ph and water quality?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69427D21-81B9-4ACE-9FFB-EC0151858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2" y="692151"/>
            <a:ext cx="4319588" cy="519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9395" name="Object 3">
            <a:extLst>
              <a:ext uri="{FF2B5EF4-FFF2-40B4-BE49-F238E27FC236}">
                <a16:creationId xmlns:a16="http://schemas.microsoft.com/office/drawing/2014/main" id="{14CFD333-5C08-457C-A998-40ABE7F6F573}"/>
              </a:ext>
            </a:extLst>
          </p:cNvPr>
          <p:cNvGraphicFramePr>
            <a:graphicFrameLocks noChangeAspect="1"/>
          </p:cNvGraphicFramePr>
          <p:nvPr/>
        </p:nvGraphicFramePr>
        <p:xfrm>
          <a:off x="6381751" y="836613"/>
          <a:ext cx="3729037" cy="4824412"/>
        </p:xfrm>
        <a:graphic>
          <a:graphicData uri="http://schemas.openxmlformats.org/presentationml/2006/ole">
            <mc:AlternateContent xmlns:mc="http://schemas.openxmlformats.org/markup-compatibility/2006">
              <mc:Choice xmlns:v="urn:schemas-microsoft-com:vml" Requires="v">
                <p:oleObj spid="_x0000_s1036" name="Acrobat Document" r:id="rId4" imgW="2914638" imgH="3771900" progId="Acrobat.Document.11">
                  <p:embed/>
                </p:oleObj>
              </mc:Choice>
              <mc:Fallback>
                <p:oleObj name="Acrobat Document" r:id="rId4" imgW="2914638" imgH="3771900" progId="Acrobat.Document.11">
                  <p:embed/>
                  <p:pic>
                    <p:nvPicPr>
                      <p:cNvPr id="59395" name="Object 3">
                        <a:extLst>
                          <a:ext uri="{FF2B5EF4-FFF2-40B4-BE49-F238E27FC236}">
                            <a16:creationId xmlns:a16="http://schemas.microsoft.com/office/drawing/2014/main" id="{14CFD333-5C08-457C-A998-40ABE7F6F5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1" y="836613"/>
                        <a:ext cx="3729037"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a:extLst>
              <a:ext uri="{FF2B5EF4-FFF2-40B4-BE49-F238E27FC236}">
                <a16:creationId xmlns:a16="http://schemas.microsoft.com/office/drawing/2014/main" id="{982DE42A-3E4F-4D73-A9D9-12BEA66D8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476250"/>
            <a:ext cx="422910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419" name="Object 2">
            <a:extLst>
              <a:ext uri="{FF2B5EF4-FFF2-40B4-BE49-F238E27FC236}">
                <a16:creationId xmlns:a16="http://schemas.microsoft.com/office/drawing/2014/main" id="{19FE3040-572F-4041-AC05-39AACB395529}"/>
              </a:ext>
            </a:extLst>
          </p:cNvPr>
          <p:cNvGraphicFramePr>
            <a:graphicFrameLocks noChangeAspect="1"/>
          </p:cNvGraphicFramePr>
          <p:nvPr/>
        </p:nvGraphicFramePr>
        <p:xfrm>
          <a:off x="6146801" y="549275"/>
          <a:ext cx="3908425" cy="5056188"/>
        </p:xfrm>
        <a:graphic>
          <a:graphicData uri="http://schemas.openxmlformats.org/presentationml/2006/ole">
            <mc:AlternateContent xmlns:mc="http://schemas.openxmlformats.org/markup-compatibility/2006">
              <mc:Choice xmlns:v="urn:schemas-microsoft-com:vml" Requires="v">
                <p:oleObj spid="_x0000_s2060" name="Acrobat Document" r:id="rId4" imgW="2914638" imgH="3771900" progId="Acrobat.Document.11">
                  <p:embed/>
                </p:oleObj>
              </mc:Choice>
              <mc:Fallback>
                <p:oleObj name="Acrobat Document" r:id="rId4" imgW="2914638" imgH="3771900" progId="Acrobat.Document.11">
                  <p:embed/>
                  <p:pic>
                    <p:nvPicPr>
                      <p:cNvPr id="60419" name="Object 2">
                        <a:extLst>
                          <a:ext uri="{FF2B5EF4-FFF2-40B4-BE49-F238E27FC236}">
                            <a16:creationId xmlns:a16="http://schemas.microsoft.com/office/drawing/2014/main" id="{19FE3040-572F-4041-AC05-39AACB395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1" y="549275"/>
                        <a:ext cx="3908425"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8D88CF-6507-4BC8-A934-0D71FA45C1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730" y="0"/>
            <a:ext cx="5299364" cy="6858000"/>
          </a:xfrm>
          <a:prstGeom prst="rect">
            <a:avLst/>
          </a:prstGeom>
        </p:spPr>
      </p:pic>
    </p:spTree>
    <p:extLst>
      <p:ext uri="{BB962C8B-B14F-4D97-AF65-F5344CB8AC3E}">
        <p14:creationId xmlns:p14="http://schemas.microsoft.com/office/powerpoint/2010/main" val="343969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00594" y="638955"/>
            <a:ext cx="3588327" cy="146963"/>
          </a:xfrm>
          <a:prstGeom prst="rect">
            <a:avLst/>
          </a:prstGeom>
        </p:spPr>
        <p:txBody>
          <a:bodyPr vert="horz" wrap="square" lIns="0" tIns="0" rIns="0" bIns="0" rtlCol="0">
            <a:spAutoFit/>
          </a:bodyPr>
          <a:lstStyle/>
          <a:p>
            <a:pPr marL="8659"/>
            <a:r>
              <a:rPr sz="955" b="1" spc="-3" dirty="0">
                <a:solidFill>
                  <a:srgbClr val="00B050"/>
                </a:solidFill>
                <a:latin typeface="Calibri"/>
                <a:cs typeface="Calibri"/>
              </a:rPr>
              <a:t>E</a:t>
            </a:r>
            <a:r>
              <a:rPr sz="955" b="1" dirty="0">
                <a:solidFill>
                  <a:srgbClr val="00B050"/>
                </a:solidFill>
                <a:latin typeface="Calibri"/>
                <a:cs typeface="Calibri"/>
              </a:rPr>
              <a:t>A</a:t>
            </a:r>
            <a:r>
              <a:rPr sz="955" b="1" spc="-3" dirty="0">
                <a:solidFill>
                  <a:srgbClr val="00B050"/>
                </a:solidFill>
                <a:latin typeface="Calibri"/>
                <a:cs typeface="Calibri"/>
              </a:rPr>
              <a:t>S</a:t>
            </a:r>
            <a:r>
              <a:rPr sz="955" b="1" dirty="0">
                <a:solidFill>
                  <a:srgbClr val="00B050"/>
                </a:solidFill>
                <a:latin typeface="Calibri"/>
                <a:cs typeface="Calibri"/>
              </a:rPr>
              <a:t>Y</a:t>
            </a:r>
            <a:r>
              <a:rPr sz="955" b="1" spc="-3" dirty="0">
                <a:solidFill>
                  <a:srgbClr val="00B050"/>
                </a:solidFill>
                <a:latin typeface="Calibri"/>
                <a:cs typeface="Calibri"/>
              </a:rPr>
              <a:t> </a:t>
            </a:r>
            <a:r>
              <a:rPr sz="955" b="1" dirty="0">
                <a:solidFill>
                  <a:srgbClr val="00B050"/>
                </a:solidFill>
                <a:latin typeface="Calibri"/>
                <a:cs typeface="Calibri"/>
              </a:rPr>
              <a:t>Re</a:t>
            </a:r>
            <a:r>
              <a:rPr sz="955" b="1" spc="-7" dirty="0">
                <a:solidFill>
                  <a:srgbClr val="00B050"/>
                </a:solidFill>
                <a:latin typeface="Calibri"/>
                <a:cs typeface="Calibri"/>
              </a:rPr>
              <a:t>p</a:t>
            </a:r>
            <a:r>
              <a:rPr sz="955" b="1" dirty="0">
                <a:solidFill>
                  <a:srgbClr val="00B050"/>
                </a:solidFill>
                <a:latin typeface="Calibri"/>
                <a:cs typeface="Calibri"/>
              </a:rPr>
              <a:t>lace</a:t>
            </a:r>
            <a:r>
              <a:rPr sz="955" b="1" spc="-10" dirty="0">
                <a:solidFill>
                  <a:srgbClr val="00B050"/>
                </a:solidFill>
                <a:latin typeface="Calibri"/>
                <a:cs typeface="Calibri"/>
              </a:rPr>
              <a:t>m</a:t>
            </a:r>
            <a:r>
              <a:rPr sz="955" b="1" dirty="0">
                <a:solidFill>
                  <a:srgbClr val="00B050"/>
                </a:solidFill>
                <a:latin typeface="Calibri"/>
                <a:cs typeface="Calibri"/>
              </a:rPr>
              <a:t>e</a:t>
            </a:r>
            <a:r>
              <a:rPr sz="955" b="1" spc="-7" dirty="0">
                <a:solidFill>
                  <a:srgbClr val="00B050"/>
                </a:solidFill>
                <a:latin typeface="Calibri"/>
                <a:cs typeface="Calibri"/>
              </a:rPr>
              <a:t>n</a:t>
            </a:r>
            <a:r>
              <a:rPr sz="955" b="1" dirty="0">
                <a:solidFill>
                  <a:srgbClr val="00B050"/>
                </a:solidFill>
                <a:latin typeface="Calibri"/>
                <a:cs typeface="Calibri"/>
              </a:rPr>
              <a:t>t </a:t>
            </a:r>
            <a:r>
              <a:rPr sz="955" b="1" spc="-7" dirty="0">
                <a:solidFill>
                  <a:srgbClr val="00B050"/>
                </a:solidFill>
                <a:latin typeface="Calibri"/>
                <a:cs typeface="Calibri"/>
              </a:rPr>
              <a:t>s</a:t>
            </a:r>
            <a:r>
              <a:rPr sz="955" b="1" dirty="0">
                <a:solidFill>
                  <a:srgbClr val="00B050"/>
                </a:solidFill>
                <a:latin typeface="Calibri"/>
                <a:cs typeface="Calibri"/>
              </a:rPr>
              <a:t>ele</a:t>
            </a:r>
            <a:r>
              <a:rPr sz="955" b="1" spc="-10" dirty="0">
                <a:solidFill>
                  <a:srgbClr val="00B050"/>
                </a:solidFill>
                <a:latin typeface="Calibri"/>
                <a:cs typeface="Calibri"/>
              </a:rPr>
              <a:t>c</a:t>
            </a:r>
            <a:r>
              <a:rPr sz="955" b="1" spc="3" dirty="0">
                <a:solidFill>
                  <a:srgbClr val="00B050"/>
                </a:solidFill>
                <a:latin typeface="Calibri"/>
                <a:cs typeface="Calibri"/>
              </a:rPr>
              <a:t>t</a:t>
            </a:r>
            <a:r>
              <a:rPr sz="955" b="1" dirty="0">
                <a:solidFill>
                  <a:srgbClr val="00B050"/>
                </a:solidFill>
                <a:latin typeface="Calibri"/>
                <a:cs typeface="Calibri"/>
              </a:rPr>
              <a:t>i</a:t>
            </a:r>
            <a:r>
              <a:rPr sz="955" b="1" spc="-10" dirty="0">
                <a:solidFill>
                  <a:srgbClr val="00B050"/>
                </a:solidFill>
                <a:latin typeface="Calibri"/>
                <a:cs typeface="Calibri"/>
              </a:rPr>
              <a:t>o</a:t>
            </a:r>
            <a:r>
              <a:rPr sz="955" b="1" dirty="0">
                <a:solidFill>
                  <a:srgbClr val="00B050"/>
                </a:solidFill>
                <a:latin typeface="Calibri"/>
                <a:cs typeface="Calibri"/>
              </a:rPr>
              <a:t>n</a:t>
            </a:r>
            <a:r>
              <a:rPr sz="955" b="1" spc="-3" dirty="0">
                <a:solidFill>
                  <a:srgbClr val="00B050"/>
                </a:solidFill>
                <a:latin typeface="Calibri"/>
                <a:cs typeface="Calibri"/>
              </a:rPr>
              <a:t> f</a:t>
            </a:r>
            <a:r>
              <a:rPr sz="955" b="1" dirty="0">
                <a:solidFill>
                  <a:srgbClr val="00B050"/>
                </a:solidFill>
                <a:latin typeface="Calibri"/>
                <a:cs typeface="Calibri"/>
              </a:rPr>
              <a:t>or </a:t>
            </a:r>
            <a:r>
              <a:rPr sz="955" b="1" spc="3" dirty="0">
                <a:solidFill>
                  <a:srgbClr val="00B050"/>
                </a:solidFill>
                <a:latin typeface="Calibri"/>
                <a:cs typeface="Calibri"/>
              </a:rPr>
              <a:t>G</a:t>
            </a:r>
            <a:r>
              <a:rPr sz="955" b="1" spc="-10" dirty="0">
                <a:solidFill>
                  <a:srgbClr val="00B050"/>
                </a:solidFill>
                <a:latin typeface="Calibri"/>
                <a:cs typeface="Calibri"/>
              </a:rPr>
              <a:t>I</a:t>
            </a:r>
            <a:r>
              <a:rPr sz="955" b="1" spc="3" dirty="0">
                <a:solidFill>
                  <a:srgbClr val="00B050"/>
                </a:solidFill>
                <a:latin typeface="Calibri"/>
                <a:cs typeface="Calibri"/>
              </a:rPr>
              <a:t>G</a:t>
            </a:r>
            <a:r>
              <a:rPr sz="955" b="1" dirty="0">
                <a:solidFill>
                  <a:srgbClr val="00B050"/>
                </a:solidFill>
                <a:latin typeface="Calibri"/>
                <a:cs typeface="Calibri"/>
              </a:rPr>
              <a:t>A</a:t>
            </a:r>
            <a:r>
              <a:rPr sz="955" b="1" spc="-3" dirty="0">
                <a:solidFill>
                  <a:srgbClr val="00B050"/>
                </a:solidFill>
                <a:latin typeface="Calibri"/>
                <a:cs typeface="Calibri"/>
              </a:rPr>
              <a:t> f</a:t>
            </a:r>
            <a:r>
              <a:rPr sz="955" b="1" spc="-7" dirty="0">
                <a:solidFill>
                  <a:srgbClr val="00B050"/>
                </a:solidFill>
                <a:latin typeface="Calibri"/>
                <a:cs typeface="Calibri"/>
              </a:rPr>
              <a:t>r</a:t>
            </a:r>
            <a:r>
              <a:rPr sz="955" b="1" spc="-10" dirty="0">
                <a:solidFill>
                  <a:srgbClr val="00B050"/>
                </a:solidFill>
                <a:latin typeface="Calibri"/>
                <a:cs typeface="Calibri"/>
              </a:rPr>
              <a:t>o</a:t>
            </a:r>
            <a:r>
              <a:rPr sz="955" b="1" dirty="0">
                <a:solidFill>
                  <a:srgbClr val="00B050"/>
                </a:solidFill>
                <a:latin typeface="Calibri"/>
                <a:cs typeface="Calibri"/>
              </a:rPr>
              <a:t>m</a:t>
            </a:r>
            <a:r>
              <a:rPr sz="955" b="1" spc="-7" dirty="0">
                <a:solidFill>
                  <a:srgbClr val="00B050"/>
                </a:solidFill>
                <a:latin typeface="Calibri"/>
                <a:cs typeface="Calibri"/>
              </a:rPr>
              <a:t> </a:t>
            </a:r>
            <a:r>
              <a:rPr sz="955" b="1" spc="3" dirty="0">
                <a:solidFill>
                  <a:srgbClr val="00B050"/>
                </a:solidFill>
                <a:latin typeface="Calibri"/>
                <a:cs typeface="Calibri"/>
              </a:rPr>
              <a:t>B</a:t>
            </a:r>
            <a:r>
              <a:rPr sz="955" b="1" dirty="0">
                <a:solidFill>
                  <a:srgbClr val="00B050"/>
                </a:solidFill>
                <a:latin typeface="Calibri"/>
                <a:cs typeface="Calibri"/>
              </a:rPr>
              <a:t>ase</a:t>
            </a:r>
            <a:r>
              <a:rPr sz="955" b="1" spc="-3" dirty="0">
                <a:solidFill>
                  <a:srgbClr val="00B050"/>
                </a:solidFill>
                <a:latin typeface="Calibri"/>
                <a:cs typeface="Calibri"/>
              </a:rPr>
              <a:t> M</a:t>
            </a:r>
            <a:r>
              <a:rPr sz="955" b="1" spc="-10" dirty="0">
                <a:solidFill>
                  <a:srgbClr val="00B050"/>
                </a:solidFill>
                <a:latin typeface="Calibri"/>
                <a:cs typeface="Calibri"/>
              </a:rPr>
              <a:t>o</a:t>
            </a:r>
            <a:r>
              <a:rPr sz="955" b="1" dirty="0">
                <a:solidFill>
                  <a:srgbClr val="00B050"/>
                </a:solidFill>
                <a:latin typeface="Calibri"/>
                <a:cs typeface="Calibri"/>
              </a:rPr>
              <a:t>u</a:t>
            </a:r>
            <a:r>
              <a:rPr sz="955" b="1" spc="-7" dirty="0">
                <a:solidFill>
                  <a:srgbClr val="00B050"/>
                </a:solidFill>
                <a:latin typeface="Calibri"/>
                <a:cs typeface="Calibri"/>
              </a:rPr>
              <a:t>n</a:t>
            </a:r>
            <a:r>
              <a:rPr sz="955" b="1" spc="3" dirty="0">
                <a:solidFill>
                  <a:srgbClr val="00B050"/>
                </a:solidFill>
                <a:latin typeface="Calibri"/>
                <a:cs typeface="Calibri"/>
              </a:rPr>
              <a:t>t</a:t>
            </a:r>
            <a:r>
              <a:rPr sz="955" b="1" dirty="0">
                <a:solidFill>
                  <a:srgbClr val="00B050"/>
                </a:solidFill>
                <a:latin typeface="Calibri"/>
                <a:cs typeface="Calibri"/>
              </a:rPr>
              <a:t>ed</a:t>
            </a:r>
            <a:r>
              <a:rPr sz="955" b="1" spc="-3" dirty="0">
                <a:solidFill>
                  <a:srgbClr val="00B050"/>
                </a:solidFill>
                <a:latin typeface="Calibri"/>
                <a:cs typeface="Calibri"/>
              </a:rPr>
              <a:t> E</a:t>
            </a:r>
            <a:r>
              <a:rPr sz="955" b="1" spc="-7" dirty="0">
                <a:solidFill>
                  <a:srgbClr val="00B050"/>
                </a:solidFill>
                <a:latin typeface="Calibri"/>
                <a:cs typeface="Calibri"/>
              </a:rPr>
              <a:t>n</a:t>
            </a:r>
            <a:r>
              <a:rPr sz="955" b="1" dirty="0">
                <a:solidFill>
                  <a:srgbClr val="00B050"/>
                </a:solidFill>
                <a:latin typeface="Calibri"/>
                <a:cs typeface="Calibri"/>
              </a:rPr>
              <a:t>d</a:t>
            </a:r>
            <a:r>
              <a:rPr sz="955" b="1" spc="-3" dirty="0">
                <a:solidFill>
                  <a:srgbClr val="00B050"/>
                </a:solidFill>
                <a:latin typeface="Calibri"/>
                <a:cs typeface="Calibri"/>
              </a:rPr>
              <a:t> S</a:t>
            </a:r>
            <a:r>
              <a:rPr sz="955" b="1" dirty="0">
                <a:solidFill>
                  <a:srgbClr val="00B050"/>
                </a:solidFill>
                <a:latin typeface="Calibri"/>
                <a:cs typeface="Calibri"/>
              </a:rPr>
              <a:t>uct</a:t>
            </a:r>
            <a:r>
              <a:rPr sz="955" b="1" spc="-7" dirty="0">
                <a:solidFill>
                  <a:srgbClr val="00B050"/>
                </a:solidFill>
                <a:latin typeface="Calibri"/>
                <a:cs typeface="Calibri"/>
              </a:rPr>
              <a:t>i</a:t>
            </a:r>
            <a:r>
              <a:rPr sz="955" b="1" dirty="0">
                <a:solidFill>
                  <a:srgbClr val="00B050"/>
                </a:solidFill>
                <a:latin typeface="Calibri"/>
                <a:cs typeface="Calibri"/>
              </a:rPr>
              <a:t>on.</a:t>
            </a:r>
            <a:endParaRPr sz="955">
              <a:latin typeface="Calibri"/>
              <a:cs typeface="Calibri"/>
            </a:endParaRPr>
          </a:p>
        </p:txBody>
      </p:sp>
      <p:sp>
        <p:nvSpPr>
          <p:cNvPr id="3" name="object 3"/>
          <p:cNvSpPr txBox="1"/>
          <p:nvPr/>
        </p:nvSpPr>
        <p:spPr>
          <a:xfrm>
            <a:off x="4059526" y="1057402"/>
            <a:ext cx="234228" cy="115416"/>
          </a:xfrm>
          <a:prstGeom prst="rect">
            <a:avLst/>
          </a:prstGeom>
        </p:spPr>
        <p:txBody>
          <a:bodyPr vert="horz" wrap="square" lIns="0" tIns="0" rIns="0" bIns="0" rtlCol="0">
            <a:spAutoFit/>
          </a:bodyPr>
          <a:lstStyle/>
          <a:p>
            <a:pPr marL="8659"/>
            <a:r>
              <a:rPr sz="750" spc="-3" dirty="0">
                <a:latin typeface="Calibri"/>
                <a:cs typeface="Calibri"/>
              </a:rPr>
              <a:t>N</a:t>
            </a:r>
            <a:r>
              <a:rPr sz="750" spc="3" dirty="0">
                <a:latin typeface="Calibri"/>
                <a:cs typeface="Calibri"/>
              </a:rPr>
              <a:t>o</a:t>
            </a:r>
            <a:r>
              <a:rPr sz="750" dirty="0">
                <a:latin typeface="Calibri"/>
                <a:cs typeface="Calibri"/>
              </a:rPr>
              <a:t>t</a:t>
            </a:r>
            <a:r>
              <a:rPr sz="750" spc="-7" dirty="0">
                <a:latin typeface="Calibri"/>
                <a:cs typeface="Calibri"/>
              </a:rPr>
              <a:t>e</a:t>
            </a:r>
            <a:r>
              <a:rPr sz="750" dirty="0">
                <a:latin typeface="Calibri"/>
                <a:cs typeface="Calibri"/>
              </a:rPr>
              <a:t>:</a:t>
            </a:r>
            <a:endParaRPr sz="750">
              <a:latin typeface="Calibri"/>
              <a:cs typeface="Calibri"/>
            </a:endParaRPr>
          </a:p>
        </p:txBody>
      </p:sp>
      <p:sp>
        <p:nvSpPr>
          <p:cNvPr id="4" name="object 4"/>
          <p:cNvSpPr txBox="1"/>
          <p:nvPr/>
        </p:nvSpPr>
        <p:spPr>
          <a:xfrm>
            <a:off x="4371266" y="1057402"/>
            <a:ext cx="2436235" cy="115416"/>
          </a:xfrm>
          <a:prstGeom prst="rect">
            <a:avLst/>
          </a:prstGeom>
        </p:spPr>
        <p:txBody>
          <a:bodyPr vert="horz" wrap="square" lIns="0" tIns="0" rIns="0" bIns="0" rtlCol="0">
            <a:spAutoFit/>
          </a:bodyPr>
          <a:lstStyle/>
          <a:p>
            <a:pPr marL="8659"/>
            <a:r>
              <a:rPr sz="750" spc="-3" dirty="0">
                <a:latin typeface="Calibri"/>
                <a:cs typeface="Calibri"/>
              </a:rPr>
              <a:t>U</a:t>
            </a:r>
            <a:r>
              <a:rPr sz="750" dirty="0">
                <a:latin typeface="Calibri"/>
                <a:cs typeface="Calibri"/>
              </a:rPr>
              <a:t>s</a:t>
            </a:r>
            <a:r>
              <a:rPr sz="750" spc="-3" dirty="0">
                <a:latin typeface="Calibri"/>
                <a:cs typeface="Calibri"/>
              </a:rPr>
              <a:t>in</a:t>
            </a:r>
            <a:r>
              <a:rPr sz="750" dirty="0">
                <a:latin typeface="Calibri"/>
                <a:cs typeface="Calibri"/>
              </a:rPr>
              <a:t>g</a:t>
            </a:r>
            <a:r>
              <a:rPr sz="750" spc="-3" dirty="0">
                <a:latin typeface="Calibri"/>
                <a:cs typeface="Calibri"/>
              </a:rPr>
              <a:t> B</a:t>
            </a:r>
            <a:r>
              <a:rPr sz="750" dirty="0">
                <a:latin typeface="Calibri"/>
                <a:cs typeface="Calibri"/>
              </a:rPr>
              <a:t>&amp;G </a:t>
            </a:r>
            <a:r>
              <a:rPr sz="750" spc="-10" dirty="0">
                <a:latin typeface="Calibri"/>
                <a:cs typeface="Calibri"/>
              </a:rPr>
              <a:t>a</a:t>
            </a:r>
            <a:r>
              <a:rPr sz="750" dirty="0">
                <a:latin typeface="Calibri"/>
                <a:cs typeface="Calibri"/>
              </a:rPr>
              <a:t>s 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Re</a:t>
            </a:r>
            <a:r>
              <a:rPr sz="750" spc="-10" dirty="0">
                <a:latin typeface="Calibri"/>
                <a:cs typeface="Calibri"/>
              </a:rPr>
              <a:t>f</a:t>
            </a:r>
            <a:r>
              <a:rPr sz="750" dirty="0">
                <a:latin typeface="Calibri"/>
                <a:cs typeface="Calibri"/>
              </a:rPr>
              <a:t>e</a:t>
            </a:r>
            <a:r>
              <a:rPr sz="750" spc="-3" dirty="0">
                <a:latin typeface="Calibri"/>
                <a:cs typeface="Calibri"/>
              </a:rPr>
              <a:t>r</a:t>
            </a:r>
            <a:r>
              <a:rPr sz="750" dirty="0">
                <a:latin typeface="Calibri"/>
                <a:cs typeface="Calibri"/>
              </a:rPr>
              <a:t>e</a:t>
            </a:r>
            <a:r>
              <a:rPr sz="750" spc="-3" dirty="0">
                <a:latin typeface="Calibri"/>
                <a:cs typeface="Calibri"/>
              </a:rPr>
              <a:t>n</a:t>
            </a:r>
            <a:r>
              <a:rPr sz="750" spc="-10" dirty="0">
                <a:latin typeface="Calibri"/>
                <a:cs typeface="Calibri"/>
              </a:rPr>
              <a:t>c</a:t>
            </a:r>
            <a:r>
              <a:rPr sz="750" dirty="0">
                <a:latin typeface="Calibri"/>
                <a:cs typeface="Calibri"/>
              </a:rPr>
              <a:t>e</a:t>
            </a:r>
            <a:r>
              <a:rPr sz="750" spc="3" dirty="0">
                <a:latin typeface="Calibri"/>
                <a:cs typeface="Calibri"/>
              </a:rPr>
              <a:t> </a:t>
            </a:r>
            <a:r>
              <a:rPr sz="750" spc="-3" dirty="0">
                <a:latin typeface="Calibri"/>
                <a:cs typeface="Calibri"/>
              </a:rPr>
              <a:t>bu</a:t>
            </a:r>
            <a:r>
              <a:rPr sz="750" dirty="0">
                <a:latin typeface="Calibri"/>
                <a:cs typeface="Calibri"/>
              </a:rPr>
              <a:t>t</a:t>
            </a:r>
            <a:r>
              <a:rPr sz="750" spc="3" dirty="0">
                <a:latin typeface="Calibri"/>
                <a:cs typeface="Calibri"/>
              </a:rPr>
              <a:t> </a:t>
            </a:r>
            <a:r>
              <a:rPr sz="750" spc="-3" dirty="0">
                <a:latin typeface="Calibri"/>
                <a:cs typeface="Calibri"/>
              </a:rPr>
              <a:t>al</a:t>
            </a:r>
            <a:r>
              <a:rPr sz="750" dirty="0">
                <a:latin typeface="Calibri"/>
                <a:cs typeface="Calibri"/>
              </a:rPr>
              <a:t>l</a:t>
            </a:r>
            <a:r>
              <a:rPr sz="750" spc="-10"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ha</a:t>
            </a:r>
            <a:r>
              <a:rPr sz="750" spc="-7" dirty="0">
                <a:latin typeface="Calibri"/>
                <a:cs typeface="Calibri"/>
              </a:rPr>
              <a:t>v</a:t>
            </a:r>
            <a:r>
              <a:rPr sz="750" dirty="0">
                <a:latin typeface="Calibri"/>
                <a:cs typeface="Calibri"/>
              </a:rPr>
              <a:t>e</a:t>
            </a:r>
            <a:r>
              <a:rPr sz="750" spc="3" dirty="0">
                <a:latin typeface="Calibri"/>
                <a:cs typeface="Calibri"/>
              </a:rPr>
              <a:t> </a:t>
            </a:r>
            <a:r>
              <a:rPr sz="750" dirty="0">
                <a:latin typeface="Calibri"/>
                <a:cs typeface="Calibri"/>
              </a:rPr>
              <a:t>s</a:t>
            </a:r>
            <a:r>
              <a:rPr sz="750" spc="-10" dirty="0">
                <a:latin typeface="Calibri"/>
                <a:cs typeface="Calibri"/>
              </a:rPr>
              <a:t>i</a:t>
            </a:r>
            <a:r>
              <a:rPr sz="750" spc="3" dirty="0">
                <a:latin typeface="Calibri"/>
                <a:cs typeface="Calibri"/>
              </a:rPr>
              <a:t>m</a:t>
            </a:r>
            <a:r>
              <a:rPr sz="750" spc="-3" dirty="0">
                <a:latin typeface="Calibri"/>
                <a:cs typeface="Calibri"/>
              </a:rPr>
              <a:t>ila</a:t>
            </a:r>
            <a:r>
              <a:rPr sz="750" dirty="0">
                <a:latin typeface="Calibri"/>
                <a:cs typeface="Calibri"/>
              </a:rPr>
              <a:t>r </a:t>
            </a:r>
            <a:r>
              <a:rPr sz="750" spc="-10" dirty="0">
                <a:latin typeface="Calibri"/>
                <a:cs typeface="Calibri"/>
              </a:rPr>
              <a:t>ca</a:t>
            </a:r>
            <a:r>
              <a:rPr sz="750" spc="-3" dirty="0">
                <a:latin typeface="Calibri"/>
                <a:cs typeface="Calibri"/>
              </a:rPr>
              <a:t>pa</a:t>
            </a:r>
            <a:r>
              <a:rPr sz="750" dirty="0">
                <a:latin typeface="Calibri"/>
                <a:cs typeface="Calibri"/>
              </a:rPr>
              <a:t>c</a:t>
            </a:r>
            <a:r>
              <a:rPr sz="750" spc="-3" dirty="0">
                <a:latin typeface="Calibri"/>
                <a:cs typeface="Calibri"/>
              </a:rPr>
              <a:t>i</a:t>
            </a:r>
            <a:r>
              <a:rPr sz="750" dirty="0">
                <a:latin typeface="Calibri"/>
                <a:cs typeface="Calibri"/>
              </a:rPr>
              <a:t>t</a:t>
            </a:r>
            <a:r>
              <a:rPr sz="750" spc="-3" dirty="0">
                <a:latin typeface="Calibri"/>
                <a:cs typeface="Calibri"/>
              </a:rPr>
              <a:t>i</a:t>
            </a:r>
            <a:r>
              <a:rPr sz="750" dirty="0">
                <a:latin typeface="Calibri"/>
                <a:cs typeface="Calibri"/>
              </a:rPr>
              <a:t>es.</a:t>
            </a:r>
            <a:endParaRPr sz="750">
              <a:latin typeface="Calibri"/>
              <a:cs typeface="Calibri"/>
            </a:endParaRPr>
          </a:p>
        </p:txBody>
      </p:sp>
      <p:sp>
        <p:nvSpPr>
          <p:cNvPr id="5" name="object 5"/>
          <p:cNvSpPr txBox="1"/>
          <p:nvPr/>
        </p:nvSpPr>
        <p:spPr>
          <a:xfrm>
            <a:off x="4371170" y="1251749"/>
            <a:ext cx="3749386" cy="1450782"/>
          </a:xfrm>
          <a:prstGeom prst="rect">
            <a:avLst/>
          </a:prstGeom>
        </p:spPr>
        <p:txBody>
          <a:bodyPr vert="horz" wrap="square" lIns="0" tIns="0" rIns="0" bIns="0" rtlCol="0">
            <a:spAutoFit/>
          </a:bodyPr>
          <a:lstStyle/>
          <a:p>
            <a:pPr marL="8659" marR="370599">
              <a:lnSpc>
                <a:spcPts val="1541"/>
              </a:lnSpc>
            </a:pPr>
            <a:r>
              <a:rPr sz="750" dirty="0">
                <a:latin typeface="Calibri"/>
                <a:cs typeface="Calibri"/>
              </a:rPr>
              <a:t>L</a:t>
            </a:r>
            <a:r>
              <a:rPr sz="750" spc="-7" dirty="0">
                <a:latin typeface="Calibri"/>
                <a:cs typeface="Calibri"/>
              </a:rPr>
              <a:t>o</a:t>
            </a:r>
            <a:r>
              <a:rPr sz="750" spc="3" dirty="0">
                <a:latin typeface="Calibri"/>
                <a:cs typeface="Calibri"/>
              </a:rPr>
              <a:t>o</a:t>
            </a:r>
            <a:r>
              <a:rPr sz="750" dirty="0">
                <a:latin typeface="Calibri"/>
                <a:cs typeface="Calibri"/>
              </a:rPr>
              <a:t>k</a:t>
            </a:r>
            <a:r>
              <a:rPr sz="750" spc="-3" dirty="0">
                <a:latin typeface="Calibri"/>
                <a:cs typeface="Calibri"/>
              </a:rPr>
              <a:t>in</a:t>
            </a:r>
            <a:r>
              <a:rPr sz="750" dirty="0">
                <a:latin typeface="Calibri"/>
                <a:cs typeface="Calibri"/>
              </a:rPr>
              <a:t>g</a:t>
            </a:r>
            <a:r>
              <a:rPr sz="750" spc="-3" dirty="0">
                <a:latin typeface="Calibri"/>
                <a:cs typeface="Calibri"/>
              </a:rPr>
              <a:t> a</a:t>
            </a:r>
            <a:r>
              <a:rPr sz="750" dirty="0">
                <a:latin typeface="Calibri"/>
                <a:cs typeface="Calibri"/>
              </a:rPr>
              <a:t>t</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indu</a:t>
            </a:r>
            <a:r>
              <a:rPr sz="750" dirty="0">
                <a:latin typeface="Calibri"/>
                <a:cs typeface="Calibri"/>
              </a:rPr>
              <a:t>st</a:t>
            </a:r>
            <a:r>
              <a:rPr sz="750" spc="-3" dirty="0">
                <a:latin typeface="Calibri"/>
                <a:cs typeface="Calibri"/>
              </a:rPr>
              <a:t>r</a:t>
            </a:r>
            <a:r>
              <a:rPr sz="750" spc="-10" dirty="0">
                <a:latin typeface="Calibri"/>
                <a:cs typeface="Calibri"/>
              </a:rPr>
              <a:t>i</a:t>
            </a:r>
            <a:r>
              <a:rPr sz="750" dirty="0">
                <a:latin typeface="Calibri"/>
                <a:cs typeface="Calibri"/>
              </a:rPr>
              <a:t>es</a:t>
            </a:r>
            <a:r>
              <a:rPr sz="750" spc="-7" dirty="0">
                <a:latin typeface="Calibri"/>
                <a:cs typeface="Calibri"/>
              </a:rPr>
              <a:t> m</a:t>
            </a:r>
            <a:r>
              <a:rPr sz="750" spc="3" dirty="0">
                <a:latin typeface="Calibri"/>
                <a:cs typeface="Calibri"/>
              </a:rPr>
              <a:t>o</a:t>
            </a:r>
            <a:r>
              <a:rPr sz="750" dirty="0">
                <a:latin typeface="Calibri"/>
                <a:cs typeface="Calibri"/>
              </a:rPr>
              <a:t>st</a:t>
            </a:r>
            <a:r>
              <a:rPr sz="750" spc="-7" dirty="0">
                <a:latin typeface="Calibri"/>
                <a:cs typeface="Calibri"/>
              </a:rPr>
              <a:t> </a:t>
            </a:r>
            <a:r>
              <a:rPr sz="750" dirty="0">
                <a:latin typeface="Calibri"/>
                <a:cs typeface="Calibri"/>
              </a:rPr>
              <a:t>c</a:t>
            </a:r>
            <a:r>
              <a:rPr sz="750" spc="-7" dirty="0">
                <a:latin typeface="Calibri"/>
                <a:cs typeface="Calibri"/>
              </a:rPr>
              <a:t>om</a:t>
            </a:r>
            <a:r>
              <a:rPr sz="750" spc="3" dirty="0">
                <a:latin typeface="Calibri"/>
                <a:cs typeface="Calibri"/>
              </a:rPr>
              <a:t>mo</a:t>
            </a:r>
            <a:r>
              <a:rPr sz="750" dirty="0">
                <a:latin typeface="Calibri"/>
                <a:cs typeface="Calibri"/>
              </a:rPr>
              <a:t>n</a:t>
            </a:r>
            <a:r>
              <a:rPr sz="750" spc="-10" dirty="0">
                <a:latin typeface="Calibri"/>
                <a:cs typeface="Calibri"/>
              </a:rPr>
              <a:t> </a:t>
            </a:r>
            <a:r>
              <a:rPr sz="750" dirty="0">
                <a:latin typeface="Calibri"/>
                <a:cs typeface="Calibri"/>
              </a:rPr>
              <a:t>se</a:t>
            </a:r>
            <a:r>
              <a:rPr sz="750" spc="-3" dirty="0">
                <a:latin typeface="Calibri"/>
                <a:cs typeface="Calibri"/>
              </a:rPr>
              <a:t>l</a:t>
            </a:r>
            <a:r>
              <a:rPr sz="750" spc="-7" dirty="0">
                <a:latin typeface="Calibri"/>
                <a:cs typeface="Calibri"/>
              </a:rPr>
              <a:t>e</a:t>
            </a:r>
            <a:r>
              <a:rPr sz="750" dirty="0">
                <a:latin typeface="Calibri"/>
                <a:cs typeface="Calibri"/>
              </a:rPr>
              <a:t>ct</a:t>
            </a:r>
            <a:r>
              <a:rPr sz="750" spc="-10"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 </a:t>
            </a:r>
            <a:r>
              <a:rPr sz="750" spc="-3" dirty="0">
                <a:latin typeface="Calibri"/>
                <a:cs typeface="Calibri"/>
              </a:rPr>
              <a:t>f</a:t>
            </a:r>
            <a:r>
              <a:rPr sz="750" spc="-10" dirty="0">
                <a:latin typeface="Calibri"/>
                <a:cs typeface="Calibri"/>
              </a:rPr>
              <a:t>r</a:t>
            </a:r>
            <a:r>
              <a:rPr sz="750" spc="-7" dirty="0">
                <a:latin typeface="Calibri"/>
                <a:cs typeface="Calibri"/>
              </a:rPr>
              <a:t>o</a:t>
            </a:r>
            <a:r>
              <a:rPr sz="750" dirty="0">
                <a:latin typeface="Calibri"/>
                <a:cs typeface="Calibri"/>
              </a:rPr>
              <a:t>m</a:t>
            </a:r>
            <a:r>
              <a:rPr sz="750" spc="-3" dirty="0">
                <a:latin typeface="Calibri"/>
                <a:cs typeface="Calibri"/>
              </a:rPr>
              <a:t> </a:t>
            </a:r>
            <a:r>
              <a:rPr sz="750" dirty="0">
                <a:latin typeface="Calibri"/>
                <a:cs typeface="Calibri"/>
              </a:rPr>
              <a:t>1,</a:t>
            </a:r>
            <a:r>
              <a:rPr sz="750" spc="-7" dirty="0">
                <a:latin typeface="Calibri"/>
                <a:cs typeface="Calibri"/>
              </a:rPr>
              <a:t>0</a:t>
            </a:r>
            <a:r>
              <a:rPr sz="750" dirty="0">
                <a:latin typeface="Calibri"/>
                <a:cs typeface="Calibri"/>
              </a:rPr>
              <a:t>00</a:t>
            </a:r>
            <a:r>
              <a:rPr sz="750" spc="-10" dirty="0">
                <a:latin typeface="Calibri"/>
                <a:cs typeface="Calibri"/>
              </a:rPr>
              <a:t>,</a:t>
            </a:r>
            <a:r>
              <a:rPr sz="750" spc="-7" dirty="0">
                <a:latin typeface="Calibri"/>
                <a:cs typeface="Calibri"/>
              </a:rPr>
              <a:t>0</a:t>
            </a:r>
            <a:r>
              <a:rPr sz="750" dirty="0">
                <a:latin typeface="Calibri"/>
                <a:cs typeface="Calibri"/>
              </a:rPr>
              <a:t>00</a:t>
            </a:r>
            <a:r>
              <a:rPr sz="750" spc="-3" dirty="0">
                <a:latin typeface="Calibri"/>
                <a:cs typeface="Calibri"/>
              </a:rPr>
              <a:t> </a:t>
            </a:r>
            <a:r>
              <a:rPr sz="750" dirty="0">
                <a:latin typeface="Calibri"/>
                <a:cs typeface="Calibri"/>
              </a:rPr>
              <a:t>–</a:t>
            </a:r>
            <a:r>
              <a:rPr sz="750" spc="3" dirty="0">
                <a:latin typeface="Calibri"/>
                <a:cs typeface="Calibri"/>
              </a:rPr>
              <a:t> </a:t>
            </a:r>
            <a:r>
              <a:rPr sz="750" spc="-7" dirty="0">
                <a:latin typeface="Calibri"/>
                <a:cs typeface="Calibri"/>
              </a:rPr>
              <a:t>5</a:t>
            </a:r>
            <a:r>
              <a:rPr sz="750" dirty="0">
                <a:latin typeface="Calibri"/>
                <a:cs typeface="Calibri"/>
              </a:rPr>
              <a:t>,</a:t>
            </a:r>
            <a:r>
              <a:rPr sz="750" spc="-7" dirty="0">
                <a:latin typeface="Calibri"/>
                <a:cs typeface="Calibri"/>
              </a:rPr>
              <a:t>0</a:t>
            </a:r>
            <a:r>
              <a:rPr sz="750" dirty="0">
                <a:latin typeface="Calibri"/>
                <a:cs typeface="Calibri"/>
              </a:rPr>
              <a:t>00</a:t>
            </a:r>
            <a:r>
              <a:rPr sz="750" spc="-10" dirty="0">
                <a:latin typeface="Calibri"/>
                <a:cs typeface="Calibri"/>
              </a:rPr>
              <a:t>,</a:t>
            </a:r>
            <a:r>
              <a:rPr sz="750" dirty="0">
                <a:latin typeface="Calibri"/>
                <a:cs typeface="Calibri"/>
              </a:rPr>
              <a:t>0</a:t>
            </a:r>
            <a:r>
              <a:rPr sz="750" spc="-7" dirty="0">
                <a:latin typeface="Calibri"/>
                <a:cs typeface="Calibri"/>
              </a:rPr>
              <a:t>0</a:t>
            </a:r>
            <a:r>
              <a:rPr sz="750" dirty="0">
                <a:latin typeface="Calibri"/>
                <a:cs typeface="Calibri"/>
              </a:rPr>
              <a:t>0</a:t>
            </a:r>
            <a:r>
              <a:rPr sz="750" spc="3" dirty="0">
                <a:latin typeface="Calibri"/>
                <a:cs typeface="Calibri"/>
              </a:rPr>
              <a:t> </a:t>
            </a:r>
            <a:r>
              <a:rPr sz="750" spc="-10" dirty="0">
                <a:latin typeface="Calibri"/>
                <a:cs typeface="Calibri"/>
              </a:rPr>
              <a:t>B</a:t>
            </a:r>
            <a:r>
              <a:rPr sz="750" dirty="0">
                <a:latin typeface="Calibri"/>
                <a:cs typeface="Calibri"/>
              </a:rPr>
              <a:t>T</a:t>
            </a:r>
            <a:r>
              <a:rPr sz="750" spc="-3" dirty="0">
                <a:latin typeface="Calibri"/>
                <a:cs typeface="Calibri"/>
              </a:rPr>
              <a:t>U</a:t>
            </a:r>
            <a:r>
              <a:rPr sz="750" spc="3" dirty="0">
                <a:latin typeface="Calibri"/>
                <a:cs typeface="Calibri"/>
              </a:rPr>
              <a:t>/</a:t>
            </a:r>
            <a:r>
              <a:rPr sz="750" spc="-3" dirty="0">
                <a:latin typeface="Calibri"/>
                <a:cs typeface="Calibri"/>
              </a:rPr>
              <a:t>H</a:t>
            </a:r>
            <a:r>
              <a:rPr sz="750" dirty="0">
                <a:latin typeface="Calibri"/>
                <a:cs typeface="Calibri"/>
              </a:rPr>
              <a:t>R 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mo</a:t>
            </a:r>
            <a:r>
              <a:rPr sz="750" spc="-10" dirty="0">
                <a:latin typeface="Calibri"/>
                <a:cs typeface="Calibri"/>
              </a:rPr>
              <a:t>s</a:t>
            </a:r>
            <a:r>
              <a:rPr sz="750" dirty="0">
                <a:latin typeface="Calibri"/>
                <a:cs typeface="Calibri"/>
              </a:rPr>
              <a:t>t</a:t>
            </a:r>
            <a:r>
              <a:rPr sz="750" spc="3" dirty="0">
                <a:latin typeface="Calibri"/>
                <a:cs typeface="Calibri"/>
              </a:rPr>
              <a:t> </a:t>
            </a:r>
            <a:r>
              <a:rPr sz="750" spc="-10" dirty="0">
                <a:latin typeface="Calibri"/>
                <a:cs typeface="Calibri"/>
              </a:rPr>
              <a:t>c</a:t>
            </a:r>
            <a:r>
              <a:rPr sz="750" spc="-7" dirty="0">
                <a:latin typeface="Calibri"/>
                <a:cs typeface="Calibri"/>
              </a:rPr>
              <a:t>o</a:t>
            </a:r>
            <a:r>
              <a:rPr sz="750" spc="3" dirty="0">
                <a:latin typeface="Calibri"/>
                <a:cs typeface="Calibri"/>
              </a:rPr>
              <a:t>m</a:t>
            </a:r>
            <a:r>
              <a:rPr sz="750" spc="-7" dirty="0">
                <a:latin typeface="Calibri"/>
                <a:cs typeface="Calibri"/>
              </a:rPr>
              <a:t>m</a:t>
            </a:r>
            <a:r>
              <a:rPr sz="750" spc="3" dirty="0">
                <a:latin typeface="Calibri"/>
                <a:cs typeface="Calibri"/>
              </a:rPr>
              <a:t>o</a:t>
            </a:r>
            <a:r>
              <a:rPr sz="750" dirty="0">
                <a:latin typeface="Calibri"/>
                <a:cs typeface="Calibri"/>
              </a:rPr>
              <a:t>n</a:t>
            </a:r>
            <a:r>
              <a:rPr sz="750" spc="-3" dirty="0">
                <a:latin typeface="Calibri"/>
                <a:cs typeface="Calibri"/>
              </a:rPr>
              <a:t> </a:t>
            </a:r>
            <a:r>
              <a:rPr sz="750" dirty="0">
                <a:latin typeface="Calibri"/>
                <a:cs typeface="Calibri"/>
              </a:rPr>
              <a:t>E</a:t>
            </a:r>
            <a:r>
              <a:rPr sz="750" spc="-3" dirty="0">
                <a:latin typeface="Calibri"/>
                <a:cs typeface="Calibri"/>
              </a:rPr>
              <a:t>n</a:t>
            </a:r>
            <a:r>
              <a:rPr sz="750" dirty="0">
                <a:latin typeface="Calibri"/>
                <a:cs typeface="Calibri"/>
              </a:rPr>
              <a:t>d</a:t>
            </a:r>
            <a:r>
              <a:rPr sz="750" spc="-3" dirty="0">
                <a:latin typeface="Calibri"/>
                <a:cs typeface="Calibri"/>
              </a:rPr>
              <a:t> Su</a:t>
            </a:r>
            <a:r>
              <a:rPr sz="750" spc="-10" dirty="0">
                <a:latin typeface="Calibri"/>
                <a:cs typeface="Calibri"/>
              </a:rPr>
              <a:t>c</a:t>
            </a:r>
            <a:r>
              <a:rPr sz="750" dirty="0">
                <a:latin typeface="Calibri"/>
                <a:cs typeface="Calibri"/>
              </a:rPr>
              <a:t>t</a:t>
            </a:r>
            <a:r>
              <a:rPr sz="750" spc="-3" dirty="0">
                <a:latin typeface="Calibri"/>
                <a:cs typeface="Calibri"/>
              </a:rPr>
              <a:t>i</a:t>
            </a:r>
            <a:r>
              <a:rPr sz="750" spc="3" dirty="0">
                <a:latin typeface="Calibri"/>
                <a:cs typeface="Calibri"/>
              </a:rPr>
              <a:t>o</a:t>
            </a:r>
            <a:r>
              <a:rPr sz="750" dirty="0">
                <a:latin typeface="Calibri"/>
                <a:cs typeface="Calibri"/>
              </a:rPr>
              <a:t>n</a:t>
            </a:r>
            <a:r>
              <a:rPr sz="750" spc="-3" dirty="0">
                <a:latin typeface="Calibri"/>
                <a:cs typeface="Calibri"/>
              </a:rPr>
              <a:t> pu</a:t>
            </a:r>
            <a:r>
              <a:rPr sz="750" spc="3" dirty="0">
                <a:latin typeface="Calibri"/>
                <a:cs typeface="Calibri"/>
              </a:rPr>
              <a:t>m</a:t>
            </a:r>
            <a:r>
              <a:rPr sz="750" spc="-3" dirty="0">
                <a:latin typeface="Calibri"/>
                <a:cs typeface="Calibri"/>
              </a:rPr>
              <a:t>p</a:t>
            </a:r>
            <a:r>
              <a:rPr sz="750" dirty="0">
                <a:latin typeface="Calibri"/>
                <a:cs typeface="Calibri"/>
              </a:rPr>
              <a:t>s</a:t>
            </a:r>
            <a:r>
              <a:rPr sz="750" spc="-7" dirty="0">
                <a:latin typeface="Calibri"/>
                <a:cs typeface="Calibri"/>
              </a:rPr>
              <a:t> </a:t>
            </a:r>
            <a:r>
              <a:rPr sz="750" spc="-3" dirty="0">
                <a:latin typeface="Calibri"/>
                <a:cs typeface="Calibri"/>
              </a:rPr>
              <a:t>ha</a:t>
            </a:r>
            <a:r>
              <a:rPr sz="750" spc="-7" dirty="0">
                <a:latin typeface="Calibri"/>
                <a:cs typeface="Calibri"/>
              </a:rPr>
              <a:t>v</a:t>
            </a:r>
            <a:r>
              <a:rPr sz="750" dirty="0">
                <a:latin typeface="Calibri"/>
                <a:cs typeface="Calibri"/>
              </a:rPr>
              <a:t>e</a:t>
            </a:r>
            <a:r>
              <a:rPr sz="750" spc="3" dirty="0">
                <a:latin typeface="Calibri"/>
                <a:cs typeface="Calibri"/>
              </a:rPr>
              <a:t> </a:t>
            </a:r>
            <a:r>
              <a:rPr sz="750" dirty="0">
                <a:latin typeface="Calibri"/>
                <a:cs typeface="Calibri"/>
              </a:rPr>
              <a:t>a</a:t>
            </a:r>
            <a:r>
              <a:rPr sz="750" spc="-7" dirty="0">
                <a:latin typeface="Calibri"/>
                <a:cs typeface="Calibri"/>
              </a:rPr>
              <a:t> </a:t>
            </a:r>
            <a:r>
              <a:rPr sz="750" dirty="0">
                <a:latin typeface="Calibri"/>
                <a:cs typeface="Calibri"/>
              </a:rPr>
              <a:t>7”</a:t>
            </a:r>
            <a:r>
              <a:rPr sz="750" spc="-3" dirty="0">
                <a:latin typeface="Calibri"/>
                <a:cs typeface="Calibri"/>
              </a:rPr>
              <a:t> i</a:t>
            </a:r>
            <a:r>
              <a:rPr sz="750" spc="3" dirty="0">
                <a:latin typeface="Calibri"/>
                <a:cs typeface="Calibri"/>
              </a:rPr>
              <a:t>m</a:t>
            </a:r>
            <a:r>
              <a:rPr sz="750" spc="-14" dirty="0">
                <a:latin typeface="Calibri"/>
                <a:cs typeface="Calibri"/>
              </a:rPr>
              <a:t>p</a:t>
            </a:r>
            <a:r>
              <a:rPr sz="750" dirty="0">
                <a:latin typeface="Calibri"/>
                <a:cs typeface="Calibri"/>
              </a:rPr>
              <a:t>e</a:t>
            </a:r>
            <a:r>
              <a:rPr sz="750" spc="-10" dirty="0">
                <a:latin typeface="Calibri"/>
                <a:cs typeface="Calibri"/>
              </a:rPr>
              <a:t>l</a:t>
            </a:r>
            <a:r>
              <a:rPr sz="750" spc="-3" dirty="0">
                <a:latin typeface="Calibri"/>
                <a:cs typeface="Calibri"/>
              </a:rPr>
              <a:t>l</a:t>
            </a:r>
            <a:r>
              <a:rPr sz="750" dirty="0">
                <a:latin typeface="Calibri"/>
                <a:cs typeface="Calibri"/>
              </a:rPr>
              <a:t>er </a:t>
            </a:r>
            <a:r>
              <a:rPr sz="750" spc="3" dirty="0">
                <a:latin typeface="Calibri"/>
                <a:cs typeface="Calibri"/>
              </a:rPr>
              <a:t>o</a:t>
            </a:r>
            <a:r>
              <a:rPr sz="750" dirty="0">
                <a:latin typeface="Calibri"/>
                <a:cs typeface="Calibri"/>
              </a:rPr>
              <a:t>r</a:t>
            </a:r>
            <a:r>
              <a:rPr sz="750" spc="-7" dirty="0">
                <a:latin typeface="Calibri"/>
                <a:cs typeface="Calibri"/>
              </a:rPr>
              <a:t> </a:t>
            </a:r>
            <a:r>
              <a:rPr sz="750" dirty="0">
                <a:latin typeface="Calibri"/>
                <a:cs typeface="Calibri"/>
              </a:rPr>
              <a:t>9</a:t>
            </a:r>
            <a:r>
              <a:rPr sz="750" spc="-10" dirty="0">
                <a:latin typeface="Calibri"/>
                <a:cs typeface="Calibri"/>
              </a:rPr>
              <a:t>.</a:t>
            </a:r>
            <a:r>
              <a:rPr sz="750" dirty="0">
                <a:latin typeface="Calibri"/>
                <a:cs typeface="Calibri"/>
              </a:rPr>
              <a:t>5”</a:t>
            </a:r>
            <a:r>
              <a:rPr sz="750" spc="3" dirty="0">
                <a:latin typeface="Calibri"/>
                <a:cs typeface="Calibri"/>
              </a:rPr>
              <a:t> </a:t>
            </a:r>
            <a:r>
              <a:rPr sz="750" spc="-10" dirty="0">
                <a:latin typeface="Calibri"/>
                <a:cs typeface="Calibri"/>
              </a:rPr>
              <a:t>i</a:t>
            </a:r>
            <a:r>
              <a:rPr sz="750" spc="3" dirty="0">
                <a:latin typeface="Calibri"/>
                <a:cs typeface="Calibri"/>
              </a:rPr>
              <a:t>m</a:t>
            </a:r>
            <a:r>
              <a:rPr sz="750" spc="-3" dirty="0">
                <a:latin typeface="Calibri"/>
                <a:cs typeface="Calibri"/>
              </a:rPr>
              <a:t>p</a:t>
            </a:r>
            <a:r>
              <a:rPr sz="750" dirty="0">
                <a:latin typeface="Calibri"/>
                <a:cs typeface="Calibri"/>
              </a:rPr>
              <a:t>e</a:t>
            </a:r>
            <a:r>
              <a:rPr sz="750" spc="-3" dirty="0">
                <a:latin typeface="Calibri"/>
                <a:cs typeface="Calibri"/>
              </a:rPr>
              <a:t>l</a:t>
            </a:r>
            <a:r>
              <a:rPr sz="750" spc="-10" dirty="0">
                <a:latin typeface="Calibri"/>
                <a:cs typeface="Calibri"/>
              </a:rPr>
              <a:t>l</a:t>
            </a:r>
            <a:r>
              <a:rPr sz="750" dirty="0">
                <a:latin typeface="Calibri"/>
                <a:cs typeface="Calibri"/>
              </a:rPr>
              <a:t>e</a:t>
            </a:r>
            <a:r>
              <a:rPr sz="750" spc="-3" dirty="0">
                <a:latin typeface="Calibri"/>
                <a:cs typeface="Calibri"/>
              </a:rPr>
              <a:t>r.</a:t>
            </a:r>
            <a:endParaRPr sz="750">
              <a:latin typeface="Calibri"/>
              <a:cs typeface="Calibri"/>
            </a:endParaRPr>
          </a:p>
          <a:p>
            <a:pPr marL="320378">
              <a:lnSpc>
                <a:spcPts val="750"/>
              </a:lnSpc>
            </a:pPr>
            <a:r>
              <a:rPr sz="750"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a:t>
            </a:r>
            <a:r>
              <a:rPr sz="750" spc="-10" dirty="0">
                <a:latin typeface="Calibri"/>
                <a:cs typeface="Calibri"/>
              </a:rPr>
              <a:t> </a:t>
            </a:r>
            <a:r>
              <a:rPr sz="750" dirty="0">
                <a:latin typeface="Calibri"/>
                <a:cs typeface="Calibri"/>
              </a:rPr>
              <a:t>te</a:t>
            </a:r>
            <a:r>
              <a:rPr sz="750" spc="-3" dirty="0">
                <a:latin typeface="Calibri"/>
                <a:cs typeface="Calibri"/>
              </a:rPr>
              <a:t>l</a:t>
            </a:r>
            <a:r>
              <a:rPr sz="750" dirty="0">
                <a:latin typeface="Calibri"/>
                <a:cs typeface="Calibri"/>
              </a:rPr>
              <a:t>l </a:t>
            </a:r>
            <a:r>
              <a:rPr sz="750" spc="-14" dirty="0">
                <a:latin typeface="Calibri"/>
                <a:cs typeface="Calibri"/>
              </a:rPr>
              <a:t>b</a:t>
            </a:r>
            <a:r>
              <a:rPr sz="750" dirty="0">
                <a:latin typeface="Calibri"/>
                <a:cs typeface="Calibri"/>
              </a:rPr>
              <a:t>y</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T</a:t>
            </a:r>
            <a:r>
              <a:rPr sz="750" spc="-3" dirty="0">
                <a:latin typeface="Calibri"/>
                <a:cs typeface="Calibri"/>
              </a:rPr>
              <a:t>A</a:t>
            </a:r>
            <a:r>
              <a:rPr sz="750" dirty="0">
                <a:latin typeface="Calibri"/>
                <a:cs typeface="Calibri"/>
              </a:rPr>
              <a:t>G</a:t>
            </a:r>
            <a:r>
              <a:rPr sz="750" spc="-7" dirty="0">
                <a:latin typeface="Calibri"/>
                <a:cs typeface="Calibri"/>
              </a:rPr>
              <a:t> </a:t>
            </a:r>
            <a:r>
              <a:rPr sz="750" spc="3" dirty="0">
                <a:latin typeface="Calibri"/>
                <a:cs typeface="Calibri"/>
              </a:rPr>
              <a:t>o</a:t>
            </a:r>
            <a:r>
              <a:rPr sz="750" dirty="0">
                <a:latin typeface="Calibri"/>
                <a:cs typeface="Calibri"/>
              </a:rPr>
              <a:t>r</a:t>
            </a:r>
            <a:r>
              <a:rPr sz="750" spc="-17" dirty="0">
                <a:latin typeface="Calibri"/>
                <a:cs typeface="Calibri"/>
              </a:rPr>
              <a:t> </a:t>
            </a:r>
            <a:r>
              <a:rPr sz="750" spc="-3" dirty="0">
                <a:latin typeface="Calibri"/>
                <a:cs typeface="Calibri"/>
              </a:rPr>
              <a:t>h</a:t>
            </a:r>
            <a:r>
              <a:rPr sz="750" spc="3" dirty="0">
                <a:latin typeface="Calibri"/>
                <a:cs typeface="Calibri"/>
              </a:rPr>
              <a:t>o</a:t>
            </a:r>
            <a:r>
              <a:rPr sz="750" dirty="0">
                <a:latin typeface="Calibri"/>
                <a:cs typeface="Calibri"/>
              </a:rPr>
              <a:t>w</a:t>
            </a:r>
            <a:r>
              <a:rPr sz="750" spc="3" dirty="0">
                <a:latin typeface="Calibri"/>
                <a:cs typeface="Calibri"/>
              </a:rPr>
              <a:t> </a:t>
            </a:r>
            <a:r>
              <a:rPr sz="750" spc="-3" dirty="0">
                <a:latin typeface="Calibri"/>
                <a:cs typeface="Calibri"/>
              </a:rPr>
              <a:t>bi</a:t>
            </a:r>
            <a:r>
              <a:rPr sz="750" dirty="0">
                <a:latin typeface="Calibri"/>
                <a:cs typeface="Calibri"/>
              </a:rPr>
              <a:t>g</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o</a:t>
            </a:r>
            <a:r>
              <a:rPr sz="750" spc="-3" dirty="0">
                <a:latin typeface="Calibri"/>
                <a:cs typeface="Calibri"/>
              </a:rPr>
              <a:t>p</a:t>
            </a:r>
            <a:r>
              <a:rPr sz="750" dirty="0">
                <a:latin typeface="Calibri"/>
                <a:cs typeface="Calibri"/>
              </a:rPr>
              <a:t>e</a:t>
            </a:r>
            <a:r>
              <a:rPr sz="750" spc="-3" dirty="0">
                <a:latin typeface="Calibri"/>
                <a:cs typeface="Calibri"/>
              </a:rPr>
              <a:t>nin</a:t>
            </a:r>
            <a:r>
              <a:rPr sz="750" dirty="0">
                <a:latin typeface="Calibri"/>
                <a:cs typeface="Calibri"/>
              </a:rPr>
              <a:t>g</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i</a:t>
            </a:r>
            <a:r>
              <a:rPr sz="750" spc="3" dirty="0">
                <a:latin typeface="Calibri"/>
                <a:cs typeface="Calibri"/>
              </a:rPr>
              <a:t>m</a:t>
            </a:r>
            <a:r>
              <a:rPr sz="750" spc="-3" dirty="0">
                <a:latin typeface="Calibri"/>
                <a:cs typeface="Calibri"/>
              </a:rPr>
              <a:t>p</a:t>
            </a:r>
            <a:r>
              <a:rPr sz="750" dirty="0">
                <a:latin typeface="Calibri"/>
                <a:cs typeface="Calibri"/>
              </a:rPr>
              <a:t>e</a:t>
            </a:r>
            <a:r>
              <a:rPr sz="750" spc="-3" dirty="0">
                <a:latin typeface="Calibri"/>
                <a:cs typeface="Calibri"/>
              </a:rPr>
              <a:t>ll</a:t>
            </a:r>
            <a:r>
              <a:rPr sz="750" dirty="0">
                <a:latin typeface="Calibri"/>
                <a:cs typeface="Calibri"/>
              </a:rPr>
              <a:t>er</a:t>
            </a:r>
            <a:r>
              <a:rPr sz="750" spc="-7"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h</a:t>
            </a:r>
            <a:r>
              <a:rPr sz="750" spc="-10" dirty="0">
                <a:latin typeface="Calibri"/>
                <a:cs typeface="Calibri"/>
              </a:rPr>
              <a:t>a</a:t>
            </a:r>
            <a:r>
              <a:rPr sz="750" spc="3" dirty="0">
                <a:latin typeface="Calibri"/>
                <a:cs typeface="Calibri"/>
              </a:rPr>
              <a:t>v</a:t>
            </a:r>
            <a:r>
              <a:rPr sz="750" dirty="0">
                <a:latin typeface="Calibri"/>
                <a:cs typeface="Calibri"/>
              </a:rPr>
              <a:t>e</a:t>
            </a:r>
            <a:r>
              <a:rPr sz="750" spc="-7" dirty="0">
                <a:latin typeface="Calibri"/>
                <a:cs typeface="Calibri"/>
              </a:rPr>
              <a:t> </a:t>
            </a:r>
            <a:r>
              <a:rPr sz="750" dirty="0">
                <a:latin typeface="Calibri"/>
                <a:cs typeface="Calibri"/>
              </a:rPr>
              <a:t>to</a:t>
            </a:r>
            <a:r>
              <a:rPr sz="750" spc="-3" dirty="0">
                <a:latin typeface="Calibri"/>
                <a:cs typeface="Calibri"/>
              </a:rPr>
              <a:t> </a:t>
            </a:r>
            <a:r>
              <a:rPr sz="750" dirty="0">
                <a:latin typeface="Calibri"/>
                <a:cs typeface="Calibri"/>
              </a:rPr>
              <a:t>s</a:t>
            </a:r>
            <a:r>
              <a:rPr sz="750" spc="-3" dirty="0">
                <a:latin typeface="Calibri"/>
                <a:cs typeface="Calibri"/>
              </a:rPr>
              <a:t>lid</a:t>
            </a:r>
            <a:r>
              <a:rPr sz="750" dirty="0">
                <a:latin typeface="Calibri"/>
                <a:cs typeface="Calibri"/>
              </a:rPr>
              <a:t>e</a:t>
            </a:r>
            <a:r>
              <a:rPr sz="750" spc="-7" dirty="0">
                <a:latin typeface="Calibri"/>
                <a:cs typeface="Calibri"/>
              </a:rPr>
              <a:t> t</a:t>
            </a:r>
            <a:r>
              <a:rPr sz="750" spc="-3" dirty="0">
                <a:latin typeface="Calibri"/>
                <a:cs typeface="Calibri"/>
              </a:rPr>
              <a:t>hr</a:t>
            </a:r>
            <a:r>
              <a:rPr sz="750" spc="3" dirty="0">
                <a:latin typeface="Calibri"/>
                <a:cs typeface="Calibri"/>
              </a:rPr>
              <a:t>o</a:t>
            </a:r>
            <a:r>
              <a:rPr sz="750" spc="-3" dirty="0">
                <a:latin typeface="Calibri"/>
                <a:cs typeface="Calibri"/>
              </a:rPr>
              <a:t>ugh</a:t>
            </a:r>
            <a:r>
              <a:rPr sz="750" dirty="0">
                <a:latin typeface="Calibri"/>
                <a:cs typeface="Calibri"/>
              </a:rPr>
              <a:t>.</a:t>
            </a:r>
            <a:endParaRPr sz="750">
              <a:latin typeface="Calibri"/>
              <a:cs typeface="Calibri"/>
            </a:endParaRPr>
          </a:p>
          <a:p>
            <a:pPr marL="320378" marR="131182">
              <a:lnSpc>
                <a:spcPct val="101800"/>
              </a:lnSpc>
            </a:pP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B</a:t>
            </a:r>
            <a:r>
              <a:rPr sz="750" spc="-7" dirty="0">
                <a:latin typeface="Calibri"/>
                <a:cs typeface="Calibri"/>
              </a:rPr>
              <a:t>&amp;</a:t>
            </a:r>
            <a:r>
              <a:rPr sz="750" dirty="0">
                <a:latin typeface="Calibri"/>
                <a:cs typeface="Calibri"/>
              </a:rPr>
              <a:t>G w</a:t>
            </a:r>
            <a:r>
              <a:rPr sz="750" spc="-3" dirty="0">
                <a:latin typeface="Calibri"/>
                <a:cs typeface="Calibri"/>
              </a:rPr>
              <a:t>il</a:t>
            </a:r>
            <a:r>
              <a:rPr sz="750" dirty="0">
                <a:latin typeface="Calibri"/>
                <a:cs typeface="Calibri"/>
              </a:rPr>
              <a:t>l</a:t>
            </a:r>
            <a:r>
              <a:rPr sz="750" spc="-7" dirty="0">
                <a:latin typeface="Calibri"/>
                <a:cs typeface="Calibri"/>
              </a:rPr>
              <a:t> </a:t>
            </a:r>
            <a:r>
              <a:rPr sz="750" dirty="0">
                <a:latin typeface="Calibri"/>
                <a:cs typeface="Calibri"/>
              </a:rPr>
              <a:t>s</a:t>
            </a:r>
            <a:r>
              <a:rPr sz="750" spc="-3" dirty="0">
                <a:latin typeface="Calibri"/>
                <a:cs typeface="Calibri"/>
              </a:rPr>
              <a:t>h</a:t>
            </a:r>
            <a:r>
              <a:rPr sz="750" spc="-7" dirty="0">
                <a:latin typeface="Calibri"/>
                <a:cs typeface="Calibri"/>
              </a:rPr>
              <a:t>o</a:t>
            </a:r>
            <a:r>
              <a:rPr sz="750" dirty="0">
                <a:latin typeface="Calibri"/>
                <a:cs typeface="Calibri"/>
              </a:rPr>
              <a:t>w</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7</a:t>
            </a:r>
            <a:r>
              <a:rPr sz="750" dirty="0">
                <a:latin typeface="Calibri"/>
                <a:cs typeface="Calibri"/>
              </a:rPr>
              <a:t>”</a:t>
            </a:r>
            <a:r>
              <a:rPr sz="750" spc="3" dirty="0">
                <a:latin typeface="Calibri"/>
                <a:cs typeface="Calibri"/>
              </a:rPr>
              <a:t> </a:t>
            </a:r>
            <a:r>
              <a:rPr sz="750" spc="-10" dirty="0">
                <a:latin typeface="Calibri"/>
                <a:cs typeface="Calibri"/>
              </a:rPr>
              <a:t>a</a:t>
            </a:r>
            <a:r>
              <a:rPr sz="750" dirty="0">
                <a:latin typeface="Calibri"/>
                <a:cs typeface="Calibri"/>
              </a:rPr>
              <a:t>s </a:t>
            </a:r>
            <a:r>
              <a:rPr sz="750" spc="-3" dirty="0">
                <a:latin typeface="Calibri"/>
                <a:cs typeface="Calibri"/>
              </a:rPr>
              <a:t>a</a:t>
            </a:r>
            <a:r>
              <a:rPr sz="750" dirty="0">
                <a:latin typeface="Calibri"/>
                <a:cs typeface="Calibri"/>
              </a:rPr>
              <a:t>n</a:t>
            </a:r>
            <a:r>
              <a:rPr sz="750" spc="-3" dirty="0">
                <a:latin typeface="Calibri"/>
                <a:cs typeface="Calibri"/>
              </a:rPr>
              <a:t> </a:t>
            </a:r>
            <a:r>
              <a:rPr sz="750" dirty="0">
                <a:latin typeface="Calibri"/>
                <a:cs typeface="Calibri"/>
              </a:rPr>
              <a:t>(</a:t>
            </a:r>
            <a:r>
              <a:rPr sz="750" spc="-3" dirty="0">
                <a:latin typeface="Calibri"/>
                <a:cs typeface="Calibri"/>
              </a:rPr>
              <a:t>A</a:t>
            </a:r>
            <a:r>
              <a:rPr sz="750" dirty="0">
                <a:latin typeface="Calibri"/>
                <a:cs typeface="Calibri"/>
              </a:rPr>
              <a:t>)</a:t>
            </a:r>
            <a:r>
              <a:rPr sz="750" spc="-7" dirty="0">
                <a:latin typeface="Calibri"/>
                <a:cs typeface="Calibri"/>
              </a:rPr>
              <a:t> </a:t>
            </a:r>
            <a:r>
              <a:rPr sz="750" dirty="0">
                <a:latin typeface="Calibri"/>
                <a:cs typeface="Calibri"/>
              </a:rPr>
              <a:t>w</a:t>
            </a:r>
            <a:r>
              <a:rPr sz="750" spc="-3" dirty="0">
                <a:latin typeface="Calibri"/>
                <a:cs typeface="Calibri"/>
              </a:rPr>
              <a:t>i</a:t>
            </a:r>
            <a:r>
              <a:rPr sz="750" dirty="0">
                <a:latin typeface="Calibri"/>
                <a:cs typeface="Calibri"/>
              </a:rPr>
              <a:t>th</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9</a:t>
            </a:r>
            <a:r>
              <a:rPr sz="750" spc="-10" dirty="0">
                <a:latin typeface="Calibri"/>
                <a:cs typeface="Calibri"/>
              </a:rPr>
              <a:t>.</a:t>
            </a:r>
            <a:r>
              <a:rPr sz="750" dirty="0">
                <a:latin typeface="Calibri"/>
                <a:cs typeface="Calibri"/>
              </a:rPr>
              <a:t>5”</a:t>
            </a:r>
            <a:r>
              <a:rPr sz="750" spc="-3" dirty="0">
                <a:latin typeface="Calibri"/>
                <a:cs typeface="Calibri"/>
              </a:rPr>
              <a:t> a</a:t>
            </a:r>
            <a:r>
              <a:rPr sz="750" dirty="0">
                <a:latin typeface="Calibri"/>
                <a:cs typeface="Calibri"/>
              </a:rPr>
              <a:t>s </a:t>
            </a:r>
            <a:r>
              <a:rPr sz="750" spc="-3" dirty="0">
                <a:latin typeface="Calibri"/>
                <a:cs typeface="Calibri"/>
              </a:rPr>
              <a:t>a</a:t>
            </a:r>
            <a:r>
              <a:rPr sz="750" dirty="0">
                <a:latin typeface="Calibri"/>
                <a:cs typeface="Calibri"/>
              </a:rPr>
              <a:t>n</a:t>
            </a:r>
            <a:r>
              <a:rPr sz="750" spc="-10" dirty="0">
                <a:latin typeface="Calibri"/>
                <a:cs typeface="Calibri"/>
              </a:rPr>
              <a:t> </a:t>
            </a:r>
            <a:r>
              <a:rPr sz="750" dirty="0">
                <a:latin typeface="Calibri"/>
                <a:cs typeface="Calibri"/>
              </a:rPr>
              <a:t>(</a:t>
            </a:r>
            <a:r>
              <a:rPr sz="750" spc="-3" dirty="0">
                <a:latin typeface="Calibri"/>
                <a:cs typeface="Calibri"/>
              </a:rPr>
              <a:t>B</a:t>
            </a:r>
            <a:r>
              <a:rPr sz="750" dirty="0">
                <a:latin typeface="Calibri"/>
                <a:cs typeface="Calibri"/>
              </a:rPr>
              <a:t>). </a:t>
            </a:r>
            <a:r>
              <a:rPr sz="750" spc="-7" dirty="0">
                <a:latin typeface="Calibri"/>
                <a:cs typeface="Calibri"/>
              </a:rPr>
              <a:t> </a:t>
            </a:r>
            <a:r>
              <a:rPr sz="750" dirty="0">
                <a:latin typeface="Calibri"/>
                <a:cs typeface="Calibri"/>
              </a:rPr>
              <a:t>M</a:t>
            </a:r>
            <a:r>
              <a:rPr sz="750" spc="3" dirty="0">
                <a:latin typeface="Calibri"/>
                <a:cs typeface="Calibri"/>
              </a:rPr>
              <a:t>o</a:t>
            </a:r>
            <a:r>
              <a:rPr sz="750" spc="-10" dirty="0">
                <a:latin typeface="Calibri"/>
                <a:cs typeface="Calibri"/>
              </a:rPr>
              <a:t>s</a:t>
            </a:r>
            <a:r>
              <a:rPr sz="750" dirty="0">
                <a:latin typeface="Calibri"/>
                <a:cs typeface="Calibri"/>
              </a:rPr>
              <a:t>t</a:t>
            </a:r>
            <a:r>
              <a:rPr sz="750" spc="3"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a:t>
            </a:r>
            <a:r>
              <a:rPr sz="750" spc="-10" dirty="0">
                <a:latin typeface="Calibri"/>
                <a:cs typeface="Calibri"/>
              </a:rPr>
              <a:t> </a:t>
            </a:r>
            <a:r>
              <a:rPr sz="750" spc="-3" dirty="0">
                <a:latin typeface="Calibri"/>
                <a:cs typeface="Calibri"/>
              </a:rPr>
              <a:t>b</a:t>
            </a:r>
            <a:r>
              <a:rPr sz="750" dirty="0">
                <a:latin typeface="Calibri"/>
                <a:cs typeface="Calibri"/>
              </a:rPr>
              <a:t>e</a:t>
            </a:r>
            <a:r>
              <a:rPr sz="750" spc="3" dirty="0">
                <a:latin typeface="Calibri"/>
                <a:cs typeface="Calibri"/>
              </a:rPr>
              <a:t> </a:t>
            </a:r>
            <a:r>
              <a:rPr sz="750" dirty="0">
                <a:latin typeface="Calibri"/>
                <a:cs typeface="Calibri"/>
              </a:rPr>
              <a:t>t</a:t>
            </a:r>
            <a:r>
              <a:rPr sz="750" spc="-3" dirty="0">
                <a:latin typeface="Calibri"/>
                <a:cs typeface="Calibri"/>
              </a:rPr>
              <a:t>r</a:t>
            </a:r>
            <a:r>
              <a:rPr sz="750" spc="-10" dirty="0">
                <a:latin typeface="Calibri"/>
                <a:cs typeface="Calibri"/>
              </a:rPr>
              <a:t>i</a:t>
            </a:r>
            <a:r>
              <a:rPr sz="750" spc="-7" dirty="0">
                <a:latin typeface="Calibri"/>
                <a:cs typeface="Calibri"/>
              </a:rPr>
              <a:t>m</a:t>
            </a:r>
            <a:r>
              <a:rPr sz="750" spc="3" dirty="0">
                <a:latin typeface="Calibri"/>
                <a:cs typeface="Calibri"/>
              </a:rPr>
              <a:t>m</a:t>
            </a:r>
            <a:r>
              <a:rPr sz="750" dirty="0">
                <a:latin typeface="Calibri"/>
                <a:cs typeface="Calibri"/>
              </a:rPr>
              <a:t>ed</a:t>
            </a:r>
            <a:r>
              <a:rPr sz="750" spc="-10" dirty="0">
                <a:latin typeface="Calibri"/>
                <a:cs typeface="Calibri"/>
              </a:rPr>
              <a:t> </a:t>
            </a:r>
            <a:r>
              <a:rPr sz="750" spc="-7" dirty="0">
                <a:latin typeface="Calibri"/>
                <a:cs typeface="Calibri"/>
              </a:rPr>
              <a:t>t</a:t>
            </a:r>
            <a:r>
              <a:rPr sz="750" dirty="0">
                <a:latin typeface="Calibri"/>
                <a:cs typeface="Calibri"/>
              </a:rPr>
              <a:t>o</a:t>
            </a:r>
            <a:r>
              <a:rPr sz="750" spc="3" dirty="0">
                <a:latin typeface="Calibri"/>
                <a:cs typeface="Calibri"/>
              </a:rPr>
              <a:t> </a:t>
            </a:r>
            <a:r>
              <a:rPr sz="750" dirty="0">
                <a:latin typeface="Calibri"/>
                <a:cs typeface="Calibri"/>
              </a:rPr>
              <a:t>a s</a:t>
            </a:r>
            <a:r>
              <a:rPr sz="750" spc="3" dirty="0">
                <a:latin typeface="Calibri"/>
                <a:cs typeface="Calibri"/>
              </a:rPr>
              <a:t>m</a:t>
            </a:r>
            <a:r>
              <a:rPr sz="750" spc="-3" dirty="0">
                <a:latin typeface="Calibri"/>
                <a:cs typeface="Calibri"/>
              </a:rPr>
              <a:t>all</a:t>
            </a:r>
            <a:r>
              <a:rPr sz="750" dirty="0">
                <a:latin typeface="Calibri"/>
                <a:cs typeface="Calibri"/>
              </a:rPr>
              <a:t>er</a:t>
            </a:r>
            <a:r>
              <a:rPr sz="750" spc="-7" dirty="0">
                <a:latin typeface="Calibri"/>
                <a:cs typeface="Calibri"/>
              </a:rPr>
              <a:t> </a:t>
            </a:r>
            <a:r>
              <a:rPr sz="750" spc="-3" dirty="0">
                <a:latin typeface="Calibri"/>
                <a:cs typeface="Calibri"/>
              </a:rPr>
              <a:t>dia</a:t>
            </a:r>
            <a:r>
              <a:rPr sz="750" spc="-7" dirty="0">
                <a:latin typeface="Calibri"/>
                <a:cs typeface="Calibri"/>
              </a:rPr>
              <a:t>m</a:t>
            </a:r>
            <a:r>
              <a:rPr sz="750" dirty="0">
                <a:latin typeface="Calibri"/>
                <a:cs typeface="Calibri"/>
              </a:rPr>
              <a:t>ete</a:t>
            </a:r>
            <a:r>
              <a:rPr sz="750" spc="-10" dirty="0">
                <a:latin typeface="Calibri"/>
                <a:cs typeface="Calibri"/>
              </a:rPr>
              <a:t>r</a:t>
            </a:r>
            <a:r>
              <a:rPr sz="750" dirty="0">
                <a:latin typeface="Calibri"/>
                <a:cs typeface="Calibri"/>
              </a:rPr>
              <a:t>, </a:t>
            </a:r>
            <a:r>
              <a:rPr sz="750" spc="-3" dirty="0">
                <a:latin typeface="Calibri"/>
                <a:cs typeface="Calibri"/>
              </a:rPr>
              <a:t>d</a:t>
            </a:r>
            <a:r>
              <a:rPr sz="750" dirty="0">
                <a:latin typeface="Calibri"/>
                <a:cs typeface="Calibri"/>
              </a:rPr>
              <a:t>e</a:t>
            </a:r>
            <a:r>
              <a:rPr sz="750" spc="-7" dirty="0">
                <a:latin typeface="Calibri"/>
                <a:cs typeface="Calibri"/>
              </a:rPr>
              <a:t>t</a:t>
            </a:r>
            <a:r>
              <a:rPr sz="750" dirty="0">
                <a:latin typeface="Calibri"/>
                <a:cs typeface="Calibri"/>
              </a:rPr>
              <a:t>e</a:t>
            </a:r>
            <a:r>
              <a:rPr sz="750" spc="-3" dirty="0">
                <a:latin typeface="Calibri"/>
                <a:cs typeface="Calibri"/>
              </a:rPr>
              <a:t>r</a:t>
            </a:r>
            <a:r>
              <a:rPr sz="750" spc="3" dirty="0">
                <a:latin typeface="Calibri"/>
                <a:cs typeface="Calibri"/>
              </a:rPr>
              <a:t>m</a:t>
            </a:r>
            <a:r>
              <a:rPr sz="750" spc="-3" dirty="0">
                <a:latin typeface="Calibri"/>
                <a:cs typeface="Calibri"/>
              </a:rPr>
              <a:t>i</a:t>
            </a:r>
            <a:r>
              <a:rPr sz="750" spc="-14" dirty="0">
                <a:latin typeface="Calibri"/>
                <a:cs typeface="Calibri"/>
              </a:rPr>
              <a:t>n</a:t>
            </a:r>
            <a:r>
              <a:rPr sz="750" dirty="0">
                <a:latin typeface="Calibri"/>
                <a:cs typeface="Calibri"/>
              </a:rPr>
              <a:t>ed</a:t>
            </a:r>
            <a:r>
              <a:rPr sz="750" spc="-3" dirty="0">
                <a:latin typeface="Calibri"/>
                <a:cs typeface="Calibri"/>
              </a:rPr>
              <a:t> b</a:t>
            </a:r>
            <a:r>
              <a:rPr sz="750" dirty="0">
                <a:latin typeface="Calibri"/>
                <a:cs typeface="Calibri"/>
              </a:rPr>
              <a:t>y</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M</a:t>
            </a:r>
            <a:r>
              <a:rPr sz="750" spc="3" dirty="0">
                <a:latin typeface="Calibri"/>
                <a:cs typeface="Calibri"/>
              </a:rPr>
              <a:t>o</a:t>
            </a:r>
            <a:r>
              <a:rPr sz="750" spc="-7" dirty="0">
                <a:latin typeface="Calibri"/>
                <a:cs typeface="Calibri"/>
              </a:rPr>
              <a:t>t</a:t>
            </a:r>
            <a:r>
              <a:rPr sz="750" spc="3" dirty="0">
                <a:latin typeface="Calibri"/>
                <a:cs typeface="Calibri"/>
              </a:rPr>
              <a:t>o</a:t>
            </a:r>
            <a:r>
              <a:rPr sz="750" dirty="0">
                <a:latin typeface="Calibri"/>
                <a:cs typeface="Calibri"/>
              </a:rPr>
              <a:t>r </a:t>
            </a:r>
            <a:r>
              <a:rPr sz="750" spc="-14" dirty="0">
                <a:latin typeface="Calibri"/>
                <a:cs typeface="Calibri"/>
              </a:rPr>
              <a:t>H</a:t>
            </a:r>
            <a:r>
              <a:rPr sz="750" dirty="0">
                <a:latin typeface="Calibri"/>
                <a:cs typeface="Calibri"/>
              </a:rPr>
              <a:t>P</a:t>
            </a:r>
            <a:r>
              <a:rPr sz="750" spc="3" dirty="0">
                <a:latin typeface="Calibri"/>
                <a:cs typeface="Calibri"/>
              </a:rPr>
              <a:t> </a:t>
            </a:r>
            <a:r>
              <a:rPr sz="750" spc="-3" dirty="0">
                <a:latin typeface="Calibri"/>
                <a:cs typeface="Calibri"/>
              </a:rPr>
              <a:t>an</a:t>
            </a:r>
            <a:r>
              <a:rPr sz="750" dirty="0">
                <a:latin typeface="Calibri"/>
                <a:cs typeface="Calibri"/>
              </a:rPr>
              <a:t>d</a:t>
            </a:r>
            <a:r>
              <a:rPr sz="750" spc="-10" dirty="0">
                <a:latin typeface="Calibri"/>
                <a:cs typeface="Calibri"/>
              </a:rPr>
              <a:t> </a:t>
            </a:r>
            <a:r>
              <a:rPr sz="750" dirty="0">
                <a:latin typeface="Calibri"/>
                <a:cs typeface="Calibri"/>
              </a:rPr>
              <a:t>R</a:t>
            </a:r>
            <a:r>
              <a:rPr sz="750" spc="-7" dirty="0">
                <a:latin typeface="Calibri"/>
                <a:cs typeface="Calibri"/>
              </a:rPr>
              <a:t>P</a:t>
            </a:r>
            <a:r>
              <a:rPr sz="750" dirty="0">
                <a:latin typeface="Calibri"/>
                <a:cs typeface="Calibri"/>
              </a:rPr>
              <a:t>M.</a:t>
            </a:r>
            <a:endParaRPr sz="750">
              <a:latin typeface="Calibri"/>
              <a:cs typeface="Calibri"/>
            </a:endParaRPr>
          </a:p>
          <a:p>
            <a:pPr marL="320378" marR="3464">
              <a:lnSpc>
                <a:spcPct val="101800"/>
              </a:lnSpc>
            </a:pP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s</a:t>
            </a:r>
            <a:r>
              <a:rPr sz="750" spc="-7" dirty="0">
                <a:latin typeface="Calibri"/>
                <a:cs typeface="Calibri"/>
              </a:rPr>
              <a:t>e</a:t>
            </a:r>
            <a:r>
              <a:rPr sz="750" dirty="0">
                <a:latin typeface="Calibri"/>
                <a:cs typeface="Calibri"/>
              </a:rPr>
              <a:t>c</a:t>
            </a:r>
            <a:r>
              <a:rPr sz="750" spc="3" dirty="0">
                <a:latin typeface="Calibri"/>
                <a:cs typeface="Calibri"/>
              </a:rPr>
              <a:t>o</a:t>
            </a:r>
            <a:r>
              <a:rPr sz="750" spc="-3" dirty="0">
                <a:latin typeface="Calibri"/>
                <a:cs typeface="Calibri"/>
              </a:rPr>
              <a:t>n</a:t>
            </a:r>
            <a:r>
              <a:rPr sz="750" dirty="0">
                <a:latin typeface="Calibri"/>
                <a:cs typeface="Calibri"/>
              </a:rPr>
              <a:t>d</a:t>
            </a:r>
            <a:r>
              <a:rPr sz="750" spc="-3" dirty="0">
                <a:latin typeface="Calibri"/>
                <a:cs typeface="Calibri"/>
              </a:rPr>
              <a:t> digi</a:t>
            </a:r>
            <a:r>
              <a:rPr sz="750" dirty="0">
                <a:latin typeface="Calibri"/>
                <a:cs typeface="Calibri"/>
              </a:rPr>
              <a:t>t</a:t>
            </a:r>
            <a:r>
              <a:rPr sz="750" spc="-7" dirty="0">
                <a:latin typeface="Calibri"/>
                <a:cs typeface="Calibri"/>
              </a:rPr>
              <a:t> </a:t>
            </a:r>
            <a:r>
              <a:rPr sz="750" spc="3" dirty="0">
                <a:latin typeface="Calibri"/>
                <a:cs typeface="Calibri"/>
              </a:rPr>
              <a:t>o</a:t>
            </a:r>
            <a:r>
              <a:rPr sz="750" dirty="0">
                <a:latin typeface="Calibri"/>
                <a:cs typeface="Calibri"/>
              </a:rPr>
              <a:t>n</a:t>
            </a:r>
            <a:r>
              <a:rPr sz="750" spc="-3" dirty="0">
                <a:latin typeface="Calibri"/>
                <a:cs typeface="Calibri"/>
              </a:rPr>
              <a:t> </a:t>
            </a:r>
            <a:r>
              <a:rPr sz="750" dirty="0">
                <a:latin typeface="Calibri"/>
                <a:cs typeface="Calibri"/>
              </a:rPr>
              <a:t>t</a:t>
            </a:r>
            <a:r>
              <a:rPr sz="750" spc="-14"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B</a:t>
            </a:r>
            <a:r>
              <a:rPr sz="750" spc="-7" dirty="0">
                <a:latin typeface="Calibri"/>
                <a:cs typeface="Calibri"/>
              </a:rPr>
              <a:t>&amp;</a:t>
            </a:r>
            <a:r>
              <a:rPr sz="750" dirty="0">
                <a:latin typeface="Calibri"/>
                <a:cs typeface="Calibri"/>
              </a:rPr>
              <a:t>G (</a:t>
            </a:r>
            <a:r>
              <a:rPr sz="750" spc="-3" dirty="0">
                <a:latin typeface="Calibri"/>
                <a:cs typeface="Calibri"/>
              </a:rPr>
              <a:t>B</a:t>
            </a:r>
            <a:r>
              <a:rPr sz="750" dirty="0">
                <a:latin typeface="Calibri"/>
                <a:cs typeface="Calibri"/>
              </a:rPr>
              <a:t>,</a:t>
            </a:r>
            <a:r>
              <a:rPr sz="750" spc="-3" dirty="0">
                <a:latin typeface="Calibri"/>
                <a:cs typeface="Calibri"/>
              </a:rPr>
              <a:t>C</a:t>
            </a:r>
            <a:r>
              <a:rPr sz="750" spc="-10" dirty="0">
                <a:latin typeface="Calibri"/>
                <a:cs typeface="Calibri"/>
              </a:rPr>
              <a:t>,</a:t>
            </a:r>
            <a:r>
              <a:rPr sz="750" dirty="0">
                <a:latin typeface="Calibri"/>
                <a:cs typeface="Calibri"/>
              </a:rPr>
              <a:t>D, </a:t>
            </a:r>
            <a:r>
              <a:rPr sz="750" spc="-14" dirty="0">
                <a:latin typeface="Calibri"/>
                <a:cs typeface="Calibri"/>
              </a:rPr>
              <a:t>n</a:t>
            </a:r>
            <a:r>
              <a:rPr sz="750" spc="3" dirty="0">
                <a:latin typeface="Calibri"/>
                <a:cs typeface="Calibri"/>
              </a:rPr>
              <a:t>o</a:t>
            </a:r>
            <a:r>
              <a:rPr sz="750" dirty="0">
                <a:latin typeface="Calibri"/>
                <a:cs typeface="Calibri"/>
              </a:rPr>
              <a:t>w</a:t>
            </a:r>
            <a:r>
              <a:rPr sz="750" spc="-7" dirty="0">
                <a:latin typeface="Calibri"/>
                <a:cs typeface="Calibri"/>
              </a:rPr>
              <a:t> </a:t>
            </a:r>
            <a:r>
              <a:rPr sz="750" dirty="0">
                <a:latin typeface="Calibri"/>
                <a:cs typeface="Calibri"/>
              </a:rPr>
              <a:t>E)</a:t>
            </a:r>
            <a:r>
              <a:rPr sz="750" spc="-7"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indi</a:t>
            </a:r>
            <a:r>
              <a:rPr sz="750" dirty="0">
                <a:latin typeface="Calibri"/>
                <a:cs typeface="Calibri"/>
              </a:rPr>
              <a:t>c</a:t>
            </a:r>
            <a:r>
              <a:rPr sz="750" spc="-10" dirty="0">
                <a:latin typeface="Calibri"/>
                <a:cs typeface="Calibri"/>
              </a:rPr>
              <a:t>a</a:t>
            </a:r>
            <a:r>
              <a:rPr sz="750" dirty="0">
                <a:latin typeface="Calibri"/>
                <a:cs typeface="Calibri"/>
              </a:rPr>
              <a:t>te</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g</a:t>
            </a:r>
            <a:r>
              <a:rPr sz="750" dirty="0">
                <a:latin typeface="Calibri"/>
                <a:cs typeface="Calibri"/>
              </a:rPr>
              <a:t>e</a:t>
            </a:r>
            <a:r>
              <a:rPr sz="750" spc="-3" dirty="0">
                <a:latin typeface="Calibri"/>
                <a:cs typeface="Calibri"/>
              </a:rPr>
              <a:t>n</a:t>
            </a:r>
            <a:r>
              <a:rPr sz="750" dirty="0">
                <a:latin typeface="Calibri"/>
                <a:cs typeface="Calibri"/>
              </a:rPr>
              <a:t>e</a:t>
            </a:r>
            <a:r>
              <a:rPr sz="750" spc="-3" dirty="0">
                <a:latin typeface="Calibri"/>
                <a:cs typeface="Calibri"/>
              </a:rPr>
              <a:t>r</a:t>
            </a:r>
            <a:r>
              <a:rPr sz="750" spc="-10" dirty="0">
                <a:latin typeface="Calibri"/>
                <a:cs typeface="Calibri"/>
              </a:rPr>
              <a:t>a</a:t>
            </a:r>
            <a:r>
              <a:rPr sz="750" dirty="0">
                <a:latin typeface="Calibri"/>
                <a:cs typeface="Calibri"/>
              </a:rPr>
              <a:t>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 </a:t>
            </a:r>
            <a:r>
              <a:rPr sz="750" spc="-10" dirty="0">
                <a:latin typeface="Calibri"/>
                <a:cs typeface="Calibri"/>
              </a:rPr>
              <a:t>(</a:t>
            </a:r>
            <a:r>
              <a:rPr sz="750" dirty="0">
                <a:latin typeface="Calibri"/>
                <a:cs typeface="Calibri"/>
              </a:rPr>
              <a:t>1</a:t>
            </a:r>
            <a:r>
              <a:rPr sz="750" spc="-7" dirty="0">
                <a:latin typeface="Calibri"/>
                <a:cs typeface="Calibri"/>
              </a:rPr>
              <a:t>51</a:t>
            </a:r>
            <a:r>
              <a:rPr sz="750" spc="3" dirty="0">
                <a:latin typeface="Calibri"/>
                <a:cs typeface="Calibri"/>
              </a:rPr>
              <a:t>0</a:t>
            </a:r>
            <a:r>
              <a:rPr sz="750" spc="-3" dirty="0">
                <a:latin typeface="Calibri"/>
                <a:cs typeface="Calibri"/>
              </a:rPr>
              <a:t>-</a:t>
            </a:r>
            <a:r>
              <a:rPr sz="750" dirty="0">
                <a:latin typeface="Calibri"/>
                <a:cs typeface="Calibri"/>
              </a:rPr>
              <a:t>2</a:t>
            </a:r>
            <a:r>
              <a:rPr sz="750" spc="-10" dirty="0">
                <a:latin typeface="Calibri"/>
                <a:cs typeface="Calibri"/>
              </a:rPr>
              <a:t>.</a:t>
            </a:r>
            <a:r>
              <a:rPr sz="750" dirty="0">
                <a:latin typeface="Calibri"/>
                <a:cs typeface="Calibri"/>
              </a:rPr>
              <a:t>5</a:t>
            </a:r>
            <a:r>
              <a:rPr sz="750" spc="-3" dirty="0">
                <a:latin typeface="Calibri"/>
                <a:cs typeface="Calibri"/>
              </a:rPr>
              <a:t>BB</a:t>
            </a:r>
            <a:r>
              <a:rPr sz="750" dirty="0">
                <a:latin typeface="Calibri"/>
                <a:cs typeface="Calibri"/>
              </a:rPr>
              <a:t>) 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di</a:t>
            </a:r>
            <a:r>
              <a:rPr sz="750" dirty="0">
                <a:latin typeface="Calibri"/>
                <a:cs typeface="Calibri"/>
              </a:rPr>
              <a:t>sc</a:t>
            </a:r>
            <a:r>
              <a:rPr sz="750" spc="-3" dirty="0">
                <a:latin typeface="Calibri"/>
                <a:cs typeface="Calibri"/>
              </a:rPr>
              <a:t>harg</a:t>
            </a:r>
            <a:r>
              <a:rPr sz="750" dirty="0">
                <a:latin typeface="Calibri"/>
                <a:cs typeface="Calibri"/>
              </a:rPr>
              <a:t>e</a:t>
            </a:r>
            <a:r>
              <a:rPr sz="750" spc="3" dirty="0">
                <a:latin typeface="Calibri"/>
                <a:cs typeface="Calibri"/>
              </a:rPr>
              <a:t> </a:t>
            </a:r>
            <a:r>
              <a:rPr sz="750" spc="-3" dirty="0">
                <a:latin typeface="Calibri"/>
                <a:cs typeface="Calibri"/>
              </a:rPr>
              <a:t>f</a:t>
            </a:r>
            <a:r>
              <a:rPr sz="750" spc="-10" dirty="0">
                <a:latin typeface="Calibri"/>
                <a:cs typeface="Calibri"/>
              </a:rPr>
              <a:t>l</a:t>
            </a:r>
            <a:r>
              <a:rPr sz="750" spc="-3" dirty="0">
                <a:latin typeface="Calibri"/>
                <a:cs typeface="Calibri"/>
              </a:rPr>
              <a:t>ang</a:t>
            </a:r>
            <a:r>
              <a:rPr sz="750" dirty="0">
                <a:latin typeface="Calibri"/>
                <a:cs typeface="Calibri"/>
              </a:rPr>
              <a:t>e</a:t>
            </a:r>
            <a:r>
              <a:rPr sz="750" spc="3" dirty="0">
                <a:latin typeface="Calibri"/>
                <a:cs typeface="Calibri"/>
              </a:rPr>
              <a:t> </a:t>
            </a:r>
            <a:r>
              <a:rPr sz="750" dirty="0">
                <a:latin typeface="Calibri"/>
                <a:cs typeface="Calibri"/>
              </a:rPr>
              <a:t>s</a:t>
            </a:r>
            <a:r>
              <a:rPr sz="750" spc="-3" dirty="0">
                <a:latin typeface="Calibri"/>
                <a:cs typeface="Calibri"/>
              </a:rPr>
              <a:t>iz</a:t>
            </a:r>
            <a:r>
              <a:rPr sz="750" dirty="0">
                <a:latin typeface="Calibri"/>
                <a:cs typeface="Calibri"/>
              </a:rPr>
              <a:t>e</a:t>
            </a:r>
            <a:r>
              <a:rPr sz="750" spc="-7" dirty="0">
                <a:latin typeface="Calibri"/>
                <a:cs typeface="Calibri"/>
              </a:rPr>
              <a:t> w</a:t>
            </a:r>
            <a:r>
              <a:rPr sz="750" spc="-3" dirty="0">
                <a:latin typeface="Calibri"/>
                <a:cs typeface="Calibri"/>
              </a:rPr>
              <a:t>il</a:t>
            </a:r>
            <a:r>
              <a:rPr sz="750" dirty="0">
                <a:latin typeface="Calibri"/>
                <a:cs typeface="Calibri"/>
              </a:rPr>
              <a:t>l </a:t>
            </a:r>
            <a:r>
              <a:rPr sz="750" spc="-3" dirty="0">
                <a:latin typeface="Calibri"/>
                <a:cs typeface="Calibri"/>
              </a:rPr>
              <a:t>l</a:t>
            </a:r>
            <a:r>
              <a:rPr sz="750" dirty="0">
                <a:latin typeface="Calibri"/>
                <a:cs typeface="Calibri"/>
              </a:rPr>
              <a:t>et</a:t>
            </a:r>
            <a:r>
              <a:rPr sz="750" spc="-7"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a:t>
            </a:r>
            <a:r>
              <a:rPr sz="750" spc="-10" dirty="0">
                <a:latin typeface="Calibri"/>
                <a:cs typeface="Calibri"/>
              </a:rPr>
              <a:t> </a:t>
            </a:r>
            <a:r>
              <a:rPr sz="750" dirty="0">
                <a:latin typeface="Calibri"/>
                <a:cs typeface="Calibri"/>
              </a:rPr>
              <a:t>k</a:t>
            </a:r>
            <a:r>
              <a:rPr sz="750" spc="-3" dirty="0">
                <a:latin typeface="Calibri"/>
                <a:cs typeface="Calibri"/>
              </a:rPr>
              <a:t>n</a:t>
            </a:r>
            <a:r>
              <a:rPr sz="750" spc="-7" dirty="0">
                <a:latin typeface="Calibri"/>
                <a:cs typeface="Calibri"/>
              </a:rPr>
              <a:t>o</a:t>
            </a:r>
            <a:r>
              <a:rPr sz="750" dirty="0">
                <a:latin typeface="Calibri"/>
                <a:cs typeface="Calibri"/>
              </a:rPr>
              <a:t>w</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pu</a:t>
            </a:r>
            <a:r>
              <a:rPr sz="750" spc="3" dirty="0">
                <a:latin typeface="Calibri"/>
                <a:cs typeface="Calibri"/>
              </a:rPr>
              <a:t>m</a:t>
            </a:r>
            <a:r>
              <a:rPr sz="750" dirty="0">
                <a:latin typeface="Calibri"/>
                <a:cs typeface="Calibri"/>
              </a:rPr>
              <a:t>p</a:t>
            </a:r>
            <a:r>
              <a:rPr sz="750" spc="-3" dirty="0">
                <a:latin typeface="Calibri"/>
                <a:cs typeface="Calibri"/>
              </a:rPr>
              <a:t> </a:t>
            </a:r>
            <a:r>
              <a:rPr sz="750" spc="-10" dirty="0">
                <a:latin typeface="Calibri"/>
                <a:cs typeface="Calibri"/>
              </a:rPr>
              <a:t>s</a:t>
            </a:r>
            <a:r>
              <a:rPr sz="750" spc="-3" dirty="0">
                <a:latin typeface="Calibri"/>
                <a:cs typeface="Calibri"/>
              </a:rPr>
              <a:t>iz</a:t>
            </a:r>
            <a:r>
              <a:rPr sz="750" dirty="0">
                <a:latin typeface="Calibri"/>
                <a:cs typeface="Calibri"/>
              </a:rPr>
              <a:t>e.  W</a:t>
            </a:r>
            <a:r>
              <a:rPr sz="750" spc="-3" dirty="0">
                <a:latin typeface="Calibri"/>
                <a:cs typeface="Calibri"/>
              </a:rPr>
              <a:t>i</a:t>
            </a:r>
            <a:r>
              <a:rPr sz="750" dirty="0">
                <a:latin typeface="Calibri"/>
                <a:cs typeface="Calibri"/>
              </a:rPr>
              <a:t>th</a:t>
            </a:r>
            <a:r>
              <a:rPr sz="750" spc="-10"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dirty="0">
                <a:latin typeface="Calibri"/>
                <a:cs typeface="Calibri"/>
              </a:rPr>
              <a:t>s</a:t>
            </a:r>
            <a:r>
              <a:rPr sz="750" spc="-3" dirty="0">
                <a:latin typeface="Calibri"/>
                <a:cs typeface="Calibri"/>
              </a:rPr>
              <a:t>u</a:t>
            </a:r>
            <a:r>
              <a:rPr sz="750" spc="-10" dirty="0">
                <a:latin typeface="Calibri"/>
                <a:cs typeface="Calibri"/>
              </a:rPr>
              <a:t>c</a:t>
            </a:r>
            <a:r>
              <a:rPr sz="750" dirty="0">
                <a:latin typeface="Calibri"/>
                <a:cs typeface="Calibri"/>
              </a:rPr>
              <a:t>t</a:t>
            </a:r>
            <a:r>
              <a:rPr sz="750" spc="-3" dirty="0">
                <a:latin typeface="Calibri"/>
                <a:cs typeface="Calibri"/>
              </a:rPr>
              <a:t>i</a:t>
            </a:r>
            <a:r>
              <a:rPr sz="750" spc="3" dirty="0">
                <a:latin typeface="Calibri"/>
                <a:cs typeface="Calibri"/>
              </a:rPr>
              <a:t>o</a:t>
            </a:r>
            <a:r>
              <a:rPr sz="750" dirty="0">
                <a:latin typeface="Calibri"/>
                <a:cs typeface="Calibri"/>
              </a:rPr>
              <a:t>n</a:t>
            </a:r>
            <a:r>
              <a:rPr sz="750" spc="-10" dirty="0">
                <a:latin typeface="Calibri"/>
                <a:cs typeface="Calibri"/>
              </a:rPr>
              <a:t> </a:t>
            </a:r>
            <a:r>
              <a:rPr sz="750" dirty="0">
                <a:latin typeface="Calibri"/>
                <a:cs typeface="Calibri"/>
              </a:rPr>
              <a:t>1</a:t>
            </a:r>
            <a:r>
              <a:rPr sz="750" spc="3" dirty="0">
                <a:latin typeface="Calibri"/>
                <a:cs typeface="Calibri"/>
              </a:rPr>
              <a:t> </a:t>
            </a:r>
            <a:r>
              <a:rPr sz="750" dirty="0">
                <a:latin typeface="Calibri"/>
                <a:cs typeface="Calibri"/>
              </a:rPr>
              <a:t>s</a:t>
            </a:r>
            <a:r>
              <a:rPr sz="750" spc="-3" dirty="0">
                <a:latin typeface="Calibri"/>
                <a:cs typeface="Calibri"/>
              </a:rPr>
              <a:t>iz</a:t>
            </a:r>
            <a:r>
              <a:rPr sz="750" dirty="0">
                <a:latin typeface="Calibri"/>
                <a:cs typeface="Calibri"/>
              </a:rPr>
              <a:t>e</a:t>
            </a:r>
            <a:r>
              <a:rPr sz="750" spc="-7" dirty="0">
                <a:latin typeface="Calibri"/>
                <a:cs typeface="Calibri"/>
              </a:rPr>
              <a:t> </a:t>
            </a:r>
            <a:r>
              <a:rPr sz="750" spc="-3" dirty="0">
                <a:latin typeface="Calibri"/>
                <a:cs typeface="Calibri"/>
              </a:rPr>
              <a:t>larg</a:t>
            </a:r>
            <a:r>
              <a:rPr sz="750" dirty="0">
                <a:latin typeface="Calibri"/>
                <a:cs typeface="Calibri"/>
              </a:rPr>
              <a:t>e</a:t>
            </a:r>
            <a:r>
              <a:rPr sz="750" spc="-3" dirty="0">
                <a:latin typeface="Calibri"/>
                <a:cs typeface="Calibri"/>
              </a:rPr>
              <a:t>r. </a:t>
            </a:r>
            <a:r>
              <a:rPr sz="750" spc="3" dirty="0">
                <a:latin typeface="Calibri"/>
                <a:cs typeface="Calibri"/>
              </a:rPr>
              <a:t>P</a:t>
            </a:r>
            <a:r>
              <a:rPr sz="750" spc="-3" dirty="0">
                <a:latin typeface="Calibri"/>
                <a:cs typeface="Calibri"/>
              </a:rPr>
              <a:t>ipin</a:t>
            </a:r>
            <a:r>
              <a:rPr sz="750" dirty="0">
                <a:latin typeface="Calibri"/>
                <a:cs typeface="Calibri"/>
              </a:rPr>
              <a:t>g</a:t>
            </a:r>
            <a:r>
              <a:rPr sz="750" spc="-3" dirty="0">
                <a:latin typeface="Calibri"/>
                <a:cs typeface="Calibri"/>
              </a:rPr>
              <a:t> r</a:t>
            </a:r>
            <a:r>
              <a:rPr sz="750" dirty="0">
                <a:latin typeface="Calibri"/>
                <a:cs typeface="Calibri"/>
              </a:rPr>
              <a:t>e</a:t>
            </a:r>
            <a:r>
              <a:rPr sz="750" spc="3" dirty="0">
                <a:latin typeface="Calibri"/>
                <a:cs typeface="Calibri"/>
              </a:rPr>
              <a:t>v</a:t>
            </a:r>
            <a:r>
              <a:rPr sz="750" spc="-3" dirty="0">
                <a:latin typeface="Calibri"/>
                <a:cs typeface="Calibri"/>
              </a:rPr>
              <a:t>i</a:t>
            </a:r>
            <a:r>
              <a:rPr sz="750" dirty="0">
                <a:latin typeface="Calibri"/>
                <a:cs typeface="Calibri"/>
              </a:rPr>
              <a:t>s</a:t>
            </a:r>
            <a:r>
              <a:rPr sz="750" spc="-10"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r>
              <a:rPr sz="750" spc="-7"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3" dirty="0">
                <a:latin typeface="Calibri"/>
                <a:cs typeface="Calibri"/>
              </a:rPr>
              <a:t>b</a:t>
            </a:r>
            <a:r>
              <a:rPr sz="750" dirty="0">
                <a:latin typeface="Calibri"/>
                <a:cs typeface="Calibri"/>
              </a:rPr>
              <a:t>e</a:t>
            </a:r>
            <a:r>
              <a:rPr sz="750" spc="-7" dirty="0">
                <a:latin typeface="Calibri"/>
                <a:cs typeface="Calibri"/>
              </a:rPr>
              <a:t> </a:t>
            </a:r>
            <a:r>
              <a:rPr sz="750" dirty="0">
                <a:latin typeface="Calibri"/>
                <a:cs typeface="Calibri"/>
              </a:rPr>
              <a:t>c</a:t>
            </a:r>
            <a:r>
              <a:rPr sz="750" spc="-7" dirty="0">
                <a:latin typeface="Calibri"/>
                <a:cs typeface="Calibri"/>
              </a:rPr>
              <a:t>om</a:t>
            </a:r>
            <a:r>
              <a:rPr sz="750" spc="3" dirty="0">
                <a:latin typeface="Calibri"/>
                <a:cs typeface="Calibri"/>
              </a:rPr>
              <a:t>mo</a:t>
            </a:r>
            <a:r>
              <a:rPr sz="750" dirty="0">
                <a:latin typeface="Calibri"/>
                <a:cs typeface="Calibri"/>
              </a:rPr>
              <a:t>n</a:t>
            </a:r>
            <a:r>
              <a:rPr sz="750" spc="-3" dirty="0">
                <a:latin typeface="Calibri"/>
                <a:cs typeface="Calibri"/>
              </a:rPr>
              <a:t> an</a:t>
            </a:r>
            <a:r>
              <a:rPr sz="750" dirty="0">
                <a:latin typeface="Calibri"/>
                <a:cs typeface="Calibri"/>
              </a:rPr>
              <a:t>d</a:t>
            </a:r>
            <a:r>
              <a:rPr sz="750" spc="-10" dirty="0">
                <a:latin typeface="Calibri"/>
                <a:cs typeface="Calibri"/>
              </a:rPr>
              <a:t> </a:t>
            </a:r>
            <a:r>
              <a:rPr sz="750" dirty="0">
                <a:latin typeface="Calibri"/>
                <a:cs typeface="Calibri"/>
              </a:rPr>
              <a:t>y</a:t>
            </a:r>
            <a:r>
              <a:rPr sz="750" spc="3" dirty="0">
                <a:latin typeface="Calibri"/>
                <a:cs typeface="Calibri"/>
              </a:rPr>
              <a:t>o</a:t>
            </a:r>
            <a:r>
              <a:rPr sz="750" spc="-3" dirty="0">
                <a:latin typeface="Calibri"/>
                <a:cs typeface="Calibri"/>
              </a:rPr>
              <a:t>u</a:t>
            </a:r>
            <a:r>
              <a:rPr sz="750" dirty="0">
                <a:latin typeface="Calibri"/>
                <a:cs typeface="Calibri"/>
              </a:rPr>
              <a:t>r</a:t>
            </a:r>
            <a:r>
              <a:rPr sz="750" spc="-7" dirty="0">
                <a:latin typeface="Calibri"/>
                <a:cs typeface="Calibri"/>
              </a:rPr>
              <a:t> </a:t>
            </a:r>
            <a:r>
              <a:rPr sz="750" spc="-3" dirty="0">
                <a:latin typeface="Calibri"/>
                <a:cs typeface="Calibri"/>
              </a:rPr>
              <a:t>l</a:t>
            </a:r>
            <a:r>
              <a:rPr sz="750" spc="-7" dirty="0">
                <a:latin typeface="Calibri"/>
                <a:cs typeface="Calibri"/>
              </a:rPr>
              <a:t>o</a:t>
            </a:r>
            <a:r>
              <a:rPr sz="750" dirty="0">
                <a:latin typeface="Calibri"/>
                <a:cs typeface="Calibri"/>
              </a:rPr>
              <a:t>c</a:t>
            </a:r>
            <a:r>
              <a:rPr sz="750" spc="-3" dirty="0">
                <a:latin typeface="Calibri"/>
                <a:cs typeface="Calibri"/>
              </a:rPr>
              <a:t>a</a:t>
            </a:r>
            <a:r>
              <a:rPr sz="750" dirty="0">
                <a:latin typeface="Calibri"/>
                <a:cs typeface="Calibri"/>
              </a:rPr>
              <a:t>l </a:t>
            </a:r>
            <a:r>
              <a:rPr sz="750" spc="-3" dirty="0">
                <a:latin typeface="Calibri"/>
                <a:cs typeface="Calibri"/>
              </a:rPr>
              <a:t>di</a:t>
            </a:r>
            <a:r>
              <a:rPr sz="750" dirty="0">
                <a:latin typeface="Calibri"/>
                <a:cs typeface="Calibri"/>
              </a:rPr>
              <a:t>st</a:t>
            </a:r>
            <a:r>
              <a:rPr sz="750" spc="-3" dirty="0">
                <a:latin typeface="Calibri"/>
                <a:cs typeface="Calibri"/>
              </a:rPr>
              <a:t>r</a:t>
            </a:r>
            <a:r>
              <a:rPr sz="750" spc="-10" dirty="0">
                <a:latin typeface="Calibri"/>
                <a:cs typeface="Calibri"/>
              </a:rPr>
              <a:t>i</a:t>
            </a:r>
            <a:r>
              <a:rPr sz="750" spc="-3" dirty="0">
                <a:latin typeface="Calibri"/>
                <a:cs typeface="Calibri"/>
              </a:rPr>
              <a:t>bu</a:t>
            </a:r>
            <a:r>
              <a:rPr sz="750" spc="3" dirty="0">
                <a:latin typeface="Calibri"/>
                <a:cs typeface="Calibri"/>
              </a:rPr>
              <a:t>to</a:t>
            </a:r>
            <a:r>
              <a:rPr sz="750" dirty="0">
                <a:latin typeface="Calibri"/>
                <a:cs typeface="Calibri"/>
              </a:rPr>
              <a:t>r c</a:t>
            </a:r>
            <a:r>
              <a:rPr sz="750" spc="-3" dirty="0">
                <a:latin typeface="Calibri"/>
                <a:cs typeface="Calibri"/>
              </a:rPr>
              <a:t>a</a:t>
            </a:r>
            <a:r>
              <a:rPr sz="750" dirty="0">
                <a:latin typeface="Calibri"/>
                <a:cs typeface="Calibri"/>
              </a:rPr>
              <a:t>n</a:t>
            </a:r>
            <a:r>
              <a:rPr sz="750" spc="-10" dirty="0">
                <a:latin typeface="Calibri"/>
                <a:cs typeface="Calibri"/>
              </a:rPr>
              <a:t> </a:t>
            </a:r>
            <a:r>
              <a:rPr sz="750" spc="3" dirty="0">
                <a:latin typeface="Calibri"/>
                <a:cs typeface="Calibri"/>
              </a:rPr>
              <a:t>m</a:t>
            </a:r>
            <a:r>
              <a:rPr sz="750" spc="-10" dirty="0">
                <a:latin typeface="Calibri"/>
                <a:cs typeface="Calibri"/>
              </a:rPr>
              <a:t>a</a:t>
            </a:r>
            <a:r>
              <a:rPr sz="750" dirty="0">
                <a:latin typeface="Calibri"/>
                <a:cs typeface="Calibri"/>
              </a:rPr>
              <a:t>ke</a:t>
            </a:r>
            <a:r>
              <a:rPr sz="750" spc="3" dirty="0">
                <a:latin typeface="Calibri"/>
                <a:cs typeface="Calibri"/>
              </a:rPr>
              <a:t> </a:t>
            </a:r>
            <a:r>
              <a:rPr sz="750" dirty="0">
                <a:latin typeface="Calibri"/>
                <a:cs typeface="Calibri"/>
              </a:rPr>
              <a:t>s</a:t>
            </a:r>
            <a:r>
              <a:rPr sz="750" spc="-10" dirty="0">
                <a:latin typeface="Calibri"/>
                <a:cs typeface="Calibri"/>
              </a:rPr>
              <a:t>i</a:t>
            </a:r>
            <a:r>
              <a:rPr sz="750" spc="3" dirty="0">
                <a:latin typeface="Calibri"/>
                <a:cs typeface="Calibri"/>
              </a:rPr>
              <a:t>m</a:t>
            </a:r>
            <a:r>
              <a:rPr sz="750" spc="-3" dirty="0">
                <a:latin typeface="Calibri"/>
                <a:cs typeface="Calibri"/>
              </a:rPr>
              <a:t>pl</a:t>
            </a:r>
            <a:r>
              <a:rPr sz="750" dirty="0">
                <a:latin typeface="Calibri"/>
                <a:cs typeface="Calibri"/>
              </a:rPr>
              <a:t>e</a:t>
            </a:r>
            <a:r>
              <a:rPr sz="750" spc="-7" dirty="0">
                <a:latin typeface="Calibri"/>
                <a:cs typeface="Calibri"/>
              </a:rPr>
              <a:t> </a:t>
            </a:r>
            <a:r>
              <a:rPr sz="750" dirty="0">
                <a:latin typeface="Calibri"/>
                <a:cs typeface="Calibri"/>
              </a:rPr>
              <a:t>s</a:t>
            </a:r>
            <a:r>
              <a:rPr sz="750" spc="-3" dirty="0">
                <a:latin typeface="Calibri"/>
                <a:cs typeface="Calibri"/>
              </a:rPr>
              <a:t>ugg</a:t>
            </a:r>
            <a:r>
              <a:rPr sz="750" dirty="0">
                <a:latin typeface="Calibri"/>
                <a:cs typeface="Calibri"/>
              </a:rPr>
              <a:t>est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endParaRPr sz="750">
              <a:latin typeface="Calibri"/>
              <a:cs typeface="Calibri"/>
            </a:endParaRPr>
          </a:p>
          <a:p>
            <a:pPr marL="8659" marR="169281">
              <a:lnSpc>
                <a:spcPts val="1541"/>
              </a:lnSpc>
              <a:spcBef>
                <a:spcPts val="147"/>
              </a:spcBef>
            </a:pPr>
            <a:r>
              <a:rPr sz="750" spc="-3" dirty="0">
                <a:latin typeface="Calibri"/>
                <a:cs typeface="Calibri"/>
              </a:rPr>
              <a:t>Sh</a:t>
            </a:r>
            <a:r>
              <a:rPr sz="750" spc="3" dirty="0">
                <a:latin typeface="Calibri"/>
                <a:cs typeface="Calibri"/>
              </a:rPr>
              <a:t>o</a:t>
            </a:r>
            <a:r>
              <a:rPr sz="750" spc="-3" dirty="0">
                <a:latin typeface="Calibri"/>
                <a:cs typeface="Calibri"/>
              </a:rPr>
              <a:t>ul</a:t>
            </a:r>
            <a:r>
              <a:rPr sz="750" dirty="0">
                <a:latin typeface="Calibri"/>
                <a:cs typeface="Calibri"/>
              </a:rPr>
              <a:t>d</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14" dirty="0">
                <a:latin typeface="Calibri"/>
                <a:cs typeface="Calibri"/>
              </a:rPr>
              <a:t>H</a:t>
            </a:r>
            <a:r>
              <a:rPr sz="750" dirty="0">
                <a:latin typeface="Calibri"/>
                <a:cs typeface="Calibri"/>
              </a:rPr>
              <a:t>P</a:t>
            </a:r>
            <a:r>
              <a:rPr sz="750" spc="3" dirty="0">
                <a:latin typeface="Calibri"/>
                <a:cs typeface="Calibri"/>
              </a:rPr>
              <a:t> </a:t>
            </a:r>
            <a:r>
              <a:rPr sz="750" spc="-3" dirty="0">
                <a:latin typeface="Calibri"/>
                <a:cs typeface="Calibri"/>
              </a:rPr>
              <a:t>b</a:t>
            </a:r>
            <a:r>
              <a:rPr sz="750" dirty="0">
                <a:latin typeface="Calibri"/>
                <a:cs typeface="Calibri"/>
              </a:rPr>
              <a:t>e</a:t>
            </a:r>
            <a:r>
              <a:rPr sz="750" spc="3" dirty="0">
                <a:latin typeface="Calibri"/>
                <a:cs typeface="Calibri"/>
              </a:rPr>
              <a:t> </a:t>
            </a:r>
            <a:r>
              <a:rPr sz="750" spc="-10" dirty="0">
                <a:latin typeface="Calibri"/>
                <a:cs typeface="Calibri"/>
              </a:rPr>
              <a:t>l</a:t>
            </a:r>
            <a:r>
              <a:rPr sz="750" dirty="0">
                <a:latin typeface="Calibri"/>
                <a:cs typeface="Calibri"/>
              </a:rPr>
              <a:t>ess</a:t>
            </a:r>
            <a:r>
              <a:rPr sz="750" spc="-7" dirty="0">
                <a:latin typeface="Calibri"/>
                <a:cs typeface="Calibri"/>
              </a:rPr>
              <a:t> </a:t>
            </a:r>
            <a:r>
              <a:rPr sz="750" dirty="0">
                <a:latin typeface="Calibri"/>
                <a:cs typeface="Calibri"/>
              </a:rPr>
              <a:t>t</a:t>
            </a:r>
            <a:r>
              <a:rPr sz="750" spc="-3" dirty="0">
                <a:latin typeface="Calibri"/>
                <a:cs typeface="Calibri"/>
              </a:rPr>
              <a:t>ha</a:t>
            </a:r>
            <a:r>
              <a:rPr sz="750" dirty="0">
                <a:latin typeface="Calibri"/>
                <a:cs typeface="Calibri"/>
              </a:rPr>
              <a:t>n</a:t>
            </a:r>
            <a:r>
              <a:rPr sz="750" spc="-10" dirty="0">
                <a:latin typeface="Calibri"/>
                <a:cs typeface="Calibri"/>
              </a:rPr>
              <a:t> </a:t>
            </a:r>
            <a:r>
              <a:rPr sz="750" dirty="0">
                <a:latin typeface="Calibri"/>
                <a:cs typeface="Calibri"/>
              </a:rPr>
              <a:t>M</a:t>
            </a:r>
            <a:r>
              <a:rPr sz="750" spc="-3" dirty="0">
                <a:latin typeface="Calibri"/>
                <a:cs typeface="Calibri"/>
              </a:rPr>
              <a:t>A</a:t>
            </a:r>
            <a:r>
              <a:rPr sz="750" dirty="0">
                <a:latin typeface="Calibri"/>
                <a:cs typeface="Calibri"/>
              </a:rPr>
              <a:t>X</a:t>
            </a:r>
            <a:r>
              <a:rPr sz="750" spc="3" dirty="0">
                <a:latin typeface="Calibri"/>
                <a:cs typeface="Calibri"/>
              </a:rPr>
              <a:t> </a:t>
            </a:r>
            <a:r>
              <a:rPr sz="750" spc="-3" dirty="0">
                <a:latin typeface="Calibri"/>
                <a:cs typeface="Calibri"/>
              </a:rPr>
              <a:t>p</a:t>
            </a:r>
            <a:r>
              <a:rPr sz="750" spc="-7" dirty="0">
                <a:latin typeface="Calibri"/>
                <a:cs typeface="Calibri"/>
              </a:rPr>
              <a:t>e</a:t>
            </a:r>
            <a:r>
              <a:rPr sz="750" dirty="0">
                <a:latin typeface="Calibri"/>
                <a:cs typeface="Calibri"/>
              </a:rPr>
              <a:t>r </a:t>
            </a:r>
            <a:r>
              <a:rPr sz="750" spc="-3" dirty="0">
                <a:latin typeface="Calibri"/>
                <a:cs typeface="Calibri"/>
              </a:rPr>
              <a:t>pu</a:t>
            </a:r>
            <a:r>
              <a:rPr sz="750" spc="3" dirty="0">
                <a:latin typeface="Calibri"/>
                <a:cs typeface="Calibri"/>
              </a:rPr>
              <a:t>m</a:t>
            </a:r>
            <a:r>
              <a:rPr sz="750" dirty="0">
                <a:latin typeface="Calibri"/>
                <a:cs typeface="Calibri"/>
              </a:rPr>
              <a:t>p</a:t>
            </a:r>
            <a:r>
              <a:rPr sz="750" spc="-10" dirty="0">
                <a:latin typeface="Calibri"/>
                <a:cs typeface="Calibri"/>
              </a:rPr>
              <a:t> </a:t>
            </a:r>
            <a:r>
              <a:rPr sz="750" spc="-7"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spc="3" dirty="0">
                <a:latin typeface="Calibri"/>
                <a:cs typeface="Calibri"/>
              </a:rPr>
              <a:t>m</a:t>
            </a:r>
            <a:r>
              <a:rPr sz="750" spc="-10" dirty="0">
                <a:latin typeface="Calibri"/>
                <a:cs typeface="Calibri"/>
              </a:rPr>
              <a:t>a</a:t>
            </a:r>
            <a:r>
              <a:rPr sz="750" dirty="0">
                <a:latin typeface="Calibri"/>
                <a:cs typeface="Calibri"/>
              </a:rPr>
              <a:t>y</a:t>
            </a:r>
            <a:r>
              <a:rPr sz="750" spc="3" dirty="0">
                <a:latin typeface="Calibri"/>
                <a:cs typeface="Calibri"/>
              </a:rPr>
              <a:t> </a:t>
            </a:r>
            <a:r>
              <a:rPr sz="750" spc="-3" dirty="0">
                <a:latin typeface="Calibri"/>
                <a:cs typeface="Calibri"/>
              </a:rPr>
              <a:t>b</a:t>
            </a:r>
            <a:r>
              <a:rPr sz="750" dirty="0">
                <a:latin typeface="Calibri"/>
                <a:cs typeface="Calibri"/>
              </a:rPr>
              <a:t>e</a:t>
            </a:r>
            <a:r>
              <a:rPr sz="750" spc="-7" dirty="0">
                <a:latin typeface="Calibri"/>
                <a:cs typeface="Calibri"/>
              </a:rPr>
              <a:t> </a:t>
            </a:r>
            <a:r>
              <a:rPr sz="750" spc="-3" dirty="0">
                <a:latin typeface="Calibri"/>
                <a:cs typeface="Calibri"/>
              </a:rPr>
              <a:t>abl</a:t>
            </a:r>
            <a:r>
              <a:rPr sz="750" dirty="0">
                <a:latin typeface="Calibri"/>
                <a:cs typeface="Calibri"/>
              </a:rPr>
              <a:t>e</a:t>
            </a:r>
            <a:r>
              <a:rPr sz="750" spc="3" dirty="0">
                <a:latin typeface="Calibri"/>
                <a:cs typeface="Calibri"/>
              </a:rPr>
              <a:t> </a:t>
            </a:r>
            <a:r>
              <a:rPr sz="750" spc="-7" dirty="0">
                <a:latin typeface="Calibri"/>
                <a:cs typeface="Calibri"/>
              </a:rPr>
              <a:t>t</a:t>
            </a:r>
            <a:r>
              <a:rPr sz="750" dirty="0">
                <a:latin typeface="Calibri"/>
                <a:cs typeface="Calibri"/>
              </a:rPr>
              <a:t>o</a:t>
            </a:r>
            <a:r>
              <a:rPr sz="750" spc="3" dirty="0">
                <a:latin typeface="Calibri"/>
                <a:cs typeface="Calibri"/>
              </a:rPr>
              <a:t> </a:t>
            </a:r>
            <a:r>
              <a:rPr sz="750" spc="-10" dirty="0">
                <a:latin typeface="Calibri"/>
                <a:cs typeface="Calibri"/>
              </a:rPr>
              <a:t>s</a:t>
            </a:r>
            <a:r>
              <a:rPr sz="750" dirty="0">
                <a:latin typeface="Calibri"/>
                <a:cs typeface="Calibri"/>
              </a:rPr>
              <a:t>e</a:t>
            </a:r>
            <a:r>
              <a:rPr sz="750" spc="-3" dirty="0">
                <a:latin typeface="Calibri"/>
                <a:cs typeface="Calibri"/>
              </a:rPr>
              <a:t>l</a:t>
            </a:r>
            <a:r>
              <a:rPr sz="750" dirty="0">
                <a:latin typeface="Calibri"/>
                <a:cs typeface="Calibri"/>
              </a:rPr>
              <a:t>ect</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n</a:t>
            </a:r>
            <a:r>
              <a:rPr sz="750" dirty="0">
                <a:latin typeface="Calibri"/>
                <a:cs typeface="Calibri"/>
              </a:rPr>
              <a:t>ext</a:t>
            </a:r>
            <a:r>
              <a:rPr sz="750" spc="-7" dirty="0">
                <a:latin typeface="Calibri"/>
                <a:cs typeface="Calibri"/>
              </a:rPr>
              <a:t> </a:t>
            </a:r>
            <a:r>
              <a:rPr sz="750" spc="-10" dirty="0">
                <a:latin typeface="Calibri"/>
                <a:cs typeface="Calibri"/>
              </a:rPr>
              <a:t>s</a:t>
            </a:r>
            <a:r>
              <a:rPr sz="750" spc="3" dirty="0">
                <a:latin typeface="Calibri"/>
                <a:cs typeface="Calibri"/>
              </a:rPr>
              <a:t>m</a:t>
            </a:r>
            <a:r>
              <a:rPr sz="750" spc="-10" dirty="0">
                <a:latin typeface="Calibri"/>
                <a:cs typeface="Calibri"/>
              </a:rPr>
              <a:t>a</a:t>
            </a:r>
            <a:r>
              <a:rPr sz="750" spc="-3" dirty="0">
                <a:latin typeface="Calibri"/>
                <a:cs typeface="Calibri"/>
              </a:rPr>
              <a:t>ll</a:t>
            </a:r>
            <a:r>
              <a:rPr sz="750" dirty="0">
                <a:latin typeface="Calibri"/>
                <a:cs typeface="Calibri"/>
              </a:rPr>
              <a:t>er </a:t>
            </a:r>
            <a:r>
              <a:rPr sz="750" spc="-3" dirty="0">
                <a:latin typeface="Calibri"/>
                <a:cs typeface="Calibri"/>
              </a:rPr>
              <a:t>pu</a:t>
            </a:r>
            <a:r>
              <a:rPr sz="750" spc="3" dirty="0">
                <a:latin typeface="Calibri"/>
                <a:cs typeface="Calibri"/>
              </a:rPr>
              <a:t>m</a:t>
            </a:r>
            <a:r>
              <a:rPr sz="750" spc="-3" dirty="0">
                <a:latin typeface="Calibri"/>
                <a:cs typeface="Calibri"/>
              </a:rPr>
              <a:t>p</a:t>
            </a:r>
            <a:r>
              <a:rPr sz="750" dirty="0">
                <a:latin typeface="Calibri"/>
                <a:cs typeface="Calibri"/>
              </a:rPr>
              <a:t>. 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GIG</a:t>
            </a:r>
            <a:r>
              <a:rPr sz="750" dirty="0">
                <a:latin typeface="Calibri"/>
                <a:cs typeface="Calibri"/>
              </a:rPr>
              <a:t>A </a:t>
            </a:r>
            <a:r>
              <a:rPr sz="750" spc="-3" dirty="0">
                <a:latin typeface="Calibri"/>
                <a:cs typeface="Calibri"/>
              </a:rPr>
              <a:t>p</a:t>
            </a:r>
            <a:r>
              <a:rPr sz="750" spc="-14" dirty="0">
                <a:latin typeface="Calibri"/>
                <a:cs typeface="Calibri"/>
              </a:rPr>
              <a:t>u</a:t>
            </a:r>
            <a:r>
              <a:rPr sz="750" spc="3" dirty="0">
                <a:latin typeface="Calibri"/>
                <a:cs typeface="Calibri"/>
              </a:rPr>
              <a:t>m</a:t>
            </a:r>
            <a:r>
              <a:rPr sz="750" spc="-3" dirty="0">
                <a:latin typeface="Calibri"/>
                <a:cs typeface="Calibri"/>
              </a:rPr>
              <a:t>p</a:t>
            </a:r>
            <a:r>
              <a:rPr sz="750" dirty="0">
                <a:latin typeface="Calibri"/>
                <a:cs typeface="Calibri"/>
              </a:rPr>
              <a:t>s w</a:t>
            </a:r>
            <a:r>
              <a:rPr sz="750" spc="-3" dirty="0">
                <a:latin typeface="Calibri"/>
                <a:cs typeface="Calibri"/>
              </a:rPr>
              <a:t>il</a:t>
            </a:r>
            <a:r>
              <a:rPr sz="750" dirty="0">
                <a:latin typeface="Calibri"/>
                <a:cs typeface="Calibri"/>
              </a:rPr>
              <a:t>l</a:t>
            </a:r>
            <a:r>
              <a:rPr sz="750" spc="-10" dirty="0">
                <a:latin typeface="Calibri"/>
                <a:cs typeface="Calibri"/>
              </a:rPr>
              <a:t> </a:t>
            </a:r>
            <a:r>
              <a:rPr sz="750" spc="-3" dirty="0">
                <a:latin typeface="Calibri"/>
                <a:cs typeface="Calibri"/>
              </a:rPr>
              <a:t>al</a:t>
            </a:r>
            <a:r>
              <a:rPr sz="750" dirty="0">
                <a:latin typeface="Calibri"/>
                <a:cs typeface="Calibri"/>
              </a:rPr>
              <a:t>l </a:t>
            </a:r>
            <a:r>
              <a:rPr sz="750" spc="-3" dirty="0">
                <a:latin typeface="Calibri"/>
                <a:cs typeface="Calibri"/>
              </a:rPr>
              <a:t>b</a:t>
            </a:r>
            <a:r>
              <a:rPr sz="750" dirty="0">
                <a:latin typeface="Calibri"/>
                <a:cs typeface="Calibri"/>
              </a:rPr>
              <a:t>e</a:t>
            </a:r>
            <a:r>
              <a:rPr sz="750" spc="-7" dirty="0">
                <a:latin typeface="Calibri"/>
                <a:cs typeface="Calibri"/>
              </a:rPr>
              <a:t> </a:t>
            </a:r>
            <a:r>
              <a:rPr sz="750" dirty="0">
                <a:latin typeface="Calibri"/>
                <a:cs typeface="Calibri"/>
              </a:rPr>
              <a:t>4</a:t>
            </a:r>
            <a:r>
              <a:rPr sz="750" spc="-7" dirty="0">
                <a:latin typeface="Calibri"/>
                <a:cs typeface="Calibri"/>
              </a:rPr>
              <a:t>6</a:t>
            </a:r>
            <a:r>
              <a:rPr sz="750" dirty="0">
                <a:latin typeface="Calibri"/>
                <a:cs typeface="Calibri"/>
              </a:rPr>
              <a:t>0</a:t>
            </a:r>
            <a:r>
              <a:rPr sz="750" spc="-7" dirty="0">
                <a:latin typeface="Calibri"/>
                <a:cs typeface="Calibri"/>
              </a:rPr>
              <a:t>v</a:t>
            </a:r>
            <a:r>
              <a:rPr sz="750" spc="3" dirty="0">
                <a:latin typeface="Calibri"/>
                <a:cs typeface="Calibri"/>
              </a:rPr>
              <a:t>/</a:t>
            </a:r>
            <a:r>
              <a:rPr sz="750" dirty="0">
                <a:latin typeface="Calibri"/>
                <a:cs typeface="Calibri"/>
              </a:rPr>
              <a:t>3</a:t>
            </a:r>
            <a:r>
              <a:rPr sz="750" spc="-3" dirty="0">
                <a:latin typeface="Calibri"/>
                <a:cs typeface="Calibri"/>
              </a:rPr>
              <a:t> pha</a:t>
            </a:r>
            <a:r>
              <a:rPr sz="750" dirty="0">
                <a:latin typeface="Calibri"/>
                <a:cs typeface="Calibri"/>
              </a:rPr>
              <a:t>se</a:t>
            </a:r>
            <a:r>
              <a:rPr sz="750" spc="3" dirty="0">
                <a:latin typeface="Calibri"/>
                <a:cs typeface="Calibri"/>
              </a:rPr>
              <a:t> </a:t>
            </a:r>
            <a:r>
              <a:rPr sz="750" spc="-10" dirty="0">
                <a:latin typeface="Calibri"/>
                <a:cs typeface="Calibri"/>
              </a:rPr>
              <a:t>s</a:t>
            </a:r>
            <a:r>
              <a:rPr sz="750" dirty="0">
                <a:latin typeface="Calibri"/>
                <a:cs typeface="Calibri"/>
              </a:rPr>
              <a:t>o</a:t>
            </a:r>
            <a:r>
              <a:rPr sz="750" spc="-3" dirty="0">
                <a:latin typeface="Calibri"/>
                <a:cs typeface="Calibri"/>
              </a:rPr>
              <a:t> </a:t>
            </a:r>
            <a:r>
              <a:rPr sz="750" dirty="0">
                <a:latin typeface="Calibri"/>
                <a:cs typeface="Calibri"/>
              </a:rPr>
              <a:t>t</a:t>
            </a:r>
            <a:r>
              <a:rPr sz="750" spc="-3" dirty="0">
                <a:latin typeface="Calibri"/>
                <a:cs typeface="Calibri"/>
              </a:rPr>
              <a:t>ran</a:t>
            </a:r>
            <a:r>
              <a:rPr sz="750" dirty="0">
                <a:latin typeface="Calibri"/>
                <a:cs typeface="Calibri"/>
              </a:rPr>
              <a:t>s</a:t>
            </a:r>
            <a:r>
              <a:rPr sz="750" spc="-3" dirty="0">
                <a:latin typeface="Calibri"/>
                <a:cs typeface="Calibri"/>
              </a:rPr>
              <a:t>f</a:t>
            </a:r>
            <a:r>
              <a:rPr sz="750" spc="3" dirty="0">
                <a:latin typeface="Calibri"/>
                <a:cs typeface="Calibri"/>
              </a:rPr>
              <a:t>o</a:t>
            </a:r>
            <a:r>
              <a:rPr sz="750" spc="-10" dirty="0">
                <a:latin typeface="Calibri"/>
                <a:cs typeface="Calibri"/>
              </a:rPr>
              <a:t>r</a:t>
            </a:r>
            <a:r>
              <a:rPr sz="750" spc="-7" dirty="0">
                <a:latin typeface="Calibri"/>
                <a:cs typeface="Calibri"/>
              </a:rPr>
              <a:t>m</a:t>
            </a:r>
            <a:r>
              <a:rPr sz="750" dirty="0">
                <a:latin typeface="Calibri"/>
                <a:cs typeface="Calibri"/>
              </a:rPr>
              <a:t>e</a:t>
            </a:r>
            <a:r>
              <a:rPr sz="750" spc="-3" dirty="0">
                <a:latin typeface="Calibri"/>
                <a:cs typeface="Calibri"/>
              </a:rPr>
              <a:t>r</a:t>
            </a:r>
            <a:r>
              <a:rPr sz="750" dirty="0">
                <a:latin typeface="Calibri"/>
                <a:cs typeface="Calibri"/>
              </a:rPr>
              <a:t>s</a:t>
            </a:r>
            <a:r>
              <a:rPr sz="750" spc="-7" dirty="0">
                <a:latin typeface="Calibri"/>
                <a:cs typeface="Calibri"/>
              </a:rPr>
              <a:t> </a:t>
            </a:r>
            <a:r>
              <a:rPr sz="750" spc="3" dirty="0">
                <a:latin typeface="Calibri"/>
                <a:cs typeface="Calibri"/>
              </a:rPr>
              <a:t>m</a:t>
            </a:r>
            <a:r>
              <a:rPr sz="750" spc="-3" dirty="0">
                <a:latin typeface="Calibri"/>
                <a:cs typeface="Calibri"/>
              </a:rPr>
              <a:t>a</a:t>
            </a:r>
            <a:r>
              <a:rPr sz="750" dirty="0">
                <a:latin typeface="Calibri"/>
                <a:cs typeface="Calibri"/>
              </a:rPr>
              <a:t>y</a:t>
            </a:r>
            <a:r>
              <a:rPr sz="750" spc="3" dirty="0">
                <a:latin typeface="Calibri"/>
                <a:cs typeface="Calibri"/>
              </a:rPr>
              <a:t> </a:t>
            </a:r>
            <a:r>
              <a:rPr sz="750" spc="-14" dirty="0">
                <a:latin typeface="Calibri"/>
                <a:cs typeface="Calibri"/>
              </a:rPr>
              <a:t>b</a:t>
            </a:r>
            <a:r>
              <a:rPr sz="750" dirty="0">
                <a:latin typeface="Calibri"/>
                <a:cs typeface="Calibri"/>
              </a:rPr>
              <a:t>e</a:t>
            </a:r>
            <a:r>
              <a:rPr sz="750" spc="3" dirty="0">
                <a:latin typeface="Calibri"/>
                <a:cs typeface="Calibri"/>
              </a:rPr>
              <a:t> </a:t>
            </a:r>
            <a:r>
              <a:rPr sz="750" spc="-3" dirty="0">
                <a:latin typeface="Calibri"/>
                <a:cs typeface="Calibri"/>
              </a:rPr>
              <a:t>r</a:t>
            </a:r>
            <a:r>
              <a:rPr sz="750" dirty="0">
                <a:latin typeface="Calibri"/>
                <a:cs typeface="Calibri"/>
              </a:rPr>
              <a:t>e</a:t>
            </a:r>
            <a:r>
              <a:rPr sz="750" spc="-3" dirty="0">
                <a:latin typeface="Calibri"/>
                <a:cs typeface="Calibri"/>
              </a:rPr>
              <a:t>quir</a:t>
            </a:r>
            <a:r>
              <a:rPr sz="750" dirty="0">
                <a:latin typeface="Calibri"/>
                <a:cs typeface="Calibri"/>
              </a:rPr>
              <a:t>e</a:t>
            </a:r>
            <a:r>
              <a:rPr sz="750" spc="-3" dirty="0">
                <a:latin typeface="Calibri"/>
                <a:cs typeface="Calibri"/>
              </a:rPr>
              <a:t>d</a:t>
            </a:r>
            <a:r>
              <a:rPr sz="750" dirty="0">
                <a:latin typeface="Calibri"/>
                <a:cs typeface="Calibri"/>
              </a:rPr>
              <a:t>.</a:t>
            </a:r>
            <a:endParaRPr sz="750">
              <a:latin typeface="Calibri"/>
              <a:cs typeface="Calibri"/>
            </a:endParaRPr>
          </a:p>
        </p:txBody>
      </p:sp>
      <p:sp>
        <p:nvSpPr>
          <p:cNvPr id="7" name="object 7"/>
          <p:cNvSpPr txBox="1"/>
          <p:nvPr/>
        </p:nvSpPr>
        <p:spPr>
          <a:xfrm>
            <a:off x="4059238" y="3897092"/>
            <a:ext cx="4061980" cy="2134687"/>
          </a:xfrm>
          <a:prstGeom prst="rect">
            <a:avLst/>
          </a:prstGeom>
        </p:spPr>
        <p:txBody>
          <a:bodyPr vert="horz" wrap="square" lIns="0" tIns="0" rIns="0" bIns="0" rtlCol="0">
            <a:spAutoFit/>
          </a:bodyPr>
          <a:lstStyle/>
          <a:p>
            <a:pPr marL="8659" marR="3464">
              <a:lnSpc>
                <a:spcPct val="109500"/>
              </a:lnSpc>
            </a:pPr>
            <a:r>
              <a:rPr sz="750" spc="-3" dirty="0">
                <a:latin typeface="Calibri"/>
                <a:cs typeface="Calibri"/>
              </a:rPr>
              <a:t>I</a:t>
            </a:r>
            <a:r>
              <a:rPr sz="750" dirty="0">
                <a:latin typeface="Calibri"/>
                <a:cs typeface="Calibri"/>
              </a:rPr>
              <a:t>f y</a:t>
            </a:r>
            <a:r>
              <a:rPr sz="750" spc="3" dirty="0">
                <a:latin typeface="Calibri"/>
                <a:cs typeface="Calibri"/>
              </a:rPr>
              <a:t>o</a:t>
            </a:r>
            <a:r>
              <a:rPr sz="750" dirty="0">
                <a:latin typeface="Calibri"/>
                <a:cs typeface="Calibri"/>
              </a:rPr>
              <a:t>u</a:t>
            </a:r>
            <a:r>
              <a:rPr sz="750" spc="-3" dirty="0">
                <a:latin typeface="Calibri"/>
                <a:cs typeface="Calibri"/>
              </a:rPr>
              <a:t> </a:t>
            </a:r>
            <a:r>
              <a:rPr sz="750" spc="-14" dirty="0">
                <a:latin typeface="Calibri"/>
                <a:cs typeface="Calibri"/>
              </a:rPr>
              <a:t>n</a:t>
            </a:r>
            <a:r>
              <a:rPr sz="750" spc="3" dirty="0">
                <a:latin typeface="Calibri"/>
                <a:cs typeface="Calibri"/>
              </a:rPr>
              <a:t>o</a:t>
            </a:r>
            <a:r>
              <a:rPr sz="750" dirty="0">
                <a:latin typeface="Calibri"/>
                <a:cs typeface="Calibri"/>
              </a:rPr>
              <a:t>t</a:t>
            </a:r>
            <a:r>
              <a:rPr sz="750" spc="-3" dirty="0">
                <a:latin typeface="Calibri"/>
                <a:cs typeface="Calibri"/>
              </a:rPr>
              <a:t>i</a:t>
            </a:r>
            <a:r>
              <a:rPr sz="750" spc="-10" dirty="0">
                <a:latin typeface="Calibri"/>
                <a:cs typeface="Calibri"/>
              </a:rPr>
              <a:t>c</a:t>
            </a:r>
            <a:r>
              <a:rPr sz="750" dirty="0">
                <a:latin typeface="Calibri"/>
                <a:cs typeface="Calibri"/>
              </a:rPr>
              <a:t>e</a:t>
            </a:r>
            <a:r>
              <a:rPr sz="750" spc="3" dirty="0">
                <a:latin typeface="Calibri"/>
                <a:cs typeface="Calibri"/>
              </a:rPr>
              <a:t> </a:t>
            </a:r>
            <a:r>
              <a:rPr sz="750" spc="-3" dirty="0">
                <a:latin typeface="Calibri"/>
                <a:cs typeface="Calibri"/>
              </a:rPr>
              <a:t>f</a:t>
            </a:r>
            <a:r>
              <a:rPr sz="750" spc="-10" dirty="0">
                <a:latin typeface="Calibri"/>
                <a:cs typeface="Calibri"/>
              </a:rPr>
              <a:t>r</a:t>
            </a:r>
            <a:r>
              <a:rPr sz="750" spc="-7" dirty="0">
                <a:latin typeface="Calibri"/>
                <a:cs typeface="Calibri"/>
              </a:rPr>
              <a:t>o</a:t>
            </a:r>
            <a:r>
              <a:rPr sz="750" dirty="0">
                <a:latin typeface="Calibri"/>
                <a:cs typeface="Calibri"/>
              </a:rPr>
              <a:t>m</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es </a:t>
            </a:r>
            <a:r>
              <a:rPr sz="750" spc="-7"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a:t>
            </a:r>
            <a:r>
              <a:rPr sz="750" spc="-10" dirty="0">
                <a:latin typeface="Calibri"/>
                <a:cs typeface="Calibri"/>
              </a:rPr>
              <a:t> </a:t>
            </a:r>
            <a:r>
              <a:rPr sz="750" spc="-3" dirty="0">
                <a:latin typeface="Calibri"/>
                <a:cs typeface="Calibri"/>
              </a:rPr>
              <a:t>u</a:t>
            </a:r>
            <a:r>
              <a:rPr sz="750" dirty="0">
                <a:latin typeface="Calibri"/>
                <a:cs typeface="Calibri"/>
              </a:rPr>
              <a:t>s</a:t>
            </a:r>
            <a:r>
              <a:rPr sz="750" spc="-3" dirty="0">
                <a:latin typeface="Calibri"/>
                <a:cs typeface="Calibri"/>
              </a:rPr>
              <a:t>uall</a:t>
            </a:r>
            <a:r>
              <a:rPr sz="750" dirty="0">
                <a:latin typeface="Calibri"/>
                <a:cs typeface="Calibri"/>
              </a:rPr>
              <a:t>y</a:t>
            </a:r>
            <a:r>
              <a:rPr sz="750" spc="3" dirty="0">
                <a:latin typeface="Calibri"/>
                <a:cs typeface="Calibri"/>
              </a:rPr>
              <a:t> </a:t>
            </a:r>
            <a:r>
              <a:rPr sz="750" spc="-3" dirty="0">
                <a:latin typeface="Calibri"/>
                <a:cs typeface="Calibri"/>
              </a:rPr>
              <a:t>u</a:t>
            </a:r>
            <a:r>
              <a:rPr sz="750" dirty="0">
                <a:latin typeface="Calibri"/>
                <a:cs typeface="Calibri"/>
              </a:rPr>
              <a:t>se</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10" dirty="0">
                <a:latin typeface="Calibri"/>
                <a:cs typeface="Calibri"/>
              </a:rPr>
              <a:t> </a:t>
            </a:r>
            <a:r>
              <a:rPr sz="750" spc="-3" dirty="0">
                <a:latin typeface="Calibri"/>
                <a:cs typeface="Calibri"/>
              </a:rPr>
              <a:t>n</a:t>
            </a:r>
            <a:r>
              <a:rPr sz="750" dirty="0">
                <a:latin typeface="Calibri"/>
                <a:cs typeface="Calibri"/>
              </a:rPr>
              <a:t>ext s</a:t>
            </a:r>
            <a:r>
              <a:rPr sz="750" spc="-3" dirty="0">
                <a:latin typeface="Calibri"/>
                <a:cs typeface="Calibri"/>
              </a:rPr>
              <a:t>iz</a:t>
            </a:r>
            <a:r>
              <a:rPr sz="750" dirty="0">
                <a:latin typeface="Calibri"/>
                <a:cs typeface="Calibri"/>
              </a:rPr>
              <a:t>e</a:t>
            </a:r>
            <a:r>
              <a:rPr sz="750" spc="-7" dirty="0">
                <a:latin typeface="Calibri"/>
                <a:cs typeface="Calibri"/>
              </a:rPr>
              <a:t> </a:t>
            </a:r>
            <a:r>
              <a:rPr sz="750" spc="-3" dirty="0">
                <a:latin typeface="Calibri"/>
                <a:cs typeface="Calibri"/>
              </a:rPr>
              <a:t>larg</a:t>
            </a:r>
            <a:r>
              <a:rPr sz="750" dirty="0">
                <a:latin typeface="Calibri"/>
                <a:cs typeface="Calibri"/>
              </a:rPr>
              <a:t>er </a:t>
            </a:r>
            <a:r>
              <a:rPr sz="750" spc="-3" dirty="0">
                <a:latin typeface="Calibri"/>
                <a:cs typeface="Calibri"/>
              </a:rPr>
              <a:t>p</a:t>
            </a:r>
            <a:r>
              <a:rPr sz="750" spc="-14" dirty="0">
                <a:latin typeface="Calibri"/>
                <a:cs typeface="Calibri"/>
              </a:rPr>
              <a:t>u</a:t>
            </a:r>
            <a:r>
              <a:rPr sz="750" spc="3" dirty="0">
                <a:latin typeface="Calibri"/>
                <a:cs typeface="Calibri"/>
              </a:rPr>
              <a:t>m</a:t>
            </a:r>
            <a:r>
              <a:rPr sz="750" dirty="0">
                <a:latin typeface="Calibri"/>
                <a:cs typeface="Calibri"/>
              </a:rPr>
              <a:t>p</a:t>
            </a:r>
            <a:r>
              <a:rPr sz="750" spc="-3" dirty="0">
                <a:latin typeface="Calibri"/>
                <a:cs typeface="Calibri"/>
              </a:rPr>
              <a:t> g</a:t>
            </a:r>
            <a:r>
              <a:rPr sz="750" spc="3" dirty="0">
                <a:latin typeface="Calibri"/>
                <a:cs typeface="Calibri"/>
              </a:rPr>
              <a:t>o</a:t>
            </a:r>
            <a:r>
              <a:rPr sz="750" spc="-3" dirty="0">
                <a:latin typeface="Calibri"/>
                <a:cs typeface="Calibri"/>
              </a:rPr>
              <a:t>i</a:t>
            </a:r>
            <a:r>
              <a:rPr sz="750" spc="-14" dirty="0">
                <a:latin typeface="Calibri"/>
                <a:cs typeface="Calibri"/>
              </a:rPr>
              <a:t>n</a:t>
            </a:r>
            <a:r>
              <a:rPr sz="750" dirty="0">
                <a:latin typeface="Calibri"/>
                <a:cs typeface="Calibri"/>
              </a:rPr>
              <a:t>g</a:t>
            </a:r>
            <a:r>
              <a:rPr sz="750" spc="-3" dirty="0">
                <a:latin typeface="Calibri"/>
                <a:cs typeface="Calibri"/>
              </a:rPr>
              <a:t> </a:t>
            </a:r>
            <a:r>
              <a:rPr sz="750" dirty="0">
                <a:latin typeface="Calibri"/>
                <a:cs typeface="Calibri"/>
              </a:rPr>
              <a:t>E</a:t>
            </a:r>
            <a:r>
              <a:rPr sz="750" spc="-3" dirty="0">
                <a:latin typeface="Calibri"/>
                <a:cs typeface="Calibri"/>
              </a:rPr>
              <a:t>C</a:t>
            </a:r>
            <a:r>
              <a:rPr sz="750" dirty="0">
                <a:latin typeface="Calibri"/>
                <a:cs typeface="Calibri"/>
              </a:rPr>
              <a:t>M</a:t>
            </a:r>
            <a:r>
              <a:rPr sz="750" spc="3" dirty="0">
                <a:latin typeface="Calibri"/>
                <a:cs typeface="Calibri"/>
              </a:rPr>
              <a:t> </a:t>
            </a:r>
            <a:r>
              <a:rPr sz="750" spc="-3" dirty="0">
                <a:latin typeface="Calibri"/>
                <a:cs typeface="Calibri"/>
              </a:rPr>
              <a:t>an</a:t>
            </a:r>
            <a:r>
              <a:rPr sz="750" dirty="0">
                <a:latin typeface="Calibri"/>
                <a:cs typeface="Calibri"/>
              </a:rPr>
              <a:t>d</a:t>
            </a:r>
            <a:r>
              <a:rPr sz="750" spc="-10" dirty="0">
                <a:latin typeface="Calibri"/>
                <a:cs typeface="Calibri"/>
              </a:rPr>
              <a:t> </a:t>
            </a:r>
            <a:r>
              <a:rPr sz="750" dirty="0">
                <a:latin typeface="Calibri"/>
                <a:cs typeface="Calibri"/>
              </a:rPr>
              <a:t>st</a:t>
            </a:r>
            <a:r>
              <a:rPr sz="750" spc="-3" dirty="0">
                <a:latin typeface="Calibri"/>
                <a:cs typeface="Calibri"/>
              </a:rPr>
              <a:t>il</a:t>
            </a:r>
            <a:r>
              <a:rPr sz="750" dirty="0">
                <a:latin typeface="Calibri"/>
                <a:cs typeface="Calibri"/>
              </a:rPr>
              <a:t>l</a:t>
            </a:r>
            <a:r>
              <a:rPr sz="750" spc="-7" dirty="0">
                <a:latin typeface="Calibri"/>
                <a:cs typeface="Calibri"/>
              </a:rPr>
              <a:t> </a:t>
            </a:r>
            <a:r>
              <a:rPr sz="750" spc="3" dirty="0">
                <a:latin typeface="Calibri"/>
                <a:cs typeface="Calibri"/>
              </a:rPr>
              <a:t>o</a:t>
            </a:r>
            <a:r>
              <a:rPr sz="750" spc="-3" dirty="0">
                <a:latin typeface="Calibri"/>
                <a:cs typeface="Calibri"/>
              </a:rPr>
              <a:t>p</a:t>
            </a:r>
            <a:r>
              <a:rPr sz="750" dirty="0">
                <a:latin typeface="Calibri"/>
                <a:cs typeface="Calibri"/>
              </a:rPr>
              <a:t>e</a:t>
            </a:r>
            <a:r>
              <a:rPr sz="750" spc="-3" dirty="0">
                <a:latin typeface="Calibri"/>
                <a:cs typeface="Calibri"/>
              </a:rPr>
              <a:t>ra</a:t>
            </a:r>
            <a:r>
              <a:rPr sz="750" dirty="0">
                <a:latin typeface="Calibri"/>
                <a:cs typeface="Calibri"/>
              </a:rPr>
              <a:t>t</a:t>
            </a:r>
            <a:r>
              <a:rPr sz="750" spc="-3" dirty="0">
                <a:latin typeface="Calibri"/>
                <a:cs typeface="Calibri"/>
              </a:rPr>
              <a:t>in</a:t>
            </a:r>
            <a:r>
              <a:rPr sz="750" dirty="0">
                <a:latin typeface="Calibri"/>
                <a:cs typeface="Calibri"/>
              </a:rPr>
              <a:t>g w</a:t>
            </a:r>
            <a:r>
              <a:rPr sz="750" spc="-3" dirty="0">
                <a:latin typeface="Calibri"/>
                <a:cs typeface="Calibri"/>
              </a:rPr>
              <a:t>i</a:t>
            </a:r>
            <a:r>
              <a:rPr sz="750" dirty="0">
                <a:latin typeface="Calibri"/>
                <a:cs typeface="Calibri"/>
              </a:rPr>
              <a:t>th</a:t>
            </a:r>
            <a:r>
              <a:rPr sz="750" spc="-3" dirty="0">
                <a:latin typeface="Calibri"/>
                <a:cs typeface="Calibri"/>
              </a:rPr>
              <a:t> </a:t>
            </a:r>
            <a:r>
              <a:rPr sz="750" dirty="0">
                <a:latin typeface="Calibri"/>
                <a:cs typeface="Calibri"/>
              </a:rPr>
              <a:t>a </a:t>
            </a:r>
            <a:r>
              <a:rPr sz="750" spc="-3" dirty="0">
                <a:latin typeface="Calibri"/>
                <a:cs typeface="Calibri"/>
              </a:rPr>
              <a:t>S</a:t>
            </a:r>
            <a:r>
              <a:rPr sz="750" dirty="0">
                <a:latin typeface="Calibri"/>
                <a:cs typeface="Calibri"/>
              </a:rPr>
              <a:t>Y</a:t>
            </a:r>
            <a:r>
              <a:rPr sz="750" spc="-14" dirty="0">
                <a:latin typeface="Calibri"/>
                <a:cs typeface="Calibri"/>
              </a:rPr>
              <a:t>S</a:t>
            </a:r>
            <a:r>
              <a:rPr sz="750" dirty="0">
                <a:latin typeface="Calibri"/>
                <a:cs typeface="Calibri"/>
              </a:rPr>
              <a:t>TEM</a:t>
            </a:r>
            <a:r>
              <a:rPr sz="750" spc="-3"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 </a:t>
            </a:r>
            <a:r>
              <a:rPr sz="750" spc="3" dirty="0">
                <a:latin typeface="Calibri"/>
                <a:cs typeface="Calibri"/>
              </a:rPr>
              <a:t> </a:t>
            </a:r>
            <a:r>
              <a:rPr sz="750" dirty="0">
                <a:latin typeface="Calibri"/>
                <a:cs typeface="Calibri"/>
              </a:rPr>
              <a:t>(</a:t>
            </a:r>
            <a:r>
              <a:rPr sz="750" spc="-10" dirty="0">
                <a:latin typeface="Calibri"/>
                <a:cs typeface="Calibri"/>
              </a:rPr>
              <a:t>i</a:t>
            </a:r>
            <a:r>
              <a:rPr sz="750" dirty="0">
                <a:latin typeface="Calibri"/>
                <a:cs typeface="Calibri"/>
              </a:rPr>
              <a:t>e:</a:t>
            </a:r>
            <a:r>
              <a:rPr sz="750" spc="-14" dirty="0">
                <a:latin typeface="Calibri"/>
                <a:cs typeface="Calibri"/>
              </a:rPr>
              <a:t> </a:t>
            </a:r>
            <a:r>
              <a:rPr sz="750" spc="-3" dirty="0">
                <a:latin typeface="Calibri"/>
                <a:cs typeface="Calibri"/>
              </a:rPr>
              <a:t>GIG</a:t>
            </a:r>
            <a:r>
              <a:rPr sz="750" dirty="0">
                <a:latin typeface="Calibri"/>
                <a:cs typeface="Calibri"/>
              </a:rPr>
              <a:t>A 4</a:t>
            </a:r>
            <a:r>
              <a:rPr sz="750" spc="-3" dirty="0">
                <a:latin typeface="Calibri"/>
                <a:cs typeface="Calibri"/>
              </a:rPr>
              <a:t> </a:t>
            </a:r>
            <a:r>
              <a:rPr sz="750" dirty="0">
                <a:latin typeface="Calibri"/>
                <a:cs typeface="Calibri"/>
              </a:rPr>
              <a:t>3</a:t>
            </a:r>
            <a:r>
              <a:rPr sz="750" spc="-3" dirty="0">
                <a:latin typeface="Calibri"/>
                <a:cs typeface="Calibri"/>
              </a:rPr>
              <a:t>-</a:t>
            </a:r>
            <a:r>
              <a:rPr sz="750" spc="-7" dirty="0">
                <a:latin typeface="Calibri"/>
                <a:cs typeface="Calibri"/>
              </a:rPr>
              <a:t>1</a:t>
            </a:r>
            <a:r>
              <a:rPr sz="750" dirty="0">
                <a:latin typeface="Calibri"/>
                <a:cs typeface="Calibri"/>
              </a:rPr>
              <a:t>05</a:t>
            </a:r>
            <a:r>
              <a:rPr sz="750" spc="-3" dirty="0">
                <a:latin typeface="Calibri"/>
                <a:cs typeface="Calibri"/>
              </a:rPr>
              <a:t> </a:t>
            </a:r>
            <a:r>
              <a:rPr sz="750" dirty="0">
                <a:latin typeface="Calibri"/>
                <a:cs typeface="Calibri"/>
              </a:rPr>
              <a:t>w</a:t>
            </a:r>
            <a:r>
              <a:rPr sz="750" spc="-3" dirty="0">
                <a:latin typeface="Calibri"/>
                <a:cs typeface="Calibri"/>
              </a:rPr>
              <a:t>il</a:t>
            </a:r>
            <a:r>
              <a:rPr sz="750" dirty="0">
                <a:latin typeface="Calibri"/>
                <a:cs typeface="Calibri"/>
              </a:rPr>
              <a:t>l </a:t>
            </a:r>
            <a:r>
              <a:rPr sz="750" spc="-10" dirty="0">
                <a:latin typeface="Calibri"/>
                <a:cs typeface="Calibri"/>
              </a:rPr>
              <a:t>c</a:t>
            </a:r>
            <a:r>
              <a:rPr sz="750" spc="-7" dirty="0">
                <a:latin typeface="Calibri"/>
                <a:cs typeface="Calibri"/>
              </a:rPr>
              <a:t>o</a:t>
            </a:r>
            <a:r>
              <a:rPr sz="750" spc="3" dirty="0">
                <a:latin typeface="Calibri"/>
                <a:cs typeface="Calibri"/>
              </a:rPr>
              <a:t>v</a:t>
            </a:r>
            <a:r>
              <a:rPr sz="750" dirty="0">
                <a:latin typeface="Calibri"/>
                <a:cs typeface="Calibri"/>
              </a:rPr>
              <a:t>er</a:t>
            </a:r>
            <a:r>
              <a:rPr sz="750" spc="-7" dirty="0">
                <a:latin typeface="Calibri"/>
                <a:cs typeface="Calibri"/>
              </a:rPr>
              <a:t> 15</a:t>
            </a:r>
            <a:r>
              <a:rPr sz="750" dirty="0">
                <a:latin typeface="Calibri"/>
                <a:cs typeface="Calibri"/>
              </a:rPr>
              <a:t>1</a:t>
            </a:r>
            <a:r>
              <a:rPr sz="750" spc="3" dirty="0">
                <a:latin typeface="Calibri"/>
                <a:cs typeface="Calibri"/>
              </a:rPr>
              <a:t>0</a:t>
            </a:r>
            <a:r>
              <a:rPr sz="750" spc="-10" dirty="0">
                <a:latin typeface="Calibri"/>
                <a:cs typeface="Calibri"/>
              </a:rPr>
              <a:t>-</a:t>
            </a:r>
            <a:r>
              <a:rPr sz="750" dirty="0">
                <a:latin typeface="Calibri"/>
                <a:cs typeface="Calibri"/>
              </a:rPr>
              <a:t>2</a:t>
            </a:r>
            <a:r>
              <a:rPr sz="750" spc="-3" dirty="0">
                <a:latin typeface="Calibri"/>
                <a:cs typeface="Calibri"/>
              </a:rPr>
              <a:t>B</a:t>
            </a:r>
            <a:r>
              <a:rPr sz="750" dirty="0">
                <a:latin typeface="Calibri"/>
                <a:cs typeface="Calibri"/>
              </a:rPr>
              <a:t>,</a:t>
            </a:r>
            <a:r>
              <a:rPr sz="750" spc="-7" dirty="0">
                <a:latin typeface="Calibri"/>
                <a:cs typeface="Calibri"/>
              </a:rPr>
              <a:t> </a:t>
            </a:r>
            <a:r>
              <a:rPr sz="750" dirty="0">
                <a:latin typeface="Calibri"/>
                <a:cs typeface="Calibri"/>
              </a:rPr>
              <a:t>3</a:t>
            </a:r>
            <a:r>
              <a:rPr sz="750" spc="-3" dirty="0">
                <a:latin typeface="Calibri"/>
                <a:cs typeface="Calibri"/>
              </a:rPr>
              <a:t>A</a:t>
            </a:r>
            <a:r>
              <a:rPr sz="750" dirty="0">
                <a:latin typeface="Calibri"/>
                <a:cs typeface="Calibri"/>
              </a:rPr>
              <a:t>,</a:t>
            </a:r>
            <a:r>
              <a:rPr sz="750" spc="-7" dirty="0">
                <a:latin typeface="Calibri"/>
                <a:cs typeface="Calibri"/>
              </a:rPr>
              <a:t> </a:t>
            </a:r>
            <a:r>
              <a:rPr sz="750" dirty="0">
                <a:latin typeface="Calibri"/>
                <a:cs typeface="Calibri"/>
              </a:rPr>
              <a:t>4A </a:t>
            </a:r>
            <a:r>
              <a:rPr sz="750" spc="-3" dirty="0">
                <a:latin typeface="Calibri"/>
                <a:cs typeface="Calibri"/>
              </a:rPr>
              <a:t>an</a:t>
            </a:r>
            <a:r>
              <a:rPr sz="750" dirty="0">
                <a:latin typeface="Calibri"/>
                <a:cs typeface="Calibri"/>
              </a:rPr>
              <a:t>d</a:t>
            </a:r>
            <a:r>
              <a:rPr sz="750" spc="-3" dirty="0">
                <a:latin typeface="Calibri"/>
                <a:cs typeface="Calibri"/>
              </a:rPr>
              <a:t> </a:t>
            </a:r>
            <a:r>
              <a:rPr sz="750" dirty="0">
                <a:latin typeface="Calibri"/>
                <a:cs typeface="Calibri"/>
              </a:rPr>
              <a:t>a </a:t>
            </a:r>
            <a:r>
              <a:rPr sz="750" spc="-10" dirty="0">
                <a:latin typeface="Calibri"/>
                <a:cs typeface="Calibri"/>
              </a:rPr>
              <a:t>l</a:t>
            </a:r>
            <a:r>
              <a:rPr sz="750" spc="3" dirty="0">
                <a:latin typeface="Calibri"/>
                <a:cs typeface="Calibri"/>
              </a:rPr>
              <a:t>o</a:t>
            </a:r>
            <a:r>
              <a:rPr sz="750" dirty="0">
                <a:latin typeface="Calibri"/>
                <a:cs typeface="Calibri"/>
              </a:rPr>
              <a:t>t</a:t>
            </a:r>
            <a:r>
              <a:rPr sz="750" spc="-7" dirty="0">
                <a:latin typeface="Calibri"/>
                <a:cs typeface="Calibri"/>
              </a:rPr>
              <a:t> </a:t>
            </a:r>
            <a:r>
              <a:rPr sz="750" spc="3" dirty="0">
                <a:latin typeface="Calibri"/>
                <a:cs typeface="Calibri"/>
              </a:rPr>
              <a:t>o</a:t>
            </a:r>
            <a:r>
              <a:rPr sz="750" dirty="0">
                <a:latin typeface="Calibri"/>
                <a:cs typeface="Calibri"/>
              </a:rPr>
              <a:t>f</a:t>
            </a:r>
            <a:r>
              <a:rPr sz="750" spc="-7" dirty="0">
                <a:latin typeface="Calibri"/>
                <a:cs typeface="Calibri"/>
              </a:rPr>
              <a:t> 3</a:t>
            </a:r>
            <a:r>
              <a:rPr sz="750" spc="-3" dirty="0">
                <a:latin typeface="Calibri"/>
                <a:cs typeface="Calibri"/>
              </a:rPr>
              <a:t>B</a:t>
            </a:r>
            <a:r>
              <a:rPr sz="750" dirty="0">
                <a:latin typeface="Calibri"/>
                <a:cs typeface="Calibri"/>
              </a:rPr>
              <a:t>).  </a:t>
            </a:r>
            <a:r>
              <a:rPr sz="750" spc="-7" dirty="0">
                <a:latin typeface="Calibri"/>
                <a:cs typeface="Calibri"/>
              </a:rPr>
              <a:t>L</a:t>
            </a:r>
            <a:r>
              <a:rPr sz="750" dirty="0">
                <a:latin typeface="Calibri"/>
                <a:cs typeface="Calibri"/>
              </a:rPr>
              <a:t>et</a:t>
            </a:r>
            <a:r>
              <a:rPr sz="750" spc="3" dirty="0">
                <a:latin typeface="Calibri"/>
                <a:cs typeface="Calibri"/>
              </a:rPr>
              <a:t> </a:t>
            </a:r>
            <a:r>
              <a:rPr sz="750" spc="-3" dirty="0">
                <a:latin typeface="Calibri"/>
                <a:cs typeface="Calibri"/>
              </a:rPr>
              <a:t>u</a:t>
            </a:r>
            <a:r>
              <a:rPr sz="750" dirty="0">
                <a:latin typeface="Calibri"/>
                <a:cs typeface="Calibri"/>
              </a:rPr>
              <a:t>s </a:t>
            </a:r>
            <a:r>
              <a:rPr sz="750" spc="-14" dirty="0">
                <a:latin typeface="Calibri"/>
                <a:cs typeface="Calibri"/>
              </a:rPr>
              <a:t>h</a:t>
            </a:r>
            <a:r>
              <a:rPr sz="750" dirty="0">
                <a:latin typeface="Calibri"/>
                <a:cs typeface="Calibri"/>
              </a:rPr>
              <a:t>e</a:t>
            </a:r>
            <a:r>
              <a:rPr sz="750" spc="-3" dirty="0">
                <a:latin typeface="Calibri"/>
                <a:cs typeface="Calibri"/>
              </a:rPr>
              <a:t>l</a:t>
            </a:r>
            <a:r>
              <a:rPr sz="750" dirty="0">
                <a:latin typeface="Calibri"/>
                <a:cs typeface="Calibri"/>
              </a:rPr>
              <a:t>p</a:t>
            </a:r>
            <a:r>
              <a:rPr sz="750" spc="-3" dirty="0">
                <a:latin typeface="Calibri"/>
                <a:cs typeface="Calibri"/>
              </a:rPr>
              <a:t> </a:t>
            </a:r>
            <a:r>
              <a:rPr sz="750" dirty="0">
                <a:latin typeface="Calibri"/>
                <a:cs typeface="Calibri"/>
              </a:rPr>
              <a:t>t</a:t>
            </a:r>
            <a:r>
              <a:rPr sz="750" spc="-3" dirty="0">
                <a:latin typeface="Calibri"/>
                <a:cs typeface="Calibri"/>
              </a:rPr>
              <a:t>il</a:t>
            </a:r>
            <a:r>
              <a:rPr sz="750" dirty="0">
                <a:latin typeface="Calibri"/>
                <a:cs typeface="Calibri"/>
              </a:rPr>
              <a:t>l</a:t>
            </a:r>
            <a:r>
              <a:rPr sz="750" spc="-7"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 </a:t>
            </a:r>
            <a:r>
              <a:rPr sz="750" spc="-3" dirty="0">
                <a:latin typeface="Calibri"/>
                <a:cs typeface="Calibri"/>
              </a:rPr>
              <a:t>g</a:t>
            </a:r>
            <a:r>
              <a:rPr sz="750" dirty="0">
                <a:latin typeface="Calibri"/>
                <a:cs typeface="Calibri"/>
              </a:rPr>
              <a:t>et </a:t>
            </a:r>
            <a:r>
              <a:rPr sz="750" spc="-3" dirty="0">
                <a:latin typeface="Calibri"/>
                <a:cs typeface="Calibri"/>
              </a:rPr>
              <a:t>u</a:t>
            </a:r>
            <a:r>
              <a:rPr sz="750" dirty="0">
                <a:latin typeface="Calibri"/>
                <a:cs typeface="Calibri"/>
              </a:rPr>
              <a:t>sed</a:t>
            </a:r>
            <a:r>
              <a:rPr sz="750" spc="-10" dirty="0">
                <a:latin typeface="Calibri"/>
                <a:cs typeface="Calibri"/>
              </a:rPr>
              <a:t> </a:t>
            </a:r>
            <a:r>
              <a:rPr sz="750" dirty="0">
                <a:latin typeface="Calibri"/>
                <a:cs typeface="Calibri"/>
              </a:rPr>
              <a:t>to</a:t>
            </a:r>
            <a:r>
              <a:rPr sz="750" spc="-3" dirty="0">
                <a:latin typeface="Calibri"/>
                <a:cs typeface="Calibri"/>
              </a:rPr>
              <a:t> h</a:t>
            </a:r>
            <a:r>
              <a:rPr sz="750" spc="3" dirty="0">
                <a:latin typeface="Calibri"/>
                <a:cs typeface="Calibri"/>
              </a:rPr>
              <a:t>o</a:t>
            </a:r>
            <a:r>
              <a:rPr sz="750" dirty="0">
                <a:latin typeface="Calibri"/>
                <a:cs typeface="Calibri"/>
              </a:rPr>
              <a:t>w</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es</a:t>
            </a:r>
            <a:r>
              <a:rPr sz="750" spc="-7" dirty="0">
                <a:latin typeface="Calibri"/>
                <a:cs typeface="Calibri"/>
              </a:rPr>
              <a:t> </a:t>
            </a:r>
            <a:r>
              <a:rPr sz="750" dirty="0">
                <a:latin typeface="Calibri"/>
                <a:cs typeface="Calibri"/>
              </a:rPr>
              <a:t>w</a:t>
            </a:r>
            <a:r>
              <a:rPr sz="750" spc="3" dirty="0">
                <a:latin typeface="Calibri"/>
                <a:cs typeface="Calibri"/>
              </a:rPr>
              <a:t>o</a:t>
            </a:r>
            <a:r>
              <a:rPr sz="750" spc="-10" dirty="0">
                <a:latin typeface="Calibri"/>
                <a:cs typeface="Calibri"/>
              </a:rPr>
              <a:t>r</a:t>
            </a:r>
            <a:r>
              <a:rPr sz="750" dirty="0">
                <a:latin typeface="Calibri"/>
                <a:cs typeface="Calibri"/>
              </a:rPr>
              <a:t>k</a:t>
            </a:r>
            <a:r>
              <a:rPr sz="750" spc="3" dirty="0">
                <a:latin typeface="Calibri"/>
                <a:cs typeface="Calibri"/>
              </a:rPr>
              <a:t> </a:t>
            </a:r>
            <a:r>
              <a:rPr sz="750" spc="-3" dirty="0">
                <a:latin typeface="Calibri"/>
                <a:cs typeface="Calibri"/>
              </a:rPr>
              <a:t>an</a:t>
            </a:r>
            <a:r>
              <a:rPr sz="750" dirty="0">
                <a:latin typeface="Calibri"/>
                <a:cs typeface="Calibri"/>
              </a:rPr>
              <a:t>d</a:t>
            </a:r>
            <a:r>
              <a:rPr sz="750" spc="-3" dirty="0">
                <a:latin typeface="Calibri"/>
                <a:cs typeface="Calibri"/>
              </a:rPr>
              <a:t> </a:t>
            </a:r>
            <a:r>
              <a:rPr sz="750" spc="-10" dirty="0">
                <a:latin typeface="Calibri"/>
                <a:cs typeface="Calibri"/>
              </a:rPr>
              <a:t>s</a:t>
            </a:r>
            <a:r>
              <a:rPr sz="750" dirty="0">
                <a:latin typeface="Calibri"/>
                <a:cs typeface="Calibri"/>
              </a:rPr>
              <a:t>ee</a:t>
            </a:r>
            <a:r>
              <a:rPr sz="750" spc="3" dirty="0">
                <a:latin typeface="Calibri"/>
                <a:cs typeface="Calibri"/>
              </a:rPr>
              <a:t> </a:t>
            </a:r>
            <a:r>
              <a:rPr sz="750" spc="-14" dirty="0">
                <a:latin typeface="Calibri"/>
                <a:cs typeface="Calibri"/>
              </a:rPr>
              <a:t>h</a:t>
            </a:r>
            <a:r>
              <a:rPr sz="750" spc="3" dirty="0">
                <a:latin typeface="Calibri"/>
                <a:cs typeface="Calibri"/>
              </a:rPr>
              <a:t>o</a:t>
            </a:r>
            <a:r>
              <a:rPr sz="750" dirty="0">
                <a:latin typeface="Calibri"/>
                <a:cs typeface="Calibri"/>
              </a:rPr>
              <a:t>w</a:t>
            </a:r>
            <a:r>
              <a:rPr sz="750" spc="-7" dirty="0">
                <a:latin typeface="Calibri"/>
                <a:cs typeface="Calibri"/>
              </a:rPr>
              <a:t> o</a:t>
            </a:r>
            <a:r>
              <a:rPr sz="750" spc="3" dirty="0">
                <a:latin typeface="Calibri"/>
                <a:cs typeface="Calibri"/>
              </a:rPr>
              <a:t>v</a:t>
            </a:r>
            <a:r>
              <a:rPr sz="750" dirty="0">
                <a:latin typeface="Calibri"/>
                <a:cs typeface="Calibri"/>
              </a:rPr>
              <a:t>e</a:t>
            </a:r>
            <a:r>
              <a:rPr sz="750" spc="-3" dirty="0">
                <a:latin typeface="Calibri"/>
                <a:cs typeface="Calibri"/>
              </a:rPr>
              <a:t>r</a:t>
            </a:r>
            <a:r>
              <a:rPr sz="750" dirty="0">
                <a:latin typeface="Calibri"/>
                <a:cs typeface="Calibri"/>
              </a:rPr>
              <a:t>s</a:t>
            </a:r>
            <a:r>
              <a:rPr sz="750" spc="-3" dirty="0">
                <a:latin typeface="Calibri"/>
                <a:cs typeface="Calibri"/>
              </a:rPr>
              <a:t>i</a:t>
            </a:r>
            <a:r>
              <a:rPr sz="750" spc="-14" dirty="0">
                <a:latin typeface="Calibri"/>
                <a:cs typeface="Calibri"/>
              </a:rPr>
              <a:t>z</a:t>
            </a:r>
            <a:r>
              <a:rPr sz="750" dirty="0">
                <a:latin typeface="Calibri"/>
                <a:cs typeface="Calibri"/>
              </a:rPr>
              <a:t>ed</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ex</a:t>
            </a:r>
            <a:r>
              <a:rPr sz="750" spc="-3" dirty="0">
                <a:latin typeface="Calibri"/>
                <a:cs typeface="Calibri"/>
              </a:rPr>
              <a:t>i</a:t>
            </a:r>
            <a:r>
              <a:rPr sz="750" dirty="0">
                <a:latin typeface="Calibri"/>
                <a:cs typeface="Calibri"/>
              </a:rPr>
              <a:t>st</a:t>
            </a:r>
            <a:r>
              <a:rPr sz="750" spc="-3" dirty="0">
                <a:latin typeface="Calibri"/>
                <a:cs typeface="Calibri"/>
              </a:rPr>
              <a:t>in</a:t>
            </a:r>
            <a:r>
              <a:rPr sz="750" dirty="0">
                <a:latin typeface="Calibri"/>
                <a:cs typeface="Calibri"/>
              </a:rPr>
              <a:t>g</a:t>
            </a:r>
            <a:r>
              <a:rPr sz="750" spc="-3" dirty="0">
                <a:latin typeface="Calibri"/>
                <a:cs typeface="Calibri"/>
              </a:rPr>
              <a:t> </a:t>
            </a:r>
            <a:r>
              <a:rPr sz="750" spc="-10" dirty="0">
                <a:latin typeface="Calibri"/>
                <a:cs typeface="Calibri"/>
              </a:rPr>
              <a:t>s</a:t>
            </a:r>
            <a:r>
              <a:rPr sz="750" dirty="0">
                <a:latin typeface="Calibri"/>
                <a:cs typeface="Calibri"/>
              </a:rPr>
              <a:t>e</a:t>
            </a:r>
            <a:r>
              <a:rPr sz="750" spc="-3" dirty="0">
                <a:latin typeface="Calibri"/>
                <a:cs typeface="Calibri"/>
              </a:rPr>
              <a:t>l</a:t>
            </a:r>
            <a:r>
              <a:rPr sz="750" dirty="0">
                <a:latin typeface="Calibri"/>
                <a:cs typeface="Calibri"/>
              </a:rPr>
              <a:t>e</a:t>
            </a:r>
            <a:r>
              <a:rPr sz="750" spc="-10" dirty="0">
                <a:latin typeface="Calibri"/>
                <a:cs typeface="Calibri"/>
              </a:rPr>
              <a:t>c</a:t>
            </a:r>
            <a:r>
              <a:rPr sz="750" dirty="0">
                <a:latin typeface="Calibri"/>
                <a:cs typeface="Calibri"/>
              </a:rPr>
              <a:t>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r>
              <a:rPr sz="750" spc="-7" dirty="0">
                <a:latin typeface="Calibri"/>
                <a:cs typeface="Calibri"/>
              </a:rPr>
              <a:t> </a:t>
            </a:r>
            <a:r>
              <a:rPr sz="750" spc="-10" dirty="0">
                <a:latin typeface="Calibri"/>
                <a:cs typeface="Calibri"/>
              </a:rPr>
              <a:t>r</a:t>
            </a:r>
            <a:r>
              <a:rPr sz="750" dirty="0">
                <a:latin typeface="Calibri"/>
                <a:cs typeface="Calibri"/>
              </a:rPr>
              <a:t>e</a:t>
            </a:r>
            <a:r>
              <a:rPr sz="750" spc="-3" dirty="0">
                <a:latin typeface="Calibri"/>
                <a:cs typeface="Calibri"/>
              </a:rPr>
              <a:t>all</a:t>
            </a:r>
            <a:r>
              <a:rPr sz="750" dirty="0">
                <a:latin typeface="Calibri"/>
                <a:cs typeface="Calibri"/>
              </a:rPr>
              <a:t>y</a:t>
            </a:r>
            <a:r>
              <a:rPr sz="750" spc="3" dirty="0">
                <a:latin typeface="Calibri"/>
                <a:cs typeface="Calibri"/>
              </a:rPr>
              <a:t> </a:t>
            </a:r>
            <a:r>
              <a:rPr sz="750" spc="-3" dirty="0">
                <a:latin typeface="Calibri"/>
                <a:cs typeface="Calibri"/>
              </a:rPr>
              <a:t>a</a:t>
            </a:r>
            <a:r>
              <a:rPr sz="750" spc="-10" dirty="0">
                <a:latin typeface="Calibri"/>
                <a:cs typeface="Calibri"/>
              </a:rPr>
              <a:t>r</a:t>
            </a:r>
            <a:r>
              <a:rPr sz="750" dirty="0">
                <a:latin typeface="Calibri"/>
                <a:cs typeface="Calibri"/>
              </a:rPr>
              <a:t>e.</a:t>
            </a:r>
            <a:endParaRPr sz="750">
              <a:latin typeface="Calibri"/>
              <a:cs typeface="Calibri"/>
            </a:endParaRPr>
          </a:p>
          <a:p>
            <a:pPr marL="8659" marR="352416">
              <a:lnSpc>
                <a:spcPct val="170000"/>
              </a:lnSpc>
              <a:spcBef>
                <a:spcPts val="7"/>
              </a:spcBef>
            </a:pPr>
            <a:r>
              <a:rPr sz="750" dirty="0">
                <a:latin typeface="Calibri"/>
                <a:cs typeface="Calibri"/>
              </a:rPr>
              <a:t>T</a:t>
            </a:r>
            <a:r>
              <a:rPr sz="750" spc="-3" dirty="0">
                <a:latin typeface="Calibri"/>
                <a:cs typeface="Calibri"/>
              </a:rPr>
              <a:t>hi</a:t>
            </a:r>
            <a:r>
              <a:rPr sz="750" dirty="0">
                <a:latin typeface="Calibri"/>
                <a:cs typeface="Calibri"/>
              </a:rPr>
              <a:t>s </a:t>
            </a:r>
            <a:r>
              <a:rPr sz="750" spc="-3" dirty="0">
                <a:latin typeface="Calibri"/>
                <a:cs typeface="Calibri"/>
              </a:rPr>
              <a:t>i</a:t>
            </a:r>
            <a:r>
              <a:rPr sz="750" dirty="0">
                <a:latin typeface="Calibri"/>
                <a:cs typeface="Calibri"/>
              </a:rPr>
              <a:t>s 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s</a:t>
            </a:r>
            <a:r>
              <a:rPr sz="750" spc="-10" dirty="0">
                <a:latin typeface="Calibri"/>
                <a:cs typeface="Calibri"/>
              </a:rPr>
              <a:t>i</a:t>
            </a:r>
            <a:r>
              <a:rPr sz="750" spc="3" dirty="0">
                <a:latin typeface="Calibri"/>
                <a:cs typeface="Calibri"/>
              </a:rPr>
              <a:t>m</a:t>
            </a:r>
            <a:r>
              <a:rPr sz="750" spc="-3" dirty="0">
                <a:latin typeface="Calibri"/>
                <a:cs typeface="Calibri"/>
              </a:rPr>
              <a:t>pl</a:t>
            </a:r>
            <a:r>
              <a:rPr sz="750" dirty="0">
                <a:latin typeface="Calibri"/>
                <a:cs typeface="Calibri"/>
              </a:rPr>
              <a:t>e</a:t>
            </a:r>
            <a:r>
              <a:rPr sz="750" spc="3" dirty="0">
                <a:latin typeface="Calibri"/>
                <a:cs typeface="Calibri"/>
              </a:rPr>
              <a:t> </a:t>
            </a:r>
            <a:r>
              <a:rPr sz="750" spc="-10" dirty="0">
                <a:latin typeface="Calibri"/>
                <a:cs typeface="Calibri"/>
              </a:rPr>
              <a:t>s</a:t>
            </a:r>
            <a:r>
              <a:rPr sz="750" dirty="0">
                <a:latin typeface="Calibri"/>
                <a:cs typeface="Calibri"/>
              </a:rPr>
              <a:t>e</a:t>
            </a:r>
            <a:r>
              <a:rPr sz="750" spc="-3" dirty="0">
                <a:latin typeface="Calibri"/>
                <a:cs typeface="Calibri"/>
              </a:rPr>
              <a:t>l</a:t>
            </a:r>
            <a:r>
              <a:rPr sz="750" dirty="0">
                <a:latin typeface="Calibri"/>
                <a:cs typeface="Calibri"/>
              </a:rPr>
              <a:t>ect</a:t>
            </a:r>
            <a:r>
              <a:rPr sz="750" spc="-10" dirty="0">
                <a:latin typeface="Calibri"/>
                <a:cs typeface="Calibri"/>
              </a:rPr>
              <a:t>i</a:t>
            </a:r>
            <a:r>
              <a:rPr sz="750" spc="3" dirty="0">
                <a:latin typeface="Calibri"/>
                <a:cs typeface="Calibri"/>
              </a:rPr>
              <a:t>o</a:t>
            </a:r>
            <a:r>
              <a:rPr sz="750" dirty="0">
                <a:latin typeface="Calibri"/>
                <a:cs typeface="Calibri"/>
              </a:rPr>
              <a:t>n</a:t>
            </a:r>
            <a:r>
              <a:rPr sz="750" spc="-10" dirty="0">
                <a:latin typeface="Calibri"/>
                <a:cs typeface="Calibri"/>
              </a:rPr>
              <a:t> </a:t>
            </a:r>
            <a:r>
              <a:rPr sz="750" spc="-3" dirty="0">
                <a:latin typeface="Calibri"/>
                <a:cs typeface="Calibri"/>
              </a:rPr>
              <a:t>pr</a:t>
            </a:r>
            <a:r>
              <a:rPr sz="750" spc="3" dirty="0">
                <a:latin typeface="Calibri"/>
                <a:cs typeface="Calibri"/>
              </a:rPr>
              <a:t>o</a:t>
            </a:r>
            <a:r>
              <a:rPr sz="750" dirty="0">
                <a:latin typeface="Calibri"/>
                <a:cs typeface="Calibri"/>
              </a:rPr>
              <a:t>cess</a:t>
            </a:r>
            <a:r>
              <a:rPr sz="750" spc="-7" dirty="0">
                <a:latin typeface="Calibri"/>
                <a:cs typeface="Calibri"/>
              </a:rPr>
              <a:t> w</a:t>
            </a:r>
            <a:r>
              <a:rPr sz="750" dirty="0">
                <a:latin typeface="Calibri"/>
                <a:cs typeface="Calibri"/>
              </a:rPr>
              <a:t>e</a:t>
            </a:r>
            <a:r>
              <a:rPr sz="750" spc="3" dirty="0">
                <a:latin typeface="Calibri"/>
                <a:cs typeface="Calibri"/>
              </a:rPr>
              <a:t> </a:t>
            </a:r>
            <a:r>
              <a:rPr sz="750" spc="-3" dirty="0">
                <a:latin typeface="Calibri"/>
                <a:cs typeface="Calibri"/>
              </a:rPr>
              <a:t>ha</a:t>
            </a:r>
            <a:r>
              <a:rPr sz="750" spc="-7" dirty="0">
                <a:latin typeface="Calibri"/>
                <a:cs typeface="Calibri"/>
              </a:rPr>
              <a:t>v</a:t>
            </a:r>
            <a:r>
              <a:rPr sz="750" dirty="0">
                <a:latin typeface="Calibri"/>
                <a:cs typeface="Calibri"/>
              </a:rPr>
              <a:t>e</a:t>
            </a:r>
            <a:r>
              <a:rPr sz="750" spc="-7" dirty="0">
                <a:latin typeface="Calibri"/>
                <a:cs typeface="Calibri"/>
              </a:rPr>
              <a:t> </a:t>
            </a:r>
            <a:r>
              <a:rPr sz="750" spc="3" dirty="0">
                <a:latin typeface="Calibri"/>
                <a:cs typeface="Calibri"/>
              </a:rPr>
              <a:t>o</a:t>
            </a:r>
            <a:r>
              <a:rPr sz="750" spc="-3" dirty="0">
                <a:latin typeface="Calibri"/>
                <a:cs typeface="Calibri"/>
              </a:rPr>
              <a:t>p</a:t>
            </a:r>
            <a:r>
              <a:rPr sz="750" dirty="0">
                <a:latin typeface="Calibri"/>
                <a:cs typeface="Calibri"/>
              </a:rPr>
              <a:t>t</a:t>
            </a:r>
            <a:r>
              <a:rPr sz="750" spc="-3" dirty="0">
                <a:latin typeface="Calibri"/>
                <a:cs typeface="Calibri"/>
              </a:rPr>
              <a:t>i</a:t>
            </a:r>
            <a:r>
              <a:rPr sz="750" spc="3" dirty="0">
                <a:latin typeface="Calibri"/>
                <a:cs typeface="Calibri"/>
              </a:rPr>
              <a:t>o</a:t>
            </a:r>
            <a:r>
              <a:rPr sz="750" spc="-3" dirty="0">
                <a:latin typeface="Calibri"/>
                <a:cs typeface="Calibri"/>
              </a:rPr>
              <a:t>n</a:t>
            </a:r>
            <a:r>
              <a:rPr sz="750" dirty="0">
                <a:latin typeface="Calibri"/>
                <a:cs typeface="Calibri"/>
              </a:rPr>
              <a:t>s</a:t>
            </a:r>
            <a:r>
              <a:rPr sz="750" spc="-7" dirty="0">
                <a:latin typeface="Calibri"/>
                <a:cs typeface="Calibri"/>
              </a:rPr>
              <a:t> t</a:t>
            </a:r>
            <a:r>
              <a:rPr sz="750" dirty="0">
                <a:latin typeface="Calibri"/>
                <a:cs typeface="Calibri"/>
              </a:rPr>
              <a:t>o</a:t>
            </a:r>
            <a:r>
              <a:rPr sz="750" spc="-3" dirty="0">
                <a:latin typeface="Calibri"/>
                <a:cs typeface="Calibri"/>
              </a:rPr>
              <a:t> </a:t>
            </a:r>
            <a:r>
              <a:rPr sz="750" dirty="0">
                <a:latin typeface="Calibri"/>
                <a:cs typeface="Calibri"/>
              </a:rPr>
              <a:t>c</a:t>
            </a:r>
            <a:r>
              <a:rPr sz="750" spc="-7" dirty="0">
                <a:latin typeface="Calibri"/>
                <a:cs typeface="Calibri"/>
              </a:rPr>
              <a:t>o</a:t>
            </a:r>
            <a:r>
              <a:rPr sz="750" spc="3" dirty="0">
                <a:latin typeface="Calibri"/>
                <a:cs typeface="Calibri"/>
              </a:rPr>
              <a:t>v</a:t>
            </a:r>
            <a:r>
              <a:rPr sz="750" dirty="0">
                <a:latin typeface="Calibri"/>
                <a:cs typeface="Calibri"/>
              </a:rPr>
              <a:t>er</a:t>
            </a:r>
            <a:r>
              <a:rPr sz="750" spc="-7" dirty="0">
                <a:latin typeface="Calibri"/>
                <a:cs typeface="Calibri"/>
              </a:rPr>
              <a:t> m</a:t>
            </a:r>
            <a:r>
              <a:rPr sz="750" spc="3" dirty="0">
                <a:latin typeface="Calibri"/>
                <a:cs typeface="Calibri"/>
              </a:rPr>
              <a:t>o</a:t>
            </a:r>
            <a:r>
              <a:rPr sz="750" dirty="0">
                <a:latin typeface="Calibri"/>
                <a:cs typeface="Calibri"/>
              </a:rPr>
              <a:t>st</a:t>
            </a:r>
            <a:r>
              <a:rPr sz="750" spc="-7" dirty="0">
                <a:latin typeface="Calibri"/>
                <a:cs typeface="Calibri"/>
              </a:rPr>
              <a:t> </a:t>
            </a:r>
            <a:r>
              <a:rPr sz="750" spc="-3" dirty="0">
                <a:latin typeface="Calibri"/>
                <a:cs typeface="Calibri"/>
              </a:rPr>
              <a:t>an</a:t>
            </a:r>
            <a:r>
              <a:rPr sz="750" dirty="0">
                <a:latin typeface="Calibri"/>
                <a:cs typeface="Calibri"/>
              </a:rPr>
              <a:t>y</a:t>
            </a:r>
            <a:r>
              <a:rPr sz="750" spc="3" dirty="0">
                <a:latin typeface="Calibri"/>
                <a:cs typeface="Calibri"/>
              </a:rPr>
              <a:t> </a:t>
            </a:r>
            <a:r>
              <a:rPr sz="750" spc="-3" dirty="0">
                <a:latin typeface="Calibri"/>
                <a:cs typeface="Calibri"/>
              </a:rPr>
              <a:t>appli</a:t>
            </a:r>
            <a:r>
              <a:rPr sz="750" dirty="0">
                <a:latin typeface="Calibri"/>
                <a:cs typeface="Calibri"/>
              </a:rPr>
              <a:t>c</a:t>
            </a:r>
            <a:r>
              <a:rPr sz="750" spc="-10" dirty="0">
                <a:latin typeface="Calibri"/>
                <a:cs typeface="Calibri"/>
              </a:rPr>
              <a:t>a</a:t>
            </a:r>
            <a:r>
              <a:rPr sz="750" dirty="0">
                <a:latin typeface="Calibri"/>
                <a:cs typeface="Calibri"/>
              </a:rPr>
              <a:t>t</a:t>
            </a:r>
            <a:r>
              <a:rPr sz="750" spc="-3" dirty="0">
                <a:latin typeface="Calibri"/>
                <a:cs typeface="Calibri"/>
              </a:rPr>
              <a:t>i</a:t>
            </a:r>
            <a:r>
              <a:rPr sz="750" spc="-7" dirty="0">
                <a:latin typeface="Calibri"/>
                <a:cs typeface="Calibri"/>
              </a:rPr>
              <a:t>o</a:t>
            </a:r>
            <a:r>
              <a:rPr sz="750" dirty="0">
                <a:latin typeface="Calibri"/>
                <a:cs typeface="Calibri"/>
              </a:rPr>
              <a:t>n</a:t>
            </a:r>
            <a:r>
              <a:rPr sz="750" spc="-3"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a:t>
            </a:r>
            <a:r>
              <a:rPr sz="750" spc="-10"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 </a:t>
            </a:r>
            <a:r>
              <a:rPr sz="750" spc="-3" dirty="0">
                <a:latin typeface="Calibri"/>
                <a:cs typeface="Calibri"/>
              </a:rPr>
              <a:t>find</a:t>
            </a:r>
            <a:r>
              <a:rPr sz="750" dirty="0">
                <a:latin typeface="Calibri"/>
                <a:cs typeface="Calibri"/>
              </a:rPr>
              <a:t>. </a:t>
            </a:r>
            <a:r>
              <a:rPr sz="750" spc="-3" dirty="0">
                <a:latin typeface="Calibri"/>
                <a:cs typeface="Calibri"/>
              </a:rPr>
              <a:t>Al</a:t>
            </a:r>
            <a:r>
              <a:rPr sz="750" dirty="0">
                <a:latin typeface="Calibri"/>
                <a:cs typeface="Calibri"/>
              </a:rPr>
              <a:t>l </a:t>
            </a:r>
            <a:r>
              <a:rPr sz="750" spc="-3" dirty="0">
                <a:latin typeface="Calibri"/>
                <a:cs typeface="Calibri"/>
              </a:rPr>
              <a:t>A</a:t>
            </a:r>
            <a:r>
              <a:rPr sz="750" dirty="0">
                <a:latin typeface="Calibri"/>
                <a:cs typeface="Calibri"/>
              </a:rPr>
              <a:t>C </a:t>
            </a:r>
            <a:r>
              <a:rPr sz="750" spc="-7" dirty="0">
                <a:latin typeface="Calibri"/>
                <a:cs typeface="Calibri"/>
              </a:rPr>
              <a:t>m</a:t>
            </a:r>
            <a:r>
              <a:rPr sz="750" spc="3" dirty="0">
                <a:latin typeface="Calibri"/>
                <a:cs typeface="Calibri"/>
              </a:rPr>
              <a:t>o</a:t>
            </a:r>
            <a:r>
              <a:rPr sz="750" spc="-7" dirty="0">
                <a:latin typeface="Calibri"/>
                <a:cs typeface="Calibri"/>
              </a:rPr>
              <a:t>t</a:t>
            </a:r>
            <a:r>
              <a:rPr sz="750" spc="3" dirty="0">
                <a:latin typeface="Calibri"/>
                <a:cs typeface="Calibri"/>
              </a:rPr>
              <a:t>o</a:t>
            </a:r>
            <a:r>
              <a:rPr sz="750" spc="-3" dirty="0">
                <a:latin typeface="Calibri"/>
                <a:cs typeface="Calibri"/>
              </a:rPr>
              <a:t>r</a:t>
            </a:r>
            <a:r>
              <a:rPr sz="750" dirty="0">
                <a:latin typeface="Calibri"/>
                <a:cs typeface="Calibri"/>
              </a:rPr>
              <a:t>s</a:t>
            </a:r>
            <a:r>
              <a:rPr sz="750" spc="-7" dirty="0">
                <a:latin typeface="Calibri"/>
                <a:cs typeface="Calibri"/>
              </a:rPr>
              <a:t> </a:t>
            </a:r>
            <a:r>
              <a:rPr sz="750" dirty="0">
                <a:latin typeface="Calibri"/>
                <a:cs typeface="Calibri"/>
              </a:rPr>
              <a:t>w</a:t>
            </a:r>
            <a:r>
              <a:rPr sz="750" spc="-3" dirty="0">
                <a:latin typeface="Calibri"/>
                <a:cs typeface="Calibri"/>
              </a:rPr>
              <a:t>i</a:t>
            </a:r>
            <a:r>
              <a:rPr sz="750" dirty="0">
                <a:latin typeface="Calibri"/>
                <a:cs typeface="Calibri"/>
              </a:rPr>
              <a:t>th</a:t>
            </a:r>
            <a:r>
              <a:rPr sz="750" spc="-3" dirty="0">
                <a:latin typeface="Calibri"/>
                <a:cs typeface="Calibri"/>
              </a:rPr>
              <a:t> V</a:t>
            </a:r>
            <a:r>
              <a:rPr sz="750" spc="-14" dirty="0">
                <a:latin typeface="Calibri"/>
                <a:cs typeface="Calibri"/>
              </a:rPr>
              <a:t>F</a:t>
            </a:r>
            <a:r>
              <a:rPr sz="750" dirty="0">
                <a:latin typeface="Calibri"/>
                <a:cs typeface="Calibri"/>
              </a:rPr>
              <a:t>D’s </a:t>
            </a:r>
            <a:r>
              <a:rPr sz="750" spc="-10" dirty="0">
                <a:latin typeface="Calibri"/>
                <a:cs typeface="Calibri"/>
              </a:rPr>
              <a:t>s</a:t>
            </a:r>
            <a:r>
              <a:rPr sz="750" spc="-7" dirty="0">
                <a:latin typeface="Calibri"/>
                <a:cs typeface="Calibri"/>
              </a:rPr>
              <a:t>t</a:t>
            </a:r>
            <a:r>
              <a:rPr sz="750" spc="-3" dirty="0">
                <a:latin typeface="Calibri"/>
                <a:cs typeface="Calibri"/>
              </a:rPr>
              <a:t>il</a:t>
            </a:r>
            <a:r>
              <a:rPr sz="750" dirty="0">
                <a:latin typeface="Calibri"/>
                <a:cs typeface="Calibri"/>
              </a:rPr>
              <a:t>l </a:t>
            </a:r>
            <a:r>
              <a:rPr sz="750" spc="3" dirty="0">
                <a:latin typeface="Calibri"/>
                <a:cs typeface="Calibri"/>
              </a:rPr>
              <a:t>o</a:t>
            </a:r>
            <a:r>
              <a:rPr sz="750" spc="-3" dirty="0">
                <a:latin typeface="Calibri"/>
                <a:cs typeface="Calibri"/>
              </a:rPr>
              <a:t>p</a:t>
            </a:r>
            <a:r>
              <a:rPr sz="750" dirty="0">
                <a:latin typeface="Calibri"/>
                <a:cs typeface="Calibri"/>
              </a:rPr>
              <a:t>e</a:t>
            </a:r>
            <a:r>
              <a:rPr sz="750" spc="-3" dirty="0">
                <a:latin typeface="Calibri"/>
                <a:cs typeface="Calibri"/>
              </a:rPr>
              <a:t>ra</a:t>
            </a:r>
            <a:r>
              <a:rPr sz="750" spc="-10" dirty="0">
                <a:latin typeface="Calibri"/>
                <a:cs typeface="Calibri"/>
              </a:rPr>
              <a:t>t</a:t>
            </a:r>
            <a:r>
              <a:rPr sz="750" dirty="0">
                <a:latin typeface="Calibri"/>
                <a:cs typeface="Calibri"/>
              </a:rPr>
              <a:t>e</a:t>
            </a:r>
            <a:r>
              <a:rPr sz="750" spc="-7" dirty="0">
                <a:latin typeface="Calibri"/>
                <a:cs typeface="Calibri"/>
              </a:rPr>
              <a:t> </a:t>
            </a:r>
            <a:r>
              <a:rPr sz="750" dirty="0">
                <a:latin typeface="Calibri"/>
                <a:cs typeface="Calibri"/>
              </a:rPr>
              <a:t>w</a:t>
            </a:r>
            <a:r>
              <a:rPr sz="750" spc="-3" dirty="0">
                <a:latin typeface="Calibri"/>
                <a:cs typeface="Calibri"/>
              </a:rPr>
              <a:t>i</a:t>
            </a:r>
            <a:r>
              <a:rPr sz="750" dirty="0">
                <a:latin typeface="Calibri"/>
                <a:cs typeface="Calibri"/>
              </a:rPr>
              <a:t>th</a:t>
            </a:r>
            <a:r>
              <a:rPr sz="750" spc="-3" dirty="0">
                <a:latin typeface="Calibri"/>
                <a:cs typeface="Calibri"/>
              </a:rPr>
              <a:t> pu</a:t>
            </a:r>
            <a:r>
              <a:rPr sz="750" spc="3" dirty="0">
                <a:latin typeface="Calibri"/>
                <a:cs typeface="Calibri"/>
              </a:rPr>
              <a:t>m</a:t>
            </a:r>
            <a:r>
              <a:rPr sz="750" dirty="0">
                <a:latin typeface="Calibri"/>
                <a:cs typeface="Calibri"/>
              </a:rPr>
              <a:t>p</a:t>
            </a:r>
            <a:r>
              <a:rPr sz="750" spc="-10" dirty="0">
                <a:latin typeface="Calibri"/>
                <a:cs typeface="Calibri"/>
              </a:rPr>
              <a:t> </a:t>
            </a:r>
            <a:r>
              <a:rPr sz="750" dirty="0">
                <a:latin typeface="Calibri"/>
                <a:cs typeface="Calibri"/>
              </a:rPr>
              <a:t>c</a:t>
            </a:r>
            <a:r>
              <a:rPr sz="750" spc="-3" dirty="0">
                <a:latin typeface="Calibri"/>
                <a:cs typeface="Calibri"/>
              </a:rPr>
              <a:t>ur</a:t>
            </a:r>
            <a:r>
              <a:rPr sz="750" spc="-7" dirty="0">
                <a:latin typeface="Calibri"/>
                <a:cs typeface="Calibri"/>
              </a:rPr>
              <a:t>v</a:t>
            </a:r>
            <a:r>
              <a:rPr sz="750" dirty="0">
                <a:latin typeface="Calibri"/>
                <a:cs typeface="Calibri"/>
              </a:rPr>
              <a:t>es </a:t>
            </a:r>
            <a:r>
              <a:rPr sz="750" spc="-3" dirty="0">
                <a:latin typeface="Calibri"/>
                <a:cs typeface="Calibri"/>
              </a:rPr>
              <a:t>n</a:t>
            </a:r>
            <a:r>
              <a:rPr sz="750" spc="-7" dirty="0">
                <a:latin typeface="Calibri"/>
                <a:cs typeface="Calibri"/>
              </a:rPr>
              <a:t>o</a:t>
            </a:r>
            <a:r>
              <a:rPr sz="750" dirty="0">
                <a:latin typeface="Calibri"/>
                <a:cs typeface="Calibri"/>
              </a:rPr>
              <a:t>t</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dirty="0">
                <a:latin typeface="Calibri"/>
                <a:cs typeface="Calibri"/>
              </a:rPr>
              <a:t>sy</a:t>
            </a:r>
            <a:r>
              <a:rPr sz="750" spc="-10" dirty="0">
                <a:latin typeface="Calibri"/>
                <a:cs typeface="Calibri"/>
              </a:rPr>
              <a:t>s</a:t>
            </a:r>
            <a:r>
              <a:rPr sz="750" dirty="0">
                <a:latin typeface="Calibri"/>
                <a:cs typeface="Calibri"/>
              </a:rPr>
              <a:t>t</a:t>
            </a:r>
            <a:r>
              <a:rPr sz="750" spc="-7" dirty="0">
                <a:latin typeface="Calibri"/>
                <a:cs typeface="Calibri"/>
              </a:rPr>
              <a:t>e</a:t>
            </a:r>
            <a:r>
              <a:rPr sz="750" dirty="0">
                <a:latin typeface="Calibri"/>
                <a:cs typeface="Calibri"/>
              </a:rPr>
              <a:t>m</a:t>
            </a:r>
            <a:r>
              <a:rPr sz="750" spc="3" dirty="0">
                <a:latin typeface="Calibri"/>
                <a:cs typeface="Calibri"/>
              </a:rPr>
              <a:t> </a:t>
            </a:r>
            <a:r>
              <a:rPr sz="750" dirty="0">
                <a:latin typeface="Calibri"/>
                <a:cs typeface="Calibri"/>
              </a:rPr>
              <a:t>c</a:t>
            </a:r>
            <a:r>
              <a:rPr sz="750" spc="-3" dirty="0">
                <a:latin typeface="Calibri"/>
                <a:cs typeface="Calibri"/>
              </a:rPr>
              <a:t>u</a:t>
            </a:r>
            <a:r>
              <a:rPr sz="750" spc="-10" dirty="0">
                <a:latin typeface="Calibri"/>
                <a:cs typeface="Calibri"/>
              </a:rPr>
              <a:t>r</a:t>
            </a:r>
            <a:r>
              <a:rPr sz="750" spc="3" dirty="0">
                <a:latin typeface="Calibri"/>
                <a:cs typeface="Calibri"/>
              </a:rPr>
              <a:t>v</a:t>
            </a:r>
            <a:r>
              <a:rPr sz="750" dirty="0">
                <a:latin typeface="Calibri"/>
                <a:cs typeface="Calibri"/>
              </a:rPr>
              <a:t>es</a:t>
            </a:r>
            <a:r>
              <a:rPr sz="750" spc="-7" dirty="0">
                <a:latin typeface="Calibri"/>
                <a:cs typeface="Calibri"/>
              </a:rPr>
              <a:t> </a:t>
            </a:r>
            <a:r>
              <a:rPr sz="750" spc="-3" dirty="0">
                <a:latin typeface="Calibri"/>
                <a:cs typeface="Calibri"/>
              </a:rPr>
              <a:t>a</a:t>
            </a:r>
            <a:r>
              <a:rPr sz="750" dirty="0">
                <a:latin typeface="Calibri"/>
                <a:cs typeface="Calibri"/>
              </a:rPr>
              <a:t>s</a:t>
            </a:r>
            <a:r>
              <a:rPr sz="750" spc="-7" dirty="0">
                <a:latin typeface="Calibri"/>
                <a:cs typeface="Calibri"/>
              </a:rPr>
              <a:t> </a:t>
            </a:r>
            <a:r>
              <a:rPr sz="750" dirty="0">
                <a:latin typeface="Calibri"/>
                <a:cs typeface="Calibri"/>
              </a:rPr>
              <a:t>s</a:t>
            </a:r>
            <a:r>
              <a:rPr sz="750" spc="-3" dirty="0">
                <a:latin typeface="Calibri"/>
                <a:cs typeface="Calibri"/>
              </a:rPr>
              <a:t>h</a:t>
            </a:r>
            <a:r>
              <a:rPr sz="750" spc="3" dirty="0">
                <a:latin typeface="Calibri"/>
                <a:cs typeface="Calibri"/>
              </a:rPr>
              <a:t>o</a:t>
            </a:r>
            <a:r>
              <a:rPr sz="750" dirty="0">
                <a:latin typeface="Calibri"/>
                <a:cs typeface="Calibri"/>
              </a:rPr>
              <a:t>wn</a:t>
            </a:r>
            <a:r>
              <a:rPr sz="750" spc="-3" dirty="0">
                <a:latin typeface="Calibri"/>
                <a:cs typeface="Calibri"/>
              </a:rPr>
              <a:t> pr</a:t>
            </a:r>
            <a:r>
              <a:rPr sz="750" spc="-10" dirty="0">
                <a:latin typeface="Calibri"/>
                <a:cs typeface="Calibri"/>
              </a:rPr>
              <a:t>i</a:t>
            </a:r>
            <a:r>
              <a:rPr sz="750" spc="3" dirty="0">
                <a:latin typeface="Calibri"/>
                <a:cs typeface="Calibri"/>
              </a:rPr>
              <a:t>o</a:t>
            </a:r>
            <a:r>
              <a:rPr sz="750" spc="-3" dirty="0">
                <a:latin typeface="Calibri"/>
                <a:cs typeface="Calibri"/>
              </a:rPr>
              <a:t>r.</a:t>
            </a:r>
            <a:endParaRPr sz="750">
              <a:latin typeface="Calibri"/>
              <a:cs typeface="Calibri"/>
            </a:endParaRPr>
          </a:p>
          <a:p>
            <a:pPr marL="8659">
              <a:spcBef>
                <a:spcPts val="637"/>
              </a:spcBef>
            </a:pPr>
            <a:r>
              <a:rPr sz="750" spc="-3" dirty="0">
                <a:latin typeface="Calibri"/>
                <a:cs typeface="Calibri"/>
              </a:rPr>
              <a:t>S</a:t>
            </a:r>
            <a:r>
              <a:rPr sz="750" spc="3" dirty="0">
                <a:latin typeface="Calibri"/>
                <a:cs typeface="Calibri"/>
              </a:rPr>
              <a:t>o</a:t>
            </a:r>
            <a:r>
              <a:rPr sz="750" spc="-7" dirty="0">
                <a:latin typeface="Calibri"/>
                <a:cs typeface="Calibri"/>
              </a:rPr>
              <a:t>m</a:t>
            </a:r>
            <a:r>
              <a:rPr sz="750" dirty="0">
                <a:latin typeface="Calibri"/>
                <a:cs typeface="Calibri"/>
              </a:rPr>
              <a:t>e</a:t>
            </a:r>
            <a:r>
              <a:rPr sz="750" spc="3" dirty="0">
                <a:latin typeface="Calibri"/>
                <a:cs typeface="Calibri"/>
              </a:rPr>
              <a:t> </a:t>
            </a:r>
            <a:r>
              <a:rPr sz="750" spc="-3" dirty="0">
                <a:latin typeface="Calibri"/>
                <a:cs typeface="Calibri"/>
              </a:rPr>
              <a:t>in</a:t>
            </a:r>
            <a:r>
              <a:rPr sz="750" dirty="0">
                <a:latin typeface="Calibri"/>
                <a:cs typeface="Calibri"/>
              </a:rPr>
              <a:t>st</a:t>
            </a:r>
            <a:r>
              <a:rPr sz="750" spc="-3" dirty="0">
                <a:latin typeface="Calibri"/>
                <a:cs typeface="Calibri"/>
              </a:rPr>
              <a:t>al</a:t>
            </a:r>
            <a:r>
              <a:rPr sz="750" spc="-10" dirty="0">
                <a:latin typeface="Calibri"/>
                <a:cs typeface="Calibri"/>
              </a:rPr>
              <a:t>l</a:t>
            </a:r>
            <a:r>
              <a:rPr sz="750" dirty="0">
                <a:latin typeface="Calibri"/>
                <a:cs typeface="Calibri"/>
              </a:rPr>
              <a:t>e</a:t>
            </a:r>
            <a:r>
              <a:rPr sz="750" spc="-3" dirty="0">
                <a:latin typeface="Calibri"/>
                <a:cs typeface="Calibri"/>
              </a:rPr>
              <a:t>r</a:t>
            </a:r>
            <a:r>
              <a:rPr sz="750" dirty="0">
                <a:latin typeface="Calibri"/>
                <a:cs typeface="Calibri"/>
              </a:rPr>
              <a:t>s c</a:t>
            </a:r>
            <a:r>
              <a:rPr sz="750" spc="-3" dirty="0">
                <a:latin typeface="Calibri"/>
                <a:cs typeface="Calibri"/>
              </a:rPr>
              <a:t>a</a:t>
            </a:r>
            <a:r>
              <a:rPr sz="750" dirty="0">
                <a:latin typeface="Calibri"/>
                <a:cs typeface="Calibri"/>
              </a:rPr>
              <a:t>n</a:t>
            </a:r>
            <a:r>
              <a:rPr sz="750" spc="-3" dirty="0">
                <a:latin typeface="Calibri"/>
                <a:cs typeface="Calibri"/>
              </a:rPr>
              <a:t> in</a:t>
            </a:r>
            <a:r>
              <a:rPr sz="750" spc="-10" dirty="0">
                <a:latin typeface="Calibri"/>
                <a:cs typeface="Calibri"/>
              </a:rPr>
              <a:t>s</a:t>
            </a:r>
            <a:r>
              <a:rPr sz="750" dirty="0">
                <a:latin typeface="Calibri"/>
                <a:cs typeface="Calibri"/>
              </a:rPr>
              <a:t>t</a:t>
            </a:r>
            <a:r>
              <a:rPr sz="750" spc="-3" dirty="0">
                <a:latin typeface="Calibri"/>
                <a:cs typeface="Calibri"/>
              </a:rPr>
              <a:t>al</a:t>
            </a:r>
            <a:r>
              <a:rPr sz="750" dirty="0">
                <a:latin typeface="Calibri"/>
                <a:cs typeface="Calibri"/>
              </a:rPr>
              <a:t>l</a:t>
            </a:r>
            <a:r>
              <a:rPr sz="750" spc="-10" dirty="0">
                <a:latin typeface="Calibri"/>
                <a:cs typeface="Calibri"/>
              </a:rPr>
              <a:t> </a:t>
            </a:r>
            <a:r>
              <a:rPr sz="750" dirty="0">
                <a:latin typeface="Calibri"/>
                <a:cs typeface="Calibri"/>
              </a:rPr>
              <a:t>a </a:t>
            </a:r>
            <a:r>
              <a:rPr sz="750" spc="-3" dirty="0">
                <a:latin typeface="Calibri"/>
                <a:cs typeface="Calibri"/>
              </a:rPr>
              <a:t>n</a:t>
            </a:r>
            <a:r>
              <a:rPr sz="750" dirty="0">
                <a:latin typeface="Calibri"/>
                <a:cs typeface="Calibri"/>
              </a:rPr>
              <a:t>ew</a:t>
            </a:r>
            <a:r>
              <a:rPr sz="750" spc="-7" dirty="0">
                <a:latin typeface="Calibri"/>
                <a:cs typeface="Calibri"/>
              </a:rPr>
              <a:t> </a:t>
            </a:r>
            <a:r>
              <a:rPr sz="750" dirty="0">
                <a:latin typeface="Calibri"/>
                <a:cs typeface="Calibri"/>
              </a:rPr>
              <a:t>E</a:t>
            </a:r>
            <a:r>
              <a:rPr sz="750" spc="-3" dirty="0">
                <a:latin typeface="Calibri"/>
                <a:cs typeface="Calibri"/>
              </a:rPr>
              <a:t>C</a:t>
            </a:r>
            <a:r>
              <a:rPr sz="750" spc="3" dirty="0">
                <a:latin typeface="Calibri"/>
                <a:cs typeface="Calibri"/>
              </a:rPr>
              <a:t>M</a:t>
            </a:r>
            <a:r>
              <a:rPr sz="750" spc="-10" dirty="0">
                <a:latin typeface="Calibri"/>
                <a:cs typeface="Calibri"/>
              </a:rPr>
              <a:t>-</a:t>
            </a:r>
            <a:r>
              <a:rPr sz="750" dirty="0">
                <a:latin typeface="Calibri"/>
                <a:cs typeface="Calibri"/>
              </a:rPr>
              <a:t>DC </a:t>
            </a:r>
            <a:r>
              <a:rPr sz="750" spc="-3" dirty="0">
                <a:latin typeface="Calibri"/>
                <a:cs typeface="Calibri"/>
              </a:rPr>
              <a:t>GIG</a:t>
            </a:r>
            <a:r>
              <a:rPr sz="750" dirty="0">
                <a:latin typeface="Calibri"/>
                <a:cs typeface="Calibri"/>
              </a:rPr>
              <a:t>A</a:t>
            </a:r>
            <a:r>
              <a:rPr sz="750" spc="-10" dirty="0">
                <a:latin typeface="Calibri"/>
                <a:cs typeface="Calibri"/>
              </a:rPr>
              <a:t> </a:t>
            </a:r>
            <a:r>
              <a:rPr sz="750" spc="-3" dirty="0">
                <a:latin typeface="Calibri"/>
                <a:cs typeface="Calibri"/>
              </a:rPr>
              <a:t>pu</a:t>
            </a:r>
            <a:r>
              <a:rPr sz="750" spc="3" dirty="0">
                <a:latin typeface="Calibri"/>
                <a:cs typeface="Calibri"/>
              </a:rPr>
              <a:t>m</a:t>
            </a:r>
            <a:r>
              <a:rPr sz="750" dirty="0">
                <a:latin typeface="Calibri"/>
                <a:cs typeface="Calibri"/>
              </a:rPr>
              <a:t>p</a:t>
            </a:r>
            <a:r>
              <a:rPr sz="750" spc="-10" dirty="0">
                <a:latin typeface="Calibri"/>
                <a:cs typeface="Calibri"/>
              </a:rPr>
              <a:t> </a:t>
            </a:r>
            <a:r>
              <a:rPr sz="750" dirty="0">
                <a:latin typeface="Calibri"/>
                <a:cs typeface="Calibri"/>
              </a:rPr>
              <a:t>c</a:t>
            </a:r>
            <a:r>
              <a:rPr sz="750" spc="-3" dirty="0">
                <a:latin typeface="Calibri"/>
                <a:cs typeface="Calibri"/>
              </a:rPr>
              <a:t>h</a:t>
            </a:r>
            <a:r>
              <a:rPr sz="750" dirty="0">
                <a:latin typeface="Calibri"/>
                <a:cs typeface="Calibri"/>
              </a:rPr>
              <a:t>e</a:t>
            </a:r>
            <a:r>
              <a:rPr sz="750" spc="-3" dirty="0">
                <a:latin typeface="Calibri"/>
                <a:cs typeface="Calibri"/>
              </a:rPr>
              <a:t>ap</a:t>
            </a:r>
            <a:r>
              <a:rPr sz="750" dirty="0">
                <a:latin typeface="Calibri"/>
                <a:cs typeface="Calibri"/>
              </a:rPr>
              <a:t>er t</a:t>
            </a:r>
            <a:r>
              <a:rPr sz="750" spc="-3" dirty="0">
                <a:latin typeface="Calibri"/>
                <a:cs typeface="Calibri"/>
              </a:rPr>
              <a:t>ha</a:t>
            </a:r>
            <a:r>
              <a:rPr sz="750" dirty="0">
                <a:latin typeface="Calibri"/>
                <a:cs typeface="Calibri"/>
              </a:rPr>
              <a:t>n</a:t>
            </a:r>
            <a:r>
              <a:rPr sz="750" spc="-3" dirty="0">
                <a:latin typeface="Calibri"/>
                <a:cs typeface="Calibri"/>
              </a:rPr>
              <a:t> </a:t>
            </a:r>
            <a:r>
              <a:rPr sz="750" spc="-10" dirty="0">
                <a:latin typeface="Calibri"/>
                <a:cs typeface="Calibri"/>
              </a:rPr>
              <a:t>r</a:t>
            </a:r>
            <a:r>
              <a:rPr sz="750" dirty="0">
                <a:latin typeface="Calibri"/>
                <a:cs typeface="Calibri"/>
              </a:rPr>
              <a:t>e</a:t>
            </a:r>
            <a:r>
              <a:rPr sz="750" spc="-3" dirty="0">
                <a:latin typeface="Calibri"/>
                <a:cs typeface="Calibri"/>
              </a:rPr>
              <a:t>pairin</a:t>
            </a:r>
            <a:r>
              <a:rPr sz="750" dirty="0">
                <a:latin typeface="Calibri"/>
                <a:cs typeface="Calibri"/>
              </a:rPr>
              <a:t>g</a:t>
            </a:r>
            <a:r>
              <a:rPr sz="750" spc="-3" dirty="0">
                <a:latin typeface="Calibri"/>
                <a:cs typeface="Calibri"/>
              </a:rPr>
              <a:t> </a:t>
            </a:r>
            <a:r>
              <a:rPr sz="750" spc="3" dirty="0">
                <a:latin typeface="Calibri"/>
                <a:cs typeface="Calibri"/>
              </a:rPr>
              <a:t>o</a:t>
            </a:r>
            <a:r>
              <a:rPr sz="750" dirty="0">
                <a:latin typeface="Calibri"/>
                <a:cs typeface="Calibri"/>
              </a:rPr>
              <a:t>r</a:t>
            </a:r>
            <a:r>
              <a:rPr sz="750" spc="-7" dirty="0">
                <a:latin typeface="Calibri"/>
                <a:cs typeface="Calibri"/>
              </a:rPr>
              <a:t> </a:t>
            </a:r>
            <a:r>
              <a:rPr sz="750" spc="-10" dirty="0">
                <a:latin typeface="Calibri"/>
                <a:cs typeface="Calibri"/>
              </a:rPr>
              <a:t>r</a:t>
            </a:r>
            <a:r>
              <a:rPr sz="750" dirty="0">
                <a:latin typeface="Calibri"/>
                <a:cs typeface="Calibri"/>
              </a:rPr>
              <a:t>e</a:t>
            </a:r>
            <a:r>
              <a:rPr sz="750" spc="-3" dirty="0">
                <a:latin typeface="Calibri"/>
                <a:cs typeface="Calibri"/>
              </a:rPr>
              <a:t>pla</a:t>
            </a:r>
            <a:r>
              <a:rPr sz="750" dirty="0">
                <a:latin typeface="Calibri"/>
                <a:cs typeface="Calibri"/>
              </a:rPr>
              <a:t>c</a:t>
            </a:r>
            <a:r>
              <a:rPr sz="750" spc="-3" dirty="0">
                <a:latin typeface="Calibri"/>
                <a:cs typeface="Calibri"/>
              </a:rPr>
              <a:t>in</a:t>
            </a:r>
            <a:r>
              <a:rPr sz="750" dirty="0">
                <a:latin typeface="Calibri"/>
                <a:cs typeface="Calibri"/>
              </a:rPr>
              <a:t>g</a:t>
            </a:r>
            <a:r>
              <a:rPr sz="750" spc="-3" dirty="0">
                <a:latin typeface="Calibri"/>
                <a:cs typeface="Calibri"/>
              </a:rPr>
              <a:t> a</a:t>
            </a:r>
            <a:r>
              <a:rPr sz="750" dirty="0">
                <a:latin typeface="Calibri"/>
                <a:cs typeface="Calibri"/>
              </a:rPr>
              <a:t>n</a:t>
            </a:r>
            <a:r>
              <a:rPr sz="750" spc="-3" dirty="0">
                <a:latin typeface="Calibri"/>
                <a:cs typeface="Calibri"/>
              </a:rPr>
              <a:t> </a:t>
            </a:r>
            <a:r>
              <a:rPr sz="750" dirty="0">
                <a:latin typeface="Calibri"/>
                <a:cs typeface="Calibri"/>
              </a:rPr>
              <a:t>ex</a:t>
            </a:r>
            <a:r>
              <a:rPr sz="750" spc="-3" dirty="0">
                <a:latin typeface="Calibri"/>
                <a:cs typeface="Calibri"/>
              </a:rPr>
              <a:t>i</a:t>
            </a:r>
            <a:r>
              <a:rPr sz="750" spc="-10" dirty="0">
                <a:latin typeface="Calibri"/>
                <a:cs typeface="Calibri"/>
              </a:rPr>
              <a:t>s</a:t>
            </a:r>
            <a:r>
              <a:rPr sz="750" dirty="0">
                <a:latin typeface="Calibri"/>
                <a:cs typeface="Calibri"/>
              </a:rPr>
              <a:t>t</a:t>
            </a:r>
            <a:r>
              <a:rPr sz="750" spc="-3" dirty="0">
                <a:latin typeface="Calibri"/>
                <a:cs typeface="Calibri"/>
              </a:rPr>
              <a:t>ing</a:t>
            </a:r>
            <a:r>
              <a:rPr sz="750" dirty="0">
                <a:latin typeface="Calibri"/>
                <a:cs typeface="Calibri"/>
              </a:rPr>
              <a:t>.</a:t>
            </a:r>
            <a:endParaRPr sz="750">
              <a:latin typeface="Calibri"/>
              <a:cs typeface="Calibri"/>
            </a:endParaRPr>
          </a:p>
          <a:p>
            <a:pPr marL="8659" marR="88320">
              <a:lnSpc>
                <a:spcPct val="110000"/>
              </a:lnSpc>
              <a:spcBef>
                <a:spcPts val="539"/>
              </a:spcBef>
            </a:pPr>
            <a:r>
              <a:rPr sz="750" spc="-3" dirty="0">
                <a:latin typeface="Calibri"/>
                <a:cs typeface="Calibri"/>
              </a:rPr>
              <a:t>N</a:t>
            </a:r>
            <a:r>
              <a:rPr sz="750" spc="3" dirty="0">
                <a:latin typeface="Calibri"/>
                <a:cs typeface="Calibri"/>
              </a:rPr>
              <a:t>o</a:t>
            </a:r>
            <a:r>
              <a:rPr sz="750" dirty="0">
                <a:latin typeface="Calibri"/>
                <a:cs typeface="Calibri"/>
              </a:rPr>
              <a:t>w</a:t>
            </a:r>
            <a:r>
              <a:rPr sz="750" spc="-7" dirty="0">
                <a:latin typeface="Calibri"/>
                <a:cs typeface="Calibri"/>
              </a:rPr>
              <a:t> </a:t>
            </a:r>
            <a:r>
              <a:rPr sz="750"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h</a:t>
            </a:r>
            <a:r>
              <a:rPr sz="750" spc="-10" dirty="0">
                <a:latin typeface="Calibri"/>
                <a:cs typeface="Calibri"/>
              </a:rPr>
              <a:t>a</a:t>
            </a:r>
            <a:r>
              <a:rPr sz="750" spc="3" dirty="0">
                <a:latin typeface="Calibri"/>
                <a:cs typeface="Calibri"/>
              </a:rPr>
              <a:t>v</a:t>
            </a:r>
            <a:r>
              <a:rPr sz="750" dirty="0">
                <a:latin typeface="Calibri"/>
                <a:cs typeface="Calibri"/>
              </a:rPr>
              <a:t>e</a:t>
            </a:r>
            <a:r>
              <a:rPr sz="750" spc="-7" dirty="0">
                <a:latin typeface="Calibri"/>
                <a:cs typeface="Calibri"/>
              </a:rPr>
              <a:t> </a:t>
            </a:r>
            <a:r>
              <a:rPr sz="750" dirty="0">
                <a:latin typeface="Calibri"/>
                <a:cs typeface="Calibri"/>
              </a:rPr>
              <a:t>a </a:t>
            </a:r>
            <a:r>
              <a:rPr sz="750" spc="-3" dirty="0">
                <a:latin typeface="Calibri"/>
                <a:cs typeface="Calibri"/>
              </a:rPr>
              <a:t>S</a:t>
            </a:r>
            <a:r>
              <a:rPr sz="750" dirty="0">
                <a:latin typeface="Calibri"/>
                <a:cs typeface="Calibri"/>
              </a:rPr>
              <a:t>Y</a:t>
            </a:r>
            <a:r>
              <a:rPr sz="750" spc="-3" dirty="0">
                <a:latin typeface="Calibri"/>
                <a:cs typeface="Calibri"/>
              </a:rPr>
              <a:t>S</a:t>
            </a:r>
            <a:r>
              <a:rPr sz="750" spc="-7" dirty="0">
                <a:latin typeface="Calibri"/>
                <a:cs typeface="Calibri"/>
              </a:rPr>
              <a:t>T</a:t>
            </a:r>
            <a:r>
              <a:rPr sz="750" dirty="0">
                <a:latin typeface="Calibri"/>
                <a:cs typeface="Calibri"/>
              </a:rPr>
              <a:t>EM</a:t>
            </a:r>
            <a:r>
              <a:rPr sz="750" spc="-3" dirty="0">
                <a:latin typeface="Calibri"/>
                <a:cs typeface="Calibri"/>
              </a:rPr>
              <a:t> S</a:t>
            </a:r>
            <a:r>
              <a:rPr sz="750" spc="-7" dirty="0">
                <a:latin typeface="Calibri"/>
                <a:cs typeface="Calibri"/>
              </a:rPr>
              <a:t>e</a:t>
            </a:r>
            <a:r>
              <a:rPr sz="750" spc="-3" dirty="0">
                <a:latin typeface="Calibri"/>
                <a:cs typeface="Calibri"/>
              </a:rPr>
              <a:t>n</a:t>
            </a:r>
            <a:r>
              <a:rPr sz="750" dirty="0">
                <a:latin typeface="Calibri"/>
                <a:cs typeface="Calibri"/>
              </a:rPr>
              <a:t>s</a:t>
            </a:r>
            <a:r>
              <a:rPr sz="750" spc="-3" dirty="0">
                <a:latin typeface="Calibri"/>
                <a:cs typeface="Calibri"/>
              </a:rPr>
              <a:t>in</a:t>
            </a:r>
            <a:r>
              <a:rPr sz="750" dirty="0">
                <a:latin typeface="Calibri"/>
                <a:cs typeface="Calibri"/>
              </a:rPr>
              <a:t>g</a:t>
            </a:r>
            <a:r>
              <a:rPr sz="750" spc="-3" dirty="0">
                <a:latin typeface="Calibri"/>
                <a:cs typeface="Calibri"/>
              </a:rPr>
              <a:t> </a:t>
            </a:r>
            <a:r>
              <a:rPr sz="750" spc="3" dirty="0">
                <a:latin typeface="Calibri"/>
                <a:cs typeface="Calibri"/>
              </a:rPr>
              <a:t>v</a:t>
            </a:r>
            <a:r>
              <a:rPr sz="750" spc="-3" dirty="0">
                <a:latin typeface="Calibri"/>
                <a:cs typeface="Calibri"/>
              </a:rPr>
              <a:t>ariabl</a:t>
            </a:r>
            <a:r>
              <a:rPr sz="750" dirty="0">
                <a:latin typeface="Calibri"/>
                <a:cs typeface="Calibri"/>
              </a:rPr>
              <a:t>e</a:t>
            </a:r>
            <a:r>
              <a:rPr sz="750" spc="3" dirty="0">
                <a:latin typeface="Calibri"/>
                <a:cs typeface="Calibri"/>
              </a:rPr>
              <a:t> </a:t>
            </a:r>
            <a:r>
              <a:rPr sz="750" spc="-3" dirty="0">
                <a:latin typeface="Calibri"/>
                <a:cs typeface="Calibri"/>
              </a:rPr>
              <a:t>f</a:t>
            </a:r>
            <a:r>
              <a:rPr sz="750" spc="-10" dirty="0">
                <a:latin typeface="Calibri"/>
                <a:cs typeface="Calibri"/>
              </a:rPr>
              <a:t>l</a:t>
            </a:r>
            <a:r>
              <a:rPr sz="750" spc="3" dirty="0">
                <a:latin typeface="Calibri"/>
                <a:cs typeface="Calibri"/>
              </a:rPr>
              <a:t>o</a:t>
            </a:r>
            <a:r>
              <a:rPr sz="750" dirty="0">
                <a:latin typeface="Calibri"/>
                <a:cs typeface="Calibri"/>
              </a:rPr>
              <a:t>w</a:t>
            </a:r>
            <a:r>
              <a:rPr sz="750" spc="-7" dirty="0">
                <a:latin typeface="Calibri"/>
                <a:cs typeface="Calibri"/>
              </a:rPr>
              <a:t> </a:t>
            </a:r>
            <a:r>
              <a:rPr sz="750" spc="-3" dirty="0">
                <a:latin typeface="Calibri"/>
                <a:cs typeface="Calibri"/>
              </a:rPr>
              <a:t>pu</a:t>
            </a:r>
            <a:r>
              <a:rPr sz="750" spc="3" dirty="0">
                <a:latin typeface="Calibri"/>
                <a:cs typeface="Calibri"/>
              </a:rPr>
              <a:t>m</a:t>
            </a:r>
            <a:r>
              <a:rPr sz="750" dirty="0">
                <a:latin typeface="Calibri"/>
                <a:cs typeface="Calibri"/>
              </a:rPr>
              <a:t>p</a:t>
            </a:r>
            <a:r>
              <a:rPr sz="750" spc="-3" dirty="0">
                <a:latin typeface="Calibri"/>
                <a:cs typeface="Calibri"/>
              </a:rPr>
              <a:t> </a:t>
            </a:r>
            <a:r>
              <a:rPr sz="750" spc="-10" dirty="0">
                <a:latin typeface="Calibri"/>
                <a:cs typeface="Calibri"/>
              </a:rPr>
              <a:t>i</a:t>
            </a:r>
            <a:r>
              <a:rPr sz="750" spc="3" dirty="0">
                <a:latin typeface="Calibri"/>
                <a:cs typeface="Calibri"/>
              </a:rPr>
              <a:t>m</a:t>
            </a:r>
            <a:r>
              <a:rPr sz="750" spc="-3" dirty="0">
                <a:latin typeface="Calibri"/>
                <a:cs typeface="Calibri"/>
              </a:rPr>
              <a:t>pr</a:t>
            </a:r>
            <a:r>
              <a:rPr sz="750" spc="-7" dirty="0">
                <a:latin typeface="Calibri"/>
                <a:cs typeface="Calibri"/>
              </a:rPr>
              <a:t>o</a:t>
            </a:r>
            <a:r>
              <a:rPr sz="750" spc="3" dirty="0">
                <a:latin typeface="Calibri"/>
                <a:cs typeface="Calibri"/>
              </a:rPr>
              <a:t>v</a:t>
            </a:r>
            <a:r>
              <a:rPr sz="750" spc="-3" dirty="0">
                <a:latin typeface="Calibri"/>
                <a:cs typeface="Calibri"/>
              </a:rPr>
              <a:t>in</a:t>
            </a:r>
            <a:r>
              <a:rPr sz="750" dirty="0">
                <a:latin typeface="Calibri"/>
                <a:cs typeface="Calibri"/>
              </a:rPr>
              <a:t>g</a:t>
            </a:r>
            <a:r>
              <a:rPr sz="750" spc="-3" dirty="0">
                <a:latin typeface="Calibri"/>
                <a:cs typeface="Calibri"/>
              </a:rPr>
              <a:t> S</a:t>
            </a:r>
            <a:r>
              <a:rPr sz="750" dirty="0">
                <a:latin typeface="Calibri"/>
                <a:cs typeface="Calibri"/>
              </a:rPr>
              <a:t>Y</a:t>
            </a:r>
            <a:r>
              <a:rPr sz="750" spc="-3" dirty="0">
                <a:latin typeface="Calibri"/>
                <a:cs typeface="Calibri"/>
              </a:rPr>
              <a:t>S</a:t>
            </a:r>
            <a:r>
              <a:rPr sz="750" dirty="0">
                <a:latin typeface="Calibri"/>
                <a:cs typeface="Calibri"/>
              </a:rPr>
              <a:t>T</a:t>
            </a:r>
            <a:r>
              <a:rPr sz="750" spc="-10" dirty="0">
                <a:latin typeface="Calibri"/>
                <a:cs typeface="Calibri"/>
              </a:rPr>
              <a:t>E</a:t>
            </a:r>
            <a:r>
              <a:rPr sz="750" dirty="0">
                <a:latin typeface="Calibri"/>
                <a:cs typeface="Calibri"/>
              </a:rPr>
              <a:t>M</a:t>
            </a:r>
            <a:r>
              <a:rPr sz="750" spc="-3" dirty="0">
                <a:latin typeface="Calibri"/>
                <a:cs typeface="Calibri"/>
              </a:rPr>
              <a:t> </a:t>
            </a:r>
            <a:r>
              <a:rPr sz="750" dirty="0">
                <a:latin typeface="Calibri"/>
                <a:cs typeface="Calibri"/>
              </a:rPr>
              <a:t>e</a:t>
            </a:r>
            <a:r>
              <a:rPr sz="750" spc="-3" dirty="0">
                <a:latin typeface="Calibri"/>
                <a:cs typeface="Calibri"/>
              </a:rPr>
              <a:t>ffi</a:t>
            </a:r>
            <a:r>
              <a:rPr sz="750" dirty="0">
                <a:latin typeface="Calibri"/>
                <a:cs typeface="Calibri"/>
              </a:rPr>
              <a:t>c</a:t>
            </a:r>
            <a:r>
              <a:rPr sz="750" spc="-3" dirty="0">
                <a:latin typeface="Calibri"/>
                <a:cs typeface="Calibri"/>
              </a:rPr>
              <a:t>i</a:t>
            </a:r>
            <a:r>
              <a:rPr sz="750" dirty="0">
                <a:latin typeface="Calibri"/>
                <a:cs typeface="Calibri"/>
              </a:rPr>
              <a:t>e</a:t>
            </a:r>
            <a:r>
              <a:rPr sz="750" spc="-3" dirty="0">
                <a:latin typeface="Calibri"/>
                <a:cs typeface="Calibri"/>
              </a:rPr>
              <a:t>n</a:t>
            </a:r>
            <a:r>
              <a:rPr sz="750" spc="-10" dirty="0">
                <a:latin typeface="Calibri"/>
                <a:cs typeface="Calibri"/>
              </a:rPr>
              <a:t>c</a:t>
            </a:r>
            <a:r>
              <a:rPr sz="750" dirty="0">
                <a:latin typeface="Calibri"/>
                <a:cs typeface="Calibri"/>
              </a:rPr>
              <a:t>y</a:t>
            </a:r>
            <a:r>
              <a:rPr sz="750" spc="3" dirty="0">
                <a:latin typeface="Calibri"/>
                <a:cs typeface="Calibri"/>
              </a:rPr>
              <a:t> </a:t>
            </a:r>
            <a:r>
              <a:rPr sz="750" spc="-7" dirty="0">
                <a:latin typeface="Calibri"/>
                <a:cs typeface="Calibri"/>
              </a:rPr>
              <a:t>v</a:t>
            </a:r>
            <a:r>
              <a:rPr sz="750" dirty="0">
                <a:latin typeface="Calibri"/>
                <a:cs typeface="Calibri"/>
              </a:rPr>
              <a:t>s a </a:t>
            </a:r>
            <a:r>
              <a:rPr sz="750" spc="-10" dirty="0">
                <a:latin typeface="Calibri"/>
                <a:cs typeface="Calibri"/>
              </a:rPr>
              <a:t>r</a:t>
            </a:r>
            <a:r>
              <a:rPr sz="750" dirty="0">
                <a:latin typeface="Calibri"/>
                <a:cs typeface="Calibri"/>
              </a:rPr>
              <a:t>e</a:t>
            </a:r>
            <a:r>
              <a:rPr sz="750" spc="-3" dirty="0">
                <a:latin typeface="Calibri"/>
                <a:cs typeface="Calibri"/>
              </a:rPr>
              <a:t>pai</a:t>
            </a:r>
            <a:r>
              <a:rPr sz="750" dirty="0">
                <a:latin typeface="Calibri"/>
                <a:cs typeface="Calibri"/>
              </a:rPr>
              <a:t>r t</a:t>
            </a:r>
            <a:r>
              <a:rPr sz="750" spc="-3" dirty="0">
                <a:latin typeface="Calibri"/>
                <a:cs typeface="Calibri"/>
              </a:rPr>
              <a:t>ha</a:t>
            </a:r>
            <a:r>
              <a:rPr sz="750" dirty="0">
                <a:latin typeface="Calibri"/>
                <a:cs typeface="Calibri"/>
              </a:rPr>
              <a:t>t</a:t>
            </a:r>
            <a:r>
              <a:rPr sz="750" spc="-7" dirty="0">
                <a:latin typeface="Calibri"/>
                <a:cs typeface="Calibri"/>
              </a:rPr>
              <a:t> </a:t>
            </a:r>
            <a:r>
              <a:rPr sz="750" spc="3" dirty="0">
                <a:latin typeface="Calibri"/>
                <a:cs typeface="Calibri"/>
              </a:rPr>
              <a:t>m</a:t>
            </a:r>
            <a:r>
              <a:rPr sz="750" spc="-10" dirty="0">
                <a:latin typeface="Calibri"/>
                <a:cs typeface="Calibri"/>
              </a:rPr>
              <a:t>a</a:t>
            </a:r>
            <a:r>
              <a:rPr sz="750" dirty="0">
                <a:latin typeface="Calibri"/>
                <a:cs typeface="Calibri"/>
              </a:rPr>
              <a:t>y </a:t>
            </a:r>
            <a:r>
              <a:rPr sz="750" spc="-3" dirty="0">
                <a:latin typeface="Calibri"/>
                <a:cs typeface="Calibri"/>
              </a:rPr>
              <a:t>la</a:t>
            </a:r>
            <a:r>
              <a:rPr sz="750" dirty="0">
                <a:latin typeface="Calibri"/>
                <a:cs typeface="Calibri"/>
              </a:rPr>
              <a:t>st</a:t>
            </a:r>
            <a:r>
              <a:rPr sz="750" spc="3" dirty="0">
                <a:latin typeface="Calibri"/>
                <a:cs typeface="Calibri"/>
              </a:rPr>
              <a:t> </a:t>
            </a:r>
            <a:r>
              <a:rPr sz="750" dirty="0">
                <a:latin typeface="Calibri"/>
                <a:cs typeface="Calibri"/>
              </a:rPr>
              <a:t>a </a:t>
            </a:r>
            <a:r>
              <a:rPr sz="750" spc="-10" dirty="0">
                <a:latin typeface="Calibri"/>
                <a:cs typeface="Calibri"/>
              </a:rPr>
              <a:t>c</a:t>
            </a:r>
            <a:r>
              <a:rPr sz="750" spc="3" dirty="0">
                <a:latin typeface="Calibri"/>
                <a:cs typeface="Calibri"/>
              </a:rPr>
              <a:t>o</a:t>
            </a:r>
            <a:r>
              <a:rPr sz="750" spc="-3" dirty="0">
                <a:latin typeface="Calibri"/>
                <a:cs typeface="Calibri"/>
              </a:rPr>
              <a:t>upl</a:t>
            </a:r>
            <a:r>
              <a:rPr sz="750" dirty="0">
                <a:latin typeface="Calibri"/>
                <a:cs typeface="Calibri"/>
              </a:rPr>
              <a:t>e</a:t>
            </a:r>
            <a:r>
              <a:rPr sz="750" spc="-7" dirty="0">
                <a:latin typeface="Calibri"/>
                <a:cs typeface="Calibri"/>
              </a:rPr>
              <a:t> </a:t>
            </a:r>
            <a:r>
              <a:rPr sz="750" dirty="0">
                <a:latin typeface="Calibri"/>
                <a:cs typeface="Calibri"/>
              </a:rPr>
              <a:t>ye</a:t>
            </a:r>
            <a:r>
              <a:rPr sz="750" spc="-3" dirty="0">
                <a:latin typeface="Calibri"/>
                <a:cs typeface="Calibri"/>
              </a:rPr>
              <a:t>ar</a:t>
            </a:r>
            <a:r>
              <a:rPr sz="750" dirty="0">
                <a:latin typeface="Calibri"/>
                <a:cs typeface="Calibri"/>
              </a:rPr>
              <a:t>s.</a:t>
            </a:r>
            <a:endParaRPr sz="750">
              <a:latin typeface="Calibri"/>
              <a:cs typeface="Calibri"/>
            </a:endParaRPr>
          </a:p>
          <a:p>
            <a:pPr marL="8659" marR="962865">
              <a:lnSpc>
                <a:spcPts val="1541"/>
              </a:lnSpc>
              <a:spcBef>
                <a:spcPts val="147"/>
              </a:spcBef>
            </a:pPr>
            <a:r>
              <a:rPr sz="750" dirty="0">
                <a:latin typeface="Calibri"/>
                <a:cs typeface="Calibri"/>
              </a:rPr>
              <a:t>Re</a:t>
            </a:r>
            <a:r>
              <a:rPr sz="750" spc="-7" dirty="0">
                <a:latin typeface="Calibri"/>
                <a:cs typeface="Calibri"/>
              </a:rPr>
              <a:t>me</a:t>
            </a:r>
            <a:r>
              <a:rPr sz="750" spc="3" dirty="0">
                <a:latin typeface="Calibri"/>
                <a:cs typeface="Calibri"/>
              </a:rPr>
              <a:t>m</a:t>
            </a:r>
            <a:r>
              <a:rPr sz="750" spc="-3" dirty="0">
                <a:latin typeface="Calibri"/>
                <a:cs typeface="Calibri"/>
              </a:rPr>
              <a:t>b</a:t>
            </a:r>
            <a:r>
              <a:rPr sz="750" dirty="0">
                <a:latin typeface="Calibri"/>
                <a:cs typeface="Calibri"/>
              </a:rPr>
              <a:t>er </a:t>
            </a:r>
            <a:r>
              <a:rPr sz="750" spc="-3" dirty="0">
                <a:latin typeface="Calibri"/>
                <a:cs typeface="Calibri"/>
              </a:rPr>
              <a:t>appl</a:t>
            </a:r>
            <a:r>
              <a:rPr sz="750" dirty="0">
                <a:latin typeface="Calibri"/>
                <a:cs typeface="Calibri"/>
              </a:rPr>
              <a:t>es</a:t>
            </a:r>
            <a:r>
              <a:rPr sz="750" spc="-7" dirty="0">
                <a:latin typeface="Calibri"/>
                <a:cs typeface="Calibri"/>
              </a:rPr>
              <a:t> t</a:t>
            </a:r>
            <a:r>
              <a:rPr sz="750" dirty="0">
                <a:latin typeface="Calibri"/>
                <a:cs typeface="Calibri"/>
              </a:rPr>
              <a:t>o</a:t>
            </a:r>
            <a:r>
              <a:rPr sz="750" spc="3" dirty="0">
                <a:latin typeface="Calibri"/>
                <a:cs typeface="Calibri"/>
              </a:rPr>
              <a:t> </a:t>
            </a:r>
            <a:r>
              <a:rPr sz="750" spc="-3" dirty="0">
                <a:latin typeface="Calibri"/>
                <a:cs typeface="Calibri"/>
              </a:rPr>
              <a:t>appl</a:t>
            </a:r>
            <a:r>
              <a:rPr sz="750" spc="-7" dirty="0">
                <a:latin typeface="Calibri"/>
                <a:cs typeface="Calibri"/>
              </a:rPr>
              <a:t>e</a:t>
            </a:r>
            <a:r>
              <a:rPr sz="750" dirty="0">
                <a:latin typeface="Calibri"/>
                <a:cs typeface="Calibri"/>
              </a:rPr>
              <a:t>s </a:t>
            </a:r>
            <a:r>
              <a:rPr sz="750" spc="-3" dirty="0">
                <a:latin typeface="Calibri"/>
                <a:cs typeface="Calibri"/>
              </a:rPr>
              <a:t>fl</a:t>
            </a:r>
            <a:r>
              <a:rPr sz="750" spc="-7" dirty="0">
                <a:latin typeface="Calibri"/>
                <a:cs typeface="Calibri"/>
              </a:rPr>
              <a:t>o</a:t>
            </a:r>
            <a:r>
              <a:rPr sz="750" dirty="0">
                <a:latin typeface="Calibri"/>
                <a:cs typeface="Calibri"/>
              </a:rPr>
              <a:t>w</a:t>
            </a:r>
            <a:r>
              <a:rPr sz="750" spc="3" dirty="0">
                <a:latin typeface="Calibri"/>
                <a:cs typeface="Calibri"/>
              </a:rPr>
              <a:t> </a:t>
            </a:r>
            <a:r>
              <a:rPr sz="750" spc="-7" dirty="0">
                <a:latin typeface="Calibri"/>
                <a:cs typeface="Calibri"/>
              </a:rPr>
              <a:t>y</a:t>
            </a:r>
            <a:r>
              <a:rPr sz="750" spc="3" dirty="0">
                <a:latin typeface="Calibri"/>
                <a:cs typeface="Calibri"/>
              </a:rPr>
              <a:t>o</a:t>
            </a:r>
            <a:r>
              <a:rPr sz="750" dirty="0">
                <a:latin typeface="Calibri"/>
                <a:cs typeface="Calibri"/>
              </a:rPr>
              <a:t>u</a:t>
            </a:r>
            <a:r>
              <a:rPr sz="750" spc="-3" dirty="0">
                <a:latin typeface="Calibri"/>
                <a:cs typeface="Calibri"/>
              </a:rPr>
              <a:t> </a:t>
            </a:r>
            <a:r>
              <a:rPr sz="750" dirty="0">
                <a:latin typeface="Calibri"/>
                <a:cs typeface="Calibri"/>
              </a:rPr>
              <a:t>s</a:t>
            </a:r>
            <a:r>
              <a:rPr sz="750" spc="-10" dirty="0">
                <a:latin typeface="Calibri"/>
                <a:cs typeface="Calibri"/>
              </a:rPr>
              <a:t>a</a:t>
            </a:r>
            <a:r>
              <a:rPr sz="750" spc="3" dirty="0">
                <a:latin typeface="Calibri"/>
                <a:cs typeface="Calibri"/>
              </a:rPr>
              <a:t>v</a:t>
            </a:r>
            <a:r>
              <a:rPr sz="750" dirty="0">
                <a:latin typeface="Calibri"/>
                <a:cs typeface="Calibri"/>
              </a:rPr>
              <a:t>e</a:t>
            </a:r>
            <a:r>
              <a:rPr sz="750" spc="-7" dirty="0">
                <a:latin typeface="Calibri"/>
                <a:cs typeface="Calibri"/>
              </a:rPr>
              <a:t> 5</a:t>
            </a:r>
            <a:r>
              <a:rPr sz="750" dirty="0">
                <a:latin typeface="Calibri"/>
                <a:cs typeface="Calibri"/>
              </a:rPr>
              <a:t>0%</a:t>
            </a:r>
            <a:r>
              <a:rPr sz="750" spc="-7" dirty="0">
                <a:latin typeface="Calibri"/>
                <a:cs typeface="Calibri"/>
              </a:rPr>
              <a:t> </a:t>
            </a:r>
            <a:r>
              <a:rPr sz="750" dirty="0">
                <a:latin typeface="Calibri"/>
                <a:cs typeface="Calibri"/>
              </a:rPr>
              <a:t>e</a:t>
            </a:r>
            <a:r>
              <a:rPr sz="750" spc="-3" dirty="0">
                <a:latin typeface="Calibri"/>
                <a:cs typeface="Calibri"/>
              </a:rPr>
              <a:t>l</a:t>
            </a:r>
            <a:r>
              <a:rPr sz="750" dirty="0">
                <a:latin typeface="Calibri"/>
                <a:cs typeface="Calibri"/>
              </a:rPr>
              <a:t>e</a:t>
            </a:r>
            <a:r>
              <a:rPr sz="750" spc="-10" dirty="0">
                <a:latin typeface="Calibri"/>
                <a:cs typeface="Calibri"/>
              </a:rPr>
              <a:t>c</a:t>
            </a:r>
            <a:r>
              <a:rPr sz="750" dirty="0">
                <a:latin typeface="Calibri"/>
                <a:cs typeface="Calibri"/>
              </a:rPr>
              <a:t>t</a:t>
            </a:r>
            <a:r>
              <a:rPr sz="750" spc="-3" dirty="0">
                <a:latin typeface="Calibri"/>
                <a:cs typeface="Calibri"/>
              </a:rPr>
              <a:t>r</a:t>
            </a:r>
            <a:r>
              <a:rPr sz="750" spc="-10" dirty="0">
                <a:latin typeface="Calibri"/>
                <a:cs typeface="Calibri"/>
              </a:rPr>
              <a:t>i</a:t>
            </a:r>
            <a:r>
              <a:rPr sz="750" dirty="0">
                <a:latin typeface="Calibri"/>
                <a:cs typeface="Calibri"/>
              </a:rPr>
              <a:t>c</a:t>
            </a:r>
            <a:r>
              <a:rPr sz="750" spc="-3" dirty="0">
                <a:latin typeface="Calibri"/>
                <a:cs typeface="Calibri"/>
              </a:rPr>
              <a:t>all</a:t>
            </a:r>
            <a:r>
              <a:rPr sz="750" dirty="0">
                <a:latin typeface="Calibri"/>
                <a:cs typeface="Calibri"/>
              </a:rPr>
              <a:t>y</a:t>
            </a:r>
            <a:r>
              <a:rPr sz="750" spc="3" dirty="0">
                <a:latin typeface="Calibri"/>
                <a:cs typeface="Calibri"/>
              </a:rPr>
              <a:t> </a:t>
            </a:r>
            <a:r>
              <a:rPr sz="750" spc="-14" dirty="0">
                <a:latin typeface="Calibri"/>
                <a:cs typeface="Calibri"/>
              </a:rPr>
              <a:t>g</a:t>
            </a:r>
            <a:r>
              <a:rPr sz="750" spc="3" dirty="0">
                <a:latin typeface="Calibri"/>
                <a:cs typeface="Calibri"/>
              </a:rPr>
              <a:t>o</a:t>
            </a:r>
            <a:r>
              <a:rPr sz="750" spc="-3" dirty="0">
                <a:latin typeface="Calibri"/>
                <a:cs typeface="Calibri"/>
              </a:rPr>
              <a:t>in</a:t>
            </a:r>
            <a:r>
              <a:rPr sz="750" dirty="0">
                <a:latin typeface="Calibri"/>
                <a:cs typeface="Calibri"/>
              </a:rPr>
              <a:t>g</a:t>
            </a:r>
            <a:r>
              <a:rPr sz="750" spc="-3" dirty="0">
                <a:latin typeface="Calibri"/>
                <a:cs typeface="Calibri"/>
              </a:rPr>
              <a:t> fr</a:t>
            </a:r>
            <a:r>
              <a:rPr sz="750" spc="-7" dirty="0">
                <a:latin typeface="Calibri"/>
                <a:cs typeface="Calibri"/>
              </a:rPr>
              <a:t>o</a:t>
            </a:r>
            <a:r>
              <a:rPr sz="750" dirty="0">
                <a:latin typeface="Calibri"/>
                <a:cs typeface="Calibri"/>
              </a:rPr>
              <a:t>m</a:t>
            </a:r>
            <a:r>
              <a:rPr sz="750" spc="3" dirty="0">
                <a:latin typeface="Calibri"/>
                <a:cs typeface="Calibri"/>
              </a:rPr>
              <a:t> </a:t>
            </a:r>
            <a:r>
              <a:rPr sz="750" spc="-3" dirty="0">
                <a:latin typeface="Calibri"/>
                <a:cs typeface="Calibri"/>
              </a:rPr>
              <a:t>A</a:t>
            </a:r>
            <a:r>
              <a:rPr sz="750" dirty="0">
                <a:latin typeface="Calibri"/>
                <a:cs typeface="Calibri"/>
              </a:rPr>
              <a:t>C</a:t>
            </a:r>
            <a:r>
              <a:rPr sz="750" spc="-7" dirty="0">
                <a:latin typeface="Calibri"/>
                <a:cs typeface="Calibri"/>
              </a:rPr>
              <a:t> t</a:t>
            </a:r>
            <a:r>
              <a:rPr sz="750" dirty="0">
                <a:latin typeface="Calibri"/>
                <a:cs typeface="Calibri"/>
              </a:rPr>
              <a:t>o</a:t>
            </a:r>
            <a:r>
              <a:rPr sz="750" spc="3" dirty="0">
                <a:latin typeface="Calibri"/>
                <a:cs typeface="Calibri"/>
              </a:rPr>
              <a:t> </a:t>
            </a:r>
            <a:r>
              <a:rPr sz="750" spc="-7" dirty="0">
                <a:latin typeface="Calibri"/>
                <a:cs typeface="Calibri"/>
              </a:rPr>
              <a:t>D</a:t>
            </a:r>
            <a:r>
              <a:rPr sz="750" spc="-3" dirty="0">
                <a:latin typeface="Calibri"/>
                <a:cs typeface="Calibri"/>
              </a:rPr>
              <a:t>C</a:t>
            </a:r>
            <a:r>
              <a:rPr sz="750" dirty="0">
                <a:latin typeface="Calibri"/>
                <a:cs typeface="Calibri"/>
              </a:rPr>
              <a:t>. We</a:t>
            </a:r>
            <a:r>
              <a:rPr sz="750" spc="3" dirty="0">
                <a:latin typeface="Calibri"/>
                <a:cs typeface="Calibri"/>
              </a:rPr>
              <a:t> </a:t>
            </a:r>
            <a:r>
              <a:rPr sz="750" dirty="0">
                <a:latin typeface="Calibri"/>
                <a:cs typeface="Calibri"/>
              </a:rPr>
              <a:t>c</a:t>
            </a:r>
            <a:r>
              <a:rPr sz="750" spc="-3" dirty="0">
                <a:latin typeface="Calibri"/>
                <a:cs typeface="Calibri"/>
              </a:rPr>
              <a:t>a</a:t>
            </a:r>
            <a:r>
              <a:rPr sz="750" dirty="0">
                <a:latin typeface="Calibri"/>
                <a:cs typeface="Calibri"/>
              </a:rPr>
              <a:t>n</a:t>
            </a:r>
            <a:r>
              <a:rPr sz="750" spc="-10" dirty="0">
                <a:latin typeface="Calibri"/>
                <a:cs typeface="Calibri"/>
              </a:rPr>
              <a:t> </a:t>
            </a:r>
            <a:r>
              <a:rPr sz="750" dirty="0">
                <a:latin typeface="Calibri"/>
                <a:cs typeface="Calibri"/>
              </a:rPr>
              <a:t>c</a:t>
            </a:r>
            <a:r>
              <a:rPr sz="750" spc="-7" dirty="0">
                <a:latin typeface="Calibri"/>
                <a:cs typeface="Calibri"/>
              </a:rPr>
              <a:t>o</a:t>
            </a:r>
            <a:r>
              <a:rPr sz="750" spc="3" dirty="0">
                <a:latin typeface="Calibri"/>
                <a:cs typeface="Calibri"/>
              </a:rPr>
              <a:t>v</a:t>
            </a:r>
            <a:r>
              <a:rPr sz="750" dirty="0">
                <a:latin typeface="Calibri"/>
                <a:cs typeface="Calibri"/>
              </a:rPr>
              <a:t>er</a:t>
            </a:r>
            <a:r>
              <a:rPr sz="750" spc="-7" dirty="0">
                <a:latin typeface="Calibri"/>
                <a:cs typeface="Calibri"/>
              </a:rPr>
              <a:t> 9</a:t>
            </a:r>
            <a:r>
              <a:rPr sz="750" dirty="0">
                <a:latin typeface="Calibri"/>
                <a:cs typeface="Calibri"/>
              </a:rPr>
              <a:t>0%</a:t>
            </a:r>
            <a:r>
              <a:rPr sz="750" spc="-7" dirty="0">
                <a:latin typeface="Calibri"/>
                <a:cs typeface="Calibri"/>
              </a:rPr>
              <a:t> </a:t>
            </a:r>
            <a:r>
              <a:rPr sz="750" spc="3" dirty="0">
                <a:latin typeface="Calibri"/>
                <a:cs typeface="Calibri"/>
              </a:rPr>
              <a:t>o</a:t>
            </a:r>
            <a:r>
              <a:rPr sz="750" dirty="0">
                <a:latin typeface="Calibri"/>
                <a:cs typeface="Calibri"/>
              </a:rPr>
              <a:t>f</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s</a:t>
            </a:r>
            <a:r>
              <a:rPr sz="750" dirty="0">
                <a:latin typeface="Calibri"/>
                <a:cs typeface="Calibri"/>
              </a:rPr>
              <a:t>yst</a:t>
            </a:r>
            <a:r>
              <a:rPr sz="750" spc="-7" dirty="0">
                <a:latin typeface="Calibri"/>
                <a:cs typeface="Calibri"/>
              </a:rPr>
              <a:t>e</a:t>
            </a:r>
            <a:r>
              <a:rPr sz="750" spc="3" dirty="0">
                <a:latin typeface="Calibri"/>
                <a:cs typeface="Calibri"/>
              </a:rPr>
              <a:t>m</a:t>
            </a:r>
            <a:r>
              <a:rPr sz="750" dirty="0">
                <a:latin typeface="Calibri"/>
                <a:cs typeface="Calibri"/>
              </a:rPr>
              <a:t>s</a:t>
            </a:r>
            <a:r>
              <a:rPr sz="750" spc="-7" dirty="0">
                <a:latin typeface="Calibri"/>
                <a:cs typeface="Calibri"/>
              </a:rPr>
              <a:t> </a:t>
            </a:r>
            <a:r>
              <a:rPr sz="750" spc="3" dirty="0">
                <a:latin typeface="Calibri"/>
                <a:cs typeface="Calibri"/>
              </a:rPr>
              <a:t>o</a:t>
            </a:r>
            <a:r>
              <a:rPr sz="750" spc="-3" dirty="0">
                <a:latin typeface="Calibri"/>
                <a:cs typeface="Calibri"/>
              </a:rPr>
              <a:t>u</a:t>
            </a:r>
            <a:r>
              <a:rPr sz="750" dirty="0">
                <a:latin typeface="Calibri"/>
                <a:cs typeface="Calibri"/>
              </a:rPr>
              <a:t>t</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10" dirty="0">
                <a:latin typeface="Calibri"/>
                <a:cs typeface="Calibri"/>
              </a:rPr>
              <a:t>r</a:t>
            </a:r>
            <a:r>
              <a:rPr sz="750" dirty="0">
                <a:latin typeface="Calibri"/>
                <a:cs typeface="Calibri"/>
              </a:rPr>
              <a:t>e</a:t>
            </a:r>
            <a:r>
              <a:rPr sz="750" spc="3" dirty="0">
                <a:latin typeface="Calibri"/>
                <a:cs typeface="Calibri"/>
              </a:rPr>
              <a:t> </a:t>
            </a:r>
            <a:r>
              <a:rPr sz="750" dirty="0">
                <a:latin typeface="Calibri"/>
                <a:cs typeface="Calibri"/>
              </a:rPr>
              <a:t>w</a:t>
            </a:r>
            <a:r>
              <a:rPr sz="750" spc="-10" dirty="0">
                <a:latin typeface="Calibri"/>
                <a:cs typeface="Calibri"/>
              </a:rPr>
              <a:t>i</a:t>
            </a:r>
            <a:r>
              <a:rPr sz="750" dirty="0">
                <a:latin typeface="Calibri"/>
                <a:cs typeface="Calibri"/>
              </a:rPr>
              <a:t>th</a:t>
            </a:r>
            <a:r>
              <a:rPr sz="750" spc="-3" dirty="0">
                <a:latin typeface="Calibri"/>
                <a:cs typeface="Calibri"/>
              </a:rPr>
              <a:t> </a:t>
            </a:r>
            <a:r>
              <a:rPr sz="750" dirty="0">
                <a:latin typeface="Calibri"/>
                <a:cs typeface="Calibri"/>
              </a:rPr>
              <a:t>2</a:t>
            </a:r>
            <a:r>
              <a:rPr sz="750" spc="-3" dirty="0">
                <a:latin typeface="Calibri"/>
                <a:cs typeface="Calibri"/>
              </a:rPr>
              <a:t> G</a:t>
            </a:r>
            <a:r>
              <a:rPr sz="750" spc="-10" dirty="0">
                <a:latin typeface="Calibri"/>
                <a:cs typeface="Calibri"/>
              </a:rPr>
              <a:t>i</a:t>
            </a:r>
            <a:r>
              <a:rPr sz="750" spc="-3" dirty="0">
                <a:latin typeface="Calibri"/>
                <a:cs typeface="Calibri"/>
              </a:rPr>
              <a:t>ga</a:t>
            </a:r>
            <a:r>
              <a:rPr sz="750" dirty="0">
                <a:latin typeface="Calibri"/>
                <a:cs typeface="Calibri"/>
              </a:rPr>
              <a:t>’s.</a:t>
            </a:r>
            <a:endParaRPr sz="750">
              <a:latin typeface="Calibri"/>
              <a:cs typeface="Calibri"/>
            </a:endParaRPr>
          </a:p>
          <a:p>
            <a:pPr marL="8659">
              <a:lnSpc>
                <a:spcPts val="750"/>
              </a:lnSpc>
            </a:pPr>
            <a:r>
              <a:rPr sz="750" dirty="0">
                <a:latin typeface="Calibri"/>
                <a:cs typeface="Calibri"/>
              </a:rPr>
              <a:t>1</a:t>
            </a:r>
            <a:r>
              <a:rPr sz="750" spc="-7" dirty="0">
                <a:latin typeface="Calibri"/>
                <a:cs typeface="Calibri"/>
              </a:rPr>
              <a:t>0</a:t>
            </a:r>
            <a:r>
              <a:rPr sz="750" dirty="0">
                <a:latin typeface="Calibri"/>
                <a:cs typeface="Calibri"/>
              </a:rPr>
              <a:t>0</a:t>
            </a:r>
            <a:r>
              <a:rPr sz="750" spc="3" dirty="0">
                <a:latin typeface="Calibri"/>
                <a:cs typeface="Calibri"/>
              </a:rPr>
              <a:t> </a:t>
            </a:r>
            <a:r>
              <a:rPr sz="750" dirty="0">
                <a:latin typeface="Calibri"/>
                <a:cs typeface="Calibri"/>
              </a:rPr>
              <a:t>–</a:t>
            </a:r>
            <a:r>
              <a:rPr sz="750" spc="-7" dirty="0">
                <a:latin typeface="Calibri"/>
                <a:cs typeface="Calibri"/>
              </a:rPr>
              <a:t> 2</a:t>
            </a:r>
            <a:r>
              <a:rPr sz="750" dirty="0">
                <a:latin typeface="Calibri"/>
                <a:cs typeface="Calibri"/>
              </a:rPr>
              <a:t>00</a:t>
            </a:r>
            <a:r>
              <a:rPr sz="750" spc="-3" dirty="0">
                <a:latin typeface="Calibri"/>
                <a:cs typeface="Calibri"/>
              </a:rPr>
              <a:t>g</a:t>
            </a:r>
            <a:r>
              <a:rPr sz="750" spc="-14" dirty="0">
                <a:latin typeface="Calibri"/>
                <a:cs typeface="Calibri"/>
              </a:rPr>
              <a:t>p</a:t>
            </a:r>
            <a:r>
              <a:rPr sz="750" dirty="0">
                <a:latin typeface="Calibri"/>
                <a:cs typeface="Calibri"/>
              </a:rPr>
              <a:t>m</a:t>
            </a:r>
            <a:r>
              <a:rPr sz="750" spc="3" dirty="0">
                <a:latin typeface="Calibri"/>
                <a:cs typeface="Calibri"/>
              </a:rPr>
              <a:t> P</a:t>
            </a:r>
            <a:r>
              <a:rPr sz="750" spc="-10" dirty="0">
                <a:latin typeface="Calibri"/>
                <a:cs typeface="Calibri"/>
              </a:rPr>
              <a:t>i</a:t>
            </a:r>
            <a:r>
              <a:rPr sz="750" dirty="0">
                <a:latin typeface="Calibri"/>
                <a:cs typeface="Calibri"/>
              </a:rPr>
              <a:t>ck</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h</a:t>
            </a:r>
            <a:r>
              <a:rPr sz="750" dirty="0">
                <a:latin typeface="Calibri"/>
                <a:cs typeface="Calibri"/>
              </a:rPr>
              <a:t>e</a:t>
            </a:r>
            <a:r>
              <a:rPr sz="750" spc="-10" dirty="0">
                <a:latin typeface="Calibri"/>
                <a:cs typeface="Calibri"/>
              </a:rPr>
              <a:t>a</a:t>
            </a:r>
            <a:r>
              <a:rPr sz="750" dirty="0">
                <a:latin typeface="Calibri"/>
                <a:cs typeface="Calibri"/>
              </a:rPr>
              <a:t>d</a:t>
            </a:r>
            <a:r>
              <a:rPr sz="750" spc="-3" dirty="0">
                <a:latin typeface="Calibri"/>
                <a:cs typeface="Calibri"/>
              </a:rPr>
              <a:t> i</a:t>
            </a:r>
            <a:r>
              <a:rPr sz="750" dirty="0">
                <a:latin typeface="Calibri"/>
                <a:cs typeface="Calibri"/>
              </a:rPr>
              <a:t>s t</a:t>
            </a:r>
            <a:r>
              <a:rPr sz="750" spc="-3" dirty="0">
                <a:latin typeface="Calibri"/>
                <a:cs typeface="Calibri"/>
              </a:rPr>
              <a:t>h</a:t>
            </a:r>
            <a:r>
              <a:rPr sz="750" dirty="0">
                <a:latin typeface="Calibri"/>
                <a:cs typeface="Calibri"/>
              </a:rPr>
              <a:t>e</a:t>
            </a:r>
            <a:r>
              <a:rPr sz="750" spc="3" dirty="0">
                <a:latin typeface="Calibri"/>
                <a:cs typeface="Calibri"/>
              </a:rPr>
              <a:t> </a:t>
            </a:r>
            <a:r>
              <a:rPr sz="750" spc="-10" dirty="0">
                <a:latin typeface="Calibri"/>
                <a:cs typeface="Calibri"/>
              </a:rPr>
              <a:t>s</a:t>
            </a:r>
            <a:r>
              <a:rPr sz="750" dirty="0">
                <a:latin typeface="Calibri"/>
                <a:cs typeface="Calibri"/>
              </a:rPr>
              <a:t>t</a:t>
            </a:r>
            <a:r>
              <a:rPr sz="750" spc="-3" dirty="0">
                <a:latin typeface="Calibri"/>
                <a:cs typeface="Calibri"/>
              </a:rPr>
              <a:t>andar</a:t>
            </a:r>
            <a:r>
              <a:rPr sz="750" dirty="0">
                <a:latin typeface="Calibri"/>
                <a:cs typeface="Calibri"/>
              </a:rPr>
              <a:t>d</a:t>
            </a:r>
            <a:r>
              <a:rPr sz="750" spc="-3" dirty="0">
                <a:latin typeface="Calibri"/>
                <a:cs typeface="Calibri"/>
              </a:rPr>
              <a:t> GIG</a:t>
            </a:r>
            <a:r>
              <a:rPr sz="750" dirty="0">
                <a:latin typeface="Calibri"/>
                <a:cs typeface="Calibri"/>
              </a:rPr>
              <a:t>A </a:t>
            </a:r>
            <a:r>
              <a:rPr sz="750" spc="-3" dirty="0">
                <a:latin typeface="Calibri"/>
                <a:cs typeface="Calibri"/>
              </a:rPr>
              <a:t>inli</a:t>
            </a:r>
            <a:r>
              <a:rPr sz="750" spc="-14" dirty="0">
                <a:latin typeface="Calibri"/>
                <a:cs typeface="Calibri"/>
              </a:rPr>
              <a:t>n</a:t>
            </a:r>
            <a:r>
              <a:rPr sz="750" dirty="0">
                <a:latin typeface="Calibri"/>
                <a:cs typeface="Calibri"/>
              </a:rPr>
              <a:t>e</a:t>
            </a:r>
            <a:r>
              <a:rPr sz="750" spc="3" dirty="0">
                <a:latin typeface="Calibri"/>
                <a:cs typeface="Calibri"/>
              </a:rPr>
              <a:t> </a:t>
            </a:r>
            <a:r>
              <a:rPr sz="750" dirty="0">
                <a:latin typeface="Calibri"/>
                <a:cs typeface="Calibri"/>
              </a:rPr>
              <a:t>2</a:t>
            </a:r>
            <a:r>
              <a:rPr sz="750" spc="-10" dirty="0">
                <a:latin typeface="Calibri"/>
                <a:cs typeface="Calibri"/>
              </a:rPr>
              <a:t>.</a:t>
            </a:r>
            <a:r>
              <a:rPr sz="750" dirty="0">
                <a:latin typeface="Calibri"/>
                <a:cs typeface="Calibri"/>
              </a:rPr>
              <a:t>5</a:t>
            </a:r>
            <a:r>
              <a:rPr sz="750" spc="3" dirty="0">
                <a:latin typeface="Calibri"/>
                <a:cs typeface="Calibri"/>
              </a:rPr>
              <a:t> </a:t>
            </a:r>
            <a:r>
              <a:rPr sz="750" spc="-7" dirty="0">
                <a:latin typeface="Calibri"/>
                <a:cs typeface="Calibri"/>
              </a:rPr>
              <a:t>3/</a:t>
            </a:r>
            <a:r>
              <a:rPr sz="750" dirty="0">
                <a:latin typeface="Calibri"/>
                <a:cs typeface="Calibri"/>
              </a:rPr>
              <a:t>87</a:t>
            </a:r>
            <a:endParaRPr sz="750">
              <a:latin typeface="Calibri"/>
              <a:cs typeface="Calibri"/>
            </a:endParaRPr>
          </a:p>
          <a:p>
            <a:pPr marL="8659" marR="1189727">
              <a:lnSpc>
                <a:spcPct val="101800"/>
              </a:lnSpc>
            </a:pPr>
            <a:r>
              <a:rPr sz="750" dirty="0">
                <a:latin typeface="Calibri"/>
                <a:cs typeface="Calibri"/>
              </a:rPr>
              <a:t>2</a:t>
            </a:r>
            <a:r>
              <a:rPr sz="750" spc="-7" dirty="0">
                <a:latin typeface="Calibri"/>
                <a:cs typeface="Calibri"/>
              </a:rPr>
              <a:t>0</a:t>
            </a:r>
            <a:r>
              <a:rPr sz="750" dirty="0">
                <a:latin typeface="Calibri"/>
                <a:cs typeface="Calibri"/>
              </a:rPr>
              <a:t>0</a:t>
            </a:r>
            <a:r>
              <a:rPr sz="750" spc="3" dirty="0">
                <a:latin typeface="Calibri"/>
                <a:cs typeface="Calibri"/>
              </a:rPr>
              <a:t> </a:t>
            </a:r>
            <a:r>
              <a:rPr sz="750" dirty="0">
                <a:latin typeface="Calibri"/>
                <a:cs typeface="Calibri"/>
              </a:rPr>
              <a:t>–</a:t>
            </a:r>
            <a:r>
              <a:rPr sz="750" spc="-7" dirty="0">
                <a:latin typeface="Calibri"/>
                <a:cs typeface="Calibri"/>
              </a:rPr>
              <a:t> 3</a:t>
            </a:r>
            <a:r>
              <a:rPr sz="750" dirty="0">
                <a:latin typeface="Calibri"/>
                <a:cs typeface="Calibri"/>
              </a:rPr>
              <a:t>00</a:t>
            </a:r>
            <a:r>
              <a:rPr sz="750" spc="-3" dirty="0">
                <a:latin typeface="Calibri"/>
                <a:cs typeface="Calibri"/>
              </a:rPr>
              <a:t>g</a:t>
            </a:r>
            <a:r>
              <a:rPr sz="750" spc="-14" dirty="0">
                <a:latin typeface="Calibri"/>
                <a:cs typeface="Calibri"/>
              </a:rPr>
              <a:t>p</a:t>
            </a:r>
            <a:r>
              <a:rPr sz="750" dirty="0">
                <a:latin typeface="Calibri"/>
                <a:cs typeface="Calibri"/>
              </a:rPr>
              <a:t>m</a:t>
            </a:r>
            <a:r>
              <a:rPr sz="750" spc="3" dirty="0">
                <a:latin typeface="Calibri"/>
                <a:cs typeface="Calibri"/>
              </a:rPr>
              <a:t> P</a:t>
            </a:r>
            <a:r>
              <a:rPr sz="750" spc="-10" dirty="0">
                <a:latin typeface="Calibri"/>
                <a:cs typeface="Calibri"/>
              </a:rPr>
              <a:t>i</a:t>
            </a:r>
            <a:r>
              <a:rPr sz="750" dirty="0">
                <a:latin typeface="Calibri"/>
                <a:cs typeface="Calibri"/>
              </a:rPr>
              <a:t>ck</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h</a:t>
            </a:r>
            <a:r>
              <a:rPr sz="750" dirty="0">
                <a:latin typeface="Calibri"/>
                <a:cs typeface="Calibri"/>
              </a:rPr>
              <a:t>e</a:t>
            </a:r>
            <a:r>
              <a:rPr sz="750" spc="-10" dirty="0">
                <a:latin typeface="Calibri"/>
                <a:cs typeface="Calibri"/>
              </a:rPr>
              <a:t>a</a:t>
            </a:r>
            <a:r>
              <a:rPr sz="750" dirty="0">
                <a:latin typeface="Calibri"/>
                <a:cs typeface="Calibri"/>
              </a:rPr>
              <a:t>d</a:t>
            </a:r>
            <a:r>
              <a:rPr sz="750" spc="-3" dirty="0">
                <a:latin typeface="Calibri"/>
                <a:cs typeface="Calibri"/>
              </a:rPr>
              <a:t> i</a:t>
            </a:r>
            <a:r>
              <a:rPr sz="750" dirty="0">
                <a:latin typeface="Calibri"/>
                <a:cs typeface="Calibri"/>
              </a:rPr>
              <a:t>s t</a:t>
            </a:r>
            <a:r>
              <a:rPr sz="750" spc="-3" dirty="0">
                <a:latin typeface="Calibri"/>
                <a:cs typeface="Calibri"/>
              </a:rPr>
              <a:t>h</a:t>
            </a:r>
            <a:r>
              <a:rPr sz="750" dirty="0">
                <a:latin typeface="Calibri"/>
                <a:cs typeface="Calibri"/>
              </a:rPr>
              <a:t>e</a:t>
            </a:r>
            <a:r>
              <a:rPr sz="750" spc="3" dirty="0">
                <a:latin typeface="Calibri"/>
                <a:cs typeface="Calibri"/>
              </a:rPr>
              <a:t> </a:t>
            </a:r>
            <a:r>
              <a:rPr sz="750" spc="-3" dirty="0">
                <a:latin typeface="Calibri"/>
                <a:cs typeface="Calibri"/>
              </a:rPr>
              <a:t>S</a:t>
            </a:r>
            <a:r>
              <a:rPr sz="750" spc="-7" dirty="0">
                <a:latin typeface="Calibri"/>
                <a:cs typeface="Calibri"/>
              </a:rPr>
              <a:t>t</a:t>
            </a:r>
            <a:r>
              <a:rPr sz="750" spc="-3" dirty="0">
                <a:latin typeface="Calibri"/>
                <a:cs typeface="Calibri"/>
              </a:rPr>
              <a:t>andar</a:t>
            </a:r>
            <a:r>
              <a:rPr sz="750" dirty="0">
                <a:latin typeface="Calibri"/>
                <a:cs typeface="Calibri"/>
              </a:rPr>
              <a:t>d</a:t>
            </a:r>
            <a:r>
              <a:rPr sz="750" spc="-3" dirty="0">
                <a:latin typeface="Calibri"/>
                <a:cs typeface="Calibri"/>
              </a:rPr>
              <a:t> GIG</a:t>
            </a:r>
            <a:r>
              <a:rPr sz="750" dirty="0">
                <a:latin typeface="Calibri"/>
                <a:cs typeface="Calibri"/>
              </a:rPr>
              <a:t>A B</a:t>
            </a:r>
            <a:r>
              <a:rPr sz="750" spc="-7" dirty="0">
                <a:latin typeface="Calibri"/>
                <a:cs typeface="Calibri"/>
              </a:rPr>
              <a:t> e</a:t>
            </a:r>
            <a:r>
              <a:rPr sz="750" spc="-3" dirty="0">
                <a:latin typeface="Calibri"/>
                <a:cs typeface="Calibri"/>
              </a:rPr>
              <a:t>n</a:t>
            </a:r>
            <a:r>
              <a:rPr sz="750" dirty="0">
                <a:latin typeface="Calibri"/>
                <a:cs typeface="Calibri"/>
              </a:rPr>
              <a:t>d</a:t>
            </a:r>
            <a:r>
              <a:rPr sz="750" spc="-3" dirty="0">
                <a:latin typeface="Calibri"/>
                <a:cs typeface="Calibri"/>
              </a:rPr>
              <a:t> </a:t>
            </a:r>
            <a:r>
              <a:rPr sz="750" dirty="0">
                <a:latin typeface="Calibri"/>
                <a:cs typeface="Calibri"/>
              </a:rPr>
              <a:t>s</a:t>
            </a:r>
            <a:r>
              <a:rPr sz="750" spc="-3" dirty="0">
                <a:latin typeface="Calibri"/>
                <a:cs typeface="Calibri"/>
              </a:rPr>
              <a:t>u</a:t>
            </a:r>
            <a:r>
              <a:rPr sz="750" dirty="0">
                <a:latin typeface="Calibri"/>
                <a:cs typeface="Calibri"/>
              </a:rPr>
              <a:t>ct</a:t>
            </a:r>
            <a:r>
              <a:rPr sz="750" spc="-3" dirty="0">
                <a:latin typeface="Calibri"/>
                <a:cs typeface="Calibri"/>
              </a:rPr>
              <a:t>i</a:t>
            </a:r>
            <a:r>
              <a:rPr sz="750" spc="3" dirty="0">
                <a:latin typeface="Calibri"/>
                <a:cs typeface="Calibri"/>
              </a:rPr>
              <a:t>o</a:t>
            </a:r>
            <a:r>
              <a:rPr sz="750" dirty="0">
                <a:latin typeface="Calibri"/>
                <a:cs typeface="Calibri"/>
              </a:rPr>
              <a:t>n</a:t>
            </a:r>
            <a:r>
              <a:rPr sz="750" spc="-10" dirty="0">
                <a:latin typeface="Calibri"/>
                <a:cs typeface="Calibri"/>
              </a:rPr>
              <a:t> </a:t>
            </a:r>
            <a:r>
              <a:rPr sz="750" dirty="0">
                <a:latin typeface="Calibri"/>
                <a:cs typeface="Calibri"/>
              </a:rPr>
              <a:t>80</a:t>
            </a:r>
            <a:r>
              <a:rPr sz="750" spc="-3" dirty="0">
                <a:latin typeface="Calibri"/>
                <a:cs typeface="Calibri"/>
              </a:rPr>
              <a:t> </a:t>
            </a:r>
            <a:r>
              <a:rPr sz="750" dirty="0">
                <a:latin typeface="Calibri"/>
                <a:cs typeface="Calibri"/>
              </a:rPr>
              <a:t>B </a:t>
            </a:r>
            <a:r>
              <a:rPr sz="750" spc="-7" dirty="0">
                <a:latin typeface="Calibri"/>
                <a:cs typeface="Calibri"/>
              </a:rPr>
              <a:t>1/</a:t>
            </a:r>
            <a:r>
              <a:rPr sz="750" dirty="0">
                <a:latin typeface="Calibri"/>
                <a:cs typeface="Calibri"/>
              </a:rPr>
              <a:t>32 </a:t>
            </a:r>
            <a:r>
              <a:rPr sz="750" spc="-3" dirty="0">
                <a:latin typeface="Calibri"/>
                <a:cs typeface="Calibri"/>
              </a:rPr>
              <a:t>Gig</a:t>
            </a:r>
            <a:r>
              <a:rPr sz="750" dirty="0">
                <a:latin typeface="Calibri"/>
                <a:cs typeface="Calibri"/>
              </a:rPr>
              <a:t>a B </a:t>
            </a:r>
            <a:r>
              <a:rPr sz="750" spc="-7" dirty="0">
                <a:latin typeface="Calibri"/>
                <a:cs typeface="Calibri"/>
              </a:rPr>
              <a:t>w</a:t>
            </a:r>
            <a:r>
              <a:rPr sz="750" dirty="0">
                <a:latin typeface="Calibri"/>
                <a:cs typeface="Calibri"/>
              </a:rPr>
              <a:t>e</a:t>
            </a:r>
            <a:r>
              <a:rPr sz="750" spc="3" dirty="0">
                <a:latin typeface="Calibri"/>
                <a:cs typeface="Calibri"/>
              </a:rPr>
              <a:t> </a:t>
            </a:r>
            <a:r>
              <a:rPr sz="750" spc="-3" dirty="0">
                <a:latin typeface="Calibri"/>
                <a:cs typeface="Calibri"/>
              </a:rPr>
              <a:t>ad</a:t>
            </a:r>
            <a:r>
              <a:rPr sz="750" dirty="0">
                <a:latin typeface="Calibri"/>
                <a:cs typeface="Calibri"/>
              </a:rPr>
              <a:t>d</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pr</a:t>
            </a:r>
            <a:r>
              <a:rPr sz="750" dirty="0">
                <a:latin typeface="Calibri"/>
                <a:cs typeface="Calibri"/>
              </a:rPr>
              <a:t>ess</a:t>
            </a:r>
            <a:r>
              <a:rPr sz="750" spc="-3" dirty="0">
                <a:latin typeface="Calibri"/>
                <a:cs typeface="Calibri"/>
              </a:rPr>
              <a:t>u</a:t>
            </a:r>
            <a:r>
              <a:rPr sz="750" spc="-10" dirty="0">
                <a:latin typeface="Calibri"/>
                <a:cs typeface="Calibri"/>
              </a:rPr>
              <a:t>r</a:t>
            </a:r>
            <a:r>
              <a:rPr sz="750" dirty="0">
                <a:latin typeface="Calibri"/>
                <a:cs typeface="Calibri"/>
              </a:rPr>
              <a:t>e</a:t>
            </a:r>
            <a:r>
              <a:rPr sz="750" spc="-7" dirty="0">
                <a:latin typeface="Calibri"/>
                <a:cs typeface="Calibri"/>
              </a:rPr>
              <a:t> </a:t>
            </a:r>
            <a:r>
              <a:rPr sz="750" dirty="0">
                <a:latin typeface="Calibri"/>
                <a:cs typeface="Calibri"/>
              </a:rPr>
              <a:t>se</a:t>
            </a:r>
            <a:r>
              <a:rPr sz="750" spc="-3" dirty="0">
                <a:latin typeface="Calibri"/>
                <a:cs typeface="Calibri"/>
              </a:rPr>
              <a:t>n</a:t>
            </a:r>
            <a:r>
              <a:rPr sz="750" dirty="0">
                <a:latin typeface="Calibri"/>
                <a:cs typeface="Calibri"/>
              </a:rPr>
              <a:t>s</a:t>
            </a:r>
            <a:r>
              <a:rPr sz="750" spc="3" dirty="0">
                <a:latin typeface="Calibri"/>
                <a:cs typeface="Calibri"/>
              </a:rPr>
              <a:t>o</a:t>
            </a:r>
            <a:r>
              <a:rPr sz="750" spc="-3" dirty="0">
                <a:latin typeface="Calibri"/>
                <a:cs typeface="Calibri"/>
              </a:rPr>
              <a:t>r</a:t>
            </a:r>
            <a:r>
              <a:rPr sz="750" dirty="0">
                <a:latin typeface="Calibri"/>
                <a:cs typeface="Calibri"/>
              </a:rPr>
              <a:t>.</a:t>
            </a:r>
            <a:endParaRPr sz="750">
              <a:latin typeface="Calibri"/>
              <a:cs typeface="Calibri"/>
            </a:endParaRPr>
          </a:p>
          <a:p>
            <a:pPr marL="8659">
              <a:spcBef>
                <a:spcPts val="14"/>
              </a:spcBef>
            </a:pPr>
            <a:r>
              <a:rPr sz="750" dirty="0">
                <a:latin typeface="Calibri"/>
                <a:cs typeface="Calibri"/>
              </a:rPr>
              <a:t>Re</a:t>
            </a:r>
            <a:r>
              <a:rPr sz="750" spc="-3" dirty="0">
                <a:latin typeface="Calibri"/>
                <a:cs typeface="Calibri"/>
              </a:rPr>
              <a:t>pla</a:t>
            </a:r>
            <a:r>
              <a:rPr sz="750" dirty="0">
                <a:latin typeface="Calibri"/>
                <a:cs typeface="Calibri"/>
              </a:rPr>
              <a:t>ce</a:t>
            </a:r>
            <a:r>
              <a:rPr sz="750" spc="3" dirty="0">
                <a:latin typeface="Calibri"/>
                <a:cs typeface="Calibri"/>
              </a:rPr>
              <a:t> </a:t>
            </a:r>
            <a:r>
              <a:rPr sz="750" spc="-3" dirty="0">
                <a:latin typeface="Calibri"/>
                <a:cs typeface="Calibri"/>
              </a:rPr>
              <a:t>al</a:t>
            </a:r>
            <a:r>
              <a:rPr sz="750" dirty="0">
                <a:latin typeface="Calibri"/>
                <a:cs typeface="Calibri"/>
              </a:rPr>
              <a:t>l</a:t>
            </a:r>
            <a:r>
              <a:rPr sz="750" spc="-10"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1</a:t>
            </a:r>
            <a:r>
              <a:rPr sz="750" dirty="0">
                <a:latin typeface="Calibri"/>
                <a:cs typeface="Calibri"/>
              </a:rPr>
              <a:t>5</a:t>
            </a:r>
            <a:r>
              <a:rPr sz="750" spc="-7" dirty="0">
                <a:latin typeface="Calibri"/>
                <a:cs typeface="Calibri"/>
              </a:rPr>
              <a:t>1</a:t>
            </a:r>
            <a:r>
              <a:rPr sz="750" spc="3" dirty="0">
                <a:latin typeface="Calibri"/>
                <a:cs typeface="Calibri"/>
              </a:rPr>
              <a:t>0</a:t>
            </a:r>
            <a:r>
              <a:rPr sz="750" spc="-3" dirty="0">
                <a:latin typeface="Calibri"/>
                <a:cs typeface="Calibri"/>
              </a:rPr>
              <a:t>-</a:t>
            </a:r>
            <a:r>
              <a:rPr sz="750" dirty="0">
                <a:latin typeface="Calibri"/>
                <a:cs typeface="Calibri"/>
              </a:rPr>
              <a:t>3</a:t>
            </a:r>
            <a:r>
              <a:rPr sz="750" spc="-3" dirty="0">
                <a:latin typeface="Calibri"/>
                <a:cs typeface="Calibri"/>
              </a:rPr>
              <a:t>A</a:t>
            </a:r>
            <a:r>
              <a:rPr sz="750" dirty="0">
                <a:latin typeface="Calibri"/>
                <a:cs typeface="Calibri"/>
              </a:rPr>
              <a:t>B</a:t>
            </a:r>
            <a:r>
              <a:rPr sz="750" spc="-7" dirty="0">
                <a:latin typeface="Calibri"/>
                <a:cs typeface="Calibri"/>
              </a:rPr>
              <a:t> t</a:t>
            </a:r>
            <a:r>
              <a:rPr sz="750" dirty="0">
                <a:latin typeface="Calibri"/>
                <a:cs typeface="Calibri"/>
              </a:rPr>
              <a:t>o</a:t>
            </a:r>
            <a:r>
              <a:rPr sz="750" spc="3"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1</a:t>
            </a:r>
            <a:r>
              <a:rPr sz="750" dirty="0">
                <a:latin typeface="Calibri"/>
                <a:cs typeface="Calibri"/>
              </a:rPr>
              <a:t>5</a:t>
            </a:r>
            <a:r>
              <a:rPr sz="750" spc="-7" dirty="0">
                <a:latin typeface="Calibri"/>
                <a:cs typeface="Calibri"/>
              </a:rPr>
              <a:t>1</a:t>
            </a:r>
            <a:r>
              <a:rPr sz="750" spc="3" dirty="0">
                <a:latin typeface="Calibri"/>
                <a:cs typeface="Calibri"/>
              </a:rPr>
              <a:t>0</a:t>
            </a:r>
            <a:r>
              <a:rPr sz="750" spc="-3" dirty="0">
                <a:latin typeface="Calibri"/>
                <a:cs typeface="Calibri"/>
              </a:rPr>
              <a:t>-</a:t>
            </a:r>
            <a:r>
              <a:rPr sz="750" dirty="0">
                <a:latin typeface="Calibri"/>
                <a:cs typeface="Calibri"/>
              </a:rPr>
              <a:t>3</a:t>
            </a:r>
            <a:r>
              <a:rPr sz="750" spc="-10" dirty="0">
                <a:latin typeface="Calibri"/>
                <a:cs typeface="Calibri"/>
              </a:rPr>
              <a:t>B</a:t>
            </a:r>
            <a:r>
              <a:rPr sz="750" dirty="0">
                <a:latin typeface="Calibri"/>
                <a:cs typeface="Calibri"/>
              </a:rPr>
              <a:t>B </a:t>
            </a:r>
            <a:r>
              <a:rPr sz="750" spc="-7" dirty="0">
                <a:latin typeface="Calibri"/>
                <a:cs typeface="Calibri"/>
              </a:rPr>
              <a:t>9</a:t>
            </a:r>
            <a:r>
              <a:rPr sz="750" dirty="0">
                <a:latin typeface="Calibri"/>
                <a:cs typeface="Calibri"/>
              </a:rPr>
              <a:t>0%</a:t>
            </a:r>
            <a:r>
              <a:rPr sz="750" spc="-7" dirty="0">
                <a:latin typeface="Calibri"/>
                <a:cs typeface="Calibri"/>
              </a:rPr>
              <a:t> </a:t>
            </a:r>
            <a:r>
              <a:rPr sz="750" spc="3" dirty="0">
                <a:latin typeface="Calibri"/>
                <a:cs typeface="Calibri"/>
              </a:rPr>
              <a:t>o</a:t>
            </a:r>
            <a:r>
              <a:rPr sz="750" dirty="0">
                <a:latin typeface="Calibri"/>
                <a:cs typeface="Calibri"/>
              </a:rPr>
              <a:t>f</a:t>
            </a:r>
            <a:r>
              <a:rPr sz="750" spc="-7" dirty="0">
                <a:latin typeface="Calibri"/>
                <a:cs typeface="Calibri"/>
              </a:rPr>
              <a:t> </a:t>
            </a:r>
            <a:r>
              <a:rPr sz="750" dirty="0">
                <a:latin typeface="Calibri"/>
                <a:cs typeface="Calibri"/>
              </a:rPr>
              <a:t>t</a:t>
            </a:r>
            <a:r>
              <a:rPr sz="750" spc="-3" dirty="0">
                <a:latin typeface="Calibri"/>
                <a:cs typeface="Calibri"/>
              </a:rPr>
              <a:t>h</a:t>
            </a:r>
            <a:r>
              <a:rPr sz="750" dirty="0">
                <a:latin typeface="Calibri"/>
                <a:cs typeface="Calibri"/>
              </a:rPr>
              <a:t>e</a:t>
            </a:r>
            <a:r>
              <a:rPr sz="750" spc="-7" dirty="0">
                <a:latin typeface="Calibri"/>
                <a:cs typeface="Calibri"/>
              </a:rPr>
              <a:t> </a:t>
            </a:r>
            <a:r>
              <a:rPr sz="750" spc="-3" dirty="0">
                <a:latin typeface="Calibri"/>
                <a:cs typeface="Calibri"/>
              </a:rPr>
              <a:t>s</a:t>
            </a:r>
            <a:r>
              <a:rPr sz="750" dirty="0">
                <a:latin typeface="Calibri"/>
                <a:cs typeface="Calibri"/>
              </a:rPr>
              <a:t>c</a:t>
            </a:r>
            <a:r>
              <a:rPr sz="750" spc="-3" dirty="0">
                <a:latin typeface="Calibri"/>
                <a:cs typeface="Calibri"/>
              </a:rPr>
              <a:t>h</a:t>
            </a:r>
            <a:r>
              <a:rPr sz="750" spc="-7" dirty="0">
                <a:latin typeface="Calibri"/>
                <a:cs typeface="Calibri"/>
              </a:rPr>
              <a:t>o</a:t>
            </a:r>
            <a:r>
              <a:rPr sz="750" spc="3" dirty="0">
                <a:latin typeface="Calibri"/>
                <a:cs typeface="Calibri"/>
              </a:rPr>
              <a:t>o</a:t>
            </a:r>
            <a:r>
              <a:rPr sz="750" dirty="0">
                <a:latin typeface="Calibri"/>
                <a:cs typeface="Calibri"/>
              </a:rPr>
              <a:t>l </a:t>
            </a:r>
            <a:r>
              <a:rPr sz="750" spc="-3" dirty="0">
                <a:latin typeface="Calibri"/>
                <a:cs typeface="Calibri"/>
              </a:rPr>
              <a:t>j</a:t>
            </a:r>
            <a:r>
              <a:rPr sz="750" spc="3" dirty="0">
                <a:latin typeface="Calibri"/>
                <a:cs typeface="Calibri"/>
              </a:rPr>
              <a:t>o</a:t>
            </a:r>
            <a:r>
              <a:rPr sz="750" spc="-3" dirty="0">
                <a:latin typeface="Calibri"/>
                <a:cs typeface="Calibri"/>
              </a:rPr>
              <a:t>bs.</a:t>
            </a:r>
            <a:endParaRPr sz="750">
              <a:latin typeface="Calibri"/>
              <a:cs typeface="Calibri"/>
            </a:endParaRPr>
          </a:p>
        </p:txBody>
      </p:sp>
      <p:sp>
        <p:nvSpPr>
          <p:cNvPr id="8" name="object 8"/>
          <p:cNvSpPr/>
          <p:nvPr/>
        </p:nvSpPr>
        <p:spPr>
          <a:xfrm>
            <a:off x="6974999" y="2985964"/>
            <a:ext cx="1265039" cy="780549"/>
          </a:xfrm>
          <a:prstGeom prst="rect">
            <a:avLst/>
          </a:prstGeom>
          <a:blipFill>
            <a:blip r:embed="rId3" cstate="print"/>
            <a:stretch>
              <a:fillRect/>
            </a:stretch>
          </a:blipFill>
        </p:spPr>
        <p:txBody>
          <a:bodyPr wrap="square" lIns="0" tIns="0" rIns="0" bIns="0" rtlCol="0"/>
          <a:lstStyle/>
          <a:p>
            <a:endParaRPr sz="1227"/>
          </a:p>
        </p:txBody>
      </p:sp>
      <p:graphicFrame>
        <p:nvGraphicFramePr>
          <p:cNvPr id="6" name="object 6"/>
          <p:cNvGraphicFramePr>
            <a:graphicFrameLocks noGrp="1"/>
          </p:cNvGraphicFramePr>
          <p:nvPr/>
        </p:nvGraphicFramePr>
        <p:xfrm>
          <a:off x="4044181" y="2888807"/>
          <a:ext cx="2787042" cy="985624"/>
        </p:xfrm>
        <a:graphic>
          <a:graphicData uri="http://schemas.openxmlformats.org/drawingml/2006/table">
            <a:tbl>
              <a:tblPr firstRow="1" bandRow="1">
                <a:tableStyleId>{2D5ABB26-0587-4C30-8999-92F81FD0307C}</a:tableStyleId>
              </a:tblPr>
              <a:tblGrid>
                <a:gridCol w="940246">
                  <a:extLst>
                    <a:ext uri="{9D8B030D-6E8A-4147-A177-3AD203B41FA5}">
                      <a16:colId xmlns:a16="http://schemas.microsoft.com/office/drawing/2014/main" val="20000"/>
                    </a:ext>
                  </a:extLst>
                </a:gridCol>
                <a:gridCol w="1076706">
                  <a:extLst>
                    <a:ext uri="{9D8B030D-6E8A-4147-A177-3AD203B41FA5}">
                      <a16:colId xmlns:a16="http://schemas.microsoft.com/office/drawing/2014/main" val="20001"/>
                    </a:ext>
                  </a:extLst>
                </a:gridCol>
                <a:gridCol w="770090">
                  <a:extLst>
                    <a:ext uri="{9D8B030D-6E8A-4147-A177-3AD203B41FA5}">
                      <a16:colId xmlns:a16="http://schemas.microsoft.com/office/drawing/2014/main" val="20002"/>
                    </a:ext>
                  </a:extLst>
                </a:gridCol>
              </a:tblGrid>
              <a:tr h="188267">
                <a:tc>
                  <a:txBody>
                    <a:bodyPr/>
                    <a:lstStyle/>
                    <a:p>
                      <a:pPr marL="34925">
                        <a:lnSpc>
                          <a:spcPct val="100000"/>
                        </a:lnSpc>
                      </a:pPr>
                      <a:r>
                        <a:rPr sz="700" spc="-5" dirty="0">
                          <a:latin typeface="Calibri"/>
                          <a:cs typeface="Calibri"/>
                        </a:rPr>
                        <a:t>GIG</a:t>
                      </a:r>
                      <a:r>
                        <a:rPr sz="700" dirty="0">
                          <a:latin typeface="Calibri"/>
                          <a:cs typeface="Calibri"/>
                        </a:rPr>
                        <a:t>A 2</a:t>
                      </a:r>
                      <a:r>
                        <a:rPr sz="700" spc="-5" dirty="0">
                          <a:latin typeface="Calibri"/>
                          <a:cs typeface="Calibri"/>
                        </a:rPr>
                        <a:t> </a:t>
                      </a:r>
                      <a:r>
                        <a:rPr sz="700" dirty="0">
                          <a:latin typeface="Calibri"/>
                          <a:cs typeface="Calibri"/>
                        </a:rPr>
                        <a:t>3</a:t>
                      </a:r>
                      <a:r>
                        <a:rPr sz="700" spc="-5" dirty="0">
                          <a:latin typeface="Calibri"/>
                          <a:cs typeface="Calibri"/>
                        </a:rPr>
                        <a:t>-</a:t>
                      </a:r>
                      <a:r>
                        <a:rPr sz="700" spc="-10" dirty="0">
                          <a:latin typeface="Calibri"/>
                          <a:cs typeface="Calibri"/>
                        </a:rPr>
                        <a:t>85</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1</a:t>
                      </a:r>
                      <a:r>
                        <a:rPr sz="700" spc="-5" dirty="0">
                          <a:latin typeface="Calibri"/>
                          <a:cs typeface="Calibri"/>
                        </a:rPr>
                        <a:t>.</a:t>
                      </a:r>
                      <a:r>
                        <a:rPr sz="700" dirty="0">
                          <a:latin typeface="Calibri"/>
                          <a:cs typeface="Calibri"/>
                        </a:rPr>
                        <a:t>5A</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2A</a:t>
                      </a:r>
                      <a:endParaRPr sz="700">
                        <a:latin typeface="Calibri"/>
                        <a:cs typeface="Calibri"/>
                      </a:endParaRPr>
                    </a:p>
                  </a:txBody>
                  <a:tcPr marL="0" marR="0" marT="0" marB="0"/>
                </a:tc>
                <a:extLst>
                  <a:ext uri="{0D108BD9-81ED-4DB2-BD59-A6C34878D82A}">
                    <a16:rowId xmlns:a16="http://schemas.microsoft.com/office/drawing/2014/main" val="10000"/>
                  </a:ext>
                </a:extLst>
              </a:tr>
              <a:tr h="194825">
                <a:tc>
                  <a:txBody>
                    <a:bodyPr/>
                    <a:lstStyle/>
                    <a:p>
                      <a:pPr marL="34925">
                        <a:lnSpc>
                          <a:spcPct val="100000"/>
                        </a:lnSpc>
                      </a:pPr>
                      <a:r>
                        <a:rPr sz="700" spc="-5" dirty="0">
                          <a:latin typeface="Calibri"/>
                          <a:cs typeface="Calibri"/>
                        </a:rPr>
                        <a:t>GIG</a:t>
                      </a:r>
                      <a:r>
                        <a:rPr sz="700" dirty="0">
                          <a:latin typeface="Calibri"/>
                          <a:cs typeface="Calibri"/>
                        </a:rPr>
                        <a:t>A 2</a:t>
                      </a:r>
                      <a:r>
                        <a:rPr sz="700" spc="-5" dirty="0">
                          <a:latin typeface="Calibri"/>
                          <a:cs typeface="Calibri"/>
                        </a:rPr>
                        <a:t>.</a:t>
                      </a:r>
                      <a:r>
                        <a:rPr sz="700" dirty="0">
                          <a:latin typeface="Calibri"/>
                          <a:cs typeface="Calibri"/>
                        </a:rPr>
                        <a:t>5</a:t>
                      </a:r>
                      <a:r>
                        <a:rPr sz="700" spc="-5" dirty="0">
                          <a:latin typeface="Calibri"/>
                          <a:cs typeface="Calibri"/>
                        </a:rPr>
                        <a:t> </a:t>
                      </a:r>
                      <a:r>
                        <a:rPr sz="700" dirty="0">
                          <a:latin typeface="Calibri"/>
                          <a:cs typeface="Calibri"/>
                        </a:rPr>
                        <a:t>3</a:t>
                      </a:r>
                      <a:r>
                        <a:rPr sz="700" spc="-15" dirty="0">
                          <a:latin typeface="Calibri"/>
                          <a:cs typeface="Calibri"/>
                        </a:rPr>
                        <a:t>-</a:t>
                      </a:r>
                      <a:r>
                        <a:rPr sz="700" dirty="0">
                          <a:latin typeface="Calibri"/>
                          <a:cs typeface="Calibri"/>
                        </a:rPr>
                        <a:t>1</a:t>
                      </a:r>
                      <a:r>
                        <a:rPr sz="700" spc="-10" dirty="0">
                          <a:latin typeface="Calibri"/>
                          <a:cs typeface="Calibri"/>
                        </a:rPr>
                        <a:t>10</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1</a:t>
                      </a:r>
                      <a:r>
                        <a:rPr sz="700" spc="-5" dirty="0">
                          <a:latin typeface="Calibri"/>
                          <a:cs typeface="Calibri"/>
                        </a:rPr>
                        <a:t>.</a:t>
                      </a:r>
                      <a:r>
                        <a:rPr sz="700" dirty="0">
                          <a:latin typeface="Calibri"/>
                          <a:cs typeface="Calibri"/>
                        </a:rPr>
                        <a:t>5B</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2A</a:t>
                      </a:r>
                      <a:endParaRPr sz="700">
                        <a:latin typeface="Calibri"/>
                        <a:cs typeface="Calibri"/>
                      </a:endParaRPr>
                    </a:p>
                  </a:txBody>
                  <a:tcPr marL="0" marR="0" marT="0" marB="0"/>
                </a:tc>
                <a:extLst>
                  <a:ext uri="{0D108BD9-81ED-4DB2-BD59-A6C34878D82A}">
                    <a16:rowId xmlns:a16="http://schemas.microsoft.com/office/drawing/2014/main" val="10001"/>
                  </a:ext>
                </a:extLst>
              </a:tr>
              <a:tr h="194825">
                <a:tc>
                  <a:txBody>
                    <a:bodyPr/>
                    <a:lstStyle/>
                    <a:p>
                      <a:pPr marL="34925">
                        <a:lnSpc>
                          <a:spcPct val="100000"/>
                        </a:lnSpc>
                      </a:pPr>
                      <a:r>
                        <a:rPr sz="700" spc="-5" dirty="0">
                          <a:latin typeface="Calibri"/>
                          <a:cs typeface="Calibri"/>
                        </a:rPr>
                        <a:t>GIG</a:t>
                      </a:r>
                      <a:r>
                        <a:rPr sz="700" dirty="0">
                          <a:latin typeface="Calibri"/>
                          <a:cs typeface="Calibri"/>
                        </a:rPr>
                        <a:t>A 4 </a:t>
                      </a:r>
                      <a:r>
                        <a:rPr sz="700" spc="-15" dirty="0">
                          <a:latin typeface="Calibri"/>
                          <a:cs typeface="Calibri"/>
                        </a:rPr>
                        <a:t> </a:t>
                      </a:r>
                      <a:r>
                        <a:rPr sz="700" dirty="0">
                          <a:latin typeface="Calibri"/>
                          <a:cs typeface="Calibri"/>
                        </a:rPr>
                        <a:t>3</a:t>
                      </a:r>
                      <a:r>
                        <a:rPr sz="700" spc="-5" dirty="0">
                          <a:latin typeface="Calibri"/>
                          <a:cs typeface="Calibri"/>
                        </a:rPr>
                        <a:t>-</a:t>
                      </a:r>
                      <a:r>
                        <a:rPr sz="700" spc="-10" dirty="0">
                          <a:latin typeface="Calibri"/>
                          <a:cs typeface="Calibri"/>
                        </a:rPr>
                        <a:t>1</a:t>
                      </a:r>
                      <a:r>
                        <a:rPr sz="700" dirty="0">
                          <a:latin typeface="Calibri"/>
                          <a:cs typeface="Calibri"/>
                        </a:rPr>
                        <a:t>00</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2B</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3A</a:t>
                      </a:r>
                      <a:endParaRPr sz="700">
                        <a:latin typeface="Calibri"/>
                        <a:cs typeface="Calibri"/>
                      </a:endParaRPr>
                    </a:p>
                  </a:txBody>
                  <a:tcPr marL="0" marR="0" marT="0" marB="0"/>
                </a:tc>
                <a:extLst>
                  <a:ext uri="{0D108BD9-81ED-4DB2-BD59-A6C34878D82A}">
                    <a16:rowId xmlns:a16="http://schemas.microsoft.com/office/drawing/2014/main" val="10002"/>
                  </a:ext>
                </a:extLst>
              </a:tr>
              <a:tr h="194347">
                <a:tc>
                  <a:txBody>
                    <a:bodyPr/>
                    <a:lstStyle/>
                    <a:p>
                      <a:pPr marL="34925">
                        <a:lnSpc>
                          <a:spcPct val="100000"/>
                        </a:lnSpc>
                      </a:pPr>
                      <a:r>
                        <a:rPr sz="700" spc="-5" dirty="0">
                          <a:latin typeface="Calibri"/>
                          <a:cs typeface="Calibri"/>
                        </a:rPr>
                        <a:t>GIG</a:t>
                      </a:r>
                      <a:r>
                        <a:rPr sz="700" dirty="0">
                          <a:latin typeface="Calibri"/>
                          <a:cs typeface="Calibri"/>
                        </a:rPr>
                        <a:t>A 4</a:t>
                      </a:r>
                      <a:r>
                        <a:rPr sz="700" spc="-5" dirty="0">
                          <a:latin typeface="Calibri"/>
                          <a:cs typeface="Calibri"/>
                        </a:rPr>
                        <a:t> </a:t>
                      </a:r>
                      <a:r>
                        <a:rPr sz="700" dirty="0">
                          <a:latin typeface="Calibri"/>
                          <a:cs typeface="Calibri"/>
                        </a:rPr>
                        <a:t>3</a:t>
                      </a:r>
                      <a:r>
                        <a:rPr sz="700" spc="-5" dirty="0">
                          <a:latin typeface="Calibri"/>
                          <a:cs typeface="Calibri"/>
                        </a:rPr>
                        <a:t>-</a:t>
                      </a:r>
                      <a:r>
                        <a:rPr sz="700" spc="-10" dirty="0">
                          <a:latin typeface="Calibri"/>
                          <a:cs typeface="Calibri"/>
                        </a:rPr>
                        <a:t>1</a:t>
                      </a:r>
                      <a:r>
                        <a:rPr sz="700" dirty="0">
                          <a:latin typeface="Calibri"/>
                          <a:cs typeface="Calibri"/>
                        </a:rPr>
                        <a:t>05</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2B</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4A</a:t>
                      </a:r>
                      <a:endParaRPr sz="700">
                        <a:latin typeface="Calibri"/>
                        <a:cs typeface="Calibri"/>
                      </a:endParaRPr>
                    </a:p>
                  </a:txBody>
                  <a:tcPr marL="0" marR="0" marT="0" marB="0"/>
                </a:tc>
                <a:extLst>
                  <a:ext uri="{0D108BD9-81ED-4DB2-BD59-A6C34878D82A}">
                    <a16:rowId xmlns:a16="http://schemas.microsoft.com/office/drawing/2014/main" val="10003"/>
                  </a:ext>
                </a:extLst>
              </a:tr>
              <a:tr h="188267">
                <a:tc>
                  <a:txBody>
                    <a:bodyPr/>
                    <a:lstStyle/>
                    <a:p>
                      <a:pPr marL="34925">
                        <a:lnSpc>
                          <a:spcPct val="100000"/>
                        </a:lnSpc>
                      </a:pPr>
                      <a:r>
                        <a:rPr sz="700" spc="-5" dirty="0">
                          <a:latin typeface="Calibri"/>
                          <a:cs typeface="Calibri"/>
                        </a:rPr>
                        <a:t>GIG</a:t>
                      </a:r>
                      <a:r>
                        <a:rPr sz="700" dirty="0">
                          <a:latin typeface="Calibri"/>
                          <a:cs typeface="Calibri"/>
                        </a:rPr>
                        <a:t>A B </a:t>
                      </a:r>
                      <a:r>
                        <a:rPr sz="700" spc="-10" dirty="0">
                          <a:latin typeface="Calibri"/>
                          <a:cs typeface="Calibri"/>
                        </a:rPr>
                        <a:t>8</a:t>
                      </a:r>
                      <a:r>
                        <a:rPr sz="700" dirty="0">
                          <a:latin typeface="Calibri"/>
                          <a:cs typeface="Calibri"/>
                        </a:rPr>
                        <a:t>0</a:t>
                      </a:r>
                      <a:r>
                        <a:rPr sz="700" spc="-5" dirty="0">
                          <a:latin typeface="Calibri"/>
                          <a:cs typeface="Calibri"/>
                        </a:rPr>
                        <a:t> </a:t>
                      </a:r>
                      <a:r>
                        <a:rPr sz="700" spc="5" dirty="0">
                          <a:latin typeface="Calibri"/>
                          <a:cs typeface="Calibri"/>
                        </a:rPr>
                        <a:t>1</a:t>
                      </a:r>
                      <a:r>
                        <a:rPr sz="700" spc="-5" dirty="0">
                          <a:latin typeface="Calibri"/>
                          <a:cs typeface="Calibri"/>
                        </a:rPr>
                        <a:t>-</a:t>
                      </a:r>
                      <a:r>
                        <a:rPr sz="700" spc="-10" dirty="0">
                          <a:latin typeface="Calibri"/>
                          <a:cs typeface="Calibri"/>
                        </a:rPr>
                        <a:t>32</a:t>
                      </a:r>
                      <a:endParaRPr sz="700">
                        <a:latin typeface="Calibri"/>
                        <a:cs typeface="Calibri"/>
                      </a:endParaRPr>
                    </a:p>
                  </a:txBody>
                  <a:tcPr marL="0" marR="0" marT="0" marB="0"/>
                </a:tc>
                <a:tc>
                  <a:txBody>
                    <a:bodyPr/>
                    <a:lstStyle/>
                    <a:p>
                      <a:pPr marL="484505">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3</a:t>
                      </a:r>
                      <a:r>
                        <a:rPr sz="700" spc="-5" dirty="0">
                          <a:latin typeface="Calibri"/>
                          <a:cs typeface="Calibri"/>
                        </a:rPr>
                        <a:t>B</a:t>
                      </a:r>
                      <a:r>
                        <a:rPr sz="700" spc="-10" dirty="0">
                          <a:latin typeface="Calibri"/>
                          <a:cs typeface="Calibri"/>
                        </a:rPr>
                        <a:t>/</a:t>
                      </a:r>
                      <a:r>
                        <a:rPr sz="700" dirty="0">
                          <a:latin typeface="Calibri"/>
                          <a:cs typeface="Calibri"/>
                        </a:rPr>
                        <a:t>10</a:t>
                      </a:r>
                      <a:r>
                        <a:rPr sz="700" spc="-5" dirty="0">
                          <a:latin typeface="Calibri"/>
                          <a:cs typeface="Calibri"/>
                        </a:rPr>
                        <a:t>h</a:t>
                      </a:r>
                      <a:r>
                        <a:rPr sz="700" dirty="0">
                          <a:latin typeface="Calibri"/>
                          <a:cs typeface="Calibri"/>
                        </a:rPr>
                        <a:t>p</a:t>
                      </a:r>
                      <a:endParaRPr sz="700">
                        <a:latin typeface="Calibri"/>
                        <a:cs typeface="Calibri"/>
                      </a:endParaRPr>
                    </a:p>
                  </a:txBody>
                  <a:tcPr marL="0" marR="0" marT="0" marB="0"/>
                </a:tc>
                <a:tc>
                  <a:txBody>
                    <a:bodyPr/>
                    <a:lstStyle/>
                    <a:p>
                      <a:pPr marL="276860">
                        <a:lnSpc>
                          <a:spcPct val="100000"/>
                        </a:lnSpc>
                      </a:pPr>
                      <a:r>
                        <a:rPr sz="700" dirty="0">
                          <a:latin typeface="Calibri"/>
                          <a:cs typeface="Calibri"/>
                        </a:rPr>
                        <a:t>1</a:t>
                      </a:r>
                      <a:r>
                        <a:rPr sz="700" spc="-10" dirty="0">
                          <a:latin typeface="Calibri"/>
                          <a:cs typeface="Calibri"/>
                        </a:rPr>
                        <a:t>5</a:t>
                      </a:r>
                      <a:r>
                        <a:rPr sz="700" dirty="0">
                          <a:latin typeface="Calibri"/>
                          <a:cs typeface="Calibri"/>
                        </a:rPr>
                        <a:t>10</a:t>
                      </a:r>
                      <a:r>
                        <a:rPr sz="700" spc="-15" dirty="0">
                          <a:latin typeface="Calibri"/>
                          <a:cs typeface="Calibri"/>
                        </a:rPr>
                        <a:t>-</a:t>
                      </a:r>
                      <a:r>
                        <a:rPr sz="700" dirty="0">
                          <a:latin typeface="Calibri"/>
                          <a:cs typeface="Calibri"/>
                        </a:rPr>
                        <a:t>4</a:t>
                      </a:r>
                      <a:r>
                        <a:rPr sz="700" spc="-5" dirty="0">
                          <a:latin typeface="Calibri"/>
                          <a:cs typeface="Calibri"/>
                        </a:rPr>
                        <a:t>B</a:t>
                      </a:r>
                      <a:r>
                        <a:rPr sz="700" spc="-10" dirty="0">
                          <a:latin typeface="Calibri"/>
                          <a:cs typeface="Calibri"/>
                        </a:rPr>
                        <a:t>/</a:t>
                      </a:r>
                      <a:r>
                        <a:rPr sz="700" dirty="0">
                          <a:latin typeface="Calibri"/>
                          <a:cs typeface="Calibri"/>
                        </a:rPr>
                        <a:t>15</a:t>
                      </a:r>
                      <a:r>
                        <a:rPr sz="700" spc="-5" dirty="0">
                          <a:latin typeface="Calibri"/>
                          <a:cs typeface="Calibri"/>
                        </a:rPr>
                        <a:t>h</a:t>
                      </a:r>
                      <a:r>
                        <a:rPr sz="700" dirty="0">
                          <a:latin typeface="Calibri"/>
                          <a:cs typeface="Calibri"/>
                        </a:rPr>
                        <a:t>p</a:t>
                      </a:r>
                      <a:endParaRPr sz="700">
                        <a:latin typeface="Calibri"/>
                        <a:cs typeface="Calibri"/>
                      </a:endParaRPr>
                    </a:p>
                  </a:txBody>
                  <a:tcPr marL="0" marR="0" marT="0" marB="0"/>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497167" y="983799"/>
            <a:ext cx="640613" cy="915162"/>
          </a:xfrm>
          <a:prstGeom prst="rect">
            <a:avLst/>
          </a:prstGeom>
          <a:blipFill>
            <a:blip r:embed="rId3" cstate="print"/>
            <a:stretch>
              <a:fillRect/>
            </a:stretch>
          </a:blipFill>
        </p:spPr>
        <p:txBody>
          <a:bodyPr wrap="square" lIns="0" tIns="0" rIns="0" bIns="0" rtlCol="0"/>
          <a:lstStyle/>
          <a:p>
            <a:endParaRPr sz="1227"/>
          </a:p>
        </p:txBody>
      </p:sp>
      <p:sp>
        <p:nvSpPr>
          <p:cNvPr id="3" name="object 3"/>
          <p:cNvSpPr/>
          <p:nvPr/>
        </p:nvSpPr>
        <p:spPr>
          <a:xfrm>
            <a:off x="5622785" y="1255488"/>
            <a:ext cx="1498023" cy="0"/>
          </a:xfrm>
          <a:custGeom>
            <a:avLst/>
            <a:gdLst/>
            <a:ahLst/>
            <a:cxnLst/>
            <a:rect l="l" t="t" r="r" b="b"/>
            <a:pathLst>
              <a:path w="2197100">
                <a:moveTo>
                  <a:pt x="0" y="0"/>
                </a:moveTo>
                <a:lnTo>
                  <a:pt x="2196730" y="0"/>
                </a:lnTo>
              </a:path>
            </a:pathLst>
          </a:custGeom>
          <a:ln w="8384">
            <a:solidFill>
              <a:srgbClr val="808083"/>
            </a:solidFill>
          </a:ln>
        </p:spPr>
        <p:txBody>
          <a:bodyPr wrap="square" lIns="0" tIns="0" rIns="0" bIns="0" rtlCol="0"/>
          <a:lstStyle/>
          <a:p>
            <a:endParaRPr sz="1227"/>
          </a:p>
        </p:txBody>
      </p:sp>
      <p:sp>
        <p:nvSpPr>
          <p:cNvPr id="4" name="object 4"/>
          <p:cNvSpPr/>
          <p:nvPr/>
        </p:nvSpPr>
        <p:spPr>
          <a:xfrm>
            <a:off x="5622785" y="1375604"/>
            <a:ext cx="1498023" cy="0"/>
          </a:xfrm>
          <a:custGeom>
            <a:avLst/>
            <a:gdLst/>
            <a:ahLst/>
            <a:cxnLst/>
            <a:rect l="l" t="t" r="r" b="b"/>
            <a:pathLst>
              <a:path w="2197100">
                <a:moveTo>
                  <a:pt x="0" y="0"/>
                </a:moveTo>
                <a:lnTo>
                  <a:pt x="2196730" y="0"/>
                </a:lnTo>
              </a:path>
            </a:pathLst>
          </a:custGeom>
          <a:ln w="8384">
            <a:solidFill>
              <a:srgbClr val="808083"/>
            </a:solidFill>
          </a:ln>
        </p:spPr>
        <p:txBody>
          <a:bodyPr wrap="square" lIns="0" tIns="0" rIns="0" bIns="0" rtlCol="0"/>
          <a:lstStyle/>
          <a:p>
            <a:endParaRPr sz="1227"/>
          </a:p>
        </p:txBody>
      </p:sp>
      <p:sp>
        <p:nvSpPr>
          <p:cNvPr id="5" name="object 5"/>
          <p:cNvSpPr/>
          <p:nvPr/>
        </p:nvSpPr>
        <p:spPr>
          <a:xfrm>
            <a:off x="5622785" y="1507158"/>
            <a:ext cx="1498023" cy="0"/>
          </a:xfrm>
          <a:custGeom>
            <a:avLst/>
            <a:gdLst/>
            <a:ahLst/>
            <a:cxnLst/>
            <a:rect l="l" t="t" r="r" b="b"/>
            <a:pathLst>
              <a:path w="2197100">
                <a:moveTo>
                  <a:pt x="0" y="0"/>
                </a:moveTo>
                <a:lnTo>
                  <a:pt x="2196730" y="0"/>
                </a:lnTo>
              </a:path>
            </a:pathLst>
          </a:custGeom>
          <a:ln w="8384">
            <a:solidFill>
              <a:srgbClr val="808083"/>
            </a:solidFill>
          </a:ln>
        </p:spPr>
        <p:txBody>
          <a:bodyPr wrap="square" lIns="0" tIns="0" rIns="0" bIns="0" rtlCol="0"/>
          <a:lstStyle/>
          <a:p>
            <a:endParaRPr sz="1227"/>
          </a:p>
        </p:txBody>
      </p:sp>
      <p:sp>
        <p:nvSpPr>
          <p:cNvPr id="7" name="object 7"/>
          <p:cNvSpPr txBox="1"/>
          <p:nvPr/>
        </p:nvSpPr>
        <p:spPr>
          <a:xfrm>
            <a:off x="4127789" y="688538"/>
            <a:ext cx="2871788" cy="814967"/>
          </a:xfrm>
          <a:prstGeom prst="rect">
            <a:avLst/>
          </a:prstGeom>
        </p:spPr>
        <p:txBody>
          <a:bodyPr vert="horz" wrap="square" lIns="0" tIns="0" rIns="0" bIns="0" rtlCol="0">
            <a:spAutoFit/>
          </a:bodyPr>
          <a:lstStyle/>
          <a:p>
            <a:pPr marL="8659"/>
            <a:r>
              <a:rPr sz="784" spc="20" dirty="0">
                <a:solidFill>
                  <a:srgbClr val="6D9C8E"/>
                </a:solidFill>
                <a:latin typeface="Arial"/>
                <a:cs typeface="Arial"/>
              </a:rPr>
              <a:t>W</a:t>
            </a:r>
            <a:r>
              <a:rPr sz="784" spc="-3" dirty="0">
                <a:solidFill>
                  <a:srgbClr val="6D9C8E"/>
                </a:solidFill>
                <a:latin typeface="Arial"/>
                <a:cs typeface="Arial"/>
              </a:rPr>
              <a:t>i</a:t>
            </a:r>
            <a:r>
              <a:rPr sz="784" spc="3" dirty="0">
                <a:solidFill>
                  <a:srgbClr val="79AAA8"/>
                </a:solidFill>
                <a:latin typeface="Arial"/>
                <a:cs typeface="Arial"/>
              </a:rPr>
              <a:t>l</a:t>
            </a:r>
            <a:r>
              <a:rPr sz="784" spc="65" dirty="0">
                <a:solidFill>
                  <a:srgbClr val="6D9C8E"/>
                </a:solidFill>
                <a:latin typeface="Arial"/>
                <a:cs typeface="Arial"/>
              </a:rPr>
              <a:t>e-S</a:t>
            </a:r>
            <a:r>
              <a:rPr sz="784" spc="61" dirty="0">
                <a:solidFill>
                  <a:srgbClr val="6D9C8E"/>
                </a:solidFill>
                <a:latin typeface="Arial"/>
                <a:cs typeface="Arial"/>
              </a:rPr>
              <a:t>t</a:t>
            </a:r>
            <a:r>
              <a:rPr sz="784" spc="7" dirty="0">
                <a:solidFill>
                  <a:srgbClr val="79AAA8"/>
                </a:solidFill>
                <a:latin typeface="Arial"/>
                <a:cs typeface="Arial"/>
              </a:rPr>
              <a:t>r</a:t>
            </a:r>
            <a:r>
              <a:rPr sz="784" spc="27" dirty="0">
                <a:solidFill>
                  <a:srgbClr val="6D9C8E"/>
                </a:solidFill>
                <a:latin typeface="Arial"/>
                <a:cs typeface="Arial"/>
              </a:rPr>
              <a:t>atos</a:t>
            </a:r>
            <a:r>
              <a:rPr sz="784" spc="10" dirty="0">
                <a:solidFill>
                  <a:srgbClr val="6D9C8E"/>
                </a:solidFill>
                <a:latin typeface="Arial"/>
                <a:cs typeface="Arial"/>
              </a:rPr>
              <a:t> </a:t>
            </a:r>
            <a:r>
              <a:rPr sz="784" spc="-34" dirty="0">
                <a:solidFill>
                  <a:srgbClr val="6D9C8E"/>
                </a:solidFill>
                <a:latin typeface="Arial"/>
                <a:cs typeface="Arial"/>
              </a:rPr>
              <a:t>G</a:t>
            </a:r>
            <a:r>
              <a:rPr sz="784" spc="-41" dirty="0">
                <a:solidFill>
                  <a:srgbClr val="89A390"/>
                </a:solidFill>
                <a:latin typeface="Arial"/>
                <a:cs typeface="Arial"/>
              </a:rPr>
              <a:t>I</a:t>
            </a:r>
            <a:r>
              <a:rPr sz="784" spc="-48" dirty="0">
                <a:solidFill>
                  <a:srgbClr val="6D9C8E"/>
                </a:solidFill>
                <a:latin typeface="Arial"/>
                <a:cs typeface="Arial"/>
              </a:rPr>
              <a:t>GA</a:t>
            </a:r>
            <a:endParaRPr sz="784">
              <a:latin typeface="Arial"/>
              <a:cs typeface="Arial"/>
            </a:endParaRPr>
          </a:p>
          <a:p>
            <a:pPr marL="8659">
              <a:spcBef>
                <a:spcPts val="208"/>
              </a:spcBef>
            </a:pPr>
            <a:r>
              <a:rPr sz="580" spc="-139" dirty="0">
                <a:solidFill>
                  <a:srgbClr val="A09EA8"/>
                </a:solidFill>
                <a:latin typeface="Arial"/>
                <a:cs typeface="Arial"/>
              </a:rPr>
              <a:t>H</a:t>
            </a:r>
            <a:r>
              <a:rPr sz="580" spc="-31" dirty="0">
                <a:solidFill>
                  <a:srgbClr val="A09EA8"/>
                </a:solidFill>
                <a:latin typeface="Arial"/>
                <a:cs typeface="Arial"/>
              </a:rPr>
              <a:t>i</a:t>
            </a:r>
            <a:r>
              <a:rPr sz="580" spc="-10" dirty="0">
                <a:solidFill>
                  <a:srgbClr val="808082"/>
                </a:solidFill>
                <a:latin typeface="Arial"/>
                <a:cs typeface="Arial"/>
              </a:rPr>
              <a:t>g</a:t>
            </a:r>
            <a:r>
              <a:rPr sz="580" spc="34" dirty="0">
                <a:solidFill>
                  <a:srgbClr val="A09EA8"/>
                </a:solidFill>
                <a:latin typeface="Arial"/>
                <a:cs typeface="Arial"/>
              </a:rPr>
              <a:t>h</a:t>
            </a:r>
            <a:r>
              <a:rPr sz="580" spc="10" dirty="0">
                <a:solidFill>
                  <a:srgbClr val="808082"/>
                </a:solidFill>
                <a:latin typeface="Arial"/>
                <a:cs typeface="Arial"/>
              </a:rPr>
              <a:t>-</a:t>
            </a:r>
            <a:r>
              <a:rPr sz="580" spc="27" dirty="0">
                <a:solidFill>
                  <a:srgbClr val="808082"/>
                </a:solidFill>
                <a:latin typeface="Arial"/>
                <a:cs typeface="Arial"/>
              </a:rPr>
              <a:t>E</a:t>
            </a:r>
            <a:r>
              <a:rPr sz="580" spc="48" dirty="0">
                <a:solidFill>
                  <a:srgbClr val="A09EA8"/>
                </a:solidFill>
                <a:latin typeface="Arial"/>
                <a:cs typeface="Arial"/>
              </a:rPr>
              <a:t>f</a:t>
            </a:r>
            <a:r>
              <a:rPr sz="580" spc="68" dirty="0">
                <a:solidFill>
                  <a:srgbClr val="A09EA8"/>
                </a:solidFill>
                <a:latin typeface="Arial"/>
                <a:cs typeface="Arial"/>
              </a:rPr>
              <a:t>f</a:t>
            </a:r>
            <a:r>
              <a:rPr sz="580" spc="3" dirty="0">
                <a:solidFill>
                  <a:srgbClr val="8285AF"/>
                </a:solidFill>
                <a:latin typeface="Arial"/>
                <a:cs typeface="Arial"/>
              </a:rPr>
              <a:t>i</a:t>
            </a:r>
            <a:r>
              <a:rPr sz="580" dirty="0">
                <a:solidFill>
                  <a:srgbClr val="A09EA8"/>
                </a:solidFill>
                <a:latin typeface="Arial"/>
                <a:cs typeface="Arial"/>
              </a:rPr>
              <a:t>ciency </a:t>
            </a:r>
            <a:r>
              <a:rPr sz="580" spc="-3" dirty="0">
                <a:solidFill>
                  <a:srgbClr val="A09EA8"/>
                </a:solidFill>
                <a:latin typeface="Arial"/>
                <a:cs typeface="Arial"/>
              </a:rPr>
              <a:t> </a:t>
            </a:r>
            <a:r>
              <a:rPr sz="580" spc="34" dirty="0">
                <a:solidFill>
                  <a:srgbClr val="A09EA8"/>
                </a:solidFill>
                <a:latin typeface="Arial"/>
                <a:cs typeface="Arial"/>
              </a:rPr>
              <a:t>n</a:t>
            </a:r>
            <a:r>
              <a:rPr sz="580" spc="119" dirty="0">
                <a:solidFill>
                  <a:srgbClr val="808082"/>
                </a:solidFill>
                <a:latin typeface="Arial"/>
                <a:cs typeface="Arial"/>
              </a:rPr>
              <a:t>-</a:t>
            </a:r>
            <a:r>
              <a:rPr sz="580" spc="17" dirty="0">
                <a:solidFill>
                  <a:srgbClr val="A09EA8"/>
                </a:solidFill>
                <a:latin typeface="Arial"/>
                <a:cs typeface="Arial"/>
              </a:rPr>
              <a:t>Li</a:t>
            </a:r>
            <a:r>
              <a:rPr sz="580" spc="-51" dirty="0">
                <a:solidFill>
                  <a:srgbClr val="A09EA8"/>
                </a:solidFill>
                <a:latin typeface="Arial"/>
                <a:cs typeface="Arial"/>
              </a:rPr>
              <a:t>n</a:t>
            </a:r>
            <a:r>
              <a:rPr sz="580" spc="37" dirty="0">
                <a:solidFill>
                  <a:srgbClr val="A09EA8"/>
                </a:solidFill>
                <a:latin typeface="Arial"/>
                <a:cs typeface="Arial"/>
              </a:rPr>
              <a:t>e</a:t>
            </a:r>
            <a:r>
              <a:rPr sz="580" spc="-27" dirty="0">
                <a:solidFill>
                  <a:srgbClr val="A09EA8"/>
                </a:solidFill>
                <a:latin typeface="Arial"/>
                <a:cs typeface="Arial"/>
              </a:rPr>
              <a:t> </a:t>
            </a:r>
            <a:r>
              <a:rPr sz="580" spc="-34" dirty="0">
                <a:solidFill>
                  <a:srgbClr val="A09EA8"/>
                </a:solidFill>
                <a:latin typeface="Arial"/>
                <a:cs typeface="Arial"/>
              </a:rPr>
              <a:t>C</a:t>
            </a:r>
            <a:r>
              <a:rPr sz="580" spc="-20" dirty="0">
                <a:solidFill>
                  <a:srgbClr val="A09EA8"/>
                </a:solidFill>
                <a:latin typeface="Arial"/>
                <a:cs typeface="Arial"/>
              </a:rPr>
              <a:t>i</a:t>
            </a:r>
            <a:r>
              <a:rPr sz="580" spc="-17" dirty="0">
                <a:solidFill>
                  <a:srgbClr val="808082"/>
                </a:solidFill>
                <a:latin typeface="Arial"/>
                <a:cs typeface="Arial"/>
              </a:rPr>
              <a:t>r</a:t>
            </a:r>
            <a:r>
              <a:rPr sz="580" spc="14" dirty="0">
                <a:solidFill>
                  <a:srgbClr val="A09EA8"/>
                </a:solidFill>
                <a:latin typeface="Arial"/>
                <a:cs typeface="Arial"/>
              </a:rPr>
              <a:t>c</a:t>
            </a:r>
            <a:r>
              <a:rPr sz="580" dirty="0">
                <a:solidFill>
                  <a:srgbClr val="A09EA8"/>
                </a:solidFill>
                <a:latin typeface="Arial"/>
                <a:cs typeface="Arial"/>
              </a:rPr>
              <a:t>u</a:t>
            </a:r>
            <a:r>
              <a:rPr sz="580" spc="3" dirty="0">
                <a:solidFill>
                  <a:srgbClr val="808082"/>
                </a:solidFill>
                <a:latin typeface="Arial"/>
                <a:cs typeface="Arial"/>
              </a:rPr>
              <a:t>l</a:t>
            </a:r>
            <a:r>
              <a:rPr sz="580" spc="3" dirty="0">
                <a:solidFill>
                  <a:srgbClr val="A09EA8"/>
                </a:solidFill>
                <a:latin typeface="Arial"/>
                <a:cs typeface="Arial"/>
              </a:rPr>
              <a:t>ators</a:t>
            </a:r>
            <a:endParaRPr sz="580">
              <a:latin typeface="Arial"/>
              <a:cs typeface="Arial"/>
            </a:endParaRPr>
          </a:p>
          <a:p>
            <a:pPr>
              <a:spcBef>
                <a:spcPts val="35"/>
              </a:spcBef>
            </a:pPr>
            <a:endParaRPr sz="511">
              <a:latin typeface="Times New Roman"/>
              <a:cs typeface="Times New Roman"/>
            </a:endParaRPr>
          </a:p>
          <a:p>
            <a:pPr marL="1529155" marR="3464">
              <a:lnSpc>
                <a:spcPct val="144500"/>
              </a:lnSpc>
              <a:tabLst>
                <a:tab pos="1946512" algn="l"/>
              </a:tabLst>
            </a:pPr>
            <a:r>
              <a:rPr sz="545" spc="7" dirty="0">
                <a:solidFill>
                  <a:srgbClr val="483D4B"/>
                </a:solidFill>
                <a:latin typeface="Times New Roman"/>
                <a:cs typeface="Times New Roman"/>
              </a:rPr>
              <a:t>Mod</a:t>
            </a:r>
            <a:r>
              <a:rPr sz="545" spc="-3" dirty="0">
                <a:solidFill>
                  <a:srgbClr val="483D4B"/>
                </a:solidFill>
                <a:latin typeface="Times New Roman"/>
                <a:cs typeface="Times New Roman"/>
              </a:rPr>
              <a:t>e</a:t>
            </a:r>
            <a:r>
              <a:rPr sz="545" spc="7" dirty="0">
                <a:solidFill>
                  <a:srgbClr val="808082"/>
                </a:solidFill>
                <a:latin typeface="Times New Roman"/>
                <a:cs typeface="Times New Roman"/>
              </a:rPr>
              <a:t>l</a:t>
            </a:r>
            <a:r>
              <a:rPr sz="545" spc="-31" dirty="0">
                <a:solidFill>
                  <a:srgbClr val="808082"/>
                </a:solidFill>
                <a:latin typeface="Times New Roman"/>
                <a:cs typeface="Times New Roman"/>
              </a:rPr>
              <a:t> </a:t>
            </a:r>
            <a:r>
              <a:rPr sz="545" u="sng" spc="7" dirty="0">
                <a:solidFill>
                  <a:srgbClr val="483D4B"/>
                </a:solidFill>
                <a:latin typeface="Times New Roman"/>
                <a:cs typeface="Times New Roman"/>
              </a:rPr>
              <a:t>D</a:t>
            </a:r>
            <a:r>
              <a:rPr sz="545" dirty="0">
                <a:solidFill>
                  <a:srgbClr val="483D4B"/>
                </a:solidFill>
                <a:latin typeface="Times New Roman"/>
                <a:cs typeface="Times New Roman"/>
              </a:rPr>
              <a:t>es</a:t>
            </a:r>
            <a:r>
              <a:rPr sz="545" u="sng" spc="-102" dirty="0">
                <a:solidFill>
                  <a:srgbClr val="483D4B"/>
                </a:solidFill>
                <a:latin typeface="Times New Roman"/>
                <a:cs typeface="Times New Roman"/>
              </a:rPr>
              <a:t> </a:t>
            </a:r>
            <a:r>
              <a:rPr sz="545" u="sng" spc="3" dirty="0">
                <a:solidFill>
                  <a:srgbClr val="696267"/>
                </a:solidFill>
                <a:latin typeface="Times New Roman"/>
                <a:cs typeface="Times New Roman"/>
              </a:rPr>
              <a:t>ig</a:t>
            </a:r>
            <a:r>
              <a:rPr sz="545" u="sng" dirty="0">
                <a:solidFill>
                  <a:srgbClr val="696267"/>
                </a:solidFill>
                <a:latin typeface="Times New Roman"/>
                <a:cs typeface="Times New Roman"/>
              </a:rPr>
              <a:t>n</a:t>
            </a:r>
            <a:r>
              <a:rPr sz="545" u="sng" spc="24" dirty="0">
                <a:solidFill>
                  <a:srgbClr val="2A212F"/>
                </a:solidFill>
                <a:latin typeface="Times New Roman"/>
                <a:cs typeface="Times New Roman"/>
              </a:rPr>
              <a:t>a</a:t>
            </a:r>
            <a:r>
              <a:rPr sz="545" spc="116" dirty="0">
                <a:solidFill>
                  <a:srgbClr val="544F59"/>
                </a:solidFill>
                <a:latin typeface="Times New Roman"/>
                <a:cs typeface="Times New Roman"/>
              </a:rPr>
              <a:t>t</a:t>
            </a:r>
            <a:r>
              <a:rPr sz="545" spc="-20" dirty="0">
                <a:solidFill>
                  <a:srgbClr val="596D90"/>
                </a:solidFill>
                <a:latin typeface="Times New Roman"/>
                <a:cs typeface="Times New Roman"/>
              </a:rPr>
              <a:t>i</a:t>
            </a:r>
            <a:r>
              <a:rPr sz="545" spc="27" dirty="0">
                <a:solidFill>
                  <a:srgbClr val="544F59"/>
                </a:solidFill>
                <a:latin typeface="Times New Roman"/>
                <a:cs typeface="Times New Roman"/>
              </a:rPr>
              <a:t>o</a:t>
            </a:r>
            <a:r>
              <a:rPr sz="545" spc="10" dirty="0">
                <a:solidFill>
                  <a:srgbClr val="544F59"/>
                </a:solidFill>
                <a:latin typeface="Times New Roman"/>
                <a:cs typeface="Times New Roman"/>
              </a:rPr>
              <a:t>n</a:t>
            </a:r>
            <a:r>
              <a:rPr sz="545" spc="14" dirty="0">
                <a:solidFill>
                  <a:srgbClr val="2F0F3F"/>
                </a:solidFill>
                <a:latin typeface="Times New Roman"/>
                <a:cs typeface="Times New Roman"/>
              </a:rPr>
              <a:t>,</a:t>
            </a:r>
            <a:r>
              <a:rPr sz="545" spc="-20" dirty="0">
                <a:solidFill>
                  <a:srgbClr val="2F0F3F"/>
                </a:solidFill>
                <a:latin typeface="Times New Roman"/>
                <a:cs typeface="Times New Roman"/>
              </a:rPr>
              <a:t> </a:t>
            </a:r>
            <a:r>
              <a:rPr sz="545" spc="41" dirty="0">
                <a:solidFill>
                  <a:srgbClr val="2A212F"/>
                </a:solidFill>
                <a:latin typeface="Times New Roman"/>
                <a:cs typeface="Times New Roman"/>
              </a:rPr>
              <a:t>S</a:t>
            </a:r>
            <a:r>
              <a:rPr sz="545" spc="37" dirty="0">
                <a:solidFill>
                  <a:srgbClr val="2A212F"/>
                </a:solidFill>
                <a:latin typeface="Times New Roman"/>
                <a:cs typeface="Times New Roman"/>
              </a:rPr>
              <a:t>t</a:t>
            </a:r>
            <a:r>
              <a:rPr sz="545" spc="-3" dirty="0">
                <a:solidFill>
                  <a:srgbClr val="544F59"/>
                </a:solidFill>
                <a:latin typeface="Times New Roman"/>
                <a:cs typeface="Times New Roman"/>
              </a:rPr>
              <a:t>r</a:t>
            </a:r>
            <a:r>
              <a:rPr sz="545" spc="41" dirty="0">
                <a:solidFill>
                  <a:srgbClr val="2A212F"/>
                </a:solidFill>
                <a:latin typeface="Times New Roman"/>
                <a:cs typeface="Times New Roman"/>
              </a:rPr>
              <a:t>atos</a:t>
            </a:r>
            <a:r>
              <a:rPr sz="545" spc="-31" dirty="0">
                <a:solidFill>
                  <a:srgbClr val="2A212F"/>
                </a:solidFill>
                <a:latin typeface="Times New Roman"/>
                <a:cs typeface="Times New Roman"/>
              </a:rPr>
              <a:t> </a:t>
            </a:r>
            <a:r>
              <a:rPr sz="545" spc="7" dirty="0">
                <a:solidFill>
                  <a:srgbClr val="2A212F"/>
                </a:solidFill>
                <a:latin typeface="Times New Roman"/>
                <a:cs typeface="Times New Roman"/>
              </a:rPr>
              <a:t>G</a:t>
            </a:r>
            <a:r>
              <a:rPr sz="545" spc="-51" dirty="0">
                <a:solidFill>
                  <a:srgbClr val="544F59"/>
                </a:solidFill>
                <a:latin typeface="Times New Roman"/>
                <a:cs typeface="Times New Roman"/>
              </a:rPr>
              <a:t>I</a:t>
            </a:r>
            <a:r>
              <a:rPr sz="545" spc="-34" dirty="0">
                <a:solidFill>
                  <a:srgbClr val="2A212F"/>
                </a:solidFill>
                <a:latin typeface="Times New Roman"/>
                <a:cs typeface="Times New Roman"/>
              </a:rPr>
              <a:t>GA</a:t>
            </a:r>
            <a:r>
              <a:rPr sz="545" spc="-7" dirty="0">
                <a:solidFill>
                  <a:srgbClr val="2A212F"/>
                </a:solidFill>
                <a:latin typeface="Times New Roman"/>
                <a:cs typeface="Times New Roman"/>
              </a:rPr>
              <a:t> </a:t>
            </a:r>
            <a:r>
              <a:rPr sz="545" spc="37" dirty="0">
                <a:solidFill>
                  <a:srgbClr val="1A0C28"/>
                </a:solidFill>
                <a:latin typeface="Times New Roman"/>
                <a:cs typeface="Times New Roman"/>
              </a:rPr>
              <a:t>1</a:t>
            </a:r>
            <a:r>
              <a:rPr sz="545" spc="-3" dirty="0">
                <a:solidFill>
                  <a:srgbClr val="696267"/>
                </a:solidFill>
                <a:latin typeface="Times New Roman"/>
                <a:cs typeface="Times New Roman"/>
              </a:rPr>
              <a:t>.</a:t>
            </a:r>
            <a:r>
              <a:rPr sz="545" spc="-51" dirty="0">
                <a:solidFill>
                  <a:srgbClr val="2A212F"/>
                </a:solidFill>
                <a:latin typeface="Times New Roman"/>
                <a:cs typeface="Times New Roman"/>
              </a:rPr>
              <a:t>5</a:t>
            </a:r>
            <a:r>
              <a:rPr sz="545" spc="58" dirty="0">
                <a:solidFill>
                  <a:srgbClr val="483D4B"/>
                </a:solidFill>
                <a:latin typeface="Times New Roman"/>
                <a:cs typeface="Times New Roman"/>
              </a:rPr>
              <a:t>/</a:t>
            </a:r>
            <a:r>
              <a:rPr sz="545" spc="95" dirty="0">
                <a:solidFill>
                  <a:srgbClr val="483D4B"/>
                </a:solidFill>
                <a:latin typeface="Times New Roman"/>
                <a:cs typeface="Times New Roman"/>
              </a:rPr>
              <a:t>3</a:t>
            </a:r>
            <a:r>
              <a:rPr sz="545" spc="85" dirty="0">
                <a:latin typeface="Times New Roman"/>
                <a:cs typeface="Times New Roman"/>
              </a:rPr>
              <a:t>-</a:t>
            </a:r>
            <a:r>
              <a:rPr sz="545" spc="37" dirty="0">
                <a:solidFill>
                  <a:srgbClr val="1A0C28"/>
                </a:solidFill>
                <a:latin typeface="Times New Roman"/>
                <a:cs typeface="Times New Roman"/>
              </a:rPr>
              <a:t>1</a:t>
            </a:r>
            <a:r>
              <a:rPr sz="545" spc="48" dirty="0">
                <a:solidFill>
                  <a:srgbClr val="1A0C28"/>
                </a:solidFill>
                <a:latin typeface="Times New Roman"/>
                <a:cs typeface="Times New Roman"/>
              </a:rPr>
              <a:t>65</a:t>
            </a:r>
            <a:r>
              <a:rPr sz="545" spc="24" dirty="0">
                <a:solidFill>
                  <a:srgbClr val="1A0C28"/>
                </a:solidFill>
                <a:latin typeface="Times New Roman"/>
                <a:cs typeface="Times New Roman"/>
              </a:rPr>
              <a:t> </a:t>
            </a:r>
            <a:r>
              <a:rPr sz="545" spc="37" dirty="0">
                <a:solidFill>
                  <a:srgbClr val="2A212F"/>
                </a:solidFill>
                <a:latin typeface="Times New Roman"/>
                <a:cs typeface="Times New Roman"/>
              </a:rPr>
              <a:t>1.5</a:t>
            </a:r>
            <a:r>
              <a:rPr sz="545" dirty="0">
                <a:solidFill>
                  <a:srgbClr val="2A212F"/>
                </a:solidFill>
                <a:latin typeface="Times New Roman"/>
                <a:cs typeface="Times New Roman"/>
              </a:rPr>
              <a:t>	</a:t>
            </a:r>
            <a:r>
              <a:rPr sz="545" spc="130" dirty="0">
                <a:solidFill>
                  <a:srgbClr val="446080"/>
                </a:solidFill>
                <a:latin typeface="Times New Roman"/>
                <a:cs typeface="Times New Roman"/>
              </a:rPr>
              <a:t>f</a:t>
            </a:r>
            <a:r>
              <a:rPr sz="545" spc="-20" dirty="0">
                <a:solidFill>
                  <a:srgbClr val="808082"/>
                </a:solidFill>
                <a:latin typeface="Times New Roman"/>
                <a:cs typeface="Times New Roman"/>
              </a:rPr>
              <a:t>l</a:t>
            </a:r>
            <a:r>
              <a:rPr sz="545" spc="37" dirty="0">
                <a:solidFill>
                  <a:srgbClr val="544F59"/>
                </a:solidFill>
                <a:latin typeface="Times New Roman"/>
                <a:cs typeface="Times New Roman"/>
              </a:rPr>
              <a:t>a</a:t>
            </a:r>
            <a:r>
              <a:rPr sz="545" spc="24" dirty="0">
                <a:solidFill>
                  <a:srgbClr val="544F59"/>
                </a:solidFill>
                <a:latin typeface="Times New Roman"/>
                <a:cs typeface="Times New Roman"/>
              </a:rPr>
              <a:t>n</a:t>
            </a:r>
            <a:r>
              <a:rPr sz="545" spc="41" dirty="0">
                <a:solidFill>
                  <a:srgbClr val="3D2350"/>
                </a:solidFill>
                <a:latin typeface="Times New Roman"/>
                <a:cs typeface="Times New Roman"/>
              </a:rPr>
              <a:t>g</a:t>
            </a:r>
            <a:r>
              <a:rPr sz="545" spc="65" dirty="0">
                <a:solidFill>
                  <a:srgbClr val="483D4B"/>
                </a:solidFill>
                <a:latin typeface="Times New Roman"/>
                <a:cs typeface="Times New Roman"/>
              </a:rPr>
              <a:t>e</a:t>
            </a:r>
            <a:r>
              <a:rPr sz="545" spc="-44" dirty="0">
                <a:solidFill>
                  <a:srgbClr val="483D4B"/>
                </a:solidFill>
                <a:latin typeface="Times New Roman"/>
                <a:cs typeface="Times New Roman"/>
              </a:rPr>
              <a:t> </a:t>
            </a:r>
            <a:r>
              <a:rPr sz="545" spc="-37" dirty="0">
                <a:solidFill>
                  <a:srgbClr val="544F59"/>
                </a:solidFill>
                <a:latin typeface="Times New Roman"/>
                <a:cs typeface="Times New Roman"/>
              </a:rPr>
              <a:t>S</a:t>
            </a:r>
            <a:r>
              <a:rPr sz="545" spc="-20" dirty="0">
                <a:solidFill>
                  <a:srgbClr val="808082"/>
                </a:solidFill>
                <a:latin typeface="Times New Roman"/>
                <a:cs typeface="Times New Roman"/>
              </a:rPr>
              <a:t>i</a:t>
            </a:r>
            <a:r>
              <a:rPr sz="545" spc="20" dirty="0">
                <a:solidFill>
                  <a:srgbClr val="2A212F"/>
                </a:solidFill>
                <a:latin typeface="Times New Roman"/>
                <a:cs typeface="Times New Roman"/>
              </a:rPr>
              <a:t>z</a:t>
            </a:r>
            <a:r>
              <a:rPr sz="545" spc="65" dirty="0">
                <a:solidFill>
                  <a:srgbClr val="483D4B"/>
                </a:solidFill>
                <a:latin typeface="Times New Roman"/>
                <a:cs typeface="Times New Roman"/>
              </a:rPr>
              <a:t>e</a:t>
            </a:r>
            <a:r>
              <a:rPr sz="545" spc="-44" dirty="0">
                <a:solidFill>
                  <a:srgbClr val="483D4B"/>
                </a:solidFill>
                <a:latin typeface="Times New Roman"/>
                <a:cs typeface="Times New Roman"/>
              </a:rPr>
              <a:t> </a:t>
            </a:r>
            <a:r>
              <a:rPr sz="545" dirty="0">
                <a:solidFill>
                  <a:srgbClr val="696267"/>
                </a:solidFill>
                <a:latin typeface="Times New Roman"/>
                <a:cs typeface="Times New Roman"/>
              </a:rPr>
              <a:t>(in)</a:t>
            </a:r>
            <a:endParaRPr sz="545">
              <a:latin typeface="Times New Roman"/>
              <a:cs typeface="Times New Roman"/>
            </a:endParaRPr>
          </a:p>
          <a:p>
            <a:pPr marL="1534783">
              <a:spcBef>
                <a:spcPts val="290"/>
              </a:spcBef>
              <a:tabLst>
                <a:tab pos="1946512" algn="l"/>
              </a:tabLst>
            </a:pPr>
            <a:r>
              <a:rPr sz="545" b="1" spc="-14" dirty="0">
                <a:solidFill>
                  <a:srgbClr val="2A212F"/>
                </a:solidFill>
                <a:latin typeface="Times New Roman"/>
                <a:cs typeface="Times New Roman"/>
              </a:rPr>
              <a:t>3	</a:t>
            </a:r>
            <a:r>
              <a:rPr sz="545" b="1" spc="-27" dirty="0">
                <a:solidFill>
                  <a:srgbClr val="696267"/>
                </a:solidFill>
                <a:latin typeface="Times New Roman"/>
                <a:cs typeface="Times New Roman"/>
              </a:rPr>
              <a:t>M</a:t>
            </a:r>
            <a:r>
              <a:rPr sz="545" b="1" spc="-14" dirty="0">
                <a:solidFill>
                  <a:srgbClr val="481160"/>
                </a:solidFill>
                <a:latin typeface="Times New Roman"/>
                <a:cs typeface="Times New Roman"/>
              </a:rPr>
              <a:t>i</a:t>
            </a:r>
            <a:r>
              <a:rPr sz="545" b="1" dirty="0">
                <a:solidFill>
                  <a:srgbClr val="481160"/>
                </a:solidFill>
                <a:latin typeface="Times New Roman"/>
                <a:cs typeface="Times New Roman"/>
              </a:rPr>
              <a:t>n</a:t>
            </a:r>
            <a:r>
              <a:rPr sz="545" b="1" spc="-3" dirty="0">
                <a:solidFill>
                  <a:srgbClr val="2B4693"/>
                </a:solidFill>
                <a:latin typeface="Times New Roman"/>
                <a:cs typeface="Times New Roman"/>
              </a:rPr>
              <a:t>.</a:t>
            </a:r>
            <a:r>
              <a:rPr sz="545" b="1" spc="-48" dirty="0">
                <a:solidFill>
                  <a:srgbClr val="2B4693"/>
                </a:solidFill>
                <a:latin typeface="Times New Roman"/>
                <a:cs typeface="Times New Roman"/>
              </a:rPr>
              <a:t> </a:t>
            </a:r>
            <a:r>
              <a:rPr sz="545" b="1" spc="10" dirty="0">
                <a:solidFill>
                  <a:srgbClr val="544F59"/>
                </a:solidFill>
                <a:latin typeface="Times New Roman"/>
                <a:cs typeface="Times New Roman"/>
              </a:rPr>
              <a:t>Su</a:t>
            </a:r>
            <a:r>
              <a:rPr sz="545" b="1" spc="-68" dirty="0">
                <a:solidFill>
                  <a:srgbClr val="544F59"/>
                </a:solidFill>
                <a:latin typeface="Times New Roman"/>
                <a:cs typeface="Times New Roman"/>
              </a:rPr>
              <a:t>c</a:t>
            </a:r>
            <a:r>
              <a:rPr sz="545" b="1" spc="20" dirty="0">
                <a:solidFill>
                  <a:srgbClr val="544F59"/>
                </a:solidFill>
                <a:latin typeface="Times New Roman"/>
                <a:cs typeface="Times New Roman"/>
              </a:rPr>
              <a:t>tion</a:t>
            </a:r>
            <a:r>
              <a:rPr sz="545" b="1" spc="-14" dirty="0">
                <a:solidFill>
                  <a:srgbClr val="544F59"/>
                </a:solidFill>
                <a:latin typeface="Times New Roman"/>
                <a:cs typeface="Times New Roman"/>
              </a:rPr>
              <a:t> </a:t>
            </a:r>
            <a:r>
              <a:rPr sz="545" b="1" spc="-68" dirty="0">
                <a:solidFill>
                  <a:srgbClr val="3D2350"/>
                </a:solidFill>
                <a:latin typeface="Times New Roman"/>
                <a:cs typeface="Times New Roman"/>
              </a:rPr>
              <a:t>P</a:t>
            </a:r>
            <a:r>
              <a:rPr sz="545" b="1" spc="-68" dirty="0">
                <a:solidFill>
                  <a:srgbClr val="446080"/>
                </a:solidFill>
                <a:latin typeface="Times New Roman"/>
                <a:cs typeface="Times New Roman"/>
              </a:rPr>
              <a:t>r</a:t>
            </a:r>
            <a:r>
              <a:rPr sz="545" b="1" spc="41" dirty="0">
                <a:solidFill>
                  <a:srgbClr val="483D4B"/>
                </a:solidFill>
                <a:latin typeface="Times New Roman"/>
                <a:cs typeface="Times New Roman"/>
              </a:rPr>
              <a:t>es</a:t>
            </a:r>
            <a:r>
              <a:rPr sz="545" b="1" spc="3" dirty="0">
                <a:solidFill>
                  <a:srgbClr val="483D4B"/>
                </a:solidFill>
                <a:latin typeface="Times New Roman"/>
                <a:cs typeface="Times New Roman"/>
              </a:rPr>
              <a:t>s</a:t>
            </a:r>
            <a:r>
              <a:rPr sz="545" b="1" spc="-34" dirty="0">
                <a:solidFill>
                  <a:srgbClr val="696267"/>
                </a:solidFill>
                <a:latin typeface="Times New Roman"/>
                <a:cs typeface="Times New Roman"/>
              </a:rPr>
              <a:t>u</a:t>
            </a:r>
            <a:r>
              <a:rPr sz="545" b="1" spc="-20" dirty="0">
                <a:solidFill>
                  <a:srgbClr val="3D2350"/>
                </a:solidFill>
                <a:latin typeface="Times New Roman"/>
                <a:cs typeface="Times New Roman"/>
              </a:rPr>
              <a:t>r</a:t>
            </a:r>
            <a:r>
              <a:rPr sz="545" b="1" spc="65" dirty="0">
                <a:solidFill>
                  <a:srgbClr val="544F59"/>
                </a:solidFill>
                <a:latin typeface="Times New Roman"/>
                <a:cs typeface="Times New Roman"/>
              </a:rPr>
              <a:t>e</a:t>
            </a:r>
            <a:endParaRPr sz="545">
              <a:latin typeface="Times New Roman"/>
              <a:cs typeface="Times New Roman"/>
            </a:endParaRPr>
          </a:p>
          <a:p>
            <a:pPr marL="1529155">
              <a:spcBef>
                <a:spcPts val="382"/>
              </a:spcBef>
              <a:tabLst>
                <a:tab pos="1946512" algn="l"/>
              </a:tabLst>
            </a:pPr>
            <a:r>
              <a:rPr sz="545" spc="37" dirty="0">
                <a:solidFill>
                  <a:srgbClr val="2A212F"/>
                </a:solidFill>
                <a:latin typeface="Times New Roman"/>
                <a:cs typeface="Times New Roman"/>
              </a:rPr>
              <a:t>1</a:t>
            </a:r>
            <a:r>
              <a:rPr sz="545" spc="48" dirty="0">
                <a:solidFill>
                  <a:srgbClr val="2A212F"/>
                </a:solidFill>
                <a:latin typeface="Times New Roman"/>
                <a:cs typeface="Times New Roman"/>
              </a:rPr>
              <a:t>65</a:t>
            </a:r>
            <a:r>
              <a:rPr sz="545" dirty="0">
                <a:solidFill>
                  <a:srgbClr val="2A212F"/>
                </a:solidFill>
                <a:latin typeface="Times New Roman"/>
                <a:cs typeface="Times New Roman"/>
              </a:rPr>
              <a:t>	</a:t>
            </a:r>
            <a:r>
              <a:rPr sz="545" spc="7" dirty="0">
                <a:solidFill>
                  <a:srgbClr val="544F59"/>
                </a:solidFill>
                <a:latin typeface="Times New Roman"/>
                <a:cs typeface="Times New Roman"/>
              </a:rPr>
              <a:t>M</a:t>
            </a:r>
            <a:r>
              <a:rPr sz="545" spc="-24" dirty="0">
                <a:solidFill>
                  <a:srgbClr val="2A212F"/>
                </a:solidFill>
                <a:latin typeface="Times New Roman"/>
                <a:cs typeface="Times New Roman"/>
              </a:rPr>
              <a:t>a</a:t>
            </a:r>
            <a:r>
              <a:rPr sz="545" spc="41" dirty="0">
                <a:solidFill>
                  <a:srgbClr val="544F59"/>
                </a:solidFill>
                <a:latin typeface="Times New Roman"/>
                <a:cs typeface="Times New Roman"/>
              </a:rPr>
              <a:t>x</a:t>
            </a:r>
            <a:r>
              <a:rPr sz="545" spc="68" dirty="0">
                <a:solidFill>
                  <a:srgbClr val="2F0F3F"/>
                </a:solidFill>
                <a:latin typeface="Times New Roman"/>
                <a:cs typeface="Times New Roman"/>
              </a:rPr>
              <a:t>.</a:t>
            </a:r>
            <a:r>
              <a:rPr sz="545" spc="-75" dirty="0">
                <a:solidFill>
                  <a:srgbClr val="2F0F3F"/>
                </a:solidFill>
                <a:latin typeface="Times New Roman"/>
                <a:cs typeface="Times New Roman"/>
              </a:rPr>
              <a:t> </a:t>
            </a:r>
            <a:r>
              <a:rPr sz="545" spc="-37" dirty="0">
                <a:solidFill>
                  <a:srgbClr val="3F446D"/>
                </a:solidFill>
                <a:latin typeface="Times New Roman"/>
                <a:cs typeface="Times New Roman"/>
              </a:rPr>
              <a:t>H</a:t>
            </a:r>
            <a:r>
              <a:rPr sz="545" spc="-20" dirty="0">
                <a:solidFill>
                  <a:srgbClr val="483D4B"/>
                </a:solidFill>
                <a:latin typeface="Times New Roman"/>
                <a:cs typeface="Times New Roman"/>
              </a:rPr>
              <a:t>e</a:t>
            </a:r>
            <a:r>
              <a:rPr sz="545" spc="-95" dirty="0">
                <a:latin typeface="Times New Roman"/>
                <a:cs typeface="Times New Roman"/>
              </a:rPr>
              <a:t>.</a:t>
            </a:r>
            <a:r>
              <a:rPr sz="545" spc="20" dirty="0">
                <a:solidFill>
                  <a:srgbClr val="2A212F"/>
                </a:solidFill>
                <a:latin typeface="Times New Roman"/>
                <a:cs typeface="Times New Roman"/>
              </a:rPr>
              <a:t>a</a:t>
            </a:r>
            <a:r>
              <a:rPr sz="545" spc="7" dirty="0">
                <a:solidFill>
                  <a:srgbClr val="3D2350"/>
                </a:solidFill>
                <a:latin typeface="Times New Roman"/>
                <a:cs typeface="Times New Roman"/>
              </a:rPr>
              <a:t>d</a:t>
            </a:r>
            <a:endParaRPr sz="545">
              <a:latin typeface="Times New Roman"/>
              <a:cs typeface="Times New Roman"/>
            </a:endParaRPr>
          </a:p>
        </p:txBody>
      </p:sp>
      <p:graphicFrame>
        <p:nvGraphicFramePr>
          <p:cNvPr id="6" name="object 6"/>
          <p:cNvGraphicFramePr>
            <a:graphicFrameLocks noGrp="1"/>
          </p:cNvGraphicFramePr>
          <p:nvPr/>
        </p:nvGraphicFramePr>
        <p:xfrm>
          <a:off x="4164069" y="2072899"/>
          <a:ext cx="3956902" cy="3869778"/>
        </p:xfrm>
        <a:graphic>
          <a:graphicData uri="http://schemas.openxmlformats.org/drawingml/2006/table">
            <a:tbl>
              <a:tblPr firstRow="1" bandRow="1">
                <a:tableStyleId>{2D5ABB26-0587-4C30-8999-92F81FD0307C}</a:tableStyleId>
              </a:tblPr>
              <a:tblGrid>
                <a:gridCol w="835763">
                  <a:extLst>
                    <a:ext uri="{9D8B030D-6E8A-4147-A177-3AD203B41FA5}">
                      <a16:colId xmlns:a16="http://schemas.microsoft.com/office/drawing/2014/main" val="20000"/>
                    </a:ext>
                  </a:extLst>
                </a:gridCol>
                <a:gridCol w="454304">
                  <a:extLst>
                    <a:ext uri="{9D8B030D-6E8A-4147-A177-3AD203B41FA5}">
                      <a16:colId xmlns:a16="http://schemas.microsoft.com/office/drawing/2014/main" val="20001"/>
                    </a:ext>
                  </a:extLst>
                </a:gridCol>
                <a:gridCol w="780514">
                  <a:extLst>
                    <a:ext uri="{9D8B030D-6E8A-4147-A177-3AD203B41FA5}">
                      <a16:colId xmlns:a16="http://schemas.microsoft.com/office/drawing/2014/main" val="20002"/>
                    </a:ext>
                  </a:extLst>
                </a:gridCol>
                <a:gridCol w="283550">
                  <a:extLst>
                    <a:ext uri="{9D8B030D-6E8A-4147-A177-3AD203B41FA5}">
                      <a16:colId xmlns:a16="http://schemas.microsoft.com/office/drawing/2014/main" val="20003"/>
                    </a:ext>
                  </a:extLst>
                </a:gridCol>
                <a:gridCol w="494483">
                  <a:extLst>
                    <a:ext uri="{9D8B030D-6E8A-4147-A177-3AD203B41FA5}">
                      <a16:colId xmlns:a16="http://schemas.microsoft.com/office/drawing/2014/main" val="20004"/>
                    </a:ext>
                  </a:extLst>
                </a:gridCol>
                <a:gridCol w="317558">
                  <a:extLst>
                    <a:ext uri="{9D8B030D-6E8A-4147-A177-3AD203B41FA5}">
                      <a16:colId xmlns:a16="http://schemas.microsoft.com/office/drawing/2014/main" val="20005"/>
                    </a:ext>
                  </a:extLst>
                </a:gridCol>
                <a:gridCol w="402004">
                  <a:extLst>
                    <a:ext uri="{9D8B030D-6E8A-4147-A177-3AD203B41FA5}">
                      <a16:colId xmlns:a16="http://schemas.microsoft.com/office/drawing/2014/main" val="20006"/>
                    </a:ext>
                  </a:extLst>
                </a:gridCol>
                <a:gridCol w="388726">
                  <a:extLst>
                    <a:ext uri="{9D8B030D-6E8A-4147-A177-3AD203B41FA5}">
                      <a16:colId xmlns:a16="http://schemas.microsoft.com/office/drawing/2014/main" val="20007"/>
                    </a:ext>
                  </a:extLst>
                </a:gridCol>
              </a:tblGrid>
              <a:tr h="93254">
                <a:tc>
                  <a:txBody>
                    <a:bodyPr/>
                    <a:lstStyle/>
                    <a:p>
                      <a:pPr marL="1270">
                        <a:lnSpc>
                          <a:spcPct val="100000"/>
                        </a:lnSpc>
                      </a:pPr>
                      <a:r>
                        <a:rPr sz="500" dirty="0">
                          <a:solidFill>
                            <a:srgbClr val="EDF4EB"/>
                          </a:solidFill>
                          <a:latin typeface="Times New Roman"/>
                          <a:cs typeface="Times New Roman"/>
                        </a:rPr>
                        <a:t>Wilo-Stratos</a:t>
                      </a:r>
                      <a:r>
                        <a:rPr sz="500" spc="45" dirty="0">
                          <a:solidFill>
                            <a:srgbClr val="EDF4EB"/>
                          </a:solidFill>
                          <a:latin typeface="Times New Roman"/>
                          <a:cs typeface="Times New Roman"/>
                        </a:rPr>
                        <a:t> </a:t>
                      </a:r>
                      <a:r>
                        <a:rPr sz="500" dirty="0">
                          <a:solidFill>
                            <a:srgbClr val="EDF4EB"/>
                          </a:solidFill>
                          <a:latin typeface="Times New Roman"/>
                          <a:cs typeface="Times New Roman"/>
                        </a:rPr>
                        <a:t>GIGA</a:t>
                      </a:r>
                      <a:endParaRPr sz="500">
                        <a:latin typeface="Times New Roman"/>
                        <a:cs typeface="Times New Roman"/>
                      </a:endParaRPr>
                    </a:p>
                  </a:txBody>
                  <a:tcPr marL="0" marR="0" marT="0" marB="0">
                    <a:solidFill>
                      <a:srgbClr val="67A390"/>
                    </a:solidFill>
                  </a:tcPr>
                </a:tc>
                <a:tc gridSpan="7">
                  <a:txBody>
                    <a:bodyPr/>
                    <a:lstStyle/>
                    <a:p>
                      <a:endParaRPr sz="5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3751">
                <a:tc>
                  <a:txBody>
                    <a:bodyPr/>
                    <a:lstStyle/>
                    <a:p>
                      <a:pPr marL="1270">
                        <a:lnSpc>
                          <a:spcPct val="100000"/>
                        </a:lnSpc>
                      </a:pPr>
                      <a:r>
                        <a:rPr sz="400" b="1" dirty="0">
                          <a:solidFill>
                            <a:srgbClr val="483D4B"/>
                          </a:solidFill>
                          <a:latin typeface="Arial"/>
                          <a:cs typeface="Arial"/>
                        </a:rPr>
                        <a:t>Mo</a:t>
                      </a:r>
                      <a:r>
                        <a:rPr sz="400" b="1" spc="-70" dirty="0">
                          <a:solidFill>
                            <a:srgbClr val="483D4B"/>
                          </a:solidFill>
                          <a:latin typeface="Arial"/>
                          <a:cs typeface="Arial"/>
                        </a:rPr>
                        <a:t>d</a:t>
                      </a:r>
                      <a:r>
                        <a:rPr sz="400" b="1" dirty="0">
                          <a:solidFill>
                            <a:srgbClr val="2F0F3F"/>
                          </a:solidFill>
                          <a:latin typeface="Arial"/>
                          <a:cs typeface="Arial"/>
                        </a:rPr>
                        <a:t>el</a:t>
                      </a:r>
                      <a:endParaRPr sz="400">
                        <a:latin typeface="Arial"/>
                        <a:cs typeface="Arial"/>
                      </a:endParaRPr>
                    </a:p>
                  </a:txBody>
                  <a:tcPr marL="0" marR="0" marT="0" marB="0"/>
                </a:tc>
                <a:tc>
                  <a:txBody>
                    <a:bodyPr/>
                    <a:lstStyle/>
                    <a:p>
                      <a:pPr marL="200660">
                        <a:lnSpc>
                          <a:spcPct val="100000"/>
                        </a:lnSpc>
                      </a:pPr>
                      <a:r>
                        <a:rPr sz="400" b="1" dirty="0">
                          <a:solidFill>
                            <a:srgbClr val="696267"/>
                          </a:solidFill>
                          <a:latin typeface="Arial"/>
                          <a:cs typeface="Arial"/>
                        </a:rPr>
                        <a:t>V</a:t>
                      </a:r>
                      <a:r>
                        <a:rPr sz="400" b="1" spc="-5" dirty="0">
                          <a:solidFill>
                            <a:srgbClr val="696267"/>
                          </a:solidFill>
                          <a:latin typeface="Arial"/>
                          <a:cs typeface="Arial"/>
                        </a:rPr>
                        <a:t>o</a:t>
                      </a:r>
                      <a:r>
                        <a:rPr sz="400" b="1" spc="-70" dirty="0">
                          <a:solidFill>
                            <a:srgbClr val="721A62"/>
                          </a:solidFill>
                          <a:latin typeface="Arial"/>
                          <a:cs typeface="Arial"/>
                        </a:rPr>
                        <a:t>l</a:t>
                      </a:r>
                      <a:r>
                        <a:rPr sz="400" b="1" spc="-25" dirty="0">
                          <a:solidFill>
                            <a:srgbClr val="3D2350"/>
                          </a:solidFill>
                          <a:latin typeface="Arial"/>
                          <a:cs typeface="Arial"/>
                        </a:rPr>
                        <a:t>u</a:t>
                      </a:r>
                      <a:r>
                        <a:rPr sz="400" b="1" spc="-20" dirty="0">
                          <a:solidFill>
                            <a:srgbClr val="4F2A38"/>
                          </a:solidFill>
                          <a:latin typeface="Arial"/>
                          <a:cs typeface="Arial"/>
                        </a:rPr>
                        <a:t>t</a:t>
                      </a:r>
                      <a:r>
                        <a:rPr sz="400" b="1" dirty="0">
                          <a:solidFill>
                            <a:srgbClr val="3D2350"/>
                          </a:solidFill>
                          <a:latin typeface="Arial"/>
                          <a:cs typeface="Arial"/>
                        </a:rPr>
                        <a:t>e</a:t>
                      </a:r>
                      <a:endParaRPr sz="400">
                        <a:latin typeface="Arial"/>
                        <a:cs typeface="Arial"/>
                      </a:endParaRPr>
                    </a:p>
                  </a:txBody>
                  <a:tcPr marL="0" marR="0" marT="0" marB="0"/>
                </a:tc>
                <a:tc>
                  <a:txBody>
                    <a:bodyPr/>
                    <a:lstStyle/>
                    <a:p>
                      <a:pPr marL="635" algn="ctr">
                        <a:lnSpc>
                          <a:spcPct val="100000"/>
                        </a:lnSpc>
                      </a:pPr>
                      <a:r>
                        <a:rPr sz="400" b="1" spc="-90" dirty="0">
                          <a:solidFill>
                            <a:srgbClr val="544F59"/>
                          </a:solidFill>
                          <a:latin typeface="Arial"/>
                          <a:cs typeface="Arial"/>
                        </a:rPr>
                        <a:t>F</a:t>
                      </a:r>
                      <a:r>
                        <a:rPr sz="400" b="1" spc="-70" dirty="0">
                          <a:solidFill>
                            <a:srgbClr val="721A62"/>
                          </a:solidFill>
                          <a:latin typeface="Arial"/>
                          <a:cs typeface="Arial"/>
                        </a:rPr>
                        <a:t>l</a:t>
                      </a:r>
                      <a:r>
                        <a:rPr sz="400" b="1" spc="30" dirty="0">
                          <a:solidFill>
                            <a:srgbClr val="2A212F"/>
                          </a:solidFill>
                          <a:latin typeface="Arial"/>
                          <a:cs typeface="Arial"/>
                        </a:rPr>
                        <a:t>a</a:t>
                      </a:r>
                      <a:r>
                        <a:rPr sz="400" b="1" spc="-25" dirty="0">
                          <a:solidFill>
                            <a:srgbClr val="3D2350"/>
                          </a:solidFill>
                          <a:latin typeface="Arial"/>
                          <a:cs typeface="Arial"/>
                        </a:rPr>
                        <a:t>n</a:t>
                      </a:r>
                      <a:r>
                        <a:rPr sz="400" b="1" dirty="0">
                          <a:solidFill>
                            <a:srgbClr val="2A212F"/>
                          </a:solidFill>
                          <a:latin typeface="Arial"/>
                          <a:cs typeface="Arial"/>
                        </a:rPr>
                        <a:t>g</a:t>
                      </a:r>
                      <a:r>
                        <a:rPr sz="400" b="1" dirty="0">
                          <a:solidFill>
                            <a:srgbClr val="3D2350"/>
                          </a:solidFill>
                          <a:latin typeface="Arial"/>
                          <a:cs typeface="Arial"/>
                        </a:rPr>
                        <a:t>e</a:t>
                      </a:r>
                      <a:endParaRPr sz="400">
                        <a:latin typeface="Arial"/>
                        <a:cs typeface="Arial"/>
                      </a:endParaRPr>
                    </a:p>
                  </a:txBody>
                  <a:tcPr marL="0" marR="0" marT="0" marB="0"/>
                </a:tc>
                <a:tc>
                  <a:txBody>
                    <a:bodyPr/>
                    <a:lstStyle/>
                    <a:p>
                      <a:pPr marL="125095">
                        <a:lnSpc>
                          <a:spcPct val="100000"/>
                        </a:lnSpc>
                      </a:pPr>
                      <a:r>
                        <a:rPr sz="400" b="1" spc="-145" dirty="0">
                          <a:solidFill>
                            <a:srgbClr val="483D4B"/>
                          </a:solidFill>
                          <a:latin typeface="Arial"/>
                          <a:cs typeface="Arial"/>
                        </a:rPr>
                        <a:t>P</a:t>
                      </a:r>
                      <a:r>
                        <a:rPr sz="400" b="1" dirty="0">
                          <a:solidFill>
                            <a:srgbClr val="483D4B"/>
                          </a:solidFill>
                          <a:latin typeface="Arial"/>
                          <a:cs typeface="Arial"/>
                        </a:rPr>
                        <a:t>o</a:t>
                      </a:r>
                      <a:r>
                        <a:rPr sz="400" b="1" spc="-20" dirty="0">
                          <a:solidFill>
                            <a:srgbClr val="483D4B"/>
                          </a:solidFill>
                          <a:latin typeface="Arial"/>
                          <a:cs typeface="Arial"/>
                        </a:rPr>
                        <a:t>w</a:t>
                      </a:r>
                      <a:r>
                        <a:rPr sz="400" b="1" spc="25" dirty="0">
                          <a:solidFill>
                            <a:srgbClr val="3D2350"/>
                          </a:solidFill>
                          <a:latin typeface="Arial"/>
                          <a:cs typeface="Arial"/>
                        </a:rPr>
                        <a:t>e</a:t>
                      </a:r>
                      <a:r>
                        <a:rPr sz="400" b="1" dirty="0">
                          <a:solidFill>
                            <a:srgbClr val="696267"/>
                          </a:solidFill>
                          <a:latin typeface="Arial"/>
                          <a:cs typeface="Arial"/>
                        </a:rPr>
                        <a:t>r</a:t>
                      </a:r>
                      <a:endParaRPr sz="400">
                        <a:latin typeface="Arial"/>
                        <a:cs typeface="Arial"/>
                      </a:endParaRPr>
                    </a:p>
                  </a:txBody>
                  <a:tcPr marL="0" marR="0" marT="0" marB="0"/>
                </a:tc>
                <a:tc>
                  <a:txBody>
                    <a:bodyPr/>
                    <a:lstStyle/>
                    <a:p>
                      <a:pPr marL="237490">
                        <a:lnSpc>
                          <a:spcPct val="100000"/>
                        </a:lnSpc>
                      </a:pPr>
                      <a:r>
                        <a:rPr sz="500" b="1" dirty="0">
                          <a:solidFill>
                            <a:srgbClr val="696267"/>
                          </a:solidFill>
                          <a:latin typeface="Times New Roman"/>
                          <a:cs typeface="Times New Roman"/>
                        </a:rPr>
                        <a:t>V</a:t>
                      </a:r>
                      <a:r>
                        <a:rPr sz="500" b="1" spc="-15" dirty="0">
                          <a:solidFill>
                            <a:srgbClr val="696267"/>
                          </a:solidFill>
                          <a:latin typeface="Times New Roman"/>
                          <a:cs typeface="Times New Roman"/>
                        </a:rPr>
                        <a:t>o</a:t>
                      </a:r>
                      <a:r>
                        <a:rPr sz="500" b="1" dirty="0">
                          <a:solidFill>
                            <a:srgbClr val="808082"/>
                          </a:solidFill>
                          <a:latin typeface="Times New Roman"/>
                          <a:cs typeface="Times New Roman"/>
                        </a:rPr>
                        <a:t>l</a:t>
                      </a:r>
                      <a:r>
                        <a:rPr sz="500" b="1" spc="-20" dirty="0">
                          <a:solidFill>
                            <a:srgbClr val="808082"/>
                          </a:solidFill>
                          <a:latin typeface="Times New Roman"/>
                          <a:cs typeface="Times New Roman"/>
                        </a:rPr>
                        <a:t>t</a:t>
                      </a:r>
                      <a:r>
                        <a:rPr sz="500" b="1" spc="25" dirty="0">
                          <a:solidFill>
                            <a:srgbClr val="3D2350"/>
                          </a:solidFill>
                          <a:latin typeface="Times New Roman"/>
                          <a:cs typeface="Times New Roman"/>
                        </a:rPr>
                        <a:t>a</a:t>
                      </a:r>
                      <a:r>
                        <a:rPr sz="500" b="1" dirty="0">
                          <a:solidFill>
                            <a:srgbClr val="483D4B"/>
                          </a:solidFill>
                          <a:latin typeface="Times New Roman"/>
                          <a:cs typeface="Times New Roman"/>
                        </a:rPr>
                        <a:t>ge</a:t>
                      </a:r>
                      <a:endParaRPr sz="500">
                        <a:latin typeface="Times New Roman"/>
                        <a:cs typeface="Times New Roman"/>
                      </a:endParaRPr>
                    </a:p>
                  </a:txBody>
                  <a:tcPr marL="0" marR="0" marT="0" marB="0"/>
                </a:tc>
                <a:tc>
                  <a:txBody>
                    <a:bodyPr/>
                    <a:lstStyle/>
                    <a:p>
                      <a:pPr marL="140970">
                        <a:lnSpc>
                          <a:spcPct val="100000"/>
                        </a:lnSpc>
                      </a:pPr>
                      <a:r>
                        <a:rPr sz="500" b="1" spc="5" dirty="0">
                          <a:solidFill>
                            <a:srgbClr val="2A212F"/>
                          </a:solidFill>
                          <a:latin typeface="Times New Roman"/>
                          <a:cs typeface="Times New Roman"/>
                        </a:rPr>
                        <a:t>S</a:t>
                      </a:r>
                      <a:r>
                        <a:rPr sz="500" b="1" spc="-5" dirty="0">
                          <a:solidFill>
                            <a:srgbClr val="2F2F74"/>
                          </a:solidFill>
                          <a:latin typeface="Times New Roman"/>
                          <a:cs typeface="Times New Roman"/>
                        </a:rPr>
                        <a:t>k</a:t>
                      </a:r>
                      <a:r>
                        <a:rPr sz="500" b="1" dirty="0">
                          <a:solidFill>
                            <a:srgbClr val="671336"/>
                          </a:solidFill>
                          <a:latin typeface="Times New Roman"/>
                          <a:cs typeface="Times New Roman"/>
                        </a:rPr>
                        <a:t>id</a:t>
                      </a:r>
                      <a:endParaRPr sz="500">
                        <a:latin typeface="Times New Roman"/>
                        <a:cs typeface="Times New Roman"/>
                      </a:endParaRPr>
                    </a:p>
                  </a:txBody>
                  <a:tcPr marL="0" marR="0" marT="0" marB="0"/>
                </a:tc>
                <a:tc>
                  <a:txBody>
                    <a:bodyPr/>
                    <a:lstStyle/>
                    <a:p>
                      <a:pPr marL="161925">
                        <a:lnSpc>
                          <a:spcPct val="100000"/>
                        </a:lnSpc>
                      </a:pPr>
                      <a:r>
                        <a:rPr sz="400" b="1" dirty="0">
                          <a:solidFill>
                            <a:srgbClr val="483D4B"/>
                          </a:solidFill>
                          <a:latin typeface="Arial"/>
                          <a:cs typeface="Arial"/>
                        </a:rPr>
                        <a:t>Ap</a:t>
                      </a:r>
                      <a:r>
                        <a:rPr sz="400" b="1" spc="65" dirty="0">
                          <a:solidFill>
                            <a:srgbClr val="483D4B"/>
                          </a:solidFill>
                          <a:latin typeface="Arial"/>
                          <a:cs typeface="Arial"/>
                        </a:rPr>
                        <a:t>p</a:t>
                      </a:r>
                      <a:r>
                        <a:rPr sz="400" b="1" dirty="0">
                          <a:solidFill>
                            <a:srgbClr val="696267"/>
                          </a:solidFill>
                          <a:latin typeface="Arial"/>
                          <a:cs typeface="Arial"/>
                        </a:rPr>
                        <a:t>ro</a:t>
                      </a:r>
                      <a:r>
                        <a:rPr sz="400" b="1" spc="-30" dirty="0">
                          <a:solidFill>
                            <a:srgbClr val="696267"/>
                          </a:solidFill>
                          <a:latin typeface="Arial"/>
                          <a:cs typeface="Arial"/>
                        </a:rPr>
                        <a:t>x</a:t>
                      </a:r>
                      <a:r>
                        <a:rPr sz="400" b="1" dirty="0">
                          <a:solidFill>
                            <a:srgbClr val="671336"/>
                          </a:solidFill>
                          <a:latin typeface="Arial"/>
                          <a:cs typeface="Arial"/>
                        </a:rPr>
                        <a:t>.</a:t>
                      </a:r>
                      <a:endParaRPr sz="400">
                        <a:latin typeface="Arial"/>
                        <a:cs typeface="Arial"/>
                      </a:endParaRPr>
                    </a:p>
                  </a:txBody>
                  <a:tcPr marL="0" marR="0" marT="0" marB="0"/>
                </a:tc>
                <a:tc>
                  <a:txBody>
                    <a:bodyPr/>
                    <a:lstStyle/>
                    <a:p>
                      <a:pPr marL="167640">
                        <a:lnSpc>
                          <a:spcPct val="100000"/>
                        </a:lnSpc>
                      </a:pPr>
                      <a:r>
                        <a:rPr sz="500" b="1" dirty="0">
                          <a:solidFill>
                            <a:srgbClr val="483D4B"/>
                          </a:solidFill>
                          <a:latin typeface="Times New Roman"/>
                          <a:cs typeface="Times New Roman"/>
                        </a:rPr>
                        <a:t>Art</a:t>
                      </a:r>
                      <a:r>
                        <a:rPr sz="500" b="1" spc="50" dirty="0">
                          <a:solidFill>
                            <a:srgbClr val="1C2389"/>
                          </a:solidFill>
                          <a:latin typeface="Times New Roman"/>
                          <a:cs typeface="Times New Roman"/>
                        </a:rPr>
                        <a:t>i</a:t>
                      </a:r>
                      <a:r>
                        <a:rPr sz="500" b="1" dirty="0">
                          <a:solidFill>
                            <a:srgbClr val="808082"/>
                          </a:solidFill>
                          <a:latin typeface="Times New Roman"/>
                          <a:cs typeface="Times New Roman"/>
                        </a:rPr>
                        <a:t>c</a:t>
                      </a:r>
                      <a:r>
                        <a:rPr sz="500" b="1" spc="-25" dirty="0">
                          <a:solidFill>
                            <a:srgbClr val="808082"/>
                          </a:solidFill>
                          <a:latin typeface="Times New Roman"/>
                          <a:cs typeface="Times New Roman"/>
                        </a:rPr>
                        <a:t>l</a:t>
                      </a:r>
                      <a:r>
                        <a:rPr sz="500" b="1" dirty="0">
                          <a:solidFill>
                            <a:srgbClr val="2A212F"/>
                          </a:solidFill>
                          <a:latin typeface="Times New Roman"/>
                          <a:cs typeface="Times New Roman"/>
                        </a:rPr>
                        <a:t>e</a:t>
                      </a:r>
                      <a:endParaRPr sz="500">
                        <a:latin typeface="Times New Roman"/>
                        <a:cs typeface="Times New Roman"/>
                      </a:endParaRPr>
                    </a:p>
                  </a:txBody>
                  <a:tcPr marL="0" marR="0" marT="0" marB="0"/>
                </a:tc>
                <a:extLst>
                  <a:ext uri="{0D108BD9-81ED-4DB2-BD59-A6C34878D82A}">
                    <a16:rowId xmlns:a16="http://schemas.microsoft.com/office/drawing/2014/main" val="10001"/>
                  </a:ext>
                </a:extLst>
              </a:tr>
              <a:tr h="176752">
                <a:tc>
                  <a:txBody>
                    <a:bodyPr/>
                    <a:lstStyle/>
                    <a:p>
                      <a:endParaRPr sz="500">
                        <a:latin typeface="Times New Roman"/>
                        <a:cs typeface="Times New Roman"/>
                      </a:endParaRPr>
                    </a:p>
                  </a:txBody>
                  <a:tcPr marL="0" marR="0" marT="0" marB="0">
                    <a:lnB w="8384">
                      <a:solidFill>
                        <a:srgbClr val="808083"/>
                      </a:solidFill>
                      <a:prstDash val="solid"/>
                    </a:lnB>
                  </a:tcPr>
                </a:tc>
                <a:tc>
                  <a:txBody>
                    <a:bodyPr/>
                    <a:lstStyle/>
                    <a:p>
                      <a:endParaRPr sz="500">
                        <a:latin typeface="Times New Roman"/>
                        <a:cs typeface="Times New Roman"/>
                      </a:endParaRPr>
                    </a:p>
                  </a:txBody>
                  <a:tcPr marL="0" marR="0" marT="0" marB="0">
                    <a:lnB w="8384">
                      <a:solidFill>
                        <a:srgbClr val="808083"/>
                      </a:solidFill>
                      <a:prstDash val="solid"/>
                    </a:lnB>
                  </a:tcPr>
                </a:tc>
                <a:tc>
                  <a:txBody>
                    <a:bodyPr/>
                    <a:lstStyle/>
                    <a:p>
                      <a:pPr marL="10795" algn="ctr">
                        <a:lnSpc>
                          <a:spcPct val="100000"/>
                        </a:lnSpc>
                      </a:pPr>
                      <a:r>
                        <a:rPr sz="400" b="1" spc="-20" dirty="0">
                          <a:solidFill>
                            <a:srgbClr val="441328"/>
                          </a:solidFill>
                          <a:latin typeface="Arial"/>
                          <a:cs typeface="Arial"/>
                        </a:rPr>
                        <a:t>T</a:t>
                      </a:r>
                      <a:r>
                        <a:rPr sz="400" b="1" spc="-15" dirty="0">
                          <a:solidFill>
                            <a:srgbClr val="696267"/>
                          </a:solidFill>
                          <a:latin typeface="Arial"/>
                          <a:cs typeface="Arial"/>
                        </a:rPr>
                        <a:t>y</a:t>
                      </a:r>
                      <a:r>
                        <a:rPr sz="400" b="1" dirty="0">
                          <a:solidFill>
                            <a:srgbClr val="3D2350"/>
                          </a:solidFill>
                          <a:latin typeface="Arial"/>
                          <a:cs typeface="Arial"/>
                        </a:rPr>
                        <a:t>pe</a:t>
                      </a:r>
                      <a:endParaRPr sz="400">
                        <a:latin typeface="Arial"/>
                        <a:cs typeface="Arial"/>
                      </a:endParaRPr>
                    </a:p>
                  </a:txBody>
                  <a:tcPr marL="0" marR="0" marT="0" marB="0">
                    <a:lnB w="8384">
                      <a:solidFill>
                        <a:srgbClr val="808083"/>
                      </a:solidFill>
                      <a:prstDash val="solid"/>
                    </a:lnB>
                  </a:tcPr>
                </a:tc>
                <a:tc>
                  <a:txBody>
                    <a:bodyPr/>
                    <a:lstStyle/>
                    <a:p>
                      <a:pPr marL="158750">
                        <a:lnSpc>
                          <a:spcPct val="100000"/>
                        </a:lnSpc>
                      </a:pPr>
                      <a:r>
                        <a:rPr sz="500" spc="-60" dirty="0">
                          <a:solidFill>
                            <a:srgbClr val="808082"/>
                          </a:solidFill>
                          <a:latin typeface="Times New Roman"/>
                          <a:cs typeface="Times New Roman"/>
                        </a:rPr>
                        <a:t>(</a:t>
                      </a:r>
                      <a:r>
                        <a:rPr sz="500" spc="-15" dirty="0">
                          <a:solidFill>
                            <a:srgbClr val="696267"/>
                          </a:solidFill>
                          <a:latin typeface="Times New Roman"/>
                          <a:cs typeface="Times New Roman"/>
                        </a:rPr>
                        <a:t>H</a:t>
                      </a:r>
                      <a:r>
                        <a:rPr sz="500" spc="-35" dirty="0">
                          <a:solidFill>
                            <a:srgbClr val="483D4B"/>
                          </a:solidFill>
                          <a:latin typeface="Times New Roman"/>
                          <a:cs typeface="Times New Roman"/>
                        </a:rPr>
                        <a:t>P</a:t>
                      </a:r>
                      <a:r>
                        <a:rPr sz="500" dirty="0">
                          <a:solidFill>
                            <a:srgbClr val="808082"/>
                          </a:solidFill>
                          <a:latin typeface="Times New Roman"/>
                          <a:cs typeface="Times New Roman"/>
                        </a:rPr>
                        <a:t>)</a:t>
                      </a:r>
                      <a:endParaRPr sz="500">
                        <a:latin typeface="Times New Roman"/>
                        <a:cs typeface="Times New Roman"/>
                      </a:endParaRPr>
                    </a:p>
                  </a:txBody>
                  <a:tcPr marL="0" marR="0" marT="0" marB="0">
                    <a:lnB w="8384">
                      <a:solidFill>
                        <a:srgbClr val="808083"/>
                      </a:solidFill>
                      <a:prstDash val="solid"/>
                    </a:lnB>
                  </a:tcPr>
                </a:tc>
                <a:tc>
                  <a:txBody>
                    <a:bodyPr/>
                    <a:lstStyle/>
                    <a:p>
                      <a:pPr marL="43815">
                        <a:lnSpc>
                          <a:spcPct val="100000"/>
                        </a:lnSpc>
                      </a:pPr>
                      <a:r>
                        <a:rPr sz="500" spc="-2335" dirty="0">
                          <a:solidFill>
                            <a:srgbClr val="483D4B"/>
                          </a:solidFill>
                          <a:latin typeface="Times New Roman"/>
                          <a:cs typeface="Times New Roman"/>
                        </a:rPr>
                        <a:t>:</a:t>
                      </a:r>
                      <a:r>
                        <a:rPr sz="500" spc="-229" dirty="0">
                          <a:solidFill>
                            <a:srgbClr val="441328"/>
                          </a:solidFill>
                          <a:latin typeface="Times New Roman"/>
                          <a:cs typeface="Times New Roman"/>
                        </a:rPr>
                        <a:t>1</a:t>
                      </a:r>
                      <a:r>
                        <a:rPr sz="500" spc="-90" dirty="0">
                          <a:solidFill>
                            <a:srgbClr val="3D2350"/>
                          </a:solidFill>
                          <a:latin typeface="Times New Roman"/>
                          <a:cs typeface="Times New Roman"/>
                        </a:rPr>
                        <a:t>5</a:t>
                      </a:r>
                      <a:r>
                        <a:rPr sz="500" dirty="0">
                          <a:solidFill>
                            <a:srgbClr val="696267"/>
                          </a:solidFill>
                          <a:latin typeface="Times New Roman"/>
                          <a:cs typeface="Times New Roman"/>
                        </a:rPr>
                        <a:t>%</a:t>
                      </a:r>
                      <a:endParaRPr sz="500">
                        <a:latin typeface="Times New Roman"/>
                        <a:cs typeface="Times New Roman"/>
                      </a:endParaRPr>
                    </a:p>
                    <a:p>
                      <a:pPr marL="53340" algn="ctr">
                        <a:lnSpc>
                          <a:spcPct val="100000"/>
                        </a:lnSpc>
                        <a:spcBef>
                          <a:spcPts val="15"/>
                        </a:spcBef>
                      </a:pPr>
                      <a:r>
                        <a:rPr sz="500" spc="-105" dirty="0">
                          <a:solidFill>
                            <a:srgbClr val="808082"/>
                          </a:solidFill>
                          <a:latin typeface="Arial"/>
                          <a:cs typeface="Arial"/>
                        </a:rPr>
                        <a:t>(</a:t>
                      </a:r>
                      <a:r>
                        <a:rPr sz="500" spc="-15" dirty="0">
                          <a:solidFill>
                            <a:srgbClr val="696267"/>
                          </a:solidFill>
                          <a:latin typeface="Arial"/>
                          <a:cs typeface="Arial"/>
                        </a:rPr>
                        <a:t>v</a:t>
                      </a:r>
                      <a:r>
                        <a:rPr sz="500" dirty="0">
                          <a:solidFill>
                            <a:srgbClr val="753F64"/>
                          </a:solidFill>
                          <a:latin typeface="Arial"/>
                          <a:cs typeface="Arial"/>
                        </a:rPr>
                        <a:t>)</a:t>
                      </a:r>
                      <a:endParaRPr sz="500">
                        <a:latin typeface="Arial"/>
                        <a:cs typeface="Arial"/>
                      </a:endParaRPr>
                    </a:p>
                  </a:txBody>
                  <a:tcPr marL="0" marR="0" marT="0" marB="0">
                    <a:lnB w="8384">
                      <a:solidFill>
                        <a:srgbClr val="808083"/>
                      </a:solidFill>
                      <a:prstDash val="solid"/>
                    </a:lnB>
                  </a:tcPr>
                </a:tc>
                <a:tc>
                  <a:txBody>
                    <a:bodyPr/>
                    <a:lstStyle/>
                    <a:p>
                      <a:pPr marL="149225">
                        <a:lnSpc>
                          <a:spcPct val="100000"/>
                        </a:lnSpc>
                      </a:pPr>
                      <a:r>
                        <a:rPr sz="400" dirty="0">
                          <a:solidFill>
                            <a:srgbClr val="544F59"/>
                          </a:solidFill>
                          <a:latin typeface="Arial"/>
                          <a:cs typeface="Arial"/>
                        </a:rPr>
                        <a:t>Qty</a:t>
                      </a:r>
                      <a:endParaRPr sz="400">
                        <a:latin typeface="Arial"/>
                        <a:cs typeface="Arial"/>
                      </a:endParaRPr>
                    </a:p>
                  </a:txBody>
                  <a:tcPr marL="0" marR="0" marT="0" marB="0">
                    <a:lnB w="8384">
                      <a:solidFill>
                        <a:srgbClr val="808083"/>
                      </a:solidFill>
                      <a:prstDash val="solid"/>
                    </a:lnB>
                  </a:tcPr>
                </a:tc>
                <a:tc>
                  <a:txBody>
                    <a:bodyPr/>
                    <a:lstStyle/>
                    <a:p>
                      <a:pPr marL="178435">
                        <a:lnSpc>
                          <a:spcPct val="100000"/>
                        </a:lnSpc>
                      </a:pPr>
                      <a:r>
                        <a:rPr sz="400" b="1" dirty="0">
                          <a:solidFill>
                            <a:srgbClr val="544F59"/>
                          </a:solidFill>
                          <a:latin typeface="Times New Roman"/>
                          <a:cs typeface="Times New Roman"/>
                        </a:rPr>
                        <a:t>\</a:t>
                      </a:r>
                      <a:r>
                        <a:rPr sz="400" b="1" spc="-114" dirty="0">
                          <a:solidFill>
                            <a:srgbClr val="544F59"/>
                          </a:solidFill>
                          <a:latin typeface="Times New Roman"/>
                          <a:cs typeface="Times New Roman"/>
                        </a:rPr>
                        <a:t>'</a:t>
                      </a:r>
                      <a:r>
                        <a:rPr sz="400" b="1" dirty="0">
                          <a:solidFill>
                            <a:srgbClr val="544F59"/>
                          </a:solidFill>
                          <a:latin typeface="Times New Roman"/>
                          <a:cs typeface="Times New Roman"/>
                        </a:rPr>
                        <a:t>.</a:t>
                      </a:r>
                      <a:r>
                        <a:rPr sz="400" b="1" spc="-80" dirty="0">
                          <a:solidFill>
                            <a:srgbClr val="544F59"/>
                          </a:solidFill>
                          <a:latin typeface="Times New Roman"/>
                          <a:cs typeface="Times New Roman"/>
                        </a:rPr>
                        <a:t>'</a:t>
                      </a:r>
                      <a:r>
                        <a:rPr sz="400" b="1" spc="15" dirty="0">
                          <a:solidFill>
                            <a:srgbClr val="2A212F"/>
                          </a:solidFill>
                          <a:latin typeface="Times New Roman"/>
                          <a:cs typeface="Times New Roman"/>
                        </a:rPr>
                        <a:t>e</a:t>
                      </a:r>
                      <a:r>
                        <a:rPr sz="400" b="1" spc="50" dirty="0">
                          <a:solidFill>
                            <a:srgbClr val="1C2389"/>
                          </a:solidFill>
                          <a:latin typeface="Times New Roman"/>
                          <a:cs typeface="Times New Roman"/>
                        </a:rPr>
                        <a:t>i</a:t>
                      </a:r>
                      <a:r>
                        <a:rPr sz="400" b="1" spc="-35" dirty="0">
                          <a:solidFill>
                            <a:srgbClr val="483D4B"/>
                          </a:solidFill>
                          <a:latin typeface="Times New Roman"/>
                          <a:cs typeface="Times New Roman"/>
                        </a:rPr>
                        <a:t>g</a:t>
                      </a:r>
                      <a:r>
                        <a:rPr sz="400" b="1" dirty="0">
                          <a:solidFill>
                            <a:srgbClr val="696267"/>
                          </a:solidFill>
                          <a:latin typeface="Times New Roman"/>
                          <a:cs typeface="Times New Roman"/>
                        </a:rPr>
                        <a:t>ht</a:t>
                      </a:r>
                      <a:endParaRPr sz="400">
                        <a:latin typeface="Times New Roman"/>
                        <a:cs typeface="Times New Roman"/>
                      </a:endParaRPr>
                    </a:p>
                    <a:p>
                      <a:pPr marL="236854">
                        <a:lnSpc>
                          <a:spcPct val="100000"/>
                        </a:lnSpc>
                        <a:spcBef>
                          <a:spcPts val="95"/>
                        </a:spcBef>
                      </a:pPr>
                      <a:r>
                        <a:rPr sz="500" spc="-60" dirty="0">
                          <a:solidFill>
                            <a:srgbClr val="8C794D"/>
                          </a:solidFill>
                          <a:latin typeface="Times New Roman"/>
                          <a:cs typeface="Times New Roman"/>
                        </a:rPr>
                        <a:t>(</a:t>
                      </a:r>
                      <a:r>
                        <a:rPr sz="500" spc="40" dirty="0">
                          <a:solidFill>
                            <a:srgbClr val="721A62"/>
                          </a:solidFill>
                          <a:latin typeface="Times New Roman"/>
                          <a:cs typeface="Times New Roman"/>
                        </a:rPr>
                        <a:t>l</a:t>
                      </a:r>
                      <a:r>
                        <a:rPr sz="500" dirty="0">
                          <a:solidFill>
                            <a:srgbClr val="544F59"/>
                          </a:solidFill>
                          <a:latin typeface="Times New Roman"/>
                          <a:cs typeface="Times New Roman"/>
                        </a:rPr>
                        <a:t>b</a:t>
                      </a:r>
                      <a:r>
                        <a:rPr sz="500" spc="-15" dirty="0">
                          <a:solidFill>
                            <a:srgbClr val="544F59"/>
                          </a:solidFill>
                          <a:latin typeface="Times New Roman"/>
                          <a:cs typeface="Times New Roman"/>
                        </a:rPr>
                        <a:t>s</a:t>
                      </a:r>
                      <a:r>
                        <a:rPr sz="500" dirty="0">
                          <a:solidFill>
                            <a:srgbClr val="753F64"/>
                          </a:solidFill>
                          <a:latin typeface="Times New Roman"/>
                          <a:cs typeface="Times New Roman"/>
                        </a:rPr>
                        <a:t>)</a:t>
                      </a:r>
                      <a:endParaRPr sz="500">
                        <a:latin typeface="Times New Roman"/>
                        <a:cs typeface="Times New Roman"/>
                      </a:endParaRPr>
                    </a:p>
                  </a:txBody>
                  <a:tcPr marL="0" marR="0" marT="0" marB="0">
                    <a:lnB w="8384">
                      <a:solidFill>
                        <a:srgbClr val="808083"/>
                      </a:solidFill>
                      <a:prstDash val="solid"/>
                    </a:lnB>
                  </a:tcPr>
                </a:tc>
                <a:tc>
                  <a:txBody>
                    <a:bodyPr/>
                    <a:lstStyle/>
                    <a:p>
                      <a:pPr marL="133985">
                        <a:lnSpc>
                          <a:spcPct val="100000"/>
                        </a:lnSpc>
                      </a:pPr>
                      <a:r>
                        <a:rPr sz="400" b="1" dirty="0">
                          <a:solidFill>
                            <a:srgbClr val="696267"/>
                          </a:solidFill>
                          <a:latin typeface="Arial"/>
                          <a:cs typeface="Arial"/>
                        </a:rPr>
                        <a:t>N</a:t>
                      </a:r>
                      <a:r>
                        <a:rPr sz="400" b="1" spc="-90" dirty="0">
                          <a:solidFill>
                            <a:srgbClr val="696267"/>
                          </a:solidFill>
                          <a:latin typeface="Arial"/>
                          <a:cs typeface="Arial"/>
                        </a:rPr>
                        <a:t>u</a:t>
                      </a:r>
                      <a:r>
                        <a:rPr sz="400" b="1" spc="-90" dirty="0">
                          <a:solidFill>
                            <a:srgbClr val="6B4642"/>
                          </a:solidFill>
                          <a:latin typeface="Arial"/>
                          <a:cs typeface="Arial"/>
                        </a:rPr>
                        <a:t>m</a:t>
                      </a:r>
                      <a:r>
                        <a:rPr sz="400" b="1" spc="-75" dirty="0">
                          <a:solidFill>
                            <a:srgbClr val="3D2350"/>
                          </a:solidFill>
                          <a:latin typeface="Arial"/>
                          <a:cs typeface="Arial"/>
                        </a:rPr>
                        <a:t>b</a:t>
                      </a:r>
                      <a:r>
                        <a:rPr sz="400" b="1" spc="20" dirty="0">
                          <a:solidFill>
                            <a:srgbClr val="2A212F"/>
                          </a:solidFill>
                          <a:latin typeface="Arial"/>
                          <a:cs typeface="Arial"/>
                        </a:rPr>
                        <a:t>e</a:t>
                      </a:r>
                      <a:r>
                        <a:rPr sz="400" b="1" dirty="0">
                          <a:solidFill>
                            <a:srgbClr val="2F2F74"/>
                          </a:solidFill>
                          <a:latin typeface="Arial"/>
                          <a:cs typeface="Arial"/>
                        </a:rPr>
                        <a:t>r</a:t>
                      </a:r>
                      <a:endParaRPr sz="400">
                        <a:latin typeface="Arial"/>
                        <a:cs typeface="Arial"/>
                      </a:endParaRPr>
                    </a:p>
                  </a:txBody>
                  <a:tcPr marL="0" marR="0" marT="0" marB="0">
                    <a:lnB w="8384">
                      <a:solidFill>
                        <a:srgbClr val="808083"/>
                      </a:solidFill>
                      <a:prstDash val="solid"/>
                    </a:lnB>
                  </a:tcPr>
                </a:tc>
                <a:extLst>
                  <a:ext uri="{0D108BD9-81ED-4DB2-BD59-A6C34878D82A}">
                    <a16:rowId xmlns:a16="http://schemas.microsoft.com/office/drawing/2014/main" val="10002"/>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-80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6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dirty="0">
                          <a:solidFill>
                            <a:srgbClr val="483D4B"/>
                          </a:solidFill>
                          <a:latin typeface="Times New Roman"/>
                          <a:cs typeface="Times New Roman"/>
                        </a:rPr>
                        <a:t>2.3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544F59"/>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244</a:t>
                      </a:r>
                      <a:r>
                        <a:rPr sz="600" spc="30" dirty="0">
                          <a:solidFill>
                            <a:srgbClr val="483D4B"/>
                          </a:solidFill>
                          <a:latin typeface="Times New Roman"/>
                          <a:cs typeface="Times New Roman"/>
                        </a:rPr>
                        <a:t>8</a:t>
                      </a:r>
                      <a:r>
                        <a:rPr sz="600" dirty="0">
                          <a:solidFill>
                            <a:srgbClr val="3D2350"/>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3"/>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6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25" dirty="0">
                          <a:solidFill>
                            <a:srgbClr val="483D4B"/>
                          </a:solidFill>
                          <a:latin typeface="Times New Roman"/>
                          <a:cs typeface="Times New Roman"/>
                        </a:rPr>
                        <a:t>3</a:t>
                      </a:r>
                      <a:r>
                        <a:rPr sz="600" spc="-195" dirty="0">
                          <a:solidFill>
                            <a:srgbClr val="696267"/>
                          </a:solidFill>
                          <a:latin typeface="Times New Roman"/>
                          <a:cs typeface="Times New Roman"/>
                        </a:rPr>
                        <a:t>.</a:t>
                      </a:r>
                      <a:r>
                        <a:rPr sz="600" dirty="0">
                          <a:solidFill>
                            <a:srgbClr val="696267"/>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4"/>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6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544F59"/>
                          </a:solidFill>
                          <a:latin typeface="Times New Roman"/>
                          <a:cs typeface="Times New Roman"/>
                        </a:rPr>
                        <a:t>4</a:t>
                      </a:r>
                      <a:r>
                        <a:rPr sz="600" spc="-75" dirty="0">
                          <a:solidFill>
                            <a:srgbClr val="544F59"/>
                          </a:solidFill>
                          <a:latin typeface="Times New Roman"/>
                          <a:cs typeface="Times New Roman"/>
                        </a:rPr>
                        <a:t>.</a:t>
                      </a: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5"/>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spc="20" dirty="0">
                          <a:solidFill>
                            <a:srgbClr val="483D4B"/>
                          </a:solidFill>
                          <a:latin typeface="Times New Roman"/>
                          <a:cs typeface="Times New Roman"/>
                        </a:rPr>
                        <a:t>4</a:t>
                      </a:r>
                      <a:r>
                        <a:rPr sz="500" dirty="0">
                          <a:solidFill>
                            <a:srgbClr val="2A212F"/>
                          </a:solidFill>
                          <a:latin typeface="Times New Roman"/>
                          <a:cs typeface="Times New Roman"/>
                        </a:rPr>
                        <a:t>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6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04" dirty="0">
                          <a:solidFill>
                            <a:srgbClr val="2A212F"/>
                          </a:solidFill>
                          <a:latin typeface="Times New Roman"/>
                          <a:cs typeface="Times New Roman"/>
                        </a:rPr>
                        <a:t>5</a:t>
                      </a:r>
                      <a:r>
                        <a:rPr sz="600" spc="-355" dirty="0">
                          <a:solidFill>
                            <a:srgbClr val="696267"/>
                          </a:solidFill>
                          <a:latin typeface="Times New Roman"/>
                          <a:cs typeface="Times New Roman"/>
                        </a:rPr>
                        <a:t>.</a:t>
                      </a:r>
                      <a:r>
                        <a:rPr sz="600" dirty="0">
                          <a:solidFill>
                            <a:srgbClr val="696267"/>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6"/>
                  </a:ext>
                </a:extLst>
              </a:tr>
              <a:tr h="13155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225" dirty="0">
                          <a:solidFill>
                            <a:srgbClr val="2A212F"/>
                          </a:solidFill>
                          <a:latin typeface="Times New Roman"/>
                          <a:cs typeface="Times New Roman"/>
                        </a:rPr>
                        <a:t>1</a:t>
                      </a:r>
                      <a:r>
                        <a:rPr sz="500" spc="-190"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65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20" dirty="0">
                          <a:solidFill>
                            <a:srgbClr val="544F59"/>
                          </a:solidFill>
                          <a:latin typeface="Times New Roman"/>
                          <a:cs typeface="Times New Roman"/>
                        </a:rPr>
                        <a:t>l</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6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spc="-180" dirty="0">
                          <a:solidFill>
                            <a:srgbClr val="544F59"/>
                          </a:solidFill>
                          <a:latin typeface="Times New Roman"/>
                          <a:cs typeface="Times New Roman"/>
                        </a:rPr>
                        <a:t>6</a:t>
                      </a:r>
                      <a:r>
                        <a:rPr sz="600" spc="-355" dirty="0">
                          <a:solidFill>
                            <a:srgbClr val="544F59"/>
                          </a:solidFill>
                          <a:latin typeface="Times New Roman"/>
                          <a:cs typeface="Times New Roman"/>
                        </a:rPr>
                        <a:t>.</a:t>
                      </a: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1755" algn="ctr">
                        <a:lnSpc>
                          <a:spcPct val="100000"/>
                        </a:lnSpc>
                      </a:pP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480</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7"/>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-45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dirty="0">
                          <a:solidFill>
                            <a:srgbClr val="483D4B"/>
                          </a:solidFill>
                          <a:latin typeface="Times New Roman"/>
                          <a:cs typeface="Times New Roman"/>
                        </a:rPr>
                        <a:t>1.2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488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8"/>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-65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83185" algn="ctr">
                        <a:lnSpc>
                          <a:spcPct val="100000"/>
                        </a:lnSpc>
                      </a:pPr>
                      <a:r>
                        <a:rPr sz="600" dirty="0">
                          <a:solidFill>
                            <a:srgbClr val="483D4B"/>
                          </a:solidFill>
                          <a:latin typeface="Times New Roman"/>
                          <a:cs typeface="Times New Roman"/>
                        </a:rPr>
                        <a:t>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09"/>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-85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dirty="0">
                          <a:solidFill>
                            <a:srgbClr val="483D4B"/>
                          </a:solidFill>
                          <a:latin typeface="Arial"/>
                          <a:cs typeface="Arial"/>
                        </a:rPr>
                        <a:t>2.7</a:t>
                      </a:r>
                      <a:endParaRPr sz="600">
                        <a:latin typeface="Arial"/>
                        <a:cs typeface="Arial"/>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0"/>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17170">
                        <a:lnSpc>
                          <a:spcPct val="100000"/>
                        </a:lnSpc>
                      </a:pP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74295" algn="ctr">
                        <a:lnSpc>
                          <a:spcPct val="100000"/>
                        </a:lnSpc>
                      </a:pP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1"/>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17170">
                        <a:lnSpc>
                          <a:spcPct val="100000"/>
                        </a:lnSpc>
                      </a:pPr>
                      <a:r>
                        <a:rPr sz="600" dirty="0">
                          <a:solidFill>
                            <a:srgbClr val="544F59"/>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68580" algn="ctr">
                        <a:lnSpc>
                          <a:spcPct val="100000"/>
                        </a:lnSpc>
                      </a:pPr>
                      <a:r>
                        <a:rPr sz="600" dirty="0">
                          <a:solidFill>
                            <a:srgbClr val="544F59"/>
                          </a:solidFill>
                          <a:latin typeface="Times New Roman"/>
                          <a:cs typeface="Times New Roman"/>
                        </a:rPr>
                        <a:t>97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spc="-85" dirty="0">
                          <a:solidFill>
                            <a:srgbClr val="483D4B"/>
                          </a:solidFill>
                          <a:latin typeface="Times New Roman"/>
                          <a:cs typeface="Times New Roman"/>
                        </a:rPr>
                        <a:t>9</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2"/>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spc="-50" dirty="0">
                          <a:solidFill>
                            <a:srgbClr val="483D4B"/>
                          </a:solidFill>
                          <a:latin typeface="Times New Roman"/>
                          <a:cs typeface="Times New Roman"/>
                        </a:rPr>
                        <a:t>4</a:t>
                      </a:r>
                      <a:r>
                        <a:rPr sz="500" dirty="0">
                          <a:solidFill>
                            <a:srgbClr val="2A212F"/>
                          </a:solidFill>
                          <a:latin typeface="Times New Roman"/>
                          <a:cs typeface="Times New Roman"/>
                        </a:rPr>
                        <a:t>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26060">
                        <a:lnSpc>
                          <a:spcPct val="100000"/>
                        </a:lnSpc>
                      </a:pPr>
                      <a:r>
                        <a:rPr sz="600" dirty="0">
                          <a:solidFill>
                            <a:srgbClr val="2A212F"/>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68580" algn="ctr">
                        <a:lnSpc>
                          <a:spcPct val="100000"/>
                        </a:lnSpc>
                      </a:pPr>
                      <a:r>
                        <a:rPr sz="600" dirty="0">
                          <a:solidFill>
                            <a:srgbClr val="544F59"/>
                          </a:solidFill>
                          <a:latin typeface="Times New Roman"/>
                          <a:cs typeface="Times New Roman"/>
                        </a:rPr>
                        <a:t>97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90</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3"/>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14" dirty="0">
                          <a:solidFill>
                            <a:srgbClr val="2A212F"/>
                          </a:solidFill>
                          <a:latin typeface="Times New Roman"/>
                          <a:cs typeface="Times New Roman"/>
                        </a:rPr>
                        <a:t>2</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60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2</a:t>
                      </a:r>
                      <a:r>
                        <a:rPr sz="600" spc="70" dirty="0">
                          <a:solidFill>
                            <a:srgbClr val="483D4B"/>
                          </a:solidFill>
                          <a:latin typeface="Times New Roman"/>
                          <a:cs typeface="Times New Roman"/>
                        </a:rPr>
                        <a:t>"</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spc="-180" dirty="0">
                          <a:solidFill>
                            <a:srgbClr val="544F59"/>
                          </a:solidFill>
                          <a:latin typeface="Times New Roman"/>
                          <a:cs typeface="Times New Roman"/>
                        </a:rPr>
                        <a:t>6</a:t>
                      </a:r>
                      <a:r>
                        <a:rPr sz="600" spc="-355" dirty="0">
                          <a:solidFill>
                            <a:srgbClr val="544F59"/>
                          </a:solidFill>
                          <a:latin typeface="Times New Roman"/>
                          <a:cs typeface="Times New Roman"/>
                        </a:rPr>
                        <a:t>.</a:t>
                      </a:r>
                      <a:r>
                        <a:rPr sz="600" dirty="0">
                          <a:solidFill>
                            <a:srgbClr val="544F59"/>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68580" algn="ctr">
                        <a:lnSpc>
                          <a:spcPct val="100000"/>
                        </a:lnSpc>
                      </a:pPr>
                      <a:r>
                        <a:rPr sz="600" dirty="0">
                          <a:solidFill>
                            <a:srgbClr val="544F59"/>
                          </a:solidFill>
                          <a:latin typeface="Times New Roman"/>
                          <a:cs typeface="Times New Roman"/>
                        </a:rPr>
                        <a:t>97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10" dirty="0">
                          <a:solidFill>
                            <a:srgbClr val="696267"/>
                          </a:solidFill>
                          <a:latin typeface="Times New Roman"/>
                          <a:cs typeface="Times New Roman"/>
                        </a:rPr>
                        <a:t>8</a:t>
                      </a:r>
                      <a:r>
                        <a:rPr sz="600" dirty="0">
                          <a:solidFill>
                            <a:srgbClr val="483D4B"/>
                          </a:solidFill>
                          <a:latin typeface="Times New Roman"/>
                          <a:cs typeface="Times New Roman"/>
                        </a:rPr>
                        <a:t>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4"/>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-26</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696267"/>
                          </a:solidFill>
                          <a:latin typeface="Times New Roman"/>
                          <a:cs typeface="Times New Roman"/>
                        </a:rPr>
                        <a:t>0</a:t>
                      </a:r>
                      <a:r>
                        <a:rPr sz="600" spc="-100" dirty="0">
                          <a:solidFill>
                            <a:srgbClr val="696267"/>
                          </a:solidFill>
                          <a:latin typeface="Times New Roman"/>
                          <a:cs typeface="Times New Roman"/>
                        </a:rPr>
                        <a:t>.</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dirty="0">
                          <a:solidFill>
                            <a:srgbClr val="696267"/>
                          </a:solidFill>
                          <a:latin typeface="Times New Roman"/>
                          <a:cs typeface="Times New Roman"/>
                        </a:rPr>
                        <a:t>06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spc="-85" dirty="0">
                          <a:solidFill>
                            <a:srgbClr val="483D4B"/>
                          </a:solidFill>
                          <a:latin typeface="Times New Roman"/>
                          <a:cs typeface="Times New Roman"/>
                        </a:rPr>
                        <a:t>9</a:t>
                      </a:r>
                      <a:r>
                        <a:rPr sz="600" dirty="0">
                          <a:solidFill>
                            <a:srgbClr val="3D2350"/>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5"/>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30" dirty="0">
                          <a:solidFill>
                            <a:srgbClr val="1A0C28"/>
                          </a:solidFill>
                          <a:latin typeface="Times New Roman"/>
                          <a:cs typeface="Times New Roman"/>
                        </a:rPr>
                        <a:t>3</a:t>
                      </a:r>
                      <a:r>
                        <a:rPr sz="500" dirty="0">
                          <a:solidFill>
                            <a:srgbClr val="1A0C28"/>
                          </a:solidFill>
                          <a:latin typeface="Times New Roman"/>
                          <a:cs typeface="Times New Roman"/>
                        </a:rPr>
                        <a:t>9</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355" dirty="0">
                          <a:solidFill>
                            <a:srgbClr val="544F59"/>
                          </a:solidFill>
                          <a:latin typeface="Times New Roman"/>
                          <a:cs typeface="Times New Roman"/>
                        </a:rPr>
                        <a:t>1</a:t>
                      </a:r>
                      <a:r>
                        <a:rPr sz="600" dirty="0">
                          <a:solidFill>
                            <a:srgbClr val="544F59"/>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2F0F3F"/>
                          </a:solidFill>
                          <a:latin typeface="Times New Roman"/>
                          <a:cs typeface="Times New Roman"/>
                        </a:rPr>
                        <a:t>1</a:t>
                      </a:r>
                      <a:r>
                        <a:rPr sz="600" dirty="0">
                          <a:solidFill>
                            <a:srgbClr val="696267"/>
                          </a:solidFill>
                          <a:latin typeface="Times New Roman"/>
                          <a:cs typeface="Times New Roman"/>
                        </a:rPr>
                        <a:t>06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6"/>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-55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2</a:t>
                      </a:r>
                      <a:r>
                        <a:rPr sz="600" spc="-355" dirty="0">
                          <a:solidFill>
                            <a:srgbClr val="696267"/>
                          </a:solidFill>
                          <a:latin typeface="Times New Roman"/>
                          <a:cs typeface="Times New Roman"/>
                        </a:rPr>
                        <a:t>.</a:t>
                      </a:r>
                      <a:r>
                        <a:rPr sz="600" dirty="0">
                          <a:solidFill>
                            <a:srgbClr val="696267"/>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dirty="0">
                          <a:solidFill>
                            <a:srgbClr val="696267"/>
                          </a:solidFill>
                          <a:latin typeface="Times New Roman"/>
                          <a:cs typeface="Times New Roman"/>
                        </a:rPr>
                        <a:t>06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7"/>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-70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20" dirty="0">
                          <a:solidFill>
                            <a:srgbClr val="483D4B"/>
                          </a:solidFill>
                          <a:latin typeface="Times New Roman"/>
                          <a:cs typeface="Times New Roman"/>
                        </a:rPr>
                        <a:t>3</a:t>
                      </a:r>
                      <a:r>
                        <a:rPr sz="600" spc="-355" dirty="0">
                          <a:solidFill>
                            <a:srgbClr val="696267"/>
                          </a:solidFill>
                          <a:latin typeface="Times New Roman"/>
                          <a:cs typeface="Times New Roman"/>
                        </a:rPr>
                        <a:t>.</a:t>
                      </a:r>
                      <a:r>
                        <a:rPr sz="600" dirty="0">
                          <a:solidFill>
                            <a:srgbClr val="696267"/>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2F0F3F"/>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8"/>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spc="-35" dirty="0">
                          <a:solidFill>
                            <a:srgbClr val="1A0C28"/>
                          </a:solidFill>
                          <a:latin typeface="Times New Roman"/>
                          <a:cs typeface="Times New Roman"/>
                        </a:rPr>
                        <a:t>-</a:t>
                      </a:r>
                      <a:r>
                        <a:rPr sz="500" spc="-50" dirty="0">
                          <a:solidFill>
                            <a:srgbClr val="483D4B"/>
                          </a:solidFill>
                          <a:latin typeface="Times New Roman"/>
                          <a:cs typeface="Times New Roman"/>
                        </a:rPr>
                        <a:t>8</a:t>
                      </a:r>
                      <a:r>
                        <a:rPr sz="500" dirty="0">
                          <a:solidFill>
                            <a:srgbClr val="2A212F"/>
                          </a:solidFill>
                          <a:latin typeface="Times New Roman"/>
                          <a:cs typeface="Times New Roman"/>
                        </a:rPr>
                        <a:t>7</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544F59"/>
                          </a:solidFill>
                          <a:latin typeface="Times New Roman"/>
                          <a:cs typeface="Times New Roman"/>
                        </a:rPr>
                        <a:t>4</a:t>
                      </a:r>
                      <a:r>
                        <a:rPr sz="600" spc="-75" dirty="0">
                          <a:solidFill>
                            <a:srgbClr val="544F59"/>
                          </a:solidFill>
                          <a:latin typeface="Times New Roman"/>
                          <a:cs typeface="Times New Roman"/>
                        </a:rPr>
                        <a:t>.</a:t>
                      </a:r>
                      <a:r>
                        <a:rPr sz="600" dirty="0">
                          <a:solidFill>
                            <a:srgbClr val="544F59"/>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2F0F3F"/>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19"/>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-1</a:t>
                      </a:r>
                      <a:r>
                        <a:rPr sz="500" spc="-80" dirty="0">
                          <a:solidFill>
                            <a:srgbClr val="1A0C28"/>
                          </a:solidFill>
                          <a:latin typeface="Times New Roman"/>
                          <a:cs typeface="Times New Roman"/>
                        </a:rPr>
                        <a:t>1</a:t>
                      </a:r>
                      <a:r>
                        <a:rPr sz="500" dirty="0">
                          <a:solidFill>
                            <a:srgbClr val="1A0C28"/>
                          </a:solidFill>
                          <a:latin typeface="Times New Roman"/>
                          <a:cs typeface="Times New Roman"/>
                        </a:rPr>
                        <a:t>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75260">
                        <a:lnSpc>
                          <a:spcPct val="100000"/>
                        </a:lnSpc>
                      </a:pPr>
                      <a:r>
                        <a:rPr sz="600" dirty="0">
                          <a:solidFill>
                            <a:srgbClr val="544F59"/>
                          </a:solidFill>
                          <a:latin typeface="Times New Roman"/>
                          <a:cs typeface="Times New Roman"/>
                        </a:rPr>
                        <a:t>4</a:t>
                      </a:r>
                      <a:r>
                        <a:rPr sz="600" spc="-10" dirty="0">
                          <a:solidFill>
                            <a:srgbClr val="544F59"/>
                          </a:solidFill>
                          <a:latin typeface="Times New Roman"/>
                          <a:cs typeface="Times New Roman"/>
                        </a:rPr>
                        <a:t>.</a:t>
                      </a:r>
                      <a:r>
                        <a:rPr sz="600" dirty="0">
                          <a:solidFill>
                            <a:srgbClr val="544F59"/>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0"/>
                  </a:ext>
                </a:extLst>
              </a:tr>
              <a:tr h="12583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110" dirty="0">
                          <a:solidFill>
                            <a:srgbClr val="2A212F"/>
                          </a:solidFill>
                          <a:latin typeface="Times New Roman"/>
                          <a:cs typeface="Times New Roman"/>
                        </a:rPr>
                        <a:t> </a:t>
                      </a:r>
                      <a:r>
                        <a:rPr sz="500" spc="-105" dirty="0">
                          <a:solidFill>
                            <a:srgbClr val="696267"/>
                          </a:solidFill>
                          <a:latin typeface="Times New Roman"/>
                          <a:cs typeface="Times New Roman"/>
                        </a:rPr>
                        <a:t>.</a:t>
                      </a:r>
                      <a:r>
                        <a:rPr sz="500" spc="-90" dirty="0">
                          <a:solidFill>
                            <a:srgbClr val="2A212F"/>
                          </a:solidFill>
                          <a:latin typeface="Times New Roman"/>
                          <a:cs typeface="Times New Roman"/>
                        </a:rPr>
                        <a:t>5</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483D4B"/>
                          </a:solidFill>
                          <a:latin typeface="Times New Roman"/>
                          <a:cs typeface="Times New Roman"/>
                        </a:rPr>
                        <a:t>z.</a:t>
                      </a:r>
                      <a:r>
                        <a:rPr sz="600" spc="-95" dirty="0">
                          <a:solidFill>
                            <a:srgbClr val="483D4B"/>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10" dirty="0">
                          <a:solidFill>
                            <a:srgbClr val="3D2350"/>
                          </a:solidFill>
                          <a:latin typeface="Times New Roman"/>
                          <a:cs typeface="Times New Roman"/>
                        </a:rPr>
                        <a:t>5</a:t>
                      </a:r>
                      <a:r>
                        <a:rPr sz="600" spc="-195" dirty="0">
                          <a:solidFill>
                            <a:srgbClr val="696267"/>
                          </a:solidFill>
                          <a:latin typeface="Times New Roman"/>
                          <a:cs typeface="Times New Roman"/>
                        </a:rPr>
                        <a:t>.</a:t>
                      </a:r>
                      <a:r>
                        <a:rPr sz="600" dirty="0">
                          <a:solidFill>
                            <a:srgbClr val="696267"/>
                          </a:solidFill>
                          <a:latin typeface="Times New Roman"/>
                          <a:cs typeface="Times New Roman"/>
                        </a:rPr>
                        <a:t>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spc="-70" dirty="0">
                          <a:solidFill>
                            <a:srgbClr val="696267"/>
                          </a:solidFill>
                          <a:latin typeface="Times New Roman"/>
                          <a:cs typeface="Times New Roman"/>
                        </a:rPr>
                        <a:t>0</a:t>
                      </a:r>
                      <a:r>
                        <a:rPr sz="600" dirty="0">
                          <a:solidFill>
                            <a:srgbClr val="483D4B"/>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spc="-45" dirty="0">
                          <a:solidFill>
                            <a:srgbClr val="696267"/>
                          </a:solidFill>
                          <a:latin typeface="Times New Roman"/>
                          <a:cs typeface="Times New Roman"/>
                        </a:rPr>
                        <a:t>4</a:t>
                      </a:r>
                      <a:r>
                        <a:rPr sz="600" dirty="0">
                          <a:solidFill>
                            <a:srgbClr val="483D4B"/>
                          </a:solidFill>
                          <a:latin typeface="Times New Roman"/>
                          <a:cs typeface="Times New Roman"/>
                        </a:rPr>
                        <a:t>98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1"/>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dirty="0">
                          <a:solidFill>
                            <a:srgbClr val="2A212F"/>
                          </a:solidFill>
                          <a:latin typeface="Times New Roman"/>
                          <a:cs typeface="Times New Roman"/>
                        </a:rPr>
                        <a:t>2.</a:t>
                      </a:r>
                      <a:r>
                        <a:rPr sz="500" spc="-35" dirty="0">
                          <a:solidFill>
                            <a:srgbClr val="2A212F"/>
                          </a:solidFill>
                          <a:latin typeface="Times New Roman"/>
                          <a:cs typeface="Times New Roman"/>
                        </a:rPr>
                        <a:t>S</a:t>
                      </a:r>
                      <a:r>
                        <a:rPr sz="500" dirty="0">
                          <a:solidFill>
                            <a:srgbClr val="483D4B"/>
                          </a:solidFill>
                          <a:latin typeface="Times New Roman"/>
                          <a:cs typeface="Times New Roman"/>
                        </a:rPr>
                        <a:t>/</a:t>
                      </a:r>
                      <a:r>
                        <a:rPr sz="500" spc="45" dirty="0">
                          <a:solidFill>
                            <a:srgbClr val="483D4B"/>
                          </a:solidFill>
                          <a:latin typeface="Times New Roman"/>
                          <a:cs typeface="Times New Roman"/>
                        </a:rPr>
                        <a:t>3</a:t>
                      </a:r>
                      <a:r>
                        <a:rPr sz="500" dirty="0">
                          <a:solidFill>
                            <a:srgbClr val="1A0C28"/>
                          </a:solidFill>
                          <a:latin typeface="Times New Roman"/>
                          <a:cs typeface="Times New Roman"/>
                        </a:rPr>
                        <a:t>-135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46685">
                        <a:lnSpc>
                          <a:spcPct val="100000"/>
                        </a:lnSpc>
                      </a:pPr>
                      <a:r>
                        <a:rPr sz="600" spc="15" dirty="0">
                          <a:solidFill>
                            <a:srgbClr val="483D4B"/>
                          </a:solidFill>
                          <a:latin typeface="Times New Roman"/>
                          <a:cs typeface="Times New Roman"/>
                        </a:rPr>
                        <a:t>2</a:t>
                      </a:r>
                      <a:r>
                        <a:rPr sz="600" spc="-140" dirty="0">
                          <a:solidFill>
                            <a:srgbClr val="808082"/>
                          </a:solidFill>
                          <a:latin typeface="Times New Roman"/>
                          <a:cs typeface="Times New Roman"/>
                        </a:rPr>
                        <a:t>Y</a:t>
                      </a:r>
                      <a:r>
                        <a:rPr sz="600" dirty="0">
                          <a:solidFill>
                            <a:srgbClr val="544F59"/>
                          </a:solidFill>
                          <a:latin typeface="Times New Roman"/>
                          <a:cs typeface="Times New Roman"/>
                        </a:rPr>
                        <a:t>z.</a:t>
                      </a:r>
                      <a:r>
                        <a:rPr sz="600" spc="-95" dirty="0">
                          <a:solidFill>
                            <a:srgbClr val="544F59"/>
                          </a:solidFill>
                          <a:latin typeface="Times New Roman"/>
                          <a:cs typeface="Times New Roman"/>
                        </a:rPr>
                        <a:t> </a:t>
                      </a:r>
                      <a:r>
                        <a:rPr sz="500" dirty="0">
                          <a:solidFill>
                            <a:srgbClr val="483D4B"/>
                          </a:solidFill>
                          <a:latin typeface="Times New Roman"/>
                          <a:cs typeface="Times New Roman"/>
                        </a:rPr>
                        <a:t>AN</a:t>
                      </a:r>
                      <a:r>
                        <a:rPr sz="500" spc="45" dirty="0">
                          <a:solidFill>
                            <a:srgbClr val="483D4B"/>
                          </a:solidFill>
                          <a:latin typeface="Times New Roman"/>
                          <a:cs typeface="Times New Roman"/>
                        </a:rPr>
                        <a:t>S</a:t>
                      </a:r>
                      <a:r>
                        <a:rPr sz="500" dirty="0">
                          <a:solidFill>
                            <a:srgbClr val="596D90"/>
                          </a:solidFill>
                          <a:latin typeface="Times New Roman"/>
                          <a:cs typeface="Times New Roman"/>
                        </a:rPr>
                        <a:t>I</a:t>
                      </a:r>
                      <a:r>
                        <a:rPr sz="500" spc="-20" dirty="0">
                          <a:solidFill>
                            <a:srgbClr val="596D90"/>
                          </a:solidFill>
                          <a:latin typeface="Times New Roman"/>
                          <a:cs typeface="Times New Roman"/>
                        </a:rPr>
                        <a:t> </a:t>
                      </a:r>
                      <a:r>
                        <a:rPr sz="500" dirty="0">
                          <a:solidFill>
                            <a:srgbClr val="696267"/>
                          </a:solidFill>
                          <a:latin typeface="Times New Roman"/>
                          <a:cs typeface="Times New Roman"/>
                        </a:rPr>
                        <a:t>O</a:t>
                      </a:r>
                      <a:r>
                        <a:rPr sz="500" dirty="0">
                          <a:solidFill>
                            <a:srgbClr val="483D4B"/>
                          </a:solidFill>
                          <a:latin typeface="Times New Roman"/>
                          <a:cs typeface="Times New Roman"/>
                        </a:rPr>
                        <a:t>ass</a:t>
                      </a:r>
                      <a:r>
                        <a:rPr sz="500" spc="-50" dirty="0">
                          <a:solidFill>
                            <a:srgbClr val="483D4B"/>
                          </a:solidFill>
                          <a:latin typeface="Times New Roman"/>
                          <a:cs typeface="Times New Roman"/>
                        </a:rPr>
                        <a:t> </a:t>
                      </a:r>
                      <a:r>
                        <a:rPr sz="600" spc="-290" dirty="0">
                          <a:solidFill>
                            <a:srgbClr val="544F59"/>
                          </a:solidFill>
                          <a:latin typeface="Times New Roman"/>
                          <a:cs typeface="Times New Roman"/>
                        </a:rPr>
                        <a:t>1</a:t>
                      </a:r>
                      <a:r>
                        <a:rPr sz="600" dirty="0">
                          <a:solidFill>
                            <a:srgbClr val="544F59"/>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7</a:t>
                      </a:r>
                      <a:r>
                        <a:rPr sz="600" spc="-105" dirty="0">
                          <a:solidFill>
                            <a:srgbClr val="808082"/>
                          </a:solidFill>
                          <a:latin typeface="Times New Roman"/>
                          <a:cs typeface="Times New Roman"/>
                        </a:rPr>
                        <a:t>.</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26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a:t>
                      </a:r>
                      <a:r>
                        <a:rPr sz="600" spc="-35" dirty="0">
                          <a:solidFill>
                            <a:srgbClr val="483D4B"/>
                          </a:solidFill>
                          <a:latin typeface="Times New Roman"/>
                          <a:cs typeface="Times New Roman"/>
                        </a:rPr>
                        <a:t>4</a:t>
                      </a:r>
                      <a:r>
                        <a:rPr sz="600" dirty="0">
                          <a:solidFill>
                            <a:srgbClr val="696267"/>
                          </a:solidFill>
                          <a:latin typeface="Times New Roman"/>
                          <a:cs typeface="Times New Roman"/>
                        </a:rPr>
                        <a:t>4</a:t>
                      </a:r>
                      <a:r>
                        <a:rPr sz="600" spc="-45" dirty="0">
                          <a:solidFill>
                            <a:srgbClr val="696267"/>
                          </a:solidFill>
                          <a:latin typeface="Times New Roman"/>
                          <a:cs typeface="Times New Roman"/>
                        </a:rPr>
                        <a:t>9</a:t>
                      </a:r>
                      <a:r>
                        <a:rPr sz="600" dirty="0">
                          <a:solidFill>
                            <a:srgbClr val="483D4B"/>
                          </a:solidFill>
                          <a:latin typeface="Times New Roman"/>
                          <a:cs typeface="Times New Roman"/>
                        </a:rPr>
                        <a:t>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2"/>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-50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25" dirty="0">
                          <a:solidFill>
                            <a:srgbClr val="483D4B"/>
                          </a:solidFill>
                          <a:latin typeface="Times New Roman"/>
                          <a:cs typeface="Times New Roman"/>
                        </a:rPr>
                        <a:t>3</a:t>
                      </a:r>
                      <a:r>
                        <a:rPr sz="600" spc="-195" dirty="0">
                          <a:solidFill>
                            <a:srgbClr val="696267"/>
                          </a:solidFill>
                          <a:latin typeface="Times New Roman"/>
                          <a:cs typeface="Times New Roman"/>
                        </a:rPr>
                        <a:t>.</a:t>
                      </a:r>
                      <a:r>
                        <a:rPr sz="600" dirty="0">
                          <a:solidFill>
                            <a:srgbClr val="3D2350"/>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23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a:t>
                      </a:r>
                      <a:r>
                        <a:rPr sz="600" spc="-20" dirty="0">
                          <a:solidFill>
                            <a:srgbClr val="483D4B"/>
                          </a:solidFill>
                          <a:latin typeface="Times New Roman"/>
                          <a:cs typeface="Times New Roman"/>
                        </a:rPr>
                        <a:t>0</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3"/>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-70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04" dirty="0">
                          <a:solidFill>
                            <a:srgbClr val="3D2350"/>
                          </a:solidFill>
                          <a:latin typeface="Times New Roman"/>
                          <a:cs typeface="Times New Roman"/>
                        </a:rPr>
                        <a:t>5</a:t>
                      </a:r>
                      <a:r>
                        <a:rPr sz="600" spc="-355" dirty="0">
                          <a:solidFill>
                            <a:srgbClr val="696267"/>
                          </a:solidFill>
                          <a:latin typeface="Times New Roman"/>
                          <a:cs typeface="Times New Roman"/>
                        </a:rPr>
                        <a:t>.</a:t>
                      </a:r>
                      <a:r>
                        <a:rPr sz="600" dirty="0">
                          <a:solidFill>
                            <a:srgbClr val="696267"/>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23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24500</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4"/>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17170">
                        <a:lnSpc>
                          <a:spcPct val="100000"/>
                        </a:lnSpc>
                      </a:pPr>
                      <a:r>
                        <a:rPr sz="600" dirty="0">
                          <a:solidFill>
                            <a:srgbClr val="544F59"/>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dirty="0">
                          <a:solidFill>
                            <a:srgbClr val="544F59"/>
                          </a:solidFill>
                          <a:latin typeface="Times New Roman"/>
                          <a:cs typeface="Times New Roman"/>
                        </a:rPr>
                        <a:t>48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24503</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5"/>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a:t>
                      </a:r>
                      <a:r>
                        <a:rPr sz="500" spc="65" dirty="0">
                          <a:solidFill>
                            <a:srgbClr val="2A212F"/>
                          </a:solidFill>
                          <a:latin typeface="Times New Roman"/>
                          <a:cs typeface="Times New Roman"/>
                        </a:rPr>
                        <a:t> </a:t>
                      </a:r>
                      <a:r>
                        <a:rPr sz="500" spc="-100" dirty="0">
                          <a:solidFill>
                            <a:srgbClr val="2A212F"/>
                          </a:solidFill>
                          <a:latin typeface="Times New Roman"/>
                          <a:cs typeface="Times New Roman"/>
                        </a:rPr>
                        <a:t>3</a:t>
                      </a:r>
                      <a:r>
                        <a:rPr sz="500" dirty="0">
                          <a:solidFill>
                            <a:srgbClr val="483D4B"/>
                          </a:solidFill>
                          <a:latin typeface="Times New Roman"/>
                          <a:cs typeface="Times New Roman"/>
                        </a:rPr>
                        <a:t>/3</a:t>
                      </a:r>
                      <a:r>
                        <a:rPr sz="500" spc="-80" dirty="0">
                          <a:solidFill>
                            <a:srgbClr val="483D4B"/>
                          </a:solidFill>
                          <a:latin typeface="Times New Roman"/>
                          <a:cs typeface="Times New Roman"/>
                        </a:rPr>
                        <a:t> </a:t>
                      </a:r>
                      <a:r>
                        <a:rPr sz="500" dirty="0">
                          <a:solidFill>
                            <a:srgbClr val="1A0C28"/>
                          </a:solidFill>
                          <a:latin typeface="Times New Roman"/>
                          <a:cs typeface="Times New Roman"/>
                        </a:rPr>
                        <a:t>-</a:t>
                      </a:r>
                      <a:r>
                        <a:rPr sz="500" spc="-114" dirty="0">
                          <a:solidFill>
                            <a:srgbClr val="1A0C28"/>
                          </a:solidFill>
                          <a:latin typeface="Times New Roman"/>
                          <a:cs typeface="Times New Roman"/>
                        </a:rPr>
                        <a:t>1</a:t>
                      </a:r>
                      <a:r>
                        <a:rPr sz="500" dirty="0">
                          <a:solidFill>
                            <a:srgbClr val="1A0C28"/>
                          </a:solidFill>
                          <a:latin typeface="Times New Roman"/>
                          <a:cs typeface="Times New Roman"/>
                        </a:rPr>
                        <a:t>20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483D4B"/>
                          </a:solidFill>
                          <a:latin typeface="Times New Roman"/>
                          <a:cs typeface="Times New Roman"/>
                        </a:rPr>
                        <a:t>3 </a:t>
                      </a:r>
                      <a:r>
                        <a:rPr sz="600" spc="-90" dirty="0">
                          <a:solidFill>
                            <a:srgbClr val="483D4B"/>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7</a:t>
                      </a:r>
                      <a:r>
                        <a:rPr sz="600" spc="-105" dirty="0">
                          <a:solidFill>
                            <a:srgbClr val="808082"/>
                          </a:solidFill>
                          <a:latin typeface="Times New Roman"/>
                          <a:cs typeface="Times New Roman"/>
                        </a:rPr>
                        <a:t>.</a:t>
                      </a:r>
                      <a:r>
                        <a:rPr sz="600" dirty="0">
                          <a:solidFill>
                            <a:srgbClr val="544F59"/>
                          </a:solidFill>
                          <a:latin typeface="Times New Roman"/>
                          <a:cs typeface="Times New Roman"/>
                        </a:rPr>
                        <a:t>8</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spc="-110" dirty="0">
                          <a:solidFill>
                            <a:srgbClr val="3D2350"/>
                          </a:solidFill>
                          <a:latin typeface="Times New Roman"/>
                          <a:cs typeface="Times New Roman"/>
                        </a:rPr>
                        <a:t>5</a:t>
                      </a:r>
                      <a:r>
                        <a:rPr sz="600" dirty="0">
                          <a:solidFill>
                            <a:srgbClr val="544F59"/>
                          </a:solidFill>
                          <a:latin typeface="Times New Roman"/>
                          <a:cs typeface="Times New Roman"/>
                        </a:rPr>
                        <a:t>9</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6"/>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-50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125" dirty="0">
                          <a:solidFill>
                            <a:srgbClr val="483D4B"/>
                          </a:solidFill>
                          <a:latin typeface="Times New Roman"/>
                          <a:cs typeface="Times New Roman"/>
                        </a:rPr>
                        <a:t>3</a:t>
                      </a:r>
                      <a:r>
                        <a:rPr sz="600" spc="-195" dirty="0">
                          <a:solidFill>
                            <a:srgbClr val="696267"/>
                          </a:solidFill>
                          <a:latin typeface="Times New Roman"/>
                          <a:cs typeface="Times New Roman"/>
                        </a:rPr>
                        <a:t>.</a:t>
                      </a:r>
                      <a:r>
                        <a:rPr sz="600" dirty="0">
                          <a:solidFill>
                            <a:srgbClr val="3D2350"/>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dirty="0">
                          <a:solidFill>
                            <a:srgbClr val="483D4B"/>
                          </a:solidFill>
                          <a:latin typeface="Times New Roman"/>
                          <a:cs typeface="Times New Roman"/>
                        </a:rPr>
                        <a:t>172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7"/>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-55</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204" dirty="0">
                          <a:solidFill>
                            <a:srgbClr val="3D2350"/>
                          </a:solidFill>
                          <a:latin typeface="Times New Roman"/>
                          <a:cs typeface="Times New Roman"/>
                        </a:rPr>
                        <a:t>5</a:t>
                      </a:r>
                      <a:r>
                        <a:rPr sz="600" spc="-355" dirty="0">
                          <a:solidFill>
                            <a:srgbClr val="696267"/>
                          </a:solidFill>
                          <a:latin typeface="Times New Roman"/>
                          <a:cs typeface="Times New Roman"/>
                        </a:rPr>
                        <a:t>.</a:t>
                      </a:r>
                      <a:r>
                        <a:rPr sz="600" dirty="0">
                          <a:solidFill>
                            <a:srgbClr val="696267"/>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spc="-350" dirty="0">
                          <a:solidFill>
                            <a:srgbClr val="3D2350"/>
                          </a:solidFill>
                          <a:latin typeface="Times New Roman"/>
                          <a:cs typeface="Times New Roman"/>
                        </a:rPr>
                        <a:t>1</a:t>
                      </a:r>
                      <a:r>
                        <a:rPr sz="600" dirty="0">
                          <a:solidFill>
                            <a:srgbClr val="483D4B"/>
                          </a:solidFill>
                          <a:latin typeface="Times New Roman"/>
                          <a:cs typeface="Times New Roman"/>
                        </a:rPr>
                        <a:t>72</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a:t>
                      </a:r>
                      <a:r>
                        <a:rPr sz="600" spc="-20" dirty="0">
                          <a:solidFill>
                            <a:srgbClr val="483D4B"/>
                          </a:solidFill>
                          <a:latin typeface="Times New Roman"/>
                          <a:cs typeface="Times New Roman"/>
                        </a:rPr>
                        <a:t>0</a:t>
                      </a:r>
                      <a:r>
                        <a:rPr sz="600" dirty="0">
                          <a:solidFill>
                            <a:srgbClr val="3D2350"/>
                          </a:solidFill>
                          <a:latin typeface="Times New Roman"/>
                          <a:cs typeface="Times New Roman"/>
                        </a:rPr>
                        <a:t>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8"/>
                  </a:ext>
                </a:extLst>
              </a:tr>
              <a:tr h="120115">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00</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84150">
                        <a:lnSpc>
                          <a:spcPct val="100000"/>
                        </a:lnSpc>
                      </a:pPr>
                      <a:r>
                        <a:rPr sz="600" spc="-70" dirty="0">
                          <a:solidFill>
                            <a:srgbClr val="483D4B"/>
                          </a:solidFill>
                          <a:latin typeface="Times New Roman"/>
                          <a:cs typeface="Times New Roman"/>
                        </a:rPr>
                        <a:t>7</a:t>
                      </a:r>
                      <a:r>
                        <a:rPr sz="600" spc="-105" dirty="0">
                          <a:solidFill>
                            <a:srgbClr val="808082"/>
                          </a:solidFill>
                          <a:latin typeface="Times New Roman"/>
                          <a:cs typeface="Times New Roman"/>
                        </a:rPr>
                        <a:t>.</a:t>
                      </a:r>
                      <a:r>
                        <a:rPr sz="600" dirty="0">
                          <a:solidFill>
                            <a:srgbClr val="2F0F3F"/>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236854">
                        <a:lnSpc>
                          <a:spcPct val="100000"/>
                        </a:lnSpc>
                      </a:pPr>
                      <a:r>
                        <a:rPr sz="600" dirty="0">
                          <a:solidFill>
                            <a:srgbClr val="483D4B"/>
                          </a:solidFill>
                          <a:latin typeface="Times New Roman"/>
                          <a:cs typeface="Times New Roman"/>
                        </a:rPr>
                        <a:t>174</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24507</a:t>
                      </a:r>
                      <a:endParaRPr sz="600">
                        <a:latin typeface="Times New Roman"/>
                        <a:cs typeface="Times New Roman"/>
                      </a:endParaRPr>
                    </a:p>
                  </a:txBody>
                  <a:tcPr marL="0" marR="0" marT="0" marB="0">
                    <a:lnT w="8384">
                      <a:solidFill>
                        <a:srgbClr val="808083"/>
                      </a:solidFill>
                      <a:prstDash val="solid"/>
                    </a:lnT>
                    <a:lnB w="8384">
                      <a:solidFill>
                        <a:srgbClr val="808083"/>
                      </a:solidFill>
                      <a:prstDash val="solid"/>
                    </a:lnB>
                  </a:tcPr>
                </a:tc>
                <a:extLst>
                  <a:ext uri="{0D108BD9-81ED-4DB2-BD59-A6C34878D82A}">
                    <a16:rowId xmlns:a16="http://schemas.microsoft.com/office/drawing/2014/main" val="10029"/>
                  </a:ext>
                </a:extLst>
              </a:tr>
              <a:tr h="125834">
                <a:tc>
                  <a:txBody>
                    <a:bodyPr/>
                    <a:lstStyle/>
                    <a:p>
                      <a:pPr marL="1270">
                        <a:lnSpc>
                          <a:spcPct val="100000"/>
                        </a:lnSpc>
                      </a:pPr>
                      <a:r>
                        <a:rPr sz="500" dirty="0">
                          <a:solidFill>
                            <a:srgbClr val="2A212F"/>
                          </a:solidFill>
                          <a:latin typeface="Times New Roman"/>
                          <a:cs typeface="Times New Roman"/>
                        </a:rPr>
                        <a:t>Stratos</a:t>
                      </a:r>
                      <a:r>
                        <a:rPr sz="500" spc="-50" dirty="0">
                          <a:solidFill>
                            <a:srgbClr val="2A212F"/>
                          </a:solidFill>
                          <a:latin typeface="Times New Roman"/>
                          <a:cs typeface="Times New Roman"/>
                        </a:rPr>
                        <a:t> </a:t>
                      </a:r>
                      <a:r>
                        <a:rPr sz="500" dirty="0">
                          <a:solidFill>
                            <a:srgbClr val="2A212F"/>
                          </a:solidFill>
                          <a:latin typeface="Times New Roman"/>
                          <a:cs typeface="Times New Roman"/>
                        </a:rPr>
                        <a:t>GIGA </a:t>
                      </a:r>
                      <a:r>
                        <a:rPr sz="500" dirty="0">
                          <a:solidFill>
                            <a:srgbClr val="483D4B"/>
                          </a:solidFill>
                          <a:latin typeface="Times New Roman"/>
                          <a:cs typeface="Times New Roman"/>
                        </a:rPr>
                        <a:t>4/3</a:t>
                      </a:r>
                      <a:r>
                        <a:rPr sz="500" spc="-75" dirty="0">
                          <a:solidFill>
                            <a:srgbClr val="483D4B"/>
                          </a:solidFill>
                          <a:latin typeface="Times New Roman"/>
                          <a:cs typeface="Times New Roman"/>
                        </a:rPr>
                        <a:t> </a:t>
                      </a:r>
                      <a:r>
                        <a:rPr sz="500" dirty="0">
                          <a:solidFill>
                            <a:srgbClr val="1A0C28"/>
                          </a:solidFill>
                          <a:latin typeface="Times New Roman"/>
                          <a:cs typeface="Times New Roman"/>
                        </a:rPr>
                        <a:t>-</a:t>
                      </a:r>
                      <a:r>
                        <a:rPr sz="500" spc="-185" dirty="0">
                          <a:solidFill>
                            <a:srgbClr val="1A0C28"/>
                          </a:solidFill>
                          <a:latin typeface="Times New Roman"/>
                          <a:cs typeface="Times New Roman"/>
                        </a:rPr>
                        <a:t>1</a:t>
                      </a:r>
                      <a:r>
                        <a:rPr sz="500" dirty="0">
                          <a:solidFill>
                            <a:srgbClr val="1A0C28"/>
                          </a:solidFill>
                          <a:latin typeface="Times New Roman"/>
                          <a:cs typeface="Times New Roman"/>
                        </a:rPr>
                        <a:t>05</a:t>
                      </a:r>
                      <a:endParaRPr sz="5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33350">
                        <a:lnSpc>
                          <a:spcPct val="100000"/>
                        </a:lnSpc>
                      </a:pPr>
                      <a:r>
                        <a:rPr sz="500" dirty="0">
                          <a:solidFill>
                            <a:srgbClr val="483D4B"/>
                          </a:solidFill>
                          <a:latin typeface="Times New Roman"/>
                          <a:cs typeface="Times New Roman"/>
                        </a:rPr>
                        <a:t>C,,</a:t>
                      </a:r>
                      <a:r>
                        <a:rPr sz="500" spc="-110" dirty="0">
                          <a:solidFill>
                            <a:srgbClr val="483D4B"/>
                          </a:solidFill>
                          <a:latin typeface="Times New Roman"/>
                          <a:cs typeface="Times New Roman"/>
                        </a:rPr>
                        <a:t>s</a:t>
                      </a:r>
                      <a:r>
                        <a:rPr sz="500" dirty="0">
                          <a:solidFill>
                            <a:srgbClr val="696267"/>
                          </a:solidFill>
                          <a:latin typeface="Times New Roman"/>
                          <a:cs typeface="Times New Roman"/>
                        </a:rPr>
                        <a:t>t</a:t>
                      </a:r>
                      <a:r>
                        <a:rPr sz="500" spc="-10" dirty="0">
                          <a:solidFill>
                            <a:srgbClr val="696267"/>
                          </a:solidFill>
                          <a:latin typeface="Times New Roman"/>
                          <a:cs typeface="Times New Roman"/>
                        </a:rPr>
                        <a:t> </a:t>
                      </a:r>
                      <a:r>
                        <a:rPr sz="500" spc="-30" dirty="0">
                          <a:solidFill>
                            <a:srgbClr val="808082"/>
                          </a:solidFill>
                          <a:latin typeface="Times New Roman"/>
                          <a:cs typeface="Times New Roman"/>
                        </a:rPr>
                        <a:t>I</a:t>
                      </a:r>
                      <a:r>
                        <a:rPr sz="500" dirty="0">
                          <a:solidFill>
                            <a:srgbClr val="696267"/>
                          </a:solidFill>
                          <a:latin typeface="Times New Roman"/>
                          <a:cs typeface="Times New Roman"/>
                        </a:rPr>
                        <a:t>r</a:t>
                      </a:r>
                      <a:r>
                        <a:rPr sz="500" spc="45" dirty="0">
                          <a:solidFill>
                            <a:srgbClr val="696267"/>
                          </a:solidFill>
                          <a:latin typeface="Times New Roman"/>
                          <a:cs typeface="Times New Roman"/>
                        </a:rPr>
                        <a:t>o</a:t>
                      </a:r>
                      <a:r>
                        <a:rPr sz="500" dirty="0">
                          <a:solidFill>
                            <a:srgbClr val="3D2350"/>
                          </a:solidFill>
                          <a:latin typeface="Times New Roman"/>
                          <a:cs typeface="Times New Roman"/>
                        </a:rPr>
                        <a:t>n</a:t>
                      </a:r>
                      <a:endParaRPr sz="5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88595">
                        <a:lnSpc>
                          <a:spcPct val="100000"/>
                        </a:lnSpc>
                      </a:pPr>
                      <a:r>
                        <a:rPr sz="600" dirty="0">
                          <a:solidFill>
                            <a:srgbClr val="696267"/>
                          </a:solidFill>
                          <a:latin typeface="Times New Roman"/>
                          <a:cs typeface="Times New Roman"/>
                        </a:rPr>
                        <a:t>4"</a:t>
                      </a:r>
                      <a:r>
                        <a:rPr sz="600" spc="-135" dirty="0">
                          <a:solidFill>
                            <a:srgbClr val="696267"/>
                          </a:solidFill>
                          <a:latin typeface="Times New Roman"/>
                          <a:cs typeface="Times New Roman"/>
                        </a:rPr>
                        <a:t> </a:t>
                      </a:r>
                      <a:r>
                        <a:rPr sz="500" dirty="0">
                          <a:solidFill>
                            <a:srgbClr val="483D4B"/>
                          </a:solidFill>
                          <a:latin typeface="Times New Roman"/>
                          <a:cs typeface="Times New Roman"/>
                        </a:rPr>
                        <a:t>AN</a:t>
                      </a:r>
                      <a:r>
                        <a:rPr sz="500" spc="-20" dirty="0">
                          <a:solidFill>
                            <a:srgbClr val="483D4B"/>
                          </a:solidFill>
                          <a:latin typeface="Times New Roman"/>
                          <a:cs typeface="Times New Roman"/>
                        </a:rPr>
                        <a:t>S</a:t>
                      </a:r>
                      <a:r>
                        <a:rPr sz="500" dirty="0">
                          <a:solidFill>
                            <a:srgbClr val="808082"/>
                          </a:solidFill>
                          <a:latin typeface="Times New Roman"/>
                          <a:cs typeface="Times New Roman"/>
                        </a:rPr>
                        <a:t>I</a:t>
                      </a:r>
                      <a:r>
                        <a:rPr sz="500" spc="-35" dirty="0">
                          <a:solidFill>
                            <a:srgbClr val="808082"/>
                          </a:solidFill>
                          <a:latin typeface="Times New Roman"/>
                          <a:cs typeface="Times New Roman"/>
                        </a:rPr>
                        <a:t> </a:t>
                      </a:r>
                      <a:r>
                        <a:rPr sz="500" spc="20" dirty="0">
                          <a:solidFill>
                            <a:srgbClr val="483D4B"/>
                          </a:solidFill>
                          <a:latin typeface="Times New Roman"/>
                          <a:cs typeface="Times New Roman"/>
                        </a:rPr>
                        <a:t>C</a:t>
                      </a:r>
                      <a:r>
                        <a:rPr sz="500" spc="-30" dirty="0">
                          <a:solidFill>
                            <a:srgbClr val="808082"/>
                          </a:solidFill>
                          <a:latin typeface="Times New Roman"/>
                          <a:cs typeface="Times New Roman"/>
                        </a:rPr>
                        <a:t>l</a:t>
                      </a:r>
                      <a:r>
                        <a:rPr sz="500" dirty="0">
                          <a:solidFill>
                            <a:srgbClr val="544F59"/>
                          </a:solidFill>
                          <a:latin typeface="Times New Roman"/>
                          <a:cs typeface="Times New Roman"/>
                        </a:rPr>
                        <a:t>ass</a:t>
                      </a:r>
                      <a:r>
                        <a:rPr sz="500" spc="-55" dirty="0">
                          <a:solidFill>
                            <a:srgbClr val="544F59"/>
                          </a:solidFill>
                          <a:latin typeface="Times New Roman"/>
                          <a:cs typeface="Times New Roman"/>
                        </a:rPr>
                        <a:t> </a:t>
                      </a:r>
                      <a:r>
                        <a:rPr sz="600" spc="-290" dirty="0">
                          <a:solidFill>
                            <a:srgbClr val="2F0F3F"/>
                          </a:solidFill>
                          <a:latin typeface="Times New Roman"/>
                          <a:cs typeface="Times New Roman"/>
                        </a:rPr>
                        <a:t>1</a:t>
                      </a:r>
                      <a:r>
                        <a:rPr sz="600" dirty="0">
                          <a:solidFill>
                            <a:srgbClr val="483D4B"/>
                          </a:solidFill>
                          <a:latin typeface="Times New Roman"/>
                          <a:cs typeface="Times New Roman"/>
                        </a:rPr>
                        <a:t>25</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84150">
                        <a:lnSpc>
                          <a:spcPct val="100000"/>
                        </a:lnSpc>
                      </a:pPr>
                      <a:r>
                        <a:rPr sz="600" dirty="0">
                          <a:solidFill>
                            <a:srgbClr val="544F59"/>
                          </a:solidFill>
                          <a:latin typeface="Times New Roman"/>
                          <a:cs typeface="Times New Roman"/>
                        </a:rPr>
                        <a:t>9</a:t>
                      </a:r>
                      <a:r>
                        <a:rPr sz="600" spc="-25" dirty="0">
                          <a:solidFill>
                            <a:srgbClr val="544F59"/>
                          </a:solidFill>
                          <a:latin typeface="Times New Roman"/>
                          <a:cs typeface="Times New Roman"/>
                        </a:rPr>
                        <a:t>.</a:t>
                      </a:r>
                      <a:r>
                        <a:rPr sz="600" dirty="0">
                          <a:solidFill>
                            <a:srgbClr val="544F59"/>
                          </a:solidFill>
                          <a:latin typeface="Times New Roman"/>
                          <a:cs typeface="Times New Roman"/>
                        </a:rPr>
                        <a:t>1</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203835">
                        <a:lnSpc>
                          <a:spcPct val="100000"/>
                        </a:lnSpc>
                      </a:pPr>
                      <a:r>
                        <a:rPr sz="600" spc="-60" dirty="0">
                          <a:solidFill>
                            <a:srgbClr val="483D4B"/>
                          </a:solidFill>
                          <a:latin typeface="Times New Roman"/>
                          <a:cs typeface="Times New Roman"/>
                        </a:rPr>
                        <a:t>3</a:t>
                      </a:r>
                      <a:r>
                        <a:rPr sz="600" spc="55" dirty="0">
                          <a:solidFill>
                            <a:srgbClr val="696267"/>
                          </a:solidFill>
                          <a:latin typeface="Times New Roman"/>
                          <a:cs typeface="Times New Roman"/>
                        </a:rPr>
                        <a:t>-</a:t>
                      </a:r>
                      <a:r>
                        <a:rPr sz="600" spc="25" dirty="0">
                          <a:solidFill>
                            <a:srgbClr val="3D2350"/>
                          </a:solidFill>
                          <a:latin typeface="Times New Roman"/>
                          <a:cs typeface="Times New Roman"/>
                        </a:rPr>
                        <a:t>4</a:t>
                      </a:r>
                      <a:r>
                        <a:rPr sz="600" spc="-70" dirty="0">
                          <a:solidFill>
                            <a:srgbClr val="483D4B"/>
                          </a:solidFill>
                          <a:latin typeface="Times New Roman"/>
                          <a:cs typeface="Times New Roman"/>
                        </a:rPr>
                        <a:t>6</a:t>
                      </a:r>
                      <a:r>
                        <a:rPr sz="600" dirty="0">
                          <a:solidFill>
                            <a:srgbClr val="696267"/>
                          </a:solidFill>
                          <a:latin typeface="Times New Roman"/>
                          <a:cs typeface="Times New Roman"/>
                        </a:rPr>
                        <a:t>0V</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algn="ctr">
                        <a:lnSpc>
                          <a:spcPct val="100000"/>
                        </a:lnSpc>
                      </a:pPr>
                      <a:r>
                        <a:rPr sz="600" dirty="0">
                          <a:solidFill>
                            <a:srgbClr val="483D4B"/>
                          </a:solidFill>
                          <a:latin typeface="Times New Roman"/>
                          <a:cs typeface="Times New Roman"/>
                        </a:rPr>
                        <a:t>6</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236854">
                        <a:lnSpc>
                          <a:spcPct val="100000"/>
                        </a:lnSpc>
                      </a:pPr>
                      <a:r>
                        <a:rPr sz="600" spc="-415" dirty="0">
                          <a:solidFill>
                            <a:srgbClr val="3D2350"/>
                          </a:solidFill>
                          <a:latin typeface="Times New Roman"/>
                          <a:cs typeface="Times New Roman"/>
                        </a:rPr>
                        <a:t>1</a:t>
                      </a:r>
                      <a:r>
                        <a:rPr sz="600" spc="-70" dirty="0">
                          <a:solidFill>
                            <a:srgbClr val="483D4B"/>
                          </a:solidFill>
                          <a:latin typeface="Times New Roman"/>
                          <a:cs typeface="Times New Roman"/>
                        </a:rPr>
                        <a:t>8</a:t>
                      </a:r>
                      <a:r>
                        <a:rPr sz="600" dirty="0">
                          <a:solidFill>
                            <a:srgbClr val="3D2350"/>
                          </a:solidFill>
                          <a:latin typeface="Times New Roman"/>
                          <a:cs typeface="Times New Roman"/>
                        </a:rPr>
                        <a:t>5</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tc>
                  <a:txBody>
                    <a:bodyPr/>
                    <a:lstStyle/>
                    <a:p>
                      <a:pPr marL="100330">
                        <a:lnSpc>
                          <a:spcPct val="100000"/>
                        </a:lnSpc>
                      </a:pPr>
                      <a:r>
                        <a:rPr sz="600" dirty="0">
                          <a:solidFill>
                            <a:srgbClr val="483D4B"/>
                          </a:solidFill>
                          <a:latin typeface="Times New Roman"/>
                          <a:cs typeface="Times New Roman"/>
                        </a:rPr>
                        <a:t>2</a:t>
                      </a:r>
                      <a:r>
                        <a:rPr sz="600" spc="-65" dirty="0">
                          <a:solidFill>
                            <a:srgbClr val="483D4B"/>
                          </a:solidFill>
                          <a:latin typeface="Times New Roman"/>
                          <a:cs typeface="Times New Roman"/>
                        </a:rPr>
                        <a:t>1</a:t>
                      </a:r>
                      <a:r>
                        <a:rPr sz="600" dirty="0">
                          <a:solidFill>
                            <a:srgbClr val="483D4B"/>
                          </a:solidFill>
                          <a:latin typeface="Times New Roman"/>
                          <a:cs typeface="Times New Roman"/>
                        </a:rPr>
                        <a:t>24506</a:t>
                      </a:r>
                      <a:endParaRPr sz="600">
                        <a:latin typeface="Times New Roman"/>
                        <a:cs typeface="Times New Roman"/>
                      </a:endParaRPr>
                    </a:p>
                  </a:txBody>
                  <a:tcPr marL="0" marR="0" marT="0" marB="0">
                    <a:lnT w="8384">
                      <a:solidFill>
                        <a:srgbClr val="808083"/>
                      </a:solidFill>
                      <a:prstDash val="solid"/>
                    </a:lnT>
                    <a:lnB w="8384">
                      <a:solidFill>
                        <a:srgbClr val="000000"/>
                      </a:solidFill>
                      <a:prstDash val="solid"/>
                    </a:lnB>
                  </a:tcPr>
                </a:tc>
                <a:extLst>
                  <a:ext uri="{0D108BD9-81ED-4DB2-BD59-A6C34878D82A}">
                    <a16:rowId xmlns:a16="http://schemas.microsoft.com/office/drawing/2014/main" val="1003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516F-9A6C-468E-8A7F-BB37DA64016F}"/>
              </a:ext>
            </a:extLst>
          </p:cNvPr>
          <p:cNvSpPr>
            <a:spLocks noGrp="1"/>
          </p:cNvSpPr>
          <p:nvPr>
            <p:ph type="title"/>
          </p:nvPr>
        </p:nvSpPr>
        <p:spPr/>
        <p:txBody>
          <a:bodyPr/>
          <a:lstStyle/>
          <a:p>
            <a:pPr algn="ctr"/>
            <a:r>
              <a:rPr lang="en-US" b="1" i="1" dirty="0">
                <a:solidFill>
                  <a:schemeClr val="accent5">
                    <a:lumMod val="50000"/>
                  </a:schemeClr>
                </a:solidFill>
              </a:rPr>
              <a:t>WILO Engineering 101</a:t>
            </a:r>
          </a:p>
        </p:txBody>
      </p:sp>
      <p:pic>
        <p:nvPicPr>
          <p:cNvPr id="3" name="Picture 3">
            <a:hlinkClick r:id="rId2" action="ppaction://hlinkpres?slideindex=1&amp;slidetitle="/>
            <a:extLst>
              <a:ext uri="{FF2B5EF4-FFF2-40B4-BE49-F238E27FC236}">
                <a16:creationId xmlns:a16="http://schemas.microsoft.com/office/drawing/2014/main" id="{9581F446-3E76-4E9F-9D8B-3B725438E2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5411" y="1676400"/>
            <a:ext cx="67044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B08A2FD-8204-4323-B05C-F34E04E764C3}"/>
              </a:ext>
            </a:extLst>
          </p:cNvPr>
          <p:cNvSpPr txBox="1"/>
          <p:nvPr/>
        </p:nvSpPr>
        <p:spPr>
          <a:xfrm>
            <a:off x="10056812" y="2895600"/>
            <a:ext cx="1282723" cy="258532"/>
          </a:xfrm>
          <a:prstGeom prst="rect">
            <a:avLst/>
          </a:prstGeom>
          <a:noFill/>
        </p:spPr>
        <p:txBody>
          <a:bodyPr wrap="none" rtlCol="0">
            <a:spAutoFit/>
          </a:bodyPr>
          <a:lstStyle/>
          <a:p>
            <a:pPr>
              <a:lnSpc>
                <a:spcPct val="90000"/>
              </a:lnSpc>
            </a:pPr>
            <a:r>
              <a:rPr lang="en-US" sz="1200" dirty="0"/>
              <a:t>Click on photo</a:t>
            </a:r>
          </a:p>
        </p:txBody>
      </p:sp>
    </p:spTree>
    <p:extLst>
      <p:ext uri="{BB962C8B-B14F-4D97-AF65-F5344CB8AC3E}">
        <p14:creationId xmlns:p14="http://schemas.microsoft.com/office/powerpoint/2010/main" val="52277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Slide Title - 1</a:t>
            </a:r>
          </a:p>
        </p:txBody>
      </p:sp>
      <p:sp>
        <p:nvSpPr>
          <p:cNvPr id="4" name="Text Placeholder 3"/>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6EFD1FFD-84A0-4871-AB68-D55249C2BF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41"/>
            <a:ext cx="12188825" cy="6849918"/>
          </a:xfrm>
          <a:prstGeom prst="rect">
            <a:avLst/>
          </a:prstGeom>
        </p:spPr>
      </p:pic>
    </p:spTree>
    <p:extLst>
      <p:ext uri="{BB962C8B-B14F-4D97-AF65-F5344CB8AC3E}">
        <p14:creationId xmlns:p14="http://schemas.microsoft.com/office/powerpoint/2010/main" val="353697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rEFERENCE</a:t>
            </a:r>
            <a:endParaRPr lang="en-US" dirty="0"/>
          </a:p>
        </p:txBody>
      </p:sp>
      <p:sp>
        <p:nvSpPr>
          <p:cNvPr id="4" name="Text Placeholder 3"/>
          <p:cNvSpPr>
            <a:spLocks noGrp="1"/>
          </p:cNvSpPr>
          <p:nvPr>
            <p:ph type="body" idx="1"/>
          </p:nvPr>
        </p:nvSpPr>
        <p:spPr>
          <a:xfrm>
            <a:off x="1065212" y="1424445"/>
            <a:ext cx="4709160" cy="838201"/>
          </a:xfrm>
        </p:spPr>
        <p:txBody>
          <a:bodyPr/>
          <a:lstStyle/>
          <a:p>
            <a:r>
              <a:rPr lang="en-US" dirty="0"/>
              <a:t>LANE AUTOMOTIVE</a:t>
            </a:r>
          </a:p>
        </p:txBody>
      </p:sp>
      <p:pic>
        <p:nvPicPr>
          <p:cNvPr id="3" name="Content Placeholder 2">
            <a:extLst>
              <a:ext uri="{FF2B5EF4-FFF2-40B4-BE49-F238E27FC236}">
                <a16:creationId xmlns:a16="http://schemas.microsoft.com/office/drawing/2014/main" id="{694C5BD1-75B7-425A-BE21-6B553B7E760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5172" y="2107541"/>
            <a:ext cx="3944938" cy="5259917"/>
          </a:xfrm>
        </p:spPr>
      </p:pic>
      <p:sp>
        <p:nvSpPr>
          <p:cNvPr id="9" name="Text Placeholder 8"/>
          <p:cNvSpPr>
            <a:spLocks noGrp="1"/>
          </p:cNvSpPr>
          <p:nvPr>
            <p:ph type="body" sz="quarter" idx="3"/>
          </p:nvPr>
        </p:nvSpPr>
        <p:spPr>
          <a:xfrm>
            <a:off x="6094412" y="1424445"/>
            <a:ext cx="4709160" cy="838201"/>
          </a:xfrm>
        </p:spPr>
        <p:txBody>
          <a:bodyPr/>
          <a:lstStyle/>
          <a:p>
            <a:r>
              <a:rPr lang="en-US" dirty="0" err="1"/>
              <a:t>UniversitY</a:t>
            </a:r>
            <a:r>
              <a:rPr lang="en-US" dirty="0"/>
              <a:t> OF MICHIGAN</a:t>
            </a:r>
          </a:p>
        </p:txBody>
      </p:sp>
      <p:pic>
        <p:nvPicPr>
          <p:cNvPr id="11" name="Content Placeholder 10">
            <a:extLst>
              <a:ext uri="{FF2B5EF4-FFF2-40B4-BE49-F238E27FC236}">
                <a16:creationId xmlns:a16="http://schemas.microsoft.com/office/drawing/2014/main" id="{54B46D2E-6509-4E39-9BCC-0FD8A08399BB}"/>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6170612" y="2107541"/>
            <a:ext cx="3732473" cy="4975627"/>
          </a:xfrm>
          <a:prstGeom prst="rect">
            <a:avLst/>
          </a:prstGeom>
        </p:spPr>
      </p:pic>
    </p:spTree>
    <p:extLst>
      <p:ext uri="{BB962C8B-B14F-4D97-AF65-F5344CB8AC3E}">
        <p14:creationId xmlns:p14="http://schemas.microsoft.com/office/powerpoint/2010/main" val="251477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AB16A1-EB6D-45AA-87A9-3F0877D4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37" y="0"/>
            <a:ext cx="3664155" cy="2748116"/>
          </a:xfrm>
          <a:prstGeom prst="rect">
            <a:avLst/>
          </a:prstGeom>
        </p:spPr>
      </p:pic>
      <p:pic>
        <p:nvPicPr>
          <p:cNvPr id="6" name="Picture 5">
            <a:extLst>
              <a:ext uri="{FF2B5EF4-FFF2-40B4-BE49-F238E27FC236}">
                <a16:creationId xmlns:a16="http://schemas.microsoft.com/office/drawing/2014/main" id="{44006B52-0505-4AF7-98B9-D6872C703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6012" y="0"/>
            <a:ext cx="9144000" cy="6858000"/>
          </a:xfrm>
          <a:prstGeom prst="rect">
            <a:avLst/>
          </a:prstGeom>
        </p:spPr>
      </p:pic>
      <p:pic>
        <p:nvPicPr>
          <p:cNvPr id="8" name="Picture 7">
            <a:extLst>
              <a:ext uri="{FF2B5EF4-FFF2-40B4-BE49-F238E27FC236}">
                <a16:creationId xmlns:a16="http://schemas.microsoft.com/office/drawing/2014/main" id="{76E9690D-5454-4A7C-A9F6-C5633252D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 y="2748116"/>
            <a:ext cx="3661287" cy="4881716"/>
          </a:xfrm>
          <a:prstGeom prst="rect">
            <a:avLst/>
          </a:prstGeom>
        </p:spPr>
      </p:pic>
    </p:spTree>
    <p:extLst>
      <p:ext uri="{BB962C8B-B14F-4D97-AF65-F5344CB8AC3E}">
        <p14:creationId xmlns:p14="http://schemas.microsoft.com/office/powerpoint/2010/main" val="41170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81B59C-15CD-467F-855E-31E9CA032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2" y="19665"/>
            <a:ext cx="5143500" cy="6858000"/>
          </a:xfrm>
          <a:prstGeom prst="rect">
            <a:avLst/>
          </a:prstGeom>
        </p:spPr>
      </p:pic>
      <p:pic>
        <p:nvPicPr>
          <p:cNvPr id="3" name="Picture 2">
            <a:extLst>
              <a:ext uri="{FF2B5EF4-FFF2-40B4-BE49-F238E27FC236}">
                <a16:creationId xmlns:a16="http://schemas.microsoft.com/office/drawing/2014/main" id="{7D133E20-B558-47E2-B548-C2F275EFB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112" y="19665"/>
            <a:ext cx="5143500" cy="6858000"/>
          </a:xfrm>
          <a:prstGeom prst="rect">
            <a:avLst/>
          </a:prstGeom>
        </p:spPr>
      </p:pic>
    </p:spTree>
    <p:extLst>
      <p:ext uri="{BB962C8B-B14F-4D97-AF65-F5344CB8AC3E}">
        <p14:creationId xmlns:p14="http://schemas.microsoft.com/office/powerpoint/2010/main" val="369133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a:extLst>
              <a:ext uri="{FF2B5EF4-FFF2-40B4-BE49-F238E27FC236}">
                <a16:creationId xmlns:a16="http://schemas.microsoft.com/office/drawing/2014/main" id="{86EBEBA1-921D-4C77-9893-3B70684CD08D}"/>
              </a:ext>
            </a:extLst>
          </p:cNvPr>
          <p:cNvSpPr>
            <a:spLocks noGrp="1"/>
          </p:cNvSpPr>
          <p:nvPr>
            <p:ph idx="1"/>
          </p:nvPr>
        </p:nvSpPr>
        <p:spPr>
          <a:xfrm>
            <a:off x="1951038" y="1143001"/>
            <a:ext cx="8183563" cy="4187825"/>
          </a:xfrm>
        </p:spPr>
        <p:txBody>
          <a:bodyPr/>
          <a:lstStyle/>
          <a:p>
            <a:r>
              <a:rPr lang="en-US" altLang="en-US"/>
              <a:t>It is very often a 98% efficient boiler is placed in a 20% efficient system resulting in little to no savings in energy consumption.</a:t>
            </a:r>
          </a:p>
          <a:p>
            <a:r>
              <a:rPr lang="en-US" altLang="en-US"/>
              <a:t>We suggest putting your energy toward balancing production (boilers) with consumption (Air Handling Units, fin tube radiation, etc) by providing the proper distribution (pumping and balance).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5004978-A363-47D3-BB72-00091D48C30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3212" y="228600"/>
            <a:ext cx="4115631" cy="5486400"/>
          </a:xfrm>
          <a:prstGeom prst="rect">
            <a:avLst/>
          </a:prstGeom>
        </p:spPr>
      </p:pic>
      <p:pic>
        <p:nvPicPr>
          <p:cNvPr id="8" name="Picture 7">
            <a:extLst>
              <a:ext uri="{FF2B5EF4-FFF2-40B4-BE49-F238E27FC236}">
                <a16:creationId xmlns:a16="http://schemas.microsoft.com/office/drawing/2014/main" id="{555DA343-9D92-4B36-8B33-75EDA4BAB2F4}"/>
              </a:ext>
            </a:extLst>
          </p:cNvPr>
          <p:cNvPicPr>
            <a:picLocks noChangeAspect="1"/>
          </p:cNvPicPr>
          <p:nvPr/>
        </p:nvPicPr>
        <p:blipFill>
          <a:blip r:embed="rId3"/>
          <a:stretch>
            <a:fillRect/>
          </a:stretch>
        </p:blipFill>
        <p:spPr>
          <a:xfrm>
            <a:off x="-21253" y="76200"/>
            <a:ext cx="7858465" cy="6858000"/>
          </a:xfrm>
          <a:prstGeom prst="rect">
            <a:avLst/>
          </a:prstGeom>
        </p:spPr>
      </p:pic>
    </p:spTree>
    <p:extLst>
      <p:ext uri="{BB962C8B-B14F-4D97-AF65-F5344CB8AC3E}">
        <p14:creationId xmlns:p14="http://schemas.microsoft.com/office/powerpoint/2010/main" val="2913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a:t>
            </a:r>
          </a:p>
        </p:txBody>
      </p:sp>
      <p:pic>
        <p:nvPicPr>
          <p:cNvPr id="4" name="Picture Placeholder 3">
            <a:extLst>
              <a:ext uri="{FF2B5EF4-FFF2-40B4-BE49-F238E27FC236}">
                <a16:creationId xmlns:a16="http://schemas.microsoft.com/office/drawing/2014/main" id="{DE9BA828-D199-4C61-B8AA-2ED7F13B355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514" b="13514"/>
          <a:stretch>
            <a:fillRect/>
          </a:stretch>
        </p:blipFill>
        <p:spPr/>
      </p:pic>
      <p:sp>
        <p:nvSpPr>
          <p:cNvPr id="6" name="Text Placeholder 5"/>
          <p:cNvSpPr>
            <a:spLocks noGrp="1"/>
          </p:cNvSpPr>
          <p:nvPr>
            <p:ph type="body" sz="half" idx="2"/>
          </p:nvPr>
        </p:nvSpPr>
        <p:spPr/>
        <p:txBody>
          <a:bodyPr/>
          <a:lstStyle/>
          <a:p>
            <a:pPr algn="ctr"/>
            <a:r>
              <a:rPr lang="en-US" dirty="0"/>
              <a:t>Base Mounted replaced by inline SIMPLE for anyone.</a:t>
            </a:r>
          </a:p>
        </p:txBody>
      </p:sp>
    </p:spTree>
    <p:extLst>
      <p:ext uri="{BB962C8B-B14F-4D97-AF65-F5344CB8AC3E}">
        <p14:creationId xmlns:p14="http://schemas.microsoft.com/office/powerpoint/2010/main" val="187093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233DD-9C0F-4717-BABA-B60D68DBF8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6812" y="-609600"/>
            <a:ext cx="5695950" cy="7594600"/>
          </a:xfrm>
          <a:prstGeom prst="rect">
            <a:avLst/>
          </a:prstGeom>
        </p:spPr>
      </p:pic>
    </p:spTree>
    <p:extLst>
      <p:ext uri="{BB962C8B-B14F-4D97-AF65-F5344CB8AC3E}">
        <p14:creationId xmlns:p14="http://schemas.microsoft.com/office/powerpoint/2010/main" val="369697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82CB06-180C-4555-B48B-F712BA9C30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58"/>
            <a:ext cx="5143500" cy="6858000"/>
          </a:xfrm>
          <a:prstGeom prst="rect">
            <a:avLst/>
          </a:prstGeom>
        </p:spPr>
      </p:pic>
      <p:pic>
        <p:nvPicPr>
          <p:cNvPr id="5" name="Picture 4">
            <a:extLst>
              <a:ext uri="{FF2B5EF4-FFF2-40B4-BE49-F238E27FC236}">
                <a16:creationId xmlns:a16="http://schemas.microsoft.com/office/drawing/2014/main" id="{5337D7D0-D85E-4E37-AD1A-81D487E48E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5134" y="-2458"/>
            <a:ext cx="6505677" cy="4879258"/>
          </a:xfrm>
          <a:prstGeom prst="rect">
            <a:avLst/>
          </a:prstGeom>
        </p:spPr>
      </p:pic>
      <p:pic>
        <p:nvPicPr>
          <p:cNvPr id="7" name="Picture 6">
            <a:extLst>
              <a:ext uri="{FF2B5EF4-FFF2-40B4-BE49-F238E27FC236}">
                <a16:creationId xmlns:a16="http://schemas.microsoft.com/office/drawing/2014/main" id="{2C58C01B-BBDF-4BE2-B6E9-9619B810BB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7972" y="2209800"/>
            <a:ext cx="3314700" cy="4419600"/>
          </a:xfrm>
          <a:prstGeom prst="rect">
            <a:avLst/>
          </a:prstGeom>
        </p:spPr>
      </p:pic>
    </p:spTree>
    <p:extLst>
      <p:ext uri="{BB962C8B-B14F-4D97-AF65-F5344CB8AC3E}">
        <p14:creationId xmlns:p14="http://schemas.microsoft.com/office/powerpoint/2010/main" val="5218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B86E1-A2FC-4E54-B97B-896689E0C5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18" y="0"/>
            <a:ext cx="5588000" cy="4191000"/>
          </a:xfrm>
          <a:prstGeom prst="rect">
            <a:avLst/>
          </a:prstGeom>
        </p:spPr>
      </p:pic>
      <p:pic>
        <p:nvPicPr>
          <p:cNvPr id="5" name="Picture 4">
            <a:extLst>
              <a:ext uri="{FF2B5EF4-FFF2-40B4-BE49-F238E27FC236}">
                <a16:creationId xmlns:a16="http://schemas.microsoft.com/office/drawing/2014/main" id="{75B60470-6036-4363-A674-6007EB4B7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6807" y="-4916"/>
            <a:ext cx="5486400" cy="4114800"/>
          </a:xfrm>
          <a:prstGeom prst="rect">
            <a:avLst/>
          </a:prstGeom>
        </p:spPr>
      </p:pic>
      <p:pic>
        <p:nvPicPr>
          <p:cNvPr id="7" name="Picture 6">
            <a:extLst>
              <a:ext uri="{FF2B5EF4-FFF2-40B4-BE49-F238E27FC236}">
                <a16:creationId xmlns:a16="http://schemas.microsoft.com/office/drawing/2014/main" id="{D94687D3-B477-4797-8A0F-26836E7E1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6412" y="3276600"/>
            <a:ext cx="5638800" cy="4229100"/>
          </a:xfrm>
          <a:prstGeom prst="rect">
            <a:avLst/>
          </a:prstGeom>
        </p:spPr>
      </p:pic>
    </p:spTree>
    <p:extLst>
      <p:ext uri="{BB962C8B-B14F-4D97-AF65-F5344CB8AC3E}">
        <p14:creationId xmlns:p14="http://schemas.microsoft.com/office/powerpoint/2010/main" val="367530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3BF0E5-1D40-4D54-AD24-5C9FD05222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71"/>
            <a:ext cx="4775200" cy="3581400"/>
          </a:xfrm>
          <a:prstGeom prst="rect">
            <a:avLst/>
          </a:prstGeom>
        </p:spPr>
      </p:pic>
      <p:pic>
        <p:nvPicPr>
          <p:cNvPr id="5" name="Picture 4">
            <a:extLst>
              <a:ext uri="{FF2B5EF4-FFF2-40B4-BE49-F238E27FC236}">
                <a16:creationId xmlns:a16="http://schemas.microsoft.com/office/drawing/2014/main" id="{1A64646E-99B5-4BB4-835D-EA7621568A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4812" y="0"/>
            <a:ext cx="5143500" cy="6858000"/>
          </a:xfrm>
          <a:prstGeom prst="rect">
            <a:avLst/>
          </a:prstGeom>
        </p:spPr>
      </p:pic>
    </p:spTree>
    <p:extLst>
      <p:ext uri="{BB962C8B-B14F-4D97-AF65-F5344CB8AC3E}">
        <p14:creationId xmlns:p14="http://schemas.microsoft.com/office/powerpoint/2010/main" val="158765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14ACB2-7767-4150-8827-089579FBFE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16"/>
            <a:ext cx="5143500" cy="6858000"/>
          </a:xfrm>
          <a:prstGeom prst="rect">
            <a:avLst/>
          </a:prstGeom>
        </p:spPr>
      </p:pic>
      <p:pic>
        <p:nvPicPr>
          <p:cNvPr id="5" name="Picture 4">
            <a:extLst>
              <a:ext uri="{FF2B5EF4-FFF2-40B4-BE49-F238E27FC236}">
                <a16:creationId xmlns:a16="http://schemas.microsoft.com/office/drawing/2014/main" id="{B94195D0-6E02-40AA-9E76-25F2723422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723" y="4916"/>
            <a:ext cx="5143500" cy="6858000"/>
          </a:xfrm>
          <a:prstGeom prst="rect">
            <a:avLst/>
          </a:prstGeom>
        </p:spPr>
      </p:pic>
    </p:spTree>
    <p:extLst>
      <p:ext uri="{BB962C8B-B14F-4D97-AF65-F5344CB8AC3E}">
        <p14:creationId xmlns:p14="http://schemas.microsoft.com/office/powerpoint/2010/main" val="99858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43DF2-08CF-445B-8813-5BAB9A636E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Tree>
    <p:extLst>
      <p:ext uri="{BB962C8B-B14F-4D97-AF65-F5344CB8AC3E}">
        <p14:creationId xmlns:p14="http://schemas.microsoft.com/office/powerpoint/2010/main" val="196396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94A255-6B07-45E4-9C07-55F5254ACA81}"/>
              </a:ext>
            </a:extLst>
          </p:cNvPr>
          <p:cNvPicPr>
            <a:picLocks noChangeAspect="1"/>
          </p:cNvPicPr>
          <p:nvPr/>
        </p:nvPicPr>
        <p:blipFill>
          <a:blip r:embed="rId2"/>
          <a:stretch>
            <a:fillRect/>
          </a:stretch>
        </p:blipFill>
        <p:spPr>
          <a:xfrm>
            <a:off x="934103" y="0"/>
            <a:ext cx="10320618" cy="6858000"/>
          </a:xfrm>
          <a:prstGeom prst="rect">
            <a:avLst/>
          </a:prstGeom>
        </p:spPr>
      </p:pic>
    </p:spTree>
    <p:extLst>
      <p:ext uri="{BB962C8B-B14F-4D97-AF65-F5344CB8AC3E}">
        <p14:creationId xmlns:p14="http://schemas.microsoft.com/office/powerpoint/2010/main" val="310756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1D4751-ECF7-4954-A216-32D07BD89612}"/>
              </a:ext>
            </a:extLst>
          </p:cNvPr>
          <p:cNvSpPr txBox="1"/>
          <p:nvPr/>
        </p:nvSpPr>
        <p:spPr>
          <a:xfrm>
            <a:off x="2422525" y="1125538"/>
            <a:ext cx="6721712" cy="4093428"/>
          </a:xfrm>
          <a:prstGeom prst="rect">
            <a:avLst/>
          </a:prstGeom>
          <a:noFill/>
        </p:spPr>
        <p:txBody>
          <a:bodyPr wrap="none">
            <a:spAutoFit/>
          </a:bodyPr>
          <a:lstStyle/>
          <a:p>
            <a:pPr>
              <a:defRPr/>
            </a:pPr>
            <a:r>
              <a:rPr lang="en-US" sz="2000" dirty="0"/>
              <a:t>What to look for:</a:t>
            </a:r>
          </a:p>
          <a:p>
            <a:pPr>
              <a:defRPr/>
            </a:pPr>
            <a:endParaRPr lang="en-US" sz="2000" dirty="0"/>
          </a:p>
          <a:p>
            <a:pPr marL="342900" indent="-342900">
              <a:buFont typeface="Arial" panose="020B0604020202020204" pitchFamily="34" charset="0"/>
              <a:buChar char="•"/>
              <a:defRPr/>
            </a:pPr>
            <a:r>
              <a:rPr lang="en-US" sz="2000" dirty="0"/>
              <a:t>System supply water temperature _____________</a:t>
            </a:r>
          </a:p>
          <a:p>
            <a:pPr marL="342900" indent="-342900">
              <a:buFont typeface="Arial" panose="020B0604020202020204" pitchFamily="34" charset="0"/>
              <a:buChar char="•"/>
              <a:defRPr/>
            </a:pPr>
            <a:r>
              <a:rPr lang="en-US" sz="2000" dirty="0"/>
              <a:t>System return water temperature _____________</a:t>
            </a:r>
          </a:p>
          <a:p>
            <a:pPr marL="342900" indent="-342900">
              <a:buFont typeface="Arial" panose="020B0604020202020204" pitchFamily="34" charset="0"/>
              <a:buChar char="•"/>
              <a:defRPr/>
            </a:pPr>
            <a:r>
              <a:rPr lang="en-US" sz="2000" dirty="0"/>
              <a:t>Boiler Stack Temperature ____________________</a:t>
            </a:r>
          </a:p>
          <a:p>
            <a:pPr marL="342900" indent="-342900">
              <a:buFont typeface="Arial" panose="020B0604020202020204" pitchFamily="34" charset="0"/>
              <a:buChar char="•"/>
              <a:defRPr/>
            </a:pPr>
            <a:r>
              <a:rPr lang="en-US" sz="2000" dirty="0"/>
              <a:t>Pump Suction Pressure ______________________</a:t>
            </a:r>
          </a:p>
          <a:p>
            <a:pPr marL="342900" indent="-342900">
              <a:buFont typeface="Arial" panose="020B0604020202020204" pitchFamily="34" charset="0"/>
              <a:buChar char="•"/>
              <a:defRPr/>
            </a:pPr>
            <a:r>
              <a:rPr lang="en-US" sz="2000" dirty="0"/>
              <a:t>Pump Discharge Pressure ____________________</a:t>
            </a:r>
          </a:p>
          <a:p>
            <a:pPr marL="342900" indent="-342900">
              <a:buFont typeface="Arial" panose="020B0604020202020204" pitchFamily="34" charset="0"/>
              <a:buChar char="•"/>
              <a:defRPr/>
            </a:pPr>
            <a:r>
              <a:rPr lang="en-US" sz="2000" dirty="0"/>
              <a:t>Pump Design/Size __________________________</a:t>
            </a:r>
          </a:p>
          <a:p>
            <a:pPr marL="342900" indent="-342900">
              <a:buFont typeface="Arial" panose="020B0604020202020204" pitchFamily="34" charset="0"/>
              <a:buChar char="•"/>
              <a:defRPr/>
            </a:pPr>
            <a:r>
              <a:rPr lang="en-US" sz="2000" dirty="0"/>
              <a:t>Pump Horse Power and Voltage _______________</a:t>
            </a:r>
          </a:p>
          <a:p>
            <a:pPr marL="342900" indent="-342900">
              <a:buFont typeface="Arial" panose="020B0604020202020204" pitchFamily="34" charset="0"/>
              <a:buChar char="•"/>
              <a:defRPr/>
            </a:pPr>
            <a:r>
              <a:rPr lang="en-US" sz="2000" dirty="0"/>
              <a:t>2 – Way or 3 – Way control valves _____________</a:t>
            </a:r>
          </a:p>
          <a:p>
            <a:pPr marL="342900" indent="-342900">
              <a:buFont typeface="Arial" panose="020B0604020202020204" pitchFamily="34" charset="0"/>
              <a:buChar char="•"/>
              <a:defRPr/>
            </a:pPr>
            <a:r>
              <a:rPr lang="en-US" sz="2000" dirty="0"/>
              <a:t>Any on going system problems ________________</a:t>
            </a:r>
          </a:p>
          <a:p>
            <a:pPr marL="342900" indent="-342900">
              <a:buFont typeface="Arial" panose="020B0604020202020204" pitchFamily="34" charset="0"/>
              <a:buChar char="•"/>
              <a:defRPr/>
            </a:pPr>
            <a:r>
              <a:rPr lang="en-US" sz="2000" dirty="0"/>
              <a:t>Any on going component problems _____________</a:t>
            </a:r>
          </a:p>
          <a:p>
            <a:pPr marL="342900" indent="-342900">
              <a:buFont typeface="Arial" panose="020B0604020202020204" pitchFamily="34" charset="0"/>
              <a:buChar char="•"/>
              <a:defRPr/>
            </a:pPr>
            <a:r>
              <a:rPr lang="en-US" sz="2000" dirty="0"/>
              <a:t>Building comfort issues_______________________</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a:extLst>
              <a:ext uri="{FF2B5EF4-FFF2-40B4-BE49-F238E27FC236}">
                <a16:creationId xmlns:a16="http://schemas.microsoft.com/office/drawing/2014/main" id="{3928B876-669D-4799-B9CD-06B2B33C6B55}"/>
              </a:ext>
            </a:extLst>
          </p:cNvPr>
          <p:cNvSpPr>
            <a:spLocks noGrp="1"/>
          </p:cNvSpPr>
          <p:nvPr>
            <p:ph idx="1"/>
          </p:nvPr>
        </p:nvSpPr>
        <p:spPr>
          <a:xfrm>
            <a:off x="2025650" y="530226"/>
            <a:ext cx="8183562" cy="4187825"/>
          </a:xfrm>
        </p:spPr>
        <p:txBody>
          <a:bodyPr/>
          <a:lstStyle/>
          <a:p>
            <a:r>
              <a:rPr lang="en-US" altLang="en-US" dirty="0"/>
              <a:t>ECM technology with wire to water savings up to 80%, at very effective cost points with Variable Speed, ECM/DC motor and system control built into the pump itself.  </a:t>
            </a:r>
          </a:p>
          <a:p>
            <a:r>
              <a:rPr lang="en-US" altLang="en-US" dirty="0"/>
              <a:t>These pumps are the one stop solution to system efficiency, correcting the system and distribution efficiency with boiler efficiency.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80CC-014A-4DFE-A9B2-836451B4F52B}"/>
              </a:ext>
            </a:extLst>
          </p:cNvPr>
          <p:cNvSpPr>
            <a:spLocks noGrp="1"/>
          </p:cNvSpPr>
          <p:nvPr>
            <p:ph type="title"/>
          </p:nvPr>
        </p:nvSpPr>
        <p:spPr>
          <a:xfrm>
            <a:off x="2565400" y="4005264"/>
            <a:ext cx="8183562" cy="1050925"/>
          </a:xfrm>
        </p:spPr>
        <p:txBody>
          <a:bodyPr/>
          <a:lstStyle/>
          <a:p>
            <a:pPr>
              <a:defRPr/>
            </a:pPr>
            <a:r>
              <a:rPr lang="en-US" dirty="0"/>
              <a:t>How Big do they Go ECM?</a:t>
            </a:r>
          </a:p>
        </p:txBody>
      </p:sp>
      <p:pic>
        <p:nvPicPr>
          <p:cNvPr id="16387" name="Picture 1" descr="WiloEmailBanner1016b">
            <a:extLst>
              <a:ext uri="{FF2B5EF4-FFF2-40B4-BE49-F238E27FC236}">
                <a16:creationId xmlns:a16="http://schemas.microsoft.com/office/drawing/2014/main" id="{079FF749-A4F7-4B01-8F23-86C392E65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0" y="1341439"/>
            <a:ext cx="813276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ntinental North Americ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North American continent presentation (widescreen).potx" id="{9BCD087D-7D15-4935-9A6F-8C8F414B806B}" vid="{F70B2F2B-E334-4403-A327-17999BAEB2DF}"/>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 maps series, North American continent presentation (widescreen)</Template>
  <TotalTime>401</TotalTime>
  <Words>6192</Words>
  <Application>Microsoft Office PowerPoint</Application>
  <PresentationFormat>Custom</PresentationFormat>
  <Paragraphs>1983</Paragraphs>
  <Slides>68</Slides>
  <Notes>33</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85" baseType="lpstr">
      <vt:lpstr>Arial</vt:lpstr>
      <vt:lpstr>Arial Rounded MT Bold</vt:lpstr>
      <vt:lpstr>Calibri</vt:lpstr>
      <vt:lpstr>Cambria</vt:lpstr>
      <vt:lpstr>Century</vt:lpstr>
      <vt:lpstr>Century Gothic</vt:lpstr>
      <vt:lpstr>Dubai</vt:lpstr>
      <vt:lpstr>Eras Bold ITC</vt:lpstr>
      <vt:lpstr>Palatino Linotype</vt:lpstr>
      <vt:lpstr>Symbol</vt:lpstr>
      <vt:lpstr>Times New Roman</vt:lpstr>
      <vt:lpstr>Trebuchet MS</vt:lpstr>
      <vt:lpstr>Verdana</vt:lpstr>
      <vt:lpstr>WILO Plus TF-Regular</vt:lpstr>
      <vt:lpstr>Wingdings 2</vt:lpstr>
      <vt:lpstr>Continental North America 16x9</vt:lpstr>
      <vt:lpstr>Acrobat Document</vt:lpstr>
      <vt:lpstr>Excitement for an industry that needs real excitement.</vt:lpstr>
      <vt:lpstr>pumping creates  the core of system efficiency</vt:lpstr>
      <vt:lpstr>KISS WILO starts the new era of  pumping creates  the core of system efficiency</vt:lpstr>
      <vt:lpstr>50 – 80% savings in energy in the pump alone with ECM and a little common sense. </vt:lpstr>
      <vt:lpstr>PowerPoint Presentation</vt:lpstr>
      <vt:lpstr>PowerPoint Presentation</vt:lpstr>
      <vt:lpstr>PowerPoint Presentation</vt:lpstr>
      <vt:lpstr>PowerPoint Presentation</vt:lpstr>
      <vt:lpstr>How Big do they Go ECM?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(coldest design day)</vt:lpstr>
      <vt:lpstr>Transition period</vt:lpstr>
      <vt:lpstr>PowerPoint Presentation</vt:lpstr>
      <vt:lpstr>PowerPoint Presentation</vt:lpstr>
      <vt:lpstr>ΔT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WILO Engineering 101</vt:lpstr>
      <vt:lpstr>Add a Slide Title - 1</vt:lpstr>
      <vt:lpstr>rEFERENCE</vt:lpstr>
      <vt:lpstr>PowerPoint Presentation</vt:lpstr>
      <vt:lpstr>PowerPoint Presentation</vt:lpstr>
      <vt:lpstr>PowerPoint Presentation</vt:lpstr>
      <vt:lpstr>Alma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Excitement for an industry that needs excitement.</dc:title>
  <dc:creator>Jeff Turner</dc:creator>
  <cp:lastModifiedBy>Jeff Turner</cp:lastModifiedBy>
  <cp:revision>34</cp:revision>
  <dcterms:created xsi:type="dcterms:W3CDTF">2018-08-16T19:13:12Z</dcterms:created>
  <dcterms:modified xsi:type="dcterms:W3CDTF">2018-11-03T13:58:11Z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