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8"/>
  </p:notesMasterIdLst>
  <p:handoutMasterIdLst>
    <p:handoutMasterId r:id="rId29"/>
  </p:handoutMasterIdLst>
  <p:sldIdLst>
    <p:sldId id="256" r:id="rId2"/>
    <p:sldId id="285" r:id="rId3"/>
    <p:sldId id="390" r:id="rId4"/>
    <p:sldId id="263" r:id="rId5"/>
    <p:sldId id="282" r:id="rId6"/>
    <p:sldId id="391" r:id="rId7"/>
    <p:sldId id="359" r:id="rId8"/>
    <p:sldId id="362" r:id="rId9"/>
    <p:sldId id="363" r:id="rId10"/>
    <p:sldId id="378" r:id="rId11"/>
    <p:sldId id="379" r:id="rId12"/>
    <p:sldId id="386" r:id="rId13"/>
    <p:sldId id="387" r:id="rId14"/>
    <p:sldId id="388" r:id="rId15"/>
    <p:sldId id="389" r:id="rId16"/>
    <p:sldId id="335" r:id="rId17"/>
    <p:sldId id="360" r:id="rId18"/>
    <p:sldId id="354" r:id="rId19"/>
    <p:sldId id="345" r:id="rId20"/>
    <p:sldId id="341" r:id="rId21"/>
    <p:sldId id="365" r:id="rId22"/>
    <p:sldId id="392" r:id="rId23"/>
    <p:sldId id="393" r:id="rId24"/>
    <p:sldId id="394" r:id="rId25"/>
    <p:sldId id="395" r:id="rId26"/>
    <p:sldId id="277" r:id="rId27"/>
  </p:sldIdLst>
  <p:sldSz cx="9144000" cy="6858000" type="screen4x3"/>
  <p:notesSz cx="9296400" cy="6858000"/>
  <p:defaultTextStyle>
    <a:defPPr>
      <a:defRPr lang="en-CA"/>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F5F5F"/>
    <a:srgbClr val="CC9900"/>
    <a:srgbClr val="CC3300"/>
    <a:srgbClr val="00997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904" autoAdjust="0"/>
  </p:normalViewPr>
  <p:slideViewPr>
    <p:cSldViewPr>
      <p:cViewPr>
        <p:scale>
          <a:sx n="90" d="100"/>
          <a:sy n="90" d="100"/>
        </p:scale>
        <p:origin x="54"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4028748" cy="342305"/>
          </a:xfrm>
          <a:prstGeom prst="rect">
            <a:avLst/>
          </a:prstGeom>
          <a:noFill/>
          <a:ln w="9525">
            <a:noFill/>
            <a:miter lim="800000"/>
            <a:headEnd/>
            <a:tailEnd/>
          </a:ln>
          <a:effectLst/>
        </p:spPr>
        <p:txBody>
          <a:bodyPr vert="horz" wrap="square" lIns="92451" tIns="46226" rIns="92451" bIns="46226" numCol="1" anchor="t" anchorCtr="0" compatLnSpc="1">
            <a:prstTxWarp prst="textNoShape">
              <a:avLst/>
            </a:prstTxWarp>
          </a:bodyPr>
          <a:lstStyle>
            <a:lvl1pPr defTabSz="924701">
              <a:defRPr sz="1100" smtClean="0">
                <a:latin typeface="Arial" charset="0"/>
              </a:defRPr>
            </a:lvl1pPr>
          </a:lstStyle>
          <a:p>
            <a:pPr>
              <a:defRPr/>
            </a:pPr>
            <a:endParaRPr lang="en-CA" dirty="0"/>
          </a:p>
        </p:txBody>
      </p:sp>
      <p:sp>
        <p:nvSpPr>
          <p:cNvPr id="145411" name="Rectangle 3"/>
          <p:cNvSpPr>
            <a:spLocks noGrp="1" noChangeArrowheads="1"/>
          </p:cNvSpPr>
          <p:nvPr>
            <p:ph type="dt" sz="quarter" idx="1"/>
          </p:nvPr>
        </p:nvSpPr>
        <p:spPr bwMode="auto">
          <a:xfrm>
            <a:off x="5266115" y="0"/>
            <a:ext cx="4028748" cy="342305"/>
          </a:xfrm>
          <a:prstGeom prst="rect">
            <a:avLst/>
          </a:prstGeom>
          <a:noFill/>
          <a:ln w="9525">
            <a:noFill/>
            <a:miter lim="800000"/>
            <a:headEnd/>
            <a:tailEnd/>
          </a:ln>
          <a:effectLst/>
        </p:spPr>
        <p:txBody>
          <a:bodyPr vert="horz" wrap="square" lIns="92451" tIns="46226" rIns="92451" bIns="46226" numCol="1" anchor="t" anchorCtr="0" compatLnSpc="1">
            <a:prstTxWarp prst="textNoShape">
              <a:avLst/>
            </a:prstTxWarp>
          </a:bodyPr>
          <a:lstStyle>
            <a:lvl1pPr algn="r" defTabSz="924701">
              <a:defRPr sz="1100" smtClean="0">
                <a:latin typeface="Arial" charset="0"/>
              </a:defRPr>
            </a:lvl1pPr>
          </a:lstStyle>
          <a:p>
            <a:pPr>
              <a:defRPr/>
            </a:pPr>
            <a:endParaRPr lang="en-CA" dirty="0"/>
          </a:p>
        </p:txBody>
      </p:sp>
      <p:sp>
        <p:nvSpPr>
          <p:cNvPr id="145412" name="Rectangle 4"/>
          <p:cNvSpPr>
            <a:spLocks noGrp="1" noChangeArrowheads="1"/>
          </p:cNvSpPr>
          <p:nvPr>
            <p:ph type="ftr" sz="quarter" idx="2"/>
          </p:nvPr>
        </p:nvSpPr>
        <p:spPr bwMode="auto">
          <a:xfrm>
            <a:off x="0" y="6514208"/>
            <a:ext cx="4028748" cy="342305"/>
          </a:xfrm>
          <a:prstGeom prst="rect">
            <a:avLst/>
          </a:prstGeom>
          <a:noFill/>
          <a:ln w="9525">
            <a:noFill/>
            <a:miter lim="800000"/>
            <a:headEnd/>
            <a:tailEnd/>
          </a:ln>
          <a:effectLst/>
        </p:spPr>
        <p:txBody>
          <a:bodyPr vert="horz" wrap="square" lIns="92451" tIns="46226" rIns="92451" bIns="46226" numCol="1" anchor="b" anchorCtr="0" compatLnSpc="1">
            <a:prstTxWarp prst="textNoShape">
              <a:avLst/>
            </a:prstTxWarp>
          </a:bodyPr>
          <a:lstStyle>
            <a:lvl1pPr defTabSz="924701">
              <a:defRPr sz="1100" smtClean="0">
                <a:latin typeface="Arial" charset="0"/>
              </a:defRPr>
            </a:lvl1pPr>
          </a:lstStyle>
          <a:p>
            <a:pPr>
              <a:defRPr/>
            </a:pPr>
            <a:endParaRPr lang="en-CA" dirty="0"/>
          </a:p>
        </p:txBody>
      </p:sp>
      <p:sp>
        <p:nvSpPr>
          <p:cNvPr id="145413" name="Rectangle 5"/>
          <p:cNvSpPr>
            <a:spLocks noGrp="1" noChangeArrowheads="1"/>
          </p:cNvSpPr>
          <p:nvPr>
            <p:ph type="sldNum" sz="quarter" idx="3"/>
          </p:nvPr>
        </p:nvSpPr>
        <p:spPr bwMode="auto">
          <a:xfrm>
            <a:off x="5266115" y="6514208"/>
            <a:ext cx="4028748" cy="342305"/>
          </a:xfrm>
          <a:prstGeom prst="rect">
            <a:avLst/>
          </a:prstGeom>
          <a:noFill/>
          <a:ln w="9525">
            <a:noFill/>
            <a:miter lim="800000"/>
            <a:headEnd/>
            <a:tailEnd/>
          </a:ln>
          <a:effectLst/>
        </p:spPr>
        <p:txBody>
          <a:bodyPr vert="horz" wrap="square" lIns="92451" tIns="46226" rIns="92451" bIns="46226" numCol="1" anchor="b" anchorCtr="0" compatLnSpc="1">
            <a:prstTxWarp prst="textNoShape">
              <a:avLst/>
            </a:prstTxWarp>
          </a:bodyPr>
          <a:lstStyle>
            <a:lvl1pPr algn="r" defTabSz="924701">
              <a:defRPr sz="1100" smtClean="0">
                <a:latin typeface="Arial" charset="0"/>
              </a:defRPr>
            </a:lvl1pPr>
          </a:lstStyle>
          <a:p>
            <a:pPr>
              <a:defRPr/>
            </a:pPr>
            <a:fld id="{76DB1B59-8B57-4C96-ABDB-A366F7F76273}" type="slidenum">
              <a:rPr lang="en-CA"/>
              <a:pPr>
                <a:defRPr/>
              </a:pPr>
              <a:t>‹#›</a:t>
            </a:fld>
            <a:endParaRPr lang="en-CA"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028748" cy="342305"/>
          </a:xfrm>
          <a:prstGeom prst="rect">
            <a:avLst/>
          </a:prstGeom>
          <a:noFill/>
          <a:ln w="9525">
            <a:noFill/>
            <a:miter lim="800000"/>
            <a:headEnd/>
            <a:tailEnd/>
          </a:ln>
          <a:effectLst/>
        </p:spPr>
        <p:txBody>
          <a:bodyPr vert="horz" wrap="square" lIns="92451" tIns="46226" rIns="92451" bIns="46226" numCol="1" anchor="t" anchorCtr="0" compatLnSpc="1">
            <a:prstTxWarp prst="textNoShape">
              <a:avLst/>
            </a:prstTxWarp>
          </a:bodyPr>
          <a:lstStyle>
            <a:lvl1pPr defTabSz="924701">
              <a:defRPr sz="1100" smtClean="0">
                <a:latin typeface="Arial" charset="0"/>
              </a:defRPr>
            </a:lvl1pPr>
          </a:lstStyle>
          <a:p>
            <a:pPr>
              <a:defRPr/>
            </a:pPr>
            <a:endParaRPr lang="en-CA" dirty="0"/>
          </a:p>
        </p:txBody>
      </p:sp>
      <p:sp>
        <p:nvSpPr>
          <p:cNvPr id="37891" name="Rectangle 3"/>
          <p:cNvSpPr>
            <a:spLocks noGrp="1" noChangeArrowheads="1"/>
          </p:cNvSpPr>
          <p:nvPr>
            <p:ph type="dt" idx="1"/>
          </p:nvPr>
        </p:nvSpPr>
        <p:spPr bwMode="auto">
          <a:xfrm>
            <a:off x="5266115" y="0"/>
            <a:ext cx="4028748" cy="342305"/>
          </a:xfrm>
          <a:prstGeom prst="rect">
            <a:avLst/>
          </a:prstGeom>
          <a:noFill/>
          <a:ln w="9525">
            <a:noFill/>
            <a:miter lim="800000"/>
            <a:headEnd/>
            <a:tailEnd/>
          </a:ln>
          <a:effectLst/>
        </p:spPr>
        <p:txBody>
          <a:bodyPr vert="horz" wrap="square" lIns="92451" tIns="46226" rIns="92451" bIns="46226" numCol="1" anchor="t" anchorCtr="0" compatLnSpc="1">
            <a:prstTxWarp prst="textNoShape">
              <a:avLst/>
            </a:prstTxWarp>
          </a:bodyPr>
          <a:lstStyle>
            <a:lvl1pPr algn="r" defTabSz="924701">
              <a:defRPr sz="1100" smtClean="0">
                <a:latin typeface="Arial" charset="0"/>
              </a:defRPr>
            </a:lvl1pPr>
          </a:lstStyle>
          <a:p>
            <a:pPr>
              <a:defRPr/>
            </a:pPr>
            <a:endParaRPr lang="en-CA" dirty="0"/>
          </a:p>
        </p:txBody>
      </p:sp>
      <p:sp>
        <p:nvSpPr>
          <p:cNvPr id="39940" name="Rectangle 4"/>
          <p:cNvSpPr>
            <a:spLocks noGrp="1" noRot="1" noChangeAspect="1" noChangeArrowheads="1" noTextEdit="1"/>
          </p:cNvSpPr>
          <p:nvPr>
            <p:ph type="sldImg" idx="2"/>
          </p:nvPr>
        </p:nvSpPr>
        <p:spPr bwMode="auto">
          <a:xfrm>
            <a:off x="2936875" y="514350"/>
            <a:ext cx="3429000" cy="257175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28411" y="3256360"/>
            <a:ext cx="7439579" cy="3086695"/>
          </a:xfrm>
          <a:prstGeom prst="rect">
            <a:avLst/>
          </a:prstGeom>
          <a:noFill/>
          <a:ln w="9525">
            <a:noFill/>
            <a:miter lim="800000"/>
            <a:headEnd/>
            <a:tailEnd/>
          </a:ln>
          <a:effectLst/>
        </p:spPr>
        <p:txBody>
          <a:bodyPr vert="horz" wrap="square" lIns="92451" tIns="46226" rIns="92451" bIns="46226"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37894" name="Rectangle 6"/>
          <p:cNvSpPr>
            <a:spLocks noGrp="1" noChangeArrowheads="1"/>
          </p:cNvSpPr>
          <p:nvPr>
            <p:ph type="ftr" sz="quarter" idx="4"/>
          </p:nvPr>
        </p:nvSpPr>
        <p:spPr bwMode="auto">
          <a:xfrm>
            <a:off x="0" y="6514208"/>
            <a:ext cx="4028748" cy="342305"/>
          </a:xfrm>
          <a:prstGeom prst="rect">
            <a:avLst/>
          </a:prstGeom>
          <a:noFill/>
          <a:ln w="9525">
            <a:noFill/>
            <a:miter lim="800000"/>
            <a:headEnd/>
            <a:tailEnd/>
          </a:ln>
          <a:effectLst/>
        </p:spPr>
        <p:txBody>
          <a:bodyPr vert="horz" wrap="square" lIns="92451" tIns="46226" rIns="92451" bIns="46226" numCol="1" anchor="b" anchorCtr="0" compatLnSpc="1">
            <a:prstTxWarp prst="textNoShape">
              <a:avLst/>
            </a:prstTxWarp>
          </a:bodyPr>
          <a:lstStyle>
            <a:lvl1pPr defTabSz="924701">
              <a:defRPr sz="1100" smtClean="0">
                <a:latin typeface="Arial" charset="0"/>
              </a:defRPr>
            </a:lvl1pPr>
          </a:lstStyle>
          <a:p>
            <a:pPr>
              <a:defRPr/>
            </a:pPr>
            <a:endParaRPr lang="en-CA" dirty="0"/>
          </a:p>
        </p:txBody>
      </p:sp>
      <p:sp>
        <p:nvSpPr>
          <p:cNvPr id="37895" name="Rectangle 7"/>
          <p:cNvSpPr>
            <a:spLocks noGrp="1" noChangeArrowheads="1"/>
          </p:cNvSpPr>
          <p:nvPr>
            <p:ph type="sldNum" sz="quarter" idx="5"/>
          </p:nvPr>
        </p:nvSpPr>
        <p:spPr bwMode="auto">
          <a:xfrm>
            <a:off x="5266115" y="6514208"/>
            <a:ext cx="4028748" cy="342305"/>
          </a:xfrm>
          <a:prstGeom prst="rect">
            <a:avLst/>
          </a:prstGeom>
          <a:noFill/>
          <a:ln w="9525">
            <a:noFill/>
            <a:miter lim="800000"/>
            <a:headEnd/>
            <a:tailEnd/>
          </a:ln>
          <a:effectLst/>
        </p:spPr>
        <p:txBody>
          <a:bodyPr vert="horz" wrap="square" lIns="92451" tIns="46226" rIns="92451" bIns="46226" numCol="1" anchor="b" anchorCtr="0" compatLnSpc="1">
            <a:prstTxWarp prst="textNoShape">
              <a:avLst/>
            </a:prstTxWarp>
          </a:bodyPr>
          <a:lstStyle>
            <a:lvl1pPr algn="r" defTabSz="924701">
              <a:defRPr sz="1100" smtClean="0">
                <a:latin typeface="Arial" charset="0"/>
              </a:defRPr>
            </a:lvl1pPr>
          </a:lstStyle>
          <a:p>
            <a:pPr>
              <a:defRPr/>
            </a:pPr>
            <a:fld id="{59883AF0-6F39-4210-8F20-6CD0C2A1B072}" type="slidenum">
              <a:rPr lang="en-CA"/>
              <a:pPr>
                <a:defRPr/>
              </a:pPr>
              <a:t>‹#›</a:t>
            </a:fld>
            <a:endParaRPr lang="en-CA"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0488119-F28A-4B78-854B-937ACE8925C7}" type="slidenum">
              <a:rPr lang="en-CA"/>
              <a:pPr/>
              <a:t>1</a:t>
            </a:fld>
            <a:endParaRPr lang="en-CA"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spcBef>
                <a:spcPct val="50000"/>
              </a:spcBef>
            </a:pPr>
            <a:r>
              <a:rPr lang="de-DE" b="1" dirty="0" smtClean="0">
                <a:cs typeface="Arial" charset="0"/>
              </a:rPr>
              <a:t>Filling process cartridge option 1:</a:t>
            </a:r>
            <a:endParaRPr lang="de-DE" b="1" dirty="0" smtClean="0">
              <a:cs typeface="Times New Roman" pitchFamily="18" charset="0"/>
            </a:endParaRPr>
          </a:p>
          <a:p>
            <a:pPr eaLnBrk="1" hangingPunct="1">
              <a:spcBef>
                <a:spcPct val="50000"/>
              </a:spcBef>
            </a:pPr>
            <a:r>
              <a:rPr lang="de-DE" dirty="0" smtClean="0">
                <a:cs typeface="Arial" charset="0"/>
              </a:rPr>
              <a:t>The fluid runs throught the check valve (the valve opens at 0-7.2 psi) into the internal shaft hole and escapes via the shaft cross-hole in front of the outboard bearing into the outboard rotor area. The rotor area is filled. The fluid runs through the grooved outboard bearing (4 longitudinal grooves at the outside</a:t>
            </a:r>
            <a:r>
              <a:rPr lang="de-DE" baseline="0" dirty="0" smtClean="0">
                <a:cs typeface="Arial" charset="0"/>
              </a:rPr>
              <a:t> diameter</a:t>
            </a:r>
            <a:r>
              <a:rPr lang="de-DE" dirty="0" smtClean="0">
                <a:cs typeface="Arial" charset="0"/>
              </a:rPr>
              <a:t>) into the outboard bearing area and on the other side via a gap between rotor and rotor can to the inboard bearing. The air escapes via the longitudinal grooves of the radial bearings and the gap between the rotor and the rotor can to the upper</a:t>
            </a:r>
            <a:r>
              <a:rPr lang="de-DE" baseline="0" dirty="0" smtClean="0">
                <a:cs typeface="Arial" charset="0"/>
              </a:rPr>
              <a:t> 1/3</a:t>
            </a:r>
            <a:r>
              <a:rPr lang="de-DE" dirty="0" smtClean="0">
                <a:cs typeface="Arial" charset="0"/>
              </a:rPr>
              <a:t> of the inboard and accumulates</a:t>
            </a:r>
            <a:r>
              <a:rPr lang="de-DE" baseline="0" dirty="0" smtClean="0">
                <a:cs typeface="Arial" charset="0"/>
              </a:rPr>
              <a:t> </a:t>
            </a:r>
            <a:r>
              <a:rPr lang="de-DE" dirty="0" smtClean="0">
                <a:cs typeface="Arial" charset="0"/>
              </a:rPr>
              <a:t>there (approx. 30-40% air volume). Note the inboard bearing is still water lubricated as</a:t>
            </a:r>
            <a:r>
              <a:rPr lang="de-DE" baseline="0" dirty="0" smtClean="0">
                <a:cs typeface="Arial" charset="0"/>
              </a:rPr>
              <a:t> it remains 2/3 submerged. </a:t>
            </a:r>
            <a:r>
              <a:rPr lang="de-DE" dirty="0" smtClean="0">
                <a:cs typeface="Arial" charset="0"/>
              </a:rPr>
              <a:t>The valve closes when there is a pressure balance between the</a:t>
            </a:r>
            <a:r>
              <a:rPr lang="de-DE" baseline="0" dirty="0" smtClean="0">
                <a:cs typeface="Arial" charset="0"/>
              </a:rPr>
              <a:t> system and the rotor/can pressures</a:t>
            </a:r>
            <a:r>
              <a:rPr lang="de-DE" dirty="0" smtClean="0">
                <a:cs typeface="Arial" charset="0"/>
              </a:rPr>
              <a:t>.</a:t>
            </a:r>
          </a:p>
        </p:txBody>
      </p:sp>
      <p:sp>
        <p:nvSpPr>
          <p:cNvPr id="41988" name="Slide Number Placeholder 3"/>
          <p:cNvSpPr>
            <a:spLocks noGrp="1"/>
          </p:cNvSpPr>
          <p:nvPr>
            <p:ph type="sldNum" sz="quarter" idx="5"/>
          </p:nvPr>
        </p:nvSpPr>
        <p:spPr>
          <a:noFill/>
        </p:spPr>
        <p:txBody>
          <a:bodyPr/>
          <a:lstStyle/>
          <a:p>
            <a:fld id="{B254A7D9-E8C1-400F-A6AE-EB474D2321F4}" type="slidenum">
              <a:rPr lang="en-CA"/>
              <a:pPr/>
              <a:t>11</a:t>
            </a:fld>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spcBef>
                <a:spcPct val="50000"/>
              </a:spcBef>
            </a:pPr>
            <a:r>
              <a:rPr lang="de-DE" b="1" dirty="0" smtClean="0">
                <a:cs typeface="Arial" charset="0"/>
              </a:rPr>
              <a:t>Filling process cartridge option 2:</a:t>
            </a:r>
            <a:endParaRPr lang="de-DE" b="1" dirty="0" smtClean="0">
              <a:cs typeface="Times New Roman" pitchFamily="18" charset="0"/>
            </a:endParaRPr>
          </a:p>
          <a:p>
            <a:pPr eaLnBrk="1" hangingPunct="1">
              <a:spcBef>
                <a:spcPct val="50000"/>
              </a:spcBef>
            </a:pPr>
            <a:r>
              <a:rPr lang="de-DE" dirty="0" smtClean="0">
                <a:cs typeface="Arial" charset="0"/>
              </a:rPr>
              <a:t>The fluid runs throught the check valve (the valve opens at 0-7.2 psi) into the internal shaft hole and escapes via the shaft cross-hole in front of the outboard bearing into the outboard rotor area. The rotor area is filled. The fluid runs through the grooved outboard bearing (8 longitudinal grooves at the outside</a:t>
            </a:r>
            <a:r>
              <a:rPr lang="de-DE" baseline="0" dirty="0" smtClean="0">
                <a:cs typeface="Arial" charset="0"/>
              </a:rPr>
              <a:t> diameter</a:t>
            </a:r>
            <a:r>
              <a:rPr lang="de-DE" dirty="0" smtClean="0">
                <a:cs typeface="Arial" charset="0"/>
              </a:rPr>
              <a:t>) into the outboard bearing area and on the other side via a gap between rotor and rotor can to the inboard bearing. The air escapes via the longitudinal grooves of the radial bearings and the gap between the rotor and the rotor can to the upper</a:t>
            </a:r>
            <a:r>
              <a:rPr lang="de-DE" baseline="0" dirty="0" smtClean="0">
                <a:cs typeface="Arial" charset="0"/>
              </a:rPr>
              <a:t> 1/3</a:t>
            </a:r>
            <a:r>
              <a:rPr lang="de-DE" dirty="0" smtClean="0">
                <a:cs typeface="Arial" charset="0"/>
              </a:rPr>
              <a:t> of the inboard and accumulates</a:t>
            </a:r>
            <a:r>
              <a:rPr lang="de-DE" baseline="0" dirty="0" smtClean="0">
                <a:cs typeface="Arial" charset="0"/>
              </a:rPr>
              <a:t> </a:t>
            </a:r>
            <a:r>
              <a:rPr lang="de-DE" dirty="0" smtClean="0">
                <a:cs typeface="Arial" charset="0"/>
              </a:rPr>
              <a:t>there (approx. 30-40% air volume). Note the inboard bearing is still water lubricated as</a:t>
            </a:r>
            <a:r>
              <a:rPr lang="de-DE" baseline="0" dirty="0" smtClean="0">
                <a:cs typeface="Arial" charset="0"/>
              </a:rPr>
              <a:t> it remains 2/3 submerged. </a:t>
            </a:r>
            <a:r>
              <a:rPr lang="de-DE" dirty="0" smtClean="0">
                <a:cs typeface="Arial" charset="0"/>
              </a:rPr>
              <a:t>The valve closes when there is a pressure balance between the</a:t>
            </a:r>
            <a:r>
              <a:rPr lang="de-DE" baseline="0" dirty="0" smtClean="0">
                <a:cs typeface="Arial" charset="0"/>
              </a:rPr>
              <a:t> system and the rotor/can pressures</a:t>
            </a:r>
            <a:r>
              <a:rPr lang="de-DE" dirty="0" smtClean="0">
                <a:cs typeface="Arial" charset="0"/>
              </a:rPr>
              <a:t>.</a:t>
            </a:r>
          </a:p>
        </p:txBody>
      </p:sp>
      <p:sp>
        <p:nvSpPr>
          <p:cNvPr id="43012" name="Slide Number Placeholder 3"/>
          <p:cNvSpPr>
            <a:spLocks noGrp="1"/>
          </p:cNvSpPr>
          <p:nvPr>
            <p:ph type="sldNum" sz="quarter" idx="5"/>
          </p:nvPr>
        </p:nvSpPr>
        <p:spPr>
          <a:noFill/>
        </p:spPr>
        <p:txBody>
          <a:bodyPr/>
          <a:lstStyle/>
          <a:p>
            <a:fld id="{BD475500-060D-443E-B67C-C994C0639D28}" type="slidenum">
              <a:rPr lang="en-CA"/>
              <a:pPr/>
              <a:t>12</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1827213"/>
            <a:ext cx="8839200" cy="609600"/>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5" name="Rectangle 3"/>
          <p:cNvSpPr>
            <a:spLocks noChangeArrowheads="1"/>
          </p:cNvSpPr>
          <p:nvPr/>
        </p:nvSpPr>
        <p:spPr bwMode="auto">
          <a:xfrm>
            <a:off x="152400" y="152400"/>
            <a:ext cx="8839200" cy="1676400"/>
          </a:xfrm>
          <a:prstGeom prst="rect">
            <a:avLst/>
          </a:prstGeom>
          <a:solidFill>
            <a:schemeClr val="accent1"/>
          </a:solidFill>
          <a:ln w="9525">
            <a:noFill/>
            <a:miter lim="800000"/>
            <a:headEnd/>
            <a:tailEnd/>
          </a:ln>
          <a:effectLst/>
        </p:spPr>
        <p:txBody>
          <a:bodyPr wrap="none" anchor="ctr"/>
          <a:lstStyle/>
          <a:p>
            <a:pPr>
              <a:defRPr/>
            </a:pPr>
            <a:endParaRPr lang="en-US" dirty="0"/>
          </a:p>
        </p:txBody>
      </p:sp>
      <p:sp>
        <p:nvSpPr>
          <p:cNvPr id="6" name="Rectangle 6"/>
          <p:cNvSpPr>
            <a:spLocks noChangeArrowheads="1"/>
          </p:cNvSpPr>
          <p:nvPr/>
        </p:nvSpPr>
        <p:spPr bwMode="auto">
          <a:xfrm>
            <a:off x="0" y="0"/>
            <a:ext cx="9144000" cy="6858000"/>
          </a:xfrm>
          <a:prstGeom prst="rect">
            <a:avLst/>
          </a:prstGeom>
          <a:noFill/>
          <a:ln w="3175">
            <a:solidFill>
              <a:srgbClr val="000000"/>
            </a:solidFill>
            <a:miter lim="800000"/>
            <a:headEnd/>
            <a:tailEnd/>
          </a:ln>
          <a:effectLst/>
        </p:spPr>
        <p:txBody>
          <a:bodyPr wrap="none" anchor="ctr"/>
          <a:lstStyle/>
          <a:p>
            <a:pPr>
              <a:defRPr/>
            </a:pPr>
            <a:endParaRPr lang="en-US" dirty="0"/>
          </a:p>
        </p:txBody>
      </p:sp>
      <p:pic>
        <p:nvPicPr>
          <p:cNvPr id="7" name="Picture 7" descr="WILO_LOGO_RGB_Master_L"/>
          <p:cNvPicPr>
            <a:picLocks noChangeAspect="1" noChangeArrowheads="1"/>
          </p:cNvPicPr>
          <p:nvPr/>
        </p:nvPicPr>
        <p:blipFill>
          <a:blip r:embed="rId2"/>
          <a:srcRect/>
          <a:stretch>
            <a:fillRect/>
          </a:stretch>
        </p:blipFill>
        <p:spPr bwMode="auto">
          <a:xfrm>
            <a:off x="7651750" y="409575"/>
            <a:ext cx="1087438" cy="441325"/>
          </a:xfrm>
          <a:prstGeom prst="rect">
            <a:avLst/>
          </a:prstGeom>
          <a:noFill/>
          <a:ln w="9525">
            <a:noFill/>
            <a:miter lim="800000"/>
            <a:headEnd/>
            <a:tailEnd/>
          </a:ln>
        </p:spPr>
      </p:pic>
      <p:sp>
        <p:nvSpPr>
          <p:cNvPr id="180228" name="Rectangle 4"/>
          <p:cNvSpPr>
            <a:spLocks noGrp="1" noChangeArrowheads="1"/>
          </p:cNvSpPr>
          <p:nvPr>
            <p:ph type="ctrTitle"/>
          </p:nvPr>
        </p:nvSpPr>
        <p:spPr>
          <a:xfrm>
            <a:off x="379413" y="1141413"/>
            <a:ext cx="7545387" cy="685800"/>
          </a:xfrm>
        </p:spPr>
        <p:txBody>
          <a:bodyPr bIns="36000"/>
          <a:lstStyle>
            <a:lvl1pPr>
              <a:lnSpc>
                <a:spcPct val="110000"/>
              </a:lnSpc>
              <a:defRPr sz="3300" noProof="1">
                <a:solidFill>
                  <a:schemeClr val="bg1"/>
                </a:solidFill>
              </a:defRPr>
            </a:lvl1pPr>
          </a:lstStyle>
          <a:p>
            <a:r>
              <a:rPr lang="en-US" noProof="1"/>
              <a:t>Mastertitelformat bearbeiten</a:t>
            </a:r>
          </a:p>
        </p:txBody>
      </p:sp>
      <p:sp>
        <p:nvSpPr>
          <p:cNvPr id="180229" name="Rectangle 5"/>
          <p:cNvSpPr>
            <a:spLocks noGrp="1" noChangeArrowheads="1"/>
          </p:cNvSpPr>
          <p:nvPr>
            <p:ph type="subTitle" idx="1"/>
          </p:nvPr>
        </p:nvSpPr>
        <p:spPr>
          <a:xfrm>
            <a:off x="379413" y="1827213"/>
            <a:ext cx="7545387" cy="609600"/>
          </a:xfrm>
        </p:spPr>
        <p:txBody>
          <a:bodyPr tIns="144000"/>
          <a:lstStyle>
            <a:lvl1pPr>
              <a:defRPr sz="1300" b="1" noProof="1">
                <a:solidFill>
                  <a:schemeClr val="tx2"/>
                </a:solidFill>
              </a:defRPr>
            </a:lvl1pPr>
          </a:lstStyle>
          <a:p>
            <a:r>
              <a:rPr lang="en-US" noProof="1"/>
              <a:t>Master-Untertitelformat bearbeiten</a:t>
            </a: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EB4122F9-8A7B-40C2-8179-E970187B66AD}" type="slidenum">
              <a:rPr lang="de-DE"/>
              <a:pPr>
                <a:defRPr/>
              </a:pPr>
              <a:t>‹#›</a:t>
            </a:fld>
            <a:endParaRPr lang="de-DE"/>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5050" y="609600"/>
            <a:ext cx="18097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2768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A8B28FB3-A92E-4E82-9483-E309C5C20649}" type="slidenum">
              <a:rPr lang="de-DE"/>
              <a:pPr>
                <a:defRPr/>
              </a:pPr>
              <a:t>‹#›</a:t>
            </a:fld>
            <a:endParaRPr lang="de-DE"/>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31F57FC0-CC26-4A65-B9E8-54B528E83864}" type="slidenum">
              <a:rPr lang="de-DE"/>
              <a:pPr>
                <a:defRPr/>
              </a:pPr>
              <a:t>‹#›</a:t>
            </a:fld>
            <a:endParaRPr lang="de-DE"/>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6CB793D0-FF7E-481E-8ED7-AABA6024C90B}" type="slidenum">
              <a:rPr lang="de-DE"/>
              <a:pPr>
                <a:defRPr/>
              </a:pPr>
              <a:t>‹#›</a:t>
            </a:fld>
            <a:endParaRPr lang="de-DE"/>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543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1500" y="1524000"/>
            <a:ext cx="3543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EAB43449-9AC3-4AEA-BCAA-123FAF3E32FB}" type="slidenum">
              <a:rPr lang="de-DE"/>
              <a:pPr>
                <a:defRPr/>
              </a:pPr>
              <a:t>‹#›</a:t>
            </a:fld>
            <a:endParaRPr lang="de-DE"/>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8"/>
          <p:cNvSpPr>
            <a:spLocks noGrp="1" noChangeArrowheads="1"/>
          </p:cNvSpPr>
          <p:nvPr>
            <p:ph type="sldNum" sz="quarter" idx="11"/>
          </p:nvPr>
        </p:nvSpPr>
        <p:spPr>
          <a:ln/>
        </p:spPr>
        <p:txBody>
          <a:bodyPr/>
          <a:lstStyle>
            <a:lvl1pPr>
              <a:defRPr/>
            </a:lvl1pPr>
          </a:lstStyle>
          <a:p>
            <a:pPr>
              <a:defRPr/>
            </a:pPr>
            <a:fld id="{5C75EE45-8B21-488D-B4CF-2FA9F4543831}" type="slidenum">
              <a:rPr lang="de-DE"/>
              <a:pPr>
                <a:defRPr/>
              </a:pPr>
              <a:t>‹#›</a:t>
            </a:fld>
            <a:endParaRPr lang="de-DE"/>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8"/>
          <p:cNvSpPr>
            <a:spLocks noGrp="1" noChangeArrowheads="1"/>
          </p:cNvSpPr>
          <p:nvPr>
            <p:ph type="sldNum" sz="quarter" idx="11"/>
          </p:nvPr>
        </p:nvSpPr>
        <p:spPr>
          <a:ln/>
        </p:spPr>
        <p:txBody>
          <a:bodyPr/>
          <a:lstStyle>
            <a:lvl1pPr>
              <a:defRPr/>
            </a:lvl1pPr>
          </a:lstStyle>
          <a:p>
            <a:pPr>
              <a:defRPr/>
            </a:pPr>
            <a:fld id="{9CACD946-B364-4F5C-81D2-469DE0C6BDEB}" type="slidenum">
              <a:rPr lang="de-DE"/>
              <a:pPr>
                <a:defRPr/>
              </a:pPr>
              <a:t>‹#›</a:t>
            </a:fld>
            <a:endParaRPr lang="de-DE"/>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8"/>
          <p:cNvSpPr>
            <a:spLocks noGrp="1" noChangeArrowheads="1"/>
          </p:cNvSpPr>
          <p:nvPr>
            <p:ph type="sldNum" sz="quarter" idx="11"/>
          </p:nvPr>
        </p:nvSpPr>
        <p:spPr>
          <a:ln/>
        </p:spPr>
        <p:txBody>
          <a:bodyPr/>
          <a:lstStyle>
            <a:lvl1pPr>
              <a:defRPr/>
            </a:lvl1pPr>
          </a:lstStyle>
          <a:p>
            <a:pPr>
              <a:defRPr/>
            </a:pPr>
            <a:fld id="{6087B4D7-EB4F-4C52-8E31-D19F681CEE9B}" type="slidenum">
              <a:rPr lang="de-DE"/>
              <a:pPr>
                <a:defRPr/>
              </a:pPr>
              <a:t>‹#›</a:t>
            </a:fld>
            <a:endParaRPr lang="de-DE"/>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D04C11E8-5E68-4033-93FB-5F9F0A922F29}" type="slidenum">
              <a:rPr lang="de-DE"/>
              <a:pPr>
                <a:defRPr/>
              </a:pPr>
              <a:t>‹#›</a:t>
            </a:fld>
            <a:endParaRPr lang="de-DE"/>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E1ECD82C-20AF-495F-BB30-FA9104C0E73E}" type="slidenum">
              <a:rPr lang="de-DE"/>
              <a:pPr>
                <a:defRPr/>
              </a:pPr>
              <a:t>‹#›</a:t>
            </a:fld>
            <a:endParaRPr lang="de-DE"/>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0" y="0"/>
            <a:ext cx="9144000" cy="6858000"/>
          </a:xfrm>
          <a:prstGeom prst="rect">
            <a:avLst/>
          </a:prstGeom>
          <a:noFill/>
          <a:ln w="3175">
            <a:solidFill>
              <a:srgbClr val="000000"/>
            </a:solidFill>
            <a:miter lim="800000"/>
            <a:headEnd/>
            <a:tailEnd/>
          </a:ln>
          <a:effectLst/>
        </p:spPr>
        <p:txBody>
          <a:bodyPr wrap="none" anchor="ctr"/>
          <a:lstStyle/>
          <a:p>
            <a:pPr>
              <a:defRPr/>
            </a:pPr>
            <a:endParaRPr lang="en-US" dirty="0"/>
          </a:p>
        </p:txBody>
      </p:sp>
      <p:sp>
        <p:nvSpPr>
          <p:cNvPr id="179203" name="Rectangle 3"/>
          <p:cNvSpPr>
            <a:spLocks noChangeArrowheads="1"/>
          </p:cNvSpPr>
          <p:nvPr/>
        </p:nvSpPr>
        <p:spPr bwMode="auto">
          <a:xfrm>
            <a:off x="152400" y="6324600"/>
            <a:ext cx="8839200" cy="381000"/>
          </a:xfrm>
          <a:prstGeom prst="rect">
            <a:avLst/>
          </a:prstGeom>
          <a:solidFill>
            <a:schemeClr val="accent1"/>
          </a:solidFill>
          <a:ln w="9525">
            <a:noFill/>
            <a:miter lim="800000"/>
            <a:headEnd/>
            <a:tailEnd/>
          </a:ln>
          <a:effectLst/>
        </p:spPr>
        <p:txBody>
          <a:bodyPr wrap="none" anchor="ctr"/>
          <a:lstStyle/>
          <a:p>
            <a:pPr>
              <a:defRPr/>
            </a:pPr>
            <a:endParaRPr lang="en-US" dirty="0"/>
          </a:p>
        </p:txBody>
      </p:sp>
      <p:sp>
        <p:nvSpPr>
          <p:cNvPr id="179204" name="Rectangle 4"/>
          <p:cNvSpPr>
            <a:spLocks noChangeArrowheads="1"/>
          </p:cNvSpPr>
          <p:nvPr/>
        </p:nvSpPr>
        <p:spPr bwMode="auto">
          <a:xfrm>
            <a:off x="152400" y="152400"/>
            <a:ext cx="8839200" cy="1066800"/>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053" name="Rectangle 5"/>
          <p:cNvSpPr>
            <a:spLocks noGrp="1" noChangeArrowheads="1"/>
          </p:cNvSpPr>
          <p:nvPr>
            <p:ph type="title"/>
          </p:nvPr>
        </p:nvSpPr>
        <p:spPr bwMode="auto">
          <a:xfrm>
            <a:off x="685800" y="609600"/>
            <a:ext cx="7239000" cy="609600"/>
          </a:xfrm>
          <a:prstGeom prst="rect">
            <a:avLst/>
          </a:prstGeom>
          <a:noFill/>
          <a:ln w="9525">
            <a:noFill/>
            <a:miter lim="800000"/>
            <a:headEnd/>
            <a:tailEnd/>
          </a:ln>
        </p:spPr>
        <p:txBody>
          <a:bodyPr vert="horz" wrap="square" lIns="0" tIns="0" rIns="0" bIns="144000" numCol="1" anchor="b" anchorCtr="0" compatLnSpc="1">
            <a:prstTxWarp prst="textNoShape">
              <a:avLst/>
            </a:prstTxWarp>
          </a:bodyPr>
          <a:lstStyle/>
          <a:p>
            <a:pPr lvl="0"/>
            <a:r>
              <a:rPr lang="en-US" noProof="1" smtClean="0"/>
              <a:t>Mastertitelformat bearbeiten</a:t>
            </a:r>
          </a:p>
        </p:txBody>
      </p:sp>
      <p:sp>
        <p:nvSpPr>
          <p:cNvPr id="2054" name="Rectangle 6"/>
          <p:cNvSpPr>
            <a:spLocks noGrp="1" noChangeArrowheads="1"/>
          </p:cNvSpPr>
          <p:nvPr>
            <p:ph type="body" idx="1"/>
          </p:nvPr>
        </p:nvSpPr>
        <p:spPr bwMode="auto">
          <a:xfrm>
            <a:off x="685800" y="1524000"/>
            <a:ext cx="7239000" cy="4648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1" smtClean="0"/>
              <a:t>Mastertextformat bearbeiten</a:t>
            </a:r>
          </a:p>
          <a:p>
            <a:pPr lvl="1"/>
            <a:r>
              <a:rPr lang="en-US" noProof="1" smtClean="0"/>
              <a:t>Zweite Ebene</a:t>
            </a:r>
          </a:p>
          <a:p>
            <a:pPr lvl="2"/>
            <a:r>
              <a:rPr lang="en-US" noProof="1" smtClean="0"/>
              <a:t>Dritte Ebene</a:t>
            </a:r>
          </a:p>
          <a:p>
            <a:pPr lvl="3"/>
            <a:r>
              <a:rPr lang="en-US" noProof="1" smtClean="0"/>
              <a:t>Vierte Ebene</a:t>
            </a:r>
          </a:p>
          <a:p>
            <a:pPr lvl="4"/>
            <a:r>
              <a:rPr lang="en-US" noProof="1" smtClean="0"/>
              <a:t>Fünfte Ebene</a:t>
            </a:r>
          </a:p>
        </p:txBody>
      </p:sp>
      <p:sp>
        <p:nvSpPr>
          <p:cNvPr id="179207" name="Rectangle 7"/>
          <p:cNvSpPr>
            <a:spLocks noGrp="1" noChangeArrowheads="1"/>
          </p:cNvSpPr>
          <p:nvPr>
            <p:ph type="ftr" sz="quarter" idx="3"/>
          </p:nvPr>
        </p:nvSpPr>
        <p:spPr bwMode="auto">
          <a:xfrm>
            <a:off x="685800" y="6324600"/>
            <a:ext cx="3886200" cy="381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b="1" noProof="1" smtClean="0">
                <a:solidFill>
                  <a:schemeClr val="bg1"/>
                </a:solidFill>
              </a:defRPr>
            </a:lvl1pPr>
          </a:lstStyle>
          <a:p>
            <a:pPr>
              <a:defRPr/>
            </a:pPr>
            <a:endParaRPr lang="en-US" dirty="0"/>
          </a:p>
        </p:txBody>
      </p:sp>
      <p:sp>
        <p:nvSpPr>
          <p:cNvPr id="179208" name="Rectangle 8"/>
          <p:cNvSpPr>
            <a:spLocks noGrp="1" noChangeArrowheads="1"/>
          </p:cNvSpPr>
          <p:nvPr>
            <p:ph type="sldNum" sz="quarter" idx="4"/>
          </p:nvPr>
        </p:nvSpPr>
        <p:spPr bwMode="auto">
          <a:xfrm>
            <a:off x="381000" y="6324600"/>
            <a:ext cx="304800" cy="381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b="1" smtClean="0">
                <a:solidFill>
                  <a:schemeClr val="bg1"/>
                </a:solidFill>
              </a:defRPr>
            </a:lvl1pPr>
          </a:lstStyle>
          <a:p>
            <a:pPr>
              <a:defRPr/>
            </a:pPr>
            <a:fld id="{433DA81F-A8CE-4D74-BB7D-462428E32B62}" type="slidenum">
              <a:rPr lang="de-DE"/>
              <a:pPr>
                <a:defRPr/>
              </a:pPr>
              <a:t>‹#›</a:t>
            </a:fld>
            <a:endParaRPr lang="de-DE"/>
          </a:p>
        </p:txBody>
      </p:sp>
      <p:pic>
        <p:nvPicPr>
          <p:cNvPr id="2057" name="Picture 9" descr="WILO_LOGO_RGB_Master_S"/>
          <p:cNvPicPr>
            <a:picLocks noChangeAspect="1" noChangeArrowheads="1"/>
          </p:cNvPicPr>
          <p:nvPr/>
        </p:nvPicPr>
        <p:blipFill>
          <a:blip r:embed="rId13"/>
          <a:srcRect/>
          <a:stretch>
            <a:fillRect/>
          </a:stretch>
        </p:blipFill>
        <p:spPr bwMode="auto">
          <a:xfrm>
            <a:off x="8518525" y="6443663"/>
            <a:ext cx="355600" cy="144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p:random/>
  </p:transition>
  <p:timing>
    <p:tnLst>
      <p:par>
        <p:cTn id="1" dur="indefinite" restart="never" nodeType="tmRoot"/>
      </p:par>
    </p:tnLst>
  </p:timing>
  <p:txStyles>
    <p:titleStyle>
      <a:lvl1pPr algn="l" rtl="0" eaLnBrk="0" fontAlgn="base" hangingPunct="0">
        <a:spcBef>
          <a:spcPct val="0"/>
        </a:spcBef>
        <a:spcAft>
          <a:spcPct val="0"/>
        </a:spcAft>
        <a:defRPr sz="2700">
          <a:solidFill>
            <a:schemeClr val="tx2"/>
          </a:solidFill>
          <a:latin typeface="+mj-lt"/>
          <a:ea typeface="+mj-ea"/>
          <a:cs typeface="+mj-cs"/>
        </a:defRPr>
      </a:lvl1pPr>
      <a:lvl2pPr algn="l" rtl="0" eaLnBrk="0" fontAlgn="base" hangingPunct="0">
        <a:spcBef>
          <a:spcPct val="0"/>
        </a:spcBef>
        <a:spcAft>
          <a:spcPct val="0"/>
        </a:spcAft>
        <a:defRPr sz="2700">
          <a:solidFill>
            <a:schemeClr val="tx2"/>
          </a:solidFill>
          <a:latin typeface="Verdana" pitchFamily="34" charset="0"/>
        </a:defRPr>
      </a:lvl2pPr>
      <a:lvl3pPr algn="l" rtl="0" eaLnBrk="0" fontAlgn="base" hangingPunct="0">
        <a:spcBef>
          <a:spcPct val="0"/>
        </a:spcBef>
        <a:spcAft>
          <a:spcPct val="0"/>
        </a:spcAft>
        <a:defRPr sz="2700">
          <a:solidFill>
            <a:schemeClr val="tx2"/>
          </a:solidFill>
          <a:latin typeface="Verdana" pitchFamily="34" charset="0"/>
        </a:defRPr>
      </a:lvl3pPr>
      <a:lvl4pPr algn="l" rtl="0" eaLnBrk="0" fontAlgn="base" hangingPunct="0">
        <a:spcBef>
          <a:spcPct val="0"/>
        </a:spcBef>
        <a:spcAft>
          <a:spcPct val="0"/>
        </a:spcAft>
        <a:defRPr sz="2700">
          <a:solidFill>
            <a:schemeClr val="tx2"/>
          </a:solidFill>
          <a:latin typeface="Verdana" pitchFamily="34" charset="0"/>
        </a:defRPr>
      </a:lvl4pPr>
      <a:lvl5pPr algn="l" rtl="0" eaLnBrk="0" fontAlgn="base" hangingPunct="0">
        <a:spcBef>
          <a:spcPct val="0"/>
        </a:spcBef>
        <a:spcAft>
          <a:spcPct val="0"/>
        </a:spcAft>
        <a:defRPr sz="2700">
          <a:solidFill>
            <a:schemeClr val="tx2"/>
          </a:solidFill>
          <a:latin typeface="Verdana" pitchFamily="34" charset="0"/>
        </a:defRPr>
      </a:lvl5pPr>
      <a:lvl6pPr marL="457200" algn="l" rtl="0" fontAlgn="base">
        <a:spcBef>
          <a:spcPct val="0"/>
        </a:spcBef>
        <a:spcAft>
          <a:spcPct val="0"/>
        </a:spcAft>
        <a:defRPr sz="2700">
          <a:solidFill>
            <a:schemeClr val="tx2"/>
          </a:solidFill>
          <a:latin typeface="Verdana" pitchFamily="34" charset="0"/>
        </a:defRPr>
      </a:lvl6pPr>
      <a:lvl7pPr marL="914400" algn="l" rtl="0" fontAlgn="base">
        <a:spcBef>
          <a:spcPct val="0"/>
        </a:spcBef>
        <a:spcAft>
          <a:spcPct val="0"/>
        </a:spcAft>
        <a:defRPr sz="2700">
          <a:solidFill>
            <a:schemeClr val="tx2"/>
          </a:solidFill>
          <a:latin typeface="Verdana" pitchFamily="34" charset="0"/>
        </a:defRPr>
      </a:lvl7pPr>
      <a:lvl8pPr marL="1371600" algn="l" rtl="0" fontAlgn="base">
        <a:spcBef>
          <a:spcPct val="0"/>
        </a:spcBef>
        <a:spcAft>
          <a:spcPct val="0"/>
        </a:spcAft>
        <a:defRPr sz="2700">
          <a:solidFill>
            <a:schemeClr val="tx2"/>
          </a:solidFill>
          <a:latin typeface="Verdana" pitchFamily="34" charset="0"/>
        </a:defRPr>
      </a:lvl8pPr>
      <a:lvl9pPr marL="1828800" algn="l" rtl="0" fontAlgn="base">
        <a:spcBef>
          <a:spcPct val="0"/>
        </a:spcBef>
        <a:spcAft>
          <a:spcPct val="0"/>
        </a:spcAft>
        <a:defRPr sz="2700">
          <a:solidFill>
            <a:schemeClr val="tx2"/>
          </a:solidFill>
          <a:latin typeface="Verdana" pitchFamily="34" charset="0"/>
        </a:defRPr>
      </a:lvl9pPr>
    </p:titleStyle>
    <p:bodyStyle>
      <a:lvl1pPr marL="342900" indent="-342900" algn="l" rtl="0" eaLnBrk="0" fontAlgn="base" hangingPunct="0">
        <a:lnSpc>
          <a:spcPct val="110000"/>
        </a:lnSpc>
        <a:spcBef>
          <a:spcPct val="0"/>
        </a:spcBef>
        <a:spcAft>
          <a:spcPct val="0"/>
        </a:spcAft>
        <a:defRPr>
          <a:solidFill>
            <a:schemeClr val="tx1"/>
          </a:solidFill>
          <a:latin typeface="+mn-lt"/>
          <a:ea typeface="+mn-ea"/>
          <a:cs typeface="+mn-cs"/>
        </a:defRPr>
      </a:lvl1pPr>
      <a:lvl2pPr marL="190500" indent="-188913" algn="l" rtl="0" eaLnBrk="0" fontAlgn="base" hangingPunct="0">
        <a:lnSpc>
          <a:spcPct val="110000"/>
        </a:lnSpc>
        <a:spcBef>
          <a:spcPct val="50000"/>
        </a:spcBef>
        <a:spcAft>
          <a:spcPct val="0"/>
        </a:spcAft>
        <a:buFont typeface="Verdana" pitchFamily="34" charset="0"/>
        <a:buChar char="&gt;"/>
        <a:defRPr sz="1300">
          <a:solidFill>
            <a:schemeClr val="tx2"/>
          </a:solidFill>
          <a:latin typeface="+mn-lt"/>
        </a:defRPr>
      </a:lvl2pPr>
      <a:lvl3pPr marL="376238" indent="-184150" algn="l" rtl="0" eaLnBrk="0" fontAlgn="base" hangingPunct="0">
        <a:lnSpc>
          <a:spcPct val="110000"/>
        </a:lnSpc>
        <a:spcBef>
          <a:spcPct val="50000"/>
        </a:spcBef>
        <a:spcAft>
          <a:spcPct val="0"/>
        </a:spcAft>
        <a:buFont typeface="Verdana" pitchFamily="34" charset="0"/>
        <a:buChar char="&gt;"/>
        <a:defRPr sz="1300">
          <a:solidFill>
            <a:schemeClr val="tx2"/>
          </a:solidFill>
          <a:latin typeface="+mn-lt"/>
        </a:defRPr>
      </a:lvl3pPr>
      <a:lvl4pPr marL="571500" indent="-193675" algn="l" rtl="0" eaLnBrk="0" fontAlgn="base" hangingPunct="0">
        <a:lnSpc>
          <a:spcPct val="110000"/>
        </a:lnSpc>
        <a:spcBef>
          <a:spcPct val="50000"/>
        </a:spcBef>
        <a:spcAft>
          <a:spcPct val="0"/>
        </a:spcAft>
        <a:buFont typeface="Verdana" pitchFamily="34" charset="0"/>
        <a:buChar char="&gt;"/>
        <a:defRPr sz="1300">
          <a:solidFill>
            <a:schemeClr val="tx2"/>
          </a:solidFill>
          <a:latin typeface="+mn-lt"/>
        </a:defRPr>
      </a:lvl4pPr>
      <a:lvl5pPr marL="757238" indent="-184150" algn="l" rtl="0" eaLnBrk="0" fontAlgn="base" hangingPunct="0">
        <a:lnSpc>
          <a:spcPct val="110000"/>
        </a:lnSpc>
        <a:spcBef>
          <a:spcPct val="50000"/>
        </a:spcBef>
        <a:spcAft>
          <a:spcPct val="0"/>
        </a:spcAft>
        <a:buFont typeface="Verdana" pitchFamily="34" charset="0"/>
        <a:buChar char="&gt;"/>
        <a:defRPr sz="1300">
          <a:solidFill>
            <a:schemeClr val="tx2"/>
          </a:solidFill>
          <a:latin typeface="+mn-lt"/>
        </a:defRPr>
      </a:lvl5pPr>
      <a:lvl6pPr marL="1214438" indent="-184150" algn="l" rtl="0" fontAlgn="base">
        <a:lnSpc>
          <a:spcPct val="110000"/>
        </a:lnSpc>
        <a:spcBef>
          <a:spcPct val="50000"/>
        </a:spcBef>
        <a:spcAft>
          <a:spcPct val="0"/>
        </a:spcAft>
        <a:buFont typeface="Verdana" pitchFamily="34" charset="0"/>
        <a:buChar char="&gt;"/>
        <a:defRPr sz="1300">
          <a:solidFill>
            <a:schemeClr val="tx2"/>
          </a:solidFill>
          <a:latin typeface="+mn-lt"/>
        </a:defRPr>
      </a:lvl6pPr>
      <a:lvl7pPr marL="1671638" indent="-184150" algn="l" rtl="0" fontAlgn="base">
        <a:lnSpc>
          <a:spcPct val="110000"/>
        </a:lnSpc>
        <a:spcBef>
          <a:spcPct val="50000"/>
        </a:spcBef>
        <a:spcAft>
          <a:spcPct val="0"/>
        </a:spcAft>
        <a:buFont typeface="Verdana" pitchFamily="34" charset="0"/>
        <a:buChar char="&gt;"/>
        <a:defRPr sz="1300">
          <a:solidFill>
            <a:schemeClr val="tx2"/>
          </a:solidFill>
          <a:latin typeface="+mn-lt"/>
        </a:defRPr>
      </a:lvl7pPr>
      <a:lvl8pPr marL="2128838" indent="-184150" algn="l" rtl="0" fontAlgn="base">
        <a:lnSpc>
          <a:spcPct val="110000"/>
        </a:lnSpc>
        <a:spcBef>
          <a:spcPct val="50000"/>
        </a:spcBef>
        <a:spcAft>
          <a:spcPct val="0"/>
        </a:spcAft>
        <a:buFont typeface="Verdana" pitchFamily="34" charset="0"/>
        <a:buChar char="&gt;"/>
        <a:defRPr sz="1300">
          <a:solidFill>
            <a:schemeClr val="tx2"/>
          </a:solidFill>
          <a:latin typeface="+mn-lt"/>
        </a:defRPr>
      </a:lvl8pPr>
      <a:lvl9pPr marL="2586038" indent="-184150" algn="l" rtl="0" fontAlgn="base">
        <a:lnSpc>
          <a:spcPct val="110000"/>
        </a:lnSpc>
        <a:spcBef>
          <a:spcPct val="50000"/>
        </a:spcBef>
        <a:spcAft>
          <a:spcPct val="0"/>
        </a:spcAft>
        <a:buFont typeface="Verdana" pitchFamily="34" charset="0"/>
        <a:buChar char="&gt;"/>
        <a:defRPr sz="13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wilo-na.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9"/>
          <p:cNvSpPr txBox="1">
            <a:spLocks noChangeArrowheads="1"/>
          </p:cNvSpPr>
          <p:nvPr/>
        </p:nvSpPr>
        <p:spPr bwMode="auto">
          <a:xfrm>
            <a:off x="3348038" y="3429000"/>
            <a:ext cx="2305050" cy="914400"/>
          </a:xfrm>
          <a:prstGeom prst="rect">
            <a:avLst/>
          </a:prstGeom>
          <a:noFill/>
          <a:ln w="9525" algn="ctr">
            <a:noFill/>
            <a:miter lim="800000"/>
            <a:headEnd/>
            <a:tailEnd/>
          </a:ln>
        </p:spPr>
        <p:txBody>
          <a:bodyPr>
            <a:spAutoFit/>
          </a:bodyPr>
          <a:lstStyle/>
          <a:p>
            <a:pPr algn="ctr">
              <a:spcBef>
                <a:spcPct val="50000"/>
              </a:spcBef>
            </a:pPr>
            <a:r>
              <a:rPr lang="en-CA" sz="5400" dirty="0">
                <a:solidFill>
                  <a:srgbClr val="00997C"/>
                </a:solidFill>
                <a:latin typeface="Arial" charset="0"/>
              </a:rPr>
              <a:t>TOP Z</a:t>
            </a:r>
          </a:p>
        </p:txBody>
      </p:sp>
      <p:sp>
        <p:nvSpPr>
          <p:cNvPr id="4099" name="Text Box 31"/>
          <p:cNvSpPr txBox="1">
            <a:spLocks noChangeArrowheads="1"/>
          </p:cNvSpPr>
          <p:nvPr/>
        </p:nvSpPr>
        <p:spPr bwMode="auto">
          <a:xfrm>
            <a:off x="395288" y="977900"/>
            <a:ext cx="8353425" cy="579438"/>
          </a:xfrm>
          <a:prstGeom prst="rect">
            <a:avLst/>
          </a:prstGeom>
          <a:noFill/>
          <a:ln w="9525" algn="ctr">
            <a:noFill/>
            <a:miter lim="800000"/>
            <a:headEnd/>
            <a:tailEnd/>
          </a:ln>
        </p:spPr>
        <p:txBody>
          <a:bodyPr>
            <a:spAutoFit/>
          </a:bodyPr>
          <a:lstStyle/>
          <a:p>
            <a:pPr algn="ctr">
              <a:spcBef>
                <a:spcPct val="50000"/>
              </a:spcBef>
            </a:pPr>
            <a:r>
              <a:rPr lang="en-CA" sz="3200" dirty="0">
                <a:solidFill>
                  <a:schemeClr val="bg1"/>
                </a:solidFill>
                <a:latin typeface="WILO Plus TF-Bold" pitchFamily="2" charset="0"/>
              </a:rPr>
              <a:t>WILO Top Z Commercial Wet Rotor Training</a:t>
            </a:r>
            <a:endParaRPr lang="en-CA" sz="3200" b="1" u="sng" dirty="0">
              <a:solidFill>
                <a:schemeClr val="bg1"/>
              </a:solidFill>
              <a:latin typeface="WILO Plus TF-Bold" pitchFamily="2" charset="0"/>
            </a:endParaRPr>
          </a:p>
        </p:txBody>
      </p:sp>
      <p:sp>
        <p:nvSpPr>
          <p:cNvPr id="4100" name="Text Box 32"/>
          <p:cNvSpPr txBox="1">
            <a:spLocks noChangeArrowheads="1"/>
          </p:cNvSpPr>
          <p:nvPr/>
        </p:nvSpPr>
        <p:spPr bwMode="auto">
          <a:xfrm>
            <a:off x="684213" y="1773238"/>
            <a:ext cx="7416800" cy="685800"/>
          </a:xfrm>
          <a:prstGeom prst="rect">
            <a:avLst/>
          </a:prstGeom>
          <a:noFill/>
          <a:ln w="9525" algn="ctr">
            <a:noFill/>
            <a:miter lim="800000"/>
            <a:headEnd/>
            <a:tailEnd/>
          </a:ln>
        </p:spPr>
        <p:txBody>
          <a:bodyPr>
            <a:spAutoFit/>
          </a:bodyPr>
          <a:lstStyle/>
          <a:p>
            <a:pPr algn="ctr">
              <a:spcBef>
                <a:spcPct val="50000"/>
              </a:spcBef>
            </a:pPr>
            <a:r>
              <a:rPr lang="en-CA" sz="1800" dirty="0">
                <a:solidFill>
                  <a:srgbClr val="000000"/>
                </a:solidFill>
                <a:latin typeface="WILO Plus TF-Bold" pitchFamily="2" charset="0"/>
              </a:rPr>
              <a:t>Commercial Multi - Speed Wet Rotor Circulators for DHW Recirculation</a:t>
            </a:r>
          </a:p>
          <a:p>
            <a:pPr algn="ctr">
              <a:spcBef>
                <a:spcPct val="50000"/>
              </a:spcBef>
            </a:pPr>
            <a:r>
              <a:rPr lang="en-CA" sz="1400" dirty="0">
                <a:solidFill>
                  <a:srgbClr val="000000"/>
                </a:solidFill>
                <a:latin typeface="WILO Plus TF-Bold" pitchFamily="2" charset="0"/>
              </a:rPr>
              <a:t>Presentation Date – New October 2008</a:t>
            </a:r>
          </a:p>
        </p:txBody>
      </p:sp>
      <p:pic>
        <p:nvPicPr>
          <p:cNvPr id="4101" name="Picture 376"/>
          <p:cNvPicPr>
            <a:picLocks noChangeAspect="1" noChangeArrowheads="1"/>
          </p:cNvPicPr>
          <p:nvPr/>
        </p:nvPicPr>
        <p:blipFill>
          <a:blip r:embed="rId3"/>
          <a:srcRect/>
          <a:stretch>
            <a:fillRect/>
          </a:stretch>
        </p:blipFill>
        <p:spPr bwMode="auto">
          <a:xfrm>
            <a:off x="2028825" y="2500313"/>
            <a:ext cx="5043488" cy="4092575"/>
          </a:xfrm>
          <a:prstGeom prst="rect">
            <a:avLst/>
          </a:prstGeom>
          <a:noFill/>
          <a:ln w="9525" algn="ctr">
            <a:noFill/>
            <a:miter lim="800000"/>
            <a:headEnd/>
            <a:tailEnd/>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I:\TOP-Z2x40.bmp"/>
          <p:cNvPicPr>
            <a:picLocks noChangeAspect="1" noChangeArrowheads="1"/>
          </p:cNvPicPr>
          <p:nvPr/>
        </p:nvPicPr>
        <p:blipFill>
          <a:blip r:embed="rId2"/>
          <a:srcRect/>
          <a:stretch>
            <a:fillRect/>
          </a:stretch>
        </p:blipFill>
        <p:spPr bwMode="auto">
          <a:xfrm>
            <a:off x="762000" y="1295400"/>
            <a:ext cx="4803775" cy="4965700"/>
          </a:xfrm>
          <a:prstGeom prst="rect">
            <a:avLst/>
          </a:prstGeom>
          <a:noFill/>
          <a:ln w="9525">
            <a:noFill/>
            <a:miter lim="800000"/>
            <a:headEnd/>
            <a:tailEnd/>
          </a:ln>
        </p:spPr>
      </p:pic>
      <p:sp>
        <p:nvSpPr>
          <p:cNvPr id="13316" name="Text Box 4"/>
          <p:cNvSpPr txBox="1">
            <a:spLocks noChangeArrowheads="1"/>
          </p:cNvSpPr>
          <p:nvPr/>
        </p:nvSpPr>
        <p:spPr bwMode="auto">
          <a:xfrm>
            <a:off x="1093788" y="3608388"/>
            <a:ext cx="763568" cy="461665"/>
          </a:xfrm>
          <a:prstGeom prst="rect">
            <a:avLst/>
          </a:prstGeom>
          <a:noFill/>
          <a:ln w="25400">
            <a:noFill/>
            <a:miter lim="800000"/>
            <a:headEnd/>
            <a:tailEnd/>
          </a:ln>
        </p:spPr>
        <p:txBody>
          <a:bodyPr wrap="square">
            <a:spAutoFit/>
          </a:bodyPr>
          <a:lstStyle/>
          <a:p>
            <a:pPr>
              <a:spcBef>
                <a:spcPct val="50000"/>
              </a:spcBef>
            </a:pPr>
            <a:r>
              <a:rPr lang="de-DE" sz="1400" dirty="0" smtClean="0">
                <a:solidFill>
                  <a:schemeClr val="bg1"/>
                </a:solidFill>
              </a:rPr>
              <a:t>P</a:t>
            </a:r>
            <a:r>
              <a:rPr lang="de-DE" sz="1400" baseline="-25000" dirty="0" smtClean="0">
                <a:solidFill>
                  <a:schemeClr val="bg1"/>
                </a:solidFill>
              </a:rPr>
              <a:t> system</a:t>
            </a:r>
            <a:r>
              <a:rPr lang="de-DE" dirty="0" smtClean="0">
                <a:solidFill>
                  <a:schemeClr val="bg1"/>
                </a:solidFill>
              </a:rPr>
              <a:t> </a:t>
            </a:r>
            <a:endParaRPr lang="de-DE" dirty="0">
              <a:solidFill>
                <a:schemeClr val="bg1"/>
              </a:solidFill>
            </a:endParaRPr>
          </a:p>
        </p:txBody>
      </p:sp>
      <p:sp>
        <p:nvSpPr>
          <p:cNvPr id="13317" name="Text Box 5"/>
          <p:cNvSpPr txBox="1">
            <a:spLocks noChangeArrowheads="1"/>
          </p:cNvSpPr>
          <p:nvPr/>
        </p:nvSpPr>
        <p:spPr bwMode="auto">
          <a:xfrm>
            <a:off x="1398588" y="3276600"/>
            <a:ext cx="887412" cy="461665"/>
          </a:xfrm>
          <a:prstGeom prst="rect">
            <a:avLst/>
          </a:prstGeom>
          <a:noFill/>
          <a:ln w="25400">
            <a:noFill/>
            <a:miter lim="800000"/>
            <a:headEnd/>
            <a:tailEnd/>
          </a:ln>
        </p:spPr>
        <p:txBody>
          <a:bodyPr>
            <a:spAutoFit/>
          </a:bodyPr>
          <a:lstStyle/>
          <a:p>
            <a:pPr>
              <a:spcBef>
                <a:spcPct val="50000"/>
              </a:spcBef>
            </a:pPr>
            <a:r>
              <a:rPr lang="de-DE" sz="1400" dirty="0" smtClean="0">
                <a:solidFill>
                  <a:schemeClr val="bg1"/>
                </a:solidFill>
              </a:rPr>
              <a:t>T</a:t>
            </a:r>
            <a:r>
              <a:rPr lang="de-DE" sz="1400" baseline="-25000" dirty="0" smtClean="0">
                <a:solidFill>
                  <a:schemeClr val="bg1"/>
                </a:solidFill>
              </a:rPr>
              <a:t> system </a:t>
            </a:r>
            <a:r>
              <a:rPr lang="de-DE" sz="1400" baseline="-25000" dirty="0">
                <a:solidFill>
                  <a:schemeClr val="bg1"/>
                </a:solidFill>
              </a:rPr>
              <a:t>1</a:t>
            </a:r>
            <a:r>
              <a:rPr lang="de-DE" dirty="0">
                <a:solidFill>
                  <a:schemeClr val="bg1"/>
                </a:solidFill>
              </a:rPr>
              <a:t> </a:t>
            </a:r>
          </a:p>
        </p:txBody>
      </p:sp>
      <p:sp>
        <p:nvSpPr>
          <p:cNvPr id="13318" name="Rectangle 7"/>
          <p:cNvSpPr>
            <a:spLocks noChangeArrowheads="1"/>
          </p:cNvSpPr>
          <p:nvPr/>
        </p:nvSpPr>
        <p:spPr bwMode="auto">
          <a:xfrm>
            <a:off x="3843338" y="5168900"/>
            <a:ext cx="2228860" cy="523220"/>
          </a:xfrm>
          <a:prstGeom prst="rect">
            <a:avLst/>
          </a:prstGeom>
          <a:solidFill>
            <a:srgbClr val="00FFFF"/>
          </a:solidFill>
          <a:ln w="12700">
            <a:solidFill>
              <a:schemeClr val="tx1"/>
            </a:solidFill>
            <a:miter lim="800000"/>
            <a:headEnd/>
            <a:tailEnd/>
          </a:ln>
        </p:spPr>
        <p:txBody>
          <a:bodyPr wrap="square">
            <a:spAutoFit/>
          </a:bodyPr>
          <a:lstStyle/>
          <a:p>
            <a:r>
              <a:rPr lang="de-DE" sz="1400" dirty="0" smtClean="0">
                <a:solidFill>
                  <a:srgbClr val="000000"/>
                </a:solidFill>
              </a:rPr>
              <a:t>P</a:t>
            </a:r>
            <a:r>
              <a:rPr lang="de-DE" sz="1400" baseline="-25000" dirty="0" smtClean="0">
                <a:solidFill>
                  <a:srgbClr val="000000"/>
                </a:solidFill>
              </a:rPr>
              <a:t> Pressure in Rotor/Can Assy</a:t>
            </a:r>
          </a:p>
          <a:p>
            <a:r>
              <a:rPr lang="de-DE" sz="1400" dirty="0" smtClean="0">
                <a:solidFill>
                  <a:srgbClr val="000000"/>
                </a:solidFill>
              </a:rPr>
              <a:t>T</a:t>
            </a:r>
            <a:r>
              <a:rPr lang="de-DE" sz="1400" baseline="-25000" dirty="0" smtClean="0">
                <a:solidFill>
                  <a:srgbClr val="000000"/>
                </a:solidFill>
              </a:rPr>
              <a:t> Temp Rotor/Can Fluid. </a:t>
            </a:r>
            <a:r>
              <a:rPr lang="de-DE" sz="1400" baseline="-25000" dirty="0">
                <a:solidFill>
                  <a:srgbClr val="000000"/>
                </a:solidFill>
              </a:rPr>
              <a:t>2</a:t>
            </a:r>
            <a:endParaRPr lang="de-DE" dirty="0">
              <a:solidFill>
                <a:srgbClr val="000000"/>
              </a:solidFill>
            </a:endParaRPr>
          </a:p>
        </p:txBody>
      </p:sp>
      <p:sp>
        <p:nvSpPr>
          <p:cNvPr id="13319" name="Line 8"/>
          <p:cNvSpPr>
            <a:spLocks noChangeShapeType="1"/>
          </p:cNvSpPr>
          <p:nvPr/>
        </p:nvSpPr>
        <p:spPr bwMode="auto">
          <a:xfrm>
            <a:off x="3087688" y="4225925"/>
            <a:ext cx="755650" cy="942975"/>
          </a:xfrm>
          <a:prstGeom prst="line">
            <a:avLst/>
          </a:prstGeom>
          <a:noFill/>
          <a:ln w="25400">
            <a:solidFill>
              <a:schemeClr val="tx1"/>
            </a:solidFill>
            <a:round/>
            <a:headEnd type="triangle" w="med" len="med"/>
            <a:tailEnd/>
          </a:ln>
        </p:spPr>
        <p:txBody>
          <a:bodyPr/>
          <a:lstStyle/>
          <a:p>
            <a:endParaRPr lang="en-US" dirty="0"/>
          </a:p>
        </p:txBody>
      </p:sp>
      <p:sp>
        <p:nvSpPr>
          <p:cNvPr id="13320" name="Text Box 9"/>
          <p:cNvSpPr txBox="1">
            <a:spLocks noChangeArrowheads="1"/>
          </p:cNvSpPr>
          <p:nvPr/>
        </p:nvSpPr>
        <p:spPr bwMode="auto">
          <a:xfrm>
            <a:off x="4429124" y="1524000"/>
            <a:ext cx="4486276" cy="784830"/>
          </a:xfrm>
          <a:prstGeom prst="rect">
            <a:avLst/>
          </a:prstGeom>
          <a:solidFill>
            <a:schemeClr val="hlink"/>
          </a:solidFill>
          <a:ln w="25400">
            <a:noFill/>
            <a:miter lim="800000"/>
            <a:headEnd/>
            <a:tailEnd/>
          </a:ln>
        </p:spPr>
        <p:txBody>
          <a:bodyPr wrap="square">
            <a:spAutoFit/>
          </a:bodyPr>
          <a:lstStyle/>
          <a:p>
            <a:pPr>
              <a:spcBef>
                <a:spcPct val="50000"/>
              </a:spcBef>
            </a:pPr>
            <a:r>
              <a:rPr lang="de-DE" sz="1800" dirty="0" smtClean="0">
                <a:solidFill>
                  <a:schemeClr val="bg1"/>
                </a:solidFill>
              </a:rPr>
              <a:t>Rotor Can Fills: </a:t>
            </a:r>
            <a:r>
              <a:rPr lang="de-DE" sz="1800" dirty="0">
                <a:solidFill>
                  <a:schemeClr val="bg1"/>
                </a:solidFill>
              </a:rPr>
              <a:t>p </a:t>
            </a:r>
            <a:r>
              <a:rPr lang="de-DE" sz="1800" b="1" baseline="-25000" dirty="0" smtClean="0">
                <a:solidFill>
                  <a:schemeClr val="bg1"/>
                </a:solidFill>
              </a:rPr>
              <a:t>system</a:t>
            </a:r>
            <a:r>
              <a:rPr lang="de-DE" sz="1800" dirty="0" smtClean="0">
                <a:solidFill>
                  <a:schemeClr val="bg1"/>
                </a:solidFill>
              </a:rPr>
              <a:t>&gt; </a:t>
            </a:r>
            <a:r>
              <a:rPr lang="de-DE" sz="1800" dirty="0">
                <a:solidFill>
                  <a:schemeClr val="bg1"/>
                </a:solidFill>
              </a:rPr>
              <a:t>p </a:t>
            </a:r>
            <a:r>
              <a:rPr lang="de-DE" sz="1800" b="1" baseline="-25000" dirty="0">
                <a:solidFill>
                  <a:schemeClr val="bg1"/>
                </a:solidFill>
              </a:rPr>
              <a:t>cartridge</a:t>
            </a:r>
            <a:endParaRPr lang="de-DE" sz="1800" b="1" dirty="0">
              <a:solidFill>
                <a:schemeClr val="bg1"/>
              </a:solidFill>
            </a:endParaRPr>
          </a:p>
          <a:p>
            <a:pPr>
              <a:spcBef>
                <a:spcPct val="50000"/>
              </a:spcBef>
            </a:pPr>
            <a:r>
              <a:rPr lang="de-DE" sz="1800" dirty="0" smtClean="0">
                <a:solidFill>
                  <a:schemeClr val="bg1"/>
                </a:solidFill>
              </a:rPr>
              <a:t>Filling Complete: </a:t>
            </a:r>
            <a:r>
              <a:rPr lang="de-DE" sz="1800" dirty="0">
                <a:solidFill>
                  <a:schemeClr val="bg1"/>
                </a:solidFill>
              </a:rPr>
              <a:t>p </a:t>
            </a:r>
            <a:r>
              <a:rPr lang="de-DE" sz="1800" b="1" baseline="-25000" dirty="0" smtClean="0">
                <a:solidFill>
                  <a:schemeClr val="bg1"/>
                </a:solidFill>
              </a:rPr>
              <a:t>system</a:t>
            </a:r>
            <a:r>
              <a:rPr lang="de-DE" sz="1800" dirty="0" smtClean="0">
                <a:solidFill>
                  <a:schemeClr val="bg1"/>
                </a:solidFill>
              </a:rPr>
              <a:t>= </a:t>
            </a:r>
            <a:r>
              <a:rPr lang="de-DE" sz="1800" dirty="0">
                <a:solidFill>
                  <a:schemeClr val="bg1"/>
                </a:solidFill>
              </a:rPr>
              <a:t>p </a:t>
            </a:r>
            <a:r>
              <a:rPr lang="de-DE" sz="1800" b="1" baseline="-25000" dirty="0">
                <a:solidFill>
                  <a:schemeClr val="bg1"/>
                </a:solidFill>
              </a:rPr>
              <a:t>cartridge</a:t>
            </a:r>
            <a:endParaRPr lang="de-DE" sz="1800" b="1" dirty="0">
              <a:solidFill>
                <a:schemeClr val="bg1"/>
              </a:solidFill>
            </a:endParaRPr>
          </a:p>
        </p:txBody>
      </p:sp>
      <p:sp>
        <p:nvSpPr>
          <p:cNvPr id="9" name="Text Box 45"/>
          <p:cNvSpPr txBox="1">
            <a:spLocks noChangeArrowheads="1"/>
          </p:cNvSpPr>
          <p:nvPr/>
        </p:nvSpPr>
        <p:spPr bwMode="auto">
          <a:xfrm>
            <a:off x="1044575" y="473075"/>
            <a:ext cx="6840538" cy="579438"/>
          </a:xfrm>
          <a:prstGeom prst="rect">
            <a:avLst/>
          </a:prstGeom>
          <a:noFill/>
          <a:ln w="9525" algn="ctr">
            <a:noFill/>
            <a:miter lim="800000"/>
            <a:headEnd/>
            <a:tailEnd/>
          </a:ln>
        </p:spPr>
        <p:txBody>
          <a:bodyPr>
            <a:spAutoFit/>
          </a:bodyPr>
          <a:lstStyle/>
          <a:p>
            <a:pPr algn="ctr">
              <a:spcBef>
                <a:spcPct val="50000"/>
              </a:spcBef>
            </a:pPr>
            <a:r>
              <a:rPr lang="en-CA" sz="3200" dirty="0" smtClean="0">
                <a:solidFill>
                  <a:srgbClr val="000000"/>
                </a:solidFill>
                <a:latin typeface="WILO Plus-Bold" pitchFamily="2" charset="0"/>
              </a:rPr>
              <a:t>Top Z Filling and Venting</a:t>
            </a:r>
            <a:endParaRPr lang="en-CA" sz="3200" dirty="0">
              <a:solidFill>
                <a:srgbClr val="000000"/>
              </a:solidFill>
              <a:latin typeface="WILO Plus-Bold" pitchFamily="2" charset="0"/>
            </a:endParaRPr>
          </a:p>
        </p:txBody>
      </p:sp>
      <p:pic>
        <p:nvPicPr>
          <p:cNvPr id="10" name="Picture 17" descr="I:\TOP-Z\Lager TOP-Z MG22.bmp"/>
          <p:cNvPicPr>
            <a:picLocks noChangeAspect="1" noChangeArrowheads="1"/>
          </p:cNvPicPr>
          <p:nvPr/>
        </p:nvPicPr>
        <p:blipFill>
          <a:blip r:embed="rId3"/>
          <a:srcRect/>
          <a:stretch>
            <a:fillRect/>
          </a:stretch>
        </p:blipFill>
        <p:spPr bwMode="auto">
          <a:xfrm>
            <a:off x="6286512" y="2825753"/>
            <a:ext cx="1756171" cy="181769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Group 290"/>
          <p:cNvGrpSpPr>
            <a:grpSpLocks/>
          </p:cNvGrpSpPr>
          <p:nvPr/>
        </p:nvGrpSpPr>
        <p:grpSpPr bwMode="auto">
          <a:xfrm>
            <a:off x="500063" y="1500188"/>
            <a:ext cx="7929562" cy="4643437"/>
            <a:chOff x="248" y="816"/>
            <a:chExt cx="2536" cy="1440"/>
          </a:xfrm>
        </p:grpSpPr>
        <p:pic>
          <p:nvPicPr>
            <p:cNvPr id="14342" name="Picture 14" descr="I:\TOP-Z\Kartusche 22-90-2 TOP-Z.bmp"/>
            <p:cNvPicPr>
              <a:picLocks noChangeAspect="1" noChangeArrowheads="1"/>
            </p:cNvPicPr>
            <p:nvPr/>
          </p:nvPicPr>
          <p:blipFill>
            <a:blip r:embed="rId3"/>
            <a:srcRect l="19441" t="23131" r="30251" b="17068"/>
            <a:stretch>
              <a:fillRect/>
            </a:stretch>
          </p:blipFill>
          <p:spPr bwMode="auto">
            <a:xfrm>
              <a:off x="336" y="816"/>
              <a:ext cx="2448" cy="1440"/>
            </a:xfrm>
            <a:prstGeom prst="rect">
              <a:avLst/>
            </a:prstGeom>
            <a:noFill/>
            <a:ln w="9525">
              <a:noFill/>
              <a:miter lim="800000"/>
              <a:headEnd/>
              <a:tailEnd/>
            </a:ln>
          </p:spPr>
        </p:pic>
        <p:sp>
          <p:nvSpPr>
            <p:cNvPr id="14343" name="Line 29"/>
            <p:cNvSpPr>
              <a:spLocks noChangeShapeType="1"/>
            </p:cNvSpPr>
            <p:nvPr/>
          </p:nvSpPr>
          <p:spPr bwMode="auto">
            <a:xfrm>
              <a:off x="2206" y="1388"/>
              <a:ext cx="288" cy="0"/>
            </a:xfrm>
            <a:prstGeom prst="line">
              <a:avLst/>
            </a:prstGeom>
            <a:noFill/>
            <a:ln w="12700">
              <a:solidFill>
                <a:srgbClr val="3366FF"/>
              </a:solidFill>
              <a:round/>
              <a:headEnd/>
              <a:tailEnd/>
            </a:ln>
          </p:spPr>
          <p:txBody>
            <a:bodyPr/>
            <a:lstStyle/>
            <a:p>
              <a:endParaRPr lang="en-US" dirty="0"/>
            </a:p>
          </p:txBody>
        </p:sp>
        <p:sp>
          <p:nvSpPr>
            <p:cNvPr id="14344" name="Line 31"/>
            <p:cNvSpPr>
              <a:spLocks noChangeShapeType="1"/>
            </p:cNvSpPr>
            <p:nvPr/>
          </p:nvSpPr>
          <p:spPr bwMode="auto">
            <a:xfrm flipV="1">
              <a:off x="2158" y="1434"/>
              <a:ext cx="0" cy="92"/>
            </a:xfrm>
            <a:prstGeom prst="line">
              <a:avLst/>
            </a:prstGeom>
            <a:noFill/>
            <a:ln w="12700">
              <a:solidFill>
                <a:schemeClr val="tx1"/>
              </a:solidFill>
              <a:round/>
              <a:headEnd/>
              <a:tailEnd/>
            </a:ln>
          </p:spPr>
          <p:txBody>
            <a:bodyPr/>
            <a:lstStyle/>
            <a:p>
              <a:endParaRPr lang="en-US" dirty="0"/>
            </a:p>
          </p:txBody>
        </p:sp>
        <p:sp>
          <p:nvSpPr>
            <p:cNvPr id="14345" name="Line 32"/>
            <p:cNvSpPr>
              <a:spLocks noChangeShapeType="1"/>
            </p:cNvSpPr>
            <p:nvPr/>
          </p:nvSpPr>
          <p:spPr bwMode="auto">
            <a:xfrm flipH="1" flipV="1">
              <a:off x="2106" y="1434"/>
              <a:ext cx="2" cy="69"/>
            </a:xfrm>
            <a:prstGeom prst="line">
              <a:avLst/>
            </a:prstGeom>
            <a:noFill/>
            <a:ln w="12700">
              <a:solidFill>
                <a:schemeClr val="tx1"/>
              </a:solidFill>
              <a:round/>
              <a:headEnd/>
              <a:tailEnd/>
            </a:ln>
          </p:spPr>
          <p:txBody>
            <a:bodyPr/>
            <a:lstStyle/>
            <a:p>
              <a:endParaRPr lang="en-US" dirty="0"/>
            </a:p>
          </p:txBody>
        </p:sp>
        <p:sp>
          <p:nvSpPr>
            <p:cNvPr id="14346" name="Line 33"/>
            <p:cNvSpPr>
              <a:spLocks noChangeShapeType="1"/>
            </p:cNvSpPr>
            <p:nvPr/>
          </p:nvSpPr>
          <p:spPr bwMode="auto">
            <a:xfrm flipV="1">
              <a:off x="2108" y="1564"/>
              <a:ext cx="0" cy="92"/>
            </a:xfrm>
            <a:prstGeom prst="line">
              <a:avLst/>
            </a:prstGeom>
            <a:noFill/>
            <a:ln w="12700">
              <a:solidFill>
                <a:schemeClr val="tx1"/>
              </a:solidFill>
              <a:round/>
              <a:headEnd/>
              <a:tailEnd/>
            </a:ln>
          </p:spPr>
          <p:txBody>
            <a:bodyPr/>
            <a:lstStyle/>
            <a:p>
              <a:endParaRPr lang="en-US" dirty="0"/>
            </a:p>
          </p:txBody>
        </p:sp>
        <p:sp>
          <p:nvSpPr>
            <p:cNvPr id="14347" name="Line 34"/>
            <p:cNvSpPr>
              <a:spLocks noChangeShapeType="1"/>
            </p:cNvSpPr>
            <p:nvPr/>
          </p:nvSpPr>
          <p:spPr bwMode="auto">
            <a:xfrm flipV="1">
              <a:off x="2158" y="1562"/>
              <a:ext cx="0" cy="92"/>
            </a:xfrm>
            <a:prstGeom prst="line">
              <a:avLst/>
            </a:prstGeom>
            <a:noFill/>
            <a:ln w="12700">
              <a:solidFill>
                <a:schemeClr val="tx1"/>
              </a:solidFill>
              <a:round/>
              <a:headEnd/>
              <a:tailEnd/>
            </a:ln>
          </p:spPr>
          <p:txBody>
            <a:bodyPr/>
            <a:lstStyle/>
            <a:p>
              <a:endParaRPr lang="en-US" dirty="0"/>
            </a:p>
          </p:txBody>
        </p:sp>
        <p:sp>
          <p:nvSpPr>
            <p:cNvPr id="14348" name="Rectangle 37"/>
            <p:cNvSpPr>
              <a:spLocks noChangeArrowheads="1"/>
            </p:cNvSpPr>
            <p:nvPr/>
          </p:nvSpPr>
          <p:spPr bwMode="auto">
            <a:xfrm>
              <a:off x="2114" y="1436"/>
              <a:ext cx="40" cy="214"/>
            </a:xfrm>
            <a:prstGeom prst="rect">
              <a:avLst/>
            </a:prstGeom>
            <a:solidFill>
              <a:srgbClr val="3366FF"/>
            </a:solidFill>
            <a:ln w="9525">
              <a:solidFill>
                <a:srgbClr val="3366FF"/>
              </a:solidFill>
              <a:miter lim="800000"/>
              <a:headEnd/>
              <a:tailEnd/>
            </a:ln>
          </p:spPr>
          <p:txBody>
            <a:bodyPr wrap="none" anchor="ctr"/>
            <a:lstStyle/>
            <a:p>
              <a:endParaRPr lang="en-US" dirty="0"/>
            </a:p>
          </p:txBody>
        </p:sp>
        <p:sp>
          <p:nvSpPr>
            <p:cNvPr id="14349" name="Line 38"/>
            <p:cNvSpPr>
              <a:spLocks noChangeShapeType="1"/>
            </p:cNvSpPr>
            <p:nvPr/>
          </p:nvSpPr>
          <p:spPr bwMode="auto">
            <a:xfrm>
              <a:off x="404" y="1544"/>
              <a:ext cx="1802" cy="0"/>
            </a:xfrm>
            <a:prstGeom prst="line">
              <a:avLst/>
            </a:prstGeom>
            <a:noFill/>
            <a:ln w="9525">
              <a:solidFill>
                <a:schemeClr val="tx1"/>
              </a:solidFill>
              <a:prstDash val="dashDot"/>
              <a:round/>
              <a:headEnd/>
              <a:tailEnd/>
            </a:ln>
          </p:spPr>
          <p:txBody>
            <a:bodyPr/>
            <a:lstStyle/>
            <a:p>
              <a:endParaRPr lang="en-US" dirty="0"/>
            </a:p>
          </p:txBody>
        </p:sp>
        <p:sp>
          <p:nvSpPr>
            <p:cNvPr id="14350" name="Line 39"/>
            <p:cNvSpPr>
              <a:spLocks noChangeShapeType="1"/>
            </p:cNvSpPr>
            <p:nvPr/>
          </p:nvSpPr>
          <p:spPr bwMode="auto">
            <a:xfrm>
              <a:off x="2132" y="1434"/>
              <a:ext cx="0" cy="246"/>
            </a:xfrm>
            <a:prstGeom prst="line">
              <a:avLst/>
            </a:prstGeom>
            <a:noFill/>
            <a:ln w="9525">
              <a:solidFill>
                <a:schemeClr val="tx1"/>
              </a:solidFill>
              <a:prstDash val="dashDot"/>
              <a:round/>
              <a:headEnd/>
              <a:tailEnd/>
            </a:ln>
          </p:spPr>
          <p:txBody>
            <a:bodyPr/>
            <a:lstStyle/>
            <a:p>
              <a:endParaRPr lang="en-US" dirty="0"/>
            </a:p>
          </p:txBody>
        </p:sp>
        <p:sp>
          <p:nvSpPr>
            <p:cNvPr id="14351" name="Line 41"/>
            <p:cNvSpPr>
              <a:spLocks noChangeShapeType="1"/>
            </p:cNvSpPr>
            <p:nvPr/>
          </p:nvSpPr>
          <p:spPr bwMode="auto">
            <a:xfrm flipV="1">
              <a:off x="1306" y="1254"/>
              <a:ext cx="812" cy="0"/>
            </a:xfrm>
            <a:prstGeom prst="line">
              <a:avLst/>
            </a:prstGeom>
            <a:noFill/>
            <a:ln w="6350">
              <a:solidFill>
                <a:srgbClr val="3366FF"/>
              </a:solidFill>
              <a:round/>
              <a:headEnd/>
              <a:tailEnd/>
            </a:ln>
          </p:spPr>
          <p:txBody>
            <a:bodyPr/>
            <a:lstStyle/>
            <a:p>
              <a:endParaRPr lang="en-US" dirty="0"/>
            </a:p>
          </p:txBody>
        </p:sp>
        <p:sp>
          <p:nvSpPr>
            <p:cNvPr id="14352" name="Line 42"/>
            <p:cNvSpPr>
              <a:spLocks noChangeShapeType="1"/>
            </p:cNvSpPr>
            <p:nvPr/>
          </p:nvSpPr>
          <p:spPr bwMode="auto">
            <a:xfrm flipV="1">
              <a:off x="1304" y="1832"/>
              <a:ext cx="812" cy="0"/>
            </a:xfrm>
            <a:prstGeom prst="line">
              <a:avLst/>
            </a:prstGeom>
            <a:noFill/>
            <a:ln w="6350">
              <a:solidFill>
                <a:srgbClr val="3366FF"/>
              </a:solidFill>
              <a:round/>
              <a:headEnd/>
              <a:tailEnd/>
            </a:ln>
          </p:spPr>
          <p:txBody>
            <a:bodyPr/>
            <a:lstStyle/>
            <a:p>
              <a:endParaRPr lang="en-US" dirty="0"/>
            </a:p>
          </p:txBody>
        </p:sp>
        <p:sp>
          <p:nvSpPr>
            <p:cNvPr id="14353" name="Freeform 47"/>
            <p:cNvSpPr>
              <a:spLocks/>
            </p:cNvSpPr>
            <p:nvPr/>
          </p:nvSpPr>
          <p:spPr bwMode="auto">
            <a:xfrm>
              <a:off x="2466" y="1382"/>
              <a:ext cx="56" cy="322"/>
            </a:xfrm>
            <a:custGeom>
              <a:avLst/>
              <a:gdLst>
                <a:gd name="T0" fmla="*/ 2 w 56"/>
                <a:gd name="T1" fmla="*/ 0 h 322"/>
                <a:gd name="T2" fmla="*/ 2 w 56"/>
                <a:gd name="T3" fmla="*/ 47 h 322"/>
                <a:gd name="T4" fmla="*/ 32 w 56"/>
                <a:gd name="T5" fmla="*/ 60 h 322"/>
                <a:gd name="T6" fmla="*/ 32 w 56"/>
                <a:gd name="T7" fmla="*/ 145 h 322"/>
                <a:gd name="T8" fmla="*/ 17 w 56"/>
                <a:gd name="T9" fmla="*/ 152 h 322"/>
                <a:gd name="T10" fmla="*/ 17 w 56"/>
                <a:gd name="T11" fmla="*/ 168 h 322"/>
                <a:gd name="T12" fmla="*/ 30 w 56"/>
                <a:gd name="T13" fmla="*/ 174 h 322"/>
                <a:gd name="T14" fmla="*/ 31 w 56"/>
                <a:gd name="T15" fmla="*/ 262 h 322"/>
                <a:gd name="T16" fmla="*/ 0 w 56"/>
                <a:gd name="T17" fmla="*/ 280 h 322"/>
                <a:gd name="T18" fmla="*/ 3 w 56"/>
                <a:gd name="T19" fmla="*/ 322 h 322"/>
                <a:gd name="T20" fmla="*/ 56 w 56"/>
                <a:gd name="T21" fmla="*/ 322 h 322"/>
                <a:gd name="T22" fmla="*/ 54 w 56"/>
                <a:gd name="T23" fmla="*/ 0 h 322"/>
                <a:gd name="T24" fmla="*/ 2 w 56"/>
                <a:gd name="T25" fmla="*/ 0 h 3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322"/>
                <a:gd name="T41" fmla="*/ 56 w 56"/>
                <a:gd name="T42" fmla="*/ 322 h 3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322">
                  <a:moveTo>
                    <a:pt x="2" y="0"/>
                  </a:moveTo>
                  <a:lnTo>
                    <a:pt x="2" y="47"/>
                  </a:lnTo>
                  <a:lnTo>
                    <a:pt x="32" y="60"/>
                  </a:lnTo>
                  <a:lnTo>
                    <a:pt x="32" y="145"/>
                  </a:lnTo>
                  <a:lnTo>
                    <a:pt x="17" y="152"/>
                  </a:lnTo>
                  <a:lnTo>
                    <a:pt x="17" y="168"/>
                  </a:lnTo>
                  <a:lnTo>
                    <a:pt x="30" y="174"/>
                  </a:lnTo>
                  <a:lnTo>
                    <a:pt x="31" y="262"/>
                  </a:lnTo>
                  <a:lnTo>
                    <a:pt x="0" y="280"/>
                  </a:lnTo>
                  <a:lnTo>
                    <a:pt x="3" y="322"/>
                  </a:lnTo>
                  <a:lnTo>
                    <a:pt x="56" y="322"/>
                  </a:lnTo>
                  <a:lnTo>
                    <a:pt x="54" y="0"/>
                  </a:lnTo>
                  <a:lnTo>
                    <a:pt x="2" y="0"/>
                  </a:lnTo>
                  <a:close/>
                </a:path>
              </a:pathLst>
            </a:custGeom>
            <a:solidFill>
              <a:srgbClr val="3366FF"/>
            </a:solidFill>
            <a:ln w="3175">
              <a:solidFill>
                <a:srgbClr val="3366FF"/>
              </a:solidFill>
              <a:round/>
              <a:headEnd/>
              <a:tailEnd/>
            </a:ln>
          </p:spPr>
          <p:txBody>
            <a:bodyPr/>
            <a:lstStyle/>
            <a:p>
              <a:endParaRPr lang="en-US" dirty="0"/>
            </a:p>
          </p:txBody>
        </p:sp>
        <p:sp>
          <p:nvSpPr>
            <p:cNvPr id="14354" name="Oval 48"/>
            <p:cNvSpPr>
              <a:spLocks noChangeArrowheads="1"/>
            </p:cNvSpPr>
            <p:nvPr/>
          </p:nvSpPr>
          <p:spPr bwMode="auto">
            <a:xfrm flipV="1">
              <a:off x="2478" y="1388"/>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355" name="Oval 50"/>
            <p:cNvSpPr>
              <a:spLocks noChangeArrowheads="1"/>
            </p:cNvSpPr>
            <p:nvPr/>
          </p:nvSpPr>
          <p:spPr bwMode="auto">
            <a:xfrm flipV="1">
              <a:off x="2492" y="1530"/>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356" name="Oval 51"/>
            <p:cNvSpPr>
              <a:spLocks noChangeArrowheads="1"/>
            </p:cNvSpPr>
            <p:nvPr/>
          </p:nvSpPr>
          <p:spPr bwMode="auto">
            <a:xfrm flipV="1">
              <a:off x="2496" y="1488"/>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357" name="Oval 53"/>
            <p:cNvSpPr>
              <a:spLocks noChangeArrowheads="1"/>
            </p:cNvSpPr>
            <p:nvPr/>
          </p:nvSpPr>
          <p:spPr bwMode="auto">
            <a:xfrm flipV="1">
              <a:off x="2492" y="1432"/>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358" name="Oval 60"/>
            <p:cNvSpPr>
              <a:spLocks noChangeArrowheads="1"/>
            </p:cNvSpPr>
            <p:nvPr/>
          </p:nvSpPr>
          <p:spPr bwMode="auto">
            <a:xfrm flipV="1">
              <a:off x="2130" y="1451"/>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359" name="Freeform 72"/>
            <p:cNvSpPr>
              <a:spLocks/>
            </p:cNvSpPr>
            <p:nvPr/>
          </p:nvSpPr>
          <p:spPr bwMode="auto">
            <a:xfrm>
              <a:off x="2112" y="1252"/>
              <a:ext cx="98" cy="175"/>
            </a:xfrm>
            <a:custGeom>
              <a:avLst/>
              <a:gdLst>
                <a:gd name="T0" fmla="*/ 0 w 98"/>
                <a:gd name="T1" fmla="*/ 0 h 173"/>
                <a:gd name="T2" fmla="*/ 2 w 98"/>
                <a:gd name="T3" fmla="*/ 173 h 173"/>
                <a:gd name="T4" fmla="*/ 63 w 98"/>
                <a:gd name="T5" fmla="*/ 173 h 173"/>
                <a:gd name="T6" fmla="*/ 62 w 98"/>
                <a:gd name="T7" fmla="*/ 149 h 173"/>
                <a:gd name="T8" fmla="*/ 84 w 98"/>
                <a:gd name="T9" fmla="*/ 149 h 173"/>
                <a:gd name="T10" fmla="*/ 86 w 98"/>
                <a:gd name="T11" fmla="*/ 173 h 173"/>
                <a:gd name="T12" fmla="*/ 98 w 98"/>
                <a:gd name="T13" fmla="*/ 173 h 173"/>
                <a:gd name="T14" fmla="*/ 98 w 98"/>
                <a:gd name="T15" fmla="*/ 131 h 173"/>
                <a:gd name="T16" fmla="*/ 77 w 98"/>
                <a:gd name="T17" fmla="*/ 120 h 173"/>
                <a:gd name="T18" fmla="*/ 68 w 98"/>
                <a:gd name="T19" fmla="*/ 104 h 173"/>
                <a:gd name="T20" fmla="*/ 63 w 98"/>
                <a:gd name="T21" fmla="*/ 63 h 173"/>
                <a:gd name="T22" fmla="*/ 60 w 98"/>
                <a:gd name="T23" fmla="*/ 29 h 173"/>
                <a:gd name="T24" fmla="*/ 54 w 98"/>
                <a:gd name="T25" fmla="*/ 0 h 173"/>
                <a:gd name="T26" fmla="*/ 0 w 98"/>
                <a:gd name="T27" fmla="*/ 0 h 1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
                <a:gd name="T43" fmla="*/ 0 h 173"/>
                <a:gd name="T44" fmla="*/ 98 w 98"/>
                <a:gd name="T45" fmla="*/ 173 h 1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 h="173">
                  <a:moveTo>
                    <a:pt x="0" y="0"/>
                  </a:moveTo>
                  <a:lnTo>
                    <a:pt x="2" y="173"/>
                  </a:lnTo>
                  <a:lnTo>
                    <a:pt x="63" y="173"/>
                  </a:lnTo>
                  <a:lnTo>
                    <a:pt x="62" y="149"/>
                  </a:lnTo>
                  <a:lnTo>
                    <a:pt x="84" y="149"/>
                  </a:lnTo>
                  <a:lnTo>
                    <a:pt x="86" y="173"/>
                  </a:lnTo>
                  <a:lnTo>
                    <a:pt x="98" y="173"/>
                  </a:lnTo>
                  <a:lnTo>
                    <a:pt x="98" y="131"/>
                  </a:lnTo>
                  <a:lnTo>
                    <a:pt x="77" y="120"/>
                  </a:lnTo>
                  <a:lnTo>
                    <a:pt x="68" y="104"/>
                  </a:lnTo>
                  <a:lnTo>
                    <a:pt x="63" y="63"/>
                  </a:lnTo>
                  <a:lnTo>
                    <a:pt x="60" y="29"/>
                  </a:lnTo>
                  <a:lnTo>
                    <a:pt x="54" y="0"/>
                  </a:lnTo>
                  <a:lnTo>
                    <a:pt x="0" y="0"/>
                  </a:lnTo>
                  <a:close/>
                </a:path>
              </a:pathLst>
            </a:custGeom>
            <a:solidFill>
              <a:srgbClr val="3366FF"/>
            </a:solidFill>
            <a:ln w="3175">
              <a:solidFill>
                <a:srgbClr val="3366FF"/>
              </a:solidFill>
              <a:round/>
              <a:headEnd/>
              <a:tailEnd/>
            </a:ln>
          </p:spPr>
          <p:txBody>
            <a:bodyPr/>
            <a:lstStyle/>
            <a:p>
              <a:endParaRPr lang="en-US" dirty="0"/>
            </a:p>
          </p:txBody>
        </p:sp>
        <p:sp>
          <p:nvSpPr>
            <p:cNvPr id="14360" name="Oval 73"/>
            <p:cNvSpPr>
              <a:spLocks noChangeArrowheads="1"/>
            </p:cNvSpPr>
            <p:nvPr/>
          </p:nvSpPr>
          <p:spPr bwMode="auto">
            <a:xfrm flipV="1">
              <a:off x="2122" y="1344"/>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361" name="Oval 74"/>
            <p:cNvSpPr>
              <a:spLocks noChangeArrowheads="1"/>
            </p:cNvSpPr>
            <p:nvPr/>
          </p:nvSpPr>
          <p:spPr bwMode="auto">
            <a:xfrm flipV="1">
              <a:off x="2146" y="1392"/>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362" name="Oval 75"/>
            <p:cNvSpPr>
              <a:spLocks noChangeArrowheads="1"/>
            </p:cNvSpPr>
            <p:nvPr/>
          </p:nvSpPr>
          <p:spPr bwMode="auto">
            <a:xfrm flipV="1">
              <a:off x="2138" y="1286"/>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363" name="Freeform 76"/>
            <p:cNvSpPr>
              <a:spLocks/>
            </p:cNvSpPr>
            <p:nvPr/>
          </p:nvSpPr>
          <p:spPr bwMode="auto">
            <a:xfrm flipV="1">
              <a:off x="2112" y="1660"/>
              <a:ext cx="98" cy="175"/>
            </a:xfrm>
            <a:custGeom>
              <a:avLst/>
              <a:gdLst>
                <a:gd name="T0" fmla="*/ 0 w 98"/>
                <a:gd name="T1" fmla="*/ 0 h 173"/>
                <a:gd name="T2" fmla="*/ 2 w 98"/>
                <a:gd name="T3" fmla="*/ 173 h 173"/>
                <a:gd name="T4" fmla="*/ 63 w 98"/>
                <a:gd name="T5" fmla="*/ 173 h 173"/>
                <a:gd name="T6" fmla="*/ 62 w 98"/>
                <a:gd name="T7" fmla="*/ 149 h 173"/>
                <a:gd name="T8" fmla="*/ 84 w 98"/>
                <a:gd name="T9" fmla="*/ 149 h 173"/>
                <a:gd name="T10" fmla="*/ 86 w 98"/>
                <a:gd name="T11" fmla="*/ 173 h 173"/>
                <a:gd name="T12" fmla="*/ 98 w 98"/>
                <a:gd name="T13" fmla="*/ 173 h 173"/>
                <a:gd name="T14" fmla="*/ 98 w 98"/>
                <a:gd name="T15" fmla="*/ 131 h 173"/>
                <a:gd name="T16" fmla="*/ 77 w 98"/>
                <a:gd name="T17" fmla="*/ 120 h 173"/>
                <a:gd name="T18" fmla="*/ 68 w 98"/>
                <a:gd name="T19" fmla="*/ 104 h 173"/>
                <a:gd name="T20" fmla="*/ 63 w 98"/>
                <a:gd name="T21" fmla="*/ 63 h 173"/>
                <a:gd name="T22" fmla="*/ 60 w 98"/>
                <a:gd name="T23" fmla="*/ 29 h 173"/>
                <a:gd name="T24" fmla="*/ 54 w 98"/>
                <a:gd name="T25" fmla="*/ 0 h 173"/>
                <a:gd name="T26" fmla="*/ 0 w 98"/>
                <a:gd name="T27" fmla="*/ 0 h 1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
                <a:gd name="T43" fmla="*/ 0 h 173"/>
                <a:gd name="T44" fmla="*/ 98 w 98"/>
                <a:gd name="T45" fmla="*/ 173 h 1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 h="173">
                  <a:moveTo>
                    <a:pt x="0" y="0"/>
                  </a:moveTo>
                  <a:lnTo>
                    <a:pt x="2" y="173"/>
                  </a:lnTo>
                  <a:lnTo>
                    <a:pt x="63" y="173"/>
                  </a:lnTo>
                  <a:lnTo>
                    <a:pt x="62" y="149"/>
                  </a:lnTo>
                  <a:lnTo>
                    <a:pt x="84" y="149"/>
                  </a:lnTo>
                  <a:lnTo>
                    <a:pt x="86" y="173"/>
                  </a:lnTo>
                  <a:lnTo>
                    <a:pt x="98" y="173"/>
                  </a:lnTo>
                  <a:lnTo>
                    <a:pt x="98" y="131"/>
                  </a:lnTo>
                  <a:lnTo>
                    <a:pt x="77" y="120"/>
                  </a:lnTo>
                  <a:lnTo>
                    <a:pt x="68" y="104"/>
                  </a:lnTo>
                  <a:lnTo>
                    <a:pt x="63" y="63"/>
                  </a:lnTo>
                  <a:lnTo>
                    <a:pt x="60" y="29"/>
                  </a:lnTo>
                  <a:lnTo>
                    <a:pt x="54" y="0"/>
                  </a:lnTo>
                  <a:lnTo>
                    <a:pt x="0" y="0"/>
                  </a:lnTo>
                  <a:close/>
                </a:path>
              </a:pathLst>
            </a:custGeom>
            <a:solidFill>
              <a:srgbClr val="3366FF"/>
            </a:solidFill>
            <a:ln w="3175">
              <a:solidFill>
                <a:srgbClr val="3366FF"/>
              </a:solidFill>
              <a:round/>
              <a:headEnd/>
              <a:tailEnd/>
            </a:ln>
          </p:spPr>
          <p:txBody>
            <a:bodyPr/>
            <a:lstStyle/>
            <a:p>
              <a:endParaRPr lang="en-US" dirty="0"/>
            </a:p>
          </p:txBody>
        </p:sp>
        <p:sp>
          <p:nvSpPr>
            <p:cNvPr id="14364" name="Freeform 80"/>
            <p:cNvSpPr>
              <a:spLocks/>
            </p:cNvSpPr>
            <p:nvPr/>
          </p:nvSpPr>
          <p:spPr bwMode="auto">
            <a:xfrm>
              <a:off x="1079" y="1253"/>
              <a:ext cx="234" cy="162"/>
            </a:xfrm>
            <a:custGeom>
              <a:avLst/>
              <a:gdLst>
                <a:gd name="T0" fmla="*/ 39 w 234"/>
                <a:gd name="T1" fmla="*/ 18 h 162"/>
                <a:gd name="T2" fmla="*/ 37 w 234"/>
                <a:gd name="T3" fmla="*/ 90 h 162"/>
                <a:gd name="T4" fmla="*/ 54 w 234"/>
                <a:gd name="T5" fmla="*/ 91 h 162"/>
                <a:gd name="T6" fmla="*/ 63 w 234"/>
                <a:gd name="T7" fmla="*/ 100 h 162"/>
                <a:gd name="T8" fmla="*/ 63 w 234"/>
                <a:gd name="T9" fmla="*/ 63 h 162"/>
                <a:gd name="T10" fmla="*/ 73 w 234"/>
                <a:gd name="T11" fmla="*/ 63 h 162"/>
                <a:gd name="T12" fmla="*/ 73 w 234"/>
                <a:gd name="T13" fmla="*/ 25 h 162"/>
                <a:gd name="T14" fmla="*/ 148 w 234"/>
                <a:gd name="T15" fmla="*/ 25 h 162"/>
                <a:gd name="T16" fmla="*/ 148 w 234"/>
                <a:gd name="T17" fmla="*/ 136 h 162"/>
                <a:gd name="T18" fmla="*/ 220 w 234"/>
                <a:gd name="T19" fmla="*/ 136 h 162"/>
                <a:gd name="T20" fmla="*/ 222 w 234"/>
                <a:gd name="T21" fmla="*/ 162 h 162"/>
                <a:gd name="T22" fmla="*/ 234 w 234"/>
                <a:gd name="T23" fmla="*/ 162 h 162"/>
                <a:gd name="T24" fmla="*/ 234 w 234"/>
                <a:gd name="T25" fmla="*/ 0 h 162"/>
                <a:gd name="T26" fmla="*/ 0 w 234"/>
                <a:gd name="T27" fmla="*/ 0 h 162"/>
                <a:gd name="T28" fmla="*/ 0 w 234"/>
                <a:gd name="T29" fmla="*/ 6 h 162"/>
                <a:gd name="T30" fmla="*/ 39 w 234"/>
                <a:gd name="T31" fmla="*/ 18 h 1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4"/>
                <a:gd name="T49" fmla="*/ 0 h 162"/>
                <a:gd name="T50" fmla="*/ 234 w 234"/>
                <a:gd name="T51" fmla="*/ 162 h 1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4" h="162">
                  <a:moveTo>
                    <a:pt x="39" y="18"/>
                  </a:moveTo>
                  <a:lnTo>
                    <a:pt x="37" y="90"/>
                  </a:lnTo>
                  <a:lnTo>
                    <a:pt x="54" y="91"/>
                  </a:lnTo>
                  <a:lnTo>
                    <a:pt x="63" y="100"/>
                  </a:lnTo>
                  <a:lnTo>
                    <a:pt x="63" y="63"/>
                  </a:lnTo>
                  <a:lnTo>
                    <a:pt x="73" y="63"/>
                  </a:lnTo>
                  <a:lnTo>
                    <a:pt x="73" y="25"/>
                  </a:lnTo>
                  <a:lnTo>
                    <a:pt x="148" y="25"/>
                  </a:lnTo>
                  <a:lnTo>
                    <a:pt x="148" y="136"/>
                  </a:lnTo>
                  <a:lnTo>
                    <a:pt x="220" y="136"/>
                  </a:lnTo>
                  <a:lnTo>
                    <a:pt x="222" y="162"/>
                  </a:lnTo>
                  <a:lnTo>
                    <a:pt x="234" y="162"/>
                  </a:lnTo>
                  <a:lnTo>
                    <a:pt x="234" y="0"/>
                  </a:lnTo>
                  <a:lnTo>
                    <a:pt x="0" y="0"/>
                  </a:lnTo>
                  <a:lnTo>
                    <a:pt x="0" y="6"/>
                  </a:lnTo>
                  <a:lnTo>
                    <a:pt x="39" y="18"/>
                  </a:lnTo>
                  <a:close/>
                </a:path>
              </a:pathLst>
            </a:custGeom>
            <a:solidFill>
              <a:srgbClr val="3366FF"/>
            </a:solidFill>
            <a:ln w="3175">
              <a:solidFill>
                <a:srgbClr val="3366FF"/>
              </a:solidFill>
              <a:round/>
              <a:headEnd/>
              <a:tailEnd/>
            </a:ln>
          </p:spPr>
          <p:txBody>
            <a:bodyPr/>
            <a:lstStyle/>
            <a:p>
              <a:endParaRPr lang="en-US" dirty="0"/>
            </a:p>
          </p:txBody>
        </p:sp>
        <p:sp>
          <p:nvSpPr>
            <p:cNvPr id="14365" name="Freeform 81"/>
            <p:cNvSpPr>
              <a:spLocks/>
            </p:cNvSpPr>
            <p:nvPr/>
          </p:nvSpPr>
          <p:spPr bwMode="auto">
            <a:xfrm flipV="1">
              <a:off x="1077" y="1671"/>
              <a:ext cx="234" cy="162"/>
            </a:xfrm>
            <a:custGeom>
              <a:avLst/>
              <a:gdLst>
                <a:gd name="T0" fmla="*/ 39 w 234"/>
                <a:gd name="T1" fmla="*/ 18 h 162"/>
                <a:gd name="T2" fmla="*/ 37 w 234"/>
                <a:gd name="T3" fmla="*/ 90 h 162"/>
                <a:gd name="T4" fmla="*/ 54 w 234"/>
                <a:gd name="T5" fmla="*/ 91 h 162"/>
                <a:gd name="T6" fmla="*/ 63 w 234"/>
                <a:gd name="T7" fmla="*/ 100 h 162"/>
                <a:gd name="T8" fmla="*/ 63 w 234"/>
                <a:gd name="T9" fmla="*/ 63 h 162"/>
                <a:gd name="T10" fmla="*/ 73 w 234"/>
                <a:gd name="T11" fmla="*/ 63 h 162"/>
                <a:gd name="T12" fmla="*/ 73 w 234"/>
                <a:gd name="T13" fmla="*/ 25 h 162"/>
                <a:gd name="T14" fmla="*/ 148 w 234"/>
                <a:gd name="T15" fmla="*/ 25 h 162"/>
                <a:gd name="T16" fmla="*/ 148 w 234"/>
                <a:gd name="T17" fmla="*/ 136 h 162"/>
                <a:gd name="T18" fmla="*/ 220 w 234"/>
                <a:gd name="T19" fmla="*/ 136 h 162"/>
                <a:gd name="T20" fmla="*/ 222 w 234"/>
                <a:gd name="T21" fmla="*/ 162 h 162"/>
                <a:gd name="T22" fmla="*/ 234 w 234"/>
                <a:gd name="T23" fmla="*/ 162 h 162"/>
                <a:gd name="T24" fmla="*/ 234 w 234"/>
                <a:gd name="T25" fmla="*/ 0 h 162"/>
                <a:gd name="T26" fmla="*/ 0 w 234"/>
                <a:gd name="T27" fmla="*/ 0 h 162"/>
                <a:gd name="T28" fmla="*/ 0 w 234"/>
                <a:gd name="T29" fmla="*/ 6 h 162"/>
                <a:gd name="T30" fmla="*/ 39 w 234"/>
                <a:gd name="T31" fmla="*/ 18 h 1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4"/>
                <a:gd name="T49" fmla="*/ 0 h 162"/>
                <a:gd name="T50" fmla="*/ 234 w 234"/>
                <a:gd name="T51" fmla="*/ 162 h 1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4" h="162">
                  <a:moveTo>
                    <a:pt x="39" y="18"/>
                  </a:moveTo>
                  <a:lnTo>
                    <a:pt x="37" y="90"/>
                  </a:lnTo>
                  <a:lnTo>
                    <a:pt x="54" y="91"/>
                  </a:lnTo>
                  <a:lnTo>
                    <a:pt x="63" y="100"/>
                  </a:lnTo>
                  <a:lnTo>
                    <a:pt x="63" y="63"/>
                  </a:lnTo>
                  <a:lnTo>
                    <a:pt x="73" y="63"/>
                  </a:lnTo>
                  <a:lnTo>
                    <a:pt x="73" y="25"/>
                  </a:lnTo>
                  <a:lnTo>
                    <a:pt x="148" y="25"/>
                  </a:lnTo>
                  <a:lnTo>
                    <a:pt x="148" y="136"/>
                  </a:lnTo>
                  <a:lnTo>
                    <a:pt x="220" y="136"/>
                  </a:lnTo>
                  <a:lnTo>
                    <a:pt x="222" y="162"/>
                  </a:lnTo>
                  <a:lnTo>
                    <a:pt x="234" y="162"/>
                  </a:lnTo>
                  <a:lnTo>
                    <a:pt x="234" y="0"/>
                  </a:lnTo>
                  <a:lnTo>
                    <a:pt x="0" y="0"/>
                  </a:lnTo>
                  <a:lnTo>
                    <a:pt x="0" y="6"/>
                  </a:lnTo>
                  <a:lnTo>
                    <a:pt x="39" y="18"/>
                  </a:lnTo>
                  <a:close/>
                </a:path>
              </a:pathLst>
            </a:custGeom>
            <a:solidFill>
              <a:srgbClr val="3366FF"/>
            </a:solidFill>
            <a:ln w="3175">
              <a:solidFill>
                <a:srgbClr val="3366FF"/>
              </a:solidFill>
              <a:round/>
              <a:headEnd/>
              <a:tailEnd/>
            </a:ln>
          </p:spPr>
          <p:txBody>
            <a:bodyPr/>
            <a:lstStyle/>
            <a:p>
              <a:endParaRPr lang="en-US" dirty="0"/>
            </a:p>
          </p:txBody>
        </p:sp>
        <p:sp>
          <p:nvSpPr>
            <p:cNvPr id="14366" name="Oval 82"/>
            <p:cNvSpPr>
              <a:spLocks noChangeArrowheads="1"/>
            </p:cNvSpPr>
            <p:nvPr/>
          </p:nvSpPr>
          <p:spPr bwMode="auto">
            <a:xfrm flipV="1">
              <a:off x="1240" y="1302"/>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367" name="Oval 83"/>
            <p:cNvSpPr>
              <a:spLocks noChangeArrowheads="1"/>
            </p:cNvSpPr>
            <p:nvPr/>
          </p:nvSpPr>
          <p:spPr bwMode="auto">
            <a:xfrm flipV="1">
              <a:off x="1236" y="1344"/>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368" name="Oval 84"/>
            <p:cNvSpPr>
              <a:spLocks noChangeArrowheads="1"/>
            </p:cNvSpPr>
            <p:nvPr/>
          </p:nvSpPr>
          <p:spPr bwMode="auto">
            <a:xfrm flipV="1">
              <a:off x="1282" y="1304"/>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369" name="Oval 85"/>
            <p:cNvSpPr>
              <a:spLocks noChangeArrowheads="1"/>
            </p:cNvSpPr>
            <p:nvPr/>
          </p:nvSpPr>
          <p:spPr bwMode="auto">
            <a:xfrm flipV="1">
              <a:off x="1278" y="1356"/>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370" name="Oval 86"/>
            <p:cNvSpPr>
              <a:spLocks noChangeArrowheads="1"/>
            </p:cNvSpPr>
            <p:nvPr/>
          </p:nvSpPr>
          <p:spPr bwMode="auto">
            <a:xfrm flipV="1">
              <a:off x="1114" y="1256"/>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371" name="Oval 87"/>
            <p:cNvSpPr>
              <a:spLocks noChangeArrowheads="1"/>
            </p:cNvSpPr>
            <p:nvPr/>
          </p:nvSpPr>
          <p:spPr bwMode="auto">
            <a:xfrm flipV="1">
              <a:off x="1123" y="1292"/>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372" name="Oval 88"/>
            <p:cNvSpPr>
              <a:spLocks noChangeArrowheads="1"/>
            </p:cNvSpPr>
            <p:nvPr/>
          </p:nvSpPr>
          <p:spPr bwMode="auto">
            <a:xfrm flipV="1">
              <a:off x="1248" y="1258"/>
              <a:ext cx="27" cy="27"/>
            </a:xfrm>
            <a:prstGeom prst="ellipse">
              <a:avLst/>
            </a:prstGeom>
            <a:solidFill>
              <a:schemeClr val="bg1"/>
            </a:solidFill>
            <a:ln w="3175">
              <a:solidFill>
                <a:srgbClr val="3366FF"/>
              </a:solidFill>
              <a:round/>
              <a:headEnd/>
              <a:tailEnd/>
            </a:ln>
          </p:spPr>
          <p:txBody>
            <a:bodyPr wrap="none" anchor="ctr"/>
            <a:lstStyle/>
            <a:p>
              <a:endParaRPr lang="en-US" dirty="0"/>
            </a:p>
          </p:txBody>
        </p:sp>
        <p:grpSp>
          <p:nvGrpSpPr>
            <p:cNvPr id="14373" name="Group 156"/>
            <p:cNvGrpSpPr>
              <a:grpSpLocks/>
            </p:cNvGrpSpPr>
            <p:nvPr/>
          </p:nvGrpSpPr>
          <p:grpSpPr bwMode="auto">
            <a:xfrm>
              <a:off x="436" y="1487"/>
              <a:ext cx="1734" cy="111"/>
              <a:chOff x="436" y="1487"/>
              <a:chExt cx="1734" cy="111"/>
            </a:xfrm>
          </p:grpSpPr>
          <p:grpSp>
            <p:nvGrpSpPr>
              <p:cNvPr id="14391" name="Group 127"/>
              <p:cNvGrpSpPr>
                <a:grpSpLocks/>
              </p:cNvGrpSpPr>
              <p:nvPr/>
            </p:nvGrpSpPr>
            <p:grpSpPr bwMode="auto">
              <a:xfrm>
                <a:off x="436" y="1487"/>
                <a:ext cx="1734" cy="111"/>
                <a:chOff x="436" y="1487"/>
                <a:chExt cx="1734" cy="111"/>
              </a:xfrm>
            </p:grpSpPr>
            <p:sp>
              <p:nvSpPr>
                <p:cNvPr id="14398" name="Rectangle 35"/>
                <p:cNvSpPr>
                  <a:spLocks noChangeArrowheads="1"/>
                </p:cNvSpPr>
                <p:nvPr/>
              </p:nvSpPr>
              <p:spPr bwMode="auto">
                <a:xfrm>
                  <a:off x="598" y="1506"/>
                  <a:ext cx="1572" cy="73"/>
                </a:xfrm>
                <a:prstGeom prst="rect">
                  <a:avLst/>
                </a:prstGeom>
                <a:solidFill>
                  <a:srgbClr val="3366FF"/>
                </a:solidFill>
                <a:ln w="25400">
                  <a:solidFill>
                    <a:srgbClr val="3366FF"/>
                  </a:solidFill>
                  <a:miter lim="800000"/>
                  <a:headEnd/>
                  <a:tailEnd/>
                </a:ln>
              </p:spPr>
              <p:txBody>
                <a:bodyPr wrap="none" anchor="ctr"/>
                <a:lstStyle/>
                <a:p>
                  <a:endParaRPr lang="en-US" dirty="0"/>
                </a:p>
              </p:txBody>
            </p:sp>
            <p:grpSp>
              <p:nvGrpSpPr>
                <p:cNvPr id="14399" name="Group 124"/>
                <p:cNvGrpSpPr>
                  <a:grpSpLocks/>
                </p:cNvGrpSpPr>
                <p:nvPr/>
              </p:nvGrpSpPr>
              <p:grpSpPr bwMode="auto">
                <a:xfrm>
                  <a:off x="614" y="1503"/>
                  <a:ext cx="1513" cy="81"/>
                  <a:chOff x="614" y="1503"/>
                  <a:chExt cx="1513" cy="81"/>
                </a:xfrm>
              </p:grpSpPr>
              <p:sp>
                <p:nvSpPr>
                  <p:cNvPr id="14409" name="Oval 55"/>
                  <p:cNvSpPr>
                    <a:spLocks noChangeArrowheads="1"/>
                  </p:cNvSpPr>
                  <p:nvPr/>
                </p:nvSpPr>
                <p:spPr bwMode="auto">
                  <a:xfrm flipV="1">
                    <a:off x="2067" y="1503"/>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410" name="Oval 56"/>
                  <p:cNvSpPr>
                    <a:spLocks noChangeArrowheads="1"/>
                  </p:cNvSpPr>
                  <p:nvPr/>
                </p:nvSpPr>
                <p:spPr bwMode="auto">
                  <a:xfrm flipV="1">
                    <a:off x="1929" y="1506"/>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411" name="Oval 57"/>
                  <p:cNvSpPr>
                    <a:spLocks noChangeArrowheads="1"/>
                  </p:cNvSpPr>
                  <p:nvPr/>
                </p:nvSpPr>
                <p:spPr bwMode="auto">
                  <a:xfrm flipV="1">
                    <a:off x="1880" y="1557"/>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412" name="Oval 58"/>
                  <p:cNvSpPr>
                    <a:spLocks noChangeArrowheads="1"/>
                  </p:cNvSpPr>
                  <p:nvPr/>
                </p:nvSpPr>
                <p:spPr bwMode="auto">
                  <a:xfrm flipV="1">
                    <a:off x="1578" y="1554"/>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413" name="Oval 59"/>
                  <p:cNvSpPr>
                    <a:spLocks noChangeArrowheads="1"/>
                  </p:cNvSpPr>
                  <p:nvPr/>
                </p:nvSpPr>
                <p:spPr bwMode="auto">
                  <a:xfrm flipV="1">
                    <a:off x="1720" y="1507"/>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414" name="Oval 61"/>
                  <p:cNvSpPr>
                    <a:spLocks noChangeArrowheads="1"/>
                  </p:cNvSpPr>
                  <p:nvPr/>
                </p:nvSpPr>
                <p:spPr bwMode="auto">
                  <a:xfrm flipV="1">
                    <a:off x="2100" y="1552"/>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415" name="Oval 62"/>
                  <p:cNvSpPr>
                    <a:spLocks noChangeArrowheads="1"/>
                  </p:cNvSpPr>
                  <p:nvPr/>
                </p:nvSpPr>
                <p:spPr bwMode="auto">
                  <a:xfrm flipV="1">
                    <a:off x="1203" y="1503"/>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416" name="Oval 63"/>
                  <p:cNvSpPr>
                    <a:spLocks noChangeArrowheads="1"/>
                  </p:cNvSpPr>
                  <p:nvPr/>
                </p:nvSpPr>
                <p:spPr bwMode="auto">
                  <a:xfrm flipV="1">
                    <a:off x="1103" y="1549"/>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417" name="Oval 64"/>
                  <p:cNvSpPr>
                    <a:spLocks noChangeArrowheads="1"/>
                  </p:cNvSpPr>
                  <p:nvPr/>
                </p:nvSpPr>
                <p:spPr bwMode="auto">
                  <a:xfrm flipV="1">
                    <a:off x="864" y="1506"/>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418" name="Oval 65"/>
                  <p:cNvSpPr>
                    <a:spLocks noChangeArrowheads="1"/>
                  </p:cNvSpPr>
                  <p:nvPr/>
                </p:nvSpPr>
                <p:spPr bwMode="auto">
                  <a:xfrm flipV="1">
                    <a:off x="784" y="1554"/>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419" name="Oval 66"/>
                  <p:cNvSpPr>
                    <a:spLocks noChangeArrowheads="1"/>
                  </p:cNvSpPr>
                  <p:nvPr/>
                </p:nvSpPr>
                <p:spPr bwMode="auto">
                  <a:xfrm flipV="1">
                    <a:off x="1392" y="1506"/>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420" name="Oval 67"/>
                  <p:cNvSpPr>
                    <a:spLocks noChangeArrowheads="1"/>
                  </p:cNvSpPr>
                  <p:nvPr/>
                </p:nvSpPr>
                <p:spPr bwMode="auto">
                  <a:xfrm flipV="1">
                    <a:off x="757" y="1503"/>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421" name="Oval 68"/>
                  <p:cNvSpPr>
                    <a:spLocks noChangeArrowheads="1"/>
                  </p:cNvSpPr>
                  <p:nvPr/>
                </p:nvSpPr>
                <p:spPr bwMode="auto">
                  <a:xfrm flipV="1">
                    <a:off x="891" y="1554"/>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422" name="Oval 69"/>
                  <p:cNvSpPr>
                    <a:spLocks noChangeArrowheads="1"/>
                  </p:cNvSpPr>
                  <p:nvPr/>
                </p:nvSpPr>
                <p:spPr bwMode="auto">
                  <a:xfrm flipV="1">
                    <a:off x="614" y="1515"/>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423" name="Oval 70"/>
                  <p:cNvSpPr>
                    <a:spLocks noChangeArrowheads="1"/>
                  </p:cNvSpPr>
                  <p:nvPr/>
                </p:nvSpPr>
                <p:spPr bwMode="auto">
                  <a:xfrm flipV="1">
                    <a:off x="658" y="1552"/>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4424" name="Oval 71"/>
                  <p:cNvSpPr>
                    <a:spLocks noChangeArrowheads="1"/>
                  </p:cNvSpPr>
                  <p:nvPr/>
                </p:nvSpPr>
                <p:spPr bwMode="auto">
                  <a:xfrm flipV="1">
                    <a:off x="672" y="1506"/>
                    <a:ext cx="27" cy="27"/>
                  </a:xfrm>
                  <a:prstGeom prst="ellipse">
                    <a:avLst/>
                  </a:prstGeom>
                  <a:solidFill>
                    <a:schemeClr val="bg1"/>
                  </a:solidFill>
                  <a:ln w="3175">
                    <a:solidFill>
                      <a:srgbClr val="3366FF"/>
                    </a:solidFill>
                    <a:round/>
                    <a:headEnd/>
                    <a:tailEnd/>
                  </a:ln>
                </p:spPr>
                <p:txBody>
                  <a:bodyPr wrap="none" anchor="ctr"/>
                  <a:lstStyle/>
                  <a:p>
                    <a:endParaRPr lang="en-US" dirty="0"/>
                  </a:p>
                </p:txBody>
              </p:sp>
            </p:grpSp>
            <p:grpSp>
              <p:nvGrpSpPr>
                <p:cNvPr id="14400" name="Group 126"/>
                <p:cNvGrpSpPr>
                  <a:grpSpLocks/>
                </p:cNvGrpSpPr>
                <p:nvPr/>
              </p:nvGrpSpPr>
              <p:grpSpPr bwMode="auto">
                <a:xfrm>
                  <a:off x="436" y="1487"/>
                  <a:ext cx="160" cy="111"/>
                  <a:chOff x="436" y="1487"/>
                  <a:chExt cx="160" cy="111"/>
                </a:xfrm>
              </p:grpSpPr>
              <p:sp>
                <p:nvSpPr>
                  <p:cNvPr id="14401" name="Rectangle 98" descr="Diagonal weit nach oben"/>
                  <p:cNvSpPr>
                    <a:spLocks noChangeArrowheads="1"/>
                  </p:cNvSpPr>
                  <p:nvPr/>
                </p:nvSpPr>
                <p:spPr bwMode="auto">
                  <a:xfrm>
                    <a:off x="440" y="1487"/>
                    <a:ext cx="152" cy="111"/>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dirty="0"/>
                  </a:p>
                </p:txBody>
              </p:sp>
              <p:sp>
                <p:nvSpPr>
                  <p:cNvPr id="14402" name="Line 102"/>
                  <p:cNvSpPr>
                    <a:spLocks noChangeShapeType="1"/>
                  </p:cNvSpPr>
                  <p:nvPr/>
                </p:nvSpPr>
                <p:spPr bwMode="auto">
                  <a:xfrm>
                    <a:off x="436" y="1524"/>
                    <a:ext cx="28" cy="0"/>
                  </a:xfrm>
                  <a:prstGeom prst="line">
                    <a:avLst/>
                  </a:prstGeom>
                  <a:noFill/>
                  <a:ln w="12700">
                    <a:solidFill>
                      <a:schemeClr val="tx1"/>
                    </a:solidFill>
                    <a:round/>
                    <a:headEnd/>
                    <a:tailEnd/>
                  </a:ln>
                </p:spPr>
                <p:txBody>
                  <a:bodyPr/>
                  <a:lstStyle/>
                  <a:p>
                    <a:endParaRPr lang="en-US" dirty="0"/>
                  </a:p>
                </p:txBody>
              </p:sp>
              <p:sp>
                <p:nvSpPr>
                  <p:cNvPr id="14403" name="Line 104"/>
                  <p:cNvSpPr>
                    <a:spLocks noChangeShapeType="1"/>
                  </p:cNvSpPr>
                  <p:nvPr/>
                </p:nvSpPr>
                <p:spPr bwMode="auto">
                  <a:xfrm>
                    <a:off x="568" y="1530"/>
                    <a:ext cx="28" cy="0"/>
                  </a:xfrm>
                  <a:prstGeom prst="line">
                    <a:avLst/>
                  </a:prstGeom>
                  <a:noFill/>
                  <a:ln w="12700">
                    <a:solidFill>
                      <a:schemeClr val="tx1"/>
                    </a:solidFill>
                    <a:round/>
                    <a:headEnd/>
                    <a:tailEnd/>
                  </a:ln>
                </p:spPr>
                <p:txBody>
                  <a:bodyPr/>
                  <a:lstStyle/>
                  <a:p>
                    <a:endParaRPr lang="en-US" dirty="0"/>
                  </a:p>
                </p:txBody>
              </p:sp>
              <p:sp>
                <p:nvSpPr>
                  <p:cNvPr id="14404" name="Line 105"/>
                  <p:cNvSpPr>
                    <a:spLocks noChangeShapeType="1"/>
                  </p:cNvSpPr>
                  <p:nvPr/>
                </p:nvSpPr>
                <p:spPr bwMode="auto">
                  <a:xfrm>
                    <a:off x="568" y="1560"/>
                    <a:ext cx="28" cy="0"/>
                  </a:xfrm>
                  <a:prstGeom prst="line">
                    <a:avLst/>
                  </a:prstGeom>
                  <a:noFill/>
                  <a:ln w="12700">
                    <a:solidFill>
                      <a:schemeClr val="tx1"/>
                    </a:solidFill>
                    <a:round/>
                    <a:headEnd/>
                    <a:tailEnd/>
                  </a:ln>
                </p:spPr>
                <p:txBody>
                  <a:bodyPr/>
                  <a:lstStyle/>
                  <a:p>
                    <a:endParaRPr lang="en-US" dirty="0"/>
                  </a:p>
                </p:txBody>
              </p:sp>
              <p:sp>
                <p:nvSpPr>
                  <p:cNvPr id="14405" name="Line 103"/>
                  <p:cNvSpPr>
                    <a:spLocks noChangeShapeType="1"/>
                  </p:cNvSpPr>
                  <p:nvPr/>
                </p:nvSpPr>
                <p:spPr bwMode="auto">
                  <a:xfrm>
                    <a:off x="438" y="1558"/>
                    <a:ext cx="28" cy="0"/>
                  </a:xfrm>
                  <a:prstGeom prst="line">
                    <a:avLst/>
                  </a:prstGeom>
                  <a:noFill/>
                  <a:ln w="12700">
                    <a:solidFill>
                      <a:schemeClr val="tx1"/>
                    </a:solidFill>
                    <a:round/>
                    <a:headEnd/>
                    <a:tailEnd/>
                  </a:ln>
                </p:spPr>
                <p:txBody>
                  <a:bodyPr/>
                  <a:lstStyle/>
                  <a:p>
                    <a:endParaRPr lang="en-US" dirty="0"/>
                  </a:p>
                </p:txBody>
              </p:sp>
              <p:sp>
                <p:nvSpPr>
                  <p:cNvPr id="14406" name="Rectangle 97"/>
                  <p:cNvSpPr>
                    <a:spLocks noChangeArrowheads="1"/>
                  </p:cNvSpPr>
                  <p:nvPr/>
                </p:nvSpPr>
                <p:spPr bwMode="auto">
                  <a:xfrm>
                    <a:off x="460" y="1503"/>
                    <a:ext cx="105" cy="8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14407" name="Rectangle 99"/>
                  <p:cNvSpPr>
                    <a:spLocks noChangeArrowheads="1"/>
                  </p:cNvSpPr>
                  <p:nvPr/>
                </p:nvSpPr>
                <p:spPr bwMode="auto">
                  <a:xfrm>
                    <a:off x="563" y="1531"/>
                    <a:ext cx="33" cy="27"/>
                  </a:xfrm>
                  <a:prstGeom prst="rect">
                    <a:avLst/>
                  </a:prstGeom>
                  <a:solidFill>
                    <a:srgbClr val="3366FF"/>
                  </a:solidFill>
                  <a:ln w="9525">
                    <a:noFill/>
                    <a:miter lim="800000"/>
                    <a:headEnd/>
                    <a:tailEnd/>
                  </a:ln>
                </p:spPr>
                <p:txBody>
                  <a:bodyPr wrap="none" anchor="ctr"/>
                  <a:lstStyle/>
                  <a:p>
                    <a:endParaRPr lang="en-US" dirty="0"/>
                  </a:p>
                </p:txBody>
              </p:sp>
              <p:sp>
                <p:nvSpPr>
                  <p:cNvPr id="14408" name="Rectangle 107"/>
                  <p:cNvSpPr>
                    <a:spLocks noChangeArrowheads="1"/>
                  </p:cNvSpPr>
                  <p:nvPr/>
                </p:nvSpPr>
                <p:spPr bwMode="auto">
                  <a:xfrm>
                    <a:off x="440" y="1528"/>
                    <a:ext cx="33" cy="27"/>
                  </a:xfrm>
                  <a:prstGeom prst="rect">
                    <a:avLst/>
                  </a:prstGeom>
                  <a:solidFill>
                    <a:srgbClr val="3366FF"/>
                  </a:solidFill>
                  <a:ln w="9525">
                    <a:noFill/>
                    <a:miter lim="800000"/>
                    <a:headEnd/>
                    <a:tailEnd/>
                  </a:ln>
                </p:spPr>
                <p:txBody>
                  <a:bodyPr wrap="none" anchor="ctr"/>
                  <a:lstStyle/>
                  <a:p>
                    <a:endParaRPr lang="en-US" dirty="0"/>
                  </a:p>
                </p:txBody>
              </p:sp>
            </p:grpSp>
          </p:grpSp>
          <p:grpSp>
            <p:nvGrpSpPr>
              <p:cNvPr id="14392" name="Group 125"/>
              <p:cNvGrpSpPr>
                <a:grpSpLocks/>
              </p:cNvGrpSpPr>
              <p:nvPr/>
            </p:nvGrpSpPr>
            <p:grpSpPr bwMode="auto">
              <a:xfrm>
                <a:off x="473" y="1517"/>
                <a:ext cx="90" cy="51"/>
                <a:chOff x="473" y="1517"/>
                <a:chExt cx="90" cy="51"/>
              </a:xfrm>
            </p:grpSpPr>
            <p:sp>
              <p:nvSpPr>
                <p:cNvPr id="14393" name="AutoShape 96" descr="Diagonal weit nach oben"/>
                <p:cNvSpPr>
                  <a:spLocks noChangeArrowheads="1"/>
                </p:cNvSpPr>
                <p:nvPr/>
              </p:nvSpPr>
              <p:spPr bwMode="auto">
                <a:xfrm flipH="1">
                  <a:off x="473" y="1517"/>
                  <a:ext cx="35" cy="51"/>
                </a:xfrm>
                <a:prstGeom prst="flowChartDelay">
                  <a:avLst/>
                </a:prstGeom>
                <a:pattFill prst="wdUpDiag">
                  <a:fgClr>
                    <a:schemeClr val="tx1"/>
                  </a:fgClr>
                  <a:bgClr>
                    <a:schemeClr val="bg1"/>
                  </a:bgClr>
                </a:pattFill>
                <a:ln w="12700">
                  <a:solidFill>
                    <a:schemeClr val="tx1"/>
                  </a:solidFill>
                  <a:miter lim="800000"/>
                  <a:headEnd/>
                  <a:tailEnd/>
                </a:ln>
              </p:spPr>
              <p:txBody>
                <a:bodyPr wrap="none" anchor="ctr"/>
                <a:lstStyle/>
                <a:p>
                  <a:endParaRPr lang="en-US" dirty="0"/>
                </a:p>
              </p:txBody>
            </p:sp>
            <p:sp>
              <p:nvSpPr>
                <p:cNvPr id="14394" name="Line 109"/>
                <p:cNvSpPr>
                  <a:spLocks noChangeShapeType="1"/>
                </p:cNvSpPr>
                <p:nvPr/>
              </p:nvSpPr>
              <p:spPr bwMode="auto">
                <a:xfrm flipV="1">
                  <a:off x="508" y="1517"/>
                  <a:ext cx="23" cy="51"/>
                </a:xfrm>
                <a:prstGeom prst="line">
                  <a:avLst/>
                </a:prstGeom>
                <a:noFill/>
                <a:ln w="12700">
                  <a:solidFill>
                    <a:schemeClr val="tx1"/>
                  </a:solidFill>
                  <a:round/>
                  <a:headEnd/>
                  <a:tailEnd/>
                </a:ln>
              </p:spPr>
              <p:txBody>
                <a:bodyPr/>
                <a:lstStyle/>
                <a:p>
                  <a:endParaRPr lang="en-US" dirty="0"/>
                </a:p>
              </p:txBody>
            </p:sp>
            <p:sp>
              <p:nvSpPr>
                <p:cNvPr id="14395" name="Line 110"/>
                <p:cNvSpPr>
                  <a:spLocks noChangeShapeType="1"/>
                </p:cNvSpPr>
                <p:nvPr/>
              </p:nvSpPr>
              <p:spPr bwMode="auto">
                <a:xfrm>
                  <a:off x="531" y="1517"/>
                  <a:ext cx="0" cy="51"/>
                </a:xfrm>
                <a:prstGeom prst="line">
                  <a:avLst/>
                </a:prstGeom>
                <a:noFill/>
                <a:ln w="12700">
                  <a:solidFill>
                    <a:schemeClr val="tx1"/>
                  </a:solidFill>
                  <a:round/>
                  <a:headEnd/>
                  <a:tailEnd/>
                </a:ln>
              </p:spPr>
              <p:txBody>
                <a:bodyPr/>
                <a:lstStyle/>
                <a:p>
                  <a:endParaRPr lang="en-US" dirty="0"/>
                </a:p>
              </p:txBody>
            </p:sp>
            <p:sp>
              <p:nvSpPr>
                <p:cNvPr id="14396" name="Line 111"/>
                <p:cNvSpPr>
                  <a:spLocks noChangeShapeType="1"/>
                </p:cNvSpPr>
                <p:nvPr/>
              </p:nvSpPr>
              <p:spPr bwMode="auto">
                <a:xfrm flipV="1">
                  <a:off x="531" y="1517"/>
                  <a:ext cx="32" cy="51"/>
                </a:xfrm>
                <a:prstGeom prst="line">
                  <a:avLst/>
                </a:prstGeom>
                <a:noFill/>
                <a:ln w="12700">
                  <a:solidFill>
                    <a:schemeClr val="tx1"/>
                  </a:solidFill>
                  <a:round/>
                  <a:headEnd/>
                  <a:tailEnd/>
                </a:ln>
              </p:spPr>
              <p:txBody>
                <a:bodyPr/>
                <a:lstStyle/>
                <a:p>
                  <a:endParaRPr lang="en-US" dirty="0"/>
                </a:p>
              </p:txBody>
            </p:sp>
            <p:sp>
              <p:nvSpPr>
                <p:cNvPr id="14397" name="Line 112"/>
                <p:cNvSpPr>
                  <a:spLocks noChangeShapeType="1"/>
                </p:cNvSpPr>
                <p:nvPr/>
              </p:nvSpPr>
              <p:spPr bwMode="auto">
                <a:xfrm>
                  <a:off x="563" y="1524"/>
                  <a:ext cx="0" cy="44"/>
                </a:xfrm>
                <a:prstGeom prst="line">
                  <a:avLst/>
                </a:prstGeom>
                <a:noFill/>
                <a:ln w="12700">
                  <a:solidFill>
                    <a:schemeClr val="tx1"/>
                  </a:solidFill>
                  <a:round/>
                  <a:headEnd/>
                  <a:tailEnd/>
                </a:ln>
              </p:spPr>
              <p:txBody>
                <a:bodyPr/>
                <a:lstStyle/>
                <a:p>
                  <a:endParaRPr lang="en-US" dirty="0"/>
                </a:p>
              </p:txBody>
            </p:sp>
          </p:grpSp>
        </p:grpSp>
        <p:sp>
          <p:nvSpPr>
            <p:cNvPr id="14374" name="Line 115"/>
            <p:cNvSpPr>
              <a:spLocks noChangeShapeType="1"/>
            </p:cNvSpPr>
            <p:nvPr/>
          </p:nvSpPr>
          <p:spPr bwMode="auto">
            <a:xfrm flipH="1" flipV="1">
              <a:off x="2132" y="1388"/>
              <a:ext cx="0" cy="132"/>
            </a:xfrm>
            <a:prstGeom prst="line">
              <a:avLst/>
            </a:prstGeom>
            <a:noFill/>
            <a:ln w="25400">
              <a:solidFill>
                <a:srgbClr val="CF142B"/>
              </a:solidFill>
              <a:round/>
              <a:headEnd/>
              <a:tailEnd type="triangle" w="sm" len="sm"/>
            </a:ln>
          </p:spPr>
          <p:txBody>
            <a:bodyPr/>
            <a:lstStyle/>
            <a:p>
              <a:endParaRPr lang="en-US" dirty="0"/>
            </a:p>
          </p:txBody>
        </p:sp>
        <p:sp>
          <p:nvSpPr>
            <p:cNvPr id="14375" name="Line 116"/>
            <p:cNvSpPr>
              <a:spLocks noChangeShapeType="1"/>
            </p:cNvSpPr>
            <p:nvPr/>
          </p:nvSpPr>
          <p:spPr bwMode="auto">
            <a:xfrm flipH="1">
              <a:off x="2134" y="1572"/>
              <a:ext cx="0" cy="132"/>
            </a:xfrm>
            <a:prstGeom prst="line">
              <a:avLst/>
            </a:prstGeom>
            <a:noFill/>
            <a:ln w="25400">
              <a:solidFill>
                <a:srgbClr val="CF142B"/>
              </a:solidFill>
              <a:round/>
              <a:headEnd/>
              <a:tailEnd type="triangle" w="sm" len="sm"/>
            </a:ln>
          </p:spPr>
          <p:txBody>
            <a:bodyPr/>
            <a:lstStyle/>
            <a:p>
              <a:endParaRPr lang="en-US" dirty="0"/>
            </a:p>
          </p:txBody>
        </p:sp>
        <p:sp>
          <p:nvSpPr>
            <p:cNvPr id="14376" name="Line 117"/>
            <p:cNvSpPr>
              <a:spLocks noChangeShapeType="1"/>
            </p:cNvSpPr>
            <p:nvPr/>
          </p:nvSpPr>
          <p:spPr bwMode="auto">
            <a:xfrm>
              <a:off x="248" y="1540"/>
              <a:ext cx="200" cy="0"/>
            </a:xfrm>
            <a:prstGeom prst="line">
              <a:avLst/>
            </a:prstGeom>
            <a:noFill/>
            <a:ln w="25400">
              <a:solidFill>
                <a:srgbClr val="CF142B"/>
              </a:solidFill>
              <a:round/>
              <a:headEnd/>
              <a:tailEnd type="triangle" w="sm" len="med"/>
            </a:ln>
          </p:spPr>
          <p:txBody>
            <a:bodyPr/>
            <a:lstStyle/>
            <a:p>
              <a:endParaRPr lang="en-US" dirty="0"/>
            </a:p>
          </p:txBody>
        </p:sp>
        <p:sp>
          <p:nvSpPr>
            <p:cNvPr id="14377" name="Line 118"/>
            <p:cNvSpPr>
              <a:spLocks noChangeShapeType="1"/>
            </p:cNvSpPr>
            <p:nvPr/>
          </p:nvSpPr>
          <p:spPr bwMode="auto">
            <a:xfrm flipH="1" flipV="1">
              <a:off x="1532" y="1254"/>
              <a:ext cx="188" cy="0"/>
            </a:xfrm>
            <a:prstGeom prst="line">
              <a:avLst/>
            </a:prstGeom>
            <a:noFill/>
            <a:ln w="12700">
              <a:solidFill>
                <a:srgbClr val="CF142B"/>
              </a:solidFill>
              <a:round/>
              <a:headEnd/>
              <a:tailEnd type="triangle" w="sm" len="sm"/>
            </a:ln>
          </p:spPr>
          <p:txBody>
            <a:bodyPr/>
            <a:lstStyle/>
            <a:p>
              <a:endParaRPr lang="en-US" dirty="0"/>
            </a:p>
          </p:txBody>
        </p:sp>
        <p:sp>
          <p:nvSpPr>
            <p:cNvPr id="14378" name="Line 119"/>
            <p:cNvSpPr>
              <a:spLocks noChangeShapeType="1"/>
            </p:cNvSpPr>
            <p:nvPr/>
          </p:nvSpPr>
          <p:spPr bwMode="auto">
            <a:xfrm flipH="1" flipV="1">
              <a:off x="1488" y="1830"/>
              <a:ext cx="180" cy="0"/>
            </a:xfrm>
            <a:prstGeom prst="line">
              <a:avLst/>
            </a:prstGeom>
            <a:noFill/>
            <a:ln w="12700">
              <a:solidFill>
                <a:srgbClr val="CF142B"/>
              </a:solidFill>
              <a:round/>
              <a:headEnd/>
              <a:tailEnd type="triangle" w="sm" len="sm"/>
            </a:ln>
          </p:spPr>
          <p:txBody>
            <a:bodyPr/>
            <a:lstStyle/>
            <a:p>
              <a:endParaRPr lang="en-US" dirty="0"/>
            </a:p>
          </p:txBody>
        </p:sp>
        <p:sp>
          <p:nvSpPr>
            <p:cNvPr id="14379" name="Line 122"/>
            <p:cNvSpPr>
              <a:spLocks noChangeShapeType="1"/>
            </p:cNvSpPr>
            <p:nvPr/>
          </p:nvSpPr>
          <p:spPr bwMode="auto">
            <a:xfrm flipH="1" flipV="1">
              <a:off x="2282" y="1387"/>
              <a:ext cx="123" cy="0"/>
            </a:xfrm>
            <a:prstGeom prst="line">
              <a:avLst/>
            </a:prstGeom>
            <a:noFill/>
            <a:ln w="12700">
              <a:solidFill>
                <a:srgbClr val="CF142B"/>
              </a:solidFill>
              <a:round/>
              <a:headEnd/>
              <a:tailEnd type="triangle" w="sm" len="sm"/>
            </a:ln>
          </p:spPr>
          <p:txBody>
            <a:bodyPr/>
            <a:lstStyle/>
            <a:p>
              <a:endParaRPr lang="en-US" dirty="0"/>
            </a:p>
          </p:txBody>
        </p:sp>
        <p:sp>
          <p:nvSpPr>
            <p:cNvPr id="14380" name="Line 123"/>
            <p:cNvSpPr>
              <a:spLocks noChangeShapeType="1"/>
            </p:cNvSpPr>
            <p:nvPr/>
          </p:nvSpPr>
          <p:spPr bwMode="auto">
            <a:xfrm flipV="1">
              <a:off x="2235" y="1707"/>
              <a:ext cx="117" cy="0"/>
            </a:xfrm>
            <a:prstGeom prst="line">
              <a:avLst/>
            </a:prstGeom>
            <a:noFill/>
            <a:ln w="12700">
              <a:solidFill>
                <a:srgbClr val="CF142B"/>
              </a:solidFill>
              <a:round/>
              <a:headEnd/>
              <a:tailEnd type="triangle" w="sm" len="sm"/>
            </a:ln>
          </p:spPr>
          <p:txBody>
            <a:bodyPr/>
            <a:lstStyle/>
            <a:p>
              <a:endParaRPr lang="en-US" dirty="0"/>
            </a:p>
          </p:txBody>
        </p:sp>
        <p:sp>
          <p:nvSpPr>
            <p:cNvPr id="14381" name="Line 212"/>
            <p:cNvSpPr>
              <a:spLocks noChangeShapeType="1"/>
            </p:cNvSpPr>
            <p:nvPr/>
          </p:nvSpPr>
          <p:spPr bwMode="auto">
            <a:xfrm>
              <a:off x="2183" y="1501"/>
              <a:ext cx="23" cy="39"/>
            </a:xfrm>
            <a:prstGeom prst="line">
              <a:avLst/>
            </a:prstGeom>
            <a:noFill/>
            <a:ln w="9525">
              <a:solidFill>
                <a:schemeClr val="tx1"/>
              </a:solidFill>
              <a:round/>
              <a:headEnd/>
              <a:tailEnd/>
            </a:ln>
          </p:spPr>
          <p:txBody>
            <a:bodyPr/>
            <a:lstStyle/>
            <a:p>
              <a:endParaRPr lang="en-US" dirty="0"/>
            </a:p>
          </p:txBody>
        </p:sp>
        <p:sp>
          <p:nvSpPr>
            <p:cNvPr id="14382" name="Line 214"/>
            <p:cNvSpPr>
              <a:spLocks noChangeShapeType="1"/>
            </p:cNvSpPr>
            <p:nvPr/>
          </p:nvSpPr>
          <p:spPr bwMode="auto">
            <a:xfrm flipH="1">
              <a:off x="592" y="1499"/>
              <a:ext cx="1516" cy="0"/>
            </a:xfrm>
            <a:prstGeom prst="line">
              <a:avLst/>
            </a:prstGeom>
            <a:noFill/>
            <a:ln w="9525">
              <a:solidFill>
                <a:schemeClr val="tx1"/>
              </a:solidFill>
              <a:round/>
              <a:headEnd/>
              <a:tailEnd/>
            </a:ln>
          </p:spPr>
          <p:txBody>
            <a:bodyPr/>
            <a:lstStyle/>
            <a:p>
              <a:endParaRPr lang="en-US" dirty="0"/>
            </a:p>
          </p:txBody>
        </p:sp>
        <p:sp>
          <p:nvSpPr>
            <p:cNvPr id="14383" name="Line 215"/>
            <p:cNvSpPr>
              <a:spLocks noChangeShapeType="1"/>
            </p:cNvSpPr>
            <p:nvPr/>
          </p:nvSpPr>
          <p:spPr bwMode="auto">
            <a:xfrm flipH="1">
              <a:off x="592" y="1589"/>
              <a:ext cx="1516" cy="0"/>
            </a:xfrm>
            <a:prstGeom prst="line">
              <a:avLst/>
            </a:prstGeom>
            <a:noFill/>
            <a:ln w="9525">
              <a:solidFill>
                <a:schemeClr val="tx1"/>
              </a:solidFill>
              <a:round/>
              <a:headEnd/>
              <a:tailEnd/>
            </a:ln>
          </p:spPr>
          <p:txBody>
            <a:bodyPr/>
            <a:lstStyle/>
            <a:p>
              <a:endParaRPr lang="en-US" dirty="0"/>
            </a:p>
          </p:txBody>
        </p:sp>
        <p:sp>
          <p:nvSpPr>
            <p:cNvPr id="14384" name="Line 216"/>
            <p:cNvSpPr>
              <a:spLocks noChangeShapeType="1"/>
            </p:cNvSpPr>
            <p:nvPr/>
          </p:nvSpPr>
          <p:spPr bwMode="auto">
            <a:xfrm>
              <a:off x="2161" y="1499"/>
              <a:ext cx="20" cy="0"/>
            </a:xfrm>
            <a:prstGeom prst="line">
              <a:avLst/>
            </a:prstGeom>
            <a:noFill/>
            <a:ln w="9525">
              <a:solidFill>
                <a:schemeClr val="tx1"/>
              </a:solidFill>
              <a:round/>
              <a:headEnd/>
              <a:tailEnd/>
            </a:ln>
          </p:spPr>
          <p:txBody>
            <a:bodyPr/>
            <a:lstStyle/>
            <a:p>
              <a:endParaRPr lang="en-US" dirty="0"/>
            </a:p>
          </p:txBody>
        </p:sp>
        <p:sp>
          <p:nvSpPr>
            <p:cNvPr id="14385" name="Line 217"/>
            <p:cNvSpPr>
              <a:spLocks noChangeShapeType="1"/>
            </p:cNvSpPr>
            <p:nvPr/>
          </p:nvSpPr>
          <p:spPr bwMode="auto">
            <a:xfrm>
              <a:off x="2162" y="1589"/>
              <a:ext cx="20" cy="0"/>
            </a:xfrm>
            <a:prstGeom prst="line">
              <a:avLst/>
            </a:prstGeom>
            <a:noFill/>
            <a:ln w="9525">
              <a:solidFill>
                <a:schemeClr val="tx1"/>
              </a:solidFill>
              <a:round/>
              <a:headEnd/>
              <a:tailEnd/>
            </a:ln>
          </p:spPr>
          <p:txBody>
            <a:bodyPr/>
            <a:lstStyle/>
            <a:p>
              <a:endParaRPr lang="en-US" dirty="0"/>
            </a:p>
          </p:txBody>
        </p:sp>
        <p:sp>
          <p:nvSpPr>
            <p:cNvPr id="14386" name="Freeform 221"/>
            <p:cNvSpPr>
              <a:spLocks/>
            </p:cNvSpPr>
            <p:nvPr/>
          </p:nvSpPr>
          <p:spPr bwMode="auto">
            <a:xfrm>
              <a:off x="2178" y="1506"/>
              <a:ext cx="24" cy="77"/>
            </a:xfrm>
            <a:custGeom>
              <a:avLst/>
              <a:gdLst>
                <a:gd name="T0" fmla="*/ 2 w 24"/>
                <a:gd name="T1" fmla="*/ 0 h 77"/>
                <a:gd name="T2" fmla="*/ 0 w 24"/>
                <a:gd name="T3" fmla="*/ 77 h 77"/>
                <a:gd name="T4" fmla="*/ 24 w 24"/>
                <a:gd name="T5" fmla="*/ 38 h 77"/>
                <a:gd name="T6" fmla="*/ 2 w 24"/>
                <a:gd name="T7" fmla="*/ 0 h 77"/>
                <a:gd name="T8" fmla="*/ 0 60000 65536"/>
                <a:gd name="T9" fmla="*/ 0 60000 65536"/>
                <a:gd name="T10" fmla="*/ 0 60000 65536"/>
                <a:gd name="T11" fmla="*/ 0 60000 65536"/>
                <a:gd name="T12" fmla="*/ 0 w 24"/>
                <a:gd name="T13" fmla="*/ 0 h 77"/>
                <a:gd name="T14" fmla="*/ 24 w 24"/>
                <a:gd name="T15" fmla="*/ 77 h 77"/>
              </a:gdLst>
              <a:ahLst/>
              <a:cxnLst>
                <a:cxn ang="T8">
                  <a:pos x="T0" y="T1"/>
                </a:cxn>
                <a:cxn ang="T9">
                  <a:pos x="T2" y="T3"/>
                </a:cxn>
                <a:cxn ang="T10">
                  <a:pos x="T4" y="T5"/>
                </a:cxn>
                <a:cxn ang="T11">
                  <a:pos x="T6" y="T7"/>
                </a:cxn>
              </a:cxnLst>
              <a:rect l="T12" t="T13" r="T14" b="T15"/>
              <a:pathLst>
                <a:path w="24" h="77">
                  <a:moveTo>
                    <a:pt x="2" y="0"/>
                  </a:moveTo>
                  <a:lnTo>
                    <a:pt x="0" y="77"/>
                  </a:lnTo>
                  <a:lnTo>
                    <a:pt x="24" y="38"/>
                  </a:lnTo>
                  <a:lnTo>
                    <a:pt x="2" y="0"/>
                  </a:lnTo>
                  <a:close/>
                </a:path>
              </a:pathLst>
            </a:custGeom>
            <a:solidFill>
              <a:srgbClr val="3366FF"/>
            </a:solidFill>
            <a:ln w="9525">
              <a:solidFill>
                <a:srgbClr val="3366FF"/>
              </a:solidFill>
              <a:round/>
              <a:headEnd/>
              <a:tailEnd/>
            </a:ln>
          </p:spPr>
          <p:txBody>
            <a:bodyPr/>
            <a:lstStyle/>
            <a:p>
              <a:endParaRPr lang="en-US" dirty="0"/>
            </a:p>
          </p:txBody>
        </p:sp>
        <p:sp>
          <p:nvSpPr>
            <p:cNvPr id="14387" name="Line 213"/>
            <p:cNvSpPr>
              <a:spLocks noChangeShapeType="1"/>
            </p:cNvSpPr>
            <p:nvPr/>
          </p:nvSpPr>
          <p:spPr bwMode="auto">
            <a:xfrm flipV="1">
              <a:off x="2181" y="1544"/>
              <a:ext cx="25" cy="44"/>
            </a:xfrm>
            <a:prstGeom prst="line">
              <a:avLst/>
            </a:prstGeom>
            <a:noFill/>
            <a:ln w="9525">
              <a:solidFill>
                <a:schemeClr val="tx1"/>
              </a:solidFill>
              <a:round/>
              <a:headEnd/>
              <a:tailEnd/>
            </a:ln>
          </p:spPr>
          <p:txBody>
            <a:bodyPr/>
            <a:lstStyle/>
            <a:p>
              <a:endParaRPr lang="en-US" dirty="0"/>
            </a:p>
          </p:txBody>
        </p:sp>
        <p:sp>
          <p:nvSpPr>
            <p:cNvPr id="14388" name="Line 222"/>
            <p:cNvSpPr>
              <a:spLocks noChangeShapeType="1"/>
            </p:cNvSpPr>
            <p:nvPr/>
          </p:nvSpPr>
          <p:spPr bwMode="auto">
            <a:xfrm flipV="1">
              <a:off x="556" y="1542"/>
              <a:ext cx="1726" cy="2"/>
            </a:xfrm>
            <a:prstGeom prst="line">
              <a:avLst/>
            </a:prstGeom>
            <a:noFill/>
            <a:ln w="9525">
              <a:solidFill>
                <a:schemeClr val="tx1"/>
              </a:solidFill>
              <a:prstDash val="dashDot"/>
              <a:round/>
              <a:headEnd/>
              <a:tailEnd/>
            </a:ln>
          </p:spPr>
          <p:txBody>
            <a:bodyPr/>
            <a:lstStyle/>
            <a:p>
              <a:endParaRPr lang="en-US" dirty="0"/>
            </a:p>
          </p:txBody>
        </p:sp>
        <p:sp>
          <p:nvSpPr>
            <p:cNvPr id="14389" name="Line 113"/>
            <p:cNvSpPr>
              <a:spLocks noChangeShapeType="1"/>
            </p:cNvSpPr>
            <p:nvPr/>
          </p:nvSpPr>
          <p:spPr bwMode="auto">
            <a:xfrm>
              <a:off x="908" y="1542"/>
              <a:ext cx="200" cy="0"/>
            </a:xfrm>
            <a:prstGeom prst="line">
              <a:avLst/>
            </a:prstGeom>
            <a:noFill/>
            <a:ln w="25400">
              <a:solidFill>
                <a:srgbClr val="CF142B"/>
              </a:solidFill>
              <a:round/>
              <a:headEnd/>
              <a:tailEnd type="triangle" w="sm" len="med"/>
            </a:ln>
          </p:spPr>
          <p:txBody>
            <a:bodyPr/>
            <a:lstStyle/>
            <a:p>
              <a:endParaRPr lang="en-US" dirty="0"/>
            </a:p>
          </p:txBody>
        </p:sp>
        <p:sp>
          <p:nvSpPr>
            <p:cNvPr id="14390" name="Line 114"/>
            <p:cNvSpPr>
              <a:spLocks noChangeShapeType="1"/>
            </p:cNvSpPr>
            <p:nvPr/>
          </p:nvSpPr>
          <p:spPr bwMode="auto">
            <a:xfrm>
              <a:off x="1502" y="1542"/>
              <a:ext cx="200" cy="0"/>
            </a:xfrm>
            <a:prstGeom prst="line">
              <a:avLst/>
            </a:prstGeom>
            <a:noFill/>
            <a:ln w="25400">
              <a:solidFill>
                <a:srgbClr val="CF142B"/>
              </a:solidFill>
              <a:round/>
              <a:headEnd/>
              <a:tailEnd type="triangle" w="sm" len="med"/>
            </a:ln>
          </p:spPr>
          <p:txBody>
            <a:bodyPr/>
            <a:lstStyle/>
            <a:p>
              <a:endParaRPr lang="en-US" dirty="0"/>
            </a:p>
          </p:txBody>
        </p:sp>
      </p:grpSp>
      <p:sp>
        <p:nvSpPr>
          <p:cNvPr id="14340" name="Text Box 287"/>
          <p:cNvSpPr txBox="1">
            <a:spLocks noChangeArrowheads="1"/>
          </p:cNvSpPr>
          <p:nvPr/>
        </p:nvSpPr>
        <p:spPr bwMode="auto">
          <a:xfrm>
            <a:off x="4498975" y="1746250"/>
            <a:ext cx="1144588" cy="396875"/>
          </a:xfrm>
          <a:prstGeom prst="rect">
            <a:avLst/>
          </a:prstGeom>
          <a:solidFill>
            <a:schemeClr val="hlink"/>
          </a:solidFill>
          <a:ln w="25400">
            <a:noFill/>
            <a:miter lim="800000"/>
            <a:headEnd/>
            <a:tailEnd/>
          </a:ln>
        </p:spPr>
        <p:txBody>
          <a:bodyPr>
            <a:spAutoFit/>
          </a:bodyPr>
          <a:lstStyle/>
          <a:p>
            <a:pPr algn="ctr">
              <a:spcBef>
                <a:spcPct val="50000"/>
              </a:spcBef>
            </a:pPr>
            <a:r>
              <a:rPr lang="de-DE" sz="2000">
                <a:solidFill>
                  <a:schemeClr val="bg1"/>
                </a:solidFill>
              </a:rPr>
              <a:t>Type 1</a:t>
            </a:r>
          </a:p>
        </p:txBody>
      </p:sp>
      <p:pic>
        <p:nvPicPr>
          <p:cNvPr id="14341" name="Picture 17" descr="I:\TOP-Z\Lager TOP-Z MG22.bmp"/>
          <p:cNvPicPr>
            <a:picLocks noChangeAspect="1" noChangeArrowheads="1"/>
          </p:cNvPicPr>
          <p:nvPr/>
        </p:nvPicPr>
        <p:blipFill>
          <a:blip r:embed="rId4"/>
          <a:srcRect/>
          <a:stretch>
            <a:fillRect/>
          </a:stretch>
        </p:blipFill>
        <p:spPr bwMode="auto">
          <a:xfrm>
            <a:off x="6432550" y="1571625"/>
            <a:ext cx="996950" cy="1031875"/>
          </a:xfrm>
          <a:prstGeom prst="rect">
            <a:avLst/>
          </a:prstGeom>
          <a:noFill/>
          <a:ln w="9525">
            <a:noFill/>
            <a:miter lim="800000"/>
            <a:headEnd/>
            <a:tailEnd/>
          </a:ln>
        </p:spPr>
      </p:pic>
      <p:sp>
        <p:nvSpPr>
          <p:cNvPr id="89" name="Text Box 45"/>
          <p:cNvSpPr txBox="1">
            <a:spLocks noChangeArrowheads="1"/>
          </p:cNvSpPr>
          <p:nvPr/>
        </p:nvSpPr>
        <p:spPr bwMode="auto">
          <a:xfrm>
            <a:off x="1044575" y="473075"/>
            <a:ext cx="6840538" cy="579438"/>
          </a:xfrm>
          <a:prstGeom prst="rect">
            <a:avLst/>
          </a:prstGeom>
          <a:noFill/>
          <a:ln w="9525" algn="ctr">
            <a:noFill/>
            <a:miter lim="800000"/>
            <a:headEnd/>
            <a:tailEnd/>
          </a:ln>
        </p:spPr>
        <p:txBody>
          <a:bodyPr>
            <a:spAutoFit/>
          </a:bodyPr>
          <a:lstStyle/>
          <a:p>
            <a:pPr algn="ctr">
              <a:spcBef>
                <a:spcPct val="50000"/>
              </a:spcBef>
            </a:pPr>
            <a:r>
              <a:rPr lang="en-CA" sz="3200" dirty="0" smtClean="0">
                <a:solidFill>
                  <a:srgbClr val="000000"/>
                </a:solidFill>
                <a:latin typeface="WILO Plus-Bold" pitchFamily="2" charset="0"/>
              </a:rPr>
              <a:t>Top Z  - 1 ½” Filling and Venting</a:t>
            </a:r>
            <a:endParaRPr lang="en-CA" sz="3200" dirty="0">
              <a:solidFill>
                <a:srgbClr val="000000"/>
              </a:solidFill>
              <a:latin typeface="WILO Plus-Bold" pitchFamily="2" charset="0"/>
            </a:endParaRP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3" name="Group 1136"/>
          <p:cNvGrpSpPr>
            <a:grpSpLocks/>
          </p:cNvGrpSpPr>
          <p:nvPr/>
        </p:nvGrpSpPr>
        <p:grpSpPr bwMode="auto">
          <a:xfrm>
            <a:off x="500063" y="1714500"/>
            <a:ext cx="6643687" cy="4186238"/>
            <a:chOff x="170" y="864"/>
            <a:chExt cx="2514" cy="1692"/>
          </a:xfrm>
        </p:grpSpPr>
        <p:pic>
          <p:nvPicPr>
            <p:cNvPr id="15366" name="Picture 1033" descr="I:\TOP-Z\Kartusche 32-180-52-1100 TOP-Z.bmp"/>
            <p:cNvPicPr>
              <a:picLocks noChangeAspect="1" noChangeArrowheads="1"/>
            </p:cNvPicPr>
            <p:nvPr/>
          </p:nvPicPr>
          <p:blipFill>
            <a:blip r:embed="rId3"/>
            <a:srcRect/>
            <a:stretch>
              <a:fillRect/>
            </a:stretch>
          </p:blipFill>
          <p:spPr bwMode="auto">
            <a:xfrm>
              <a:off x="288" y="864"/>
              <a:ext cx="2396" cy="1692"/>
            </a:xfrm>
            <a:prstGeom prst="rect">
              <a:avLst/>
            </a:prstGeom>
            <a:noFill/>
            <a:ln w="9525">
              <a:noFill/>
              <a:miter lim="800000"/>
              <a:headEnd/>
              <a:tailEnd/>
            </a:ln>
          </p:spPr>
        </p:pic>
        <p:sp>
          <p:nvSpPr>
            <p:cNvPr id="15367" name="Rectangle 1034"/>
            <p:cNvSpPr>
              <a:spLocks noChangeArrowheads="1"/>
            </p:cNvSpPr>
            <p:nvPr/>
          </p:nvSpPr>
          <p:spPr bwMode="auto">
            <a:xfrm>
              <a:off x="558" y="1639"/>
              <a:ext cx="1961" cy="64"/>
            </a:xfrm>
            <a:prstGeom prst="rect">
              <a:avLst/>
            </a:prstGeom>
            <a:solidFill>
              <a:srgbClr val="3366FF"/>
            </a:solidFill>
            <a:ln w="25400">
              <a:solidFill>
                <a:srgbClr val="3366FF"/>
              </a:solidFill>
              <a:miter lim="800000"/>
              <a:headEnd/>
              <a:tailEnd/>
            </a:ln>
          </p:spPr>
          <p:txBody>
            <a:bodyPr wrap="none" anchor="ctr"/>
            <a:lstStyle/>
            <a:p>
              <a:endParaRPr lang="en-US" dirty="0"/>
            </a:p>
          </p:txBody>
        </p:sp>
        <p:sp>
          <p:nvSpPr>
            <p:cNvPr id="15368" name="Oval 1035"/>
            <p:cNvSpPr>
              <a:spLocks noChangeArrowheads="1"/>
            </p:cNvSpPr>
            <p:nvPr/>
          </p:nvSpPr>
          <p:spPr bwMode="auto">
            <a:xfrm flipV="1">
              <a:off x="2027" y="1631"/>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369" name="Oval 1036"/>
            <p:cNvSpPr>
              <a:spLocks noChangeArrowheads="1"/>
            </p:cNvSpPr>
            <p:nvPr/>
          </p:nvSpPr>
          <p:spPr bwMode="auto">
            <a:xfrm flipV="1">
              <a:off x="1889" y="1634"/>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370" name="Oval 1037"/>
            <p:cNvSpPr>
              <a:spLocks noChangeArrowheads="1"/>
            </p:cNvSpPr>
            <p:nvPr/>
          </p:nvSpPr>
          <p:spPr bwMode="auto">
            <a:xfrm flipV="1">
              <a:off x="1840" y="1685"/>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371" name="Oval 1038"/>
            <p:cNvSpPr>
              <a:spLocks noChangeArrowheads="1"/>
            </p:cNvSpPr>
            <p:nvPr/>
          </p:nvSpPr>
          <p:spPr bwMode="auto">
            <a:xfrm flipV="1">
              <a:off x="1538" y="1682"/>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372" name="Oval 1039"/>
            <p:cNvSpPr>
              <a:spLocks noChangeArrowheads="1"/>
            </p:cNvSpPr>
            <p:nvPr/>
          </p:nvSpPr>
          <p:spPr bwMode="auto">
            <a:xfrm flipV="1">
              <a:off x="1680" y="1635"/>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373" name="Oval 1040"/>
            <p:cNvSpPr>
              <a:spLocks noChangeArrowheads="1"/>
            </p:cNvSpPr>
            <p:nvPr/>
          </p:nvSpPr>
          <p:spPr bwMode="auto">
            <a:xfrm flipV="1">
              <a:off x="2060" y="1680"/>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374" name="Oval 1041"/>
            <p:cNvSpPr>
              <a:spLocks noChangeArrowheads="1"/>
            </p:cNvSpPr>
            <p:nvPr/>
          </p:nvSpPr>
          <p:spPr bwMode="auto">
            <a:xfrm flipV="1">
              <a:off x="1163" y="1631"/>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375" name="Oval 1042"/>
            <p:cNvSpPr>
              <a:spLocks noChangeArrowheads="1"/>
            </p:cNvSpPr>
            <p:nvPr/>
          </p:nvSpPr>
          <p:spPr bwMode="auto">
            <a:xfrm flipV="1">
              <a:off x="1063" y="1677"/>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376" name="Oval 1043"/>
            <p:cNvSpPr>
              <a:spLocks noChangeArrowheads="1"/>
            </p:cNvSpPr>
            <p:nvPr/>
          </p:nvSpPr>
          <p:spPr bwMode="auto">
            <a:xfrm flipV="1">
              <a:off x="824" y="1634"/>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377" name="Oval 1044"/>
            <p:cNvSpPr>
              <a:spLocks noChangeArrowheads="1"/>
            </p:cNvSpPr>
            <p:nvPr/>
          </p:nvSpPr>
          <p:spPr bwMode="auto">
            <a:xfrm flipV="1">
              <a:off x="744" y="1682"/>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378" name="Oval 1045"/>
            <p:cNvSpPr>
              <a:spLocks noChangeArrowheads="1"/>
            </p:cNvSpPr>
            <p:nvPr/>
          </p:nvSpPr>
          <p:spPr bwMode="auto">
            <a:xfrm flipV="1">
              <a:off x="1352" y="1634"/>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379" name="Oval 1046"/>
            <p:cNvSpPr>
              <a:spLocks noChangeArrowheads="1"/>
            </p:cNvSpPr>
            <p:nvPr/>
          </p:nvSpPr>
          <p:spPr bwMode="auto">
            <a:xfrm flipV="1">
              <a:off x="717" y="1631"/>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380" name="Oval 1047"/>
            <p:cNvSpPr>
              <a:spLocks noChangeArrowheads="1"/>
            </p:cNvSpPr>
            <p:nvPr/>
          </p:nvSpPr>
          <p:spPr bwMode="auto">
            <a:xfrm flipV="1">
              <a:off x="851" y="1682"/>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381" name="Oval 1048"/>
            <p:cNvSpPr>
              <a:spLocks noChangeArrowheads="1"/>
            </p:cNvSpPr>
            <p:nvPr/>
          </p:nvSpPr>
          <p:spPr bwMode="auto">
            <a:xfrm flipV="1">
              <a:off x="574" y="1643"/>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382" name="Oval 1049"/>
            <p:cNvSpPr>
              <a:spLocks noChangeArrowheads="1"/>
            </p:cNvSpPr>
            <p:nvPr/>
          </p:nvSpPr>
          <p:spPr bwMode="auto">
            <a:xfrm flipV="1">
              <a:off x="618" y="1680"/>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383" name="Oval 1050"/>
            <p:cNvSpPr>
              <a:spLocks noChangeArrowheads="1"/>
            </p:cNvSpPr>
            <p:nvPr/>
          </p:nvSpPr>
          <p:spPr bwMode="auto">
            <a:xfrm flipV="1">
              <a:off x="632" y="1634"/>
              <a:ext cx="27" cy="27"/>
            </a:xfrm>
            <a:prstGeom prst="ellipse">
              <a:avLst/>
            </a:prstGeom>
            <a:solidFill>
              <a:schemeClr val="bg1"/>
            </a:solidFill>
            <a:ln w="3175">
              <a:solidFill>
                <a:srgbClr val="3366FF"/>
              </a:solidFill>
              <a:round/>
              <a:headEnd/>
              <a:tailEnd/>
            </a:ln>
          </p:spPr>
          <p:txBody>
            <a:bodyPr wrap="none" anchor="ctr"/>
            <a:lstStyle/>
            <a:p>
              <a:endParaRPr lang="en-US" dirty="0"/>
            </a:p>
          </p:txBody>
        </p:sp>
        <p:grpSp>
          <p:nvGrpSpPr>
            <p:cNvPr id="15384" name="Group 1051"/>
            <p:cNvGrpSpPr>
              <a:grpSpLocks/>
            </p:cNvGrpSpPr>
            <p:nvPr/>
          </p:nvGrpSpPr>
          <p:grpSpPr bwMode="auto">
            <a:xfrm>
              <a:off x="396" y="1615"/>
              <a:ext cx="160" cy="111"/>
              <a:chOff x="436" y="1487"/>
              <a:chExt cx="160" cy="111"/>
            </a:xfrm>
          </p:grpSpPr>
          <p:sp>
            <p:nvSpPr>
              <p:cNvPr id="15441" name="Rectangle 1052" descr="Diagonal weit nach oben"/>
              <p:cNvSpPr>
                <a:spLocks noChangeArrowheads="1"/>
              </p:cNvSpPr>
              <p:nvPr/>
            </p:nvSpPr>
            <p:spPr bwMode="auto">
              <a:xfrm>
                <a:off x="440" y="1487"/>
                <a:ext cx="152" cy="111"/>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dirty="0"/>
              </a:p>
            </p:txBody>
          </p:sp>
          <p:sp>
            <p:nvSpPr>
              <p:cNvPr id="15442" name="Line 1053"/>
              <p:cNvSpPr>
                <a:spLocks noChangeShapeType="1"/>
              </p:cNvSpPr>
              <p:nvPr/>
            </p:nvSpPr>
            <p:spPr bwMode="auto">
              <a:xfrm>
                <a:off x="436" y="1524"/>
                <a:ext cx="28" cy="0"/>
              </a:xfrm>
              <a:prstGeom prst="line">
                <a:avLst/>
              </a:prstGeom>
              <a:noFill/>
              <a:ln w="12700">
                <a:solidFill>
                  <a:schemeClr val="tx1"/>
                </a:solidFill>
                <a:round/>
                <a:headEnd/>
                <a:tailEnd/>
              </a:ln>
            </p:spPr>
            <p:txBody>
              <a:bodyPr/>
              <a:lstStyle/>
              <a:p>
                <a:endParaRPr lang="en-US" dirty="0"/>
              </a:p>
            </p:txBody>
          </p:sp>
          <p:sp>
            <p:nvSpPr>
              <p:cNvPr id="15443" name="Line 1054"/>
              <p:cNvSpPr>
                <a:spLocks noChangeShapeType="1"/>
              </p:cNvSpPr>
              <p:nvPr/>
            </p:nvSpPr>
            <p:spPr bwMode="auto">
              <a:xfrm>
                <a:off x="568" y="1530"/>
                <a:ext cx="28" cy="0"/>
              </a:xfrm>
              <a:prstGeom prst="line">
                <a:avLst/>
              </a:prstGeom>
              <a:noFill/>
              <a:ln w="12700">
                <a:solidFill>
                  <a:schemeClr val="tx1"/>
                </a:solidFill>
                <a:round/>
                <a:headEnd/>
                <a:tailEnd/>
              </a:ln>
            </p:spPr>
            <p:txBody>
              <a:bodyPr/>
              <a:lstStyle/>
              <a:p>
                <a:endParaRPr lang="en-US" dirty="0"/>
              </a:p>
            </p:txBody>
          </p:sp>
          <p:sp>
            <p:nvSpPr>
              <p:cNvPr id="15444" name="Line 1055"/>
              <p:cNvSpPr>
                <a:spLocks noChangeShapeType="1"/>
              </p:cNvSpPr>
              <p:nvPr/>
            </p:nvSpPr>
            <p:spPr bwMode="auto">
              <a:xfrm>
                <a:off x="568" y="1560"/>
                <a:ext cx="28" cy="0"/>
              </a:xfrm>
              <a:prstGeom prst="line">
                <a:avLst/>
              </a:prstGeom>
              <a:noFill/>
              <a:ln w="12700">
                <a:solidFill>
                  <a:schemeClr val="tx1"/>
                </a:solidFill>
                <a:round/>
                <a:headEnd/>
                <a:tailEnd/>
              </a:ln>
            </p:spPr>
            <p:txBody>
              <a:bodyPr/>
              <a:lstStyle/>
              <a:p>
                <a:endParaRPr lang="en-US" dirty="0"/>
              </a:p>
            </p:txBody>
          </p:sp>
          <p:sp>
            <p:nvSpPr>
              <p:cNvPr id="15445" name="Line 1056"/>
              <p:cNvSpPr>
                <a:spLocks noChangeShapeType="1"/>
              </p:cNvSpPr>
              <p:nvPr/>
            </p:nvSpPr>
            <p:spPr bwMode="auto">
              <a:xfrm>
                <a:off x="438" y="1558"/>
                <a:ext cx="28" cy="0"/>
              </a:xfrm>
              <a:prstGeom prst="line">
                <a:avLst/>
              </a:prstGeom>
              <a:noFill/>
              <a:ln w="12700">
                <a:solidFill>
                  <a:schemeClr val="tx1"/>
                </a:solidFill>
                <a:round/>
                <a:headEnd/>
                <a:tailEnd/>
              </a:ln>
            </p:spPr>
            <p:txBody>
              <a:bodyPr/>
              <a:lstStyle/>
              <a:p>
                <a:endParaRPr lang="en-US" dirty="0"/>
              </a:p>
            </p:txBody>
          </p:sp>
          <p:sp>
            <p:nvSpPr>
              <p:cNvPr id="15446" name="Rectangle 1057"/>
              <p:cNvSpPr>
                <a:spLocks noChangeArrowheads="1"/>
              </p:cNvSpPr>
              <p:nvPr/>
            </p:nvSpPr>
            <p:spPr bwMode="auto">
              <a:xfrm>
                <a:off x="460" y="1503"/>
                <a:ext cx="105" cy="8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15447" name="Rectangle 1058"/>
              <p:cNvSpPr>
                <a:spLocks noChangeArrowheads="1"/>
              </p:cNvSpPr>
              <p:nvPr/>
            </p:nvSpPr>
            <p:spPr bwMode="auto">
              <a:xfrm>
                <a:off x="563" y="1531"/>
                <a:ext cx="33" cy="27"/>
              </a:xfrm>
              <a:prstGeom prst="rect">
                <a:avLst/>
              </a:prstGeom>
              <a:solidFill>
                <a:srgbClr val="3366FF"/>
              </a:solidFill>
              <a:ln w="9525">
                <a:noFill/>
                <a:miter lim="800000"/>
                <a:headEnd/>
                <a:tailEnd/>
              </a:ln>
            </p:spPr>
            <p:txBody>
              <a:bodyPr wrap="none" anchor="ctr"/>
              <a:lstStyle/>
              <a:p>
                <a:endParaRPr lang="en-US" dirty="0"/>
              </a:p>
            </p:txBody>
          </p:sp>
          <p:sp>
            <p:nvSpPr>
              <p:cNvPr id="15448" name="Rectangle 1059"/>
              <p:cNvSpPr>
                <a:spLocks noChangeArrowheads="1"/>
              </p:cNvSpPr>
              <p:nvPr/>
            </p:nvSpPr>
            <p:spPr bwMode="auto">
              <a:xfrm>
                <a:off x="440" y="1528"/>
                <a:ext cx="33" cy="27"/>
              </a:xfrm>
              <a:prstGeom prst="rect">
                <a:avLst/>
              </a:prstGeom>
              <a:solidFill>
                <a:srgbClr val="3366FF"/>
              </a:solidFill>
              <a:ln w="9525">
                <a:noFill/>
                <a:miter lim="800000"/>
                <a:headEnd/>
                <a:tailEnd/>
              </a:ln>
            </p:spPr>
            <p:txBody>
              <a:bodyPr wrap="none" anchor="ctr"/>
              <a:lstStyle/>
              <a:p>
                <a:endParaRPr lang="en-US" dirty="0"/>
              </a:p>
            </p:txBody>
          </p:sp>
        </p:grpSp>
        <p:sp>
          <p:nvSpPr>
            <p:cNvPr id="15385" name="AutoShape 1060" descr="Diagonal weit nach oben"/>
            <p:cNvSpPr>
              <a:spLocks noChangeArrowheads="1"/>
            </p:cNvSpPr>
            <p:nvPr/>
          </p:nvSpPr>
          <p:spPr bwMode="auto">
            <a:xfrm flipH="1">
              <a:off x="433" y="1645"/>
              <a:ext cx="35" cy="51"/>
            </a:xfrm>
            <a:prstGeom prst="flowChartDelay">
              <a:avLst/>
            </a:prstGeom>
            <a:pattFill prst="wdUpDiag">
              <a:fgClr>
                <a:schemeClr val="tx1"/>
              </a:fgClr>
              <a:bgClr>
                <a:schemeClr val="bg1"/>
              </a:bgClr>
            </a:pattFill>
            <a:ln w="12700">
              <a:solidFill>
                <a:schemeClr val="tx1"/>
              </a:solidFill>
              <a:miter lim="800000"/>
              <a:headEnd/>
              <a:tailEnd/>
            </a:ln>
          </p:spPr>
          <p:txBody>
            <a:bodyPr wrap="none" anchor="ctr"/>
            <a:lstStyle/>
            <a:p>
              <a:endParaRPr lang="en-US" dirty="0"/>
            </a:p>
          </p:txBody>
        </p:sp>
        <p:sp>
          <p:nvSpPr>
            <p:cNvPr id="15386" name="Line 1061"/>
            <p:cNvSpPr>
              <a:spLocks noChangeShapeType="1"/>
            </p:cNvSpPr>
            <p:nvPr/>
          </p:nvSpPr>
          <p:spPr bwMode="auto">
            <a:xfrm flipV="1">
              <a:off x="468" y="1645"/>
              <a:ext cx="23" cy="51"/>
            </a:xfrm>
            <a:prstGeom prst="line">
              <a:avLst/>
            </a:prstGeom>
            <a:noFill/>
            <a:ln w="12700">
              <a:solidFill>
                <a:schemeClr val="tx1"/>
              </a:solidFill>
              <a:round/>
              <a:headEnd/>
              <a:tailEnd/>
            </a:ln>
          </p:spPr>
          <p:txBody>
            <a:bodyPr/>
            <a:lstStyle/>
            <a:p>
              <a:endParaRPr lang="en-US" dirty="0"/>
            </a:p>
          </p:txBody>
        </p:sp>
        <p:sp>
          <p:nvSpPr>
            <p:cNvPr id="15387" name="Line 1062"/>
            <p:cNvSpPr>
              <a:spLocks noChangeShapeType="1"/>
            </p:cNvSpPr>
            <p:nvPr/>
          </p:nvSpPr>
          <p:spPr bwMode="auto">
            <a:xfrm>
              <a:off x="491" y="1645"/>
              <a:ext cx="0" cy="51"/>
            </a:xfrm>
            <a:prstGeom prst="line">
              <a:avLst/>
            </a:prstGeom>
            <a:noFill/>
            <a:ln w="12700">
              <a:solidFill>
                <a:schemeClr val="tx1"/>
              </a:solidFill>
              <a:round/>
              <a:headEnd/>
              <a:tailEnd/>
            </a:ln>
          </p:spPr>
          <p:txBody>
            <a:bodyPr/>
            <a:lstStyle/>
            <a:p>
              <a:endParaRPr lang="en-US" dirty="0"/>
            </a:p>
          </p:txBody>
        </p:sp>
        <p:sp>
          <p:nvSpPr>
            <p:cNvPr id="15388" name="Line 1063"/>
            <p:cNvSpPr>
              <a:spLocks noChangeShapeType="1"/>
            </p:cNvSpPr>
            <p:nvPr/>
          </p:nvSpPr>
          <p:spPr bwMode="auto">
            <a:xfrm flipV="1">
              <a:off x="491" y="1645"/>
              <a:ext cx="32" cy="51"/>
            </a:xfrm>
            <a:prstGeom prst="line">
              <a:avLst/>
            </a:prstGeom>
            <a:noFill/>
            <a:ln w="12700">
              <a:solidFill>
                <a:schemeClr val="tx1"/>
              </a:solidFill>
              <a:round/>
              <a:headEnd/>
              <a:tailEnd/>
            </a:ln>
          </p:spPr>
          <p:txBody>
            <a:bodyPr/>
            <a:lstStyle/>
            <a:p>
              <a:endParaRPr lang="en-US" dirty="0"/>
            </a:p>
          </p:txBody>
        </p:sp>
        <p:sp>
          <p:nvSpPr>
            <p:cNvPr id="15389" name="Line 1064"/>
            <p:cNvSpPr>
              <a:spLocks noChangeShapeType="1"/>
            </p:cNvSpPr>
            <p:nvPr/>
          </p:nvSpPr>
          <p:spPr bwMode="auto">
            <a:xfrm>
              <a:off x="523" y="1652"/>
              <a:ext cx="0" cy="44"/>
            </a:xfrm>
            <a:prstGeom prst="line">
              <a:avLst/>
            </a:prstGeom>
            <a:noFill/>
            <a:ln w="12700">
              <a:solidFill>
                <a:schemeClr val="tx1"/>
              </a:solidFill>
              <a:round/>
              <a:headEnd/>
              <a:tailEnd/>
            </a:ln>
          </p:spPr>
          <p:txBody>
            <a:bodyPr/>
            <a:lstStyle/>
            <a:p>
              <a:endParaRPr lang="en-US" dirty="0"/>
            </a:p>
          </p:txBody>
        </p:sp>
        <p:sp>
          <p:nvSpPr>
            <p:cNvPr id="15390" name="Freeform 1065"/>
            <p:cNvSpPr>
              <a:spLocks/>
            </p:cNvSpPr>
            <p:nvPr/>
          </p:nvSpPr>
          <p:spPr bwMode="auto">
            <a:xfrm>
              <a:off x="2477" y="1492"/>
              <a:ext cx="118" cy="359"/>
            </a:xfrm>
            <a:custGeom>
              <a:avLst/>
              <a:gdLst>
                <a:gd name="T0" fmla="*/ 0 w 118"/>
                <a:gd name="T1" fmla="*/ 0 h 359"/>
                <a:gd name="T2" fmla="*/ 12 w 118"/>
                <a:gd name="T3" fmla="*/ 12 h 359"/>
                <a:gd name="T4" fmla="*/ 12 w 118"/>
                <a:gd name="T5" fmla="*/ 71 h 359"/>
                <a:gd name="T6" fmla="*/ 34 w 118"/>
                <a:gd name="T7" fmla="*/ 81 h 359"/>
                <a:gd name="T8" fmla="*/ 34 w 118"/>
                <a:gd name="T9" fmla="*/ 279 h 359"/>
                <a:gd name="T10" fmla="*/ 10 w 118"/>
                <a:gd name="T11" fmla="*/ 291 h 359"/>
                <a:gd name="T12" fmla="*/ 10 w 118"/>
                <a:gd name="T13" fmla="*/ 348 h 359"/>
                <a:gd name="T14" fmla="*/ 1 w 118"/>
                <a:gd name="T15" fmla="*/ 359 h 359"/>
                <a:gd name="T16" fmla="*/ 90 w 118"/>
                <a:gd name="T17" fmla="*/ 359 h 359"/>
                <a:gd name="T18" fmla="*/ 112 w 118"/>
                <a:gd name="T19" fmla="*/ 354 h 359"/>
                <a:gd name="T20" fmla="*/ 118 w 118"/>
                <a:gd name="T21" fmla="*/ 339 h 359"/>
                <a:gd name="T22" fmla="*/ 117 w 118"/>
                <a:gd name="T23" fmla="*/ 21 h 359"/>
                <a:gd name="T24" fmla="*/ 109 w 118"/>
                <a:gd name="T25" fmla="*/ 5 h 359"/>
                <a:gd name="T26" fmla="*/ 87 w 118"/>
                <a:gd name="T27" fmla="*/ 0 h 359"/>
                <a:gd name="T28" fmla="*/ 0 w 118"/>
                <a:gd name="T29" fmla="*/ 0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8"/>
                <a:gd name="T46" fmla="*/ 0 h 359"/>
                <a:gd name="T47" fmla="*/ 118 w 118"/>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8" h="359">
                  <a:moveTo>
                    <a:pt x="0" y="0"/>
                  </a:moveTo>
                  <a:lnTo>
                    <a:pt x="12" y="12"/>
                  </a:lnTo>
                  <a:lnTo>
                    <a:pt x="12" y="71"/>
                  </a:lnTo>
                  <a:lnTo>
                    <a:pt x="34" y="81"/>
                  </a:lnTo>
                  <a:lnTo>
                    <a:pt x="34" y="279"/>
                  </a:lnTo>
                  <a:lnTo>
                    <a:pt x="10" y="291"/>
                  </a:lnTo>
                  <a:lnTo>
                    <a:pt x="10" y="348"/>
                  </a:lnTo>
                  <a:lnTo>
                    <a:pt x="1" y="359"/>
                  </a:lnTo>
                  <a:lnTo>
                    <a:pt x="90" y="359"/>
                  </a:lnTo>
                  <a:lnTo>
                    <a:pt x="112" y="354"/>
                  </a:lnTo>
                  <a:lnTo>
                    <a:pt x="118" y="339"/>
                  </a:lnTo>
                  <a:lnTo>
                    <a:pt x="117" y="21"/>
                  </a:lnTo>
                  <a:lnTo>
                    <a:pt x="109" y="5"/>
                  </a:lnTo>
                  <a:lnTo>
                    <a:pt x="87" y="0"/>
                  </a:lnTo>
                  <a:lnTo>
                    <a:pt x="0" y="0"/>
                  </a:lnTo>
                  <a:close/>
                </a:path>
              </a:pathLst>
            </a:custGeom>
            <a:solidFill>
              <a:srgbClr val="3366FF"/>
            </a:solidFill>
            <a:ln w="6350">
              <a:solidFill>
                <a:srgbClr val="3366FF"/>
              </a:solidFill>
              <a:round/>
              <a:headEnd/>
              <a:tailEnd/>
            </a:ln>
          </p:spPr>
          <p:txBody>
            <a:bodyPr/>
            <a:lstStyle/>
            <a:p>
              <a:endParaRPr lang="en-US" dirty="0"/>
            </a:p>
          </p:txBody>
        </p:sp>
        <p:sp>
          <p:nvSpPr>
            <p:cNvPr id="15391" name="Line 1066"/>
            <p:cNvSpPr>
              <a:spLocks noChangeShapeType="1"/>
            </p:cNvSpPr>
            <p:nvPr/>
          </p:nvSpPr>
          <p:spPr bwMode="auto">
            <a:xfrm>
              <a:off x="2165" y="1492"/>
              <a:ext cx="308" cy="0"/>
            </a:xfrm>
            <a:prstGeom prst="line">
              <a:avLst/>
            </a:prstGeom>
            <a:noFill/>
            <a:ln w="9525">
              <a:solidFill>
                <a:srgbClr val="3366FF"/>
              </a:solidFill>
              <a:round/>
              <a:headEnd/>
              <a:tailEnd/>
            </a:ln>
          </p:spPr>
          <p:txBody>
            <a:bodyPr/>
            <a:lstStyle/>
            <a:p>
              <a:endParaRPr lang="en-US" dirty="0"/>
            </a:p>
          </p:txBody>
        </p:sp>
        <p:sp>
          <p:nvSpPr>
            <p:cNvPr id="15392" name="Freeform 1067"/>
            <p:cNvSpPr>
              <a:spLocks/>
            </p:cNvSpPr>
            <p:nvPr/>
          </p:nvSpPr>
          <p:spPr bwMode="auto">
            <a:xfrm>
              <a:off x="2052" y="1777"/>
              <a:ext cx="105" cy="237"/>
            </a:xfrm>
            <a:custGeom>
              <a:avLst/>
              <a:gdLst>
                <a:gd name="T0" fmla="*/ 9 w 105"/>
                <a:gd name="T1" fmla="*/ 3 h 237"/>
                <a:gd name="T2" fmla="*/ 9 w 105"/>
                <a:gd name="T3" fmla="*/ 230 h 237"/>
                <a:gd name="T4" fmla="*/ 0 w 105"/>
                <a:gd name="T5" fmla="*/ 237 h 237"/>
                <a:gd name="T6" fmla="*/ 90 w 105"/>
                <a:gd name="T7" fmla="*/ 237 h 237"/>
                <a:gd name="T8" fmla="*/ 105 w 105"/>
                <a:gd name="T9" fmla="*/ 233 h 237"/>
                <a:gd name="T10" fmla="*/ 105 w 105"/>
                <a:gd name="T11" fmla="*/ 0 h 237"/>
                <a:gd name="T12" fmla="*/ 96 w 105"/>
                <a:gd name="T13" fmla="*/ 0 h 237"/>
                <a:gd name="T14" fmla="*/ 96 w 105"/>
                <a:gd name="T15" fmla="*/ 44 h 237"/>
                <a:gd name="T16" fmla="*/ 72 w 105"/>
                <a:gd name="T17" fmla="*/ 44 h 237"/>
                <a:gd name="T18" fmla="*/ 72 w 105"/>
                <a:gd name="T19" fmla="*/ 3 h 237"/>
                <a:gd name="T20" fmla="*/ 9 w 105"/>
                <a:gd name="T21" fmla="*/ 3 h 2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237"/>
                <a:gd name="T35" fmla="*/ 105 w 105"/>
                <a:gd name="T36" fmla="*/ 237 h 2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237">
                  <a:moveTo>
                    <a:pt x="9" y="3"/>
                  </a:moveTo>
                  <a:lnTo>
                    <a:pt x="9" y="230"/>
                  </a:lnTo>
                  <a:lnTo>
                    <a:pt x="0" y="237"/>
                  </a:lnTo>
                  <a:lnTo>
                    <a:pt x="90" y="237"/>
                  </a:lnTo>
                  <a:lnTo>
                    <a:pt x="105" y="233"/>
                  </a:lnTo>
                  <a:lnTo>
                    <a:pt x="105" y="0"/>
                  </a:lnTo>
                  <a:lnTo>
                    <a:pt x="96" y="0"/>
                  </a:lnTo>
                  <a:lnTo>
                    <a:pt x="96" y="44"/>
                  </a:lnTo>
                  <a:lnTo>
                    <a:pt x="72" y="44"/>
                  </a:lnTo>
                  <a:lnTo>
                    <a:pt x="72" y="3"/>
                  </a:lnTo>
                  <a:lnTo>
                    <a:pt x="9" y="3"/>
                  </a:lnTo>
                  <a:close/>
                </a:path>
              </a:pathLst>
            </a:custGeom>
            <a:solidFill>
              <a:srgbClr val="3366FF"/>
            </a:solidFill>
            <a:ln w="6350">
              <a:solidFill>
                <a:srgbClr val="3366FF"/>
              </a:solidFill>
              <a:round/>
              <a:headEnd/>
              <a:tailEnd/>
            </a:ln>
          </p:spPr>
          <p:txBody>
            <a:bodyPr/>
            <a:lstStyle/>
            <a:p>
              <a:endParaRPr lang="en-US" dirty="0"/>
            </a:p>
          </p:txBody>
        </p:sp>
        <p:sp>
          <p:nvSpPr>
            <p:cNvPr id="15393" name="Line 1068"/>
            <p:cNvSpPr>
              <a:spLocks noChangeShapeType="1"/>
            </p:cNvSpPr>
            <p:nvPr/>
          </p:nvSpPr>
          <p:spPr bwMode="auto">
            <a:xfrm>
              <a:off x="1288" y="2014"/>
              <a:ext cx="772" cy="0"/>
            </a:xfrm>
            <a:prstGeom prst="line">
              <a:avLst/>
            </a:prstGeom>
            <a:noFill/>
            <a:ln w="9525">
              <a:solidFill>
                <a:srgbClr val="3366FF"/>
              </a:solidFill>
              <a:round/>
              <a:headEnd/>
              <a:tailEnd/>
            </a:ln>
          </p:spPr>
          <p:txBody>
            <a:bodyPr/>
            <a:lstStyle/>
            <a:p>
              <a:endParaRPr lang="en-US" dirty="0"/>
            </a:p>
          </p:txBody>
        </p:sp>
        <p:sp>
          <p:nvSpPr>
            <p:cNvPr id="15394" name="Line 1069"/>
            <p:cNvSpPr>
              <a:spLocks noChangeShapeType="1"/>
            </p:cNvSpPr>
            <p:nvPr/>
          </p:nvSpPr>
          <p:spPr bwMode="auto">
            <a:xfrm>
              <a:off x="1296" y="1328"/>
              <a:ext cx="772" cy="0"/>
            </a:xfrm>
            <a:prstGeom prst="line">
              <a:avLst/>
            </a:prstGeom>
            <a:noFill/>
            <a:ln w="9525">
              <a:solidFill>
                <a:srgbClr val="3366FF"/>
              </a:solidFill>
              <a:round/>
              <a:headEnd/>
              <a:tailEnd/>
            </a:ln>
          </p:spPr>
          <p:txBody>
            <a:bodyPr/>
            <a:lstStyle/>
            <a:p>
              <a:endParaRPr lang="en-US" dirty="0"/>
            </a:p>
          </p:txBody>
        </p:sp>
        <p:sp>
          <p:nvSpPr>
            <p:cNvPr id="15395" name="Freeform 1070"/>
            <p:cNvSpPr>
              <a:spLocks/>
            </p:cNvSpPr>
            <p:nvPr/>
          </p:nvSpPr>
          <p:spPr bwMode="auto">
            <a:xfrm>
              <a:off x="2050" y="1327"/>
              <a:ext cx="105" cy="237"/>
            </a:xfrm>
            <a:custGeom>
              <a:avLst/>
              <a:gdLst>
                <a:gd name="T0" fmla="*/ 9 w 105"/>
                <a:gd name="T1" fmla="*/ 234 h 237"/>
                <a:gd name="T2" fmla="*/ 8 w 105"/>
                <a:gd name="T3" fmla="*/ 40 h 237"/>
                <a:gd name="T4" fmla="*/ 0 w 105"/>
                <a:gd name="T5" fmla="*/ 0 h 237"/>
                <a:gd name="T6" fmla="*/ 90 w 105"/>
                <a:gd name="T7" fmla="*/ 0 h 237"/>
                <a:gd name="T8" fmla="*/ 105 w 105"/>
                <a:gd name="T9" fmla="*/ 4 h 237"/>
                <a:gd name="T10" fmla="*/ 105 w 105"/>
                <a:gd name="T11" fmla="*/ 237 h 237"/>
                <a:gd name="T12" fmla="*/ 100 w 105"/>
                <a:gd name="T13" fmla="*/ 237 h 237"/>
                <a:gd name="T14" fmla="*/ 100 w 105"/>
                <a:gd name="T15" fmla="*/ 210 h 237"/>
                <a:gd name="T16" fmla="*/ 74 w 105"/>
                <a:gd name="T17" fmla="*/ 207 h 237"/>
                <a:gd name="T18" fmla="*/ 74 w 105"/>
                <a:gd name="T19" fmla="*/ 234 h 237"/>
                <a:gd name="T20" fmla="*/ 9 w 105"/>
                <a:gd name="T21" fmla="*/ 234 h 2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237"/>
                <a:gd name="T35" fmla="*/ 105 w 105"/>
                <a:gd name="T36" fmla="*/ 237 h 2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237">
                  <a:moveTo>
                    <a:pt x="9" y="234"/>
                  </a:moveTo>
                  <a:lnTo>
                    <a:pt x="8" y="40"/>
                  </a:lnTo>
                  <a:lnTo>
                    <a:pt x="0" y="0"/>
                  </a:lnTo>
                  <a:lnTo>
                    <a:pt x="90" y="0"/>
                  </a:lnTo>
                  <a:lnTo>
                    <a:pt x="105" y="4"/>
                  </a:lnTo>
                  <a:lnTo>
                    <a:pt x="105" y="237"/>
                  </a:lnTo>
                  <a:lnTo>
                    <a:pt x="100" y="237"/>
                  </a:lnTo>
                  <a:lnTo>
                    <a:pt x="100" y="210"/>
                  </a:lnTo>
                  <a:lnTo>
                    <a:pt x="74" y="207"/>
                  </a:lnTo>
                  <a:lnTo>
                    <a:pt x="74" y="234"/>
                  </a:lnTo>
                  <a:lnTo>
                    <a:pt x="9" y="234"/>
                  </a:lnTo>
                  <a:close/>
                </a:path>
              </a:pathLst>
            </a:custGeom>
            <a:solidFill>
              <a:srgbClr val="3366FF"/>
            </a:solidFill>
            <a:ln w="6350">
              <a:solidFill>
                <a:srgbClr val="3366FF"/>
              </a:solidFill>
              <a:round/>
              <a:headEnd/>
              <a:tailEnd/>
            </a:ln>
          </p:spPr>
          <p:txBody>
            <a:bodyPr/>
            <a:lstStyle/>
            <a:p>
              <a:endParaRPr lang="en-US" dirty="0"/>
            </a:p>
          </p:txBody>
        </p:sp>
        <p:sp>
          <p:nvSpPr>
            <p:cNvPr id="15396" name="Freeform 1071"/>
            <p:cNvSpPr>
              <a:spLocks/>
            </p:cNvSpPr>
            <p:nvPr/>
          </p:nvSpPr>
          <p:spPr bwMode="auto">
            <a:xfrm>
              <a:off x="1016" y="1312"/>
              <a:ext cx="295" cy="236"/>
            </a:xfrm>
            <a:custGeom>
              <a:avLst/>
              <a:gdLst>
                <a:gd name="T0" fmla="*/ 0 w 295"/>
                <a:gd name="T1" fmla="*/ 18 h 236"/>
                <a:gd name="T2" fmla="*/ 0 w 295"/>
                <a:gd name="T3" fmla="*/ 81 h 236"/>
                <a:gd name="T4" fmla="*/ 6 w 295"/>
                <a:gd name="T5" fmla="*/ 93 h 236"/>
                <a:gd name="T6" fmla="*/ 16 w 295"/>
                <a:gd name="T7" fmla="*/ 102 h 236"/>
                <a:gd name="T8" fmla="*/ 76 w 295"/>
                <a:gd name="T9" fmla="*/ 102 h 236"/>
                <a:gd name="T10" fmla="*/ 85 w 295"/>
                <a:gd name="T11" fmla="*/ 116 h 236"/>
                <a:gd name="T12" fmla="*/ 85 w 295"/>
                <a:gd name="T13" fmla="*/ 173 h 236"/>
                <a:gd name="T14" fmla="*/ 132 w 295"/>
                <a:gd name="T15" fmla="*/ 173 h 236"/>
                <a:gd name="T16" fmla="*/ 130 w 295"/>
                <a:gd name="T17" fmla="*/ 146 h 236"/>
                <a:gd name="T18" fmla="*/ 142 w 295"/>
                <a:gd name="T19" fmla="*/ 146 h 236"/>
                <a:gd name="T20" fmla="*/ 142 w 295"/>
                <a:gd name="T21" fmla="*/ 110 h 236"/>
                <a:gd name="T22" fmla="*/ 216 w 295"/>
                <a:gd name="T23" fmla="*/ 108 h 236"/>
                <a:gd name="T24" fmla="*/ 214 w 295"/>
                <a:gd name="T25" fmla="*/ 215 h 236"/>
                <a:gd name="T26" fmla="*/ 283 w 295"/>
                <a:gd name="T27" fmla="*/ 215 h 236"/>
                <a:gd name="T28" fmla="*/ 283 w 295"/>
                <a:gd name="T29" fmla="*/ 236 h 236"/>
                <a:gd name="T30" fmla="*/ 294 w 295"/>
                <a:gd name="T31" fmla="*/ 236 h 236"/>
                <a:gd name="T32" fmla="*/ 288 w 295"/>
                <a:gd name="T33" fmla="*/ 57 h 236"/>
                <a:gd name="T34" fmla="*/ 295 w 295"/>
                <a:gd name="T35" fmla="*/ 57 h 236"/>
                <a:gd name="T36" fmla="*/ 295 w 295"/>
                <a:gd name="T37" fmla="*/ 15 h 236"/>
                <a:gd name="T38" fmla="*/ 73 w 295"/>
                <a:gd name="T39" fmla="*/ 15 h 236"/>
                <a:gd name="T40" fmla="*/ 30 w 295"/>
                <a:gd name="T41" fmla="*/ 0 h 236"/>
                <a:gd name="T42" fmla="*/ 19 w 295"/>
                <a:gd name="T43" fmla="*/ 0 h 236"/>
                <a:gd name="T44" fmla="*/ 25 w 295"/>
                <a:gd name="T45" fmla="*/ 15 h 236"/>
                <a:gd name="T46" fmla="*/ 0 w 295"/>
                <a:gd name="T47" fmla="*/ 18 h 2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5"/>
                <a:gd name="T73" fmla="*/ 0 h 236"/>
                <a:gd name="T74" fmla="*/ 295 w 295"/>
                <a:gd name="T75" fmla="*/ 236 h 2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5" h="236">
                  <a:moveTo>
                    <a:pt x="0" y="18"/>
                  </a:moveTo>
                  <a:lnTo>
                    <a:pt x="0" y="81"/>
                  </a:lnTo>
                  <a:lnTo>
                    <a:pt x="6" y="93"/>
                  </a:lnTo>
                  <a:lnTo>
                    <a:pt x="16" y="102"/>
                  </a:lnTo>
                  <a:lnTo>
                    <a:pt x="76" y="102"/>
                  </a:lnTo>
                  <a:lnTo>
                    <a:pt x="85" y="116"/>
                  </a:lnTo>
                  <a:lnTo>
                    <a:pt x="85" y="173"/>
                  </a:lnTo>
                  <a:lnTo>
                    <a:pt x="132" y="173"/>
                  </a:lnTo>
                  <a:lnTo>
                    <a:pt x="130" y="146"/>
                  </a:lnTo>
                  <a:lnTo>
                    <a:pt x="142" y="146"/>
                  </a:lnTo>
                  <a:lnTo>
                    <a:pt x="142" y="110"/>
                  </a:lnTo>
                  <a:lnTo>
                    <a:pt x="216" y="108"/>
                  </a:lnTo>
                  <a:lnTo>
                    <a:pt x="214" y="215"/>
                  </a:lnTo>
                  <a:lnTo>
                    <a:pt x="283" y="215"/>
                  </a:lnTo>
                  <a:lnTo>
                    <a:pt x="283" y="236"/>
                  </a:lnTo>
                  <a:lnTo>
                    <a:pt x="294" y="236"/>
                  </a:lnTo>
                  <a:lnTo>
                    <a:pt x="288" y="57"/>
                  </a:lnTo>
                  <a:lnTo>
                    <a:pt x="295" y="57"/>
                  </a:lnTo>
                  <a:lnTo>
                    <a:pt x="295" y="15"/>
                  </a:lnTo>
                  <a:lnTo>
                    <a:pt x="73" y="15"/>
                  </a:lnTo>
                  <a:lnTo>
                    <a:pt x="30" y="0"/>
                  </a:lnTo>
                  <a:lnTo>
                    <a:pt x="19" y="0"/>
                  </a:lnTo>
                  <a:lnTo>
                    <a:pt x="25" y="15"/>
                  </a:lnTo>
                  <a:lnTo>
                    <a:pt x="0" y="18"/>
                  </a:lnTo>
                  <a:close/>
                </a:path>
              </a:pathLst>
            </a:custGeom>
            <a:solidFill>
              <a:srgbClr val="3366FF"/>
            </a:solidFill>
            <a:ln w="3175">
              <a:solidFill>
                <a:srgbClr val="3366FF"/>
              </a:solidFill>
              <a:round/>
              <a:headEnd/>
              <a:tailEnd/>
            </a:ln>
          </p:spPr>
          <p:txBody>
            <a:bodyPr/>
            <a:lstStyle/>
            <a:p>
              <a:endParaRPr lang="en-US" dirty="0"/>
            </a:p>
          </p:txBody>
        </p:sp>
        <p:sp>
          <p:nvSpPr>
            <p:cNvPr id="15397" name="Freeform 1072"/>
            <p:cNvSpPr>
              <a:spLocks/>
            </p:cNvSpPr>
            <p:nvPr/>
          </p:nvSpPr>
          <p:spPr bwMode="auto">
            <a:xfrm>
              <a:off x="1014" y="1792"/>
              <a:ext cx="295" cy="238"/>
            </a:xfrm>
            <a:custGeom>
              <a:avLst/>
              <a:gdLst>
                <a:gd name="T0" fmla="*/ 0 w 295"/>
                <a:gd name="T1" fmla="*/ 220 h 238"/>
                <a:gd name="T2" fmla="*/ 0 w 295"/>
                <a:gd name="T3" fmla="*/ 157 h 238"/>
                <a:gd name="T4" fmla="*/ 6 w 295"/>
                <a:gd name="T5" fmla="*/ 144 h 238"/>
                <a:gd name="T6" fmla="*/ 16 w 295"/>
                <a:gd name="T7" fmla="*/ 136 h 238"/>
                <a:gd name="T8" fmla="*/ 76 w 295"/>
                <a:gd name="T9" fmla="*/ 136 h 238"/>
                <a:gd name="T10" fmla="*/ 85 w 295"/>
                <a:gd name="T11" fmla="*/ 122 h 238"/>
                <a:gd name="T12" fmla="*/ 85 w 295"/>
                <a:gd name="T13" fmla="*/ 65 h 238"/>
                <a:gd name="T14" fmla="*/ 132 w 295"/>
                <a:gd name="T15" fmla="*/ 65 h 238"/>
                <a:gd name="T16" fmla="*/ 130 w 295"/>
                <a:gd name="T17" fmla="*/ 92 h 238"/>
                <a:gd name="T18" fmla="*/ 142 w 295"/>
                <a:gd name="T19" fmla="*/ 92 h 238"/>
                <a:gd name="T20" fmla="*/ 142 w 295"/>
                <a:gd name="T21" fmla="*/ 128 h 238"/>
                <a:gd name="T22" fmla="*/ 216 w 295"/>
                <a:gd name="T23" fmla="*/ 130 h 238"/>
                <a:gd name="T24" fmla="*/ 214 w 295"/>
                <a:gd name="T25" fmla="*/ 23 h 238"/>
                <a:gd name="T26" fmla="*/ 283 w 295"/>
                <a:gd name="T27" fmla="*/ 23 h 238"/>
                <a:gd name="T28" fmla="*/ 283 w 295"/>
                <a:gd name="T29" fmla="*/ 2 h 238"/>
                <a:gd name="T30" fmla="*/ 293 w 295"/>
                <a:gd name="T31" fmla="*/ 0 h 238"/>
                <a:gd name="T32" fmla="*/ 290 w 295"/>
                <a:gd name="T33" fmla="*/ 182 h 238"/>
                <a:gd name="T34" fmla="*/ 295 w 295"/>
                <a:gd name="T35" fmla="*/ 181 h 238"/>
                <a:gd name="T36" fmla="*/ 295 w 295"/>
                <a:gd name="T37" fmla="*/ 223 h 238"/>
                <a:gd name="T38" fmla="*/ 73 w 295"/>
                <a:gd name="T39" fmla="*/ 223 h 238"/>
                <a:gd name="T40" fmla="*/ 30 w 295"/>
                <a:gd name="T41" fmla="*/ 238 h 238"/>
                <a:gd name="T42" fmla="*/ 19 w 295"/>
                <a:gd name="T43" fmla="*/ 238 h 238"/>
                <a:gd name="T44" fmla="*/ 25 w 295"/>
                <a:gd name="T45" fmla="*/ 223 h 238"/>
                <a:gd name="T46" fmla="*/ 0 w 295"/>
                <a:gd name="T47" fmla="*/ 220 h 2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5"/>
                <a:gd name="T73" fmla="*/ 0 h 238"/>
                <a:gd name="T74" fmla="*/ 295 w 295"/>
                <a:gd name="T75" fmla="*/ 238 h 2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5" h="238">
                  <a:moveTo>
                    <a:pt x="0" y="220"/>
                  </a:moveTo>
                  <a:lnTo>
                    <a:pt x="0" y="157"/>
                  </a:lnTo>
                  <a:lnTo>
                    <a:pt x="6" y="144"/>
                  </a:lnTo>
                  <a:lnTo>
                    <a:pt x="16" y="136"/>
                  </a:lnTo>
                  <a:lnTo>
                    <a:pt x="76" y="136"/>
                  </a:lnTo>
                  <a:lnTo>
                    <a:pt x="85" y="122"/>
                  </a:lnTo>
                  <a:lnTo>
                    <a:pt x="85" y="65"/>
                  </a:lnTo>
                  <a:lnTo>
                    <a:pt x="132" y="65"/>
                  </a:lnTo>
                  <a:lnTo>
                    <a:pt x="130" y="92"/>
                  </a:lnTo>
                  <a:lnTo>
                    <a:pt x="142" y="92"/>
                  </a:lnTo>
                  <a:lnTo>
                    <a:pt x="142" y="128"/>
                  </a:lnTo>
                  <a:lnTo>
                    <a:pt x="216" y="130"/>
                  </a:lnTo>
                  <a:lnTo>
                    <a:pt x="214" y="23"/>
                  </a:lnTo>
                  <a:lnTo>
                    <a:pt x="283" y="23"/>
                  </a:lnTo>
                  <a:lnTo>
                    <a:pt x="283" y="2"/>
                  </a:lnTo>
                  <a:lnTo>
                    <a:pt x="293" y="0"/>
                  </a:lnTo>
                  <a:lnTo>
                    <a:pt x="290" y="182"/>
                  </a:lnTo>
                  <a:lnTo>
                    <a:pt x="295" y="181"/>
                  </a:lnTo>
                  <a:lnTo>
                    <a:pt x="295" y="223"/>
                  </a:lnTo>
                  <a:lnTo>
                    <a:pt x="73" y="223"/>
                  </a:lnTo>
                  <a:lnTo>
                    <a:pt x="30" y="238"/>
                  </a:lnTo>
                  <a:lnTo>
                    <a:pt x="19" y="238"/>
                  </a:lnTo>
                  <a:lnTo>
                    <a:pt x="25" y="223"/>
                  </a:lnTo>
                  <a:lnTo>
                    <a:pt x="0" y="220"/>
                  </a:lnTo>
                  <a:close/>
                </a:path>
              </a:pathLst>
            </a:custGeom>
            <a:solidFill>
              <a:srgbClr val="3366FF"/>
            </a:solidFill>
            <a:ln w="3175">
              <a:solidFill>
                <a:srgbClr val="3366FF"/>
              </a:solidFill>
              <a:round/>
              <a:headEnd/>
              <a:tailEnd/>
            </a:ln>
          </p:spPr>
          <p:txBody>
            <a:bodyPr/>
            <a:lstStyle/>
            <a:p>
              <a:endParaRPr lang="en-US" dirty="0"/>
            </a:p>
          </p:txBody>
        </p:sp>
        <p:sp>
          <p:nvSpPr>
            <p:cNvPr id="15398" name="Line 1073"/>
            <p:cNvSpPr>
              <a:spLocks noChangeShapeType="1"/>
            </p:cNvSpPr>
            <p:nvPr/>
          </p:nvSpPr>
          <p:spPr bwMode="auto">
            <a:xfrm>
              <a:off x="384" y="1670"/>
              <a:ext cx="2256" cy="0"/>
            </a:xfrm>
            <a:prstGeom prst="line">
              <a:avLst/>
            </a:prstGeom>
            <a:noFill/>
            <a:ln w="6350">
              <a:solidFill>
                <a:schemeClr val="tx1"/>
              </a:solidFill>
              <a:prstDash val="lgDashDot"/>
              <a:round/>
              <a:headEnd/>
              <a:tailEnd/>
            </a:ln>
          </p:spPr>
          <p:txBody>
            <a:bodyPr/>
            <a:lstStyle/>
            <a:p>
              <a:endParaRPr lang="en-US" dirty="0"/>
            </a:p>
          </p:txBody>
        </p:sp>
        <p:sp>
          <p:nvSpPr>
            <p:cNvPr id="15399" name="Line 1074"/>
            <p:cNvSpPr>
              <a:spLocks noChangeShapeType="1"/>
            </p:cNvSpPr>
            <p:nvPr/>
          </p:nvSpPr>
          <p:spPr bwMode="auto">
            <a:xfrm>
              <a:off x="2505" y="1615"/>
              <a:ext cx="0" cy="105"/>
            </a:xfrm>
            <a:prstGeom prst="line">
              <a:avLst/>
            </a:prstGeom>
            <a:noFill/>
            <a:ln w="9525">
              <a:solidFill>
                <a:schemeClr val="tx1"/>
              </a:solidFill>
              <a:round/>
              <a:headEnd/>
              <a:tailEnd/>
            </a:ln>
          </p:spPr>
          <p:txBody>
            <a:bodyPr/>
            <a:lstStyle/>
            <a:p>
              <a:endParaRPr lang="en-US" dirty="0"/>
            </a:p>
          </p:txBody>
        </p:sp>
        <p:sp>
          <p:nvSpPr>
            <p:cNvPr id="15400" name="Line 1075"/>
            <p:cNvSpPr>
              <a:spLocks noChangeShapeType="1"/>
            </p:cNvSpPr>
            <p:nvPr/>
          </p:nvSpPr>
          <p:spPr bwMode="auto">
            <a:xfrm>
              <a:off x="2488" y="1631"/>
              <a:ext cx="0" cy="81"/>
            </a:xfrm>
            <a:prstGeom prst="line">
              <a:avLst/>
            </a:prstGeom>
            <a:noFill/>
            <a:ln w="9525">
              <a:solidFill>
                <a:schemeClr val="tx1"/>
              </a:solidFill>
              <a:round/>
              <a:headEnd/>
              <a:tailEnd/>
            </a:ln>
          </p:spPr>
          <p:txBody>
            <a:bodyPr/>
            <a:lstStyle/>
            <a:p>
              <a:endParaRPr lang="en-US" dirty="0"/>
            </a:p>
          </p:txBody>
        </p:sp>
        <p:sp>
          <p:nvSpPr>
            <p:cNvPr id="15401" name="Line 1076"/>
            <p:cNvSpPr>
              <a:spLocks noChangeShapeType="1"/>
            </p:cNvSpPr>
            <p:nvPr/>
          </p:nvSpPr>
          <p:spPr bwMode="auto">
            <a:xfrm>
              <a:off x="556" y="1629"/>
              <a:ext cx="1932" cy="0"/>
            </a:xfrm>
            <a:prstGeom prst="line">
              <a:avLst/>
            </a:prstGeom>
            <a:noFill/>
            <a:ln w="9525">
              <a:solidFill>
                <a:schemeClr val="tx1"/>
              </a:solidFill>
              <a:round/>
              <a:headEnd/>
              <a:tailEnd/>
            </a:ln>
          </p:spPr>
          <p:txBody>
            <a:bodyPr/>
            <a:lstStyle/>
            <a:p>
              <a:endParaRPr lang="en-US" dirty="0"/>
            </a:p>
          </p:txBody>
        </p:sp>
        <p:sp>
          <p:nvSpPr>
            <p:cNvPr id="15402" name="Line 1077"/>
            <p:cNvSpPr>
              <a:spLocks noChangeShapeType="1"/>
            </p:cNvSpPr>
            <p:nvPr/>
          </p:nvSpPr>
          <p:spPr bwMode="auto">
            <a:xfrm>
              <a:off x="554" y="1715"/>
              <a:ext cx="1932" cy="0"/>
            </a:xfrm>
            <a:prstGeom prst="line">
              <a:avLst/>
            </a:prstGeom>
            <a:noFill/>
            <a:ln w="9525">
              <a:solidFill>
                <a:schemeClr val="tx1"/>
              </a:solidFill>
              <a:round/>
              <a:headEnd/>
              <a:tailEnd/>
            </a:ln>
          </p:spPr>
          <p:txBody>
            <a:bodyPr/>
            <a:lstStyle/>
            <a:p>
              <a:endParaRPr lang="en-US" dirty="0"/>
            </a:p>
          </p:txBody>
        </p:sp>
        <p:sp>
          <p:nvSpPr>
            <p:cNvPr id="15403" name="Oval 1078"/>
            <p:cNvSpPr>
              <a:spLocks noChangeArrowheads="1"/>
            </p:cNvSpPr>
            <p:nvPr/>
          </p:nvSpPr>
          <p:spPr bwMode="auto">
            <a:xfrm flipV="1">
              <a:off x="2520" y="1629"/>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04" name="Oval 1079"/>
            <p:cNvSpPr>
              <a:spLocks noChangeArrowheads="1"/>
            </p:cNvSpPr>
            <p:nvPr/>
          </p:nvSpPr>
          <p:spPr bwMode="auto">
            <a:xfrm flipV="1">
              <a:off x="2382" y="1632"/>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05" name="Oval 1080"/>
            <p:cNvSpPr>
              <a:spLocks noChangeArrowheads="1"/>
            </p:cNvSpPr>
            <p:nvPr/>
          </p:nvSpPr>
          <p:spPr bwMode="auto">
            <a:xfrm flipV="1">
              <a:off x="2333" y="1683"/>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06" name="Oval 1081"/>
            <p:cNvSpPr>
              <a:spLocks noChangeArrowheads="1"/>
            </p:cNvSpPr>
            <p:nvPr/>
          </p:nvSpPr>
          <p:spPr bwMode="auto">
            <a:xfrm flipV="1">
              <a:off x="2173" y="1633"/>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07" name="Oval 1082"/>
            <p:cNvSpPr>
              <a:spLocks noChangeArrowheads="1"/>
            </p:cNvSpPr>
            <p:nvPr/>
          </p:nvSpPr>
          <p:spPr bwMode="auto">
            <a:xfrm flipV="1">
              <a:off x="2553" y="1678"/>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08" name="Oval 1083"/>
            <p:cNvSpPr>
              <a:spLocks noChangeArrowheads="1"/>
            </p:cNvSpPr>
            <p:nvPr/>
          </p:nvSpPr>
          <p:spPr bwMode="auto">
            <a:xfrm flipV="1">
              <a:off x="2522" y="1551"/>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09" name="Oval 1084"/>
            <p:cNvSpPr>
              <a:spLocks noChangeArrowheads="1"/>
            </p:cNvSpPr>
            <p:nvPr/>
          </p:nvSpPr>
          <p:spPr bwMode="auto">
            <a:xfrm flipV="1">
              <a:off x="2550" y="1583"/>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10" name="Oval 1085"/>
            <p:cNvSpPr>
              <a:spLocks noChangeArrowheads="1"/>
            </p:cNvSpPr>
            <p:nvPr/>
          </p:nvSpPr>
          <p:spPr bwMode="auto">
            <a:xfrm flipV="1">
              <a:off x="2529" y="1763"/>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11" name="Oval 1086"/>
            <p:cNvSpPr>
              <a:spLocks noChangeArrowheads="1"/>
            </p:cNvSpPr>
            <p:nvPr/>
          </p:nvSpPr>
          <p:spPr bwMode="auto">
            <a:xfrm flipV="1">
              <a:off x="2533" y="1808"/>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12" name="Oval 1087"/>
            <p:cNvSpPr>
              <a:spLocks noChangeArrowheads="1"/>
            </p:cNvSpPr>
            <p:nvPr/>
          </p:nvSpPr>
          <p:spPr bwMode="auto">
            <a:xfrm flipV="1">
              <a:off x="2539" y="1505"/>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13" name="Oval 1088"/>
            <p:cNvSpPr>
              <a:spLocks noChangeArrowheads="1"/>
            </p:cNvSpPr>
            <p:nvPr/>
          </p:nvSpPr>
          <p:spPr bwMode="auto">
            <a:xfrm flipV="1">
              <a:off x="2102" y="1453"/>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14" name="Oval 1089"/>
            <p:cNvSpPr>
              <a:spLocks noChangeArrowheads="1"/>
            </p:cNvSpPr>
            <p:nvPr/>
          </p:nvSpPr>
          <p:spPr bwMode="auto">
            <a:xfrm flipV="1">
              <a:off x="2091" y="1363"/>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15" name="Oval 1090"/>
            <p:cNvSpPr>
              <a:spLocks noChangeArrowheads="1"/>
            </p:cNvSpPr>
            <p:nvPr/>
          </p:nvSpPr>
          <p:spPr bwMode="auto">
            <a:xfrm flipV="1">
              <a:off x="2079" y="1501"/>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16" name="Oval 1091"/>
            <p:cNvSpPr>
              <a:spLocks noChangeArrowheads="1"/>
            </p:cNvSpPr>
            <p:nvPr/>
          </p:nvSpPr>
          <p:spPr bwMode="auto">
            <a:xfrm flipV="1">
              <a:off x="2123" y="1492"/>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17" name="Oval 1092"/>
            <p:cNvSpPr>
              <a:spLocks noChangeArrowheads="1"/>
            </p:cNvSpPr>
            <p:nvPr/>
          </p:nvSpPr>
          <p:spPr bwMode="auto">
            <a:xfrm flipV="1">
              <a:off x="2066" y="1405"/>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18" name="Oval 1093"/>
            <p:cNvSpPr>
              <a:spLocks noChangeArrowheads="1"/>
            </p:cNvSpPr>
            <p:nvPr/>
          </p:nvSpPr>
          <p:spPr bwMode="auto">
            <a:xfrm flipV="1">
              <a:off x="2117" y="1402"/>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19" name="Oval 1100"/>
            <p:cNvSpPr>
              <a:spLocks noChangeArrowheads="1"/>
            </p:cNvSpPr>
            <p:nvPr/>
          </p:nvSpPr>
          <p:spPr bwMode="auto">
            <a:xfrm flipV="1">
              <a:off x="1044" y="1356"/>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20" name="Oval 1101"/>
            <p:cNvSpPr>
              <a:spLocks noChangeArrowheads="1"/>
            </p:cNvSpPr>
            <p:nvPr/>
          </p:nvSpPr>
          <p:spPr bwMode="auto">
            <a:xfrm flipV="1">
              <a:off x="1091" y="1386"/>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21" name="Oval 1102"/>
            <p:cNvSpPr>
              <a:spLocks noChangeArrowheads="1"/>
            </p:cNvSpPr>
            <p:nvPr/>
          </p:nvSpPr>
          <p:spPr bwMode="auto">
            <a:xfrm flipV="1">
              <a:off x="1139" y="1349"/>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22" name="Oval 1103"/>
            <p:cNvSpPr>
              <a:spLocks noChangeArrowheads="1"/>
            </p:cNvSpPr>
            <p:nvPr/>
          </p:nvSpPr>
          <p:spPr bwMode="auto">
            <a:xfrm flipV="1">
              <a:off x="1206" y="1347"/>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23" name="Oval 1104"/>
            <p:cNvSpPr>
              <a:spLocks noChangeArrowheads="1"/>
            </p:cNvSpPr>
            <p:nvPr/>
          </p:nvSpPr>
          <p:spPr bwMode="auto">
            <a:xfrm flipV="1">
              <a:off x="1220" y="1389"/>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24" name="Oval 1105"/>
            <p:cNvSpPr>
              <a:spLocks noChangeArrowheads="1"/>
            </p:cNvSpPr>
            <p:nvPr/>
          </p:nvSpPr>
          <p:spPr bwMode="auto">
            <a:xfrm flipV="1">
              <a:off x="1244" y="1431"/>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25" name="Oval 1106"/>
            <p:cNvSpPr>
              <a:spLocks noChangeArrowheads="1"/>
            </p:cNvSpPr>
            <p:nvPr/>
          </p:nvSpPr>
          <p:spPr bwMode="auto">
            <a:xfrm flipV="1">
              <a:off x="1262" y="1485"/>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26" name="Oval 1107"/>
            <p:cNvSpPr>
              <a:spLocks noChangeArrowheads="1"/>
            </p:cNvSpPr>
            <p:nvPr/>
          </p:nvSpPr>
          <p:spPr bwMode="auto">
            <a:xfrm flipV="1">
              <a:off x="1270" y="1392"/>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27" name="Oval 1108"/>
            <p:cNvSpPr>
              <a:spLocks noChangeArrowheads="1"/>
            </p:cNvSpPr>
            <p:nvPr/>
          </p:nvSpPr>
          <p:spPr bwMode="auto">
            <a:xfrm flipV="1">
              <a:off x="1268" y="1338"/>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28" name="Oval 1109"/>
            <p:cNvSpPr>
              <a:spLocks noChangeArrowheads="1"/>
            </p:cNvSpPr>
            <p:nvPr/>
          </p:nvSpPr>
          <p:spPr bwMode="auto">
            <a:xfrm flipV="1">
              <a:off x="1125" y="1425"/>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29" name="Oval 1110"/>
            <p:cNvSpPr>
              <a:spLocks noChangeArrowheads="1"/>
            </p:cNvSpPr>
            <p:nvPr/>
          </p:nvSpPr>
          <p:spPr bwMode="auto">
            <a:xfrm flipV="1">
              <a:off x="1161" y="1380"/>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30" name="Oval 1111"/>
            <p:cNvSpPr>
              <a:spLocks noChangeArrowheads="1"/>
            </p:cNvSpPr>
            <p:nvPr/>
          </p:nvSpPr>
          <p:spPr bwMode="auto">
            <a:xfrm flipV="1">
              <a:off x="1097" y="1338"/>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31" name="Oval 1114"/>
            <p:cNvSpPr>
              <a:spLocks noChangeArrowheads="1"/>
            </p:cNvSpPr>
            <p:nvPr/>
          </p:nvSpPr>
          <p:spPr bwMode="auto">
            <a:xfrm flipV="1">
              <a:off x="1235" y="1938"/>
              <a:ext cx="27" cy="27"/>
            </a:xfrm>
            <a:prstGeom prst="ellipse">
              <a:avLst/>
            </a:prstGeom>
            <a:solidFill>
              <a:schemeClr val="bg1"/>
            </a:solidFill>
            <a:ln w="3175">
              <a:solidFill>
                <a:srgbClr val="3366FF"/>
              </a:solidFill>
              <a:round/>
              <a:headEnd/>
              <a:tailEnd/>
            </a:ln>
          </p:spPr>
          <p:txBody>
            <a:bodyPr wrap="none" anchor="ctr"/>
            <a:lstStyle/>
            <a:p>
              <a:endParaRPr lang="en-US" dirty="0"/>
            </a:p>
          </p:txBody>
        </p:sp>
        <p:sp>
          <p:nvSpPr>
            <p:cNvPr id="15432" name="Line 1123"/>
            <p:cNvSpPr>
              <a:spLocks noChangeShapeType="1"/>
            </p:cNvSpPr>
            <p:nvPr/>
          </p:nvSpPr>
          <p:spPr bwMode="auto">
            <a:xfrm flipH="1" flipV="1">
              <a:off x="1533" y="1327"/>
              <a:ext cx="180" cy="0"/>
            </a:xfrm>
            <a:prstGeom prst="line">
              <a:avLst/>
            </a:prstGeom>
            <a:noFill/>
            <a:ln w="12700">
              <a:solidFill>
                <a:srgbClr val="CF142B"/>
              </a:solidFill>
              <a:round/>
              <a:headEnd/>
              <a:tailEnd type="triangle" w="sm" len="sm"/>
            </a:ln>
          </p:spPr>
          <p:txBody>
            <a:bodyPr/>
            <a:lstStyle/>
            <a:p>
              <a:endParaRPr lang="en-US" dirty="0"/>
            </a:p>
          </p:txBody>
        </p:sp>
        <p:sp>
          <p:nvSpPr>
            <p:cNvPr id="15433" name="Line 1124"/>
            <p:cNvSpPr>
              <a:spLocks noChangeShapeType="1"/>
            </p:cNvSpPr>
            <p:nvPr/>
          </p:nvSpPr>
          <p:spPr bwMode="auto">
            <a:xfrm flipH="1" flipV="1">
              <a:off x="1551" y="2014"/>
              <a:ext cx="180" cy="0"/>
            </a:xfrm>
            <a:prstGeom prst="line">
              <a:avLst/>
            </a:prstGeom>
            <a:noFill/>
            <a:ln w="12700">
              <a:solidFill>
                <a:srgbClr val="CF142B"/>
              </a:solidFill>
              <a:round/>
              <a:headEnd/>
              <a:tailEnd type="triangle" w="sm" len="sm"/>
            </a:ln>
          </p:spPr>
          <p:txBody>
            <a:bodyPr/>
            <a:lstStyle/>
            <a:p>
              <a:endParaRPr lang="en-US" dirty="0"/>
            </a:p>
          </p:txBody>
        </p:sp>
        <p:sp>
          <p:nvSpPr>
            <p:cNvPr id="15434" name="Line 1125"/>
            <p:cNvSpPr>
              <a:spLocks noChangeShapeType="1"/>
            </p:cNvSpPr>
            <p:nvPr/>
          </p:nvSpPr>
          <p:spPr bwMode="auto">
            <a:xfrm flipV="1">
              <a:off x="2259" y="1855"/>
              <a:ext cx="117" cy="0"/>
            </a:xfrm>
            <a:prstGeom prst="line">
              <a:avLst/>
            </a:prstGeom>
            <a:noFill/>
            <a:ln w="12700">
              <a:solidFill>
                <a:srgbClr val="CF142B"/>
              </a:solidFill>
              <a:round/>
              <a:headEnd/>
              <a:tailEnd type="triangle" w="sm" len="sm"/>
            </a:ln>
          </p:spPr>
          <p:txBody>
            <a:bodyPr/>
            <a:lstStyle/>
            <a:p>
              <a:endParaRPr lang="en-US" dirty="0"/>
            </a:p>
          </p:txBody>
        </p:sp>
        <p:sp>
          <p:nvSpPr>
            <p:cNvPr id="15435" name="Line 1126"/>
            <p:cNvSpPr>
              <a:spLocks noChangeShapeType="1"/>
            </p:cNvSpPr>
            <p:nvPr/>
          </p:nvSpPr>
          <p:spPr bwMode="auto">
            <a:xfrm flipH="1" flipV="1">
              <a:off x="2270" y="1493"/>
              <a:ext cx="123" cy="0"/>
            </a:xfrm>
            <a:prstGeom prst="line">
              <a:avLst/>
            </a:prstGeom>
            <a:noFill/>
            <a:ln w="12700">
              <a:solidFill>
                <a:srgbClr val="CF142B"/>
              </a:solidFill>
              <a:round/>
              <a:headEnd/>
              <a:tailEnd type="triangle" w="sm" len="sm"/>
            </a:ln>
          </p:spPr>
          <p:txBody>
            <a:bodyPr/>
            <a:lstStyle/>
            <a:p>
              <a:endParaRPr lang="en-US" dirty="0"/>
            </a:p>
          </p:txBody>
        </p:sp>
        <p:sp>
          <p:nvSpPr>
            <p:cNvPr id="15436" name="Line 1127"/>
            <p:cNvSpPr>
              <a:spLocks noChangeShapeType="1"/>
            </p:cNvSpPr>
            <p:nvPr/>
          </p:nvSpPr>
          <p:spPr bwMode="auto">
            <a:xfrm>
              <a:off x="914" y="1669"/>
              <a:ext cx="200" cy="0"/>
            </a:xfrm>
            <a:prstGeom prst="line">
              <a:avLst/>
            </a:prstGeom>
            <a:noFill/>
            <a:ln w="25400">
              <a:solidFill>
                <a:srgbClr val="CF142B"/>
              </a:solidFill>
              <a:round/>
              <a:headEnd/>
              <a:tailEnd type="triangle" w="sm" len="med"/>
            </a:ln>
          </p:spPr>
          <p:txBody>
            <a:bodyPr/>
            <a:lstStyle/>
            <a:p>
              <a:endParaRPr lang="en-US" dirty="0"/>
            </a:p>
          </p:txBody>
        </p:sp>
        <p:sp>
          <p:nvSpPr>
            <p:cNvPr id="15437" name="Line 1128"/>
            <p:cNvSpPr>
              <a:spLocks noChangeShapeType="1"/>
            </p:cNvSpPr>
            <p:nvPr/>
          </p:nvSpPr>
          <p:spPr bwMode="auto">
            <a:xfrm>
              <a:off x="1901" y="1666"/>
              <a:ext cx="200" cy="0"/>
            </a:xfrm>
            <a:prstGeom prst="line">
              <a:avLst/>
            </a:prstGeom>
            <a:noFill/>
            <a:ln w="25400">
              <a:solidFill>
                <a:srgbClr val="CF142B"/>
              </a:solidFill>
              <a:round/>
              <a:headEnd/>
              <a:tailEnd type="triangle" w="sm" len="med"/>
            </a:ln>
          </p:spPr>
          <p:txBody>
            <a:bodyPr/>
            <a:lstStyle/>
            <a:p>
              <a:endParaRPr lang="en-US" dirty="0"/>
            </a:p>
          </p:txBody>
        </p:sp>
        <p:sp>
          <p:nvSpPr>
            <p:cNvPr id="15438" name="Line 1129"/>
            <p:cNvSpPr>
              <a:spLocks noChangeShapeType="1"/>
            </p:cNvSpPr>
            <p:nvPr/>
          </p:nvSpPr>
          <p:spPr bwMode="auto">
            <a:xfrm>
              <a:off x="170" y="1669"/>
              <a:ext cx="200" cy="0"/>
            </a:xfrm>
            <a:prstGeom prst="line">
              <a:avLst/>
            </a:prstGeom>
            <a:noFill/>
            <a:ln w="25400">
              <a:solidFill>
                <a:srgbClr val="CF142B"/>
              </a:solidFill>
              <a:round/>
              <a:headEnd/>
              <a:tailEnd type="triangle" w="sm" len="med"/>
            </a:ln>
          </p:spPr>
          <p:txBody>
            <a:bodyPr/>
            <a:lstStyle/>
            <a:p>
              <a:endParaRPr lang="en-US" dirty="0"/>
            </a:p>
          </p:txBody>
        </p:sp>
        <p:sp>
          <p:nvSpPr>
            <p:cNvPr id="15439" name="AutoShape 1130"/>
            <p:cNvSpPr>
              <a:spLocks noChangeArrowheads="1"/>
            </p:cNvSpPr>
            <p:nvPr/>
          </p:nvSpPr>
          <p:spPr bwMode="auto">
            <a:xfrm rot="-5501119">
              <a:off x="1216" y="1917"/>
              <a:ext cx="110" cy="96"/>
            </a:xfrm>
            <a:custGeom>
              <a:avLst/>
              <a:gdLst>
                <a:gd name="T0" fmla="*/ 63 w 21600"/>
                <a:gd name="T1" fmla="*/ 0 h 21600"/>
                <a:gd name="T2" fmla="*/ 63 w 21600"/>
                <a:gd name="T3" fmla="*/ 54 h 21600"/>
                <a:gd name="T4" fmla="*/ 12 w 21600"/>
                <a:gd name="T5" fmla="*/ 96 h 21600"/>
                <a:gd name="T6" fmla="*/ 110 w 21600"/>
                <a:gd name="T7" fmla="*/ 27 h 21600"/>
                <a:gd name="T8" fmla="*/ 17694720 60000 65536"/>
                <a:gd name="T9" fmla="*/ 5898240 60000 65536"/>
                <a:gd name="T10" fmla="*/ 5898240 60000 65536"/>
                <a:gd name="T11" fmla="*/ 0 60000 65536"/>
                <a:gd name="T12" fmla="*/ 12371 w 21600"/>
                <a:gd name="T13" fmla="*/ 3825 h 21600"/>
                <a:gd name="T14" fmla="*/ 18262 w 21600"/>
                <a:gd name="T15" fmla="*/ 8325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825"/>
                  </a:lnTo>
                  <a:cubicBezTo>
                    <a:pt x="5564" y="3825"/>
                    <a:pt x="0" y="7556"/>
                    <a:pt x="0" y="12158"/>
                  </a:cubicBezTo>
                  <a:lnTo>
                    <a:pt x="0" y="21600"/>
                  </a:lnTo>
                  <a:lnTo>
                    <a:pt x="4608" y="21600"/>
                  </a:lnTo>
                  <a:lnTo>
                    <a:pt x="4608" y="12158"/>
                  </a:lnTo>
                  <a:cubicBezTo>
                    <a:pt x="4608" y="10046"/>
                    <a:pt x="8109" y="8333"/>
                    <a:pt x="12427" y="8333"/>
                  </a:cubicBezTo>
                  <a:lnTo>
                    <a:pt x="12427" y="12158"/>
                  </a:lnTo>
                  <a:close/>
                </a:path>
              </a:pathLst>
            </a:custGeom>
            <a:solidFill>
              <a:srgbClr val="FF0000"/>
            </a:solidFill>
            <a:ln w="9525">
              <a:solidFill>
                <a:srgbClr val="CF142B"/>
              </a:solidFill>
              <a:miter lim="800000"/>
              <a:headEnd/>
              <a:tailEnd/>
            </a:ln>
          </p:spPr>
          <p:txBody>
            <a:bodyPr wrap="none" anchor="ctr"/>
            <a:lstStyle/>
            <a:p>
              <a:endParaRPr lang="en-US" dirty="0"/>
            </a:p>
          </p:txBody>
        </p:sp>
        <p:sp>
          <p:nvSpPr>
            <p:cNvPr id="15440" name="AutoShape 1131"/>
            <p:cNvSpPr>
              <a:spLocks noChangeArrowheads="1"/>
            </p:cNvSpPr>
            <p:nvPr/>
          </p:nvSpPr>
          <p:spPr bwMode="auto">
            <a:xfrm rot="5501119" flipV="1">
              <a:off x="1233" y="1326"/>
              <a:ext cx="110" cy="96"/>
            </a:xfrm>
            <a:custGeom>
              <a:avLst/>
              <a:gdLst>
                <a:gd name="T0" fmla="*/ 63 w 21600"/>
                <a:gd name="T1" fmla="*/ 0 h 21600"/>
                <a:gd name="T2" fmla="*/ 63 w 21600"/>
                <a:gd name="T3" fmla="*/ 54 h 21600"/>
                <a:gd name="T4" fmla="*/ 12 w 21600"/>
                <a:gd name="T5" fmla="*/ 96 h 21600"/>
                <a:gd name="T6" fmla="*/ 110 w 21600"/>
                <a:gd name="T7" fmla="*/ 27 h 21600"/>
                <a:gd name="T8" fmla="*/ 17694720 60000 65536"/>
                <a:gd name="T9" fmla="*/ 5898240 60000 65536"/>
                <a:gd name="T10" fmla="*/ 5898240 60000 65536"/>
                <a:gd name="T11" fmla="*/ 0 60000 65536"/>
                <a:gd name="T12" fmla="*/ 12371 w 21600"/>
                <a:gd name="T13" fmla="*/ 3825 h 21600"/>
                <a:gd name="T14" fmla="*/ 18262 w 21600"/>
                <a:gd name="T15" fmla="*/ 8325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825"/>
                  </a:lnTo>
                  <a:cubicBezTo>
                    <a:pt x="5564" y="3825"/>
                    <a:pt x="0" y="7556"/>
                    <a:pt x="0" y="12158"/>
                  </a:cubicBezTo>
                  <a:lnTo>
                    <a:pt x="0" y="21600"/>
                  </a:lnTo>
                  <a:lnTo>
                    <a:pt x="4608" y="21600"/>
                  </a:lnTo>
                  <a:lnTo>
                    <a:pt x="4608" y="12158"/>
                  </a:lnTo>
                  <a:cubicBezTo>
                    <a:pt x="4608" y="10046"/>
                    <a:pt x="8109" y="8333"/>
                    <a:pt x="12427" y="8333"/>
                  </a:cubicBezTo>
                  <a:lnTo>
                    <a:pt x="12427" y="12158"/>
                  </a:lnTo>
                  <a:close/>
                </a:path>
              </a:pathLst>
            </a:custGeom>
            <a:solidFill>
              <a:srgbClr val="FF0000"/>
            </a:solidFill>
            <a:ln w="9525">
              <a:solidFill>
                <a:srgbClr val="CF142B"/>
              </a:solidFill>
              <a:miter lim="800000"/>
              <a:headEnd/>
              <a:tailEnd/>
            </a:ln>
          </p:spPr>
          <p:txBody>
            <a:bodyPr wrap="none" anchor="ctr"/>
            <a:lstStyle/>
            <a:p>
              <a:endParaRPr lang="en-US" dirty="0"/>
            </a:p>
          </p:txBody>
        </p:sp>
      </p:grpSp>
      <p:sp>
        <p:nvSpPr>
          <p:cNvPr id="15364" name="Text Box 1133"/>
          <p:cNvSpPr txBox="1">
            <a:spLocks noChangeArrowheads="1"/>
          </p:cNvSpPr>
          <p:nvPr/>
        </p:nvSpPr>
        <p:spPr bwMode="auto">
          <a:xfrm>
            <a:off x="4714875" y="1714500"/>
            <a:ext cx="1108075" cy="396875"/>
          </a:xfrm>
          <a:prstGeom prst="rect">
            <a:avLst/>
          </a:prstGeom>
          <a:solidFill>
            <a:schemeClr val="hlink"/>
          </a:solidFill>
          <a:ln w="25400">
            <a:noFill/>
            <a:miter lim="800000"/>
            <a:headEnd/>
            <a:tailEnd/>
          </a:ln>
        </p:spPr>
        <p:txBody>
          <a:bodyPr>
            <a:spAutoFit/>
          </a:bodyPr>
          <a:lstStyle/>
          <a:p>
            <a:pPr algn="ctr">
              <a:spcBef>
                <a:spcPct val="50000"/>
              </a:spcBef>
            </a:pPr>
            <a:r>
              <a:rPr lang="de-DE" sz="2000">
                <a:solidFill>
                  <a:schemeClr val="bg1"/>
                </a:solidFill>
              </a:rPr>
              <a:t>Type 2</a:t>
            </a:r>
          </a:p>
        </p:txBody>
      </p:sp>
      <p:pic>
        <p:nvPicPr>
          <p:cNvPr id="15365" name="Picture 1028" descr="I:\TOP-Z\Lager TOP-Z MG32.bmp"/>
          <p:cNvPicPr>
            <a:picLocks noChangeAspect="1" noChangeArrowheads="1"/>
          </p:cNvPicPr>
          <p:nvPr/>
        </p:nvPicPr>
        <p:blipFill>
          <a:blip r:embed="rId4"/>
          <a:srcRect/>
          <a:stretch>
            <a:fillRect/>
          </a:stretch>
        </p:blipFill>
        <p:spPr bwMode="auto">
          <a:xfrm>
            <a:off x="6742113" y="1428750"/>
            <a:ext cx="1044575" cy="1022350"/>
          </a:xfrm>
          <a:prstGeom prst="rect">
            <a:avLst/>
          </a:prstGeom>
          <a:noFill/>
          <a:ln w="9525">
            <a:noFill/>
            <a:miter lim="800000"/>
            <a:headEnd/>
            <a:tailEnd/>
          </a:ln>
        </p:spPr>
      </p:pic>
      <p:sp>
        <p:nvSpPr>
          <p:cNvPr id="89" name="Text Box 45"/>
          <p:cNvSpPr txBox="1">
            <a:spLocks noChangeArrowheads="1"/>
          </p:cNvSpPr>
          <p:nvPr/>
        </p:nvSpPr>
        <p:spPr bwMode="auto">
          <a:xfrm>
            <a:off x="1089048" y="473075"/>
            <a:ext cx="6840538" cy="579438"/>
          </a:xfrm>
          <a:prstGeom prst="rect">
            <a:avLst/>
          </a:prstGeom>
          <a:noFill/>
          <a:ln w="9525" algn="ctr">
            <a:noFill/>
            <a:miter lim="800000"/>
            <a:headEnd/>
            <a:tailEnd/>
          </a:ln>
        </p:spPr>
        <p:txBody>
          <a:bodyPr>
            <a:spAutoFit/>
          </a:bodyPr>
          <a:lstStyle/>
          <a:p>
            <a:pPr algn="ctr">
              <a:spcBef>
                <a:spcPct val="50000"/>
              </a:spcBef>
            </a:pPr>
            <a:r>
              <a:rPr lang="en-CA" sz="3200" dirty="0" smtClean="0">
                <a:solidFill>
                  <a:srgbClr val="000000"/>
                </a:solidFill>
                <a:latin typeface="WILO Plus-Bold" pitchFamily="2" charset="0"/>
              </a:rPr>
              <a:t>Top Z  - 2” &amp; 3” Filling and Venting</a:t>
            </a:r>
            <a:endParaRPr lang="en-CA" sz="3200" dirty="0">
              <a:solidFill>
                <a:srgbClr val="000000"/>
              </a:solidFill>
              <a:latin typeface="WILO Plus-Bold" pitchFamily="2" charset="0"/>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108"/>
          <p:cNvSpPr txBox="1">
            <a:spLocks noChangeArrowheads="1"/>
          </p:cNvSpPr>
          <p:nvPr/>
        </p:nvSpPr>
        <p:spPr bwMode="auto">
          <a:xfrm>
            <a:off x="1928794" y="1492250"/>
            <a:ext cx="4357718" cy="338554"/>
          </a:xfrm>
          <a:prstGeom prst="rect">
            <a:avLst/>
          </a:prstGeom>
          <a:noFill/>
          <a:ln w="25400">
            <a:noFill/>
            <a:miter lim="800000"/>
            <a:headEnd/>
            <a:tailEnd/>
          </a:ln>
        </p:spPr>
        <p:txBody>
          <a:bodyPr wrap="square">
            <a:spAutoFit/>
          </a:bodyPr>
          <a:lstStyle/>
          <a:p>
            <a:pPr>
              <a:spcBef>
                <a:spcPct val="50000"/>
              </a:spcBef>
            </a:pPr>
            <a:r>
              <a:rPr lang="de-DE" sz="1600" b="1" dirty="0"/>
              <a:t>venting operation: </a:t>
            </a:r>
            <a:r>
              <a:rPr lang="de-DE" sz="1600" b="1" dirty="0" smtClean="0"/>
              <a:t>P</a:t>
            </a:r>
            <a:r>
              <a:rPr lang="de-DE" sz="1600" b="1" baseline="-25000" dirty="0" smtClean="0"/>
              <a:t>system.</a:t>
            </a:r>
            <a:r>
              <a:rPr lang="de-DE" sz="1600" b="1" dirty="0" smtClean="0"/>
              <a:t>&lt; </a:t>
            </a:r>
            <a:r>
              <a:rPr lang="de-DE" sz="1600" b="1" dirty="0"/>
              <a:t>P</a:t>
            </a:r>
            <a:r>
              <a:rPr lang="de-DE" sz="1600" b="1" baseline="-25000" dirty="0"/>
              <a:t>cartridge</a:t>
            </a:r>
          </a:p>
        </p:txBody>
      </p:sp>
      <p:grpSp>
        <p:nvGrpSpPr>
          <p:cNvPr id="1029" name="Group 115"/>
          <p:cNvGrpSpPr>
            <a:grpSpLocks/>
          </p:cNvGrpSpPr>
          <p:nvPr/>
        </p:nvGrpSpPr>
        <p:grpSpPr bwMode="auto">
          <a:xfrm>
            <a:off x="2590800" y="2057400"/>
            <a:ext cx="3692525" cy="4133850"/>
            <a:chOff x="1610" y="1296"/>
            <a:chExt cx="2326" cy="2604"/>
          </a:xfrm>
        </p:grpSpPr>
        <p:pic>
          <p:nvPicPr>
            <p:cNvPr id="1043" name="Picture 3" descr="I:\TOP-Z\TOP-Z mit GLRD.bmp"/>
            <p:cNvPicPr>
              <a:picLocks noChangeAspect="1" noChangeArrowheads="1"/>
            </p:cNvPicPr>
            <p:nvPr/>
          </p:nvPicPr>
          <p:blipFill>
            <a:blip r:embed="rId3"/>
            <a:srcRect/>
            <a:stretch>
              <a:fillRect/>
            </a:stretch>
          </p:blipFill>
          <p:spPr bwMode="auto">
            <a:xfrm>
              <a:off x="1632" y="1296"/>
              <a:ext cx="2250" cy="2604"/>
            </a:xfrm>
            <a:prstGeom prst="rect">
              <a:avLst/>
            </a:prstGeom>
            <a:noFill/>
            <a:ln w="9525">
              <a:noFill/>
              <a:miter lim="800000"/>
              <a:headEnd/>
              <a:tailEnd/>
            </a:ln>
          </p:spPr>
        </p:pic>
        <p:sp>
          <p:nvSpPr>
            <p:cNvPr id="1044" name="Line 8"/>
            <p:cNvSpPr>
              <a:spLocks noChangeShapeType="1"/>
            </p:cNvSpPr>
            <p:nvPr/>
          </p:nvSpPr>
          <p:spPr bwMode="auto">
            <a:xfrm>
              <a:off x="1632" y="2588"/>
              <a:ext cx="339" cy="1"/>
            </a:xfrm>
            <a:prstGeom prst="line">
              <a:avLst/>
            </a:prstGeom>
            <a:noFill/>
            <a:ln w="25400">
              <a:solidFill>
                <a:schemeClr val="tx1"/>
              </a:solidFill>
              <a:round/>
              <a:headEnd/>
              <a:tailEnd type="triangle" w="med" len="med"/>
            </a:ln>
          </p:spPr>
          <p:txBody>
            <a:bodyPr/>
            <a:lstStyle/>
            <a:p>
              <a:endParaRPr lang="en-US" dirty="0"/>
            </a:p>
          </p:txBody>
        </p:sp>
        <p:sp>
          <p:nvSpPr>
            <p:cNvPr id="1045" name="Rectangle 10"/>
            <p:cNvSpPr>
              <a:spLocks noChangeArrowheads="1"/>
            </p:cNvSpPr>
            <p:nvPr/>
          </p:nvSpPr>
          <p:spPr bwMode="auto">
            <a:xfrm>
              <a:off x="2183" y="2574"/>
              <a:ext cx="84" cy="48"/>
            </a:xfrm>
            <a:prstGeom prst="rect">
              <a:avLst/>
            </a:prstGeom>
            <a:solidFill>
              <a:srgbClr val="3366FF"/>
            </a:solidFill>
            <a:ln w="25400">
              <a:solidFill>
                <a:srgbClr val="3366FF"/>
              </a:solidFill>
              <a:miter lim="800000"/>
              <a:headEnd/>
              <a:tailEnd/>
            </a:ln>
          </p:spPr>
          <p:txBody>
            <a:bodyPr wrap="none" anchor="ctr"/>
            <a:lstStyle/>
            <a:p>
              <a:endParaRPr lang="en-US" dirty="0"/>
            </a:p>
          </p:txBody>
        </p:sp>
        <p:sp>
          <p:nvSpPr>
            <p:cNvPr id="1046" name="Rectangle 13"/>
            <p:cNvSpPr>
              <a:spLocks noChangeArrowheads="1"/>
            </p:cNvSpPr>
            <p:nvPr/>
          </p:nvSpPr>
          <p:spPr bwMode="auto">
            <a:xfrm>
              <a:off x="2267" y="2511"/>
              <a:ext cx="1573" cy="173"/>
            </a:xfrm>
            <a:prstGeom prst="rect">
              <a:avLst/>
            </a:prstGeom>
            <a:solidFill>
              <a:srgbClr val="3366FF"/>
            </a:solidFill>
            <a:ln w="25400">
              <a:solidFill>
                <a:srgbClr val="3366FF"/>
              </a:solidFill>
              <a:miter lim="800000"/>
              <a:headEnd/>
              <a:tailEnd/>
            </a:ln>
          </p:spPr>
          <p:txBody>
            <a:bodyPr wrap="none" anchor="ctr"/>
            <a:lstStyle/>
            <a:p>
              <a:endParaRPr lang="en-US" dirty="0"/>
            </a:p>
          </p:txBody>
        </p:sp>
        <p:sp>
          <p:nvSpPr>
            <p:cNvPr id="1047" name="Oval 33"/>
            <p:cNvSpPr>
              <a:spLocks noChangeArrowheads="1"/>
            </p:cNvSpPr>
            <p:nvPr/>
          </p:nvSpPr>
          <p:spPr bwMode="auto">
            <a:xfrm flipH="1">
              <a:off x="1856" y="1960"/>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48" name="Oval 34"/>
            <p:cNvSpPr>
              <a:spLocks noChangeArrowheads="1"/>
            </p:cNvSpPr>
            <p:nvPr/>
          </p:nvSpPr>
          <p:spPr bwMode="auto">
            <a:xfrm flipH="1">
              <a:off x="1816" y="2817"/>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49" name="Oval 35"/>
            <p:cNvSpPr>
              <a:spLocks noChangeArrowheads="1"/>
            </p:cNvSpPr>
            <p:nvPr/>
          </p:nvSpPr>
          <p:spPr bwMode="auto">
            <a:xfrm flipH="1">
              <a:off x="2159" y="3385"/>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50" name="Oval 36"/>
            <p:cNvSpPr>
              <a:spLocks noChangeArrowheads="1"/>
            </p:cNvSpPr>
            <p:nvPr/>
          </p:nvSpPr>
          <p:spPr bwMode="auto">
            <a:xfrm flipH="1">
              <a:off x="2087" y="1528"/>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51" name="Oval 37"/>
            <p:cNvSpPr>
              <a:spLocks noChangeArrowheads="1"/>
            </p:cNvSpPr>
            <p:nvPr/>
          </p:nvSpPr>
          <p:spPr bwMode="auto">
            <a:xfrm flipH="1">
              <a:off x="1864" y="2880"/>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52" name="Oval 38"/>
            <p:cNvSpPr>
              <a:spLocks noChangeArrowheads="1"/>
            </p:cNvSpPr>
            <p:nvPr/>
          </p:nvSpPr>
          <p:spPr bwMode="auto">
            <a:xfrm flipH="1">
              <a:off x="1712" y="2440"/>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53" name="Oval 39"/>
            <p:cNvSpPr>
              <a:spLocks noChangeArrowheads="1"/>
            </p:cNvSpPr>
            <p:nvPr/>
          </p:nvSpPr>
          <p:spPr bwMode="auto">
            <a:xfrm flipH="1">
              <a:off x="2032" y="1768"/>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54" name="Oval 40"/>
            <p:cNvSpPr>
              <a:spLocks noChangeArrowheads="1"/>
            </p:cNvSpPr>
            <p:nvPr/>
          </p:nvSpPr>
          <p:spPr bwMode="auto">
            <a:xfrm flipH="1">
              <a:off x="1928" y="2112"/>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55" name="Oval 41"/>
            <p:cNvSpPr>
              <a:spLocks noChangeArrowheads="1"/>
            </p:cNvSpPr>
            <p:nvPr/>
          </p:nvSpPr>
          <p:spPr bwMode="auto">
            <a:xfrm flipH="1">
              <a:off x="1712" y="2064"/>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56" name="Oval 42"/>
            <p:cNvSpPr>
              <a:spLocks noChangeArrowheads="1"/>
            </p:cNvSpPr>
            <p:nvPr/>
          </p:nvSpPr>
          <p:spPr bwMode="auto">
            <a:xfrm flipH="1">
              <a:off x="2183" y="1576"/>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57" name="Oval 43"/>
            <p:cNvSpPr>
              <a:spLocks noChangeArrowheads="1"/>
            </p:cNvSpPr>
            <p:nvPr/>
          </p:nvSpPr>
          <p:spPr bwMode="auto">
            <a:xfrm flipH="1">
              <a:off x="1728" y="2984"/>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58" name="Oval 44"/>
            <p:cNvSpPr>
              <a:spLocks noChangeArrowheads="1"/>
            </p:cNvSpPr>
            <p:nvPr/>
          </p:nvSpPr>
          <p:spPr bwMode="auto">
            <a:xfrm flipH="1">
              <a:off x="1752" y="3144"/>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59" name="Oval 45"/>
            <p:cNvSpPr>
              <a:spLocks noChangeArrowheads="1"/>
            </p:cNvSpPr>
            <p:nvPr/>
          </p:nvSpPr>
          <p:spPr bwMode="auto">
            <a:xfrm flipH="1">
              <a:off x="1872" y="3096"/>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60" name="Oval 46"/>
            <p:cNvSpPr>
              <a:spLocks noChangeArrowheads="1"/>
            </p:cNvSpPr>
            <p:nvPr/>
          </p:nvSpPr>
          <p:spPr bwMode="auto">
            <a:xfrm flipH="1">
              <a:off x="1928" y="2984"/>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61" name="Oval 47"/>
            <p:cNvSpPr>
              <a:spLocks noChangeArrowheads="1"/>
            </p:cNvSpPr>
            <p:nvPr/>
          </p:nvSpPr>
          <p:spPr bwMode="auto">
            <a:xfrm flipH="1">
              <a:off x="1672" y="2752"/>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62" name="Oval 48"/>
            <p:cNvSpPr>
              <a:spLocks noChangeArrowheads="1"/>
            </p:cNvSpPr>
            <p:nvPr/>
          </p:nvSpPr>
          <p:spPr bwMode="auto">
            <a:xfrm flipH="1">
              <a:off x="1664" y="2344"/>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63" name="Oval 49"/>
            <p:cNvSpPr>
              <a:spLocks noChangeArrowheads="1"/>
            </p:cNvSpPr>
            <p:nvPr/>
          </p:nvSpPr>
          <p:spPr bwMode="auto">
            <a:xfrm flipH="1">
              <a:off x="1712" y="2184"/>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64" name="Oval 50"/>
            <p:cNvSpPr>
              <a:spLocks noChangeArrowheads="1"/>
            </p:cNvSpPr>
            <p:nvPr/>
          </p:nvSpPr>
          <p:spPr bwMode="auto">
            <a:xfrm flipH="1">
              <a:off x="2111" y="1848"/>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65" name="Oval 51"/>
            <p:cNvSpPr>
              <a:spLocks noChangeArrowheads="1"/>
            </p:cNvSpPr>
            <p:nvPr/>
          </p:nvSpPr>
          <p:spPr bwMode="auto">
            <a:xfrm flipH="1">
              <a:off x="1920" y="2232"/>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66" name="Oval 52"/>
            <p:cNvSpPr>
              <a:spLocks noChangeArrowheads="1"/>
            </p:cNvSpPr>
            <p:nvPr/>
          </p:nvSpPr>
          <p:spPr bwMode="auto">
            <a:xfrm flipH="1">
              <a:off x="1864" y="2448"/>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67" name="Oval 53"/>
            <p:cNvSpPr>
              <a:spLocks noChangeArrowheads="1"/>
            </p:cNvSpPr>
            <p:nvPr/>
          </p:nvSpPr>
          <p:spPr bwMode="auto">
            <a:xfrm flipH="1">
              <a:off x="2008" y="3168"/>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68" name="Oval 54"/>
            <p:cNvSpPr>
              <a:spLocks noChangeArrowheads="1"/>
            </p:cNvSpPr>
            <p:nvPr/>
          </p:nvSpPr>
          <p:spPr bwMode="auto">
            <a:xfrm flipH="1">
              <a:off x="2128" y="3504"/>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69" name="Freeform 55"/>
            <p:cNvSpPr>
              <a:spLocks/>
            </p:cNvSpPr>
            <p:nvPr/>
          </p:nvSpPr>
          <p:spPr bwMode="auto">
            <a:xfrm>
              <a:off x="3168" y="1808"/>
              <a:ext cx="597" cy="525"/>
            </a:xfrm>
            <a:custGeom>
              <a:avLst/>
              <a:gdLst>
                <a:gd name="T0" fmla="*/ 60 w 597"/>
                <a:gd name="T1" fmla="*/ 40 h 525"/>
                <a:gd name="T2" fmla="*/ 6 w 597"/>
                <a:gd name="T3" fmla="*/ 39 h 525"/>
                <a:gd name="T4" fmla="*/ 0 w 597"/>
                <a:gd name="T5" fmla="*/ 160 h 525"/>
                <a:gd name="T6" fmla="*/ 8 w 597"/>
                <a:gd name="T7" fmla="*/ 204 h 525"/>
                <a:gd name="T8" fmla="*/ 48 w 597"/>
                <a:gd name="T9" fmla="*/ 237 h 525"/>
                <a:gd name="T10" fmla="*/ 149 w 597"/>
                <a:gd name="T11" fmla="*/ 238 h 525"/>
                <a:gd name="T12" fmla="*/ 170 w 597"/>
                <a:gd name="T13" fmla="*/ 268 h 525"/>
                <a:gd name="T14" fmla="*/ 170 w 597"/>
                <a:gd name="T15" fmla="*/ 385 h 525"/>
                <a:gd name="T16" fmla="*/ 275 w 597"/>
                <a:gd name="T17" fmla="*/ 387 h 525"/>
                <a:gd name="T18" fmla="*/ 275 w 597"/>
                <a:gd name="T19" fmla="*/ 334 h 525"/>
                <a:gd name="T20" fmla="*/ 297 w 597"/>
                <a:gd name="T21" fmla="*/ 331 h 525"/>
                <a:gd name="T22" fmla="*/ 297 w 597"/>
                <a:gd name="T23" fmla="*/ 247 h 525"/>
                <a:gd name="T24" fmla="*/ 423 w 597"/>
                <a:gd name="T25" fmla="*/ 249 h 525"/>
                <a:gd name="T26" fmla="*/ 425 w 597"/>
                <a:gd name="T27" fmla="*/ 478 h 525"/>
                <a:gd name="T28" fmla="*/ 564 w 597"/>
                <a:gd name="T29" fmla="*/ 480 h 525"/>
                <a:gd name="T30" fmla="*/ 567 w 597"/>
                <a:gd name="T31" fmla="*/ 520 h 525"/>
                <a:gd name="T32" fmla="*/ 597 w 597"/>
                <a:gd name="T33" fmla="*/ 525 h 525"/>
                <a:gd name="T34" fmla="*/ 593 w 597"/>
                <a:gd name="T35" fmla="*/ 288 h 525"/>
                <a:gd name="T36" fmla="*/ 576 w 597"/>
                <a:gd name="T37" fmla="*/ 237 h 525"/>
                <a:gd name="T38" fmla="*/ 542 w 597"/>
                <a:gd name="T39" fmla="*/ 186 h 525"/>
                <a:gd name="T40" fmla="*/ 500 w 597"/>
                <a:gd name="T41" fmla="*/ 148 h 525"/>
                <a:gd name="T42" fmla="*/ 431 w 597"/>
                <a:gd name="T43" fmla="*/ 103 h 525"/>
                <a:gd name="T44" fmla="*/ 320 w 597"/>
                <a:gd name="T45" fmla="*/ 39 h 525"/>
                <a:gd name="T46" fmla="*/ 159 w 597"/>
                <a:gd name="T47" fmla="*/ 39 h 525"/>
                <a:gd name="T48" fmla="*/ 89 w 597"/>
                <a:gd name="T49" fmla="*/ 6 h 525"/>
                <a:gd name="T50" fmla="*/ 53 w 597"/>
                <a:gd name="T51" fmla="*/ 0 h 525"/>
                <a:gd name="T52" fmla="*/ 60 w 597"/>
                <a:gd name="T53" fmla="*/ 40 h 5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97"/>
                <a:gd name="T82" fmla="*/ 0 h 525"/>
                <a:gd name="T83" fmla="*/ 597 w 597"/>
                <a:gd name="T84" fmla="*/ 525 h 5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97" h="525">
                  <a:moveTo>
                    <a:pt x="60" y="40"/>
                  </a:moveTo>
                  <a:lnTo>
                    <a:pt x="6" y="39"/>
                  </a:lnTo>
                  <a:lnTo>
                    <a:pt x="0" y="160"/>
                  </a:lnTo>
                  <a:lnTo>
                    <a:pt x="8" y="204"/>
                  </a:lnTo>
                  <a:lnTo>
                    <a:pt x="48" y="237"/>
                  </a:lnTo>
                  <a:lnTo>
                    <a:pt x="149" y="238"/>
                  </a:lnTo>
                  <a:lnTo>
                    <a:pt x="170" y="268"/>
                  </a:lnTo>
                  <a:lnTo>
                    <a:pt x="170" y="385"/>
                  </a:lnTo>
                  <a:lnTo>
                    <a:pt x="275" y="387"/>
                  </a:lnTo>
                  <a:lnTo>
                    <a:pt x="275" y="334"/>
                  </a:lnTo>
                  <a:lnTo>
                    <a:pt x="297" y="331"/>
                  </a:lnTo>
                  <a:lnTo>
                    <a:pt x="297" y="247"/>
                  </a:lnTo>
                  <a:lnTo>
                    <a:pt x="423" y="249"/>
                  </a:lnTo>
                  <a:lnTo>
                    <a:pt x="425" y="478"/>
                  </a:lnTo>
                  <a:lnTo>
                    <a:pt x="564" y="480"/>
                  </a:lnTo>
                  <a:lnTo>
                    <a:pt x="567" y="520"/>
                  </a:lnTo>
                  <a:lnTo>
                    <a:pt x="597" y="525"/>
                  </a:lnTo>
                  <a:lnTo>
                    <a:pt x="593" y="288"/>
                  </a:lnTo>
                  <a:lnTo>
                    <a:pt x="576" y="237"/>
                  </a:lnTo>
                  <a:lnTo>
                    <a:pt x="542" y="186"/>
                  </a:lnTo>
                  <a:lnTo>
                    <a:pt x="500" y="148"/>
                  </a:lnTo>
                  <a:lnTo>
                    <a:pt x="431" y="103"/>
                  </a:lnTo>
                  <a:lnTo>
                    <a:pt x="320" y="39"/>
                  </a:lnTo>
                  <a:lnTo>
                    <a:pt x="159" y="39"/>
                  </a:lnTo>
                  <a:lnTo>
                    <a:pt x="89" y="6"/>
                  </a:lnTo>
                  <a:lnTo>
                    <a:pt x="53" y="0"/>
                  </a:lnTo>
                  <a:lnTo>
                    <a:pt x="60" y="40"/>
                  </a:lnTo>
                  <a:close/>
                </a:path>
              </a:pathLst>
            </a:custGeom>
            <a:solidFill>
              <a:srgbClr val="3366FF"/>
            </a:solidFill>
            <a:ln w="3175">
              <a:solidFill>
                <a:srgbClr val="0000FF"/>
              </a:solidFill>
              <a:round/>
              <a:headEnd/>
              <a:tailEnd/>
            </a:ln>
          </p:spPr>
          <p:txBody>
            <a:bodyPr/>
            <a:lstStyle/>
            <a:p>
              <a:endParaRPr lang="en-US" dirty="0"/>
            </a:p>
          </p:txBody>
        </p:sp>
        <p:sp>
          <p:nvSpPr>
            <p:cNvPr id="1070" name="Freeform 66"/>
            <p:cNvSpPr>
              <a:spLocks/>
            </p:cNvSpPr>
            <p:nvPr/>
          </p:nvSpPr>
          <p:spPr bwMode="auto">
            <a:xfrm>
              <a:off x="3173" y="2865"/>
              <a:ext cx="589" cy="520"/>
            </a:xfrm>
            <a:custGeom>
              <a:avLst/>
              <a:gdLst>
                <a:gd name="T0" fmla="*/ 49 w 589"/>
                <a:gd name="T1" fmla="*/ 480 h 520"/>
                <a:gd name="T2" fmla="*/ 1 w 589"/>
                <a:gd name="T3" fmla="*/ 479 h 520"/>
                <a:gd name="T4" fmla="*/ 0 w 589"/>
                <a:gd name="T5" fmla="*/ 360 h 520"/>
                <a:gd name="T6" fmla="*/ 3 w 589"/>
                <a:gd name="T7" fmla="*/ 316 h 520"/>
                <a:gd name="T8" fmla="*/ 18 w 589"/>
                <a:gd name="T9" fmla="*/ 293 h 520"/>
                <a:gd name="T10" fmla="*/ 40 w 589"/>
                <a:gd name="T11" fmla="*/ 282 h 520"/>
                <a:gd name="T12" fmla="*/ 138 w 589"/>
                <a:gd name="T13" fmla="*/ 284 h 520"/>
                <a:gd name="T14" fmla="*/ 166 w 589"/>
                <a:gd name="T15" fmla="*/ 254 h 520"/>
                <a:gd name="T16" fmla="*/ 165 w 589"/>
                <a:gd name="T17" fmla="*/ 135 h 520"/>
                <a:gd name="T18" fmla="*/ 270 w 589"/>
                <a:gd name="T19" fmla="*/ 133 h 520"/>
                <a:gd name="T20" fmla="*/ 270 w 589"/>
                <a:gd name="T21" fmla="*/ 186 h 520"/>
                <a:gd name="T22" fmla="*/ 292 w 589"/>
                <a:gd name="T23" fmla="*/ 189 h 520"/>
                <a:gd name="T24" fmla="*/ 292 w 589"/>
                <a:gd name="T25" fmla="*/ 273 h 520"/>
                <a:gd name="T26" fmla="*/ 418 w 589"/>
                <a:gd name="T27" fmla="*/ 271 h 520"/>
                <a:gd name="T28" fmla="*/ 420 w 589"/>
                <a:gd name="T29" fmla="*/ 42 h 520"/>
                <a:gd name="T30" fmla="*/ 559 w 589"/>
                <a:gd name="T31" fmla="*/ 40 h 520"/>
                <a:gd name="T32" fmla="*/ 562 w 589"/>
                <a:gd name="T33" fmla="*/ 0 h 520"/>
                <a:gd name="T34" fmla="*/ 589 w 589"/>
                <a:gd name="T35" fmla="*/ 5 h 520"/>
                <a:gd name="T36" fmla="*/ 580 w 589"/>
                <a:gd name="T37" fmla="*/ 120 h 520"/>
                <a:gd name="T38" fmla="*/ 579 w 589"/>
                <a:gd name="T39" fmla="*/ 234 h 520"/>
                <a:gd name="T40" fmla="*/ 571 w 589"/>
                <a:gd name="T41" fmla="*/ 283 h 520"/>
                <a:gd name="T42" fmla="*/ 543 w 589"/>
                <a:gd name="T43" fmla="*/ 341 h 520"/>
                <a:gd name="T44" fmla="*/ 499 w 589"/>
                <a:gd name="T45" fmla="*/ 384 h 520"/>
                <a:gd name="T46" fmla="*/ 427 w 589"/>
                <a:gd name="T47" fmla="*/ 423 h 520"/>
                <a:gd name="T48" fmla="*/ 298 w 589"/>
                <a:gd name="T49" fmla="*/ 489 h 520"/>
                <a:gd name="T50" fmla="*/ 148 w 589"/>
                <a:gd name="T51" fmla="*/ 486 h 520"/>
                <a:gd name="T52" fmla="*/ 96 w 589"/>
                <a:gd name="T53" fmla="*/ 507 h 520"/>
                <a:gd name="T54" fmla="*/ 48 w 589"/>
                <a:gd name="T55" fmla="*/ 520 h 520"/>
                <a:gd name="T56" fmla="*/ 49 w 589"/>
                <a:gd name="T57" fmla="*/ 480 h 5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9"/>
                <a:gd name="T88" fmla="*/ 0 h 520"/>
                <a:gd name="T89" fmla="*/ 589 w 589"/>
                <a:gd name="T90" fmla="*/ 520 h 5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9" h="520">
                  <a:moveTo>
                    <a:pt x="49" y="480"/>
                  </a:moveTo>
                  <a:lnTo>
                    <a:pt x="1" y="479"/>
                  </a:lnTo>
                  <a:lnTo>
                    <a:pt x="0" y="360"/>
                  </a:lnTo>
                  <a:lnTo>
                    <a:pt x="3" y="316"/>
                  </a:lnTo>
                  <a:lnTo>
                    <a:pt x="18" y="293"/>
                  </a:lnTo>
                  <a:lnTo>
                    <a:pt x="40" y="282"/>
                  </a:lnTo>
                  <a:lnTo>
                    <a:pt x="138" y="284"/>
                  </a:lnTo>
                  <a:lnTo>
                    <a:pt x="166" y="254"/>
                  </a:lnTo>
                  <a:lnTo>
                    <a:pt x="165" y="135"/>
                  </a:lnTo>
                  <a:lnTo>
                    <a:pt x="270" y="133"/>
                  </a:lnTo>
                  <a:lnTo>
                    <a:pt x="270" y="186"/>
                  </a:lnTo>
                  <a:lnTo>
                    <a:pt x="292" y="189"/>
                  </a:lnTo>
                  <a:lnTo>
                    <a:pt x="292" y="273"/>
                  </a:lnTo>
                  <a:lnTo>
                    <a:pt x="418" y="271"/>
                  </a:lnTo>
                  <a:lnTo>
                    <a:pt x="420" y="42"/>
                  </a:lnTo>
                  <a:lnTo>
                    <a:pt x="559" y="40"/>
                  </a:lnTo>
                  <a:lnTo>
                    <a:pt x="562" y="0"/>
                  </a:lnTo>
                  <a:lnTo>
                    <a:pt x="589" y="5"/>
                  </a:lnTo>
                  <a:lnTo>
                    <a:pt x="580" y="120"/>
                  </a:lnTo>
                  <a:lnTo>
                    <a:pt x="579" y="234"/>
                  </a:lnTo>
                  <a:lnTo>
                    <a:pt x="571" y="283"/>
                  </a:lnTo>
                  <a:lnTo>
                    <a:pt x="543" y="341"/>
                  </a:lnTo>
                  <a:lnTo>
                    <a:pt x="499" y="384"/>
                  </a:lnTo>
                  <a:lnTo>
                    <a:pt x="427" y="423"/>
                  </a:lnTo>
                  <a:lnTo>
                    <a:pt x="298" y="489"/>
                  </a:lnTo>
                  <a:lnTo>
                    <a:pt x="148" y="486"/>
                  </a:lnTo>
                  <a:lnTo>
                    <a:pt x="96" y="507"/>
                  </a:lnTo>
                  <a:lnTo>
                    <a:pt x="48" y="520"/>
                  </a:lnTo>
                  <a:lnTo>
                    <a:pt x="49" y="480"/>
                  </a:lnTo>
                  <a:close/>
                </a:path>
              </a:pathLst>
            </a:custGeom>
            <a:solidFill>
              <a:srgbClr val="3366FF"/>
            </a:solidFill>
            <a:ln w="3175">
              <a:solidFill>
                <a:srgbClr val="0000FF"/>
              </a:solidFill>
              <a:round/>
              <a:headEnd/>
              <a:tailEnd/>
            </a:ln>
          </p:spPr>
          <p:txBody>
            <a:bodyPr/>
            <a:lstStyle/>
            <a:p>
              <a:endParaRPr lang="en-US" dirty="0"/>
            </a:p>
          </p:txBody>
        </p:sp>
        <p:sp>
          <p:nvSpPr>
            <p:cNvPr id="1071" name="Oval 71"/>
            <p:cNvSpPr>
              <a:spLocks noChangeArrowheads="1"/>
            </p:cNvSpPr>
            <p:nvPr/>
          </p:nvSpPr>
          <p:spPr bwMode="auto">
            <a:xfrm flipH="1">
              <a:off x="2784" y="2333"/>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72" name="Oval 74"/>
            <p:cNvSpPr>
              <a:spLocks noChangeArrowheads="1"/>
            </p:cNvSpPr>
            <p:nvPr/>
          </p:nvSpPr>
          <p:spPr bwMode="auto">
            <a:xfrm flipH="1">
              <a:off x="3416" y="2808"/>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73" name="Oval 75"/>
            <p:cNvSpPr>
              <a:spLocks noChangeArrowheads="1"/>
            </p:cNvSpPr>
            <p:nvPr/>
          </p:nvSpPr>
          <p:spPr bwMode="auto">
            <a:xfrm flipH="1">
              <a:off x="3112" y="2800"/>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74" name="Oval 76"/>
            <p:cNvSpPr>
              <a:spLocks noChangeArrowheads="1"/>
            </p:cNvSpPr>
            <p:nvPr/>
          </p:nvSpPr>
          <p:spPr bwMode="auto">
            <a:xfrm flipH="1">
              <a:off x="2766" y="2992"/>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075" name="Line 83"/>
            <p:cNvSpPr>
              <a:spLocks noChangeShapeType="1"/>
            </p:cNvSpPr>
            <p:nvPr/>
          </p:nvSpPr>
          <p:spPr bwMode="auto">
            <a:xfrm>
              <a:off x="2264" y="2502"/>
              <a:ext cx="1574" cy="0"/>
            </a:xfrm>
            <a:prstGeom prst="line">
              <a:avLst/>
            </a:prstGeom>
            <a:noFill/>
            <a:ln w="9525">
              <a:solidFill>
                <a:schemeClr val="tx1"/>
              </a:solidFill>
              <a:round/>
              <a:headEnd/>
              <a:tailEnd/>
            </a:ln>
          </p:spPr>
          <p:txBody>
            <a:bodyPr/>
            <a:lstStyle/>
            <a:p>
              <a:endParaRPr lang="en-US" dirty="0"/>
            </a:p>
          </p:txBody>
        </p:sp>
        <p:sp>
          <p:nvSpPr>
            <p:cNvPr id="1076" name="Line 84"/>
            <p:cNvSpPr>
              <a:spLocks noChangeShapeType="1"/>
            </p:cNvSpPr>
            <p:nvPr/>
          </p:nvSpPr>
          <p:spPr bwMode="auto">
            <a:xfrm>
              <a:off x="2260" y="2694"/>
              <a:ext cx="1574" cy="0"/>
            </a:xfrm>
            <a:prstGeom prst="line">
              <a:avLst/>
            </a:prstGeom>
            <a:noFill/>
            <a:ln w="9525">
              <a:solidFill>
                <a:schemeClr val="tx1"/>
              </a:solidFill>
              <a:round/>
              <a:headEnd/>
              <a:tailEnd/>
            </a:ln>
          </p:spPr>
          <p:txBody>
            <a:bodyPr/>
            <a:lstStyle/>
            <a:p>
              <a:endParaRPr lang="en-US" dirty="0"/>
            </a:p>
          </p:txBody>
        </p:sp>
        <p:sp>
          <p:nvSpPr>
            <p:cNvPr id="1077" name="Line 85"/>
            <p:cNvSpPr>
              <a:spLocks noChangeShapeType="1"/>
            </p:cNvSpPr>
            <p:nvPr/>
          </p:nvSpPr>
          <p:spPr bwMode="auto">
            <a:xfrm>
              <a:off x="2176" y="2594"/>
              <a:ext cx="1760" cy="0"/>
            </a:xfrm>
            <a:prstGeom prst="line">
              <a:avLst/>
            </a:prstGeom>
            <a:noFill/>
            <a:ln w="9525">
              <a:solidFill>
                <a:schemeClr val="tx1"/>
              </a:solidFill>
              <a:prstDash val="dashDot"/>
              <a:round/>
              <a:headEnd/>
              <a:tailEnd/>
            </a:ln>
          </p:spPr>
          <p:txBody>
            <a:bodyPr/>
            <a:lstStyle/>
            <a:p>
              <a:endParaRPr lang="en-US" dirty="0"/>
            </a:p>
          </p:txBody>
        </p:sp>
        <p:sp>
          <p:nvSpPr>
            <p:cNvPr id="1078" name="Oval 15"/>
            <p:cNvSpPr>
              <a:spLocks noChangeArrowheads="1"/>
            </p:cNvSpPr>
            <p:nvPr/>
          </p:nvSpPr>
          <p:spPr bwMode="auto">
            <a:xfrm>
              <a:off x="2400" y="2598"/>
              <a:ext cx="48" cy="48"/>
            </a:xfrm>
            <a:prstGeom prst="ellipse">
              <a:avLst/>
            </a:prstGeom>
            <a:solidFill>
              <a:schemeClr val="bg1"/>
            </a:solidFill>
            <a:ln w="25400">
              <a:solidFill>
                <a:schemeClr val="bg1"/>
              </a:solidFill>
              <a:round/>
              <a:headEnd/>
              <a:tailEnd/>
            </a:ln>
          </p:spPr>
          <p:txBody>
            <a:bodyPr wrap="none" anchor="ctr"/>
            <a:lstStyle/>
            <a:p>
              <a:endParaRPr lang="en-US" dirty="0"/>
            </a:p>
          </p:txBody>
        </p:sp>
        <p:sp>
          <p:nvSpPr>
            <p:cNvPr id="1079" name="Oval 16"/>
            <p:cNvSpPr>
              <a:spLocks noChangeArrowheads="1"/>
            </p:cNvSpPr>
            <p:nvPr/>
          </p:nvSpPr>
          <p:spPr bwMode="auto">
            <a:xfrm>
              <a:off x="2526" y="2548"/>
              <a:ext cx="48" cy="48"/>
            </a:xfrm>
            <a:prstGeom prst="ellipse">
              <a:avLst/>
            </a:prstGeom>
            <a:solidFill>
              <a:schemeClr val="bg1"/>
            </a:solidFill>
            <a:ln w="25400">
              <a:solidFill>
                <a:schemeClr val="bg1"/>
              </a:solidFill>
              <a:round/>
              <a:headEnd/>
              <a:tailEnd/>
            </a:ln>
          </p:spPr>
          <p:txBody>
            <a:bodyPr wrap="none" anchor="ctr"/>
            <a:lstStyle/>
            <a:p>
              <a:endParaRPr lang="en-US" dirty="0"/>
            </a:p>
          </p:txBody>
        </p:sp>
        <p:sp>
          <p:nvSpPr>
            <p:cNvPr id="1080" name="Oval 17"/>
            <p:cNvSpPr>
              <a:spLocks noChangeArrowheads="1"/>
            </p:cNvSpPr>
            <p:nvPr/>
          </p:nvSpPr>
          <p:spPr bwMode="auto">
            <a:xfrm>
              <a:off x="2666" y="2596"/>
              <a:ext cx="48" cy="48"/>
            </a:xfrm>
            <a:prstGeom prst="ellipse">
              <a:avLst/>
            </a:prstGeom>
            <a:solidFill>
              <a:schemeClr val="bg1"/>
            </a:solidFill>
            <a:ln w="25400">
              <a:solidFill>
                <a:schemeClr val="bg1"/>
              </a:solidFill>
              <a:round/>
              <a:headEnd/>
              <a:tailEnd/>
            </a:ln>
          </p:spPr>
          <p:txBody>
            <a:bodyPr wrap="none" anchor="ctr"/>
            <a:lstStyle/>
            <a:p>
              <a:endParaRPr lang="en-US" dirty="0"/>
            </a:p>
          </p:txBody>
        </p:sp>
        <p:sp>
          <p:nvSpPr>
            <p:cNvPr id="1081" name="Oval 18"/>
            <p:cNvSpPr>
              <a:spLocks noChangeArrowheads="1"/>
            </p:cNvSpPr>
            <p:nvPr/>
          </p:nvSpPr>
          <p:spPr bwMode="auto">
            <a:xfrm>
              <a:off x="2856" y="2540"/>
              <a:ext cx="48" cy="48"/>
            </a:xfrm>
            <a:prstGeom prst="ellipse">
              <a:avLst/>
            </a:prstGeom>
            <a:solidFill>
              <a:schemeClr val="bg1"/>
            </a:solidFill>
            <a:ln w="25400">
              <a:solidFill>
                <a:schemeClr val="bg1"/>
              </a:solidFill>
              <a:round/>
              <a:headEnd/>
              <a:tailEnd/>
            </a:ln>
          </p:spPr>
          <p:txBody>
            <a:bodyPr wrap="none" anchor="ctr"/>
            <a:lstStyle/>
            <a:p>
              <a:endParaRPr lang="en-US" dirty="0"/>
            </a:p>
          </p:txBody>
        </p:sp>
        <p:sp>
          <p:nvSpPr>
            <p:cNvPr id="1082" name="Oval 19"/>
            <p:cNvSpPr>
              <a:spLocks noChangeArrowheads="1"/>
            </p:cNvSpPr>
            <p:nvPr/>
          </p:nvSpPr>
          <p:spPr bwMode="auto">
            <a:xfrm>
              <a:off x="3014" y="2602"/>
              <a:ext cx="48" cy="48"/>
            </a:xfrm>
            <a:prstGeom prst="ellipse">
              <a:avLst/>
            </a:prstGeom>
            <a:solidFill>
              <a:schemeClr val="bg1"/>
            </a:solidFill>
            <a:ln w="25400">
              <a:solidFill>
                <a:schemeClr val="bg1"/>
              </a:solidFill>
              <a:round/>
              <a:headEnd/>
              <a:tailEnd/>
            </a:ln>
          </p:spPr>
          <p:txBody>
            <a:bodyPr wrap="none" anchor="ctr"/>
            <a:lstStyle/>
            <a:p>
              <a:endParaRPr lang="en-US" dirty="0"/>
            </a:p>
          </p:txBody>
        </p:sp>
        <p:sp>
          <p:nvSpPr>
            <p:cNvPr id="1083" name="Oval 20"/>
            <p:cNvSpPr>
              <a:spLocks noChangeArrowheads="1"/>
            </p:cNvSpPr>
            <p:nvPr/>
          </p:nvSpPr>
          <p:spPr bwMode="auto">
            <a:xfrm>
              <a:off x="3160" y="2564"/>
              <a:ext cx="48" cy="48"/>
            </a:xfrm>
            <a:prstGeom prst="ellipse">
              <a:avLst/>
            </a:prstGeom>
            <a:solidFill>
              <a:schemeClr val="bg1"/>
            </a:solidFill>
            <a:ln w="25400">
              <a:solidFill>
                <a:schemeClr val="bg1"/>
              </a:solidFill>
              <a:round/>
              <a:headEnd/>
              <a:tailEnd/>
            </a:ln>
          </p:spPr>
          <p:txBody>
            <a:bodyPr wrap="none" anchor="ctr"/>
            <a:lstStyle/>
            <a:p>
              <a:endParaRPr lang="en-US" dirty="0"/>
            </a:p>
          </p:txBody>
        </p:sp>
        <p:sp>
          <p:nvSpPr>
            <p:cNvPr id="1084" name="Oval 21"/>
            <p:cNvSpPr>
              <a:spLocks noChangeArrowheads="1"/>
            </p:cNvSpPr>
            <p:nvPr/>
          </p:nvSpPr>
          <p:spPr bwMode="auto">
            <a:xfrm>
              <a:off x="3280" y="2610"/>
              <a:ext cx="48" cy="48"/>
            </a:xfrm>
            <a:prstGeom prst="ellipse">
              <a:avLst/>
            </a:prstGeom>
            <a:solidFill>
              <a:schemeClr val="bg1"/>
            </a:solidFill>
            <a:ln w="25400">
              <a:solidFill>
                <a:schemeClr val="bg1"/>
              </a:solidFill>
              <a:round/>
              <a:headEnd/>
              <a:tailEnd/>
            </a:ln>
          </p:spPr>
          <p:txBody>
            <a:bodyPr wrap="none" anchor="ctr"/>
            <a:lstStyle/>
            <a:p>
              <a:endParaRPr lang="en-US" dirty="0"/>
            </a:p>
          </p:txBody>
        </p:sp>
        <p:sp>
          <p:nvSpPr>
            <p:cNvPr id="1085" name="Oval 22"/>
            <p:cNvSpPr>
              <a:spLocks noChangeArrowheads="1"/>
            </p:cNvSpPr>
            <p:nvPr/>
          </p:nvSpPr>
          <p:spPr bwMode="auto">
            <a:xfrm>
              <a:off x="3404" y="2552"/>
              <a:ext cx="48" cy="48"/>
            </a:xfrm>
            <a:prstGeom prst="ellipse">
              <a:avLst/>
            </a:prstGeom>
            <a:solidFill>
              <a:schemeClr val="bg1"/>
            </a:solidFill>
            <a:ln w="25400">
              <a:solidFill>
                <a:schemeClr val="bg1"/>
              </a:solidFill>
              <a:round/>
              <a:headEnd/>
              <a:tailEnd/>
            </a:ln>
          </p:spPr>
          <p:txBody>
            <a:bodyPr wrap="none" anchor="ctr"/>
            <a:lstStyle/>
            <a:p>
              <a:endParaRPr lang="en-US" dirty="0"/>
            </a:p>
          </p:txBody>
        </p:sp>
        <p:sp>
          <p:nvSpPr>
            <p:cNvPr id="1086" name="Oval 23"/>
            <p:cNvSpPr>
              <a:spLocks noChangeArrowheads="1"/>
            </p:cNvSpPr>
            <p:nvPr/>
          </p:nvSpPr>
          <p:spPr bwMode="auto">
            <a:xfrm>
              <a:off x="3534" y="2604"/>
              <a:ext cx="48" cy="48"/>
            </a:xfrm>
            <a:prstGeom prst="ellipse">
              <a:avLst/>
            </a:prstGeom>
            <a:solidFill>
              <a:schemeClr val="bg1"/>
            </a:solidFill>
            <a:ln w="25400">
              <a:solidFill>
                <a:schemeClr val="bg1"/>
              </a:solidFill>
              <a:round/>
              <a:headEnd/>
              <a:tailEnd/>
            </a:ln>
          </p:spPr>
          <p:txBody>
            <a:bodyPr wrap="none" anchor="ctr"/>
            <a:lstStyle/>
            <a:p>
              <a:endParaRPr lang="en-US" dirty="0"/>
            </a:p>
          </p:txBody>
        </p:sp>
        <p:sp>
          <p:nvSpPr>
            <p:cNvPr id="1087" name="Oval 24"/>
            <p:cNvSpPr>
              <a:spLocks noChangeArrowheads="1"/>
            </p:cNvSpPr>
            <p:nvPr/>
          </p:nvSpPr>
          <p:spPr bwMode="auto">
            <a:xfrm>
              <a:off x="3684" y="2566"/>
              <a:ext cx="48" cy="48"/>
            </a:xfrm>
            <a:prstGeom prst="ellipse">
              <a:avLst/>
            </a:prstGeom>
            <a:solidFill>
              <a:schemeClr val="bg1"/>
            </a:solidFill>
            <a:ln w="25400">
              <a:solidFill>
                <a:schemeClr val="bg1"/>
              </a:solidFill>
              <a:round/>
              <a:headEnd/>
              <a:tailEnd/>
            </a:ln>
          </p:spPr>
          <p:txBody>
            <a:bodyPr wrap="none" anchor="ctr"/>
            <a:lstStyle/>
            <a:p>
              <a:endParaRPr lang="en-US" dirty="0"/>
            </a:p>
          </p:txBody>
        </p:sp>
        <p:sp>
          <p:nvSpPr>
            <p:cNvPr id="1088" name="Oval 25"/>
            <p:cNvSpPr>
              <a:spLocks noChangeArrowheads="1"/>
            </p:cNvSpPr>
            <p:nvPr/>
          </p:nvSpPr>
          <p:spPr bwMode="auto">
            <a:xfrm flipH="1">
              <a:off x="2266" y="2570"/>
              <a:ext cx="48" cy="48"/>
            </a:xfrm>
            <a:prstGeom prst="ellipse">
              <a:avLst/>
            </a:prstGeom>
            <a:solidFill>
              <a:schemeClr val="bg1"/>
            </a:solidFill>
            <a:ln w="25400">
              <a:solidFill>
                <a:schemeClr val="bg1"/>
              </a:solidFill>
              <a:round/>
              <a:headEnd/>
              <a:tailEnd/>
            </a:ln>
          </p:spPr>
          <p:txBody>
            <a:bodyPr wrap="none" anchor="ctr"/>
            <a:lstStyle/>
            <a:p>
              <a:endParaRPr lang="en-US" dirty="0"/>
            </a:p>
          </p:txBody>
        </p:sp>
        <p:sp>
          <p:nvSpPr>
            <p:cNvPr id="1089" name="Line 87"/>
            <p:cNvSpPr>
              <a:spLocks noChangeShapeType="1"/>
            </p:cNvSpPr>
            <p:nvPr/>
          </p:nvSpPr>
          <p:spPr bwMode="auto">
            <a:xfrm flipH="1">
              <a:off x="3142" y="2368"/>
              <a:ext cx="208" cy="0"/>
            </a:xfrm>
            <a:prstGeom prst="line">
              <a:avLst/>
            </a:prstGeom>
            <a:noFill/>
            <a:ln w="25400">
              <a:solidFill>
                <a:srgbClr val="CF142B"/>
              </a:solidFill>
              <a:round/>
              <a:headEnd/>
              <a:tailEnd type="triangle" w="sm" len="sm"/>
            </a:ln>
          </p:spPr>
          <p:txBody>
            <a:bodyPr/>
            <a:lstStyle/>
            <a:p>
              <a:endParaRPr lang="en-US" dirty="0"/>
            </a:p>
          </p:txBody>
        </p:sp>
        <p:sp>
          <p:nvSpPr>
            <p:cNvPr id="1090" name="Line 88"/>
            <p:cNvSpPr>
              <a:spLocks noChangeShapeType="1"/>
            </p:cNvSpPr>
            <p:nvPr/>
          </p:nvSpPr>
          <p:spPr bwMode="auto">
            <a:xfrm flipH="1">
              <a:off x="2813" y="2368"/>
              <a:ext cx="208" cy="0"/>
            </a:xfrm>
            <a:prstGeom prst="line">
              <a:avLst/>
            </a:prstGeom>
            <a:noFill/>
            <a:ln w="25400">
              <a:solidFill>
                <a:srgbClr val="CF142B"/>
              </a:solidFill>
              <a:round/>
              <a:headEnd/>
              <a:tailEnd type="triangle" w="sm" len="sm"/>
            </a:ln>
          </p:spPr>
          <p:txBody>
            <a:bodyPr/>
            <a:lstStyle/>
            <a:p>
              <a:endParaRPr lang="en-US" dirty="0"/>
            </a:p>
          </p:txBody>
        </p:sp>
        <p:sp>
          <p:nvSpPr>
            <p:cNvPr id="1091" name="Line 89"/>
            <p:cNvSpPr>
              <a:spLocks noChangeShapeType="1"/>
            </p:cNvSpPr>
            <p:nvPr/>
          </p:nvSpPr>
          <p:spPr bwMode="auto">
            <a:xfrm>
              <a:off x="2734" y="2594"/>
              <a:ext cx="122" cy="0"/>
            </a:xfrm>
            <a:prstGeom prst="line">
              <a:avLst/>
            </a:prstGeom>
            <a:noFill/>
            <a:ln w="25400">
              <a:solidFill>
                <a:srgbClr val="CF142B"/>
              </a:solidFill>
              <a:round/>
              <a:headEnd/>
              <a:tailEnd type="triangle" w="sm" len="sm"/>
            </a:ln>
          </p:spPr>
          <p:txBody>
            <a:bodyPr/>
            <a:lstStyle/>
            <a:p>
              <a:endParaRPr lang="en-US" dirty="0"/>
            </a:p>
          </p:txBody>
        </p:sp>
        <p:sp>
          <p:nvSpPr>
            <p:cNvPr id="1092" name="Line 90"/>
            <p:cNvSpPr>
              <a:spLocks noChangeShapeType="1"/>
            </p:cNvSpPr>
            <p:nvPr/>
          </p:nvSpPr>
          <p:spPr bwMode="auto">
            <a:xfrm>
              <a:off x="3550" y="2591"/>
              <a:ext cx="122" cy="0"/>
            </a:xfrm>
            <a:prstGeom prst="line">
              <a:avLst/>
            </a:prstGeom>
            <a:noFill/>
            <a:ln w="25400">
              <a:solidFill>
                <a:srgbClr val="CF142B"/>
              </a:solidFill>
              <a:round/>
              <a:headEnd/>
              <a:tailEnd type="triangle" w="sm" len="sm"/>
            </a:ln>
          </p:spPr>
          <p:txBody>
            <a:bodyPr/>
            <a:lstStyle/>
            <a:p>
              <a:endParaRPr lang="en-US" dirty="0"/>
            </a:p>
          </p:txBody>
        </p:sp>
        <p:sp>
          <p:nvSpPr>
            <p:cNvPr id="1093" name="Line 91"/>
            <p:cNvSpPr>
              <a:spLocks noChangeShapeType="1"/>
            </p:cNvSpPr>
            <p:nvPr/>
          </p:nvSpPr>
          <p:spPr bwMode="auto">
            <a:xfrm flipH="1">
              <a:off x="3162" y="2832"/>
              <a:ext cx="208" cy="0"/>
            </a:xfrm>
            <a:prstGeom prst="line">
              <a:avLst/>
            </a:prstGeom>
            <a:noFill/>
            <a:ln w="25400">
              <a:solidFill>
                <a:srgbClr val="CF142B"/>
              </a:solidFill>
              <a:round/>
              <a:headEnd/>
              <a:tailEnd type="triangle" w="sm" len="sm"/>
            </a:ln>
          </p:spPr>
          <p:txBody>
            <a:bodyPr/>
            <a:lstStyle/>
            <a:p>
              <a:endParaRPr lang="en-US" dirty="0"/>
            </a:p>
          </p:txBody>
        </p:sp>
        <p:sp>
          <p:nvSpPr>
            <p:cNvPr id="1094" name="Line 92"/>
            <p:cNvSpPr>
              <a:spLocks noChangeShapeType="1"/>
            </p:cNvSpPr>
            <p:nvPr/>
          </p:nvSpPr>
          <p:spPr bwMode="auto">
            <a:xfrm flipH="1">
              <a:off x="2833" y="2832"/>
              <a:ext cx="208" cy="0"/>
            </a:xfrm>
            <a:prstGeom prst="line">
              <a:avLst/>
            </a:prstGeom>
            <a:noFill/>
            <a:ln w="25400">
              <a:solidFill>
                <a:srgbClr val="CF142B"/>
              </a:solidFill>
              <a:round/>
              <a:headEnd/>
              <a:tailEnd type="triangle" w="sm" len="sm"/>
            </a:ln>
          </p:spPr>
          <p:txBody>
            <a:bodyPr/>
            <a:lstStyle/>
            <a:p>
              <a:endParaRPr lang="en-US" dirty="0"/>
            </a:p>
          </p:txBody>
        </p:sp>
        <p:sp>
          <p:nvSpPr>
            <p:cNvPr id="1095" name="Line 93"/>
            <p:cNvSpPr>
              <a:spLocks noChangeShapeType="1"/>
            </p:cNvSpPr>
            <p:nvPr/>
          </p:nvSpPr>
          <p:spPr bwMode="auto">
            <a:xfrm>
              <a:off x="3452" y="2184"/>
              <a:ext cx="0" cy="120"/>
            </a:xfrm>
            <a:prstGeom prst="line">
              <a:avLst/>
            </a:prstGeom>
            <a:noFill/>
            <a:ln w="25400">
              <a:solidFill>
                <a:srgbClr val="CF142B"/>
              </a:solidFill>
              <a:round/>
              <a:headEnd/>
              <a:tailEnd type="triangle" w="sm" len="sm"/>
            </a:ln>
          </p:spPr>
          <p:txBody>
            <a:bodyPr/>
            <a:lstStyle/>
            <a:p>
              <a:endParaRPr lang="en-US" dirty="0"/>
            </a:p>
          </p:txBody>
        </p:sp>
        <p:sp>
          <p:nvSpPr>
            <p:cNvPr id="1096" name="Line 94"/>
            <p:cNvSpPr>
              <a:spLocks noChangeShapeType="1"/>
            </p:cNvSpPr>
            <p:nvPr/>
          </p:nvSpPr>
          <p:spPr bwMode="auto">
            <a:xfrm flipV="1">
              <a:off x="2789" y="2176"/>
              <a:ext cx="0" cy="168"/>
            </a:xfrm>
            <a:prstGeom prst="line">
              <a:avLst/>
            </a:prstGeom>
            <a:noFill/>
            <a:ln w="25400">
              <a:solidFill>
                <a:srgbClr val="CF142B"/>
              </a:solidFill>
              <a:round/>
              <a:headEnd/>
              <a:tailEnd type="triangle" w="sm" len="sm"/>
            </a:ln>
          </p:spPr>
          <p:txBody>
            <a:bodyPr/>
            <a:lstStyle/>
            <a:p>
              <a:endParaRPr lang="en-US" dirty="0"/>
            </a:p>
          </p:txBody>
        </p:sp>
        <p:sp>
          <p:nvSpPr>
            <p:cNvPr id="1097" name="Line 95"/>
            <p:cNvSpPr>
              <a:spLocks noChangeShapeType="1"/>
            </p:cNvSpPr>
            <p:nvPr/>
          </p:nvSpPr>
          <p:spPr bwMode="auto">
            <a:xfrm>
              <a:off x="2790" y="2832"/>
              <a:ext cx="0" cy="168"/>
            </a:xfrm>
            <a:prstGeom prst="line">
              <a:avLst/>
            </a:prstGeom>
            <a:noFill/>
            <a:ln w="25400">
              <a:solidFill>
                <a:srgbClr val="CF142B"/>
              </a:solidFill>
              <a:round/>
              <a:headEnd/>
              <a:tailEnd type="triangle" w="sm" len="sm"/>
            </a:ln>
          </p:spPr>
          <p:txBody>
            <a:bodyPr/>
            <a:lstStyle/>
            <a:p>
              <a:endParaRPr lang="en-US" dirty="0"/>
            </a:p>
          </p:txBody>
        </p:sp>
        <p:sp>
          <p:nvSpPr>
            <p:cNvPr id="1098" name="Line 96"/>
            <p:cNvSpPr>
              <a:spLocks noChangeShapeType="1"/>
            </p:cNvSpPr>
            <p:nvPr/>
          </p:nvSpPr>
          <p:spPr bwMode="auto">
            <a:xfrm flipV="1">
              <a:off x="3440" y="2848"/>
              <a:ext cx="0" cy="120"/>
            </a:xfrm>
            <a:prstGeom prst="line">
              <a:avLst/>
            </a:prstGeom>
            <a:noFill/>
            <a:ln w="25400">
              <a:solidFill>
                <a:srgbClr val="CF142B"/>
              </a:solidFill>
              <a:round/>
              <a:headEnd/>
              <a:tailEnd type="triangle" w="sm" len="sm"/>
            </a:ln>
          </p:spPr>
          <p:txBody>
            <a:bodyPr/>
            <a:lstStyle/>
            <a:p>
              <a:endParaRPr lang="en-US" dirty="0"/>
            </a:p>
          </p:txBody>
        </p:sp>
        <p:sp>
          <p:nvSpPr>
            <p:cNvPr id="1099" name="Oval 97"/>
            <p:cNvSpPr>
              <a:spLocks noChangeArrowheads="1"/>
            </p:cNvSpPr>
            <p:nvPr/>
          </p:nvSpPr>
          <p:spPr bwMode="auto">
            <a:xfrm flipH="1">
              <a:off x="2792" y="2801"/>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100" name="Oval 98"/>
            <p:cNvSpPr>
              <a:spLocks noChangeArrowheads="1"/>
            </p:cNvSpPr>
            <p:nvPr/>
          </p:nvSpPr>
          <p:spPr bwMode="auto">
            <a:xfrm flipH="1">
              <a:off x="3058" y="2341"/>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101" name="Oval 99"/>
            <p:cNvSpPr>
              <a:spLocks noChangeArrowheads="1"/>
            </p:cNvSpPr>
            <p:nvPr/>
          </p:nvSpPr>
          <p:spPr bwMode="auto">
            <a:xfrm flipH="1">
              <a:off x="3412" y="2341"/>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102" name="Oval 100"/>
            <p:cNvSpPr>
              <a:spLocks noChangeArrowheads="1"/>
            </p:cNvSpPr>
            <p:nvPr/>
          </p:nvSpPr>
          <p:spPr bwMode="auto">
            <a:xfrm flipH="1">
              <a:off x="2772" y="2120"/>
              <a:ext cx="48" cy="48"/>
            </a:xfrm>
            <a:prstGeom prst="ellipse">
              <a:avLst/>
            </a:prstGeom>
            <a:solidFill>
              <a:srgbClr val="3366FF"/>
            </a:solidFill>
            <a:ln w="25400">
              <a:solidFill>
                <a:srgbClr val="3366FF"/>
              </a:solidFill>
              <a:round/>
              <a:headEnd/>
              <a:tailEnd/>
            </a:ln>
          </p:spPr>
          <p:txBody>
            <a:bodyPr wrap="none" anchor="ctr"/>
            <a:lstStyle/>
            <a:p>
              <a:endParaRPr lang="en-US" dirty="0"/>
            </a:p>
          </p:txBody>
        </p:sp>
        <p:sp>
          <p:nvSpPr>
            <p:cNvPr id="1103" name="Text Box 102"/>
            <p:cNvSpPr txBox="1">
              <a:spLocks noChangeArrowheads="1"/>
            </p:cNvSpPr>
            <p:nvPr/>
          </p:nvSpPr>
          <p:spPr bwMode="auto">
            <a:xfrm>
              <a:off x="1610" y="2564"/>
              <a:ext cx="416" cy="192"/>
            </a:xfrm>
            <a:prstGeom prst="rect">
              <a:avLst/>
            </a:prstGeom>
            <a:noFill/>
            <a:ln w="25400">
              <a:noFill/>
              <a:miter lim="800000"/>
              <a:headEnd/>
              <a:tailEnd/>
            </a:ln>
          </p:spPr>
          <p:txBody>
            <a:bodyPr>
              <a:spAutoFit/>
            </a:bodyPr>
            <a:lstStyle/>
            <a:p>
              <a:pPr>
                <a:spcBef>
                  <a:spcPct val="50000"/>
                </a:spcBef>
              </a:pPr>
              <a:r>
                <a:rPr lang="de-DE" sz="1400" b="1"/>
                <a:t>p</a:t>
              </a:r>
              <a:r>
                <a:rPr lang="de-DE" sz="1400" b="1" baseline="-25000"/>
                <a:t>open</a:t>
              </a:r>
            </a:p>
          </p:txBody>
        </p:sp>
        <p:sp>
          <p:nvSpPr>
            <p:cNvPr id="1104" name="Oval 104"/>
            <p:cNvSpPr>
              <a:spLocks noChangeArrowheads="1"/>
            </p:cNvSpPr>
            <p:nvPr/>
          </p:nvSpPr>
          <p:spPr bwMode="auto">
            <a:xfrm>
              <a:off x="3636" y="2016"/>
              <a:ext cx="48" cy="48"/>
            </a:xfrm>
            <a:prstGeom prst="ellipse">
              <a:avLst/>
            </a:prstGeom>
            <a:solidFill>
              <a:schemeClr val="bg1"/>
            </a:solidFill>
            <a:ln w="25400">
              <a:solidFill>
                <a:schemeClr val="bg1"/>
              </a:solidFill>
              <a:round/>
              <a:headEnd/>
              <a:tailEnd/>
            </a:ln>
          </p:spPr>
          <p:txBody>
            <a:bodyPr wrap="none" anchor="ctr"/>
            <a:lstStyle/>
            <a:p>
              <a:endParaRPr lang="en-US" dirty="0"/>
            </a:p>
          </p:txBody>
        </p:sp>
        <p:sp>
          <p:nvSpPr>
            <p:cNvPr id="1105" name="Oval 105"/>
            <p:cNvSpPr>
              <a:spLocks noChangeArrowheads="1"/>
            </p:cNvSpPr>
            <p:nvPr/>
          </p:nvSpPr>
          <p:spPr bwMode="auto">
            <a:xfrm>
              <a:off x="3368" y="2098"/>
              <a:ext cx="48" cy="48"/>
            </a:xfrm>
            <a:prstGeom prst="ellipse">
              <a:avLst/>
            </a:prstGeom>
            <a:solidFill>
              <a:schemeClr val="bg1"/>
            </a:solidFill>
            <a:ln w="25400">
              <a:solidFill>
                <a:schemeClr val="bg1"/>
              </a:solidFill>
              <a:round/>
              <a:headEnd/>
              <a:tailEnd/>
            </a:ln>
          </p:spPr>
          <p:txBody>
            <a:bodyPr wrap="none" anchor="ctr"/>
            <a:lstStyle/>
            <a:p>
              <a:endParaRPr lang="en-US" dirty="0"/>
            </a:p>
          </p:txBody>
        </p:sp>
        <p:sp>
          <p:nvSpPr>
            <p:cNvPr id="1106" name="Oval 106"/>
            <p:cNvSpPr>
              <a:spLocks noChangeArrowheads="1"/>
            </p:cNvSpPr>
            <p:nvPr/>
          </p:nvSpPr>
          <p:spPr bwMode="auto">
            <a:xfrm>
              <a:off x="3648" y="2120"/>
              <a:ext cx="48" cy="48"/>
            </a:xfrm>
            <a:prstGeom prst="ellipse">
              <a:avLst/>
            </a:prstGeom>
            <a:solidFill>
              <a:schemeClr val="bg1"/>
            </a:solidFill>
            <a:ln w="25400">
              <a:solidFill>
                <a:schemeClr val="bg1"/>
              </a:solidFill>
              <a:round/>
              <a:headEnd/>
              <a:tailEnd/>
            </a:ln>
          </p:spPr>
          <p:txBody>
            <a:bodyPr wrap="none" anchor="ctr"/>
            <a:lstStyle/>
            <a:p>
              <a:endParaRPr lang="en-US" dirty="0"/>
            </a:p>
          </p:txBody>
        </p:sp>
        <p:sp>
          <p:nvSpPr>
            <p:cNvPr id="1107" name="Text Box 109"/>
            <p:cNvSpPr txBox="1">
              <a:spLocks noChangeArrowheads="1"/>
            </p:cNvSpPr>
            <p:nvPr/>
          </p:nvSpPr>
          <p:spPr bwMode="auto">
            <a:xfrm>
              <a:off x="2400" y="3168"/>
              <a:ext cx="384" cy="173"/>
            </a:xfrm>
            <a:prstGeom prst="rect">
              <a:avLst/>
            </a:prstGeom>
            <a:noFill/>
            <a:ln w="25400">
              <a:noFill/>
              <a:miter lim="800000"/>
              <a:headEnd/>
              <a:tailEnd/>
            </a:ln>
          </p:spPr>
          <p:txBody>
            <a:bodyPr>
              <a:spAutoFit/>
            </a:bodyPr>
            <a:lstStyle/>
            <a:p>
              <a:pPr>
                <a:spcBef>
                  <a:spcPct val="50000"/>
                </a:spcBef>
              </a:pPr>
              <a:r>
                <a:rPr lang="de-DE" sz="1200" b="1"/>
                <a:t>p</a:t>
              </a:r>
              <a:r>
                <a:rPr lang="de-DE" sz="1200" b="1" baseline="-25000"/>
                <a:t>hydr.</a:t>
              </a:r>
              <a:endParaRPr lang="de-DE"/>
            </a:p>
          </p:txBody>
        </p:sp>
        <p:sp>
          <p:nvSpPr>
            <p:cNvPr id="1108" name="Text Box 110"/>
            <p:cNvSpPr txBox="1">
              <a:spLocks noChangeArrowheads="1"/>
            </p:cNvSpPr>
            <p:nvPr/>
          </p:nvSpPr>
          <p:spPr bwMode="auto">
            <a:xfrm>
              <a:off x="3168" y="3108"/>
              <a:ext cx="513" cy="173"/>
            </a:xfrm>
            <a:prstGeom prst="rect">
              <a:avLst/>
            </a:prstGeom>
            <a:noFill/>
            <a:ln w="25400">
              <a:noFill/>
              <a:miter lim="800000"/>
              <a:headEnd/>
              <a:tailEnd/>
            </a:ln>
          </p:spPr>
          <p:txBody>
            <a:bodyPr>
              <a:spAutoFit/>
            </a:bodyPr>
            <a:lstStyle/>
            <a:p>
              <a:pPr>
                <a:spcBef>
                  <a:spcPct val="50000"/>
                </a:spcBef>
              </a:pPr>
              <a:r>
                <a:rPr lang="de-DE" sz="1200" b="1">
                  <a:solidFill>
                    <a:schemeClr val="bg1"/>
                  </a:solidFill>
                </a:rPr>
                <a:t>p</a:t>
              </a:r>
              <a:r>
                <a:rPr lang="de-DE" sz="1200" b="1" baseline="-25000">
                  <a:solidFill>
                    <a:schemeClr val="bg1"/>
                  </a:solidFill>
                </a:rPr>
                <a:t>cartridge</a:t>
              </a:r>
              <a:endParaRPr lang="de-DE">
                <a:solidFill>
                  <a:schemeClr val="bg1"/>
                </a:solidFill>
              </a:endParaRPr>
            </a:p>
          </p:txBody>
        </p:sp>
        <p:sp>
          <p:nvSpPr>
            <p:cNvPr id="1109" name="Text Box 111"/>
            <p:cNvSpPr txBox="1">
              <a:spLocks noChangeArrowheads="1"/>
            </p:cNvSpPr>
            <p:nvPr/>
          </p:nvSpPr>
          <p:spPr bwMode="auto">
            <a:xfrm>
              <a:off x="2331" y="1872"/>
              <a:ext cx="573" cy="192"/>
            </a:xfrm>
            <a:prstGeom prst="rect">
              <a:avLst/>
            </a:prstGeom>
            <a:noFill/>
            <a:ln w="25400">
              <a:noFill/>
              <a:miter lim="800000"/>
              <a:headEnd/>
              <a:tailEnd/>
            </a:ln>
          </p:spPr>
          <p:txBody>
            <a:bodyPr>
              <a:spAutoFit/>
            </a:bodyPr>
            <a:lstStyle/>
            <a:p>
              <a:pPr>
                <a:spcBef>
                  <a:spcPct val="50000"/>
                </a:spcBef>
              </a:pPr>
              <a:r>
                <a:rPr lang="de-DE" sz="1400" b="1"/>
                <a:t>T</a:t>
              </a:r>
              <a:r>
                <a:rPr lang="de-DE" sz="1400" b="1" baseline="-25000"/>
                <a:t>med. 1</a:t>
              </a:r>
              <a:endParaRPr lang="de-DE" sz="1400"/>
            </a:p>
          </p:txBody>
        </p:sp>
        <p:sp>
          <p:nvSpPr>
            <p:cNvPr id="1110" name="Text Box 112"/>
            <p:cNvSpPr txBox="1">
              <a:spLocks noChangeArrowheads="1"/>
            </p:cNvSpPr>
            <p:nvPr/>
          </p:nvSpPr>
          <p:spPr bwMode="auto">
            <a:xfrm>
              <a:off x="3229" y="1848"/>
              <a:ext cx="573" cy="192"/>
            </a:xfrm>
            <a:prstGeom prst="rect">
              <a:avLst/>
            </a:prstGeom>
            <a:noFill/>
            <a:ln w="25400">
              <a:noFill/>
              <a:miter lim="800000"/>
              <a:headEnd/>
              <a:tailEnd/>
            </a:ln>
          </p:spPr>
          <p:txBody>
            <a:bodyPr>
              <a:spAutoFit/>
            </a:bodyPr>
            <a:lstStyle/>
            <a:p>
              <a:pPr>
                <a:spcBef>
                  <a:spcPct val="50000"/>
                </a:spcBef>
              </a:pPr>
              <a:r>
                <a:rPr lang="de-DE" sz="1400" b="1">
                  <a:solidFill>
                    <a:schemeClr val="bg1"/>
                  </a:solidFill>
                </a:rPr>
                <a:t>T</a:t>
              </a:r>
              <a:r>
                <a:rPr lang="de-DE" sz="1400" b="1" baseline="-25000">
                  <a:solidFill>
                    <a:schemeClr val="bg1"/>
                  </a:solidFill>
                </a:rPr>
                <a:t>med. 2 </a:t>
              </a:r>
              <a:endParaRPr lang="de-DE" sz="1400">
                <a:solidFill>
                  <a:schemeClr val="bg1"/>
                </a:solidFill>
              </a:endParaRPr>
            </a:p>
          </p:txBody>
        </p:sp>
      </p:grpSp>
      <p:grpSp>
        <p:nvGrpSpPr>
          <p:cNvPr id="1030" name="Group 119"/>
          <p:cNvGrpSpPr>
            <a:grpSpLocks/>
          </p:cNvGrpSpPr>
          <p:nvPr/>
        </p:nvGrpSpPr>
        <p:grpSpPr bwMode="auto">
          <a:xfrm>
            <a:off x="439738" y="2146300"/>
            <a:ext cx="2697162" cy="1885950"/>
            <a:chOff x="277" y="1352"/>
            <a:chExt cx="1699" cy="1188"/>
          </a:xfrm>
        </p:grpSpPr>
        <p:sp>
          <p:nvSpPr>
            <p:cNvPr id="1040" name="Text Box 7"/>
            <p:cNvSpPr txBox="1">
              <a:spLocks noChangeArrowheads="1"/>
            </p:cNvSpPr>
            <p:nvPr/>
          </p:nvSpPr>
          <p:spPr bwMode="auto">
            <a:xfrm>
              <a:off x="277" y="2208"/>
              <a:ext cx="1115" cy="250"/>
            </a:xfrm>
            <a:prstGeom prst="rect">
              <a:avLst/>
            </a:prstGeom>
            <a:noFill/>
            <a:ln w="9525">
              <a:noFill/>
              <a:miter lim="800000"/>
              <a:headEnd/>
              <a:tailEnd/>
            </a:ln>
          </p:spPr>
          <p:txBody>
            <a:bodyPr>
              <a:spAutoFit/>
            </a:bodyPr>
            <a:lstStyle/>
            <a:p>
              <a:pPr eaLnBrk="0" hangingPunct="0"/>
              <a:r>
                <a:rPr lang="de-DE" sz="2000"/>
                <a:t>check valve</a:t>
              </a:r>
            </a:p>
          </p:txBody>
        </p:sp>
        <p:pic>
          <p:nvPicPr>
            <p:cNvPr id="1041" name="Picture 114" descr="I:\TOP-Z\Check valve.JPG"/>
            <p:cNvPicPr>
              <a:picLocks noChangeAspect="1" noChangeArrowheads="1"/>
            </p:cNvPicPr>
            <p:nvPr/>
          </p:nvPicPr>
          <p:blipFill>
            <a:blip r:embed="rId4"/>
            <a:srcRect l="28546" t="14085" r="14886" b="29808"/>
            <a:stretch>
              <a:fillRect/>
            </a:stretch>
          </p:blipFill>
          <p:spPr bwMode="auto">
            <a:xfrm>
              <a:off x="277" y="1352"/>
              <a:ext cx="1040" cy="770"/>
            </a:xfrm>
            <a:prstGeom prst="rect">
              <a:avLst/>
            </a:prstGeom>
            <a:noFill/>
            <a:ln w="9525">
              <a:noFill/>
              <a:miter lim="800000"/>
              <a:headEnd/>
              <a:tailEnd/>
            </a:ln>
          </p:spPr>
        </p:pic>
        <p:sp>
          <p:nvSpPr>
            <p:cNvPr id="1042" name="Line 82"/>
            <p:cNvSpPr>
              <a:spLocks noChangeShapeType="1"/>
            </p:cNvSpPr>
            <p:nvPr/>
          </p:nvSpPr>
          <p:spPr bwMode="auto">
            <a:xfrm>
              <a:off x="601" y="1904"/>
              <a:ext cx="1375" cy="636"/>
            </a:xfrm>
            <a:prstGeom prst="line">
              <a:avLst/>
            </a:prstGeom>
            <a:noFill/>
            <a:ln w="25400">
              <a:solidFill>
                <a:schemeClr val="accent2"/>
              </a:solidFill>
              <a:round/>
              <a:headEnd/>
              <a:tailEnd type="triangle" w="med" len="med"/>
            </a:ln>
          </p:spPr>
          <p:txBody>
            <a:bodyPr/>
            <a:lstStyle/>
            <a:p>
              <a:endParaRPr lang="en-US" dirty="0"/>
            </a:p>
          </p:txBody>
        </p:sp>
      </p:grpSp>
      <p:grpSp>
        <p:nvGrpSpPr>
          <p:cNvPr id="1031" name="Group 117"/>
          <p:cNvGrpSpPr>
            <a:grpSpLocks/>
          </p:cNvGrpSpPr>
          <p:nvPr/>
        </p:nvGrpSpPr>
        <p:grpSpPr bwMode="auto">
          <a:xfrm>
            <a:off x="5092700" y="3819525"/>
            <a:ext cx="3594100" cy="2352675"/>
            <a:chOff x="3208" y="2406"/>
            <a:chExt cx="2264" cy="1482"/>
          </a:xfrm>
        </p:grpSpPr>
        <p:pic>
          <p:nvPicPr>
            <p:cNvPr id="1037" name="Picture 77" descr="G:\DCIM\100OLYMP\P1010025.JPG"/>
            <p:cNvPicPr>
              <a:picLocks noChangeAspect="1" noChangeArrowheads="1"/>
            </p:cNvPicPr>
            <p:nvPr/>
          </p:nvPicPr>
          <p:blipFill>
            <a:blip r:embed="rId5"/>
            <a:srcRect l="20280" t="13551" r="23776" b="5608"/>
            <a:stretch>
              <a:fillRect/>
            </a:stretch>
          </p:blipFill>
          <p:spPr bwMode="auto">
            <a:xfrm>
              <a:off x="4128" y="2406"/>
              <a:ext cx="1104" cy="1194"/>
            </a:xfrm>
            <a:prstGeom prst="rect">
              <a:avLst/>
            </a:prstGeom>
            <a:noFill/>
            <a:ln w="9525">
              <a:noFill/>
              <a:miter lim="800000"/>
              <a:headEnd/>
              <a:tailEnd/>
            </a:ln>
          </p:spPr>
        </p:pic>
        <p:sp>
          <p:nvSpPr>
            <p:cNvPr id="1038" name="Text Box 78"/>
            <p:cNvSpPr txBox="1">
              <a:spLocks noChangeArrowheads="1"/>
            </p:cNvSpPr>
            <p:nvPr/>
          </p:nvSpPr>
          <p:spPr bwMode="auto">
            <a:xfrm>
              <a:off x="3996" y="3638"/>
              <a:ext cx="1476" cy="250"/>
            </a:xfrm>
            <a:prstGeom prst="rect">
              <a:avLst/>
            </a:prstGeom>
            <a:noFill/>
            <a:ln w="25400">
              <a:noFill/>
              <a:miter lim="800000"/>
              <a:headEnd/>
              <a:tailEnd/>
            </a:ln>
          </p:spPr>
          <p:txBody>
            <a:bodyPr>
              <a:spAutoFit/>
            </a:bodyPr>
            <a:lstStyle/>
            <a:p>
              <a:pPr>
                <a:spcBef>
                  <a:spcPct val="50000"/>
                </a:spcBef>
              </a:pPr>
              <a:r>
                <a:rPr lang="de-DE" sz="2000"/>
                <a:t>bearing bracket</a:t>
              </a:r>
            </a:p>
          </p:txBody>
        </p:sp>
        <p:sp>
          <p:nvSpPr>
            <p:cNvPr id="1039" name="Line 79"/>
            <p:cNvSpPr>
              <a:spLocks noChangeShapeType="1"/>
            </p:cNvSpPr>
            <p:nvPr/>
          </p:nvSpPr>
          <p:spPr bwMode="auto">
            <a:xfrm>
              <a:off x="3208" y="2928"/>
              <a:ext cx="920" cy="336"/>
            </a:xfrm>
            <a:prstGeom prst="line">
              <a:avLst/>
            </a:prstGeom>
            <a:noFill/>
            <a:ln w="25400">
              <a:solidFill>
                <a:schemeClr val="accent2"/>
              </a:solidFill>
              <a:round/>
              <a:headEnd type="triangle" w="med" len="med"/>
              <a:tailEnd/>
            </a:ln>
          </p:spPr>
          <p:txBody>
            <a:bodyPr/>
            <a:lstStyle/>
            <a:p>
              <a:endParaRPr lang="en-US" dirty="0"/>
            </a:p>
          </p:txBody>
        </p:sp>
      </p:grpSp>
      <p:grpSp>
        <p:nvGrpSpPr>
          <p:cNvPr id="1032" name="Group 118"/>
          <p:cNvGrpSpPr>
            <a:grpSpLocks/>
          </p:cNvGrpSpPr>
          <p:nvPr/>
        </p:nvGrpSpPr>
        <p:grpSpPr bwMode="auto">
          <a:xfrm>
            <a:off x="4419600" y="1371600"/>
            <a:ext cx="4165600" cy="2209800"/>
            <a:chOff x="2784" y="864"/>
            <a:chExt cx="2624" cy="1392"/>
          </a:xfrm>
        </p:grpSpPr>
        <p:sp>
          <p:nvSpPr>
            <p:cNvPr id="1034" name="Text Box 6"/>
            <p:cNvSpPr txBox="1">
              <a:spLocks noChangeArrowheads="1"/>
            </p:cNvSpPr>
            <p:nvPr/>
          </p:nvSpPr>
          <p:spPr bwMode="auto">
            <a:xfrm>
              <a:off x="3968" y="1872"/>
              <a:ext cx="1440" cy="250"/>
            </a:xfrm>
            <a:prstGeom prst="rect">
              <a:avLst/>
            </a:prstGeom>
            <a:noFill/>
            <a:ln w="25400">
              <a:noFill/>
              <a:miter lim="800000"/>
              <a:headEnd/>
              <a:tailEnd/>
            </a:ln>
          </p:spPr>
          <p:txBody>
            <a:bodyPr>
              <a:spAutoFit/>
            </a:bodyPr>
            <a:lstStyle/>
            <a:p>
              <a:pPr>
                <a:spcBef>
                  <a:spcPct val="50000"/>
                </a:spcBef>
              </a:pPr>
              <a:r>
                <a:rPr lang="de-DE" sz="2000"/>
                <a:t>mechanical seal</a:t>
              </a:r>
            </a:p>
          </p:txBody>
        </p:sp>
        <p:grpSp>
          <p:nvGrpSpPr>
            <p:cNvPr id="1035" name="Group 116"/>
            <p:cNvGrpSpPr>
              <a:grpSpLocks/>
            </p:cNvGrpSpPr>
            <p:nvPr/>
          </p:nvGrpSpPr>
          <p:grpSpPr bwMode="auto">
            <a:xfrm>
              <a:off x="2784" y="864"/>
              <a:ext cx="2448" cy="1392"/>
              <a:chOff x="2784" y="864"/>
              <a:chExt cx="2448" cy="1392"/>
            </a:xfrm>
          </p:grpSpPr>
          <p:graphicFrame>
            <p:nvGraphicFramePr>
              <p:cNvPr id="1026" name="Object 2"/>
              <p:cNvGraphicFramePr>
                <a:graphicFrameLocks noChangeAspect="1"/>
              </p:cNvGraphicFramePr>
              <p:nvPr/>
            </p:nvGraphicFramePr>
            <p:xfrm>
              <a:off x="4096" y="864"/>
              <a:ext cx="1136" cy="948"/>
            </p:xfrm>
            <a:graphic>
              <a:graphicData uri="http://schemas.openxmlformats.org/presentationml/2006/ole">
                <p:oleObj spid="_x0000_s1026" name="Photo Editor Photo" r:id="rId6" imgW="10828571" imgH="8123810" progId="">
                  <p:embed/>
                </p:oleObj>
              </a:graphicData>
            </a:graphic>
          </p:graphicFrame>
          <p:sp>
            <p:nvSpPr>
              <p:cNvPr id="1036" name="Line 5"/>
              <p:cNvSpPr>
                <a:spLocks noChangeShapeType="1"/>
              </p:cNvSpPr>
              <p:nvPr/>
            </p:nvSpPr>
            <p:spPr bwMode="auto">
              <a:xfrm flipV="1">
                <a:off x="2784" y="1392"/>
                <a:ext cx="1248" cy="864"/>
              </a:xfrm>
              <a:prstGeom prst="line">
                <a:avLst/>
              </a:prstGeom>
              <a:noFill/>
              <a:ln w="25400">
                <a:solidFill>
                  <a:schemeClr val="accent2"/>
                </a:solidFill>
                <a:round/>
                <a:headEnd type="triangle" w="med" len="med"/>
                <a:tailEnd/>
              </a:ln>
            </p:spPr>
            <p:txBody>
              <a:bodyPr/>
              <a:lstStyle/>
              <a:p>
                <a:endParaRPr lang="en-US" dirty="0"/>
              </a:p>
            </p:txBody>
          </p:sp>
        </p:grpSp>
      </p:grpSp>
      <p:sp>
        <p:nvSpPr>
          <p:cNvPr id="1033" name="Text Box 86"/>
          <p:cNvSpPr txBox="1">
            <a:spLocks noChangeArrowheads="1"/>
          </p:cNvSpPr>
          <p:nvPr/>
        </p:nvSpPr>
        <p:spPr bwMode="auto">
          <a:xfrm>
            <a:off x="152400" y="5835650"/>
            <a:ext cx="3444875" cy="336550"/>
          </a:xfrm>
          <a:prstGeom prst="rect">
            <a:avLst/>
          </a:prstGeom>
          <a:noFill/>
          <a:ln w="25400">
            <a:noFill/>
            <a:miter lim="800000"/>
            <a:headEnd/>
            <a:tailEnd/>
          </a:ln>
        </p:spPr>
        <p:txBody>
          <a:bodyPr>
            <a:spAutoFit/>
          </a:bodyPr>
          <a:lstStyle/>
          <a:p>
            <a:pPr>
              <a:spcBef>
                <a:spcPct val="50000"/>
              </a:spcBef>
            </a:pPr>
            <a:r>
              <a:rPr lang="de-DE" sz="1600" b="1"/>
              <a:t>p</a:t>
            </a:r>
            <a:r>
              <a:rPr lang="de-DE" sz="1600" b="1" baseline="-25000"/>
              <a:t>open check valve</a:t>
            </a:r>
            <a:r>
              <a:rPr lang="de-DE" sz="1600" b="1"/>
              <a:t>= 0 -7.2 psi</a:t>
            </a:r>
          </a:p>
        </p:txBody>
      </p:sp>
      <p:sp>
        <p:nvSpPr>
          <p:cNvPr id="87" name="Text Box 45"/>
          <p:cNvSpPr txBox="1">
            <a:spLocks noChangeArrowheads="1"/>
          </p:cNvSpPr>
          <p:nvPr/>
        </p:nvSpPr>
        <p:spPr bwMode="auto">
          <a:xfrm>
            <a:off x="1044575" y="473075"/>
            <a:ext cx="6840538" cy="579438"/>
          </a:xfrm>
          <a:prstGeom prst="rect">
            <a:avLst/>
          </a:prstGeom>
          <a:noFill/>
          <a:ln w="9525" algn="ctr">
            <a:noFill/>
            <a:miter lim="800000"/>
            <a:headEnd/>
            <a:tailEnd/>
          </a:ln>
        </p:spPr>
        <p:txBody>
          <a:bodyPr>
            <a:spAutoFit/>
          </a:bodyPr>
          <a:lstStyle/>
          <a:p>
            <a:pPr algn="ctr">
              <a:spcBef>
                <a:spcPct val="50000"/>
              </a:spcBef>
            </a:pPr>
            <a:r>
              <a:rPr lang="en-CA" sz="3200" dirty="0" smtClean="0">
                <a:solidFill>
                  <a:srgbClr val="000000"/>
                </a:solidFill>
                <a:latin typeface="WILO Plus-Bold" pitchFamily="2" charset="0"/>
              </a:rPr>
              <a:t>Top Z Filling and Venting</a:t>
            </a:r>
            <a:endParaRPr lang="en-CA" sz="3200" dirty="0">
              <a:solidFill>
                <a:srgbClr val="000000"/>
              </a:solidFill>
              <a:latin typeface="WILO Plus-Bold" pitchFamily="2" charset="0"/>
            </a:endParaRP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500034" y="1714488"/>
            <a:ext cx="8229600" cy="3539430"/>
          </a:xfrm>
          <a:prstGeom prst="rect">
            <a:avLst/>
          </a:prstGeom>
          <a:noFill/>
          <a:ln w="25400">
            <a:noFill/>
            <a:miter lim="800000"/>
            <a:headEnd/>
            <a:tailEnd/>
          </a:ln>
        </p:spPr>
        <p:txBody>
          <a:bodyPr>
            <a:spAutoFit/>
          </a:bodyPr>
          <a:lstStyle/>
          <a:p>
            <a:pPr>
              <a:spcBef>
                <a:spcPct val="50000"/>
              </a:spcBef>
            </a:pPr>
            <a:r>
              <a:rPr lang="de-DE" sz="1600" b="1" dirty="0">
                <a:solidFill>
                  <a:srgbClr val="000000"/>
                </a:solidFill>
                <a:latin typeface="WILO Plus TF-Regular" pitchFamily="2" charset="0"/>
                <a:cs typeface="Arial" charset="0"/>
              </a:rPr>
              <a:t>Venting:</a:t>
            </a:r>
          </a:p>
          <a:p>
            <a:pPr>
              <a:spcBef>
                <a:spcPct val="50000"/>
              </a:spcBef>
            </a:pPr>
            <a:r>
              <a:rPr lang="de-DE" sz="1600" dirty="0">
                <a:solidFill>
                  <a:srgbClr val="000000"/>
                </a:solidFill>
                <a:latin typeface="WILO Plus TF-Regular" pitchFamily="2" charset="0"/>
                <a:cs typeface="Arial" charset="0"/>
              </a:rPr>
              <a:t>The pump rotor chamber will vent automatically </a:t>
            </a:r>
            <a:r>
              <a:rPr lang="de-DE" sz="1600" dirty="0" smtClean="0">
                <a:solidFill>
                  <a:srgbClr val="000000"/>
                </a:solidFill>
                <a:latin typeface="WILO Plus TF-Regular" pitchFamily="2" charset="0"/>
                <a:cs typeface="Arial" charset="0"/>
              </a:rPr>
              <a:t>with sytem pressure. </a:t>
            </a:r>
            <a:r>
              <a:rPr lang="en-US" sz="1600" dirty="0">
                <a:solidFill>
                  <a:srgbClr val="000000"/>
                </a:solidFill>
                <a:latin typeface="WILO Plus TF-Regular" pitchFamily="2" charset="0"/>
                <a:cs typeface="Times New Roman" pitchFamily="18" charset="0"/>
              </a:rPr>
              <a:t>The TOP-Z </a:t>
            </a:r>
            <a:r>
              <a:rPr lang="en-US" sz="1600" dirty="0" smtClean="0">
                <a:solidFill>
                  <a:srgbClr val="000000"/>
                </a:solidFill>
                <a:latin typeface="WILO Plus TF-Regular" pitchFamily="2" charset="0"/>
                <a:cs typeface="Times New Roman" pitchFamily="18" charset="0"/>
              </a:rPr>
              <a:t>models (TOP-Z </a:t>
            </a:r>
            <a:r>
              <a:rPr lang="en-US" sz="1600" dirty="0">
                <a:solidFill>
                  <a:srgbClr val="000000"/>
                </a:solidFill>
                <a:latin typeface="WILO Plus TF-Regular" pitchFamily="2" charset="0"/>
                <a:cs typeface="Times New Roman" pitchFamily="18" charset="0"/>
              </a:rPr>
              <a:t>1.5x15 and TOP-Z 1.5x20) </a:t>
            </a:r>
            <a:r>
              <a:rPr lang="en-US" sz="1600" dirty="0" smtClean="0">
                <a:solidFill>
                  <a:srgbClr val="000000"/>
                </a:solidFill>
                <a:latin typeface="WILO Plus TF-Regular" pitchFamily="2" charset="0"/>
                <a:cs typeface="Times New Roman" pitchFamily="18" charset="0"/>
              </a:rPr>
              <a:t>equipped </a:t>
            </a:r>
            <a:r>
              <a:rPr lang="en-US" sz="1600" dirty="0">
                <a:solidFill>
                  <a:srgbClr val="000000"/>
                </a:solidFill>
                <a:latin typeface="WILO Plus TF-Regular" pitchFamily="2" charset="0"/>
                <a:cs typeface="Times New Roman" pitchFamily="18" charset="0"/>
              </a:rPr>
              <a:t>with a vent screw can be manually vented </a:t>
            </a:r>
            <a:r>
              <a:rPr lang="en-US" sz="1600" dirty="0" smtClean="0">
                <a:solidFill>
                  <a:srgbClr val="000000"/>
                </a:solidFill>
                <a:latin typeface="WILO Plus TF-Regular" pitchFamily="2" charset="0"/>
                <a:cs typeface="Times New Roman" pitchFamily="18" charset="0"/>
              </a:rPr>
              <a:t>(see I/O manual).</a:t>
            </a:r>
            <a:endParaRPr lang="en-US" sz="1600" dirty="0">
              <a:solidFill>
                <a:srgbClr val="000000"/>
              </a:solidFill>
              <a:latin typeface="WILO Plus TF-Regular" pitchFamily="2" charset="0"/>
              <a:cs typeface="Times New Roman" pitchFamily="18" charset="0"/>
            </a:endParaRPr>
          </a:p>
          <a:p>
            <a:pPr>
              <a:spcBef>
                <a:spcPct val="50000"/>
              </a:spcBef>
            </a:pPr>
            <a:r>
              <a:rPr lang="de-DE" sz="1600" b="1" dirty="0">
                <a:solidFill>
                  <a:srgbClr val="000000"/>
                </a:solidFill>
                <a:latin typeface="WILO Plus TF-Regular" pitchFamily="2" charset="0"/>
                <a:cs typeface="Arial" charset="0"/>
              </a:rPr>
              <a:t>Venting during operation:</a:t>
            </a:r>
          </a:p>
          <a:p>
            <a:pPr>
              <a:spcBef>
                <a:spcPct val="50000"/>
              </a:spcBef>
            </a:pPr>
            <a:r>
              <a:rPr lang="de-DE" sz="1600" dirty="0">
                <a:solidFill>
                  <a:srgbClr val="000000"/>
                </a:solidFill>
                <a:latin typeface="WILO Plus TF-Regular" pitchFamily="2" charset="0"/>
                <a:cs typeface="Arial" charset="0"/>
              </a:rPr>
              <a:t>During the pump operation the temperature inside the rotor area increases </a:t>
            </a:r>
            <a:r>
              <a:rPr lang="de-DE" sz="1600" dirty="0" smtClean="0">
                <a:solidFill>
                  <a:srgbClr val="000000"/>
                </a:solidFill>
                <a:latin typeface="WILO Plus TF-Regular" pitchFamily="2" charset="0"/>
                <a:cs typeface="Arial" charset="0"/>
              </a:rPr>
              <a:t>by heat caused by the motor, consequently the </a:t>
            </a:r>
            <a:r>
              <a:rPr lang="de-DE" sz="1600" dirty="0">
                <a:solidFill>
                  <a:srgbClr val="000000"/>
                </a:solidFill>
                <a:latin typeface="WILO Plus TF-Regular" pitchFamily="2" charset="0"/>
                <a:cs typeface="Arial" charset="0"/>
              </a:rPr>
              <a:t>internal pressure in the </a:t>
            </a:r>
            <a:r>
              <a:rPr lang="de-DE" sz="1600" dirty="0" smtClean="0">
                <a:solidFill>
                  <a:srgbClr val="000000"/>
                </a:solidFill>
                <a:latin typeface="WILO Plus TF-Regular" pitchFamily="2" charset="0"/>
                <a:cs typeface="Arial" charset="0"/>
              </a:rPr>
              <a:t>cartridge </a:t>
            </a:r>
            <a:r>
              <a:rPr lang="de-DE" sz="1600" dirty="0">
                <a:solidFill>
                  <a:srgbClr val="000000"/>
                </a:solidFill>
                <a:latin typeface="WILO Plus TF-Regular" pitchFamily="2" charset="0"/>
                <a:cs typeface="Arial" charset="0"/>
              </a:rPr>
              <a:t>increases as well. </a:t>
            </a:r>
            <a:r>
              <a:rPr lang="de-DE" sz="1600" dirty="0" smtClean="0">
                <a:solidFill>
                  <a:srgbClr val="000000"/>
                </a:solidFill>
                <a:latin typeface="WILO Plus TF-Regular" pitchFamily="2" charset="0"/>
                <a:cs typeface="Arial" charset="0"/>
              </a:rPr>
              <a:t> This causes </a:t>
            </a:r>
            <a:r>
              <a:rPr lang="de-DE" sz="1600" dirty="0">
                <a:solidFill>
                  <a:srgbClr val="000000"/>
                </a:solidFill>
                <a:latin typeface="WILO Plus TF-Regular" pitchFamily="2" charset="0"/>
                <a:cs typeface="Arial" charset="0"/>
              </a:rPr>
              <a:t>a pressure difference between interior and exterior (p </a:t>
            </a:r>
            <a:r>
              <a:rPr lang="de-DE" sz="1600" baseline="-25000" dirty="0" smtClean="0">
                <a:solidFill>
                  <a:srgbClr val="000000"/>
                </a:solidFill>
                <a:latin typeface="WILO Plus TF-Regular" pitchFamily="2" charset="0"/>
                <a:cs typeface="Arial" charset="0"/>
              </a:rPr>
              <a:t>system</a:t>
            </a:r>
            <a:r>
              <a:rPr lang="de-DE" sz="1600" dirty="0" smtClean="0">
                <a:solidFill>
                  <a:srgbClr val="000000"/>
                </a:solidFill>
                <a:latin typeface="WILO Plus TF-Regular" pitchFamily="2" charset="0"/>
                <a:cs typeface="Arial" charset="0"/>
              </a:rPr>
              <a:t> </a:t>
            </a:r>
            <a:r>
              <a:rPr lang="de-DE" sz="1600" dirty="0">
                <a:solidFill>
                  <a:srgbClr val="000000"/>
                </a:solidFill>
                <a:latin typeface="WILO Plus TF-Regular" pitchFamily="2" charset="0"/>
                <a:cs typeface="Arial" charset="0"/>
              </a:rPr>
              <a:t>&gt; p </a:t>
            </a:r>
            <a:r>
              <a:rPr lang="de-DE" sz="1600" baseline="-25000" dirty="0">
                <a:solidFill>
                  <a:srgbClr val="000000"/>
                </a:solidFill>
                <a:latin typeface="WILO Plus TF-Regular" pitchFamily="2" charset="0"/>
                <a:cs typeface="Arial" charset="0"/>
              </a:rPr>
              <a:t>cartridge</a:t>
            </a:r>
            <a:r>
              <a:rPr lang="de-DE" sz="1600" dirty="0">
                <a:solidFill>
                  <a:srgbClr val="000000"/>
                </a:solidFill>
                <a:latin typeface="WILO Plus TF-Regular" pitchFamily="2" charset="0"/>
                <a:cs typeface="Arial" charset="0"/>
              </a:rPr>
              <a:t>). </a:t>
            </a:r>
            <a:r>
              <a:rPr lang="de-DE" sz="1600" dirty="0" smtClean="0">
                <a:solidFill>
                  <a:srgbClr val="000000"/>
                </a:solidFill>
                <a:latin typeface="WILO Plus TF-Regular" pitchFamily="2" charset="0"/>
                <a:cs typeface="Arial" charset="0"/>
              </a:rPr>
              <a:t> At </a:t>
            </a:r>
            <a:r>
              <a:rPr lang="de-DE" sz="1600" dirty="0">
                <a:solidFill>
                  <a:srgbClr val="000000"/>
                </a:solidFill>
                <a:latin typeface="WILO Plus TF-Regular" pitchFamily="2" charset="0"/>
                <a:cs typeface="Arial" charset="0"/>
              </a:rPr>
              <a:t>a pressure difference of 21.8 psi the mechanical seal opens and the the fluid </a:t>
            </a:r>
            <a:r>
              <a:rPr lang="de-DE" sz="1600" dirty="0" smtClean="0">
                <a:solidFill>
                  <a:srgbClr val="000000"/>
                </a:solidFill>
                <a:latin typeface="WILO Plus TF-Regular" pitchFamily="2" charset="0"/>
                <a:cs typeface="Arial" charset="0"/>
              </a:rPr>
              <a:t>(including air) escapes </a:t>
            </a:r>
            <a:r>
              <a:rPr lang="de-DE" sz="1600" dirty="0">
                <a:solidFill>
                  <a:srgbClr val="000000"/>
                </a:solidFill>
                <a:latin typeface="WILO Plus TF-Regular" pitchFamily="2" charset="0"/>
                <a:cs typeface="Arial" charset="0"/>
              </a:rPr>
              <a:t>via the front bearing </a:t>
            </a:r>
            <a:r>
              <a:rPr lang="de-DE" sz="1600" dirty="0" smtClean="0">
                <a:solidFill>
                  <a:srgbClr val="000000"/>
                </a:solidFill>
                <a:latin typeface="WILO Plus TF-Regular" pitchFamily="2" charset="0"/>
                <a:cs typeface="Arial" charset="0"/>
              </a:rPr>
              <a:t>slots </a:t>
            </a:r>
            <a:r>
              <a:rPr lang="de-DE" sz="1600" dirty="0">
                <a:solidFill>
                  <a:srgbClr val="000000"/>
                </a:solidFill>
                <a:latin typeface="WILO Plus TF-Regular" pitchFamily="2" charset="0"/>
                <a:cs typeface="Arial" charset="0"/>
              </a:rPr>
              <a:t>at the bearing bracket</a:t>
            </a:r>
            <a:r>
              <a:rPr lang="de-DE" sz="1600" dirty="0" smtClean="0">
                <a:solidFill>
                  <a:srgbClr val="000000"/>
                </a:solidFill>
                <a:latin typeface="WILO Plus TF-Regular" pitchFamily="2" charset="0"/>
                <a:cs typeface="Arial" charset="0"/>
              </a:rPr>
              <a:t>.</a:t>
            </a:r>
            <a:endParaRPr lang="de-DE" sz="1600" dirty="0">
              <a:solidFill>
                <a:srgbClr val="000000"/>
              </a:solidFill>
              <a:latin typeface="WILO Plus TF-Regular" pitchFamily="2" charset="0"/>
              <a:cs typeface="Arial" charset="0"/>
            </a:endParaRPr>
          </a:p>
          <a:p>
            <a:pPr>
              <a:spcBef>
                <a:spcPct val="50000"/>
              </a:spcBef>
            </a:pPr>
            <a:r>
              <a:rPr lang="de-DE" sz="1600" dirty="0" smtClean="0">
                <a:solidFill>
                  <a:srgbClr val="000000"/>
                </a:solidFill>
                <a:latin typeface="WILO Plus TF-Regular" pitchFamily="2" charset="0"/>
                <a:cs typeface="Arial" charset="0"/>
              </a:rPr>
              <a:t>This </a:t>
            </a:r>
            <a:r>
              <a:rPr lang="de-DE" sz="1600" dirty="0">
                <a:solidFill>
                  <a:srgbClr val="000000"/>
                </a:solidFill>
                <a:latin typeface="WILO Plus TF-Regular" pitchFamily="2" charset="0"/>
                <a:cs typeface="Arial" charset="0"/>
              </a:rPr>
              <a:t>venting operation </a:t>
            </a:r>
            <a:r>
              <a:rPr lang="de-DE" sz="1600" dirty="0" smtClean="0">
                <a:solidFill>
                  <a:srgbClr val="000000"/>
                </a:solidFill>
                <a:latin typeface="WILO Plus TF-Regular" pitchFamily="2" charset="0"/>
                <a:cs typeface="Arial" charset="0"/>
              </a:rPr>
              <a:t>may cause a low </a:t>
            </a:r>
            <a:r>
              <a:rPr lang="de-DE" sz="1600" dirty="0">
                <a:solidFill>
                  <a:srgbClr val="000000"/>
                </a:solidFill>
                <a:latin typeface="WILO Plus TF-Regular" pitchFamily="2" charset="0"/>
                <a:cs typeface="Arial" charset="0"/>
              </a:rPr>
              <a:t>pressure in the rotor area. The </a:t>
            </a:r>
            <a:r>
              <a:rPr lang="de-DE" sz="1600" dirty="0" smtClean="0">
                <a:solidFill>
                  <a:srgbClr val="000000"/>
                </a:solidFill>
                <a:latin typeface="WILO Plus TF-Regular" pitchFamily="2" charset="0"/>
                <a:cs typeface="Arial" charset="0"/>
              </a:rPr>
              <a:t>check valve </a:t>
            </a:r>
            <a:r>
              <a:rPr lang="de-DE" sz="1600" dirty="0">
                <a:solidFill>
                  <a:srgbClr val="000000"/>
                </a:solidFill>
                <a:latin typeface="WILO Plus TF-Regular" pitchFamily="2" charset="0"/>
                <a:cs typeface="Arial" charset="0"/>
              </a:rPr>
              <a:t>opens at the pressure difference of 0-7.2 psi and the fluid </a:t>
            </a:r>
            <a:r>
              <a:rPr lang="de-DE" sz="1600" dirty="0" smtClean="0">
                <a:solidFill>
                  <a:srgbClr val="000000"/>
                </a:solidFill>
                <a:latin typeface="WILO Plus TF-Regular" pitchFamily="2" charset="0"/>
                <a:cs typeface="Arial" charset="0"/>
              </a:rPr>
              <a:t>enters the </a:t>
            </a:r>
            <a:r>
              <a:rPr lang="de-DE" sz="1600" dirty="0">
                <a:solidFill>
                  <a:srgbClr val="000000"/>
                </a:solidFill>
                <a:latin typeface="WILO Plus TF-Regular" pitchFamily="2" charset="0"/>
                <a:cs typeface="Arial" charset="0"/>
              </a:rPr>
              <a:t>rotor area until the pressure is balanced.  </a:t>
            </a:r>
            <a:endParaRPr lang="de-DE" sz="1600" dirty="0">
              <a:solidFill>
                <a:srgbClr val="000000"/>
              </a:solidFill>
              <a:latin typeface="WILO Plus TF-Regular" pitchFamily="2" charset="0"/>
            </a:endParaRPr>
          </a:p>
        </p:txBody>
      </p:sp>
      <p:sp>
        <p:nvSpPr>
          <p:cNvPr id="4" name="Text Box 45"/>
          <p:cNvSpPr txBox="1">
            <a:spLocks noChangeArrowheads="1"/>
          </p:cNvSpPr>
          <p:nvPr/>
        </p:nvSpPr>
        <p:spPr bwMode="auto">
          <a:xfrm>
            <a:off x="1044575" y="473075"/>
            <a:ext cx="6840538" cy="579438"/>
          </a:xfrm>
          <a:prstGeom prst="rect">
            <a:avLst/>
          </a:prstGeom>
          <a:noFill/>
          <a:ln w="9525" algn="ctr">
            <a:noFill/>
            <a:miter lim="800000"/>
            <a:headEnd/>
            <a:tailEnd/>
          </a:ln>
        </p:spPr>
        <p:txBody>
          <a:bodyPr>
            <a:spAutoFit/>
          </a:bodyPr>
          <a:lstStyle/>
          <a:p>
            <a:pPr algn="ctr">
              <a:spcBef>
                <a:spcPct val="50000"/>
              </a:spcBef>
            </a:pPr>
            <a:r>
              <a:rPr lang="en-CA" sz="3200" dirty="0" smtClean="0">
                <a:solidFill>
                  <a:srgbClr val="000000"/>
                </a:solidFill>
                <a:latin typeface="WILO Plus-Bold" pitchFamily="2" charset="0"/>
              </a:rPr>
              <a:t>Top Z Filling and Venting</a:t>
            </a:r>
            <a:endParaRPr lang="en-CA" sz="3200" dirty="0">
              <a:solidFill>
                <a:srgbClr val="000000"/>
              </a:solidFill>
              <a:latin typeface="WILO Plus-Bold" pitchFamily="2" charset="0"/>
            </a:endParaRP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Group 5"/>
          <p:cNvGrpSpPr>
            <a:grpSpLocks/>
          </p:cNvGrpSpPr>
          <p:nvPr/>
        </p:nvGrpSpPr>
        <p:grpSpPr bwMode="auto">
          <a:xfrm>
            <a:off x="209550" y="1349375"/>
            <a:ext cx="8724900" cy="4846638"/>
            <a:chOff x="114" y="934"/>
            <a:chExt cx="5496" cy="3053"/>
          </a:xfrm>
        </p:grpSpPr>
        <p:sp>
          <p:nvSpPr>
            <p:cNvPr id="17412" name="Text Box 4"/>
            <p:cNvSpPr txBox="1">
              <a:spLocks noChangeArrowheads="1"/>
            </p:cNvSpPr>
            <p:nvPr/>
          </p:nvSpPr>
          <p:spPr bwMode="auto">
            <a:xfrm>
              <a:off x="114" y="934"/>
              <a:ext cx="5496" cy="3053"/>
            </a:xfrm>
            <a:prstGeom prst="rect">
              <a:avLst/>
            </a:prstGeom>
            <a:noFill/>
            <a:ln w="25400">
              <a:noFill/>
              <a:miter lim="800000"/>
              <a:headEnd/>
              <a:tailEnd/>
            </a:ln>
          </p:spPr>
          <p:txBody>
            <a:bodyPr>
              <a:spAutoFit/>
            </a:bodyPr>
            <a:lstStyle/>
            <a:p>
              <a:pPr>
                <a:spcBef>
                  <a:spcPct val="50000"/>
                </a:spcBef>
              </a:pPr>
              <a:r>
                <a:rPr lang="de-DE" sz="1200" b="1" dirty="0" smtClean="0">
                  <a:solidFill>
                    <a:srgbClr val="000000"/>
                  </a:solidFill>
                </a:rPr>
                <a:t>The </a:t>
              </a:r>
              <a:r>
                <a:rPr lang="de-DE" sz="1200" b="1" dirty="0">
                  <a:solidFill>
                    <a:srgbClr val="000000"/>
                  </a:solidFill>
                </a:rPr>
                <a:t>TOP-Z </a:t>
              </a:r>
              <a:r>
                <a:rPr lang="de-DE" sz="1200" b="1" dirty="0" smtClean="0">
                  <a:solidFill>
                    <a:srgbClr val="000000"/>
                  </a:solidFill>
                </a:rPr>
                <a:t>is automatically vented, as is all WILO wet rotor pumps.  </a:t>
              </a:r>
              <a:r>
                <a:rPr lang="de-DE" sz="1200" b="1" dirty="0">
                  <a:solidFill>
                    <a:srgbClr val="000000"/>
                  </a:solidFill>
                </a:rPr>
                <a:t>Due to </a:t>
              </a:r>
              <a:r>
                <a:rPr lang="de-DE" sz="1200" b="1" dirty="0" smtClean="0">
                  <a:solidFill>
                    <a:srgbClr val="000000"/>
                  </a:solidFill>
                </a:rPr>
                <a:t>the design of the rotating assembly </a:t>
              </a:r>
              <a:r>
                <a:rPr lang="de-DE" sz="1200" b="1" dirty="0">
                  <a:solidFill>
                    <a:srgbClr val="000000"/>
                  </a:solidFill>
                </a:rPr>
                <a:t>and </a:t>
              </a:r>
              <a:r>
                <a:rPr lang="de-DE" sz="1200" b="1" dirty="0" smtClean="0">
                  <a:solidFill>
                    <a:srgbClr val="000000"/>
                  </a:solidFill>
                </a:rPr>
                <a:t>operating </a:t>
              </a:r>
              <a:r>
                <a:rPr lang="de-DE" sz="1200" b="1" dirty="0">
                  <a:solidFill>
                    <a:srgbClr val="000000"/>
                  </a:solidFill>
                </a:rPr>
                <a:t>conditions this operation may take some time. The process can be accelerated by the following measures.</a:t>
              </a:r>
            </a:p>
            <a:p>
              <a:pPr>
                <a:spcBef>
                  <a:spcPct val="50000"/>
                </a:spcBef>
                <a:buFontTx/>
                <a:buChar char="•"/>
              </a:pPr>
              <a:r>
                <a:rPr lang="de-DE" sz="1200" b="1" dirty="0">
                  <a:solidFill>
                    <a:srgbClr val="000000"/>
                  </a:solidFill>
                </a:rPr>
                <a:t> Ventilation of rotor area via air-vent screw </a:t>
              </a:r>
              <a:r>
                <a:rPr lang="de-DE" sz="1200" b="1" dirty="0" smtClean="0">
                  <a:solidFill>
                    <a:srgbClr val="000000"/>
                  </a:solidFill>
                </a:rPr>
                <a:t>(TOP-Z </a:t>
              </a:r>
              <a:r>
                <a:rPr lang="de-DE" sz="1200" b="1" dirty="0">
                  <a:solidFill>
                    <a:srgbClr val="000000"/>
                  </a:solidFill>
                </a:rPr>
                <a:t>1.5x15 and TOP-Z 1.5x20). For details see installation and operating instructions, chapter „Filling and venting“.</a:t>
              </a:r>
            </a:p>
            <a:p>
              <a:pPr>
                <a:spcBef>
                  <a:spcPct val="50000"/>
                </a:spcBef>
                <a:buFontTx/>
                <a:buChar char="•"/>
              </a:pPr>
              <a:endParaRPr lang="de-DE" sz="1200" b="1" dirty="0">
                <a:solidFill>
                  <a:srgbClr val="000000"/>
                </a:solidFill>
              </a:endParaRPr>
            </a:p>
            <a:p>
              <a:pPr>
                <a:spcBef>
                  <a:spcPct val="50000"/>
                </a:spcBef>
                <a:buFontTx/>
                <a:buChar char="•"/>
              </a:pPr>
              <a:endParaRPr lang="de-DE" sz="1200" b="1" dirty="0">
                <a:solidFill>
                  <a:srgbClr val="000000"/>
                </a:solidFill>
              </a:endParaRPr>
            </a:p>
            <a:p>
              <a:pPr>
                <a:spcBef>
                  <a:spcPct val="50000"/>
                </a:spcBef>
                <a:buFontTx/>
                <a:buChar char="•"/>
              </a:pPr>
              <a:endParaRPr lang="de-DE" sz="1200" b="1" dirty="0">
                <a:solidFill>
                  <a:srgbClr val="000000"/>
                </a:solidFill>
              </a:endParaRPr>
            </a:p>
            <a:p>
              <a:pPr>
                <a:spcBef>
                  <a:spcPct val="50000"/>
                </a:spcBef>
                <a:buFontTx/>
                <a:buChar char="•"/>
              </a:pPr>
              <a:endParaRPr lang="de-DE" sz="1200" b="1" dirty="0">
                <a:solidFill>
                  <a:srgbClr val="000000"/>
                </a:solidFill>
              </a:endParaRPr>
            </a:p>
            <a:p>
              <a:pPr>
                <a:spcBef>
                  <a:spcPct val="50000"/>
                </a:spcBef>
                <a:buFontTx/>
                <a:buChar char="•"/>
              </a:pPr>
              <a:endParaRPr lang="de-DE" sz="1200" b="1" dirty="0">
                <a:solidFill>
                  <a:srgbClr val="000000"/>
                </a:solidFill>
              </a:endParaRPr>
            </a:p>
            <a:p>
              <a:pPr>
                <a:spcBef>
                  <a:spcPct val="50000"/>
                </a:spcBef>
                <a:buFontTx/>
                <a:buChar char="•"/>
              </a:pPr>
              <a:endParaRPr lang="de-DE" sz="1200" b="1" dirty="0">
                <a:solidFill>
                  <a:srgbClr val="000000"/>
                </a:solidFill>
              </a:endParaRPr>
            </a:p>
            <a:p>
              <a:pPr>
                <a:spcBef>
                  <a:spcPct val="50000"/>
                </a:spcBef>
                <a:buFontTx/>
                <a:buChar char="•"/>
              </a:pPr>
              <a:endParaRPr lang="de-DE" sz="1200" b="1" dirty="0">
                <a:solidFill>
                  <a:srgbClr val="000000"/>
                </a:solidFill>
              </a:endParaRPr>
            </a:p>
            <a:p>
              <a:pPr>
                <a:spcBef>
                  <a:spcPct val="50000"/>
                </a:spcBef>
                <a:buFontTx/>
                <a:buChar char="•"/>
              </a:pPr>
              <a:r>
                <a:rPr lang="de-DE" sz="1200" b="1" dirty="0">
                  <a:solidFill>
                    <a:srgbClr val="000000"/>
                  </a:solidFill>
                </a:rPr>
                <a:t> Switching the pump on an off several times. Provide longer breaks between switching on and off so that the many small air bubbles in the rotor area can accumulate to one air bubble. Due to the pressure compensation the air escapes </a:t>
              </a:r>
              <a:r>
                <a:rPr lang="de-DE" sz="1200" b="1" dirty="0" smtClean="0">
                  <a:solidFill>
                    <a:srgbClr val="000000"/>
                  </a:solidFill>
                </a:rPr>
                <a:t>better. </a:t>
              </a:r>
              <a:endParaRPr lang="de-DE" sz="1200" b="1" dirty="0">
                <a:solidFill>
                  <a:srgbClr val="000000"/>
                </a:solidFill>
              </a:endParaRPr>
            </a:p>
            <a:p>
              <a:pPr>
                <a:spcBef>
                  <a:spcPct val="50000"/>
                </a:spcBef>
                <a:buFontTx/>
                <a:buChar char="•"/>
              </a:pPr>
              <a:r>
                <a:rPr lang="de-DE" sz="1200" b="1" dirty="0">
                  <a:solidFill>
                    <a:srgbClr val="000000"/>
                  </a:solidFill>
                </a:rPr>
                <a:t> </a:t>
              </a:r>
              <a:r>
                <a:rPr lang="de-DE" sz="1200" b="1" dirty="0" smtClean="0">
                  <a:solidFill>
                    <a:srgbClr val="000000"/>
                  </a:solidFill>
                </a:rPr>
                <a:t>Close </a:t>
              </a:r>
              <a:r>
                <a:rPr lang="de-DE" sz="1200" b="1" dirty="0">
                  <a:solidFill>
                    <a:srgbClr val="000000"/>
                  </a:solidFill>
                </a:rPr>
                <a:t>the shut-off valve on the pressure side of the pump abruptly during pump operation. This causes the internal pressure on the suction side of the impeller to increase so that the valve opens </a:t>
              </a:r>
              <a:r>
                <a:rPr lang="de-DE" sz="1200" dirty="0">
                  <a:solidFill>
                    <a:srgbClr val="000000"/>
                  </a:solidFill>
                  <a:cs typeface="Arial" charset="0"/>
                </a:rPr>
                <a:t>(p </a:t>
              </a:r>
              <a:r>
                <a:rPr lang="de-DE" sz="1200" baseline="-25000" dirty="0" smtClean="0">
                  <a:solidFill>
                    <a:srgbClr val="000000"/>
                  </a:solidFill>
                  <a:cs typeface="Arial" charset="0"/>
                </a:rPr>
                <a:t>system</a:t>
              </a:r>
              <a:r>
                <a:rPr lang="de-DE" sz="1200" dirty="0" smtClean="0">
                  <a:solidFill>
                    <a:srgbClr val="000000"/>
                  </a:solidFill>
                  <a:cs typeface="Arial" charset="0"/>
                </a:rPr>
                <a:t> </a:t>
              </a:r>
              <a:r>
                <a:rPr lang="de-DE" sz="1200" dirty="0">
                  <a:solidFill>
                    <a:srgbClr val="000000"/>
                  </a:solidFill>
                  <a:cs typeface="Arial" charset="0"/>
                </a:rPr>
                <a:t>&gt; p </a:t>
              </a:r>
              <a:r>
                <a:rPr lang="de-DE" sz="1200" baseline="-25000" dirty="0">
                  <a:solidFill>
                    <a:srgbClr val="000000"/>
                  </a:solidFill>
                  <a:cs typeface="Arial" charset="0"/>
                </a:rPr>
                <a:t>cartridge</a:t>
              </a:r>
              <a:r>
                <a:rPr lang="de-DE" sz="1200" dirty="0">
                  <a:solidFill>
                    <a:srgbClr val="000000"/>
                  </a:solidFill>
                  <a:cs typeface="Arial" charset="0"/>
                </a:rPr>
                <a:t>) </a:t>
              </a:r>
              <a:r>
                <a:rPr lang="de-DE" sz="1200" b="1" dirty="0">
                  <a:solidFill>
                    <a:srgbClr val="000000"/>
                  </a:solidFill>
                </a:rPr>
                <a:t>and the fluid </a:t>
              </a:r>
              <a:r>
                <a:rPr lang="de-DE" sz="1200" b="1" dirty="0" smtClean="0">
                  <a:solidFill>
                    <a:srgbClr val="000000"/>
                  </a:solidFill>
                </a:rPr>
                <a:t>enters the </a:t>
              </a:r>
              <a:r>
                <a:rPr lang="de-DE" sz="1200" b="1" dirty="0">
                  <a:solidFill>
                    <a:srgbClr val="000000"/>
                  </a:solidFill>
                </a:rPr>
                <a:t>rotor area. Due to the pressure increase in the rotor area the accumulated air is pressed out via the mechanical seal. Then the valve can be </a:t>
              </a:r>
              <a:r>
                <a:rPr lang="de-DE" sz="1200" b="1" dirty="0" smtClean="0">
                  <a:solidFill>
                    <a:srgbClr val="000000"/>
                  </a:solidFill>
                </a:rPr>
                <a:t>opened </a:t>
              </a:r>
              <a:r>
                <a:rPr lang="de-DE" sz="1200" b="1" dirty="0">
                  <a:solidFill>
                    <a:srgbClr val="000000"/>
                  </a:solidFill>
                </a:rPr>
                <a:t>and the operation may be repeated until there are no more air noises in the pump. </a:t>
              </a:r>
            </a:p>
          </p:txBody>
        </p:sp>
        <p:pic>
          <p:nvPicPr>
            <p:cNvPr id="17413" name="Picture 3"/>
            <p:cNvPicPr>
              <a:picLocks noChangeAspect="1" noChangeArrowheads="1"/>
            </p:cNvPicPr>
            <p:nvPr/>
          </p:nvPicPr>
          <p:blipFill>
            <a:blip r:embed="rId2"/>
            <a:srcRect/>
            <a:stretch>
              <a:fillRect/>
            </a:stretch>
          </p:blipFill>
          <p:spPr bwMode="auto">
            <a:xfrm>
              <a:off x="1800" y="1710"/>
              <a:ext cx="2160" cy="1060"/>
            </a:xfrm>
            <a:prstGeom prst="rect">
              <a:avLst/>
            </a:prstGeom>
            <a:noFill/>
            <a:ln w="25400">
              <a:noFill/>
              <a:miter lim="800000"/>
              <a:headEnd/>
              <a:tailEnd/>
            </a:ln>
          </p:spPr>
        </p:pic>
      </p:grpSp>
      <p:sp>
        <p:nvSpPr>
          <p:cNvPr id="6" name="Text Box 45"/>
          <p:cNvSpPr txBox="1">
            <a:spLocks noChangeArrowheads="1"/>
          </p:cNvSpPr>
          <p:nvPr/>
        </p:nvSpPr>
        <p:spPr bwMode="auto">
          <a:xfrm>
            <a:off x="1044575" y="473075"/>
            <a:ext cx="6840538" cy="579438"/>
          </a:xfrm>
          <a:prstGeom prst="rect">
            <a:avLst/>
          </a:prstGeom>
          <a:noFill/>
          <a:ln w="9525" algn="ctr">
            <a:noFill/>
            <a:miter lim="800000"/>
            <a:headEnd/>
            <a:tailEnd/>
          </a:ln>
        </p:spPr>
        <p:txBody>
          <a:bodyPr>
            <a:spAutoFit/>
          </a:bodyPr>
          <a:lstStyle/>
          <a:p>
            <a:pPr algn="ctr">
              <a:spcBef>
                <a:spcPct val="50000"/>
              </a:spcBef>
            </a:pPr>
            <a:r>
              <a:rPr lang="en-CA" sz="3200" dirty="0" smtClean="0">
                <a:solidFill>
                  <a:srgbClr val="000000"/>
                </a:solidFill>
                <a:latin typeface="WILO Plus-Bold" pitchFamily="2" charset="0"/>
              </a:rPr>
              <a:t>Top Z Filling and Venting</a:t>
            </a:r>
            <a:endParaRPr lang="en-CA" sz="3200" dirty="0">
              <a:solidFill>
                <a:srgbClr val="000000"/>
              </a:solidFill>
              <a:latin typeface="WILO Plus-Bold" pitchFamily="2" charset="0"/>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77" name="Text Box 17"/>
          <p:cNvSpPr txBox="1">
            <a:spLocks noChangeArrowheads="1"/>
          </p:cNvSpPr>
          <p:nvPr/>
        </p:nvSpPr>
        <p:spPr bwMode="auto">
          <a:xfrm>
            <a:off x="1214414" y="1988802"/>
            <a:ext cx="6978656" cy="3154710"/>
          </a:xfrm>
          <a:prstGeom prst="rect">
            <a:avLst/>
          </a:prstGeom>
          <a:noFill/>
          <a:ln w="9525" algn="ctr">
            <a:noFill/>
            <a:miter lim="800000"/>
            <a:headEnd/>
            <a:tailEnd/>
          </a:ln>
        </p:spPr>
        <p:txBody>
          <a:bodyPr wrap="square">
            <a:spAutoFit/>
          </a:bodyPr>
          <a:lstStyle/>
          <a:p>
            <a:pPr>
              <a:spcBef>
                <a:spcPct val="50000"/>
              </a:spcBef>
              <a:buFontTx/>
              <a:buChar char="•"/>
            </a:pPr>
            <a:r>
              <a:rPr lang="en-CA" sz="1600" dirty="0">
                <a:solidFill>
                  <a:srgbClr val="000000"/>
                </a:solidFill>
                <a:latin typeface="WILO Plus-Bold" pitchFamily="2" charset="0"/>
              </a:rPr>
              <a:t> Install with shaft horizontal</a:t>
            </a:r>
          </a:p>
          <a:p>
            <a:pPr>
              <a:spcBef>
                <a:spcPct val="50000"/>
              </a:spcBef>
              <a:buFontTx/>
              <a:buChar char="•"/>
            </a:pPr>
            <a:r>
              <a:rPr lang="en-CA" sz="1600" dirty="0">
                <a:solidFill>
                  <a:srgbClr val="000000"/>
                </a:solidFill>
                <a:latin typeface="WILO Plus-Bold" pitchFamily="2" charset="0"/>
              </a:rPr>
              <a:t> Pump in any direction (vertical, horizontal etc.)</a:t>
            </a:r>
          </a:p>
          <a:p>
            <a:pPr>
              <a:spcBef>
                <a:spcPct val="50000"/>
              </a:spcBef>
              <a:buFontTx/>
              <a:buChar char="•"/>
            </a:pPr>
            <a:r>
              <a:rPr lang="en-CA" sz="1600" dirty="0">
                <a:solidFill>
                  <a:srgbClr val="000000"/>
                </a:solidFill>
                <a:latin typeface="WILO Plus-Bold" pitchFamily="2" charset="0"/>
              </a:rPr>
              <a:t> If pumping vertical try to pump up (with air</a:t>
            </a:r>
            <a:r>
              <a:rPr lang="en-CA" sz="1600" dirty="0" smtClean="0">
                <a:solidFill>
                  <a:srgbClr val="000000"/>
                </a:solidFill>
                <a:latin typeface="WILO Plus-Bold" pitchFamily="2" charset="0"/>
              </a:rPr>
              <a:t>)</a:t>
            </a:r>
            <a:endParaRPr lang="en-CA" sz="1600" dirty="0">
              <a:solidFill>
                <a:srgbClr val="000000"/>
              </a:solidFill>
              <a:latin typeface="WILO Plus-Bold" pitchFamily="2" charset="0"/>
            </a:endParaRPr>
          </a:p>
          <a:p>
            <a:pPr>
              <a:spcBef>
                <a:spcPct val="50000"/>
              </a:spcBef>
              <a:buFontTx/>
              <a:buChar char="•"/>
            </a:pPr>
            <a:r>
              <a:rPr lang="en-CA" sz="1600" dirty="0">
                <a:solidFill>
                  <a:srgbClr val="000000"/>
                </a:solidFill>
                <a:latin typeface="WILO Plus-Bold" pitchFamily="2" charset="0"/>
              </a:rPr>
              <a:t> Fluid should be relatively free of abrasive particles</a:t>
            </a:r>
          </a:p>
          <a:p>
            <a:pPr lvl="1">
              <a:spcBef>
                <a:spcPct val="50000"/>
              </a:spcBef>
              <a:buFontTx/>
              <a:buChar char="•"/>
            </a:pPr>
            <a:r>
              <a:rPr lang="en-CA" sz="1400" dirty="0">
                <a:solidFill>
                  <a:srgbClr val="000000"/>
                </a:solidFill>
                <a:latin typeface="WILO Plus-Bold" pitchFamily="2" charset="0"/>
              </a:rPr>
              <a:t> Damages sleeve bearings in wet runners and mechanical seals in dry runners</a:t>
            </a:r>
          </a:p>
          <a:p>
            <a:pPr lvl="1">
              <a:spcBef>
                <a:spcPct val="50000"/>
              </a:spcBef>
              <a:buFontTx/>
              <a:buChar char="•"/>
            </a:pPr>
            <a:r>
              <a:rPr lang="en-CA" sz="1400" dirty="0">
                <a:solidFill>
                  <a:srgbClr val="000000"/>
                </a:solidFill>
                <a:latin typeface="WILO Plus-Bold" pitchFamily="2" charset="0"/>
              </a:rPr>
              <a:t> </a:t>
            </a:r>
            <a:r>
              <a:rPr lang="en-CA" sz="1400" dirty="0" smtClean="0">
                <a:solidFill>
                  <a:srgbClr val="000000"/>
                </a:solidFill>
                <a:latin typeface="WILO Plus-Bold" pitchFamily="2" charset="0"/>
              </a:rPr>
              <a:t>Maximum water hardness 18.8 </a:t>
            </a:r>
            <a:r>
              <a:rPr lang="en-CA" sz="1400" dirty="0" err="1" smtClean="0">
                <a:solidFill>
                  <a:srgbClr val="000000"/>
                </a:solidFill>
                <a:latin typeface="WILO Plus-Bold" pitchFamily="2" charset="0"/>
              </a:rPr>
              <a:t>gr</a:t>
            </a:r>
            <a:r>
              <a:rPr lang="en-CA" sz="1400" dirty="0" smtClean="0">
                <a:solidFill>
                  <a:srgbClr val="000000"/>
                </a:solidFill>
                <a:latin typeface="WILO Plus-Bold" pitchFamily="2" charset="0"/>
              </a:rPr>
              <a:t>/</a:t>
            </a:r>
            <a:r>
              <a:rPr lang="en-CA" sz="1400" dirty="0" err="1" smtClean="0">
                <a:solidFill>
                  <a:srgbClr val="000000"/>
                </a:solidFill>
                <a:latin typeface="WILO Plus-Bold" pitchFamily="2" charset="0"/>
              </a:rPr>
              <a:t>USgal</a:t>
            </a:r>
            <a:endParaRPr lang="en-CA" sz="1400" dirty="0">
              <a:solidFill>
                <a:srgbClr val="000000"/>
              </a:solidFill>
              <a:latin typeface="WILO Plus-Bold" pitchFamily="2" charset="0"/>
            </a:endParaRPr>
          </a:p>
          <a:p>
            <a:pPr>
              <a:spcBef>
                <a:spcPct val="50000"/>
              </a:spcBef>
              <a:buFontTx/>
              <a:buChar char="•"/>
            </a:pPr>
            <a:r>
              <a:rPr lang="en-CA" sz="1600" dirty="0">
                <a:solidFill>
                  <a:srgbClr val="000000"/>
                </a:solidFill>
                <a:latin typeface="WILO Plus-Bold" pitchFamily="2" charset="0"/>
              </a:rPr>
              <a:t> Install with terminal box @ 9:00, 12:00 or 3:00 positions</a:t>
            </a:r>
          </a:p>
          <a:p>
            <a:pPr lvl="1">
              <a:spcBef>
                <a:spcPct val="50000"/>
              </a:spcBef>
              <a:buFontTx/>
              <a:buChar char="•"/>
            </a:pPr>
            <a:r>
              <a:rPr lang="en-CA" sz="1400" dirty="0">
                <a:solidFill>
                  <a:srgbClr val="000000"/>
                </a:solidFill>
                <a:latin typeface="WILO Plus-Bold" pitchFamily="2" charset="0"/>
              </a:rPr>
              <a:t> Installing @ 6:00 can allow fluid into terminal box during air </a:t>
            </a:r>
            <a:r>
              <a:rPr lang="en-CA" sz="1400" dirty="0" smtClean="0">
                <a:solidFill>
                  <a:srgbClr val="000000"/>
                </a:solidFill>
                <a:latin typeface="WILO Plus-Bold" pitchFamily="2" charset="0"/>
              </a:rPr>
              <a:t>bleeding</a:t>
            </a:r>
            <a:endParaRPr lang="en-CA" sz="1600" dirty="0">
              <a:solidFill>
                <a:srgbClr val="000000"/>
              </a:solidFill>
              <a:latin typeface="WILO Plus-Bold" pitchFamily="2" charset="0"/>
            </a:endParaRPr>
          </a:p>
          <a:p>
            <a:pPr>
              <a:spcBef>
                <a:spcPct val="50000"/>
              </a:spcBef>
              <a:buFontTx/>
              <a:buChar char="•"/>
            </a:pPr>
            <a:r>
              <a:rPr lang="en-CA" sz="1600" dirty="0">
                <a:solidFill>
                  <a:srgbClr val="000000"/>
                </a:solidFill>
                <a:latin typeface="WILO Plus-Bold" pitchFamily="2" charset="0"/>
              </a:rPr>
              <a:t> Be careful with the suction side (laminar flow)</a:t>
            </a:r>
          </a:p>
        </p:txBody>
      </p:sp>
      <p:sp>
        <p:nvSpPr>
          <p:cNvPr id="21507" name="Text Box 19"/>
          <p:cNvSpPr txBox="1">
            <a:spLocks noChangeArrowheads="1"/>
          </p:cNvSpPr>
          <p:nvPr/>
        </p:nvSpPr>
        <p:spPr bwMode="auto">
          <a:xfrm>
            <a:off x="1476375" y="357166"/>
            <a:ext cx="5761038" cy="519113"/>
          </a:xfrm>
          <a:prstGeom prst="rect">
            <a:avLst/>
          </a:prstGeom>
          <a:noFill/>
          <a:ln w="9525" algn="ctr">
            <a:noFill/>
            <a:miter lim="800000"/>
            <a:headEnd/>
            <a:tailEnd/>
          </a:ln>
        </p:spPr>
        <p:txBody>
          <a:bodyPr>
            <a:spAutoFit/>
          </a:bodyPr>
          <a:lstStyle/>
          <a:p>
            <a:pPr algn="ctr">
              <a:spcBef>
                <a:spcPct val="50000"/>
              </a:spcBef>
            </a:pPr>
            <a:r>
              <a:rPr lang="en-CA" sz="2800" dirty="0">
                <a:solidFill>
                  <a:srgbClr val="000000"/>
                </a:solidFill>
                <a:latin typeface="WILO Plus-Bold" pitchFamily="2" charset="0"/>
              </a:rPr>
              <a:t>Installation Instructions – Top </a:t>
            </a:r>
            <a:r>
              <a:rPr lang="en-CA" sz="2800" dirty="0" smtClean="0">
                <a:solidFill>
                  <a:srgbClr val="000000"/>
                </a:solidFill>
                <a:latin typeface="WILO Plus-Bold" pitchFamily="2" charset="0"/>
              </a:rPr>
              <a:t>Z</a:t>
            </a:r>
            <a:endParaRPr lang="en-CA" sz="2800" dirty="0">
              <a:solidFill>
                <a:srgbClr val="000000"/>
              </a:solidFill>
              <a:latin typeface="WILO Plus-Bold" pitchFamily="2"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7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7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77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777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777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777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7777">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77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7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1476375" y="225160"/>
            <a:ext cx="5761038" cy="846386"/>
          </a:xfrm>
          <a:prstGeom prst="rect">
            <a:avLst/>
          </a:prstGeom>
          <a:noFill/>
          <a:ln w="9525" algn="ctr">
            <a:noFill/>
            <a:miter lim="800000"/>
            <a:headEnd/>
            <a:tailEnd/>
          </a:ln>
        </p:spPr>
        <p:txBody>
          <a:bodyPr>
            <a:spAutoFit/>
          </a:bodyPr>
          <a:lstStyle/>
          <a:p>
            <a:pPr algn="ctr">
              <a:spcBef>
                <a:spcPct val="50000"/>
              </a:spcBef>
            </a:pPr>
            <a:r>
              <a:rPr lang="en-CA" sz="2800" dirty="0">
                <a:solidFill>
                  <a:srgbClr val="000000"/>
                </a:solidFill>
                <a:latin typeface="WILO Plus-Bold" pitchFamily="2" charset="0"/>
              </a:rPr>
              <a:t>Inside the Terminal Box – Top </a:t>
            </a:r>
            <a:r>
              <a:rPr lang="en-CA" sz="2800" dirty="0" smtClean="0">
                <a:solidFill>
                  <a:srgbClr val="000000"/>
                </a:solidFill>
                <a:latin typeface="WILO Plus-Bold" pitchFamily="2" charset="0"/>
              </a:rPr>
              <a:t>Z</a:t>
            </a:r>
            <a:endParaRPr lang="en-CA" sz="1400" dirty="0" smtClean="0">
              <a:solidFill>
                <a:srgbClr val="000000"/>
              </a:solidFill>
              <a:latin typeface="WILO Plus-Bold" pitchFamily="2" charset="0"/>
            </a:endParaRPr>
          </a:p>
          <a:p>
            <a:pPr algn="ctr">
              <a:spcBef>
                <a:spcPct val="50000"/>
              </a:spcBef>
            </a:pPr>
            <a:r>
              <a:rPr lang="en-CA" sz="1400" dirty="0" smtClean="0">
                <a:solidFill>
                  <a:srgbClr val="000000"/>
                </a:solidFill>
                <a:latin typeface="WILO Plus-Bold" pitchFamily="2" charset="0"/>
              </a:rPr>
              <a:t>(Identical to the Top S)</a:t>
            </a:r>
            <a:endParaRPr lang="en-CA" sz="2800" dirty="0">
              <a:solidFill>
                <a:srgbClr val="000000"/>
              </a:solidFill>
              <a:latin typeface="WILO Plus-Bold" pitchFamily="2" charset="0"/>
            </a:endParaRPr>
          </a:p>
        </p:txBody>
      </p:sp>
      <p:sp>
        <p:nvSpPr>
          <p:cNvPr id="19459" name="Text Box 6"/>
          <p:cNvSpPr txBox="1">
            <a:spLocks noChangeArrowheads="1"/>
          </p:cNvSpPr>
          <p:nvPr/>
        </p:nvSpPr>
        <p:spPr bwMode="auto">
          <a:xfrm>
            <a:off x="1476375" y="1487485"/>
            <a:ext cx="7056438" cy="396875"/>
          </a:xfrm>
          <a:prstGeom prst="rect">
            <a:avLst/>
          </a:prstGeom>
          <a:noFill/>
          <a:ln w="9525" algn="ctr">
            <a:noFill/>
            <a:miter lim="800000"/>
            <a:headEnd/>
            <a:tailEnd/>
          </a:ln>
        </p:spPr>
        <p:txBody>
          <a:bodyPr>
            <a:spAutoFit/>
          </a:bodyPr>
          <a:lstStyle/>
          <a:p>
            <a:pPr>
              <a:spcBef>
                <a:spcPct val="50000"/>
              </a:spcBef>
            </a:pPr>
            <a:r>
              <a:rPr lang="en-CA" sz="2000" dirty="0">
                <a:solidFill>
                  <a:srgbClr val="000000"/>
                </a:solidFill>
                <a:latin typeface="WILO Plus-Bold" pitchFamily="2" charset="0"/>
              </a:rPr>
              <a:t>Single Phase				Three Phase</a:t>
            </a:r>
          </a:p>
        </p:txBody>
      </p:sp>
      <p:pic>
        <p:nvPicPr>
          <p:cNvPr id="19460" name="Picture 9"/>
          <p:cNvPicPr>
            <a:picLocks noChangeAspect="1" noChangeArrowheads="1"/>
          </p:cNvPicPr>
          <p:nvPr/>
        </p:nvPicPr>
        <p:blipFill>
          <a:blip r:embed="rId2"/>
          <a:srcRect/>
          <a:stretch>
            <a:fillRect/>
          </a:stretch>
        </p:blipFill>
        <p:spPr bwMode="auto">
          <a:xfrm>
            <a:off x="250825" y="2044697"/>
            <a:ext cx="3887788" cy="2362200"/>
          </a:xfrm>
          <a:prstGeom prst="rect">
            <a:avLst/>
          </a:prstGeom>
          <a:noFill/>
          <a:ln w="9525" algn="ctr">
            <a:noFill/>
            <a:miter lim="800000"/>
            <a:headEnd/>
            <a:tailEnd/>
          </a:ln>
        </p:spPr>
      </p:pic>
      <p:pic>
        <p:nvPicPr>
          <p:cNvPr id="19461" name="Picture 10"/>
          <p:cNvPicPr>
            <a:picLocks noChangeAspect="1" noChangeArrowheads="1"/>
          </p:cNvPicPr>
          <p:nvPr/>
        </p:nvPicPr>
        <p:blipFill>
          <a:blip r:embed="rId3"/>
          <a:srcRect/>
          <a:stretch>
            <a:fillRect/>
          </a:stretch>
        </p:blipFill>
        <p:spPr bwMode="auto">
          <a:xfrm>
            <a:off x="4719638" y="2055810"/>
            <a:ext cx="4029075" cy="2384425"/>
          </a:xfrm>
          <a:prstGeom prst="rect">
            <a:avLst/>
          </a:prstGeom>
          <a:noFill/>
          <a:ln w="9525" algn="ctr">
            <a:noFill/>
            <a:miter lim="800000"/>
            <a:headEnd/>
            <a:tailEnd/>
          </a:ln>
        </p:spPr>
      </p:pic>
      <p:sp>
        <p:nvSpPr>
          <p:cNvPr id="19462" name="Text Box 11"/>
          <p:cNvSpPr txBox="1">
            <a:spLocks noChangeArrowheads="1"/>
          </p:cNvSpPr>
          <p:nvPr/>
        </p:nvSpPr>
        <p:spPr bwMode="auto">
          <a:xfrm>
            <a:off x="682625" y="4513260"/>
            <a:ext cx="3673475" cy="1647825"/>
          </a:xfrm>
          <a:prstGeom prst="rect">
            <a:avLst/>
          </a:prstGeom>
          <a:noFill/>
          <a:ln w="9525" algn="ctr">
            <a:noFill/>
            <a:miter lim="800000"/>
            <a:headEnd/>
            <a:tailEnd/>
          </a:ln>
        </p:spPr>
        <p:txBody>
          <a:bodyPr>
            <a:spAutoFit/>
          </a:bodyPr>
          <a:lstStyle/>
          <a:p>
            <a:pPr marL="342900" indent="-342900">
              <a:spcBef>
                <a:spcPct val="50000"/>
              </a:spcBef>
              <a:buFontTx/>
              <a:buAutoNum type="arabicPeriod"/>
            </a:pPr>
            <a:r>
              <a:rPr lang="en-CA" sz="1200" dirty="0">
                <a:solidFill>
                  <a:srgbClr val="000000"/>
                </a:solidFill>
                <a:latin typeface="WILO Plus-Bold" pitchFamily="2" charset="0"/>
              </a:rPr>
              <a:t>Speed Selector (all voltages)</a:t>
            </a:r>
          </a:p>
          <a:p>
            <a:pPr marL="342900" indent="-342900">
              <a:spcBef>
                <a:spcPct val="50000"/>
              </a:spcBef>
              <a:buFontTx/>
              <a:buAutoNum type="arabicPeriod"/>
            </a:pPr>
            <a:r>
              <a:rPr lang="en-CA" sz="1200" dirty="0">
                <a:solidFill>
                  <a:srgbClr val="000000"/>
                </a:solidFill>
                <a:latin typeface="WILO Plus-Bold" pitchFamily="2" charset="0"/>
              </a:rPr>
              <a:t>Green Power on Light</a:t>
            </a:r>
          </a:p>
          <a:p>
            <a:pPr marL="342900" indent="-342900">
              <a:spcBef>
                <a:spcPct val="50000"/>
              </a:spcBef>
              <a:buFontTx/>
              <a:buAutoNum type="arabicPeriod"/>
            </a:pPr>
            <a:r>
              <a:rPr lang="en-CA" sz="1200" dirty="0">
                <a:solidFill>
                  <a:srgbClr val="000000"/>
                </a:solidFill>
                <a:latin typeface="WILO Plus-Bold" pitchFamily="2" charset="0"/>
              </a:rPr>
              <a:t>Ground Screw</a:t>
            </a:r>
          </a:p>
          <a:p>
            <a:pPr marL="342900" indent="-342900">
              <a:spcBef>
                <a:spcPct val="50000"/>
              </a:spcBef>
              <a:buFontTx/>
              <a:buChar char="•"/>
            </a:pPr>
            <a:r>
              <a:rPr lang="en-CA" sz="1200" dirty="0">
                <a:solidFill>
                  <a:srgbClr val="000000"/>
                </a:solidFill>
                <a:latin typeface="WILO Plus-Bold" pitchFamily="2" charset="0"/>
              </a:rPr>
              <a:t>L &amp; N  Power Inputs</a:t>
            </a:r>
          </a:p>
          <a:p>
            <a:pPr marL="342900" indent="-342900">
              <a:spcBef>
                <a:spcPct val="50000"/>
              </a:spcBef>
              <a:buFontTx/>
              <a:buChar char="•"/>
            </a:pPr>
            <a:r>
              <a:rPr lang="en-CA" sz="1200" dirty="0">
                <a:solidFill>
                  <a:srgbClr val="000000"/>
                </a:solidFill>
                <a:latin typeface="WILO Plus-Bold" pitchFamily="2" charset="0"/>
              </a:rPr>
              <a:t>C1, C2   Pre-wired Capacitor Leads</a:t>
            </a:r>
          </a:p>
          <a:p>
            <a:pPr marL="342900" indent="-342900">
              <a:spcBef>
                <a:spcPct val="50000"/>
              </a:spcBef>
              <a:buFontTx/>
              <a:buChar char="•"/>
            </a:pPr>
            <a:r>
              <a:rPr lang="en-CA" sz="1200" dirty="0">
                <a:solidFill>
                  <a:srgbClr val="000000"/>
                </a:solidFill>
                <a:latin typeface="WILO Plus-Bold" pitchFamily="2" charset="0"/>
              </a:rPr>
              <a:t>P1, P2   Overload </a:t>
            </a:r>
            <a:r>
              <a:rPr lang="en-CA" sz="1200" dirty="0" smtClean="0">
                <a:solidFill>
                  <a:srgbClr val="000000"/>
                </a:solidFill>
                <a:latin typeface="WILO Plus-Bold" pitchFamily="2" charset="0"/>
              </a:rPr>
              <a:t>Circuit </a:t>
            </a:r>
            <a:r>
              <a:rPr lang="en-CA" sz="1200" dirty="0">
                <a:solidFill>
                  <a:srgbClr val="000000"/>
                </a:solidFill>
                <a:latin typeface="WILO Plus-Bold" pitchFamily="2" charset="0"/>
              </a:rPr>
              <a:t>(no load N/C contact)</a:t>
            </a:r>
          </a:p>
        </p:txBody>
      </p:sp>
      <p:sp>
        <p:nvSpPr>
          <p:cNvPr id="19463" name="Text Box 12"/>
          <p:cNvSpPr txBox="1">
            <a:spLocks noChangeArrowheads="1"/>
          </p:cNvSpPr>
          <p:nvPr/>
        </p:nvSpPr>
        <p:spPr bwMode="auto">
          <a:xfrm>
            <a:off x="5364163" y="4521197"/>
            <a:ext cx="3529012" cy="1647825"/>
          </a:xfrm>
          <a:prstGeom prst="rect">
            <a:avLst/>
          </a:prstGeom>
          <a:noFill/>
          <a:ln w="9525" algn="ctr">
            <a:noFill/>
            <a:miter lim="800000"/>
            <a:headEnd/>
            <a:tailEnd/>
          </a:ln>
        </p:spPr>
        <p:txBody>
          <a:bodyPr>
            <a:spAutoFit/>
          </a:bodyPr>
          <a:lstStyle/>
          <a:p>
            <a:pPr marL="342900" indent="-342900">
              <a:spcBef>
                <a:spcPct val="50000"/>
              </a:spcBef>
              <a:buFontTx/>
              <a:buAutoNum type="arabicPeriod"/>
            </a:pPr>
            <a:r>
              <a:rPr lang="en-CA" sz="1200" dirty="0">
                <a:solidFill>
                  <a:srgbClr val="000000"/>
                </a:solidFill>
                <a:latin typeface="WILO Plus-Bold" pitchFamily="2" charset="0"/>
              </a:rPr>
              <a:t>Speed Selector (all voltages)</a:t>
            </a:r>
          </a:p>
          <a:p>
            <a:pPr marL="342900" indent="-342900">
              <a:spcBef>
                <a:spcPct val="50000"/>
              </a:spcBef>
              <a:buFontTx/>
              <a:buAutoNum type="arabicPeriod"/>
            </a:pPr>
            <a:r>
              <a:rPr lang="en-CA" sz="1200" dirty="0">
                <a:solidFill>
                  <a:srgbClr val="000000"/>
                </a:solidFill>
                <a:latin typeface="WILO Plus-Bold" pitchFamily="2" charset="0"/>
              </a:rPr>
              <a:t>Green Power on Light</a:t>
            </a:r>
          </a:p>
          <a:p>
            <a:pPr marL="342900" indent="-342900">
              <a:spcBef>
                <a:spcPct val="50000"/>
              </a:spcBef>
              <a:buFontTx/>
              <a:buAutoNum type="arabicPeriod"/>
            </a:pPr>
            <a:r>
              <a:rPr lang="en-CA" sz="1200" dirty="0">
                <a:solidFill>
                  <a:srgbClr val="000000"/>
                </a:solidFill>
                <a:latin typeface="WILO Plus-Bold" pitchFamily="2" charset="0"/>
              </a:rPr>
              <a:t>Red Reverse Rotation (Off if OK)</a:t>
            </a:r>
          </a:p>
          <a:p>
            <a:pPr marL="342900" indent="-342900">
              <a:spcBef>
                <a:spcPct val="50000"/>
              </a:spcBef>
              <a:buFontTx/>
              <a:buAutoNum type="arabicPeriod"/>
            </a:pPr>
            <a:r>
              <a:rPr lang="en-CA" sz="1200" dirty="0">
                <a:solidFill>
                  <a:srgbClr val="000000"/>
                </a:solidFill>
                <a:latin typeface="WILO Plus-Bold" pitchFamily="2" charset="0"/>
              </a:rPr>
              <a:t>Ground Screw </a:t>
            </a:r>
          </a:p>
          <a:p>
            <a:pPr marL="342900" indent="-342900">
              <a:spcBef>
                <a:spcPct val="50000"/>
              </a:spcBef>
              <a:buFontTx/>
              <a:buChar char="•"/>
            </a:pPr>
            <a:r>
              <a:rPr lang="en-CA" sz="1200" dirty="0">
                <a:solidFill>
                  <a:srgbClr val="000000"/>
                </a:solidFill>
                <a:latin typeface="WILO Plus-Bold" pitchFamily="2" charset="0"/>
              </a:rPr>
              <a:t>L1, L2 &amp; L3  Power Inputs</a:t>
            </a:r>
          </a:p>
          <a:p>
            <a:pPr marL="342900" indent="-342900">
              <a:spcBef>
                <a:spcPct val="50000"/>
              </a:spcBef>
              <a:buFontTx/>
              <a:buChar char="•"/>
            </a:pPr>
            <a:r>
              <a:rPr lang="en-CA" sz="1200" dirty="0">
                <a:solidFill>
                  <a:srgbClr val="000000"/>
                </a:solidFill>
                <a:latin typeface="WILO Plus-Bold" pitchFamily="2" charset="0"/>
              </a:rPr>
              <a:t>P1, P2   Overload </a:t>
            </a:r>
            <a:r>
              <a:rPr lang="en-CA" sz="1200" dirty="0" smtClean="0">
                <a:solidFill>
                  <a:srgbClr val="000000"/>
                </a:solidFill>
                <a:latin typeface="WILO Plus-Bold" pitchFamily="2" charset="0"/>
              </a:rPr>
              <a:t>Circuit </a:t>
            </a:r>
            <a:r>
              <a:rPr lang="en-CA" sz="1200" dirty="0">
                <a:solidFill>
                  <a:srgbClr val="000000"/>
                </a:solidFill>
                <a:latin typeface="WILO Plus-Bold" pitchFamily="2" charset="0"/>
              </a:rPr>
              <a:t>(no load N/C contact)</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9"/>
          <p:cNvPicPr>
            <a:picLocks noChangeAspect="1" noChangeArrowheads="1"/>
          </p:cNvPicPr>
          <p:nvPr/>
        </p:nvPicPr>
        <p:blipFill>
          <a:blip r:embed="rId2"/>
          <a:srcRect/>
          <a:stretch>
            <a:fillRect/>
          </a:stretch>
        </p:blipFill>
        <p:spPr bwMode="auto">
          <a:xfrm>
            <a:off x="323850" y="2805113"/>
            <a:ext cx="3960813" cy="2382837"/>
          </a:xfrm>
          <a:prstGeom prst="rect">
            <a:avLst/>
          </a:prstGeom>
          <a:noFill/>
          <a:ln w="1">
            <a:noFill/>
            <a:miter lim="800000"/>
            <a:headEnd/>
            <a:tailEnd/>
          </a:ln>
        </p:spPr>
      </p:pic>
      <p:pic>
        <p:nvPicPr>
          <p:cNvPr id="20483" name="Picture 21"/>
          <p:cNvPicPr>
            <a:picLocks noChangeAspect="1" noChangeArrowheads="1"/>
          </p:cNvPicPr>
          <p:nvPr/>
        </p:nvPicPr>
        <p:blipFill>
          <a:blip r:embed="rId3"/>
          <a:srcRect/>
          <a:stretch>
            <a:fillRect/>
          </a:stretch>
        </p:blipFill>
        <p:spPr bwMode="auto">
          <a:xfrm>
            <a:off x="4833938" y="2781300"/>
            <a:ext cx="4130675" cy="2487613"/>
          </a:xfrm>
          <a:prstGeom prst="rect">
            <a:avLst/>
          </a:prstGeom>
          <a:noFill/>
          <a:ln w="1">
            <a:noFill/>
            <a:miter lim="800000"/>
            <a:headEnd/>
            <a:tailEnd/>
          </a:ln>
        </p:spPr>
      </p:pic>
      <p:sp>
        <p:nvSpPr>
          <p:cNvPr id="20484" name="Text Box 22"/>
          <p:cNvSpPr txBox="1">
            <a:spLocks noChangeArrowheads="1"/>
          </p:cNvSpPr>
          <p:nvPr/>
        </p:nvSpPr>
        <p:spPr bwMode="auto">
          <a:xfrm>
            <a:off x="1547813" y="285728"/>
            <a:ext cx="5761037" cy="931863"/>
          </a:xfrm>
          <a:prstGeom prst="rect">
            <a:avLst/>
          </a:prstGeom>
          <a:noFill/>
          <a:ln w="9525" algn="ctr">
            <a:noFill/>
            <a:miter lim="800000"/>
            <a:headEnd/>
            <a:tailEnd/>
          </a:ln>
        </p:spPr>
        <p:txBody>
          <a:bodyPr>
            <a:spAutoFit/>
          </a:bodyPr>
          <a:lstStyle/>
          <a:p>
            <a:pPr algn="ctr">
              <a:spcBef>
                <a:spcPct val="50000"/>
              </a:spcBef>
            </a:pPr>
            <a:r>
              <a:rPr lang="en-CA" sz="2800" dirty="0">
                <a:solidFill>
                  <a:srgbClr val="000000"/>
                </a:solidFill>
                <a:latin typeface="WILO Plus-Bold" pitchFamily="2" charset="0"/>
              </a:rPr>
              <a:t>Wiring Instructions – Top </a:t>
            </a:r>
            <a:r>
              <a:rPr lang="en-CA" sz="2800" dirty="0" smtClean="0">
                <a:solidFill>
                  <a:srgbClr val="000000"/>
                </a:solidFill>
                <a:latin typeface="WILO Plus-Bold" pitchFamily="2" charset="0"/>
              </a:rPr>
              <a:t>Z</a:t>
            </a:r>
            <a:endParaRPr lang="en-CA" sz="1800" dirty="0">
              <a:solidFill>
                <a:srgbClr val="000000"/>
              </a:solidFill>
              <a:latin typeface="WILO Plus-Bold" pitchFamily="2" charset="0"/>
            </a:endParaRPr>
          </a:p>
          <a:p>
            <a:pPr algn="ctr">
              <a:spcBef>
                <a:spcPct val="50000"/>
              </a:spcBef>
            </a:pPr>
            <a:r>
              <a:rPr lang="en-CA" sz="1800" dirty="0">
                <a:solidFill>
                  <a:srgbClr val="000000"/>
                </a:solidFill>
                <a:latin typeface="WILO Plus-Bold" pitchFamily="2" charset="0"/>
              </a:rPr>
              <a:t>Sticker on the Inside of the Terminal Box Cover</a:t>
            </a:r>
            <a:endParaRPr lang="en-CA" sz="2800" dirty="0">
              <a:solidFill>
                <a:srgbClr val="000000"/>
              </a:solidFill>
              <a:latin typeface="WILO Plus-Bold" pitchFamily="2" charset="0"/>
            </a:endParaRPr>
          </a:p>
        </p:txBody>
      </p:sp>
      <p:sp>
        <p:nvSpPr>
          <p:cNvPr id="20485" name="Text Box 23"/>
          <p:cNvSpPr txBox="1">
            <a:spLocks noChangeArrowheads="1"/>
          </p:cNvSpPr>
          <p:nvPr/>
        </p:nvSpPr>
        <p:spPr bwMode="auto">
          <a:xfrm>
            <a:off x="1476375" y="1916113"/>
            <a:ext cx="7056438" cy="396875"/>
          </a:xfrm>
          <a:prstGeom prst="rect">
            <a:avLst/>
          </a:prstGeom>
          <a:noFill/>
          <a:ln w="9525" algn="ctr">
            <a:noFill/>
            <a:miter lim="800000"/>
            <a:headEnd/>
            <a:tailEnd/>
          </a:ln>
        </p:spPr>
        <p:txBody>
          <a:bodyPr>
            <a:spAutoFit/>
          </a:bodyPr>
          <a:lstStyle/>
          <a:p>
            <a:pPr>
              <a:spcBef>
                <a:spcPct val="50000"/>
              </a:spcBef>
            </a:pPr>
            <a:r>
              <a:rPr lang="en-CA" sz="2000" dirty="0">
                <a:solidFill>
                  <a:srgbClr val="000000"/>
                </a:solidFill>
                <a:latin typeface="WILO Plus-Bold" pitchFamily="2" charset="0"/>
              </a:rPr>
              <a:t>Single Phase				Three Phase</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8"/>
          <p:cNvSpPr txBox="1">
            <a:spLocks noChangeArrowheads="1"/>
          </p:cNvSpPr>
          <p:nvPr/>
        </p:nvSpPr>
        <p:spPr bwMode="auto">
          <a:xfrm>
            <a:off x="1714480" y="428604"/>
            <a:ext cx="5761038" cy="519113"/>
          </a:xfrm>
          <a:prstGeom prst="rect">
            <a:avLst/>
          </a:prstGeom>
          <a:noFill/>
          <a:ln w="9525" algn="ctr">
            <a:noFill/>
            <a:miter lim="800000"/>
            <a:headEnd/>
            <a:tailEnd/>
          </a:ln>
        </p:spPr>
        <p:txBody>
          <a:bodyPr>
            <a:spAutoFit/>
          </a:bodyPr>
          <a:lstStyle/>
          <a:p>
            <a:pPr algn="ctr">
              <a:spcBef>
                <a:spcPct val="50000"/>
              </a:spcBef>
            </a:pPr>
            <a:r>
              <a:rPr lang="en-CA" sz="2800" dirty="0">
                <a:solidFill>
                  <a:srgbClr val="000000"/>
                </a:solidFill>
                <a:latin typeface="WILO Plus-Bold" pitchFamily="2" charset="0"/>
              </a:rPr>
              <a:t>Installation Instructions – Top </a:t>
            </a:r>
            <a:r>
              <a:rPr lang="en-CA" sz="2800" dirty="0" smtClean="0">
                <a:solidFill>
                  <a:srgbClr val="000000"/>
                </a:solidFill>
                <a:latin typeface="WILO Plus-Bold" pitchFamily="2" charset="0"/>
              </a:rPr>
              <a:t>Z</a:t>
            </a:r>
            <a:endParaRPr lang="en-CA" sz="2800" dirty="0">
              <a:solidFill>
                <a:srgbClr val="000000"/>
              </a:solidFill>
              <a:latin typeface="WILO Plus-Bold" pitchFamily="2" charset="0"/>
            </a:endParaRPr>
          </a:p>
        </p:txBody>
      </p:sp>
      <p:sp>
        <p:nvSpPr>
          <p:cNvPr id="22531" name="Text Box 20"/>
          <p:cNvSpPr txBox="1">
            <a:spLocks noChangeArrowheads="1"/>
          </p:cNvSpPr>
          <p:nvPr/>
        </p:nvSpPr>
        <p:spPr bwMode="auto">
          <a:xfrm>
            <a:off x="506442" y="1500174"/>
            <a:ext cx="8208962" cy="336550"/>
          </a:xfrm>
          <a:prstGeom prst="rect">
            <a:avLst/>
          </a:prstGeom>
          <a:noFill/>
          <a:ln w="9525" algn="ctr">
            <a:noFill/>
            <a:miter lim="800000"/>
            <a:headEnd/>
            <a:tailEnd/>
          </a:ln>
        </p:spPr>
        <p:txBody>
          <a:bodyPr>
            <a:spAutoFit/>
          </a:bodyPr>
          <a:lstStyle/>
          <a:p>
            <a:pPr algn="ctr">
              <a:spcBef>
                <a:spcPct val="50000"/>
              </a:spcBef>
            </a:pPr>
            <a:r>
              <a:rPr lang="en-CA" sz="1600" dirty="0">
                <a:solidFill>
                  <a:srgbClr val="000000"/>
                </a:solidFill>
                <a:latin typeface="WILO Plus-Bold" pitchFamily="2" charset="0"/>
              </a:rPr>
              <a:t>Terminal Box and Shaft Orientation		Direction of Flow &amp; Condensate Drain</a:t>
            </a:r>
          </a:p>
        </p:txBody>
      </p:sp>
      <p:pic>
        <p:nvPicPr>
          <p:cNvPr id="22532" name="Picture 22"/>
          <p:cNvPicPr>
            <a:picLocks noChangeAspect="1" noChangeArrowheads="1"/>
          </p:cNvPicPr>
          <p:nvPr/>
        </p:nvPicPr>
        <p:blipFill>
          <a:blip r:embed="rId2"/>
          <a:srcRect/>
          <a:stretch>
            <a:fillRect/>
          </a:stretch>
        </p:blipFill>
        <p:spPr bwMode="auto">
          <a:xfrm>
            <a:off x="642910" y="2000240"/>
            <a:ext cx="7893050" cy="3930650"/>
          </a:xfrm>
          <a:prstGeom prst="rect">
            <a:avLst/>
          </a:prstGeom>
          <a:noFill/>
          <a:ln w="9525" algn="ctr">
            <a:noFill/>
            <a:miter lim="800000"/>
            <a:headEnd/>
            <a:tailEnd/>
          </a:ln>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5"/>
          <p:cNvSpPr txBox="1">
            <a:spLocks noChangeArrowheads="1"/>
          </p:cNvSpPr>
          <p:nvPr/>
        </p:nvSpPr>
        <p:spPr bwMode="auto">
          <a:xfrm>
            <a:off x="1547813" y="357188"/>
            <a:ext cx="5976937" cy="519112"/>
          </a:xfrm>
          <a:prstGeom prst="rect">
            <a:avLst/>
          </a:prstGeom>
          <a:noFill/>
          <a:ln w="9525" algn="ctr">
            <a:noFill/>
            <a:miter lim="800000"/>
            <a:headEnd/>
            <a:tailEnd/>
          </a:ln>
        </p:spPr>
        <p:txBody>
          <a:bodyPr>
            <a:spAutoFit/>
          </a:bodyPr>
          <a:lstStyle/>
          <a:p>
            <a:pPr algn="ctr">
              <a:spcBef>
                <a:spcPct val="50000"/>
              </a:spcBef>
            </a:pPr>
            <a:r>
              <a:rPr lang="en-CA" sz="2800" dirty="0">
                <a:solidFill>
                  <a:srgbClr val="000000"/>
                </a:solidFill>
                <a:latin typeface="WILO Plus TF-Bold" pitchFamily="2" charset="0"/>
              </a:rPr>
              <a:t>Overall Features and Benefits TOP Z</a:t>
            </a:r>
          </a:p>
        </p:txBody>
      </p:sp>
      <p:sp>
        <p:nvSpPr>
          <p:cNvPr id="36213" name="Text Box 373"/>
          <p:cNvSpPr txBox="1">
            <a:spLocks noChangeArrowheads="1"/>
          </p:cNvSpPr>
          <p:nvPr/>
        </p:nvSpPr>
        <p:spPr bwMode="auto">
          <a:xfrm>
            <a:off x="428596" y="1357298"/>
            <a:ext cx="5761037" cy="4909036"/>
          </a:xfrm>
          <a:prstGeom prst="rect">
            <a:avLst/>
          </a:prstGeom>
          <a:noFill/>
          <a:ln w="9525">
            <a:noFill/>
            <a:miter lim="800000"/>
            <a:headEnd/>
            <a:tailEnd/>
          </a:ln>
        </p:spPr>
        <p:txBody>
          <a:bodyPr>
            <a:spAutoFit/>
          </a:bodyPr>
          <a:lstStyle/>
          <a:p>
            <a:pPr>
              <a:spcBef>
                <a:spcPct val="50000"/>
              </a:spcBef>
              <a:buFontTx/>
              <a:buChar char="•"/>
            </a:pPr>
            <a:r>
              <a:rPr lang="en-CA" sz="1600" b="1" dirty="0">
                <a:solidFill>
                  <a:srgbClr val="000000"/>
                </a:solidFill>
                <a:latin typeface="WILO Plus-Bold" pitchFamily="2" charset="0"/>
              </a:rPr>
              <a:t> WILO Brain “Easy Read” Numbering System</a:t>
            </a:r>
          </a:p>
          <a:p>
            <a:pPr lvl="1">
              <a:spcBef>
                <a:spcPct val="50000"/>
              </a:spcBef>
              <a:buFontTx/>
              <a:buChar char="•"/>
            </a:pPr>
            <a:r>
              <a:rPr lang="en-CA" sz="1400" b="1" dirty="0">
                <a:solidFill>
                  <a:srgbClr val="000000"/>
                </a:solidFill>
                <a:latin typeface="WILO Plus-Bold" pitchFamily="2" charset="0"/>
              </a:rPr>
              <a:t> </a:t>
            </a:r>
            <a:r>
              <a:rPr lang="en-CA" sz="1400" dirty="0">
                <a:solidFill>
                  <a:srgbClr val="000000"/>
                </a:solidFill>
                <a:latin typeface="WILO Plus-Bold" pitchFamily="2" charset="0"/>
              </a:rPr>
              <a:t>References flange size and shut off head (max speed)</a:t>
            </a:r>
          </a:p>
          <a:p>
            <a:pPr>
              <a:spcBef>
                <a:spcPct val="50000"/>
              </a:spcBef>
              <a:buFontTx/>
              <a:buChar char="•"/>
            </a:pPr>
            <a:r>
              <a:rPr lang="en-CA" sz="1600" b="1" dirty="0">
                <a:solidFill>
                  <a:srgbClr val="000000"/>
                </a:solidFill>
                <a:latin typeface="WILO Plus-Bold" pitchFamily="2" charset="0"/>
              </a:rPr>
              <a:t> Shortest “Lay Length” in the Industry</a:t>
            </a:r>
          </a:p>
          <a:p>
            <a:pPr>
              <a:spcBef>
                <a:spcPct val="50000"/>
              </a:spcBef>
              <a:buFontTx/>
              <a:buChar char="•"/>
            </a:pPr>
            <a:r>
              <a:rPr lang="en-CA" sz="1600" b="1" dirty="0">
                <a:solidFill>
                  <a:srgbClr val="000000"/>
                </a:solidFill>
                <a:latin typeface="WILO Plus-Bold" pitchFamily="2" charset="0"/>
              </a:rPr>
              <a:t> Industry Standard Flanges</a:t>
            </a:r>
          </a:p>
          <a:p>
            <a:pPr lvl="1">
              <a:spcBef>
                <a:spcPct val="50000"/>
              </a:spcBef>
              <a:buFontTx/>
              <a:buChar char="•"/>
            </a:pPr>
            <a:r>
              <a:rPr lang="en-CA" sz="1400" dirty="0">
                <a:solidFill>
                  <a:srgbClr val="000000"/>
                </a:solidFill>
                <a:latin typeface="WILO Plus-Bold" pitchFamily="2" charset="0"/>
              </a:rPr>
              <a:t> 2 Bolt Oval for 1 ½”  and 1 ¼”</a:t>
            </a:r>
          </a:p>
          <a:p>
            <a:pPr lvl="1">
              <a:spcBef>
                <a:spcPct val="50000"/>
              </a:spcBef>
              <a:buFontTx/>
              <a:buChar char="•"/>
            </a:pPr>
            <a:r>
              <a:rPr lang="en-CA" sz="1400" dirty="0">
                <a:solidFill>
                  <a:srgbClr val="000000"/>
                </a:solidFill>
                <a:latin typeface="WILO Plus-Bold" pitchFamily="2" charset="0"/>
              </a:rPr>
              <a:t> Special “non - ANSI” 4 bolt for 2”</a:t>
            </a:r>
          </a:p>
          <a:p>
            <a:pPr lvl="1">
              <a:spcBef>
                <a:spcPct val="50000"/>
              </a:spcBef>
              <a:buFontTx/>
              <a:buChar char="•"/>
            </a:pPr>
            <a:r>
              <a:rPr lang="en-CA" sz="1400" dirty="0">
                <a:solidFill>
                  <a:srgbClr val="000000"/>
                </a:solidFill>
                <a:latin typeface="WILO Plus-Bold" pitchFamily="2" charset="0"/>
              </a:rPr>
              <a:t> 125 # ANSI for 3</a:t>
            </a:r>
            <a:r>
              <a:rPr lang="en-CA" sz="1400" dirty="0" smtClean="0">
                <a:solidFill>
                  <a:srgbClr val="000000"/>
                </a:solidFill>
                <a:latin typeface="WILO Plus-Bold" pitchFamily="2" charset="0"/>
              </a:rPr>
              <a:t>”</a:t>
            </a:r>
          </a:p>
          <a:p>
            <a:pPr>
              <a:spcBef>
                <a:spcPct val="50000"/>
              </a:spcBef>
              <a:buFontTx/>
              <a:buChar char="•"/>
            </a:pPr>
            <a:r>
              <a:rPr lang="en-CA" sz="1600" b="1" dirty="0" smtClean="0">
                <a:solidFill>
                  <a:srgbClr val="000000"/>
                </a:solidFill>
                <a:latin typeface="WILO Plus-Bold" pitchFamily="2" charset="0"/>
              </a:rPr>
              <a:t> Cast Aluminum Terminal Box</a:t>
            </a:r>
          </a:p>
          <a:p>
            <a:pPr lvl="1">
              <a:spcBef>
                <a:spcPct val="50000"/>
              </a:spcBef>
              <a:buFontTx/>
              <a:buChar char="•"/>
            </a:pPr>
            <a:r>
              <a:rPr lang="en-CA" sz="1400" dirty="0" smtClean="0">
                <a:solidFill>
                  <a:srgbClr val="000000"/>
                </a:solidFill>
                <a:latin typeface="WILO Plus-Bold" pitchFamily="2" charset="0"/>
              </a:rPr>
              <a:t> NPT Electrical Openings</a:t>
            </a:r>
            <a:endParaRPr lang="en-CA" sz="1400" dirty="0">
              <a:solidFill>
                <a:srgbClr val="000000"/>
              </a:solidFill>
              <a:latin typeface="WILO Plus-Bold" pitchFamily="2" charset="0"/>
            </a:endParaRPr>
          </a:p>
          <a:p>
            <a:pPr>
              <a:spcBef>
                <a:spcPct val="50000"/>
              </a:spcBef>
              <a:buFontTx/>
              <a:buChar char="•"/>
            </a:pPr>
            <a:r>
              <a:rPr lang="en-CA" sz="1600" b="1" dirty="0">
                <a:solidFill>
                  <a:srgbClr val="000000"/>
                </a:solidFill>
                <a:latin typeface="WILO Plus-Bold" pitchFamily="2" charset="0"/>
              </a:rPr>
              <a:t> Built in Thermal Overload Sensor</a:t>
            </a:r>
          </a:p>
          <a:p>
            <a:pPr>
              <a:spcBef>
                <a:spcPct val="50000"/>
              </a:spcBef>
              <a:buFontTx/>
              <a:buChar char="•"/>
            </a:pPr>
            <a:r>
              <a:rPr lang="en-CA" sz="1600" b="1" dirty="0">
                <a:solidFill>
                  <a:srgbClr val="000000"/>
                </a:solidFill>
                <a:latin typeface="WILO Plus-Bold" pitchFamily="2" charset="0"/>
              </a:rPr>
              <a:t> Rotation Indicator (3 Phase Only)</a:t>
            </a:r>
          </a:p>
          <a:p>
            <a:pPr>
              <a:spcBef>
                <a:spcPct val="50000"/>
              </a:spcBef>
              <a:buFontTx/>
              <a:buChar char="•"/>
            </a:pPr>
            <a:r>
              <a:rPr lang="en-CA" sz="1600" b="1" dirty="0">
                <a:solidFill>
                  <a:srgbClr val="000000"/>
                </a:solidFill>
                <a:latin typeface="WILO Plus-Bold" pitchFamily="2" charset="0"/>
              </a:rPr>
              <a:t> ¼” Suction &amp; Discharge Gauge Tappings</a:t>
            </a:r>
          </a:p>
          <a:p>
            <a:pPr>
              <a:spcBef>
                <a:spcPct val="50000"/>
              </a:spcBef>
              <a:buFontTx/>
              <a:buChar char="•"/>
            </a:pPr>
            <a:r>
              <a:rPr lang="en-CA" sz="1600" b="1" dirty="0">
                <a:solidFill>
                  <a:srgbClr val="000000"/>
                </a:solidFill>
                <a:latin typeface="WILO Plus-Bold" pitchFamily="2" charset="0"/>
              </a:rPr>
              <a:t> Excellent Commercial Pump Warranty</a:t>
            </a:r>
          </a:p>
          <a:p>
            <a:pPr lvl="1">
              <a:spcBef>
                <a:spcPct val="50000"/>
              </a:spcBef>
              <a:buFontTx/>
              <a:buChar char="•"/>
            </a:pPr>
            <a:r>
              <a:rPr lang="en-CA" sz="1400" dirty="0">
                <a:solidFill>
                  <a:srgbClr val="000000"/>
                </a:solidFill>
                <a:latin typeface="WILO Plus-Bold" pitchFamily="2" charset="0"/>
              </a:rPr>
              <a:t> 24 months from manufacturing, 18 months from installation</a:t>
            </a:r>
          </a:p>
        </p:txBody>
      </p:sp>
      <p:pic>
        <p:nvPicPr>
          <p:cNvPr id="5124" name="Picture 376"/>
          <p:cNvPicPr>
            <a:picLocks noChangeAspect="1" noChangeArrowheads="1"/>
          </p:cNvPicPr>
          <p:nvPr/>
        </p:nvPicPr>
        <p:blipFill>
          <a:blip r:embed="rId2"/>
          <a:srcRect/>
          <a:stretch>
            <a:fillRect/>
          </a:stretch>
        </p:blipFill>
        <p:spPr bwMode="auto">
          <a:xfrm>
            <a:off x="4610467" y="2143116"/>
            <a:ext cx="3962061" cy="3214710"/>
          </a:xfrm>
          <a:prstGeom prst="rect">
            <a:avLst/>
          </a:prstGeom>
          <a:noFill/>
          <a:ln w="9525" algn="ctr">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2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2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21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21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21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21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21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21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21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21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21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21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213">
                                            <p:txEl>
                                              <p:pRg st="12" end="1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21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1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20" name="Text Box 16"/>
          <p:cNvSpPr txBox="1">
            <a:spLocks noChangeArrowheads="1"/>
          </p:cNvSpPr>
          <p:nvPr/>
        </p:nvSpPr>
        <p:spPr bwMode="auto">
          <a:xfrm>
            <a:off x="755650" y="2000240"/>
            <a:ext cx="7920038" cy="3016210"/>
          </a:xfrm>
          <a:prstGeom prst="rect">
            <a:avLst/>
          </a:prstGeom>
          <a:noFill/>
          <a:ln w="9525" algn="ctr">
            <a:noFill/>
            <a:miter lim="800000"/>
            <a:headEnd/>
            <a:tailEnd/>
          </a:ln>
        </p:spPr>
        <p:txBody>
          <a:bodyPr>
            <a:spAutoFit/>
          </a:bodyPr>
          <a:lstStyle/>
          <a:p>
            <a:pPr algn="ctr">
              <a:spcBef>
                <a:spcPct val="50000"/>
              </a:spcBef>
            </a:pPr>
            <a:r>
              <a:rPr lang="en-CA" sz="2800" dirty="0">
                <a:solidFill>
                  <a:srgbClr val="000000"/>
                </a:solidFill>
                <a:latin typeface="Arial" charset="0"/>
              </a:rPr>
              <a:t>Applications</a:t>
            </a:r>
          </a:p>
          <a:p>
            <a:pPr>
              <a:spcBef>
                <a:spcPct val="50000"/>
              </a:spcBef>
              <a:buFontTx/>
              <a:buChar char="•"/>
            </a:pPr>
            <a:r>
              <a:rPr lang="en-CA" sz="1800" dirty="0">
                <a:solidFill>
                  <a:srgbClr val="000000"/>
                </a:solidFill>
                <a:latin typeface="Arial" charset="0"/>
              </a:rPr>
              <a:t> </a:t>
            </a:r>
            <a:r>
              <a:rPr lang="en-CA" sz="1800" dirty="0" smtClean="0">
                <a:solidFill>
                  <a:srgbClr val="000000"/>
                </a:solidFill>
                <a:latin typeface="Arial" charset="0"/>
              </a:rPr>
              <a:t>Only Bronze Models Available!</a:t>
            </a:r>
          </a:p>
          <a:p>
            <a:pPr>
              <a:spcBef>
                <a:spcPct val="50000"/>
              </a:spcBef>
              <a:buFontTx/>
              <a:buChar char="•"/>
            </a:pPr>
            <a:r>
              <a:rPr lang="en-CA" sz="1800" dirty="0" smtClean="0">
                <a:solidFill>
                  <a:srgbClr val="000000"/>
                </a:solidFill>
                <a:latin typeface="Arial" charset="0"/>
              </a:rPr>
              <a:t> Potable Water (Domestic Hot Water Recirculation Systems)</a:t>
            </a:r>
          </a:p>
          <a:p>
            <a:pPr>
              <a:spcBef>
                <a:spcPct val="50000"/>
              </a:spcBef>
              <a:buFontTx/>
              <a:buChar char="•"/>
            </a:pPr>
            <a:r>
              <a:rPr lang="en-CA" sz="1800" dirty="0" smtClean="0">
                <a:solidFill>
                  <a:srgbClr val="000000"/>
                </a:solidFill>
                <a:latin typeface="Arial" charset="0"/>
              </a:rPr>
              <a:t> DHW Boiler Pumps</a:t>
            </a:r>
            <a:endParaRPr lang="en-CA" sz="1800" dirty="0">
              <a:solidFill>
                <a:srgbClr val="000000"/>
              </a:solidFill>
              <a:latin typeface="Arial" charset="0"/>
            </a:endParaRPr>
          </a:p>
          <a:p>
            <a:pPr>
              <a:spcBef>
                <a:spcPct val="50000"/>
              </a:spcBef>
              <a:buFontTx/>
              <a:buChar char="•"/>
            </a:pPr>
            <a:r>
              <a:rPr lang="en-CA" sz="1800" dirty="0">
                <a:solidFill>
                  <a:srgbClr val="000000"/>
                </a:solidFill>
                <a:latin typeface="Arial" charset="0"/>
              </a:rPr>
              <a:t> Primary and Secondary Hot and Chilled Water Systems</a:t>
            </a:r>
          </a:p>
          <a:p>
            <a:pPr>
              <a:spcBef>
                <a:spcPct val="50000"/>
              </a:spcBef>
              <a:buFontTx/>
              <a:buChar char="•"/>
            </a:pPr>
            <a:r>
              <a:rPr lang="en-CA" sz="1800" dirty="0">
                <a:solidFill>
                  <a:srgbClr val="000000"/>
                </a:solidFill>
                <a:latin typeface="Arial" charset="0"/>
              </a:rPr>
              <a:t> Up to 50 % Maximum </a:t>
            </a:r>
            <a:r>
              <a:rPr lang="en-CA" sz="1800" dirty="0" smtClean="0">
                <a:solidFill>
                  <a:srgbClr val="000000"/>
                </a:solidFill>
                <a:latin typeface="Arial" charset="0"/>
              </a:rPr>
              <a:t>Glycol in Heating and Cooling Applications</a:t>
            </a:r>
            <a:endParaRPr lang="en-CA" sz="1600" dirty="0">
              <a:solidFill>
                <a:srgbClr val="000000"/>
              </a:solidFill>
              <a:latin typeface="Arial" charset="0"/>
            </a:endParaRPr>
          </a:p>
          <a:p>
            <a:pPr>
              <a:spcBef>
                <a:spcPct val="50000"/>
              </a:spcBef>
              <a:buFontTx/>
              <a:buChar char="•"/>
            </a:pPr>
            <a:r>
              <a:rPr lang="en-CA" sz="1800" dirty="0">
                <a:solidFill>
                  <a:srgbClr val="000000"/>
                </a:solidFill>
                <a:latin typeface="Arial" charset="0"/>
              </a:rPr>
              <a:t> For indoor use only</a:t>
            </a:r>
            <a:endParaRPr lang="en-CA" sz="2000" dirty="0">
              <a:solidFill>
                <a:srgbClr val="000000"/>
              </a:solidFill>
              <a:latin typeface="Arial" charset="0"/>
            </a:endParaRPr>
          </a:p>
        </p:txBody>
      </p:sp>
      <p:sp>
        <p:nvSpPr>
          <p:cNvPr id="23555" name="Text Box 18"/>
          <p:cNvSpPr txBox="1">
            <a:spLocks noChangeArrowheads="1"/>
          </p:cNvSpPr>
          <p:nvPr/>
        </p:nvSpPr>
        <p:spPr bwMode="auto">
          <a:xfrm>
            <a:off x="1668482" y="428604"/>
            <a:ext cx="5761038" cy="519113"/>
          </a:xfrm>
          <a:prstGeom prst="rect">
            <a:avLst/>
          </a:prstGeom>
          <a:noFill/>
          <a:ln w="9525" algn="ctr">
            <a:noFill/>
            <a:miter lim="800000"/>
            <a:headEnd/>
            <a:tailEnd/>
          </a:ln>
        </p:spPr>
        <p:txBody>
          <a:bodyPr>
            <a:spAutoFit/>
          </a:bodyPr>
          <a:lstStyle/>
          <a:p>
            <a:pPr algn="ctr">
              <a:spcBef>
                <a:spcPct val="50000"/>
              </a:spcBef>
            </a:pPr>
            <a:r>
              <a:rPr lang="en-CA" sz="2800" dirty="0">
                <a:solidFill>
                  <a:srgbClr val="000000"/>
                </a:solidFill>
                <a:latin typeface="WILO Plus-Bold" pitchFamily="2" charset="0"/>
              </a:rPr>
              <a:t>Application Types – Top </a:t>
            </a:r>
            <a:r>
              <a:rPr lang="en-CA" sz="2800" dirty="0" smtClean="0">
                <a:solidFill>
                  <a:srgbClr val="000000"/>
                </a:solidFill>
                <a:latin typeface="WILO Plus-Bold" pitchFamily="2" charset="0"/>
              </a:rPr>
              <a:t>Z</a:t>
            </a:r>
            <a:endParaRPr lang="en-CA" sz="2800" dirty="0">
              <a:solidFill>
                <a:srgbClr val="000000"/>
              </a:solidFill>
              <a:latin typeface="WILO Plus-Bold" pitchFamily="2"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9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9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9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9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1668482" y="214290"/>
            <a:ext cx="5761038" cy="519113"/>
          </a:xfrm>
          <a:prstGeom prst="rect">
            <a:avLst/>
          </a:prstGeom>
          <a:noFill/>
          <a:ln w="9525" algn="ctr">
            <a:noFill/>
            <a:miter lim="800000"/>
            <a:headEnd/>
            <a:tailEnd/>
          </a:ln>
        </p:spPr>
        <p:txBody>
          <a:bodyPr>
            <a:spAutoFit/>
          </a:bodyPr>
          <a:lstStyle/>
          <a:p>
            <a:pPr algn="ctr">
              <a:spcBef>
                <a:spcPct val="50000"/>
              </a:spcBef>
            </a:pPr>
            <a:r>
              <a:rPr lang="en-CA" sz="2800" dirty="0" smtClean="0">
                <a:solidFill>
                  <a:srgbClr val="000000"/>
                </a:solidFill>
                <a:latin typeface="WILO Plus-Bold" pitchFamily="2" charset="0"/>
              </a:rPr>
              <a:t>Top Z Cross References</a:t>
            </a:r>
            <a:endParaRPr lang="en-CA" sz="2800" dirty="0">
              <a:solidFill>
                <a:srgbClr val="000000"/>
              </a:solidFill>
              <a:latin typeface="WILO Plus-Bold" pitchFamily="2" charset="0"/>
            </a:endParaRPr>
          </a:p>
        </p:txBody>
      </p:sp>
      <p:pic>
        <p:nvPicPr>
          <p:cNvPr id="49153" name="Picture 1"/>
          <p:cNvPicPr>
            <a:picLocks noChangeAspect="1" noChangeArrowheads="1"/>
          </p:cNvPicPr>
          <p:nvPr/>
        </p:nvPicPr>
        <p:blipFill>
          <a:blip r:embed="rId2"/>
          <a:srcRect/>
          <a:stretch>
            <a:fillRect/>
          </a:stretch>
        </p:blipFill>
        <p:spPr bwMode="auto">
          <a:xfrm>
            <a:off x="1304927" y="714356"/>
            <a:ext cx="6455912" cy="3214709"/>
          </a:xfrm>
          <a:prstGeom prst="rect">
            <a:avLst/>
          </a:prstGeom>
          <a:noFill/>
          <a:ln w="9525">
            <a:solidFill>
              <a:schemeClr val="accent1"/>
            </a:solidFill>
            <a:miter lim="800000"/>
            <a:headEnd/>
            <a:tailEnd/>
          </a:ln>
          <a:effectLst/>
        </p:spPr>
      </p:pic>
      <p:pic>
        <p:nvPicPr>
          <p:cNvPr id="49155" name="Picture 3"/>
          <p:cNvPicPr>
            <a:picLocks noChangeAspect="1" noChangeArrowheads="1"/>
          </p:cNvPicPr>
          <p:nvPr/>
        </p:nvPicPr>
        <p:blipFill>
          <a:blip r:embed="rId3"/>
          <a:srcRect/>
          <a:stretch>
            <a:fillRect/>
          </a:stretch>
        </p:blipFill>
        <p:spPr bwMode="auto">
          <a:xfrm>
            <a:off x="1304927" y="4071942"/>
            <a:ext cx="6481783" cy="2500496"/>
          </a:xfrm>
          <a:prstGeom prst="rect">
            <a:avLst/>
          </a:prstGeom>
          <a:noFill/>
          <a:ln w="9525">
            <a:solidFill>
              <a:schemeClr val="accent1"/>
            </a:solidFill>
            <a:miter lim="800000"/>
            <a:headEnd/>
            <a:tailEnd/>
          </a:ln>
          <a:effectLst/>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1668482" y="428604"/>
            <a:ext cx="5761038" cy="519113"/>
          </a:xfrm>
          <a:prstGeom prst="rect">
            <a:avLst/>
          </a:prstGeom>
          <a:noFill/>
          <a:ln w="9525" algn="ctr">
            <a:noFill/>
            <a:miter lim="800000"/>
            <a:headEnd/>
            <a:tailEnd/>
          </a:ln>
        </p:spPr>
        <p:txBody>
          <a:bodyPr>
            <a:spAutoFit/>
          </a:bodyPr>
          <a:lstStyle/>
          <a:p>
            <a:pPr algn="ctr">
              <a:spcBef>
                <a:spcPct val="50000"/>
              </a:spcBef>
            </a:pPr>
            <a:r>
              <a:rPr lang="en-CA" sz="2800" dirty="0" smtClean="0">
                <a:solidFill>
                  <a:srgbClr val="000000"/>
                </a:solidFill>
                <a:latin typeface="WILO Plus-Bold" pitchFamily="2" charset="0"/>
              </a:rPr>
              <a:t>Top Z Cross References</a:t>
            </a:r>
            <a:endParaRPr lang="en-CA" sz="2800" dirty="0">
              <a:solidFill>
                <a:srgbClr val="000000"/>
              </a:solidFill>
              <a:latin typeface="WILO Plus-Bold" pitchFamily="2" charset="0"/>
            </a:endParaRPr>
          </a:p>
        </p:txBody>
      </p:sp>
      <p:pic>
        <p:nvPicPr>
          <p:cNvPr id="32769" name="Picture 1"/>
          <p:cNvPicPr>
            <a:picLocks noChangeAspect="1" noChangeArrowheads="1"/>
          </p:cNvPicPr>
          <p:nvPr/>
        </p:nvPicPr>
        <p:blipFill>
          <a:blip r:embed="rId2"/>
          <a:srcRect/>
          <a:stretch>
            <a:fillRect/>
          </a:stretch>
        </p:blipFill>
        <p:spPr bwMode="auto">
          <a:xfrm>
            <a:off x="1090613" y="1000108"/>
            <a:ext cx="6962775" cy="4924425"/>
          </a:xfrm>
          <a:prstGeom prst="rect">
            <a:avLst/>
          </a:prstGeom>
          <a:noFill/>
          <a:ln w="9525">
            <a:solidFill>
              <a:schemeClr val="accent1"/>
            </a:solidFill>
            <a:miter lim="800000"/>
            <a:headEnd/>
            <a:tailEnd/>
          </a:ln>
          <a:effectLst/>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1668482" y="428604"/>
            <a:ext cx="5761038" cy="519113"/>
          </a:xfrm>
          <a:prstGeom prst="rect">
            <a:avLst/>
          </a:prstGeom>
          <a:noFill/>
          <a:ln w="9525" algn="ctr">
            <a:noFill/>
            <a:miter lim="800000"/>
            <a:headEnd/>
            <a:tailEnd/>
          </a:ln>
        </p:spPr>
        <p:txBody>
          <a:bodyPr>
            <a:spAutoFit/>
          </a:bodyPr>
          <a:lstStyle/>
          <a:p>
            <a:pPr algn="ctr">
              <a:spcBef>
                <a:spcPct val="50000"/>
              </a:spcBef>
            </a:pPr>
            <a:r>
              <a:rPr lang="en-CA" sz="2800" dirty="0" smtClean="0">
                <a:solidFill>
                  <a:srgbClr val="000000"/>
                </a:solidFill>
                <a:latin typeface="WILO Plus-Bold" pitchFamily="2" charset="0"/>
              </a:rPr>
              <a:t>Top Z Cross References</a:t>
            </a:r>
            <a:endParaRPr lang="en-CA" sz="2800" dirty="0">
              <a:solidFill>
                <a:srgbClr val="000000"/>
              </a:solidFill>
              <a:latin typeface="WILO Plus-Bold" pitchFamily="2" charset="0"/>
            </a:endParaRPr>
          </a:p>
        </p:txBody>
      </p:sp>
      <p:pic>
        <p:nvPicPr>
          <p:cNvPr id="31745" name="Picture 1"/>
          <p:cNvPicPr>
            <a:picLocks noChangeAspect="1" noChangeArrowheads="1"/>
          </p:cNvPicPr>
          <p:nvPr/>
        </p:nvPicPr>
        <p:blipFill>
          <a:blip r:embed="rId2"/>
          <a:srcRect/>
          <a:stretch>
            <a:fillRect/>
          </a:stretch>
        </p:blipFill>
        <p:spPr bwMode="auto">
          <a:xfrm>
            <a:off x="516568" y="2162176"/>
            <a:ext cx="8127398" cy="3124212"/>
          </a:xfrm>
          <a:prstGeom prst="rect">
            <a:avLst/>
          </a:prstGeom>
          <a:noFill/>
          <a:ln w="9525">
            <a:solidFill>
              <a:schemeClr val="accent1"/>
            </a:solidFill>
            <a:miter lim="800000"/>
            <a:headEnd/>
            <a:tailEnd/>
          </a:ln>
          <a:effectLst/>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1668482" y="142852"/>
            <a:ext cx="5761038" cy="519113"/>
          </a:xfrm>
          <a:prstGeom prst="rect">
            <a:avLst/>
          </a:prstGeom>
          <a:noFill/>
          <a:ln w="9525" algn="ctr">
            <a:noFill/>
            <a:miter lim="800000"/>
            <a:headEnd/>
            <a:tailEnd/>
          </a:ln>
        </p:spPr>
        <p:txBody>
          <a:bodyPr>
            <a:spAutoFit/>
          </a:bodyPr>
          <a:lstStyle/>
          <a:p>
            <a:pPr algn="ctr">
              <a:spcBef>
                <a:spcPct val="50000"/>
              </a:spcBef>
            </a:pPr>
            <a:r>
              <a:rPr lang="en-CA" sz="2800" dirty="0" smtClean="0">
                <a:solidFill>
                  <a:srgbClr val="000000"/>
                </a:solidFill>
                <a:latin typeface="WILO Plus-Bold" pitchFamily="2" charset="0"/>
              </a:rPr>
              <a:t>Top Z Cross References</a:t>
            </a:r>
            <a:endParaRPr lang="en-CA" sz="2800" dirty="0">
              <a:solidFill>
                <a:srgbClr val="000000"/>
              </a:solidFill>
              <a:latin typeface="WILO Plus-Bold" pitchFamily="2" charset="0"/>
            </a:endParaRPr>
          </a:p>
        </p:txBody>
      </p:sp>
      <p:pic>
        <p:nvPicPr>
          <p:cNvPr id="30721" name="Picture 1"/>
          <p:cNvPicPr>
            <a:picLocks noChangeAspect="1" noChangeArrowheads="1"/>
          </p:cNvPicPr>
          <p:nvPr/>
        </p:nvPicPr>
        <p:blipFill>
          <a:blip r:embed="rId2"/>
          <a:srcRect/>
          <a:stretch>
            <a:fillRect/>
          </a:stretch>
        </p:blipFill>
        <p:spPr bwMode="auto">
          <a:xfrm>
            <a:off x="1447803" y="642918"/>
            <a:ext cx="6196031" cy="3297204"/>
          </a:xfrm>
          <a:prstGeom prst="rect">
            <a:avLst/>
          </a:prstGeom>
          <a:noFill/>
          <a:ln w="9525">
            <a:solidFill>
              <a:schemeClr val="accent1"/>
            </a:solidFill>
            <a:miter lim="800000"/>
            <a:headEnd/>
            <a:tailEnd/>
          </a:ln>
          <a:effectLst/>
        </p:spPr>
      </p:pic>
      <p:pic>
        <p:nvPicPr>
          <p:cNvPr id="30722" name="Picture 2"/>
          <p:cNvPicPr>
            <a:picLocks noChangeAspect="1" noChangeArrowheads="1"/>
          </p:cNvPicPr>
          <p:nvPr/>
        </p:nvPicPr>
        <p:blipFill>
          <a:blip r:embed="rId3"/>
          <a:srcRect/>
          <a:stretch>
            <a:fillRect/>
          </a:stretch>
        </p:blipFill>
        <p:spPr bwMode="auto">
          <a:xfrm>
            <a:off x="1428728" y="4071942"/>
            <a:ext cx="6215106" cy="2618677"/>
          </a:xfrm>
          <a:prstGeom prst="rect">
            <a:avLst/>
          </a:prstGeom>
          <a:noFill/>
          <a:ln w="9525">
            <a:solidFill>
              <a:schemeClr val="accent1"/>
            </a:solidFill>
            <a:miter lim="800000"/>
            <a:headEnd/>
            <a:tailEnd/>
          </a:ln>
          <a:effectLst/>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1214414" y="428604"/>
            <a:ext cx="6643734" cy="523220"/>
          </a:xfrm>
          <a:prstGeom prst="rect">
            <a:avLst/>
          </a:prstGeom>
          <a:noFill/>
          <a:ln w="9525" algn="ctr">
            <a:noFill/>
            <a:miter lim="800000"/>
            <a:headEnd/>
            <a:tailEnd/>
          </a:ln>
        </p:spPr>
        <p:txBody>
          <a:bodyPr wrap="square">
            <a:spAutoFit/>
          </a:bodyPr>
          <a:lstStyle/>
          <a:p>
            <a:pPr algn="ctr">
              <a:spcBef>
                <a:spcPct val="50000"/>
              </a:spcBef>
            </a:pPr>
            <a:r>
              <a:rPr lang="en-CA" sz="2800" dirty="0" smtClean="0">
                <a:solidFill>
                  <a:srgbClr val="000000"/>
                </a:solidFill>
                <a:latin typeface="WILO Plus-Bold" pitchFamily="2" charset="0"/>
              </a:rPr>
              <a:t>Top Z  - What’s the Difference (review)?</a:t>
            </a:r>
            <a:endParaRPr lang="en-CA" sz="2800" dirty="0">
              <a:solidFill>
                <a:srgbClr val="000000"/>
              </a:solidFill>
              <a:latin typeface="WILO Plus-Bold" pitchFamily="2" charset="0"/>
            </a:endParaRPr>
          </a:p>
        </p:txBody>
      </p:sp>
      <p:sp>
        <p:nvSpPr>
          <p:cNvPr id="3" name="TextBox 2"/>
          <p:cNvSpPr txBox="1"/>
          <p:nvPr/>
        </p:nvSpPr>
        <p:spPr>
          <a:xfrm>
            <a:off x="500034" y="1857364"/>
            <a:ext cx="3286148" cy="2985433"/>
          </a:xfrm>
          <a:prstGeom prst="rect">
            <a:avLst/>
          </a:prstGeom>
          <a:noFill/>
        </p:spPr>
        <p:txBody>
          <a:bodyPr wrap="square" rtlCol="0">
            <a:spAutoFit/>
          </a:bodyPr>
          <a:lstStyle/>
          <a:p>
            <a:pPr algn="ctr"/>
            <a:r>
              <a:rPr lang="en-US" sz="2800" dirty="0" smtClean="0">
                <a:solidFill>
                  <a:srgbClr val="000000"/>
                </a:solidFill>
                <a:latin typeface="WILO Plus TF-Regular" pitchFamily="2" charset="0"/>
              </a:rPr>
              <a:t>Vs Top S</a:t>
            </a:r>
            <a:endParaRPr lang="en-US" sz="1600" dirty="0" smtClean="0">
              <a:solidFill>
                <a:srgbClr val="000000"/>
              </a:solidFill>
              <a:latin typeface="WILO Plus TF-Regular" pitchFamily="2" charset="0"/>
            </a:endParaRPr>
          </a:p>
          <a:p>
            <a:pPr>
              <a:buFont typeface="Arial" pitchFamily="34" charset="0"/>
              <a:buChar char="•"/>
            </a:pPr>
            <a:r>
              <a:rPr lang="en-US" sz="1600" dirty="0" smtClean="0">
                <a:solidFill>
                  <a:srgbClr val="000000"/>
                </a:solidFill>
                <a:latin typeface="WILO Plus TF-Regular" pitchFamily="2" charset="0"/>
              </a:rPr>
              <a:t> No system fluid exchange</a:t>
            </a:r>
          </a:p>
          <a:p>
            <a:pPr>
              <a:buFont typeface="Arial" pitchFamily="34" charset="0"/>
              <a:buChar char="•"/>
            </a:pPr>
            <a:r>
              <a:rPr lang="en-US" sz="1600" dirty="0" smtClean="0">
                <a:solidFill>
                  <a:srgbClr val="000000"/>
                </a:solidFill>
                <a:latin typeface="WILO Plus TF-Regular" pitchFamily="2" charset="0"/>
              </a:rPr>
              <a:t> Handles hard water</a:t>
            </a:r>
          </a:p>
          <a:p>
            <a:pPr>
              <a:buFont typeface="Arial" pitchFamily="34" charset="0"/>
              <a:buChar char="•"/>
            </a:pPr>
            <a:r>
              <a:rPr lang="en-US" sz="1600" dirty="0" smtClean="0">
                <a:solidFill>
                  <a:srgbClr val="000000"/>
                </a:solidFill>
                <a:latin typeface="WILO Plus TF-Regular" pitchFamily="2" charset="0"/>
              </a:rPr>
              <a:t> Lead free</a:t>
            </a:r>
          </a:p>
          <a:p>
            <a:pPr>
              <a:buFont typeface="Arial" pitchFamily="34" charset="0"/>
              <a:buChar char="•"/>
            </a:pPr>
            <a:r>
              <a:rPr lang="en-US" sz="1600" dirty="0" smtClean="0">
                <a:solidFill>
                  <a:srgbClr val="000000"/>
                </a:solidFill>
                <a:latin typeface="WILO Plus TF-Regular" pitchFamily="2" charset="0"/>
              </a:rPr>
              <a:t> NSF 61 Compliant</a:t>
            </a:r>
          </a:p>
          <a:p>
            <a:pPr>
              <a:buFont typeface="Arial" pitchFamily="34" charset="0"/>
              <a:buChar char="•"/>
            </a:pPr>
            <a:r>
              <a:rPr lang="en-US" sz="1600" dirty="0" smtClean="0">
                <a:solidFill>
                  <a:srgbClr val="000000"/>
                </a:solidFill>
                <a:latin typeface="WILO Plus TF-Regular" pitchFamily="2" charset="0"/>
              </a:rPr>
              <a:t> DHW suitable impeller</a:t>
            </a:r>
          </a:p>
          <a:p>
            <a:pPr>
              <a:buFont typeface="Arial" pitchFamily="34" charset="0"/>
              <a:buChar char="•"/>
            </a:pPr>
            <a:r>
              <a:rPr lang="en-US" sz="1600" dirty="0" smtClean="0">
                <a:solidFill>
                  <a:srgbClr val="000000"/>
                </a:solidFill>
                <a:latin typeface="WILO Plus TF-Regular" pitchFamily="2" charset="0"/>
              </a:rPr>
              <a:t> Flatter performance curves</a:t>
            </a:r>
          </a:p>
          <a:p>
            <a:pPr>
              <a:buFont typeface="Arial" pitchFamily="34" charset="0"/>
              <a:buChar char="•"/>
            </a:pPr>
            <a:r>
              <a:rPr lang="en-US" sz="1600" dirty="0" smtClean="0">
                <a:solidFill>
                  <a:srgbClr val="000000"/>
                </a:solidFill>
                <a:latin typeface="WILO Plus TF-Regular" pitchFamily="2" charset="0"/>
              </a:rPr>
              <a:t> Same wiring etc as Top S</a:t>
            </a:r>
          </a:p>
          <a:p>
            <a:pPr>
              <a:buFont typeface="Arial" pitchFamily="34" charset="0"/>
              <a:buChar char="•"/>
            </a:pPr>
            <a:r>
              <a:rPr lang="en-US" sz="1600" dirty="0" smtClean="0">
                <a:solidFill>
                  <a:srgbClr val="000000"/>
                </a:solidFill>
                <a:latin typeface="WILO Plus TF-Regular" pitchFamily="2" charset="0"/>
              </a:rPr>
              <a:t> Same model designation as Top S</a:t>
            </a:r>
          </a:p>
          <a:p>
            <a:pPr>
              <a:buFont typeface="Arial" pitchFamily="34" charset="0"/>
              <a:buChar char="•"/>
            </a:pPr>
            <a:r>
              <a:rPr lang="en-US" sz="1600" dirty="0" smtClean="0">
                <a:solidFill>
                  <a:srgbClr val="000000"/>
                </a:solidFill>
                <a:latin typeface="WILO Plus TF-Regular" pitchFamily="2" charset="0"/>
              </a:rPr>
              <a:t> Curves designed for application</a:t>
            </a:r>
          </a:p>
          <a:p>
            <a:pPr>
              <a:buFont typeface="Arial" pitchFamily="34" charset="0"/>
              <a:buChar char="•"/>
            </a:pPr>
            <a:r>
              <a:rPr lang="en-US" sz="1600" dirty="0" smtClean="0">
                <a:solidFill>
                  <a:srgbClr val="000000"/>
                </a:solidFill>
                <a:latin typeface="WILO Plus TF-Regular" pitchFamily="2" charset="0"/>
              </a:rPr>
              <a:t> Easier to cross reference</a:t>
            </a:r>
          </a:p>
        </p:txBody>
      </p:sp>
      <p:sp>
        <p:nvSpPr>
          <p:cNvPr id="5" name="TextBox 4"/>
          <p:cNvSpPr txBox="1"/>
          <p:nvPr/>
        </p:nvSpPr>
        <p:spPr>
          <a:xfrm>
            <a:off x="4714876" y="1840420"/>
            <a:ext cx="3786214" cy="3231654"/>
          </a:xfrm>
          <a:prstGeom prst="rect">
            <a:avLst/>
          </a:prstGeom>
          <a:noFill/>
        </p:spPr>
        <p:txBody>
          <a:bodyPr wrap="square" rtlCol="0">
            <a:spAutoFit/>
          </a:bodyPr>
          <a:lstStyle/>
          <a:p>
            <a:pPr algn="ctr"/>
            <a:r>
              <a:rPr lang="en-US" sz="2800" dirty="0" smtClean="0">
                <a:solidFill>
                  <a:srgbClr val="000000"/>
                </a:solidFill>
                <a:latin typeface="WILO Plus TF-Regular" pitchFamily="2" charset="0"/>
              </a:rPr>
              <a:t>Vs Competition</a:t>
            </a:r>
            <a:endParaRPr lang="en-US" sz="1600" dirty="0" smtClean="0">
              <a:solidFill>
                <a:srgbClr val="000000"/>
              </a:solidFill>
              <a:latin typeface="WILO Plus TF-Regular" pitchFamily="2" charset="0"/>
            </a:endParaRPr>
          </a:p>
          <a:p>
            <a:pPr>
              <a:buFont typeface="Arial" pitchFamily="34" charset="0"/>
              <a:buChar char="•"/>
            </a:pPr>
            <a:r>
              <a:rPr lang="en-US" sz="1600" dirty="0" smtClean="0">
                <a:solidFill>
                  <a:srgbClr val="000000"/>
                </a:solidFill>
                <a:latin typeface="WILO Plus TF-Regular" pitchFamily="2" charset="0"/>
              </a:rPr>
              <a:t> Quieter</a:t>
            </a:r>
          </a:p>
          <a:p>
            <a:pPr>
              <a:buFont typeface="Arial" pitchFamily="34" charset="0"/>
              <a:buChar char="•"/>
            </a:pPr>
            <a:r>
              <a:rPr lang="en-US" sz="1600" dirty="0" smtClean="0">
                <a:solidFill>
                  <a:srgbClr val="000000"/>
                </a:solidFill>
                <a:latin typeface="WILO Plus TF-Regular" pitchFamily="2" charset="0"/>
              </a:rPr>
              <a:t> Maintenance free</a:t>
            </a:r>
          </a:p>
          <a:p>
            <a:pPr>
              <a:buFont typeface="Arial" pitchFamily="34" charset="0"/>
              <a:buChar char="•"/>
            </a:pPr>
            <a:r>
              <a:rPr lang="en-US" sz="1600" dirty="0" smtClean="0">
                <a:solidFill>
                  <a:srgbClr val="000000"/>
                </a:solidFill>
                <a:latin typeface="WILO Plus TF-Regular" pitchFamily="2" charset="0"/>
              </a:rPr>
              <a:t> 2 speed</a:t>
            </a:r>
          </a:p>
          <a:p>
            <a:pPr>
              <a:buFont typeface="Arial" pitchFamily="34" charset="0"/>
              <a:buChar char="•"/>
            </a:pPr>
            <a:r>
              <a:rPr lang="en-US" sz="1600" dirty="0" smtClean="0">
                <a:solidFill>
                  <a:srgbClr val="000000"/>
                </a:solidFill>
                <a:latin typeface="WILO Plus TF-Regular" pitchFamily="2" charset="0"/>
              </a:rPr>
              <a:t> Min speed eliminates piping erosion</a:t>
            </a:r>
          </a:p>
          <a:p>
            <a:pPr>
              <a:buFont typeface="Arial" pitchFamily="34" charset="0"/>
              <a:buChar char="•"/>
            </a:pPr>
            <a:r>
              <a:rPr lang="en-US" sz="1600" dirty="0" smtClean="0">
                <a:solidFill>
                  <a:srgbClr val="000000"/>
                </a:solidFill>
                <a:latin typeface="WILO Plus TF-Regular" pitchFamily="2" charset="0"/>
              </a:rPr>
              <a:t> Handles hard water better (no seal)</a:t>
            </a:r>
          </a:p>
          <a:p>
            <a:pPr>
              <a:buFont typeface="Arial" pitchFamily="34" charset="0"/>
              <a:buChar char="•"/>
            </a:pPr>
            <a:r>
              <a:rPr lang="en-US" sz="1600" dirty="0" smtClean="0">
                <a:solidFill>
                  <a:srgbClr val="000000"/>
                </a:solidFill>
                <a:latin typeface="WILO Plus TF-Regular" pitchFamily="2" charset="0"/>
              </a:rPr>
              <a:t> Lead free</a:t>
            </a:r>
          </a:p>
          <a:p>
            <a:pPr>
              <a:buFont typeface="Arial" pitchFamily="34" charset="0"/>
              <a:buChar char="•"/>
            </a:pPr>
            <a:r>
              <a:rPr lang="en-US" sz="1600" dirty="0" smtClean="0">
                <a:solidFill>
                  <a:srgbClr val="000000"/>
                </a:solidFill>
                <a:latin typeface="WILO Plus TF-Regular" pitchFamily="2" charset="0"/>
              </a:rPr>
              <a:t> NSF 61 Compliant</a:t>
            </a:r>
          </a:p>
          <a:p>
            <a:pPr>
              <a:buFont typeface="Arial" pitchFamily="34" charset="0"/>
              <a:buChar char="•"/>
            </a:pPr>
            <a:r>
              <a:rPr lang="en-US" sz="1600" dirty="0" smtClean="0">
                <a:solidFill>
                  <a:srgbClr val="000000"/>
                </a:solidFill>
                <a:latin typeface="WILO Plus TF-Regular" pitchFamily="2" charset="0"/>
              </a:rPr>
              <a:t> DHW suitable impeller</a:t>
            </a:r>
          </a:p>
          <a:p>
            <a:pPr>
              <a:buFont typeface="Arial" pitchFamily="34" charset="0"/>
              <a:buChar char="•"/>
            </a:pPr>
            <a:r>
              <a:rPr lang="en-US" sz="1600" dirty="0" smtClean="0">
                <a:solidFill>
                  <a:srgbClr val="000000"/>
                </a:solidFill>
                <a:latin typeface="WILO Plus TF-Regular" pitchFamily="2" charset="0"/>
              </a:rPr>
              <a:t> Flatter performance curves</a:t>
            </a:r>
          </a:p>
          <a:p>
            <a:pPr>
              <a:buFont typeface="Arial" pitchFamily="34" charset="0"/>
              <a:buChar char="•"/>
            </a:pPr>
            <a:r>
              <a:rPr lang="en-US" sz="1600" dirty="0" smtClean="0">
                <a:solidFill>
                  <a:srgbClr val="000000"/>
                </a:solidFill>
                <a:latin typeface="WILO Plus TF-Regular" pitchFamily="2" charset="0"/>
              </a:rPr>
              <a:t> Fewer models to stock</a:t>
            </a:r>
          </a:p>
          <a:p>
            <a:pPr>
              <a:buFont typeface="Arial" pitchFamily="34" charset="0"/>
              <a:buChar char="•"/>
            </a:pPr>
            <a:r>
              <a:rPr lang="en-US" sz="1600" dirty="0" smtClean="0">
                <a:solidFill>
                  <a:srgbClr val="000000"/>
                </a:solidFill>
                <a:latin typeface="WILO Plus TF-Regular" pitchFamily="2" charset="0"/>
              </a:rPr>
              <a:t> Higher flows</a:t>
            </a:r>
          </a:p>
        </p:txBody>
      </p:sp>
      <p:sp>
        <p:nvSpPr>
          <p:cNvPr id="6" name="Text Box 18"/>
          <p:cNvSpPr txBox="1">
            <a:spLocks noChangeArrowheads="1"/>
          </p:cNvSpPr>
          <p:nvPr/>
        </p:nvSpPr>
        <p:spPr bwMode="auto">
          <a:xfrm>
            <a:off x="857224" y="5467665"/>
            <a:ext cx="7358114" cy="461665"/>
          </a:xfrm>
          <a:prstGeom prst="rect">
            <a:avLst/>
          </a:prstGeom>
          <a:noFill/>
          <a:ln w="9525" algn="ctr">
            <a:noFill/>
            <a:miter lim="800000"/>
            <a:headEnd/>
            <a:tailEnd/>
          </a:ln>
        </p:spPr>
        <p:txBody>
          <a:bodyPr wrap="square">
            <a:spAutoFit/>
          </a:bodyPr>
          <a:lstStyle/>
          <a:p>
            <a:pPr algn="ctr">
              <a:spcBef>
                <a:spcPct val="50000"/>
              </a:spcBef>
            </a:pPr>
            <a:r>
              <a:rPr lang="en-CA" dirty="0" smtClean="0">
                <a:solidFill>
                  <a:srgbClr val="000000"/>
                </a:solidFill>
                <a:latin typeface="WILO Plus-Bold" pitchFamily="2" charset="0"/>
              </a:rPr>
              <a:t>Top Z  - What’s the Difference – You be the Judge!</a:t>
            </a:r>
            <a:endParaRPr lang="en-CA" dirty="0">
              <a:solidFill>
                <a:srgbClr val="000000"/>
              </a:solidFill>
              <a:latin typeface="WILO Plus-Bold" pitchFamily="2"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0" end="0"/>
                                            </p:txEl>
                                          </p:spTgt>
                                        </p:tgtEl>
                                        <p:attrNameLst>
                                          <p:attrName>style.visibility</p:attrName>
                                        </p:attrNameLst>
                                      </p:cBhvr>
                                      <p:to>
                                        <p:strVal val="visible"/>
                                      </p:to>
                                    </p:set>
                                    <p:anim calcmode="lin" valueType="num">
                                      <p:cBhvr additive="base">
                                        <p:cTn id="7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xEl>
                                              <p:pRg st="1" end="1"/>
                                            </p:txEl>
                                          </p:spTgt>
                                        </p:tgtEl>
                                        <p:attrNameLst>
                                          <p:attrName>style.visibility</p:attrName>
                                        </p:attrNameLst>
                                      </p:cBhvr>
                                      <p:to>
                                        <p:strVal val="visible"/>
                                      </p:to>
                                    </p:set>
                                    <p:anim calcmode="lin" valueType="num">
                                      <p:cBhvr additive="base">
                                        <p:cTn id="7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
                                            <p:txEl>
                                              <p:pRg st="2" end="2"/>
                                            </p:txEl>
                                          </p:spTgt>
                                        </p:tgtEl>
                                        <p:attrNameLst>
                                          <p:attrName>style.visibility</p:attrName>
                                        </p:attrNameLst>
                                      </p:cBhvr>
                                      <p:to>
                                        <p:strVal val="visible"/>
                                      </p:to>
                                    </p:set>
                                    <p:anim calcmode="lin" valueType="num">
                                      <p:cBhvr additive="base">
                                        <p:cTn id="8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
                                            <p:txEl>
                                              <p:pRg st="3" end="3"/>
                                            </p:txEl>
                                          </p:spTgt>
                                        </p:tgtEl>
                                        <p:attrNameLst>
                                          <p:attrName>style.visibility</p:attrName>
                                        </p:attrNameLst>
                                      </p:cBhvr>
                                      <p:to>
                                        <p:strVal val="visible"/>
                                      </p:to>
                                    </p:set>
                                    <p:anim calcmode="lin" valueType="num">
                                      <p:cBhvr additive="base">
                                        <p:cTn id="9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
                                            <p:txEl>
                                              <p:pRg st="4" end="4"/>
                                            </p:txEl>
                                          </p:spTgt>
                                        </p:tgtEl>
                                        <p:attrNameLst>
                                          <p:attrName>style.visibility</p:attrName>
                                        </p:attrNameLst>
                                      </p:cBhvr>
                                      <p:to>
                                        <p:strVal val="visible"/>
                                      </p:to>
                                    </p:set>
                                    <p:anim calcmode="lin" valueType="num">
                                      <p:cBhvr additive="base">
                                        <p:cTn id="9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
                                            <p:txEl>
                                              <p:pRg st="5" end="5"/>
                                            </p:txEl>
                                          </p:spTgt>
                                        </p:tgtEl>
                                        <p:attrNameLst>
                                          <p:attrName>style.visibility</p:attrName>
                                        </p:attrNameLst>
                                      </p:cBhvr>
                                      <p:to>
                                        <p:strVal val="visible"/>
                                      </p:to>
                                    </p:set>
                                    <p:anim calcmode="lin" valueType="num">
                                      <p:cBhvr additive="base">
                                        <p:cTn id="10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
                                            <p:txEl>
                                              <p:pRg st="6" end="6"/>
                                            </p:txEl>
                                          </p:spTgt>
                                        </p:tgtEl>
                                        <p:attrNameLst>
                                          <p:attrName>style.visibility</p:attrName>
                                        </p:attrNameLst>
                                      </p:cBhvr>
                                      <p:to>
                                        <p:strVal val="visible"/>
                                      </p:to>
                                    </p:set>
                                    <p:anim calcmode="lin" valueType="num">
                                      <p:cBhvr additive="base">
                                        <p:cTn id="10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5">
                                            <p:txEl>
                                              <p:pRg st="7" end="7"/>
                                            </p:txEl>
                                          </p:spTgt>
                                        </p:tgtEl>
                                        <p:attrNameLst>
                                          <p:attrName>style.visibility</p:attrName>
                                        </p:attrNameLst>
                                      </p:cBhvr>
                                      <p:to>
                                        <p:strVal val="visible"/>
                                      </p:to>
                                    </p:set>
                                    <p:anim calcmode="lin" valueType="num">
                                      <p:cBhvr additive="base">
                                        <p:cTn id="11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5">
                                            <p:txEl>
                                              <p:pRg st="8" end="8"/>
                                            </p:txEl>
                                          </p:spTgt>
                                        </p:tgtEl>
                                        <p:attrNameLst>
                                          <p:attrName>style.visibility</p:attrName>
                                        </p:attrNameLst>
                                      </p:cBhvr>
                                      <p:to>
                                        <p:strVal val="visible"/>
                                      </p:to>
                                    </p:set>
                                    <p:anim calcmode="lin" valueType="num">
                                      <p:cBhvr additive="base">
                                        <p:cTn id="12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5">
                                            <p:txEl>
                                              <p:pRg st="9" end="9"/>
                                            </p:txEl>
                                          </p:spTgt>
                                        </p:tgtEl>
                                        <p:attrNameLst>
                                          <p:attrName>style.visibility</p:attrName>
                                        </p:attrNameLst>
                                      </p:cBhvr>
                                      <p:to>
                                        <p:strVal val="visible"/>
                                      </p:to>
                                    </p:set>
                                    <p:anim calcmode="lin" valueType="num">
                                      <p:cBhvr additive="base">
                                        <p:cTn id="12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5">
                                            <p:txEl>
                                              <p:pRg st="10" end="10"/>
                                            </p:txEl>
                                          </p:spTgt>
                                        </p:tgtEl>
                                        <p:attrNameLst>
                                          <p:attrName>style.visibility</p:attrName>
                                        </p:attrNameLst>
                                      </p:cBhvr>
                                      <p:to>
                                        <p:strVal val="visible"/>
                                      </p:to>
                                    </p:set>
                                    <p:anim calcmode="lin" valueType="num">
                                      <p:cBhvr additive="base">
                                        <p:cTn id="13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5">
                                            <p:txEl>
                                              <p:pRg st="11" end="11"/>
                                            </p:txEl>
                                          </p:spTgt>
                                        </p:tgtEl>
                                        <p:attrNameLst>
                                          <p:attrName>style.visibility</p:attrName>
                                        </p:attrNameLst>
                                      </p:cBhvr>
                                      <p:to>
                                        <p:strVal val="visible"/>
                                      </p:to>
                                    </p:set>
                                    <p:anim calcmode="lin" valueType="num">
                                      <p:cBhvr additive="base">
                                        <p:cTn id="13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6"/>
                                        </p:tgtEl>
                                        <p:attrNameLst>
                                          <p:attrName>style.visibility</p:attrName>
                                        </p:attrNameLst>
                                      </p:cBhvr>
                                      <p:to>
                                        <p:strVal val="visible"/>
                                      </p:to>
                                    </p:set>
                                    <p:anim calcmode="lin" valueType="num">
                                      <p:cBhvr additive="base">
                                        <p:cTn id="145" dur="500" fill="hold"/>
                                        <p:tgtEl>
                                          <p:spTgt spid="6"/>
                                        </p:tgtEl>
                                        <p:attrNameLst>
                                          <p:attrName>ppt_x</p:attrName>
                                        </p:attrNameLst>
                                      </p:cBhvr>
                                      <p:tavLst>
                                        <p:tav tm="0">
                                          <p:val>
                                            <p:strVal val="#ppt_x"/>
                                          </p:val>
                                        </p:tav>
                                        <p:tav tm="100000">
                                          <p:val>
                                            <p:strVal val="#ppt_x"/>
                                          </p:val>
                                        </p:tav>
                                      </p:tavLst>
                                    </p:anim>
                                    <p:anim calcmode="lin" valueType="num">
                                      <p:cBhvr additive="base">
                                        <p:cTn id="1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3" name="Text Box 17"/>
          <p:cNvSpPr txBox="1">
            <a:spLocks noChangeArrowheads="1"/>
          </p:cNvSpPr>
          <p:nvPr/>
        </p:nvSpPr>
        <p:spPr bwMode="auto">
          <a:xfrm>
            <a:off x="900113" y="2852738"/>
            <a:ext cx="3671887" cy="2282825"/>
          </a:xfrm>
          <a:prstGeom prst="rect">
            <a:avLst/>
          </a:prstGeom>
          <a:noFill/>
          <a:ln w="9525" algn="ctr">
            <a:noFill/>
            <a:miter lim="800000"/>
            <a:headEnd/>
            <a:tailEnd/>
          </a:ln>
        </p:spPr>
        <p:txBody>
          <a:bodyPr>
            <a:spAutoFit/>
          </a:bodyPr>
          <a:lstStyle/>
          <a:p>
            <a:pPr algn="ctr">
              <a:spcBef>
                <a:spcPct val="50000"/>
              </a:spcBef>
            </a:pPr>
            <a:r>
              <a:rPr lang="en-CA" dirty="0">
                <a:solidFill>
                  <a:srgbClr val="000000"/>
                </a:solidFill>
                <a:latin typeface="Arial" charset="0"/>
              </a:rPr>
              <a:t>Be sure to check the WILO NA web site (</a:t>
            </a:r>
            <a:r>
              <a:rPr lang="en-CA" dirty="0">
                <a:solidFill>
                  <a:srgbClr val="000000"/>
                </a:solidFill>
                <a:latin typeface="Arial" charset="0"/>
                <a:hlinkClick r:id="rId2"/>
              </a:rPr>
              <a:t>www.wilo-na.com</a:t>
            </a:r>
            <a:r>
              <a:rPr lang="en-CA" dirty="0">
                <a:solidFill>
                  <a:srgbClr val="000000"/>
                </a:solidFill>
                <a:latin typeface="Arial" charset="0"/>
              </a:rPr>
              <a:t>) for additional training courses and the “Ask the Trainer” section!</a:t>
            </a:r>
          </a:p>
        </p:txBody>
      </p:sp>
      <p:pic>
        <p:nvPicPr>
          <p:cNvPr id="38915" name="Picture 18"/>
          <p:cNvPicPr>
            <a:picLocks noChangeAspect="1" noChangeArrowheads="1"/>
          </p:cNvPicPr>
          <p:nvPr/>
        </p:nvPicPr>
        <p:blipFill>
          <a:blip r:embed="rId3"/>
          <a:srcRect/>
          <a:stretch>
            <a:fillRect/>
          </a:stretch>
        </p:blipFill>
        <p:spPr bwMode="auto">
          <a:xfrm>
            <a:off x="4983163" y="1557338"/>
            <a:ext cx="3459162" cy="4608512"/>
          </a:xfrm>
          <a:prstGeom prst="rect">
            <a:avLst/>
          </a:prstGeom>
          <a:noFill/>
          <a:ln w="9525" algn="ctr">
            <a:solidFill>
              <a:srgbClr val="000000"/>
            </a:solidFill>
            <a:miter lim="800000"/>
            <a:headEnd/>
            <a:tailEnd/>
          </a:ln>
        </p:spPr>
      </p:pic>
      <p:sp>
        <p:nvSpPr>
          <p:cNvPr id="38916" name="Text Box 19"/>
          <p:cNvSpPr txBox="1">
            <a:spLocks noChangeArrowheads="1"/>
          </p:cNvSpPr>
          <p:nvPr/>
        </p:nvSpPr>
        <p:spPr bwMode="auto">
          <a:xfrm>
            <a:off x="5795963" y="6165850"/>
            <a:ext cx="2232025" cy="396875"/>
          </a:xfrm>
          <a:prstGeom prst="rect">
            <a:avLst/>
          </a:prstGeom>
          <a:noFill/>
          <a:ln w="9525">
            <a:noFill/>
            <a:miter lim="800000"/>
            <a:headEnd/>
            <a:tailEnd/>
          </a:ln>
        </p:spPr>
        <p:txBody>
          <a:bodyPr>
            <a:spAutoFit/>
          </a:bodyPr>
          <a:lstStyle/>
          <a:p>
            <a:pPr>
              <a:spcBef>
                <a:spcPct val="50000"/>
              </a:spcBef>
            </a:pPr>
            <a:r>
              <a:rPr lang="en-CA" sz="2000" dirty="0">
                <a:latin typeface="Arial" charset="0"/>
              </a:rPr>
              <a:t>WILO Brain Box</a:t>
            </a:r>
          </a:p>
        </p:txBody>
      </p:sp>
      <p:sp>
        <p:nvSpPr>
          <p:cNvPr id="38917" name="Text Box 21"/>
          <p:cNvSpPr txBox="1">
            <a:spLocks noChangeArrowheads="1"/>
          </p:cNvSpPr>
          <p:nvPr/>
        </p:nvSpPr>
        <p:spPr bwMode="auto">
          <a:xfrm>
            <a:off x="1476375" y="822325"/>
            <a:ext cx="5761038" cy="701675"/>
          </a:xfrm>
          <a:prstGeom prst="rect">
            <a:avLst/>
          </a:prstGeom>
          <a:noFill/>
          <a:ln w="9525" algn="ctr">
            <a:noFill/>
            <a:miter lim="800000"/>
            <a:headEnd/>
            <a:tailEnd/>
          </a:ln>
        </p:spPr>
        <p:txBody>
          <a:bodyPr>
            <a:spAutoFit/>
          </a:bodyPr>
          <a:lstStyle/>
          <a:p>
            <a:pPr algn="ctr">
              <a:spcBef>
                <a:spcPct val="50000"/>
              </a:spcBef>
            </a:pPr>
            <a:r>
              <a:rPr lang="en-CA" sz="4000" dirty="0">
                <a:solidFill>
                  <a:schemeClr val="bg1"/>
                </a:solidFill>
                <a:latin typeface="WILO Plus-Bold" pitchFamily="2" charset="0"/>
              </a:rPr>
              <a:t>THANK YOU!</a:t>
            </a:r>
            <a:endParaRPr lang="en-CA" sz="2800" dirty="0">
              <a:solidFill>
                <a:schemeClr val="bg1"/>
              </a:solidFill>
              <a:latin typeface="WILO Plus-Bold" pitchFamily="2"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593"/>
                                        </p:tgtEl>
                                        <p:attrNameLst>
                                          <p:attrName>style.visibility</p:attrName>
                                        </p:attrNameLst>
                                      </p:cBhvr>
                                      <p:to>
                                        <p:strVal val="visible"/>
                                      </p:to>
                                    </p:set>
                                    <p:animEffect transition="in" filter="fade">
                                      <p:cBhvr>
                                        <p:cTn id="7" dur="2000"/>
                                        <p:tgtEl>
                                          <p:spTgt spid="24593"/>
                                        </p:tgtEl>
                                      </p:cBhvr>
                                    </p:animEffect>
                                    <p:anim calcmode="lin" valueType="num">
                                      <p:cBhvr>
                                        <p:cTn id="8" dur="2000" fill="hold"/>
                                        <p:tgtEl>
                                          <p:spTgt spid="24593"/>
                                        </p:tgtEl>
                                        <p:attrNameLst>
                                          <p:attrName>ppt_x</p:attrName>
                                        </p:attrNameLst>
                                      </p:cBhvr>
                                      <p:tavLst>
                                        <p:tav tm="0">
                                          <p:val>
                                            <p:strVal val="#ppt_x"/>
                                          </p:val>
                                        </p:tav>
                                        <p:tav tm="100000">
                                          <p:val>
                                            <p:strVal val="#ppt_x"/>
                                          </p:val>
                                        </p:tav>
                                      </p:tavLst>
                                    </p:anim>
                                    <p:anim calcmode="lin" valueType="num">
                                      <p:cBhvr>
                                        <p:cTn id="9" dur="2000" fill="hold"/>
                                        <p:tgtEl>
                                          <p:spTgt spid="245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5"/>
          <p:cNvSpPr txBox="1">
            <a:spLocks noChangeArrowheads="1"/>
          </p:cNvSpPr>
          <p:nvPr/>
        </p:nvSpPr>
        <p:spPr bwMode="auto">
          <a:xfrm>
            <a:off x="1214438" y="357188"/>
            <a:ext cx="6738937" cy="523875"/>
          </a:xfrm>
          <a:prstGeom prst="rect">
            <a:avLst/>
          </a:prstGeom>
          <a:noFill/>
          <a:ln w="9525" algn="ctr">
            <a:noFill/>
            <a:miter lim="800000"/>
            <a:headEnd/>
            <a:tailEnd/>
          </a:ln>
        </p:spPr>
        <p:txBody>
          <a:bodyPr>
            <a:spAutoFit/>
          </a:bodyPr>
          <a:lstStyle/>
          <a:p>
            <a:pPr algn="ctr">
              <a:spcBef>
                <a:spcPct val="50000"/>
              </a:spcBef>
            </a:pPr>
            <a:r>
              <a:rPr lang="en-CA" sz="2800" dirty="0">
                <a:solidFill>
                  <a:srgbClr val="000000"/>
                </a:solidFill>
                <a:latin typeface="WILO Plus TF-Bold" pitchFamily="2" charset="0"/>
              </a:rPr>
              <a:t>Overall Features and Benefits TOP Z con’t</a:t>
            </a:r>
          </a:p>
        </p:txBody>
      </p:sp>
      <p:sp>
        <p:nvSpPr>
          <p:cNvPr id="36213" name="Text Box 373"/>
          <p:cNvSpPr txBox="1">
            <a:spLocks noChangeArrowheads="1"/>
          </p:cNvSpPr>
          <p:nvPr/>
        </p:nvSpPr>
        <p:spPr bwMode="auto">
          <a:xfrm>
            <a:off x="468313" y="900113"/>
            <a:ext cx="5761037" cy="5047536"/>
          </a:xfrm>
          <a:prstGeom prst="rect">
            <a:avLst/>
          </a:prstGeom>
          <a:noFill/>
          <a:ln w="9525">
            <a:noFill/>
            <a:miter lim="800000"/>
            <a:headEnd/>
            <a:tailEnd/>
          </a:ln>
        </p:spPr>
        <p:txBody>
          <a:bodyPr>
            <a:spAutoFit/>
          </a:bodyPr>
          <a:lstStyle/>
          <a:p>
            <a:pPr>
              <a:spcBef>
                <a:spcPct val="50000"/>
              </a:spcBef>
              <a:buFontTx/>
              <a:buChar char="•"/>
            </a:pPr>
            <a:r>
              <a:rPr lang="en-CA" sz="1600" b="1" dirty="0" smtClean="0">
                <a:solidFill>
                  <a:srgbClr val="000000"/>
                </a:solidFill>
                <a:latin typeface="WILO Plus-Bold" pitchFamily="2" charset="0"/>
              </a:rPr>
              <a:t> </a:t>
            </a:r>
            <a:r>
              <a:rPr lang="en-CA" sz="1600" b="1" dirty="0">
                <a:solidFill>
                  <a:srgbClr val="000000"/>
                </a:solidFill>
                <a:latin typeface="WILO Plus-Bold" pitchFamily="2" charset="0"/>
              </a:rPr>
              <a:t>Lead </a:t>
            </a:r>
            <a:r>
              <a:rPr lang="en-CA" sz="1600" b="1" dirty="0" smtClean="0">
                <a:solidFill>
                  <a:srgbClr val="000000"/>
                </a:solidFill>
                <a:latin typeface="WILO Plus-Bold" pitchFamily="2" charset="0"/>
              </a:rPr>
              <a:t>Free Bronze (Cast Iron Version NOT Available)</a:t>
            </a:r>
            <a:endParaRPr lang="en-CA" sz="1600" b="1" dirty="0">
              <a:solidFill>
                <a:srgbClr val="000000"/>
              </a:solidFill>
              <a:latin typeface="WILO Plus-Bold" pitchFamily="2" charset="0"/>
            </a:endParaRPr>
          </a:p>
          <a:p>
            <a:pPr lvl="1">
              <a:spcBef>
                <a:spcPct val="50000"/>
              </a:spcBef>
              <a:buFontTx/>
              <a:buChar char="•"/>
            </a:pPr>
            <a:r>
              <a:rPr lang="en-CA" sz="1400" dirty="0">
                <a:solidFill>
                  <a:srgbClr val="000000"/>
                </a:solidFill>
                <a:latin typeface="WILO Plus-Bold" pitchFamily="2" charset="0"/>
              </a:rPr>
              <a:t> Complies with NSF 61</a:t>
            </a:r>
          </a:p>
          <a:p>
            <a:pPr>
              <a:spcBef>
                <a:spcPct val="50000"/>
              </a:spcBef>
              <a:buFontTx/>
              <a:buChar char="•"/>
            </a:pPr>
            <a:r>
              <a:rPr lang="en-CA" sz="1600" b="1" dirty="0">
                <a:solidFill>
                  <a:srgbClr val="000000"/>
                </a:solidFill>
                <a:latin typeface="WILO Plus-Bold" pitchFamily="2" charset="0"/>
              </a:rPr>
              <a:t> Engineered </a:t>
            </a:r>
            <a:r>
              <a:rPr lang="en-CA" sz="1600" b="1" dirty="0" smtClean="0">
                <a:solidFill>
                  <a:srgbClr val="000000"/>
                </a:solidFill>
                <a:latin typeface="WILO Plus-Bold" pitchFamily="2" charset="0"/>
              </a:rPr>
              <a:t>Composite </a:t>
            </a:r>
            <a:r>
              <a:rPr lang="en-CA" sz="1600" b="1" dirty="0">
                <a:solidFill>
                  <a:srgbClr val="000000"/>
                </a:solidFill>
                <a:latin typeface="WILO Plus-Bold" pitchFamily="2" charset="0"/>
              </a:rPr>
              <a:t>Impeller</a:t>
            </a:r>
          </a:p>
          <a:p>
            <a:pPr lvl="1">
              <a:spcBef>
                <a:spcPct val="50000"/>
              </a:spcBef>
              <a:buFontTx/>
              <a:buChar char="•"/>
            </a:pPr>
            <a:r>
              <a:rPr lang="en-CA" sz="1400" dirty="0">
                <a:solidFill>
                  <a:srgbClr val="000000"/>
                </a:solidFill>
                <a:latin typeface="WILO Plus-Bold" pitchFamily="2" charset="0"/>
              </a:rPr>
              <a:t> </a:t>
            </a:r>
            <a:r>
              <a:rPr lang="en-CA" sz="1400" dirty="0" smtClean="0">
                <a:solidFill>
                  <a:srgbClr val="000000"/>
                </a:solidFill>
                <a:latin typeface="WILO Plus-Bold" pitchFamily="2" charset="0"/>
              </a:rPr>
              <a:t>Compatible </a:t>
            </a:r>
            <a:r>
              <a:rPr lang="en-CA" sz="1400" dirty="0">
                <a:solidFill>
                  <a:srgbClr val="000000"/>
                </a:solidFill>
                <a:latin typeface="WILO Plus-Bold" pitchFamily="2" charset="0"/>
              </a:rPr>
              <a:t>with softened </a:t>
            </a:r>
            <a:r>
              <a:rPr lang="en-CA" sz="1400" dirty="0" smtClean="0">
                <a:solidFill>
                  <a:srgbClr val="000000"/>
                </a:solidFill>
                <a:latin typeface="WILO Plus-Bold" pitchFamily="2" charset="0"/>
              </a:rPr>
              <a:t>water</a:t>
            </a:r>
            <a:r>
              <a:rPr lang="en-CA" sz="1600" b="1" dirty="0" smtClean="0">
                <a:solidFill>
                  <a:srgbClr val="000000"/>
                </a:solidFill>
                <a:latin typeface="WILO Plus-Bold" pitchFamily="2" charset="0"/>
              </a:rPr>
              <a:t> </a:t>
            </a:r>
          </a:p>
          <a:p>
            <a:pPr>
              <a:spcBef>
                <a:spcPct val="50000"/>
              </a:spcBef>
              <a:buFontTx/>
              <a:buChar char="•"/>
            </a:pPr>
            <a:r>
              <a:rPr lang="en-CA" sz="1600" b="1" dirty="0" smtClean="0">
                <a:solidFill>
                  <a:srgbClr val="000000"/>
                </a:solidFill>
                <a:latin typeface="WILO Plus-Bold" pitchFamily="2" charset="0"/>
              </a:rPr>
              <a:t> Wet Rotor “Seal less” Design</a:t>
            </a:r>
          </a:p>
          <a:p>
            <a:pPr lvl="1">
              <a:spcBef>
                <a:spcPct val="50000"/>
              </a:spcBef>
              <a:buFontTx/>
              <a:buChar char="•"/>
            </a:pPr>
            <a:r>
              <a:rPr lang="en-CA" sz="1400" dirty="0" smtClean="0">
                <a:solidFill>
                  <a:srgbClr val="000000"/>
                </a:solidFill>
                <a:latin typeface="WILO Plus-Bold" pitchFamily="2" charset="0"/>
              </a:rPr>
              <a:t> Multiple Speed</a:t>
            </a:r>
          </a:p>
          <a:p>
            <a:pPr lvl="1">
              <a:spcBef>
                <a:spcPct val="50000"/>
              </a:spcBef>
              <a:buFontTx/>
              <a:buChar char="•"/>
            </a:pPr>
            <a:r>
              <a:rPr lang="en-CA" sz="1400" dirty="0" smtClean="0">
                <a:solidFill>
                  <a:srgbClr val="000000"/>
                </a:solidFill>
                <a:latin typeface="WILO Plus-Bold" pitchFamily="2" charset="0"/>
              </a:rPr>
              <a:t> No Mechanical Seals</a:t>
            </a:r>
          </a:p>
          <a:p>
            <a:pPr lvl="1">
              <a:spcBef>
                <a:spcPct val="50000"/>
              </a:spcBef>
              <a:buFontTx/>
              <a:buChar char="•"/>
            </a:pPr>
            <a:r>
              <a:rPr lang="en-CA" sz="1400" dirty="0" smtClean="0">
                <a:solidFill>
                  <a:srgbClr val="000000"/>
                </a:solidFill>
                <a:latin typeface="WILO Plus-Bold" pitchFamily="2" charset="0"/>
              </a:rPr>
              <a:t> No Couplings</a:t>
            </a:r>
          </a:p>
          <a:p>
            <a:pPr lvl="1">
              <a:spcBef>
                <a:spcPct val="50000"/>
              </a:spcBef>
              <a:buFontTx/>
              <a:buChar char="•"/>
            </a:pPr>
            <a:r>
              <a:rPr lang="en-CA" sz="1400" dirty="0" smtClean="0">
                <a:solidFill>
                  <a:srgbClr val="000000"/>
                </a:solidFill>
                <a:latin typeface="WILO Plus-Bold" pitchFamily="2" charset="0"/>
              </a:rPr>
              <a:t> No Maintenance!</a:t>
            </a:r>
            <a:endParaRPr lang="en-CA" sz="1400" dirty="0">
              <a:solidFill>
                <a:srgbClr val="000000"/>
              </a:solidFill>
              <a:latin typeface="WILO Plus-Bold" pitchFamily="2" charset="0"/>
            </a:endParaRPr>
          </a:p>
          <a:p>
            <a:pPr>
              <a:spcBef>
                <a:spcPct val="50000"/>
              </a:spcBef>
              <a:buFontTx/>
              <a:buChar char="•"/>
            </a:pPr>
            <a:r>
              <a:rPr lang="en-CA" sz="1600" b="1" dirty="0">
                <a:solidFill>
                  <a:srgbClr val="000000"/>
                </a:solidFill>
                <a:latin typeface="WILO Plus-Bold" pitchFamily="2" charset="0"/>
              </a:rPr>
              <a:t> </a:t>
            </a:r>
            <a:r>
              <a:rPr lang="en-CA" sz="1600" b="1" dirty="0" smtClean="0">
                <a:solidFill>
                  <a:srgbClr val="000000"/>
                </a:solidFill>
                <a:latin typeface="WILO Plus-Bold" pitchFamily="2" charset="0"/>
              </a:rPr>
              <a:t>Redesigned Rotor/Can Assembly</a:t>
            </a:r>
            <a:endParaRPr lang="en-CA" sz="1600" b="1" dirty="0">
              <a:solidFill>
                <a:srgbClr val="000000"/>
              </a:solidFill>
              <a:latin typeface="WILO Plus-Bold" pitchFamily="2" charset="0"/>
            </a:endParaRPr>
          </a:p>
          <a:p>
            <a:pPr lvl="1">
              <a:spcBef>
                <a:spcPct val="50000"/>
              </a:spcBef>
              <a:buFontTx/>
              <a:buChar char="•"/>
            </a:pPr>
            <a:r>
              <a:rPr lang="en-CA" sz="1400" dirty="0">
                <a:solidFill>
                  <a:srgbClr val="000000"/>
                </a:solidFill>
                <a:latin typeface="WILO Plus-Bold" pitchFamily="2" charset="0"/>
              </a:rPr>
              <a:t> </a:t>
            </a:r>
            <a:r>
              <a:rPr lang="en-CA" sz="1400" dirty="0" smtClean="0">
                <a:solidFill>
                  <a:srgbClr val="000000"/>
                </a:solidFill>
                <a:latin typeface="WILO Plus-Bold" pitchFamily="2" charset="0"/>
              </a:rPr>
              <a:t>Built in internal check valve</a:t>
            </a:r>
          </a:p>
          <a:p>
            <a:pPr lvl="1">
              <a:spcBef>
                <a:spcPct val="50000"/>
              </a:spcBef>
              <a:buFontTx/>
              <a:buChar char="•"/>
            </a:pPr>
            <a:r>
              <a:rPr lang="en-CA" sz="1400" dirty="0" smtClean="0">
                <a:solidFill>
                  <a:srgbClr val="000000"/>
                </a:solidFill>
                <a:latin typeface="WILO Plus-Bold" pitchFamily="2" charset="0"/>
              </a:rPr>
              <a:t> Eliminates internal fluid transfer</a:t>
            </a:r>
          </a:p>
          <a:p>
            <a:pPr lvl="1">
              <a:spcBef>
                <a:spcPct val="50000"/>
              </a:spcBef>
              <a:buFontTx/>
              <a:buChar char="•"/>
            </a:pPr>
            <a:r>
              <a:rPr lang="en-CA" sz="1400" dirty="0" smtClean="0">
                <a:solidFill>
                  <a:srgbClr val="000000"/>
                </a:solidFill>
                <a:latin typeface="WILO Plus-Bold" pitchFamily="2" charset="0"/>
              </a:rPr>
              <a:t> Eliminates calcium build up</a:t>
            </a:r>
          </a:p>
          <a:p>
            <a:pPr lvl="1">
              <a:spcBef>
                <a:spcPct val="50000"/>
              </a:spcBef>
              <a:buFontTx/>
              <a:buChar char="•"/>
            </a:pPr>
            <a:r>
              <a:rPr lang="en-CA" sz="1400" dirty="0" smtClean="0">
                <a:solidFill>
                  <a:srgbClr val="000000"/>
                </a:solidFill>
                <a:latin typeface="WILO Plus-Bold" pitchFamily="2" charset="0"/>
              </a:rPr>
              <a:t> Lead free bearings</a:t>
            </a:r>
            <a:endParaRPr lang="en-CA" sz="1400" dirty="0">
              <a:solidFill>
                <a:srgbClr val="000000"/>
              </a:solidFill>
              <a:latin typeface="WILO Plus-Bold" pitchFamily="2" charset="0"/>
            </a:endParaRPr>
          </a:p>
          <a:p>
            <a:pPr>
              <a:spcBef>
                <a:spcPct val="50000"/>
              </a:spcBef>
              <a:buFontTx/>
              <a:buChar char="•"/>
            </a:pPr>
            <a:r>
              <a:rPr lang="en-CA" sz="1600" b="1" dirty="0">
                <a:solidFill>
                  <a:srgbClr val="000000"/>
                </a:solidFill>
                <a:latin typeface="WILO Plus-Bold" pitchFamily="2" charset="0"/>
              </a:rPr>
              <a:t> Automatically </a:t>
            </a:r>
            <a:r>
              <a:rPr lang="en-CA" sz="1600" b="1" dirty="0" smtClean="0">
                <a:solidFill>
                  <a:srgbClr val="000000"/>
                </a:solidFill>
                <a:latin typeface="WILO Plus-Bold" pitchFamily="2" charset="0"/>
              </a:rPr>
              <a:t>Vented</a:t>
            </a:r>
            <a:endParaRPr lang="en-CA" sz="1600" b="1" dirty="0">
              <a:solidFill>
                <a:srgbClr val="000000"/>
              </a:solidFill>
              <a:latin typeface="WILO Plus-Bold" pitchFamily="2" charset="0"/>
            </a:endParaRPr>
          </a:p>
        </p:txBody>
      </p:sp>
      <p:pic>
        <p:nvPicPr>
          <p:cNvPr id="6148" name="Picture 376"/>
          <p:cNvPicPr>
            <a:picLocks noChangeAspect="1" noChangeArrowheads="1"/>
          </p:cNvPicPr>
          <p:nvPr/>
        </p:nvPicPr>
        <p:blipFill>
          <a:blip r:embed="rId2"/>
          <a:srcRect/>
          <a:stretch>
            <a:fillRect/>
          </a:stretch>
        </p:blipFill>
        <p:spPr bwMode="auto">
          <a:xfrm>
            <a:off x="4208492" y="1785938"/>
            <a:ext cx="4578350" cy="3714750"/>
          </a:xfrm>
          <a:prstGeom prst="rect">
            <a:avLst/>
          </a:prstGeom>
          <a:noFill/>
          <a:ln w="9525" algn="ctr">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2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2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21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2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21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21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21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21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21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21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21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21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21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21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21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6" name="Text Box 36"/>
          <p:cNvSpPr txBox="1">
            <a:spLocks noChangeArrowheads="1"/>
          </p:cNvSpPr>
          <p:nvPr/>
        </p:nvSpPr>
        <p:spPr bwMode="auto">
          <a:xfrm>
            <a:off x="684213" y="2740025"/>
            <a:ext cx="7488237" cy="3554413"/>
          </a:xfrm>
          <a:prstGeom prst="rect">
            <a:avLst/>
          </a:prstGeom>
          <a:noFill/>
          <a:ln w="9525" algn="ctr">
            <a:noFill/>
            <a:miter lim="800000"/>
            <a:headEnd/>
            <a:tailEnd/>
          </a:ln>
        </p:spPr>
        <p:txBody>
          <a:bodyPr>
            <a:spAutoFit/>
          </a:bodyPr>
          <a:lstStyle/>
          <a:p>
            <a:pPr>
              <a:spcBef>
                <a:spcPct val="50000"/>
              </a:spcBef>
            </a:pPr>
            <a:r>
              <a:rPr lang="en-CA" sz="1800" b="1" i="1" dirty="0">
                <a:solidFill>
                  <a:srgbClr val="000000"/>
                </a:solidFill>
                <a:latin typeface="Arial" charset="0"/>
              </a:rPr>
              <a:t>TOP Z</a:t>
            </a:r>
            <a:endParaRPr lang="en-CA" sz="1400" dirty="0">
              <a:solidFill>
                <a:srgbClr val="000000"/>
              </a:solidFill>
              <a:latin typeface="Arial" charset="0"/>
            </a:endParaRPr>
          </a:p>
          <a:p>
            <a:pPr lvl="1">
              <a:spcBef>
                <a:spcPct val="50000"/>
              </a:spcBef>
              <a:buFontTx/>
              <a:buChar char="•"/>
            </a:pPr>
            <a:r>
              <a:rPr lang="en-CA" sz="1400" dirty="0">
                <a:solidFill>
                  <a:srgbClr val="000000"/>
                </a:solidFill>
                <a:latin typeface="Arial" charset="0"/>
              </a:rPr>
              <a:t> “Z” Lead Free </a:t>
            </a:r>
            <a:r>
              <a:rPr lang="en-CA" sz="1400" dirty="0" smtClean="0">
                <a:solidFill>
                  <a:srgbClr val="000000"/>
                </a:solidFill>
                <a:latin typeface="Arial" charset="0"/>
              </a:rPr>
              <a:t>Bronze (no cast iron version) Multiple </a:t>
            </a:r>
            <a:r>
              <a:rPr lang="en-CA" sz="1400" dirty="0">
                <a:solidFill>
                  <a:srgbClr val="000000"/>
                </a:solidFill>
                <a:latin typeface="Arial" charset="0"/>
              </a:rPr>
              <a:t>speed</a:t>
            </a:r>
          </a:p>
          <a:p>
            <a:pPr>
              <a:spcBef>
                <a:spcPct val="50000"/>
              </a:spcBef>
            </a:pPr>
            <a:r>
              <a:rPr lang="en-CA" sz="1800" b="1" i="1" dirty="0">
                <a:solidFill>
                  <a:srgbClr val="000000"/>
                </a:solidFill>
                <a:latin typeface="Arial" charset="0"/>
              </a:rPr>
              <a:t>1.5</a:t>
            </a:r>
            <a:endParaRPr lang="en-CA" sz="1800" dirty="0">
              <a:solidFill>
                <a:srgbClr val="000000"/>
              </a:solidFill>
              <a:latin typeface="Arial" charset="0"/>
            </a:endParaRPr>
          </a:p>
          <a:p>
            <a:pPr lvl="1">
              <a:spcBef>
                <a:spcPct val="50000"/>
              </a:spcBef>
              <a:buFontTx/>
              <a:buChar char="•"/>
            </a:pPr>
            <a:r>
              <a:rPr lang="en-CA" sz="1400" dirty="0">
                <a:solidFill>
                  <a:srgbClr val="000000"/>
                </a:solidFill>
                <a:latin typeface="Arial" charset="0"/>
              </a:rPr>
              <a:t> Flange size in Inches</a:t>
            </a:r>
          </a:p>
          <a:p>
            <a:pPr lvl="1">
              <a:spcBef>
                <a:spcPct val="50000"/>
              </a:spcBef>
              <a:buFontTx/>
              <a:buChar char="•"/>
            </a:pPr>
            <a:r>
              <a:rPr lang="en-CA" sz="1400" dirty="0">
                <a:solidFill>
                  <a:srgbClr val="000000"/>
                </a:solidFill>
                <a:latin typeface="Arial" charset="0"/>
              </a:rPr>
              <a:t> </a:t>
            </a:r>
            <a:r>
              <a:rPr lang="en-CA" sz="1400" dirty="0" smtClean="0">
                <a:solidFill>
                  <a:srgbClr val="000000"/>
                </a:solidFill>
                <a:latin typeface="Arial" charset="0"/>
              </a:rPr>
              <a:t>3”  - ANSI</a:t>
            </a:r>
            <a:r>
              <a:rPr lang="en-CA" sz="1400" dirty="0">
                <a:solidFill>
                  <a:srgbClr val="000000"/>
                </a:solidFill>
                <a:latin typeface="Arial" charset="0"/>
              </a:rPr>
              <a:t>, 125 # raised face, 4 bolt</a:t>
            </a:r>
          </a:p>
          <a:p>
            <a:pPr lvl="1">
              <a:spcBef>
                <a:spcPct val="50000"/>
              </a:spcBef>
              <a:buFontTx/>
              <a:buChar char="•"/>
            </a:pPr>
            <a:r>
              <a:rPr lang="en-CA" sz="1400" dirty="0">
                <a:solidFill>
                  <a:srgbClr val="000000"/>
                </a:solidFill>
                <a:latin typeface="Arial" charset="0"/>
              </a:rPr>
              <a:t> 2” pump flange - 4 bolt “grooved” pump type</a:t>
            </a:r>
          </a:p>
          <a:p>
            <a:pPr lvl="1">
              <a:spcBef>
                <a:spcPct val="50000"/>
              </a:spcBef>
              <a:buFontTx/>
              <a:buChar char="•"/>
            </a:pPr>
            <a:r>
              <a:rPr lang="en-CA" sz="1400" dirty="0">
                <a:solidFill>
                  <a:srgbClr val="000000"/>
                </a:solidFill>
                <a:latin typeface="Arial" charset="0"/>
              </a:rPr>
              <a:t> 1 ½” and 1 ¼” pump flange - oval 2 bolt “grooved” type</a:t>
            </a:r>
          </a:p>
          <a:p>
            <a:pPr>
              <a:spcBef>
                <a:spcPct val="50000"/>
              </a:spcBef>
            </a:pPr>
            <a:r>
              <a:rPr lang="en-CA" sz="1800" b="1" i="1" dirty="0">
                <a:solidFill>
                  <a:srgbClr val="000000"/>
                </a:solidFill>
                <a:latin typeface="Arial" charset="0"/>
              </a:rPr>
              <a:t>25</a:t>
            </a:r>
            <a:endParaRPr lang="en-CA" sz="1800" dirty="0">
              <a:solidFill>
                <a:srgbClr val="000000"/>
              </a:solidFill>
              <a:latin typeface="Arial" charset="0"/>
            </a:endParaRPr>
          </a:p>
          <a:p>
            <a:pPr lvl="1">
              <a:spcBef>
                <a:spcPct val="50000"/>
              </a:spcBef>
              <a:buFontTx/>
              <a:buChar char="•"/>
            </a:pPr>
            <a:r>
              <a:rPr lang="en-CA" sz="1400" dirty="0">
                <a:solidFill>
                  <a:srgbClr val="000000"/>
                </a:solidFill>
                <a:latin typeface="Arial" charset="0"/>
              </a:rPr>
              <a:t> Approximate maximum pumping head in feet (@ max speed)</a:t>
            </a:r>
          </a:p>
          <a:p>
            <a:pPr>
              <a:spcBef>
                <a:spcPct val="50000"/>
              </a:spcBef>
            </a:pPr>
            <a:endParaRPr lang="en-CA" sz="1400" dirty="0">
              <a:solidFill>
                <a:srgbClr val="000000"/>
              </a:solidFill>
              <a:latin typeface="Arial" charset="0"/>
            </a:endParaRPr>
          </a:p>
        </p:txBody>
      </p:sp>
      <p:sp>
        <p:nvSpPr>
          <p:cNvPr id="7171" name="Text Box 15"/>
          <p:cNvSpPr txBox="1">
            <a:spLocks noChangeArrowheads="1"/>
          </p:cNvSpPr>
          <p:nvPr/>
        </p:nvSpPr>
        <p:spPr bwMode="auto">
          <a:xfrm>
            <a:off x="611188" y="549275"/>
            <a:ext cx="6985000" cy="519113"/>
          </a:xfrm>
          <a:prstGeom prst="rect">
            <a:avLst/>
          </a:prstGeom>
          <a:noFill/>
          <a:ln w="9525" algn="ctr">
            <a:noFill/>
            <a:miter lim="800000"/>
            <a:headEnd/>
            <a:tailEnd/>
          </a:ln>
        </p:spPr>
        <p:txBody>
          <a:bodyPr>
            <a:spAutoFit/>
          </a:bodyPr>
          <a:lstStyle/>
          <a:p>
            <a:pPr algn="ctr">
              <a:spcBef>
                <a:spcPct val="50000"/>
              </a:spcBef>
            </a:pPr>
            <a:r>
              <a:rPr lang="en-CA" sz="2800" dirty="0">
                <a:solidFill>
                  <a:srgbClr val="000000"/>
                </a:solidFill>
                <a:latin typeface="WILO Plus-Bold" pitchFamily="2" charset="0"/>
              </a:rPr>
              <a:t>WILO </a:t>
            </a:r>
            <a:r>
              <a:rPr lang="en-CA" sz="2800" dirty="0" smtClean="0">
                <a:solidFill>
                  <a:srgbClr val="000000"/>
                </a:solidFill>
                <a:latin typeface="WILO Plus-Bold" pitchFamily="2" charset="0"/>
              </a:rPr>
              <a:t>Top Z </a:t>
            </a:r>
            <a:r>
              <a:rPr lang="en-CA" sz="2800" dirty="0">
                <a:solidFill>
                  <a:srgbClr val="000000"/>
                </a:solidFill>
                <a:latin typeface="WILO Plus-Bold" pitchFamily="2" charset="0"/>
              </a:rPr>
              <a:t>Model Number System</a:t>
            </a:r>
          </a:p>
        </p:txBody>
      </p:sp>
      <p:sp>
        <p:nvSpPr>
          <p:cNvPr id="7172" name="Text Box 17"/>
          <p:cNvSpPr txBox="1">
            <a:spLocks noChangeArrowheads="1"/>
          </p:cNvSpPr>
          <p:nvPr/>
        </p:nvSpPr>
        <p:spPr bwMode="auto">
          <a:xfrm>
            <a:off x="785813" y="1341438"/>
            <a:ext cx="7272337" cy="519112"/>
          </a:xfrm>
          <a:prstGeom prst="rect">
            <a:avLst/>
          </a:prstGeom>
          <a:noFill/>
          <a:ln w="9525" algn="ctr">
            <a:noFill/>
            <a:miter lim="800000"/>
            <a:headEnd/>
            <a:tailEnd/>
          </a:ln>
        </p:spPr>
        <p:txBody>
          <a:bodyPr>
            <a:spAutoFit/>
          </a:bodyPr>
          <a:lstStyle/>
          <a:p>
            <a:pPr algn="r">
              <a:spcBef>
                <a:spcPct val="50000"/>
              </a:spcBef>
            </a:pPr>
            <a:r>
              <a:rPr lang="en-CA" sz="2800" dirty="0">
                <a:solidFill>
                  <a:srgbClr val="000000"/>
                </a:solidFill>
                <a:latin typeface="Arial" charset="0"/>
              </a:rPr>
              <a:t>TOP Z 1.5 x 25 </a:t>
            </a:r>
          </a:p>
        </p:txBody>
      </p:sp>
      <p:sp>
        <p:nvSpPr>
          <p:cNvPr id="10260" name="Line 20"/>
          <p:cNvSpPr>
            <a:spLocks noChangeShapeType="1"/>
          </p:cNvSpPr>
          <p:nvPr/>
        </p:nvSpPr>
        <p:spPr bwMode="auto">
          <a:xfrm>
            <a:off x="1547813" y="2924175"/>
            <a:ext cx="4895850" cy="0"/>
          </a:xfrm>
          <a:prstGeom prst="line">
            <a:avLst/>
          </a:prstGeom>
          <a:noFill/>
          <a:ln w="9525">
            <a:solidFill>
              <a:schemeClr val="tx1"/>
            </a:solidFill>
            <a:round/>
            <a:headEnd/>
            <a:tailEnd/>
          </a:ln>
        </p:spPr>
        <p:txBody>
          <a:bodyPr/>
          <a:lstStyle/>
          <a:p>
            <a:endParaRPr lang="en-US" dirty="0"/>
          </a:p>
        </p:txBody>
      </p:sp>
      <p:sp>
        <p:nvSpPr>
          <p:cNvPr id="10261" name="Line 21"/>
          <p:cNvSpPr>
            <a:spLocks noChangeShapeType="1"/>
          </p:cNvSpPr>
          <p:nvPr/>
        </p:nvSpPr>
        <p:spPr bwMode="auto">
          <a:xfrm>
            <a:off x="1258888" y="3644900"/>
            <a:ext cx="5689600" cy="0"/>
          </a:xfrm>
          <a:prstGeom prst="line">
            <a:avLst/>
          </a:prstGeom>
          <a:noFill/>
          <a:ln w="9525">
            <a:solidFill>
              <a:schemeClr val="tx1"/>
            </a:solidFill>
            <a:round/>
            <a:headEnd/>
            <a:tailEnd/>
          </a:ln>
        </p:spPr>
        <p:txBody>
          <a:bodyPr/>
          <a:lstStyle/>
          <a:p>
            <a:endParaRPr lang="en-US" dirty="0"/>
          </a:p>
        </p:txBody>
      </p:sp>
      <p:sp>
        <p:nvSpPr>
          <p:cNvPr id="10262" name="Line 22"/>
          <p:cNvSpPr>
            <a:spLocks noChangeShapeType="1"/>
          </p:cNvSpPr>
          <p:nvPr/>
        </p:nvSpPr>
        <p:spPr bwMode="auto">
          <a:xfrm>
            <a:off x="1258888" y="5373688"/>
            <a:ext cx="6481762" cy="0"/>
          </a:xfrm>
          <a:prstGeom prst="line">
            <a:avLst/>
          </a:prstGeom>
          <a:noFill/>
          <a:ln w="9525">
            <a:solidFill>
              <a:schemeClr val="tx1"/>
            </a:solidFill>
            <a:round/>
            <a:headEnd/>
            <a:tailEnd/>
          </a:ln>
        </p:spPr>
        <p:txBody>
          <a:bodyPr/>
          <a:lstStyle/>
          <a:p>
            <a:endParaRPr lang="en-US" dirty="0"/>
          </a:p>
        </p:txBody>
      </p:sp>
      <p:sp>
        <p:nvSpPr>
          <p:cNvPr id="10265" name="Line 25"/>
          <p:cNvSpPr>
            <a:spLocks noChangeShapeType="1"/>
          </p:cNvSpPr>
          <p:nvPr/>
        </p:nvSpPr>
        <p:spPr bwMode="auto">
          <a:xfrm flipH="1" flipV="1">
            <a:off x="6443663" y="1916113"/>
            <a:ext cx="0" cy="1008062"/>
          </a:xfrm>
          <a:prstGeom prst="line">
            <a:avLst/>
          </a:prstGeom>
          <a:noFill/>
          <a:ln w="9525">
            <a:solidFill>
              <a:schemeClr val="tx1"/>
            </a:solidFill>
            <a:round/>
            <a:headEnd/>
            <a:tailEnd type="triangle" w="med" len="med"/>
          </a:ln>
        </p:spPr>
        <p:txBody>
          <a:bodyPr/>
          <a:lstStyle/>
          <a:p>
            <a:endParaRPr lang="en-US" dirty="0"/>
          </a:p>
        </p:txBody>
      </p:sp>
      <p:sp>
        <p:nvSpPr>
          <p:cNvPr id="10266" name="Line 26"/>
          <p:cNvSpPr>
            <a:spLocks noChangeShapeType="1"/>
          </p:cNvSpPr>
          <p:nvPr/>
        </p:nvSpPr>
        <p:spPr bwMode="auto">
          <a:xfrm flipV="1">
            <a:off x="6948488" y="1916113"/>
            <a:ext cx="0" cy="1728787"/>
          </a:xfrm>
          <a:prstGeom prst="line">
            <a:avLst/>
          </a:prstGeom>
          <a:noFill/>
          <a:ln w="9525">
            <a:solidFill>
              <a:schemeClr val="tx1"/>
            </a:solidFill>
            <a:round/>
            <a:headEnd/>
            <a:tailEnd type="triangle" w="med" len="med"/>
          </a:ln>
        </p:spPr>
        <p:txBody>
          <a:bodyPr/>
          <a:lstStyle/>
          <a:p>
            <a:endParaRPr lang="en-US" dirty="0"/>
          </a:p>
        </p:txBody>
      </p:sp>
      <p:sp>
        <p:nvSpPr>
          <p:cNvPr id="10267" name="Line 27"/>
          <p:cNvSpPr>
            <a:spLocks noChangeShapeType="1"/>
          </p:cNvSpPr>
          <p:nvPr/>
        </p:nvSpPr>
        <p:spPr bwMode="auto">
          <a:xfrm flipV="1">
            <a:off x="7740650" y="1916113"/>
            <a:ext cx="0" cy="3457575"/>
          </a:xfrm>
          <a:prstGeom prst="line">
            <a:avLst/>
          </a:prstGeom>
          <a:noFill/>
          <a:ln w="9525">
            <a:solidFill>
              <a:schemeClr val="tx1"/>
            </a:solidFill>
            <a:round/>
            <a:headEnd/>
            <a:tailEnd type="triangle" w="med" len="med"/>
          </a:ln>
        </p:spPr>
        <p:txBody>
          <a:bodyPr/>
          <a:lstStyle/>
          <a:p>
            <a:endParaRPr lang="en-US" dirty="0"/>
          </a:p>
        </p:txBody>
      </p:sp>
      <p:pic>
        <p:nvPicPr>
          <p:cNvPr id="7179" name="Picture 376"/>
          <p:cNvPicPr>
            <a:picLocks noChangeAspect="1" noChangeArrowheads="1"/>
          </p:cNvPicPr>
          <p:nvPr/>
        </p:nvPicPr>
        <p:blipFill>
          <a:blip r:embed="rId2"/>
          <a:srcRect/>
          <a:stretch>
            <a:fillRect/>
          </a:stretch>
        </p:blipFill>
        <p:spPr bwMode="auto">
          <a:xfrm>
            <a:off x="857224" y="1296972"/>
            <a:ext cx="1571636" cy="1274772"/>
          </a:xfrm>
          <a:prstGeom prst="rect">
            <a:avLst/>
          </a:prstGeom>
          <a:noFill/>
          <a:ln w="9525" algn="ctr">
            <a:noFill/>
            <a:miter lim="800000"/>
            <a:headEnd/>
            <a:tailEnd/>
          </a:ln>
        </p:spPr>
      </p:pic>
      <p:pic>
        <p:nvPicPr>
          <p:cNvPr id="7180" name="Picture 16" descr="New Image.JPG"/>
          <p:cNvPicPr>
            <a:picLocks noChangeAspect="1"/>
          </p:cNvPicPr>
          <p:nvPr/>
        </p:nvPicPr>
        <p:blipFill>
          <a:blip r:embed="rId3"/>
          <a:srcRect/>
          <a:stretch>
            <a:fillRect/>
          </a:stretch>
        </p:blipFill>
        <p:spPr bwMode="auto">
          <a:xfrm>
            <a:off x="3143255" y="1279716"/>
            <a:ext cx="1142993" cy="122059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7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7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7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7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7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276">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27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2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6" grpId="0" build="p"/>
      <p:bldP spid="10260" grpId="0" animBg="1"/>
      <p:bldP spid="10261" grpId="0" animBg="1"/>
      <p:bldP spid="10262" grpId="0" animBg="1"/>
      <p:bldP spid="10265" grpId="0" animBg="1"/>
      <p:bldP spid="10266" grpId="0" animBg="1"/>
      <p:bldP spid="1026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
          <p:cNvSpPr txBox="1">
            <a:spLocks noChangeArrowheads="1"/>
          </p:cNvSpPr>
          <p:nvPr/>
        </p:nvSpPr>
        <p:spPr bwMode="auto">
          <a:xfrm>
            <a:off x="1116013" y="357166"/>
            <a:ext cx="6985000" cy="523220"/>
          </a:xfrm>
          <a:prstGeom prst="rect">
            <a:avLst/>
          </a:prstGeom>
          <a:noFill/>
          <a:ln w="9525" algn="ctr">
            <a:noFill/>
            <a:miter lim="800000"/>
            <a:headEnd/>
            <a:tailEnd/>
          </a:ln>
        </p:spPr>
        <p:txBody>
          <a:bodyPr>
            <a:spAutoFit/>
          </a:bodyPr>
          <a:lstStyle/>
          <a:p>
            <a:pPr algn="ctr">
              <a:spcBef>
                <a:spcPct val="50000"/>
              </a:spcBef>
            </a:pPr>
            <a:r>
              <a:rPr lang="en-CA" sz="2800" dirty="0">
                <a:solidFill>
                  <a:srgbClr val="000000"/>
                </a:solidFill>
                <a:latin typeface="WILO Plus-Bold" pitchFamily="2" charset="0"/>
              </a:rPr>
              <a:t>Top Z </a:t>
            </a:r>
            <a:r>
              <a:rPr lang="en-CA" sz="2800" dirty="0" smtClean="0">
                <a:solidFill>
                  <a:srgbClr val="000000"/>
                </a:solidFill>
                <a:latin typeface="WILO Plus-Bold" pitchFamily="2" charset="0"/>
              </a:rPr>
              <a:t>Technical Specifications</a:t>
            </a:r>
            <a:endParaRPr lang="en-CA" sz="1400" dirty="0" smtClean="0">
              <a:solidFill>
                <a:srgbClr val="000000"/>
              </a:solidFill>
              <a:latin typeface="WILO Plus-Bold" pitchFamily="2" charset="0"/>
            </a:endParaRPr>
          </a:p>
        </p:txBody>
      </p:sp>
      <p:sp>
        <p:nvSpPr>
          <p:cNvPr id="32791" name="Text Box 23"/>
          <p:cNvSpPr txBox="1">
            <a:spLocks noChangeArrowheads="1"/>
          </p:cNvSpPr>
          <p:nvPr/>
        </p:nvSpPr>
        <p:spPr bwMode="auto">
          <a:xfrm>
            <a:off x="2051050" y="1989138"/>
            <a:ext cx="5329238" cy="366712"/>
          </a:xfrm>
          <a:prstGeom prst="rect">
            <a:avLst/>
          </a:prstGeom>
          <a:noFill/>
          <a:ln w="9525" algn="ctr">
            <a:noFill/>
            <a:miter lim="800000"/>
            <a:headEnd/>
            <a:tailEnd/>
          </a:ln>
          <a:effectLst/>
        </p:spPr>
        <p:txBody>
          <a:bodyPr>
            <a:spAutoFit/>
          </a:bodyPr>
          <a:lstStyle/>
          <a:p>
            <a:pPr>
              <a:spcBef>
                <a:spcPct val="50000"/>
              </a:spcBef>
              <a:defRPr/>
            </a:pPr>
            <a:endParaRPr lang="en-US" sz="1800" dirty="0">
              <a:effectLst>
                <a:outerShdw blurRad="38100" dist="38100" dir="2700000" algn="tl">
                  <a:srgbClr val="C0C0C0"/>
                </a:outerShdw>
              </a:effectLst>
              <a:latin typeface="WILO Plus-Bold" pitchFamily="2" charset="0"/>
            </a:endParaRPr>
          </a:p>
        </p:txBody>
      </p:sp>
      <p:sp>
        <p:nvSpPr>
          <p:cNvPr id="6" name="TextBox 5"/>
          <p:cNvSpPr txBox="1"/>
          <p:nvPr/>
        </p:nvSpPr>
        <p:spPr>
          <a:xfrm>
            <a:off x="2071670" y="1142984"/>
            <a:ext cx="5000660" cy="5232202"/>
          </a:xfrm>
          <a:prstGeom prst="rect">
            <a:avLst/>
          </a:prstGeom>
          <a:noFill/>
        </p:spPr>
        <p:txBody>
          <a:bodyPr wrap="square" rtlCol="0">
            <a:spAutoFit/>
          </a:bodyPr>
          <a:lstStyle/>
          <a:p>
            <a:pPr>
              <a:buFont typeface="Arial" pitchFamily="34" charset="0"/>
              <a:buChar char="•"/>
            </a:pPr>
            <a:r>
              <a:rPr lang="en-US" sz="1600" dirty="0" smtClean="0">
                <a:solidFill>
                  <a:srgbClr val="000000"/>
                </a:solidFill>
                <a:latin typeface="WILO Plus TF-Regular" pitchFamily="2" charset="0"/>
              </a:rPr>
              <a:t> System Temperature</a:t>
            </a:r>
            <a:endParaRPr lang="en-US" sz="1200" dirty="0" smtClean="0">
              <a:solidFill>
                <a:srgbClr val="000000"/>
              </a:solidFill>
              <a:latin typeface="WILO Plus TF-Regular" pitchFamily="2" charset="0"/>
            </a:endParaRPr>
          </a:p>
          <a:p>
            <a:pPr lvl="1">
              <a:buFont typeface="Arial" pitchFamily="34" charset="0"/>
              <a:buChar char="•"/>
            </a:pPr>
            <a:r>
              <a:rPr lang="en-US" sz="1400" dirty="0" smtClean="0">
                <a:solidFill>
                  <a:srgbClr val="000000"/>
                </a:solidFill>
                <a:latin typeface="WILO Plus TF-Regular" pitchFamily="2" charset="0"/>
              </a:rPr>
              <a:t> Minimum (all applications) 14 Deg F (-10 Deg C)</a:t>
            </a:r>
          </a:p>
          <a:p>
            <a:pPr lvl="1">
              <a:buFont typeface="Arial" pitchFamily="34" charset="0"/>
              <a:buChar char="•"/>
            </a:pPr>
            <a:r>
              <a:rPr lang="en-US" sz="1400" dirty="0" smtClean="0">
                <a:solidFill>
                  <a:srgbClr val="000000"/>
                </a:solidFill>
                <a:latin typeface="WILO Plus TF-Regular" pitchFamily="2" charset="0"/>
              </a:rPr>
              <a:t> Maximum Temperature</a:t>
            </a:r>
          </a:p>
          <a:p>
            <a:pPr lvl="2">
              <a:buFont typeface="Arial" pitchFamily="34" charset="0"/>
              <a:buChar char="•"/>
            </a:pPr>
            <a:r>
              <a:rPr lang="en-US" sz="1200" dirty="0" smtClean="0">
                <a:solidFill>
                  <a:srgbClr val="000000"/>
                </a:solidFill>
                <a:latin typeface="WILO Plus TF-Regular" pitchFamily="2" charset="0"/>
              </a:rPr>
              <a:t> 176 Deg F (80 Deg C) Closed Circulating Systems</a:t>
            </a:r>
          </a:p>
          <a:p>
            <a:pPr lvl="2">
              <a:buFont typeface="Arial" pitchFamily="34" charset="0"/>
              <a:buChar char="•"/>
            </a:pPr>
            <a:r>
              <a:rPr lang="en-US" sz="1200" dirty="0" smtClean="0">
                <a:solidFill>
                  <a:srgbClr val="000000"/>
                </a:solidFill>
                <a:latin typeface="WILO Plus TF-Regular" pitchFamily="2" charset="0"/>
              </a:rPr>
              <a:t> 140 Deg F (60 Deg C) Open Circulating Systems</a:t>
            </a:r>
          </a:p>
          <a:p>
            <a:pPr lvl="2">
              <a:buFont typeface="Arial" pitchFamily="34" charset="0"/>
              <a:buChar char="•"/>
            </a:pPr>
            <a:r>
              <a:rPr lang="en-US" sz="1200" dirty="0" smtClean="0">
                <a:solidFill>
                  <a:srgbClr val="000000"/>
                </a:solidFill>
                <a:latin typeface="WILO Plus TF-Regular" pitchFamily="2" charset="0"/>
              </a:rPr>
              <a:t> 176 Deg F (80 Deg C) Potable Water Circulating Systems</a:t>
            </a:r>
          </a:p>
          <a:p>
            <a:pPr>
              <a:buFont typeface="Arial" pitchFamily="34" charset="0"/>
              <a:buChar char="•"/>
            </a:pPr>
            <a:r>
              <a:rPr lang="en-US" sz="1600" dirty="0" smtClean="0">
                <a:solidFill>
                  <a:srgbClr val="000000"/>
                </a:solidFill>
                <a:latin typeface="WILO Plus TF-Regular" pitchFamily="2" charset="0"/>
              </a:rPr>
              <a:t> Working Pressure</a:t>
            </a:r>
            <a:endParaRPr lang="en-US" sz="1400" dirty="0" smtClean="0">
              <a:solidFill>
                <a:srgbClr val="000000"/>
              </a:solidFill>
              <a:latin typeface="WILO Plus TF-Regular" pitchFamily="2" charset="0"/>
            </a:endParaRPr>
          </a:p>
          <a:p>
            <a:pPr lvl="1">
              <a:buFont typeface="Arial" pitchFamily="34" charset="0"/>
              <a:buChar char="•"/>
            </a:pPr>
            <a:r>
              <a:rPr lang="en-US" sz="1400" dirty="0" smtClean="0">
                <a:solidFill>
                  <a:srgbClr val="000000"/>
                </a:solidFill>
                <a:latin typeface="WILO Plus TF-Regular" pitchFamily="2" charset="0"/>
              </a:rPr>
              <a:t> 145 PSI (10 bar) Max</a:t>
            </a:r>
          </a:p>
          <a:p>
            <a:pPr>
              <a:buFont typeface="Arial" pitchFamily="34" charset="0"/>
              <a:buChar char="•"/>
            </a:pPr>
            <a:r>
              <a:rPr lang="en-US" sz="1600" dirty="0" smtClean="0">
                <a:solidFill>
                  <a:srgbClr val="000000"/>
                </a:solidFill>
                <a:latin typeface="WILO Plus TF-Regular" pitchFamily="2" charset="0"/>
              </a:rPr>
              <a:t> Maximum Water Hardness</a:t>
            </a:r>
            <a:endParaRPr lang="en-US" sz="1200" dirty="0" smtClean="0">
              <a:solidFill>
                <a:srgbClr val="000000"/>
              </a:solidFill>
              <a:latin typeface="WILO Plus TF-Regular" pitchFamily="2" charset="0"/>
            </a:endParaRPr>
          </a:p>
          <a:p>
            <a:pPr lvl="1">
              <a:buFont typeface="Arial" pitchFamily="34" charset="0"/>
              <a:buChar char="•"/>
            </a:pPr>
            <a:r>
              <a:rPr lang="en-US" sz="1400" dirty="0" smtClean="0">
                <a:solidFill>
                  <a:srgbClr val="000000"/>
                </a:solidFill>
                <a:latin typeface="WILO Plus TF-Regular" pitchFamily="2" charset="0"/>
              </a:rPr>
              <a:t> 18.8 Grain (gr/US Gal)</a:t>
            </a:r>
          </a:p>
          <a:p>
            <a:pPr>
              <a:buFont typeface="Arial" pitchFamily="34" charset="0"/>
              <a:buChar char="•"/>
            </a:pPr>
            <a:r>
              <a:rPr lang="en-US" sz="1600" dirty="0" smtClean="0">
                <a:solidFill>
                  <a:srgbClr val="000000"/>
                </a:solidFill>
                <a:latin typeface="WILO Plus TF-Regular" pitchFamily="2" charset="0"/>
              </a:rPr>
              <a:t> Minimum Inlet Pressure</a:t>
            </a:r>
            <a:endParaRPr lang="en-US" sz="1200" dirty="0" smtClean="0">
              <a:solidFill>
                <a:srgbClr val="000000"/>
              </a:solidFill>
              <a:latin typeface="WILO Plus TF-Regular" pitchFamily="2" charset="0"/>
            </a:endParaRPr>
          </a:p>
          <a:p>
            <a:pPr lvl="1">
              <a:buFont typeface="Arial" pitchFamily="34" charset="0"/>
              <a:buChar char="•"/>
            </a:pPr>
            <a:r>
              <a:rPr lang="en-US" sz="1400" dirty="0" smtClean="0">
                <a:solidFill>
                  <a:srgbClr val="000000"/>
                </a:solidFill>
                <a:latin typeface="WILO Plus TF-Regular" pitchFamily="2" charset="0"/>
              </a:rPr>
              <a:t> Top Z 1 ½”</a:t>
            </a:r>
          </a:p>
          <a:p>
            <a:pPr lvl="2">
              <a:buFont typeface="Arial" pitchFamily="34" charset="0"/>
              <a:buChar char="•"/>
            </a:pPr>
            <a:r>
              <a:rPr lang="en-US" sz="1200" dirty="0" smtClean="0">
                <a:solidFill>
                  <a:srgbClr val="000000"/>
                </a:solidFill>
                <a:latin typeface="WILO Plus TF-Regular" pitchFamily="2" charset="0"/>
              </a:rPr>
              <a:t> 104 Deg F (40 Deg C) 7.1 PSI</a:t>
            </a:r>
          </a:p>
          <a:p>
            <a:pPr lvl="2">
              <a:buFont typeface="Arial" pitchFamily="34" charset="0"/>
              <a:buChar char="•"/>
            </a:pPr>
            <a:r>
              <a:rPr lang="en-US" sz="1200" dirty="0" smtClean="0">
                <a:solidFill>
                  <a:srgbClr val="000000"/>
                </a:solidFill>
                <a:latin typeface="WILO Plus TF-Regular" pitchFamily="2" charset="0"/>
              </a:rPr>
              <a:t> 176 Deg F (80 Deg C) 11.4 PSI</a:t>
            </a:r>
          </a:p>
          <a:p>
            <a:pPr lvl="1">
              <a:buFont typeface="Arial" pitchFamily="34" charset="0"/>
              <a:buChar char="•"/>
            </a:pPr>
            <a:r>
              <a:rPr lang="en-US" sz="1400" dirty="0" smtClean="0">
                <a:solidFill>
                  <a:srgbClr val="000000"/>
                </a:solidFill>
                <a:latin typeface="WILO Plus TF-Regular" pitchFamily="2" charset="0"/>
              </a:rPr>
              <a:t> Top Z 2” &amp; 3”</a:t>
            </a:r>
            <a:endParaRPr lang="en-US" sz="1200" dirty="0" smtClean="0">
              <a:solidFill>
                <a:srgbClr val="000000"/>
              </a:solidFill>
              <a:latin typeface="WILO Plus TF-Regular" pitchFamily="2" charset="0"/>
            </a:endParaRPr>
          </a:p>
          <a:p>
            <a:pPr lvl="2">
              <a:buFont typeface="Arial" pitchFamily="34" charset="0"/>
              <a:buChar char="•"/>
            </a:pPr>
            <a:r>
              <a:rPr lang="en-US" sz="1200" dirty="0" smtClean="0">
                <a:solidFill>
                  <a:srgbClr val="000000"/>
                </a:solidFill>
                <a:latin typeface="WILO Plus TF-Regular" pitchFamily="2" charset="0"/>
              </a:rPr>
              <a:t> 140 Deg F (40 Deg C)  11.4 PSI</a:t>
            </a:r>
          </a:p>
          <a:p>
            <a:pPr lvl="2">
              <a:buFont typeface="Arial" pitchFamily="34" charset="0"/>
              <a:buChar char="•"/>
            </a:pPr>
            <a:r>
              <a:rPr lang="en-US" sz="1200" dirty="0" smtClean="0">
                <a:solidFill>
                  <a:srgbClr val="000000"/>
                </a:solidFill>
                <a:latin typeface="WILO Plus TF-Regular" pitchFamily="2" charset="0"/>
              </a:rPr>
              <a:t> 176 Deg F (80 Deg C) 14.2 PSI</a:t>
            </a:r>
          </a:p>
          <a:p>
            <a:pPr>
              <a:buFont typeface="Arial" pitchFamily="34" charset="0"/>
              <a:buChar char="•"/>
            </a:pPr>
            <a:r>
              <a:rPr lang="en-US" sz="1600" dirty="0" smtClean="0">
                <a:solidFill>
                  <a:srgbClr val="000000"/>
                </a:solidFill>
                <a:latin typeface="WILO Plus TF-Regular" pitchFamily="2" charset="0"/>
              </a:rPr>
              <a:t> Ambient Temperature Range</a:t>
            </a:r>
            <a:endParaRPr lang="en-US" sz="1200" dirty="0" smtClean="0">
              <a:solidFill>
                <a:srgbClr val="000000"/>
              </a:solidFill>
              <a:latin typeface="WILO Plus TF-Regular" pitchFamily="2" charset="0"/>
            </a:endParaRPr>
          </a:p>
          <a:p>
            <a:pPr lvl="1">
              <a:buFont typeface="Arial" pitchFamily="34" charset="0"/>
              <a:buChar char="•"/>
            </a:pPr>
            <a:r>
              <a:rPr lang="en-US" sz="1400" dirty="0" smtClean="0">
                <a:solidFill>
                  <a:srgbClr val="000000"/>
                </a:solidFill>
                <a:latin typeface="WILO Plus TF-Regular" pitchFamily="2" charset="0"/>
              </a:rPr>
              <a:t> 32 Deg F (0 Deg C) to 104 Deg F (40 Deg C)</a:t>
            </a:r>
          </a:p>
          <a:p>
            <a:pPr>
              <a:buFont typeface="Arial" pitchFamily="34" charset="0"/>
              <a:buChar char="•"/>
            </a:pPr>
            <a:r>
              <a:rPr lang="en-US" sz="1600" dirty="0" smtClean="0">
                <a:solidFill>
                  <a:srgbClr val="000000"/>
                </a:solidFill>
                <a:latin typeface="WILO Plus TF-Regular" pitchFamily="2" charset="0"/>
              </a:rPr>
              <a:t> Materials of Construction</a:t>
            </a:r>
            <a:endParaRPr lang="en-US" sz="1200" dirty="0" smtClean="0">
              <a:solidFill>
                <a:srgbClr val="000000"/>
              </a:solidFill>
              <a:latin typeface="WILO Plus TF-Regular" pitchFamily="2" charset="0"/>
            </a:endParaRPr>
          </a:p>
          <a:p>
            <a:pPr lvl="1">
              <a:buFont typeface="Arial" pitchFamily="34" charset="0"/>
              <a:buChar char="•"/>
            </a:pPr>
            <a:r>
              <a:rPr lang="en-US" sz="1400" dirty="0" smtClean="0">
                <a:solidFill>
                  <a:srgbClr val="000000"/>
                </a:solidFill>
                <a:latin typeface="WILO Plus TF-Regular" pitchFamily="2" charset="0"/>
              </a:rPr>
              <a:t> Volute – Bronze (CuSi Alloy – </a:t>
            </a:r>
            <a:r>
              <a:rPr lang="en-US" sz="1400" smtClean="0">
                <a:solidFill>
                  <a:srgbClr val="000000"/>
                </a:solidFill>
                <a:latin typeface="WILO Plus TF-Regular" pitchFamily="2" charset="0"/>
              </a:rPr>
              <a:t>Lead </a:t>
            </a:r>
            <a:r>
              <a:rPr lang="en-US" sz="1400" smtClean="0">
                <a:solidFill>
                  <a:srgbClr val="000000"/>
                </a:solidFill>
                <a:latin typeface="WILO Plus TF-Regular" pitchFamily="2" charset="0"/>
              </a:rPr>
              <a:t>Free)</a:t>
            </a:r>
            <a:endParaRPr lang="en-US" sz="1400" dirty="0" smtClean="0">
              <a:solidFill>
                <a:srgbClr val="000000"/>
              </a:solidFill>
              <a:latin typeface="WILO Plus TF-Regular" pitchFamily="2" charset="0"/>
            </a:endParaRPr>
          </a:p>
          <a:p>
            <a:pPr lvl="1">
              <a:buFont typeface="Arial" pitchFamily="34" charset="0"/>
              <a:buChar char="•"/>
            </a:pPr>
            <a:r>
              <a:rPr lang="en-US" sz="1400" dirty="0" smtClean="0">
                <a:solidFill>
                  <a:srgbClr val="000000"/>
                </a:solidFill>
                <a:latin typeface="WILO Plus TF-Regular" pitchFamily="2" charset="0"/>
              </a:rPr>
              <a:t> Impeller – PPS, 40% Glass Filled (similar to Stratos)</a:t>
            </a:r>
          </a:p>
          <a:p>
            <a:pPr lvl="1">
              <a:buFont typeface="Arial" pitchFamily="34" charset="0"/>
              <a:buChar char="•"/>
            </a:pPr>
            <a:r>
              <a:rPr lang="en-US" sz="1400" dirty="0" smtClean="0">
                <a:solidFill>
                  <a:srgbClr val="000000"/>
                </a:solidFill>
                <a:latin typeface="WILO Plus TF-Regular" pitchFamily="2" charset="0"/>
              </a:rPr>
              <a:t> Shaft – Stainless Steel (X99 CrMo17-1)</a:t>
            </a:r>
          </a:p>
          <a:p>
            <a:pPr lvl="1">
              <a:buFont typeface="Arial" pitchFamily="34" charset="0"/>
              <a:buChar char="•"/>
            </a:pPr>
            <a:r>
              <a:rPr lang="en-US" sz="1400" dirty="0" smtClean="0">
                <a:solidFill>
                  <a:srgbClr val="000000"/>
                </a:solidFill>
                <a:latin typeface="WILO Plus TF-Regular" pitchFamily="2" charset="0"/>
              </a:rPr>
              <a:t> Bearings – Carbon (synthetic resin impregnated)</a:t>
            </a:r>
            <a:endParaRPr lang="en-US" sz="1400" dirty="0">
              <a:solidFill>
                <a:srgbClr val="000000"/>
              </a:solidFill>
              <a:latin typeface="WILO Plus TF-Regular" pitchFamily="2" charset="0"/>
            </a:endParaRPr>
          </a:p>
        </p:txBody>
      </p:sp>
      <p:pic>
        <p:nvPicPr>
          <p:cNvPr id="7" name="Picture 376"/>
          <p:cNvPicPr>
            <a:picLocks noChangeAspect="1" noChangeArrowheads="1"/>
          </p:cNvPicPr>
          <p:nvPr/>
        </p:nvPicPr>
        <p:blipFill>
          <a:blip r:embed="rId2"/>
          <a:srcRect/>
          <a:stretch>
            <a:fillRect/>
          </a:stretch>
        </p:blipFill>
        <p:spPr bwMode="auto">
          <a:xfrm>
            <a:off x="357158" y="1500174"/>
            <a:ext cx="1571636" cy="1274772"/>
          </a:xfrm>
          <a:prstGeom prst="rect">
            <a:avLst/>
          </a:prstGeom>
          <a:noFill/>
          <a:ln w="9525" algn="ctr">
            <a:noFill/>
            <a:miter lim="800000"/>
            <a:headEnd/>
            <a:tailEnd/>
          </a:ln>
        </p:spPr>
      </p:pic>
      <p:pic>
        <p:nvPicPr>
          <p:cNvPr id="8" name="Picture 16" descr="New Image.JPG"/>
          <p:cNvPicPr>
            <a:picLocks noChangeAspect="1"/>
          </p:cNvPicPr>
          <p:nvPr/>
        </p:nvPicPr>
        <p:blipFill>
          <a:blip r:embed="rId3"/>
          <a:srcRect/>
          <a:stretch>
            <a:fillRect/>
          </a:stretch>
        </p:blipFill>
        <p:spPr bwMode="auto">
          <a:xfrm>
            <a:off x="7429520" y="1500174"/>
            <a:ext cx="1142993" cy="122059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 calcmode="lin" valueType="num">
                                      <p:cBhvr additive="base">
                                        <p:cTn id="4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xEl>
                                              <p:pRg st="10" end="10"/>
                                            </p:txEl>
                                          </p:spTgt>
                                        </p:tgtEl>
                                        <p:attrNameLst>
                                          <p:attrName>style.visibility</p:attrName>
                                        </p:attrNameLst>
                                      </p:cBhvr>
                                      <p:to>
                                        <p:strVal val="visible"/>
                                      </p:to>
                                    </p:set>
                                    <p:anim calcmode="lin" valueType="num">
                                      <p:cBhvr additive="base">
                                        <p:cTn id="5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 calcmode="lin" valueType="num">
                                      <p:cBhvr additive="base">
                                        <p:cTn id="5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
                                            <p:txEl>
                                              <p:pRg st="12" end="12"/>
                                            </p:txEl>
                                          </p:spTgt>
                                        </p:tgtEl>
                                        <p:attrNameLst>
                                          <p:attrName>style.visibility</p:attrName>
                                        </p:attrNameLst>
                                      </p:cBhvr>
                                      <p:to>
                                        <p:strVal val="visible"/>
                                      </p:to>
                                    </p:set>
                                    <p:anim calcmode="lin" valueType="num">
                                      <p:cBhvr additive="base">
                                        <p:cTn id="61"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
                                            <p:txEl>
                                              <p:pRg st="13" end="13"/>
                                            </p:txEl>
                                          </p:spTgt>
                                        </p:tgtEl>
                                        <p:attrNameLst>
                                          <p:attrName>style.visibility</p:attrName>
                                        </p:attrNameLst>
                                      </p:cBhvr>
                                      <p:to>
                                        <p:strVal val="visible"/>
                                      </p:to>
                                    </p:set>
                                    <p:anim calcmode="lin" valueType="num">
                                      <p:cBhvr additive="base">
                                        <p:cTn id="65"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
                                            <p:txEl>
                                              <p:pRg st="14" end="14"/>
                                            </p:txEl>
                                          </p:spTgt>
                                        </p:tgtEl>
                                        <p:attrNameLst>
                                          <p:attrName>style.visibility</p:attrName>
                                        </p:attrNameLst>
                                      </p:cBhvr>
                                      <p:to>
                                        <p:strVal val="visible"/>
                                      </p:to>
                                    </p:set>
                                    <p:anim calcmode="lin" valueType="num">
                                      <p:cBhvr additive="base">
                                        <p:cTn id="69"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6">
                                            <p:txEl>
                                              <p:pRg st="15" end="15"/>
                                            </p:txEl>
                                          </p:spTgt>
                                        </p:tgtEl>
                                        <p:attrNameLst>
                                          <p:attrName>style.visibility</p:attrName>
                                        </p:attrNameLst>
                                      </p:cBhvr>
                                      <p:to>
                                        <p:strVal val="visible"/>
                                      </p:to>
                                    </p:set>
                                    <p:anim calcmode="lin" valueType="num">
                                      <p:cBhvr additive="base">
                                        <p:cTn id="73"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5" end="15"/>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
                                            <p:txEl>
                                              <p:pRg st="16" end="16"/>
                                            </p:txEl>
                                          </p:spTgt>
                                        </p:tgtEl>
                                        <p:attrNameLst>
                                          <p:attrName>style.visibility</p:attrName>
                                        </p:attrNameLst>
                                      </p:cBhvr>
                                      <p:to>
                                        <p:strVal val="visible"/>
                                      </p:to>
                                    </p:set>
                                    <p:anim calcmode="lin" valueType="num">
                                      <p:cBhvr additive="base">
                                        <p:cTn id="77" dur="500" fill="hold"/>
                                        <p:tgtEl>
                                          <p:spTgt spid="6">
                                            <p:txEl>
                                              <p:pRg st="16" end="1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6">
                                            <p:txEl>
                                              <p:pRg st="17" end="17"/>
                                            </p:txEl>
                                          </p:spTgt>
                                        </p:tgtEl>
                                        <p:attrNameLst>
                                          <p:attrName>style.visibility</p:attrName>
                                        </p:attrNameLst>
                                      </p:cBhvr>
                                      <p:to>
                                        <p:strVal val="visible"/>
                                      </p:to>
                                    </p:set>
                                    <p:anim calcmode="lin" valueType="num">
                                      <p:cBhvr additive="base">
                                        <p:cTn id="83" dur="500" fill="hold"/>
                                        <p:tgtEl>
                                          <p:spTgt spid="6">
                                            <p:txEl>
                                              <p:pRg st="17" end="17"/>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6">
                                            <p:txEl>
                                              <p:pRg st="17" end="17"/>
                                            </p:tx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
                                            <p:txEl>
                                              <p:pRg st="18" end="18"/>
                                            </p:txEl>
                                          </p:spTgt>
                                        </p:tgtEl>
                                        <p:attrNameLst>
                                          <p:attrName>style.visibility</p:attrName>
                                        </p:attrNameLst>
                                      </p:cBhvr>
                                      <p:to>
                                        <p:strVal val="visible"/>
                                      </p:to>
                                    </p:set>
                                    <p:anim calcmode="lin" valueType="num">
                                      <p:cBhvr additive="base">
                                        <p:cTn id="87" dur="500" fill="hold"/>
                                        <p:tgtEl>
                                          <p:spTgt spid="6">
                                            <p:txEl>
                                              <p:pRg st="18" end="1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6">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6">
                                            <p:txEl>
                                              <p:pRg st="19" end="19"/>
                                            </p:txEl>
                                          </p:spTgt>
                                        </p:tgtEl>
                                        <p:attrNameLst>
                                          <p:attrName>style.visibility</p:attrName>
                                        </p:attrNameLst>
                                      </p:cBhvr>
                                      <p:to>
                                        <p:strVal val="visible"/>
                                      </p:to>
                                    </p:set>
                                    <p:anim calcmode="lin" valueType="num">
                                      <p:cBhvr additive="base">
                                        <p:cTn id="93" dur="500" fill="hold"/>
                                        <p:tgtEl>
                                          <p:spTgt spid="6">
                                            <p:txEl>
                                              <p:pRg st="19" end="19"/>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6">
                                            <p:txEl>
                                              <p:pRg st="19" end="19"/>
                                            </p:txEl>
                                          </p:spTgt>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6">
                                            <p:txEl>
                                              <p:pRg st="20" end="20"/>
                                            </p:txEl>
                                          </p:spTgt>
                                        </p:tgtEl>
                                        <p:attrNameLst>
                                          <p:attrName>style.visibility</p:attrName>
                                        </p:attrNameLst>
                                      </p:cBhvr>
                                      <p:to>
                                        <p:strVal val="visible"/>
                                      </p:to>
                                    </p:set>
                                    <p:anim calcmode="lin" valueType="num">
                                      <p:cBhvr additive="base">
                                        <p:cTn id="97" dur="500" fill="hold"/>
                                        <p:tgtEl>
                                          <p:spTgt spid="6">
                                            <p:txEl>
                                              <p:pRg st="20" end="2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
                                            <p:txEl>
                                              <p:pRg st="20" end="20"/>
                                            </p:txEl>
                                          </p:spTgt>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6">
                                            <p:txEl>
                                              <p:pRg st="21" end="21"/>
                                            </p:txEl>
                                          </p:spTgt>
                                        </p:tgtEl>
                                        <p:attrNameLst>
                                          <p:attrName>style.visibility</p:attrName>
                                        </p:attrNameLst>
                                      </p:cBhvr>
                                      <p:to>
                                        <p:strVal val="visible"/>
                                      </p:to>
                                    </p:set>
                                    <p:anim calcmode="lin" valueType="num">
                                      <p:cBhvr additive="base">
                                        <p:cTn id="101" dur="500" fill="hold"/>
                                        <p:tgtEl>
                                          <p:spTgt spid="6">
                                            <p:txEl>
                                              <p:pRg st="21" end="21"/>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6">
                                            <p:txEl>
                                              <p:pRg st="21" end="21"/>
                                            </p:txEl>
                                          </p:spTgt>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6">
                                            <p:txEl>
                                              <p:pRg st="22" end="22"/>
                                            </p:txEl>
                                          </p:spTgt>
                                        </p:tgtEl>
                                        <p:attrNameLst>
                                          <p:attrName>style.visibility</p:attrName>
                                        </p:attrNameLst>
                                      </p:cBhvr>
                                      <p:to>
                                        <p:strVal val="visible"/>
                                      </p:to>
                                    </p:set>
                                    <p:anim calcmode="lin" valueType="num">
                                      <p:cBhvr additive="base">
                                        <p:cTn id="105" dur="500" fill="hold"/>
                                        <p:tgtEl>
                                          <p:spTgt spid="6">
                                            <p:txEl>
                                              <p:pRg st="22" end="22"/>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6">
                                            <p:txEl>
                                              <p:pRg st="22" end="22"/>
                                            </p:txEl>
                                          </p:spTgt>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6">
                                            <p:txEl>
                                              <p:pRg st="23" end="23"/>
                                            </p:txEl>
                                          </p:spTgt>
                                        </p:tgtEl>
                                        <p:attrNameLst>
                                          <p:attrName>style.visibility</p:attrName>
                                        </p:attrNameLst>
                                      </p:cBhvr>
                                      <p:to>
                                        <p:strVal val="visible"/>
                                      </p:to>
                                    </p:set>
                                    <p:anim calcmode="lin" valueType="num">
                                      <p:cBhvr additive="base">
                                        <p:cTn id="109" dur="500" fill="hold"/>
                                        <p:tgtEl>
                                          <p:spTgt spid="6">
                                            <p:txEl>
                                              <p:pRg st="23" end="23"/>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6">
                                            <p:txEl>
                                              <p:pRg st="23" end="2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
          <p:cNvSpPr txBox="1">
            <a:spLocks noChangeArrowheads="1"/>
          </p:cNvSpPr>
          <p:nvPr/>
        </p:nvSpPr>
        <p:spPr bwMode="auto">
          <a:xfrm>
            <a:off x="1116013" y="357166"/>
            <a:ext cx="6985000" cy="846386"/>
          </a:xfrm>
          <a:prstGeom prst="rect">
            <a:avLst/>
          </a:prstGeom>
          <a:noFill/>
          <a:ln w="9525" algn="ctr">
            <a:noFill/>
            <a:miter lim="800000"/>
            <a:headEnd/>
            <a:tailEnd/>
          </a:ln>
        </p:spPr>
        <p:txBody>
          <a:bodyPr>
            <a:spAutoFit/>
          </a:bodyPr>
          <a:lstStyle/>
          <a:p>
            <a:pPr algn="ctr">
              <a:spcBef>
                <a:spcPct val="50000"/>
              </a:spcBef>
            </a:pPr>
            <a:r>
              <a:rPr lang="en-CA" sz="2800" dirty="0">
                <a:solidFill>
                  <a:srgbClr val="000000"/>
                </a:solidFill>
                <a:latin typeface="WILO Plus-Bold" pitchFamily="2" charset="0"/>
              </a:rPr>
              <a:t>Top Z Available Single Phase </a:t>
            </a:r>
            <a:r>
              <a:rPr lang="en-CA" sz="2800" dirty="0" smtClean="0">
                <a:solidFill>
                  <a:srgbClr val="000000"/>
                </a:solidFill>
                <a:latin typeface="WILO Plus-Bold" pitchFamily="2" charset="0"/>
              </a:rPr>
              <a:t>Models</a:t>
            </a:r>
            <a:endParaRPr lang="en-CA" sz="1400" dirty="0" smtClean="0">
              <a:solidFill>
                <a:srgbClr val="000000"/>
              </a:solidFill>
              <a:latin typeface="WILO Plus-Bold" pitchFamily="2" charset="0"/>
            </a:endParaRPr>
          </a:p>
          <a:p>
            <a:pPr algn="ctr">
              <a:spcBef>
                <a:spcPct val="50000"/>
              </a:spcBef>
            </a:pPr>
            <a:r>
              <a:rPr lang="en-CA" sz="1400" dirty="0" smtClean="0">
                <a:solidFill>
                  <a:srgbClr val="000000"/>
                </a:solidFill>
                <a:latin typeface="WILO Plus-Bold" pitchFamily="2" charset="0"/>
              </a:rPr>
              <a:t>Note:  Curves different from Top S!</a:t>
            </a:r>
            <a:endParaRPr lang="en-CA" sz="1400" dirty="0">
              <a:solidFill>
                <a:srgbClr val="000000"/>
              </a:solidFill>
              <a:latin typeface="WILO Plus-Bold" pitchFamily="2" charset="0"/>
            </a:endParaRPr>
          </a:p>
        </p:txBody>
      </p:sp>
      <p:sp>
        <p:nvSpPr>
          <p:cNvPr id="32791" name="Text Box 23"/>
          <p:cNvSpPr txBox="1">
            <a:spLocks noChangeArrowheads="1"/>
          </p:cNvSpPr>
          <p:nvPr/>
        </p:nvSpPr>
        <p:spPr bwMode="auto">
          <a:xfrm>
            <a:off x="2051050" y="1989138"/>
            <a:ext cx="5329238" cy="366712"/>
          </a:xfrm>
          <a:prstGeom prst="rect">
            <a:avLst/>
          </a:prstGeom>
          <a:noFill/>
          <a:ln w="9525" algn="ctr">
            <a:noFill/>
            <a:miter lim="800000"/>
            <a:headEnd/>
            <a:tailEnd/>
          </a:ln>
          <a:effectLst/>
        </p:spPr>
        <p:txBody>
          <a:bodyPr>
            <a:spAutoFit/>
          </a:bodyPr>
          <a:lstStyle/>
          <a:p>
            <a:pPr>
              <a:spcBef>
                <a:spcPct val="50000"/>
              </a:spcBef>
              <a:defRPr/>
            </a:pPr>
            <a:endParaRPr lang="en-US" sz="1800" dirty="0">
              <a:effectLst>
                <a:outerShdw blurRad="38100" dist="38100" dir="2700000" algn="tl">
                  <a:srgbClr val="C0C0C0"/>
                </a:outerShdw>
              </a:effectLst>
              <a:latin typeface="WILO Plus-Bold" pitchFamily="2" charset="0"/>
            </a:endParaRPr>
          </a:p>
        </p:txBody>
      </p:sp>
      <p:sp>
        <p:nvSpPr>
          <p:cNvPr id="32792" name="Text Box 24"/>
          <p:cNvSpPr txBox="1">
            <a:spLocks noChangeArrowheads="1"/>
          </p:cNvSpPr>
          <p:nvPr/>
        </p:nvSpPr>
        <p:spPr bwMode="auto">
          <a:xfrm>
            <a:off x="1403350" y="1618766"/>
            <a:ext cx="6408738" cy="738664"/>
          </a:xfrm>
          <a:prstGeom prst="rect">
            <a:avLst/>
          </a:prstGeom>
          <a:noFill/>
          <a:ln w="9525" algn="ctr">
            <a:noFill/>
            <a:miter lim="800000"/>
            <a:headEnd/>
            <a:tailEnd/>
          </a:ln>
          <a:effectLst/>
        </p:spPr>
        <p:txBody>
          <a:bodyPr>
            <a:spAutoFit/>
          </a:bodyPr>
          <a:lstStyle/>
          <a:p>
            <a:pPr algn="ctr">
              <a:spcBef>
                <a:spcPct val="50000"/>
              </a:spcBef>
              <a:defRPr/>
            </a:pPr>
            <a:r>
              <a:rPr lang="en-CA" sz="1800" dirty="0">
                <a:solidFill>
                  <a:srgbClr val="000000"/>
                </a:solidFill>
                <a:latin typeface="WILO Plus-Bold" pitchFamily="2" charset="0"/>
              </a:rPr>
              <a:t>All Single Phase Models Available 115 </a:t>
            </a:r>
            <a:r>
              <a:rPr lang="en-CA" sz="1800" b="1" u="sng" dirty="0">
                <a:solidFill>
                  <a:srgbClr val="000000"/>
                </a:solidFill>
                <a:latin typeface="WILO Plus-Bold" pitchFamily="2" charset="0"/>
              </a:rPr>
              <a:t>or</a:t>
            </a:r>
            <a:r>
              <a:rPr lang="en-CA" sz="1800" dirty="0">
                <a:solidFill>
                  <a:srgbClr val="000000"/>
                </a:solidFill>
                <a:latin typeface="WILO Plus-Bold" pitchFamily="2" charset="0"/>
              </a:rPr>
              <a:t> 230 / 1 / 60 </a:t>
            </a:r>
            <a:r>
              <a:rPr lang="en-CA" sz="1800" dirty="0" smtClean="0">
                <a:solidFill>
                  <a:srgbClr val="000000"/>
                </a:solidFill>
                <a:latin typeface="WILO Plus-Bold" pitchFamily="2" charset="0"/>
              </a:rPr>
              <a:t>Volt</a:t>
            </a:r>
            <a:endParaRPr lang="en-CA" sz="1600" dirty="0" smtClean="0">
              <a:solidFill>
                <a:srgbClr val="000000"/>
              </a:solidFill>
              <a:latin typeface="WILO Plus-Bold" pitchFamily="2" charset="0"/>
            </a:endParaRPr>
          </a:p>
          <a:p>
            <a:pPr algn="ctr">
              <a:spcBef>
                <a:spcPct val="50000"/>
              </a:spcBef>
              <a:defRPr/>
            </a:pPr>
            <a:r>
              <a:rPr lang="en-CA" sz="1600" dirty="0" smtClean="0">
                <a:solidFill>
                  <a:srgbClr val="000000"/>
                </a:solidFill>
                <a:latin typeface="WILO Plus-Bold" pitchFamily="2" charset="0"/>
              </a:rPr>
              <a:t> (Curves Shown @ maximum Speed)</a:t>
            </a:r>
            <a:endParaRPr lang="en-CA" sz="1600" dirty="0">
              <a:solidFill>
                <a:srgbClr val="000000"/>
              </a:solidFill>
              <a:latin typeface="WILO Plus-Bold" pitchFamily="2" charset="0"/>
            </a:endParaRPr>
          </a:p>
        </p:txBody>
      </p:sp>
      <p:pic>
        <p:nvPicPr>
          <p:cNvPr id="8197" name="Picture 28"/>
          <p:cNvPicPr>
            <a:picLocks noChangeAspect="1" noChangeArrowheads="1"/>
          </p:cNvPicPr>
          <p:nvPr/>
        </p:nvPicPr>
        <p:blipFill>
          <a:blip r:embed="rId2"/>
          <a:srcRect/>
          <a:stretch>
            <a:fillRect/>
          </a:stretch>
        </p:blipFill>
        <p:spPr bwMode="auto">
          <a:xfrm>
            <a:off x="2357438" y="2638440"/>
            <a:ext cx="4383087" cy="29337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7" name="Text Box 5"/>
          <p:cNvSpPr txBox="1">
            <a:spLocks noChangeArrowheads="1"/>
          </p:cNvSpPr>
          <p:nvPr/>
        </p:nvSpPr>
        <p:spPr bwMode="auto">
          <a:xfrm>
            <a:off x="2051050" y="1989138"/>
            <a:ext cx="5329238" cy="366712"/>
          </a:xfrm>
          <a:prstGeom prst="rect">
            <a:avLst/>
          </a:prstGeom>
          <a:noFill/>
          <a:ln w="9525" algn="ctr">
            <a:noFill/>
            <a:miter lim="800000"/>
            <a:headEnd/>
            <a:tailEnd/>
          </a:ln>
          <a:effectLst/>
        </p:spPr>
        <p:txBody>
          <a:bodyPr>
            <a:spAutoFit/>
          </a:bodyPr>
          <a:lstStyle/>
          <a:p>
            <a:pPr>
              <a:spcBef>
                <a:spcPct val="50000"/>
              </a:spcBef>
              <a:defRPr/>
            </a:pPr>
            <a:endParaRPr lang="en-US" sz="1800" dirty="0">
              <a:effectLst>
                <a:outerShdw blurRad="38100" dist="38100" dir="2700000" algn="tl">
                  <a:srgbClr val="C0C0C0"/>
                </a:outerShdw>
              </a:effectLst>
              <a:latin typeface="WILO Plus-Bold" pitchFamily="2" charset="0"/>
            </a:endParaRPr>
          </a:p>
        </p:txBody>
      </p:sp>
      <p:sp>
        <p:nvSpPr>
          <p:cNvPr id="182278" name="Text Box 6"/>
          <p:cNvSpPr txBox="1">
            <a:spLocks noChangeArrowheads="1"/>
          </p:cNvSpPr>
          <p:nvPr/>
        </p:nvSpPr>
        <p:spPr bwMode="auto">
          <a:xfrm>
            <a:off x="971550" y="1571612"/>
            <a:ext cx="7127875" cy="738664"/>
          </a:xfrm>
          <a:prstGeom prst="rect">
            <a:avLst/>
          </a:prstGeom>
          <a:noFill/>
          <a:ln w="9525" algn="ctr">
            <a:noFill/>
            <a:miter lim="800000"/>
            <a:headEnd/>
            <a:tailEnd/>
          </a:ln>
          <a:effectLst/>
        </p:spPr>
        <p:txBody>
          <a:bodyPr>
            <a:spAutoFit/>
          </a:bodyPr>
          <a:lstStyle/>
          <a:p>
            <a:pPr algn="ctr">
              <a:spcBef>
                <a:spcPct val="50000"/>
              </a:spcBef>
              <a:defRPr/>
            </a:pPr>
            <a:r>
              <a:rPr lang="en-CA" sz="1800" dirty="0">
                <a:solidFill>
                  <a:srgbClr val="000000"/>
                </a:solidFill>
                <a:latin typeface="WILO Plus-Bold" pitchFamily="2" charset="0"/>
              </a:rPr>
              <a:t>All Three Phase Models Available 208/230, 460, 575 / 3 / 60 </a:t>
            </a:r>
            <a:r>
              <a:rPr lang="en-CA" sz="1800" dirty="0" smtClean="0">
                <a:solidFill>
                  <a:srgbClr val="000000"/>
                </a:solidFill>
                <a:latin typeface="WILO Plus-Bold" pitchFamily="2" charset="0"/>
              </a:rPr>
              <a:t>Volt</a:t>
            </a:r>
            <a:endParaRPr lang="en-CA" sz="1600" dirty="0" smtClean="0">
              <a:solidFill>
                <a:srgbClr val="000000"/>
              </a:solidFill>
              <a:latin typeface="WILO Plus-Bold" pitchFamily="2" charset="0"/>
            </a:endParaRPr>
          </a:p>
          <a:p>
            <a:pPr algn="ctr">
              <a:spcBef>
                <a:spcPct val="50000"/>
              </a:spcBef>
              <a:defRPr/>
            </a:pPr>
            <a:r>
              <a:rPr lang="en-CA" sz="1600" dirty="0" smtClean="0">
                <a:solidFill>
                  <a:srgbClr val="000000"/>
                </a:solidFill>
                <a:latin typeface="WILO Plus-Bold" pitchFamily="2" charset="0"/>
              </a:rPr>
              <a:t>(Curves Shown @ Maximum Speed)</a:t>
            </a:r>
            <a:endParaRPr lang="en-CA" sz="1800" dirty="0">
              <a:solidFill>
                <a:srgbClr val="000000"/>
              </a:solidFill>
              <a:latin typeface="WILO Plus-Bold" pitchFamily="2" charset="0"/>
            </a:endParaRPr>
          </a:p>
        </p:txBody>
      </p:sp>
      <p:pic>
        <p:nvPicPr>
          <p:cNvPr id="9221" name="Picture 12"/>
          <p:cNvPicPr>
            <a:picLocks noChangeAspect="1" noChangeArrowheads="1"/>
          </p:cNvPicPr>
          <p:nvPr/>
        </p:nvPicPr>
        <p:blipFill>
          <a:blip r:embed="rId2"/>
          <a:srcRect/>
          <a:stretch>
            <a:fillRect/>
          </a:stretch>
        </p:blipFill>
        <p:spPr bwMode="auto">
          <a:xfrm>
            <a:off x="2398713" y="2571750"/>
            <a:ext cx="4344987" cy="2984500"/>
          </a:xfrm>
          <a:prstGeom prst="rect">
            <a:avLst/>
          </a:prstGeom>
          <a:noFill/>
          <a:ln w="9525" algn="ctr">
            <a:noFill/>
            <a:miter lim="800000"/>
            <a:headEnd/>
            <a:tailEnd/>
          </a:ln>
        </p:spPr>
      </p:pic>
      <p:sp>
        <p:nvSpPr>
          <p:cNvPr id="6" name="Text Box 20"/>
          <p:cNvSpPr txBox="1">
            <a:spLocks noChangeArrowheads="1"/>
          </p:cNvSpPr>
          <p:nvPr/>
        </p:nvSpPr>
        <p:spPr bwMode="auto">
          <a:xfrm>
            <a:off x="1116013" y="357166"/>
            <a:ext cx="6985000" cy="846386"/>
          </a:xfrm>
          <a:prstGeom prst="rect">
            <a:avLst/>
          </a:prstGeom>
          <a:noFill/>
          <a:ln w="9525" algn="ctr">
            <a:noFill/>
            <a:miter lim="800000"/>
            <a:headEnd/>
            <a:tailEnd/>
          </a:ln>
        </p:spPr>
        <p:txBody>
          <a:bodyPr>
            <a:spAutoFit/>
          </a:bodyPr>
          <a:lstStyle/>
          <a:p>
            <a:pPr algn="ctr">
              <a:spcBef>
                <a:spcPct val="50000"/>
              </a:spcBef>
            </a:pPr>
            <a:r>
              <a:rPr lang="en-CA" sz="2800" dirty="0">
                <a:solidFill>
                  <a:srgbClr val="000000"/>
                </a:solidFill>
                <a:latin typeface="WILO Plus-Bold" pitchFamily="2" charset="0"/>
              </a:rPr>
              <a:t>Top Z Available </a:t>
            </a:r>
            <a:r>
              <a:rPr lang="en-CA" sz="2800" dirty="0" smtClean="0">
                <a:solidFill>
                  <a:srgbClr val="000000"/>
                </a:solidFill>
                <a:latin typeface="WILO Plus-Bold" pitchFamily="2" charset="0"/>
              </a:rPr>
              <a:t>Three </a:t>
            </a:r>
            <a:r>
              <a:rPr lang="en-CA" sz="2800" dirty="0">
                <a:solidFill>
                  <a:srgbClr val="000000"/>
                </a:solidFill>
                <a:latin typeface="WILO Plus-Bold" pitchFamily="2" charset="0"/>
              </a:rPr>
              <a:t>Phase </a:t>
            </a:r>
            <a:r>
              <a:rPr lang="en-CA" sz="2800" dirty="0" smtClean="0">
                <a:solidFill>
                  <a:srgbClr val="000000"/>
                </a:solidFill>
                <a:latin typeface="WILO Plus-Bold" pitchFamily="2" charset="0"/>
              </a:rPr>
              <a:t>Models</a:t>
            </a:r>
            <a:endParaRPr lang="en-CA" sz="1400" dirty="0" smtClean="0">
              <a:solidFill>
                <a:srgbClr val="000000"/>
              </a:solidFill>
              <a:latin typeface="WILO Plus-Bold" pitchFamily="2" charset="0"/>
            </a:endParaRPr>
          </a:p>
          <a:p>
            <a:pPr algn="ctr">
              <a:spcBef>
                <a:spcPct val="50000"/>
              </a:spcBef>
            </a:pPr>
            <a:r>
              <a:rPr lang="en-CA" sz="1400" dirty="0" smtClean="0">
                <a:solidFill>
                  <a:srgbClr val="000000"/>
                </a:solidFill>
                <a:latin typeface="WILO Plus-Bold" pitchFamily="2" charset="0"/>
              </a:rPr>
              <a:t>Note:  Curves different from Top S!</a:t>
            </a:r>
            <a:endParaRPr lang="en-CA" sz="1400" dirty="0">
              <a:solidFill>
                <a:srgbClr val="000000"/>
              </a:solidFill>
              <a:latin typeface="WILO Plus-Bold" pitchFamily="2" charset="0"/>
            </a:endParaRP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ilo-032"/>
          <p:cNvPicPr>
            <a:picLocks noChangeAspect="1" noChangeArrowheads="1"/>
          </p:cNvPicPr>
          <p:nvPr/>
        </p:nvPicPr>
        <p:blipFill>
          <a:blip r:embed="rId2">
            <a:lum bright="52000" contrast="-10000"/>
          </a:blip>
          <a:srcRect/>
          <a:stretch>
            <a:fillRect/>
          </a:stretch>
        </p:blipFill>
        <p:spPr bwMode="auto">
          <a:xfrm>
            <a:off x="5292725" y="2590800"/>
            <a:ext cx="3800475" cy="3575050"/>
          </a:xfrm>
          <a:prstGeom prst="rect">
            <a:avLst/>
          </a:prstGeom>
          <a:noFill/>
          <a:ln w="9525">
            <a:noFill/>
            <a:miter lim="800000"/>
            <a:headEnd/>
            <a:tailEnd/>
          </a:ln>
        </p:spPr>
      </p:pic>
      <p:pic>
        <p:nvPicPr>
          <p:cNvPr id="10243" name="Picture 3" descr="IPL Non Cut Photo"/>
          <p:cNvPicPr>
            <a:picLocks noChangeAspect="1" noChangeArrowheads="1"/>
          </p:cNvPicPr>
          <p:nvPr/>
        </p:nvPicPr>
        <p:blipFill>
          <a:blip r:embed="rId3">
            <a:lum bright="50000" contrast="20000"/>
          </a:blip>
          <a:srcRect/>
          <a:stretch>
            <a:fillRect/>
          </a:stretch>
        </p:blipFill>
        <p:spPr bwMode="auto">
          <a:xfrm>
            <a:off x="1116013" y="1701800"/>
            <a:ext cx="3487737" cy="4535488"/>
          </a:xfrm>
          <a:prstGeom prst="rect">
            <a:avLst/>
          </a:prstGeom>
          <a:noFill/>
          <a:ln w="9525">
            <a:noFill/>
            <a:miter lim="800000"/>
            <a:headEnd/>
            <a:tailEnd/>
          </a:ln>
        </p:spPr>
      </p:pic>
      <p:grpSp>
        <p:nvGrpSpPr>
          <p:cNvPr id="2" name="Group 4"/>
          <p:cNvGrpSpPr>
            <a:grpSpLocks/>
          </p:cNvGrpSpPr>
          <p:nvPr/>
        </p:nvGrpSpPr>
        <p:grpSpPr bwMode="auto">
          <a:xfrm>
            <a:off x="1974850" y="2122488"/>
            <a:ext cx="1828800" cy="4114800"/>
            <a:chOff x="720" y="1440"/>
            <a:chExt cx="1152" cy="2592"/>
          </a:xfrm>
        </p:grpSpPr>
        <p:sp>
          <p:nvSpPr>
            <p:cNvPr id="203781" name="AutoShape 5"/>
            <p:cNvSpPr>
              <a:spLocks noChangeArrowheads="1"/>
            </p:cNvSpPr>
            <p:nvPr/>
          </p:nvSpPr>
          <p:spPr bwMode="auto">
            <a:xfrm>
              <a:off x="720" y="1440"/>
              <a:ext cx="1152" cy="2592"/>
            </a:xfrm>
            <a:prstGeom prst="can">
              <a:avLst>
                <a:gd name="adj" fmla="val 15188"/>
              </a:avLst>
            </a:prstGeom>
            <a:solidFill>
              <a:schemeClr val="accent2">
                <a:alpha val="50000"/>
              </a:schemeClr>
            </a:solidFill>
            <a:ln w="38100">
              <a:solidFill>
                <a:schemeClr val="accent2"/>
              </a:solidFill>
              <a:round/>
              <a:headEnd/>
              <a:tailEnd/>
            </a:ln>
            <a:effectLst/>
          </p:spPr>
          <p:txBody>
            <a:bodyPr wrap="none" anchor="ctr"/>
            <a:lstStyle/>
            <a:p>
              <a:pPr algn="ctr" eaLnBrk="0" hangingPunct="0">
                <a:defRPr/>
              </a:pPr>
              <a:endParaRPr lang="en-GB" dirty="0">
                <a:effectLst>
                  <a:outerShdw blurRad="38100" dist="38100" dir="2700000" algn="tl">
                    <a:srgbClr val="000000"/>
                  </a:outerShdw>
                </a:effectLst>
                <a:latin typeface="Arial" charset="0"/>
              </a:endParaRPr>
            </a:p>
          </p:txBody>
        </p:sp>
        <p:sp>
          <p:nvSpPr>
            <p:cNvPr id="10260" name="Text Box 6"/>
            <p:cNvSpPr txBox="1">
              <a:spLocks noChangeArrowheads="1"/>
            </p:cNvSpPr>
            <p:nvPr/>
          </p:nvSpPr>
          <p:spPr bwMode="auto">
            <a:xfrm>
              <a:off x="720" y="2542"/>
              <a:ext cx="1152" cy="404"/>
            </a:xfrm>
            <a:prstGeom prst="rect">
              <a:avLst/>
            </a:prstGeom>
            <a:noFill/>
            <a:ln w="9525">
              <a:noFill/>
              <a:miter lim="800000"/>
              <a:headEnd/>
              <a:tailEnd/>
            </a:ln>
          </p:spPr>
          <p:txBody>
            <a:bodyPr>
              <a:spAutoFit/>
            </a:bodyPr>
            <a:lstStyle/>
            <a:p>
              <a:pPr algn="ctr" eaLnBrk="0" hangingPunct="0"/>
              <a:r>
                <a:rPr lang="en-GB" sz="1800" b="1" dirty="0">
                  <a:solidFill>
                    <a:srgbClr val="000000"/>
                  </a:solidFill>
                  <a:latin typeface="WILO Plus TF-Regular" pitchFamily="2" charset="0"/>
                </a:rPr>
                <a:t>IPL 40-140</a:t>
              </a:r>
            </a:p>
            <a:p>
              <a:pPr algn="ctr" eaLnBrk="0" hangingPunct="0"/>
              <a:r>
                <a:rPr lang="en-GB" sz="1800" b="1" dirty="0">
                  <a:solidFill>
                    <a:srgbClr val="000000"/>
                  </a:solidFill>
                  <a:latin typeface="WILO Plus TF-Regular" pitchFamily="2" charset="0"/>
                </a:rPr>
                <a:t>60 dB</a:t>
              </a:r>
              <a:r>
                <a:rPr lang="en-GB" sz="1800" b="1" i="1" dirty="0">
                  <a:latin typeface="Arial" charset="0"/>
                </a:rPr>
                <a:t>  </a:t>
              </a:r>
            </a:p>
          </p:txBody>
        </p:sp>
      </p:grpSp>
      <p:grpSp>
        <p:nvGrpSpPr>
          <p:cNvPr id="3" name="Group 7"/>
          <p:cNvGrpSpPr>
            <a:grpSpLocks/>
          </p:cNvGrpSpPr>
          <p:nvPr/>
        </p:nvGrpSpPr>
        <p:grpSpPr bwMode="auto">
          <a:xfrm>
            <a:off x="5807075" y="5661025"/>
            <a:ext cx="2797175" cy="581025"/>
            <a:chOff x="3038" y="3718"/>
            <a:chExt cx="1762" cy="366"/>
          </a:xfrm>
        </p:grpSpPr>
        <p:sp>
          <p:nvSpPr>
            <p:cNvPr id="10257" name="AutoShape 8"/>
            <p:cNvSpPr>
              <a:spLocks noChangeArrowheads="1"/>
            </p:cNvSpPr>
            <p:nvPr/>
          </p:nvSpPr>
          <p:spPr bwMode="auto">
            <a:xfrm>
              <a:off x="3038" y="3853"/>
              <a:ext cx="898" cy="163"/>
            </a:xfrm>
            <a:prstGeom prst="can">
              <a:avLst>
                <a:gd name="adj" fmla="val 19870"/>
              </a:avLst>
            </a:prstGeom>
            <a:solidFill>
              <a:schemeClr val="accent2">
                <a:alpha val="50195"/>
              </a:schemeClr>
            </a:solidFill>
            <a:ln w="38100">
              <a:solidFill>
                <a:schemeClr val="accent2"/>
              </a:solidFill>
              <a:round/>
              <a:headEnd/>
              <a:tailEnd/>
            </a:ln>
          </p:spPr>
          <p:txBody>
            <a:bodyPr wrap="none" anchor="ctr"/>
            <a:lstStyle/>
            <a:p>
              <a:endParaRPr lang="en-US" dirty="0"/>
            </a:p>
          </p:txBody>
        </p:sp>
        <p:sp>
          <p:nvSpPr>
            <p:cNvPr id="10258" name="Text Box 9"/>
            <p:cNvSpPr txBox="1">
              <a:spLocks noChangeArrowheads="1"/>
            </p:cNvSpPr>
            <p:nvPr/>
          </p:nvSpPr>
          <p:spPr bwMode="auto">
            <a:xfrm>
              <a:off x="3984" y="3718"/>
              <a:ext cx="816" cy="366"/>
            </a:xfrm>
            <a:prstGeom prst="rect">
              <a:avLst/>
            </a:prstGeom>
            <a:noFill/>
            <a:ln w="9525">
              <a:noFill/>
              <a:miter lim="800000"/>
              <a:headEnd/>
              <a:tailEnd/>
            </a:ln>
          </p:spPr>
          <p:txBody>
            <a:bodyPr>
              <a:spAutoFit/>
            </a:bodyPr>
            <a:lstStyle/>
            <a:p>
              <a:pPr algn="ctr" eaLnBrk="0" hangingPunct="0"/>
              <a:r>
                <a:rPr lang="en-GB" sz="1600" b="1" dirty="0">
                  <a:solidFill>
                    <a:srgbClr val="000000"/>
                  </a:solidFill>
                  <a:latin typeface="WILO Plus TF-Regular" pitchFamily="2" charset="0"/>
                </a:rPr>
                <a:t>Top S</a:t>
              </a:r>
            </a:p>
            <a:p>
              <a:pPr algn="ctr" eaLnBrk="0" hangingPunct="0"/>
              <a:r>
                <a:rPr lang="en-GB" sz="1600" b="1" dirty="0">
                  <a:solidFill>
                    <a:srgbClr val="000000"/>
                  </a:solidFill>
                  <a:latin typeface="WILO Plus TF-Regular" pitchFamily="2" charset="0"/>
                </a:rPr>
                <a:t>40 dB</a:t>
              </a:r>
            </a:p>
          </p:txBody>
        </p:sp>
      </p:grpSp>
      <p:grpSp>
        <p:nvGrpSpPr>
          <p:cNvPr id="4" name="Group 10"/>
          <p:cNvGrpSpPr>
            <a:grpSpLocks/>
          </p:cNvGrpSpPr>
          <p:nvPr/>
        </p:nvGrpSpPr>
        <p:grpSpPr bwMode="auto">
          <a:xfrm>
            <a:off x="3694113" y="1709738"/>
            <a:ext cx="1844675" cy="1871662"/>
            <a:chOff x="1680" y="1077"/>
            <a:chExt cx="1162" cy="1179"/>
          </a:xfrm>
        </p:grpSpPr>
        <p:sp>
          <p:nvSpPr>
            <p:cNvPr id="10255" name="AutoShape 11"/>
            <p:cNvSpPr>
              <a:spLocks noChangeArrowheads="1"/>
            </p:cNvSpPr>
            <p:nvPr/>
          </p:nvSpPr>
          <p:spPr bwMode="auto">
            <a:xfrm rot="-2529921">
              <a:off x="1680" y="1972"/>
              <a:ext cx="742" cy="284"/>
            </a:xfrm>
            <a:prstGeom prst="leftArrow">
              <a:avLst>
                <a:gd name="adj1" fmla="val 50000"/>
                <a:gd name="adj2" fmla="val 65317"/>
              </a:avLst>
            </a:prstGeom>
            <a:solidFill>
              <a:srgbClr val="CC0000"/>
            </a:solidFill>
            <a:ln w="9525">
              <a:solidFill>
                <a:schemeClr val="tx1"/>
              </a:solidFill>
              <a:miter lim="800000"/>
              <a:headEnd/>
              <a:tailEnd/>
            </a:ln>
          </p:spPr>
          <p:txBody>
            <a:bodyPr wrap="none" anchor="ctr"/>
            <a:lstStyle/>
            <a:p>
              <a:endParaRPr lang="en-US" dirty="0"/>
            </a:p>
          </p:txBody>
        </p:sp>
        <p:sp>
          <p:nvSpPr>
            <p:cNvPr id="10256" name="Text Box 12"/>
            <p:cNvSpPr txBox="1">
              <a:spLocks noChangeArrowheads="1"/>
            </p:cNvSpPr>
            <p:nvPr/>
          </p:nvSpPr>
          <p:spPr bwMode="auto">
            <a:xfrm>
              <a:off x="1897" y="1077"/>
              <a:ext cx="945" cy="750"/>
            </a:xfrm>
            <a:prstGeom prst="rect">
              <a:avLst/>
            </a:prstGeom>
            <a:noFill/>
            <a:ln w="9525">
              <a:noFill/>
              <a:miter lim="800000"/>
              <a:headEnd/>
              <a:tailEnd/>
            </a:ln>
          </p:spPr>
          <p:txBody>
            <a:bodyPr wrap="none">
              <a:spAutoFit/>
            </a:bodyPr>
            <a:lstStyle/>
            <a:p>
              <a:pPr algn="ctr" eaLnBrk="0" hangingPunct="0"/>
              <a:r>
                <a:rPr lang="en-GB" sz="1800" b="1" dirty="0">
                  <a:solidFill>
                    <a:srgbClr val="000000"/>
                  </a:solidFill>
                  <a:latin typeface="WILO Plus TF-Regular" pitchFamily="2" charset="0"/>
                </a:rPr>
                <a:t>Noticeable</a:t>
              </a:r>
            </a:p>
            <a:p>
              <a:pPr algn="ctr" eaLnBrk="0" hangingPunct="0"/>
              <a:r>
                <a:rPr lang="en-GB" sz="1800" b="1" dirty="0">
                  <a:solidFill>
                    <a:srgbClr val="000000"/>
                  </a:solidFill>
                  <a:latin typeface="WILO Plus TF-Regular" pitchFamily="2" charset="0"/>
                </a:rPr>
                <a:t>sound - level</a:t>
              </a:r>
            </a:p>
            <a:p>
              <a:pPr algn="ctr" eaLnBrk="0" hangingPunct="0"/>
              <a:r>
                <a:rPr lang="en-GB" sz="1800" b="1" dirty="0">
                  <a:solidFill>
                    <a:srgbClr val="000000"/>
                  </a:solidFill>
                  <a:latin typeface="WILO Plus TF-Regular" pitchFamily="2" charset="0"/>
                </a:rPr>
                <a:t>for the </a:t>
              </a:r>
            </a:p>
            <a:p>
              <a:pPr algn="ctr" eaLnBrk="0" hangingPunct="0"/>
              <a:r>
                <a:rPr lang="en-GB" sz="1800" b="1" dirty="0">
                  <a:solidFill>
                    <a:srgbClr val="000000"/>
                  </a:solidFill>
                  <a:latin typeface="WILO Plus TF-Regular" pitchFamily="2" charset="0"/>
                </a:rPr>
                <a:t>human ear</a:t>
              </a:r>
            </a:p>
          </p:txBody>
        </p:sp>
      </p:grpSp>
      <p:grpSp>
        <p:nvGrpSpPr>
          <p:cNvPr id="5" name="Group 13"/>
          <p:cNvGrpSpPr>
            <a:grpSpLocks/>
          </p:cNvGrpSpPr>
          <p:nvPr/>
        </p:nvGrpSpPr>
        <p:grpSpPr bwMode="auto">
          <a:xfrm>
            <a:off x="6491288" y="3362325"/>
            <a:ext cx="1614487" cy="2255838"/>
            <a:chOff x="3469" y="2403"/>
            <a:chExt cx="1017" cy="1421"/>
          </a:xfrm>
        </p:grpSpPr>
        <p:sp>
          <p:nvSpPr>
            <p:cNvPr id="10253" name="AutoShape 14"/>
            <p:cNvSpPr>
              <a:spLocks noChangeArrowheads="1"/>
            </p:cNvSpPr>
            <p:nvPr/>
          </p:nvSpPr>
          <p:spPr bwMode="auto">
            <a:xfrm rot="-3646065">
              <a:off x="3298" y="3329"/>
              <a:ext cx="676" cy="313"/>
            </a:xfrm>
            <a:prstGeom prst="leftArrow">
              <a:avLst>
                <a:gd name="adj1" fmla="val 50000"/>
                <a:gd name="adj2" fmla="val 53994"/>
              </a:avLst>
            </a:prstGeom>
            <a:solidFill>
              <a:srgbClr val="CC0000"/>
            </a:solidFill>
            <a:ln w="9525">
              <a:solidFill>
                <a:schemeClr val="tx1"/>
              </a:solidFill>
              <a:miter lim="800000"/>
              <a:headEnd/>
              <a:tailEnd/>
            </a:ln>
          </p:spPr>
          <p:txBody>
            <a:bodyPr wrap="none" anchor="ctr"/>
            <a:lstStyle/>
            <a:p>
              <a:endParaRPr lang="en-US" dirty="0"/>
            </a:p>
          </p:txBody>
        </p:sp>
        <p:sp>
          <p:nvSpPr>
            <p:cNvPr id="10254" name="Text Box 15"/>
            <p:cNvSpPr txBox="1">
              <a:spLocks noChangeArrowheads="1"/>
            </p:cNvSpPr>
            <p:nvPr/>
          </p:nvSpPr>
          <p:spPr bwMode="auto">
            <a:xfrm>
              <a:off x="3469" y="2403"/>
              <a:ext cx="1017" cy="750"/>
            </a:xfrm>
            <a:prstGeom prst="rect">
              <a:avLst/>
            </a:prstGeom>
            <a:noFill/>
            <a:ln w="9525">
              <a:noFill/>
              <a:miter lim="800000"/>
              <a:headEnd/>
              <a:tailEnd/>
            </a:ln>
          </p:spPr>
          <p:txBody>
            <a:bodyPr wrap="none">
              <a:spAutoFit/>
            </a:bodyPr>
            <a:lstStyle/>
            <a:p>
              <a:pPr algn="ctr" eaLnBrk="0" hangingPunct="0"/>
              <a:r>
                <a:rPr lang="en-GB" sz="1800" b="1" dirty="0">
                  <a:solidFill>
                    <a:srgbClr val="000000"/>
                  </a:solidFill>
                  <a:latin typeface="WILO Plus TF-Regular" pitchFamily="2" charset="0"/>
                </a:rPr>
                <a:t>20 dB (A) less</a:t>
              </a:r>
            </a:p>
            <a:p>
              <a:pPr algn="ctr" eaLnBrk="0" hangingPunct="0"/>
              <a:r>
                <a:rPr lang="en-GB" sz="1800" b="1" dirty="0">
                  <a:solidFill>
                    <a:srgbClr val="000000"/>
                  </a:solidFill>
                  <a:latin typeface="WILO Plus TF-Regular" pitchFamily="2" charset="0"/>
                </a:rPr>
                <a:t>means only</a:t>
              </a:r>
            </a:p>
            <a:p>
              <a:pPr algn="ctr" eaLnBrk="0" hangingPunct="0"/>
              <a:r>
                <a:rPr lang="en-GB" sz="1800" b="1" dirty="0">
                  <a:solidFill>
                    <a:srgbClr val="000000"/>
                  </a:solidFill>
                  <a:latin typeface="WILO Plus TF-Regular" pitchFamily="2" charset="0"/>
                </a:rPr>
                <a:t>less than 10%</a:t>
              </a:r>
            </a:p>
            <a:p>
              <a:pPr algn="ctr" eaLnBrk="0" hangingPunct="0"/>
              <a:r>
                <a:rPr lang="en-GB" sz="1800" b="1" dirty="0">
                  <a:solidFill>
                    <a:srgbClr val="000000"/>
                  </a:solidFill>
                  <a:latin typeface="WILO Plus TF-Regular" pitchFamily="2" charset="0"/>
                </a:rPr>
                <a:t>of noise !!</a:t>
              </a:r>
            </a:p>
          </p:txBody>
        </p:sp>
      </p:grpSp>
      <p:grpSp>
        <p:nvGrpSpPr>
          <p:cNvPr id="6" name="Group 17"/>
          <p:cNvGrpSpPr>
            <a:grpSpLocks/>
          </p:cNvGrpSpPr>
          <p:nvPr/>
        </p:nvGrpSpPr>
        <p:grpSpPr bwMode="auto">
          <a:xfrm>
            <a:off x="1516063" y="1276350"/>
            <a:ext cx="6459537" cy="457200"/>
            <a:chOff x="335" y="647"/>
            <a:chExt cx="4069" cy="288"/>
          </a:xfrm>
        </p:grpSpPr>
        <p:sp>
          <p:nvSpPr>
            <p:cNvPr id="10250" name="Text Box 18"/>
            <p:cNvSpPr txBox="1">
              <a:spLocks noChangeArrowheads="1"/>
            </p:cNvSpPr>
            <p:nvPr/>
          </p:nvSpPr>
          <p:spPr bwMode="auto">
            <a:xfrm>
              <a:off x="335" y="666"/>
              <a:ext cx="1687" cy="250"/>
            </a:xfrm>
            <a:prstGeom prst="rect">
              <a:avLst/>
            </a:prstGeom>
            <a:noFill/>
            <a:ln w="9525">
              <a:noFill/>
              <a:miter lim="800000"/>
              <a:headEnd/>
              <a:tailEnd/>
            </a:ln>
          </p:spPr>
          <p:txBody>
            <a:bodyPr wrap="none">
              <a:spAutoFit/>
            </a:bodyPr>
            <a:lstStyle/>
            <a:p>
              <a:r>
                <a:rPr lang="en-GB" sz="2000" b="1" dirty="0">
                  <a:solidFill>
                    <a:schemeClr val="accent2"/>
                  </a:solidFill>
                  <a:latin typeface="WILO Plus TF-Regular" pitchFamily="2" charset="0"/>
                </a:rPr>
                <a:t>Wet Rotor Technology</a:t>
              </a:r>
            </a:p>
          </p:txBody>
        </p:sp>
        <p:sp>
          <p:nvSpPr>
            <p:cNvPr id="10251" name="Rectangle 19"/>
            <p:cNvSpPr>
              <a:spLocks noChangeArrowheads="1"/>
            </p:cNvSpPr>
            <p:nvPr/>
          </p:nvSpPr>
          <p:spPr bwMode="auto">
            <a:xfrm>
              <a:off x="2936" y="647"/>
              <a:ext cx="1468" cy="288"/>
            </a:xfrm>
            <a:prstGeom prst="rect">
              <a:avLst/>
            </a:prstGeom>
            <a:noFill/>
            <a:ln w="9525">
              <a:noFill/>
              <a:miter lim="800000"/>
              <a:headEnd/>
              <a:tailEnd/>
            </a:ln>
          </p:spPr>
          <p:txBody>
            <a:bodyPr wrap="none">
              <a:spAutoFit/>
            </a:bodyPr>
            <a:lstStyle/>
            <a:p>
              <a:pPr eaLnBrk="0" hangingPunct="0"/>
              <a:r>
                <a:rPr lang="en-GB" b="1" i="1" dirty="0">
                  <a:solidFill>
                    <a:schemeClr val="accent2"/>
                  </a:solidFill>
                  <a:latin typeface="WILO Plus TF-Regular" pitchFamily="2" charset="0"/>
                </a:rPr>
                <a:t>The Silent One!!</a:t>
              </a:r>
            </a:p>
          </p:txBody>
        </p:sp>
        <p:sp>
          <p:nvSpPr>
            <p:cNvPr id="10252" name="AutoShape 20"/>
            <p:cNvSpPr>
              <a:spLocks noChangeArrowheads="1"/>
            </p:cNvSpPr>
            <p:nvPr/>
          </p:nvSpPr>
          <p:spPr bwMode="auto">
            <a:xfrm>
              <a:off x="2207" y="720"/>
              <a:ext cx="720" cy="144"/>
            </a:xfrm>
            <a:prstGeom prst="rightArrow">
              <a:avLst>
                <a:gd name="adj1" fmla="val 50000"/>
                <a:gd name="adj2" fmla="val 125000"/>
              </a:avLst>
            </a:prstGeom>
            <a:solidFill>
              <a:schemeClr val="accent2"/>
            </a:solidFill>
            <a:ln w="9525">
              <a:solidFill>
                <a:schemeClr val="bg1"/>
              </a:solidFill>
              <a:miter lim="800000"/>
              <a:headEnd/>
              <a:tailEnd/>
            </a:ln>
          </p:spPr>
          <p:txBody>
            <a:bodyPr wrap="none" anchor="ctr"/>
            <a:lstStyle/>
            <a:p>
              <a:endParaRPr lang="en-US" dirty="0"/>
            </a:p>
          </p:txBody>
        </p:sp>
      </p:grpSp>
      <p:sp>
        <p:nvSpPr>
          <p:cNvPr id="10249" name="Text Box 21"/>
          <p:cNvSpPr txBox="1">
            <a:spLocks noChangeArrowheads="1"/>
          </p:cNvSpPr>
          <p:nvPr/>
        </p:nvSpPr>
        <p:spPr bwMode="auto">
          <a:xfrm>
            <a:off x="1692275" y="473075"/>
            <a:ext cx="5976938" cy="579438"/>
          </a:xfrm>
          <a:prstGeom prst="rect">
            <a:avLst/>
          </a:prstGeom>
          <a:noFill/>
          <a:ln w="9525" algn="ctr">
            <a:noFill/>
            <a:miter lim="800000"/>
            <a:headEnd/>
            <a:tailEnd/>
          </a:ln>
        </p:spPr>
        <p:txBody>
          <a:bodyPr>
            <a:spAutoFit/>
          </a:bodyPr>
          <a:lstStyle/>
          <a:p>
            <a:pPr algn="ctr">
              <a:spcBef>
                <a:spcPct val="50000"/>
              </a:spcBef>
            </a:pPr>
            <a:r>
              <a:rPr lang="en-CA" sz="3200" dirty="0">
                <a:solidFill>
                  <a:srgbClr val="000000"/>
                </a:solidFill>
                <a:latin typeface="WILO Plus-Bold" pitchFamily="2" charset="0"/>
              </a:rPr>
              <a:t>Features and Benefits TOP Z</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3000"/>
                            </p:stCondLst>
                            <p:childTnLst>
                              <p:par>
                                <p:cTn id="13" presetID="18" presetClass="entr" presetSubtype="12"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par>
                          <p:cTn id="16" fill="hold">
                            <p:stCondLst>
                              <p:cond delay="4500"/>
                            </p:stCondLst>
                            <p:childTnLst>
                              <p:par>
                                <p:cTn id="17" presetID="22" presetClass="entr" presetSubtype="4" fill="hold" nodeType="after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6000"/>
                            </p:stCondLst>
                            <p:childTnLst>
                              <p:par>
                                <p:cTn id="21" presetID="18" presetClass="entr" presetSubtype="12"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op_s_2_25_namex__pic_01_0501_4c"/>
          <p:cNvPicPr>
            <a:picLocks noChangeAspect="1" noChangeArrowheads="1"/>
          </p:cNvPicPr>
          <p:nvPr/>
        </p:nvPicPr>
        <p:blipFill>
          <a:blip r:embed="rId2">
            <a:lum bright="10000"/>
          </a:blip>
          <a:srcRect/>
          <a:stretch>
            <a:fillRect/>
          </a:stretch>
        </p:blipFill>
        <p:spPr bwMode="auto">
          <a:xfrm>
            <a:off x="2124075" y="4645025"/>
            <a:ext cx="1368425" cy="1195388"/>
          </a:xfrm>
          <a:prstGeom prst="rect">
            <a:avLst/>
          </a:prstGeom>
          <a:noFill/>
          <a:ln w="9525">
            <a:noFill/>
            <a:miter lim="800000"/>
            <a:headEnd/>
            <a:tailEnd/>
          </a:ln>
        </p:spPr>
      </p:pic>
      <p:grpSp>
        <p:nvGrpSpPr>
          <p:cNvPr id="11267" name="Group 4"/>
          <p:cNvGrpSpPr>
            <a:grpSpLocks/>
          </p:cNvGrpSpPr>
          <p:nvPr/>
        </p:nvGrpSpPr>
        <p:grpSpPr bwMode="auto">
          <a:xfrm>
            <a:off x="484188" y="1604963"/>
            <a:ext cx="8185150" cy="4632325"/>
            <a:chOff x="322" y="738"/>
            <a:chExt cx="5440" cy="3080"/>
          </a:xfrm>
        </p:grpSpPr>
        <p:sp>
          <p:nvSpPr>
            <p:cNvPr id="11272" name="Line 5"/>
            <p:cNvSpPr>
              <a:spLocks noChangeShapeType="1"/>
            </p:cNvSpPr>
            <p:nvPr/>
          </p:nvSpPr>
          <p:spPr bwMode="auto">
            <a:xfrm>
              <a:off x="3252" y="1661"/>
              <a:ext cx="710" cy="0"/>
            </a:xfrm>
            <a:prstGeom prst="line">
              <a:avLst/>
            </a:prstGeom>
            <a:noFill/>
            <a:ln w="38100">
              <a:solidFill>
                <a:schemeClr val="folHlink"/>
              </a:solidFill>
              <a:round/>
              <a:headEnd type="triangle" w="med" len="med"/>
              <a:tailEnd/>
            </a:ln>
          </p:spPr>
          <p:txBody>
            <a:bodyPr lIns="93567" tIns="46784" rIns="93567" bIns="46784" anchor="ctr"/>
            <a:lstStyle/>
            <a:p>
              <a:endParaRPr lang="en-US" dirty="0"/>
            </a:p>
          </p:txBody>
        </p:sp>
        <p:sp>
          <p:nvSpPr>
            <p:cNvPr id="11273" name="Line 6"/>
            <p:cNvSpPr>
              <a:spLocks noChangeShapeType="1"/>
            </p:cNvSpPr>
            <p:nvPr/>
          </p:nvSpPr>
          <p:spPr bwMode="auto">
            <a:xfrm>
              <a:off x="3252" y="2080"/>
              <a:ext cx="751" cy="0"/>
            </a:xfrm>
            <a:prstGeom prst="line">
              <a:avLst/>
            </a:prstGeom>
            <a:noFill/>
            <a:ln w="38100">
              <a:solidFill>
                <a:schemeClr val="folHlink"/>
              </a:solidFill>
              <a:round/>
              <a:headEnd type="triangle" w="med" len="med"/>
              <a:tailEnd/>
            </a:ln>
          </p:spPr>
          <p:txBody>
            <a:bodyPr lIns="93567" tIns="46784" rIns="93567" bIns="46784" anchor="ctr"/>
            <a:lstStyle/>
            <a:p>
              <a:endParaRPr lang="en-US" dirty="0"/>
            </a:p>
          </p:txBody>
        </p:sp>
        <p:sp>
          <p:nvSpPr>
            <p:cNvPr id="11274" name="Line 7"/>
            <p:cNvSpPr>
              <a:spLocks noChangeShapeType="1"/>
            </p:cNvSpPr>
            <p:nvPr/>
          </p:nvSpPr>
          <p:spPr bwMode="auto">
            <a:xfrm>
              <a:off x="3252" y="2486"/>
              <a:ext cx="751" cy="0"/>
            </a:xfrm>
            <a:prstGeom prst="line">
              <a:avLst/>
            </a:prstGeom>
            <a:noFill/>
            <a:ln w="38100">
              <a:solidFill>
                <a:schemeClr val="folHlink"/>
              </a:solidFill>
              <a:round/>
              <a:headEnd type="triangle" w="med" len="med"/>
              <a:tailEnd/>
            </a:ln>
          </p:spPr>
          <p:txBody>
            <a:bodyPr lIns="93567" tIns="46784" rIns="93567" bIns="46784" anchor="ctr"/>
            <a:lstStyle/>
            <a:p>
              <a:endParaRPr lang="en-US" dirty="0"/>
            </a:p>
          </p:txBody>
        </p:sp>
        <p:grpSp>
          <p:nvGrpSpPr>
            <p:cNvPr id="11275" name="Group 8"/>
            <p:cNvGrpSpPr>
              <a:grpSpLocks/>
            </p:cNvGrpSpPr>
            <p:nvPr/>
          </p:nvGrpSpPr>
          <p:grpSpPr bwMode="auto">
            <a:xfrm>
              <a:off x="2771" y="738"/>
              <a:ext cx="508" cy="3080"/>
              <a:chOff x="3204" y="832"/>
              <a:chExt cx="368" cy="3080"/>
            </a:xfrm>
          </p:grpSpPr>
          <p:sp>
            <p:nvSpPr>
              <p:cNvPr id="11307" name="Rectangle 9"/>
              <p:cNvSpPr>
                <a:spLocks noChangeArrowheads="1"/>
              </p:cNvSpPr>
              <p:nvPr/>
            </p:nvSpPr>
            <p:spPr bwMode="auto">
              <a:xfrm>
                <a:off x="3240" y="832"/>
                <a:ext cx="304" cy="3080"/>
              </a:xfrm>
              <a:prstGeom prst="rect">
                <a:avLst/>
              </a:prstGeom>
              <a:gradFill rotWithShape="1">
                <a:gsLst>
                  <a:gs pos="0">
                    <a:srgbClr val="9E9E9E"/>
                  </a:gs>
                  <a:gs pos="100000">
                    <a:srgbClr val="C0C0C0"/>
                  </a:gs>
                </a:gsLst>
                <a:lin ang="5400000" scaled="1"/>
              </a:gradFill>
              <a:ln w="9525">
                <a:noFill/>
                <a:miter lim="800000"/>
                <a:headEnd/>
                <a:tailEnd/>
              </a:ln>
            </p:spPr>
            <p:txBody>
              <a:bodyPr wrap="none" lIns="93567" tIns="46784" rIns="93567" bIns="46784" anchor="ctr"/>
              <a:lstStyle/>
              <a:p>
                <a:endParaRPr lang="en-US" dirty="0"/>
              </a:p>
            </p:txBody>
          </p:sp>
          <p:sp>
            <p:nvSpPr>
              <p:cNvPr id="11308" name="Rectangle 10"/>
              <p:cNvSpPr>
                <a:spLocks noChangeArrowheads="1"/>
              </p:cNvSpPr>
              <p:nvPr/>
            </p:nvSpPr>
            <p:spPr bwMode="auto">
              <a:xfrm>
                <a:off x="3204" y="841"/>
                <a:ext cx="368" cy="2999"/>
              </a:xfrm>
              <a:prstGeom prst="rect">
                <a:avLst/>
              </a:prstGeom>
              <a:noFill/>
              <a:ln w="12700">
                <a:noFill/>
                <a:miter lim="800000"/>
                <a:headEnd/>
                <a:tailEnd/>
              </a:ln>
            </p:spPr>
            <p:txBody>
              <a:bodyPr lIns="90480" tIns="44446" rIns="90480" bIns="44446">
                <a:spAutoFit/>
              </a:bodyPr>
              <a:lstStyle/>
              <a:p>
                <a:pPr algn="ctr" defTabSz="760413" eaLnBrk="0" hangingPunct="0">
                  <a:lnSpc>
                    <a:spcPct val="83000"/>
                  </a:lnSpc>
                </a:pPr>
                <a:r>
                  <a:rPr lang="de-DE" sz="1400" b="1">
                    <a:solidFill>
                      <a:srgbClr val="000000"/>
                    </a:solidFill>
                    <a:latin typeface="Arial" charset="0"/>
                  </a:rPr>
                  <a:t>db(A)</a:t>
                </a:r>
              </a:p>
              <a:p>
                <a:pPr algn="ctr" defTabSz="760413" eaLnBrk="0" hangingPunct="0">
                  <a:lnSpc>
                    <a:spcPct val="83000"/>
                  </a:lnSpc>
                </a:pPr>
                <a:endParaRPr lang="de-DE" sz="1000" b="1">
                  <a:solidFill>
                    <a:srgbClr val="000000"/>
                  </a:solidFill>
                  <a:latin typeface="Arial" charset="0"/>
                </a:endParaRPr>
              </a:p>
              <a:p>
                <a:pPr algn="ctr" defTabSz="760413" eaLnBrk="0" hangingPunct="0">
                  <a:lnSpc>
                    <a:spcPct val="83000"/>
                  </a:lnSpc>
                </a:pPr>
                <a:r>
                  <a:rPr lang="de-DE" sz="1400" b="1">
                    <a:solidFill>
                      <a:srgbClr val="000000"/>
                    </a:solidFill>
                    <a:latin typeface="Arial" charset="0"/>
                  </a:rPr>
                  <a:t>130</a:t>
                </a:r>
              </a:p>
              <a:p>
                <a:pPr algn="ctr" defTabSz="760413" eaLnBrk="0" hangingPunct="0">
                  <a:lnSpc>
                    <a:spcPct val="83000"/>
                  </a:lnSpc>
                </a:pPr>
                <a:endParaRPr lang="de-DE" sz="1000" b="1">
                  <a:solidFill>
                    <a:srgbClr val="000000"/>
                  </a:solidFill>
                  <a:latin typeface="Arial" charset="0"/>
                </a:endParaRPr>
              </a:p>
              <a:p>
                <a:pPr algn="ctr" defTabSz="760413" eaLnBrk="0" hangingPunct="0">
                  <a:lnSpc>
                    <a:spcPct val="83000"/>
                  </a:lnSpc>
                </a:pPr>
                <a:r>
                  <a:rPr lang="de-DE" sz="1400" b="1">
                    <a:solidFill>
                      <a:srgbClr val="000000"/>
                    </a:solidFill>
                    <a:latin typeface="Arial" charset="0"/>
                  </a:rPr>
                  <a:t>120</a:t>
                </a:r>
              </a:p>
              <a:p>
                <a:pPr algn="ctr" defTabSz="760413" eaLnBrk="0" hangingPunct="0">
                  <a:lnSpc>
                    <a:spcPct val="83000"/>
                  </a:lnSpc>
                </a:pPr>
                <a:endParaRPr lang="de-DE" sz="1000" b="1">
                  <a:solidFill>
                    <a:srgbClr val="000000"/>
                  </a:solidFill>
                  <a:latin typeface="Arial" charset="0"/>
                </a:endParaRPr>
              </a:p>
              <a:p>
                <a:pPr algn="ctr" defTabSz="760413" eaLnBrk="0" hangingPunct="0">
                  <a:lnSpc>
                    <a:spcPct val="83000"/>
                  </a:lnSpc>
                </a:pPr>
                <a:r>
                  <a:rPr lang="de-DE" sz="1400" b="1">
                    <a:solidFill>
                      <a:srgbClr val="000000"/>
                    </a:solidFill>
                    <a:latin typeface="Arial" charset="0"/>
                  </a:rPr>
                  <a:t>110</a:t>
                </a:r>
              </a:p>
              <a:p>
                <a:pPr algn="ctr" defTabSz="760413" eaLnBrk="0" hangingPunct="0">
                  <a:lnSpc>
                    <a:spcPct val="83000"/>
                  </a:lnSpc>
                </a:pPr>
                <a:endParaRPr lang="de-DE" sz="1000" b="1">
                  <a:solidFill>
                    <a:srgbClr val="000000"/>
                  </a:solidFill>
                  <a:latin typeface="Arial" charset="0"/>
                </a:endParaRPr>
              </a:p>
              <a:p>
                <a:pPr algn="ctr" defTabSz="760413" eaLnBrk="0" hangingPunct="0">
                  <a:lnSpc>
                    <a:spcPct val="83000"/>
                  </a:lnSpc>
                </a:pPr>
                <a:r>
                  <a:rPr lang="de-DE" sz="1400" b="1">
                    <a:solidFill>
                      <a:srgbClr val="000000"/>
                    </a:solidFill>
                    <a:latin typeface="Arial" charset="0"/>
                  </a:rPr>
                  <a:t>100</a:t>
                </a:r>
              </a:p>
              <a:p>
                <a:pPr algn="ctr" defTabSz="760413" eaLnBrk="0" hangingPunct="0">
                  <a:lnSpc>
                    <a:spcPct val="83000"/>
                  </a:lnSpc>
                </a:pPr>
                <a:endParaRPr lang="de-DE" sz="1000" b="1">
                  <a:solidFill>
                    <a:srgbClr val="000000"/>
                  </a:solidFill>
                  <a:latin typeface="Arial" charset="0"/>
                </a:endParaRPr>
              </a:p>
              <a:p>
                <a:pPr algn="ctr" defTabSz="760413" eaLnBrk="0" hangingPunct="0">
                  <a:lnSpc>
                    <a:spcPct val="83000"/>
                  </a:lnSpc>
                </a:pPr>
                <a:r>
                  <a:rPr lang="de-DE" sz="1400" b="1">
                    <a:solidFill>
                      <a:srgbClr val="000000"/>
                    </a:solidFill>
                    <a:latin typeface="Arial" charset="0"/>
                  </a:rPr>
                  <a:t>90</a:t>
                </a:r>
              </a:p>
              <a:p>
                <a:pPr algn="ctr" defTabSz="760413" eaLnBrk="0" hangingPunct="0">
                  <a:lnSpc>
                    <a:spcPct val="83000"/>
                  </a:lnSpc>
                </a:pPr>
                <a:endParaRPr lang="de-DE" sz="1000" b="1">
                  <a:solidFill>
                    <a:srgbClr val="000000"/>
                  </a:solidFill>
                  <a:latin typeface="Arial" charset="0"/>
                </a:endParaRPr>
              </a:p>
              <a:p>
                <a:pPr algn="ctr" defTabSz="760413" eaLnBrk="0" hangingPunct="0">
                  <a:lnSpc>
                    <a:spcPct val="83000"/>
                  </a:lnSpc>
                </a:pPr>
                <a:r>
                  <a:rPr lang="de-DE" sz="1400" b="1">
                    <a:solidFill>
                      <a:srgbClr val="000000"/>
                    </a:solidFill>
                    <a:latin typeface="Arial" charset="0"/>
                  </a:rPr>
                  <a:t>80</a:t>
                </a:r>
              </a:p>
              <a:p>
                <a:pPr algn="ctr" defTabSz="760413" eaLnBrk="0" hangingPunct="0">
                  <a:lnSpc>
                    <a:spcPct val="83000"/>
                  </a:lnSpc>
                </a:pPr>
                <a:endParaRPr lang="de-DE" sz="1000" b="1">
                  <a:solidFill>
                    <a:srgbClr val="000000"/>
                  </a:solidFill>
                  <a:latin typeface="Arial" charset="0"/>
                </a:endParaRPr>
              </a:p>
              <a:p>
                <a:pPr algn="ctr" defTabSz="760413" eaLnBrk="0" hangingPunct="0">
                  <a:lnSpc>
                    <a:spcPct val="83000"/>
                  </a:lnSpc>
                </a:pPr>
                <a:r>
                  <a:rPr lang="de-DE" sz="1400" b="1">
                    <a:solidFill>
                      <a:srgbClr val="000000"/>
                    </a:solidFill>
                    <a:latin typeface="Arial" charset="0"/>
                  </a:rPr>
                  <a:t>70</a:t>
                </a:r>
              </a:p>
              <a:p>
                <a:pPr algn="ctr" defTabSz="760413" eaLnBrk="0" hangingPunct="0">
                  <a:lnSpc>
                    <a:spcPct val="83000"/>
                  </a:lnSpc>
                </a:pPr>
                <a:endParaRPr lang="de-DE" sz="1000" b="1">
                  <a:solidFill>
                    <a:srgbClr val="000000"/>
                  </a:solidFill>
                  <a:latin typeface="Arial" charset="0"/>
                </a:endParaRPr>
              </a:p>
              <a:p>
                <a:pPr algn="ctr" defTabSz="760413" eaLnBrk="0" hangingPunct="0">
                  <a:lnSpc>
                    <a:spcPct val="83000"/>
                  </a:lnSpc>
                </a:pPr>
                <a:r>
                  <a:rPr lang="de-DE" sz="1400" b="1">
                    <a:solidFill>
                      <a:srgbClr val="000000"/>
                    </a:solidFill>
                    <a:latin typeface="Arial" charset="0"/>
                  </a:rPr>
                  <a:t>60</a:t>
                </a:r>
              </a:p>
              <a:p>
                <a:pPr algn="ctr" defTabSz="760413" eaLnBrk="0" hangingPunct="0">
                  <a:lnSpc>
                    <a:spcPct val="83000"/>
                  </a:lnSpc>
                </a:pPr>
                <a:endParaRPr lang="de-DE" sz="1000" b="1">
                  <a:solidFill>
                    <a:srgbClr val="000000"/>
                  </a:solidFill>
                  <a:latin typeface="Arial" charset="0"/>
                </a:endParaRPr>
              </a:p>
              <a:p>
                <a:pPr algn="ctr" defTabSz="760413" eaLnBrk="0" hangingPunct="0">
                  <a:lnSpc>
                    <a:spcPct val="83000"/>
                  </a:lnSpc>
                </a:pPr>
                <a:r>
                  <a:rPr lang="de-DE" sz="1400" b="1">
                    <a:solidFill>
                      <a:srgbClr val="000000"/>
                    </a:solidFill>
                    <a:latin typeface="Arial" charset="0"/>
                  </a:rPr>
                  <a:t>50</a:t>
                </a:r>
              </a:p>
              <a:p>
                <a:pPr algn="ctr" defTabSz="760413" eaLnBrk="0" hangingPunct="0">
                  <a:lnSpc>
                    <a:spcPct val="83000"/>
                  </a:lnSpc>
                </a:pPr>
                <a:endParaRPr lang="de-DE" sz="1000" b="1">
                  <a:solidFill>
                    <a:srgbClr val="000000"/>
                  </a:solidFill>
                  <a:latin typeface="Arial" charset="0"/>
                </a:endParaRPr>
              </a:p>
              <a:p>
                <a:pPr algn="ctr" defTabSz="760413" eaLnBrk="0" hangingPunct="0">
                  <a:lnSpc>
                    <a:spcPct val="83000"/>
                  </a:lnSpc>
                </a:pPr>
                <a:r>
                  <a:rPr lang="de-DE" sz="1400" b="1">
                    <a:solidFill>
                      <a:srgbClr val="000000"/>
                    </a:solidFill>
                    <a:latin typeface="Arial" charset="0"/>
                  </a:rPr>
                  <a:t>40</a:t>
                </a:r>
              </a:p>
              <a:p>
                <a:pPr algn="ctr" defTabSz="760413" eaLnBrk="0" hangingPunct="0">
                  <a:lnSpc>
                    <a:spcPct val="83000"/>
                  </a:lnSpc>
                </a:pPr>
                <a:endParaRPr lang="de-DE" sz="1000" b="1">
                  <a:solidFill>
                    <a:srgbClr val="000000"/>
                  </a:solidFill>
                  <a:latin typeface="Arial" charset="0"/>
                </a:endParaRPr>
              </a:p>
              <a:p>
                <a:pPr algn="ctr" defTabSz="760413" eaLnBrk="0" hangingPunct="0">
                  <a:lnSpc>
                    <a:spcPct val="83000"/>
                  </a:lnSpc>
                </a:pPr>
                <a:r>
                  <a:rPr lang="de-DE" sz="1400" b="1">
                    <a:solidFill>
                      <a:srgbClr val="000000"/>
                    </a:solidFill>
                    <a:latin typeface="Arial" charset="0"/>
                  </a:rPr>
                  <a:t>30</a:t>
                </a:r>
              </a:p>
              <a:p>
                <a:pPr algn="ctr" defTabSz="760413" eaLnBrk="0" hangingPunct="0">
                  <a:lnSpc>
                    <a:spcPct val="83000"/>
                  </a:lnSpc>
                </a:pPr>
                <a:endParaRPr lang="de-DE" sz="1000" b="1">
                  <a:solidFill>
                    <a:srgbClr val="000000"/>
                  </a:solidFill>
                  <a:latin typeface="Arial" charset="0"/>
                </a:endParaRPr>
              </a:p>
              <a:p>
                <a:pPr algn="ctr" defTabSz="760413" eaLnBrk="0" hangingPunct="0">
                  <a:lnSpc>
                    <a:spcPct val="83000"/>
                  </a:lnSpc>
                </a:pPr>
                <a:r>
                  <a:rPr lang="de-DE" sz="1400" b="1">
                    <a:solidFill>
                      <a:srgbClr val="000000"/>
                    </a:solidFill>
                    <a:latin typeface="Arial" charset="0"/>
                  </a:rPr>
                  <a:t>20</a:t>
                </a:r>
              </a:p>
              <a:p>
                <a:pPr algn="ctr" defTabSz="760413" eaLnBrk="0" hangingPunct="0">
                  <a:lnSpc>
                    <a:spcPct val="83000"/>
                  </a:lnSpc>
                </a:pPr>
                <a:endParaRPr lang="de-DE" sz="1000" b="1">
                  <a:solidFill>
                    <a:srgbClr val="000000"/>
                  </a:solidFill>
                  <a:latin typeface="Arial" charset="0"/>
                </a:endParaRPr>
              </a:p>
              <a:p>
                <a:pPr algn="ctr" defTabSz="760413" eaLnBrk="0" hangingPunct="0">
                  <a:lnSpc>
                    <a:spcPct val="83000"/>
                  </a:lnSpc>
                </a:pPr>
                <a:r>
                  <a:rPr lang="de-DE" sz="1400" b="1">
                    <a:solidFill>
                      <a:srgbClr val="000000"/>
                    </a:solidFill>
                    <a:latin typeface="Arial" charset="0"/>
                  </a:rPr>
                  <a:t>10</a:t>
                </a:r>
              </a:p>
              <a:p>
                <a:pPr algn="ctr" defTabSz="760413" eaLnBrk="0" hangingPunct="0">
                  <a:lnSpc>
                    <a:spcPct val="83000"/>
                  </a:lnSpc>
                </a:pPr>
                <a:endParaRPr lang="de-DE" sz="1000" b="1">
                  <a:solidFill>
                    <a:srgbClr val="000000"/>
                  </a:solidFill>
                  <a:latin typeface="Arial" charset="0"/>
                </a:endParaRPr>
              </a:p>
              <a:p>
                <a:pPr algn="ctr" defTabSz="760413" eaLnBrk="0" hangingPunct="0">
                  <a:lnSpc>
                    <a:spcPct val="83000"/>
                  </a:lnSpc>
                </a:pPr>
                <a:r>
                  <a:rPr lang="de-DE" sz="1400" b="1">
                    <a:solidFill>
                      <a:srgbClr val="000000"/>
                    </a:solidFill>
                    <a:latin typeface="Arial" charset="0"/>
                  </a:rPr>
                  <a:t>0</a:t>
                </a:r>
              </a:p>
            </p:txBody>
          </p:sp>
        </p:grpSp>
        <p:pic>
          <p:nvPicPr>
            <p:cNvPr id="11276" name="Picture 11" descr="Fabrik"/>
            <p:cNvPicPr>
              <a:picLocks noChangeAspect="1" noChangeArrowheads="1"/>
            </p:cNvPicPr>
            <p:nvPr/>
          </p:nvPicPr>
          <p:blipFill>
            <a:blip r:embed="rId3"/>
            <a:srcRect/>
            <a:stretch>
              <a:fillRect/>
            </a:stretch>
          </p:blipFill>
          <p:spPr bwMode="auto">
            <a:xfrm>
              <a:off x="3998" y="1524"/>
              <a:ext cx="351" cy="310"/>
            </a:xfrm>
            <a:prstGeom prst="rect">
              <a:avLst/>
            </a:prstGeom>
            <a:noFill/>
            <a:ln w="9525">
              <a:noFill/>
              <a:miter lim="800000"/>
              <a:headEnd/>
              <a:tailEnd/>
            </a:ln>
          </p:spPr>
        </p:pic>
        <p:pic>
          <p:nvPicPr>
            <p:cNvPr id="11277" name="Picture 12" descr="Flugzeug"/>
            <p:cNvPicPr>
              <a:picLocks noChangeAspect="1" noChangeArrowheads="1"/>
            </p:cNvPicPr>
            <p:nvPr/>
          </p:nvPicPr>
          <p:blipFill>
            <a:blip r:embed="rId4"/>
            <a:srcRect/>
            <a:stretch>
              <a:fillRect/>
            </a:stretch>
          </p:blipFill>
          <p:spPr bwMode="auto">
            <a:xfrm>
              <a:off x="4028" y="789"/>
              <a:ext cx="383" cy="294"/>
            </a:xfrm>
            <a:prstGeom prst="rect">
              <a:avLst/>
            </a:prstGeom>
            <a:noFill/>
            <a:ln w="9525">
              <a:noFill/>
              <a:miter lim="800000"/>
              <a:headEnd/>
              <a:tailEnd/>
            </a:ln>
          </p:spPr>
        </p:pic>
        <p:pic>
          <p:nvPicPr>
            <p:cNvPr id="11278" name="Picture 13" descr="Schallschutzkabine"/>
            <p:cNvPicPr>
              <a:picLocks noChangeAspect="1" noChangeArrowheads="1"/>
            </p:cNvPicPr>
            <p:nvPr/>
          </p:nvPicPr>
          <p:blipFill>
            <a:blip r:embed="rId5"/>
            <a:srcRect/>
            <a:stretch>
              <a:fillRect/>
            </a:stretch>
          </p:blipFill>
          <p:spPr bwMode="auto">
            <a:xfrm>
              <a:off x="4029" y="3375"/>
              <a:ext cx="329" cy="336"/>
            </a:xfrm>
            <a:prstGeom prst="rect">
              <a:avLst/>
            </a:prstGeom>
            <a:noFill/>
            <a:ln w="9525">
              <a:noFill/>
              <a:miter lim="800000"/>
              <a:headEnd/>
              <a:tailEnd/>
            </a:ln>
          </p:spPr>
        </p:pic>
        <p:pic>
          <p:nvPicPr>
            <p:cNvPr id="11279" name="Picture 14" descr="PopKonzert"/>
            <p:cNvPicPr>
              <a:picLocks noChangeAspect="1" noChangeArrowheads="1"/>
            </p:cNvPicPr>
            <p:nvPr/>
          </p:nvPicPr>
          <p:blipFill>
            <a:blip r:embed="rId6"/>
            <a:srcRect/>
            <a:stretch>
              <a:fillRect/>
            </a:stretch>
          </p:blipFill>
          <p:spPr bwMode="auto">
            <a:xfrm>
              <a:off x="1672" y="1276"/>
              <a:ext cx="338" cy="378"/>
            </a:xfrm>
            <a:prstGeom prst="rect">
              <a:avLst/>
            </a:prstGeom>
            <a:noFill/>
            <a:ln w="9525">
              <a:noFill/>
              <a:miter lim="800000"/>
              <a:headEnd/>
              <a:tailEnd/>
            </a:ln>
          </p:spPr>
        </p:pic>
        <p:pic>
          <p:nvPicPr>
            <p:cNvPr id="11280" name="Picture 15" descr="Verkehr"/>
            <p:cNvPicPr>
              <a:picLocks noChangeAspect="1" noChangeArrowheads="1"/>
            </p:cNvPicPr>
            <p:nvPr/>
          </p:nvPicPr>
          <p:blipFill>
            <a:blip r:embed="rId7"/>
            <a:srcRect/>
            <a:stretch>
              <a:fillRect/>
            </a:stretch>
          </p:blipFill>
          <p:spPr bwMode="auto">
            <a:xfrm>
              <a:off x="3953" y="1926"/>
              <a:ext cx="372" cy="292"/>
            </a:xfrm>
            <a:prstGeom prst="rect">
              <a:avLst/>
            </a:prstGeom>
            <a:noFill/>
            <a:ln w="9525">
              <a:noFill/>
              <a:miter lim="800000"/>
              <a:headEnd/>
              <a:tailEnd/>
            </a:ln>
          </p:spPr>
        </p:pic>
        <p:pic>
          <p:nvPicPr>
            <p:cNvPr id="11281" name="Picture 16" descr="Buero"/>
            <p:cNvPicPr>
              <a:picLocks noChangeAspect="1" noChangeArrowheads="1"/>
            </p:cNvPicPr>
            <p:nvPr/>
          </p:nvPicPr>
          <p:blipFill>
            <a:blip r:embed="rId8"/>
            <a:srcRect/>
            <a:stretch>
              <a:fillRect/>
            </a:stretch>
          </p:blipFill>
          <p:spPr bwMode="auto">
            <a:xfrm>
              <a:off x="1679" y="2077"/>
              <a:ext cx="356" cy="425"/>
            </a:xfrm>
            <a:prstGeom prst="rect">
              <a:avLst/>
            </a:prstGeom>
            <a:noFill/>
            <a:ln w="9525">
              <a:noFill/>
              <a:miter lim="800000"/>
              <a:headEnd/>
              <a:tailEnd/>
            </a:ln>
          </p:spPr>
        </p:pic>
        <p:pic>
          <p:nvPicPr>
            <p:cNvPr id="11282" name="Picture 17" descr="LKW"/>
            <p:cNvPicPr>
              <a:picLocks noChangeAspect="1" noChangeArrowheads="1"/>
            </p:cNvPicPr>
            <p:nvPr/>
          </p:nvPicPr>
          <p:blipFill>
            <a:blip r:embed="rId9"/>
            <a:srcRect/>
            <a:stretch>
              <a:fillRect/>
            </a:stretch>
          </p:blipFill>
          <p:spPr bwMode="auto">
            <a:xfrm>
              <a:off x="1591" y="1729"/>
              <a:ext cx="399" cy="294"/>
            </a:xfrm>
            <a:prstGeom prst="rect">
              <a:avLst/>
            </a:prstGeom>
            <a:noFill/>
            <a:ln w="9525">
              <a:noFill/>
              <a:miter lim="800000"/>
              <a:headEnd/>
              <a:tailEnd/>
            </a:ln>
          </p:spPr>
        </p:pic>
        <p:pic>
          <p:nvPicPr>
            <p:cNvPr id="11283" name="Picture 18" descr="Sirene"/>
            <p:cNvPicPr>
              <a:picLocks noChangeAspect="1" noChangeArrowheads="1"/>
            </p:cNvPicPr>
            <p:nvPr/>
          </p:nvPicPr>
          <p:blipFill>
            <a:blip r:embed="rId10"/>
            <a:srcRect/>
            <a:stretch>
              <a:fillRect/>
            </a:stretch>
          </p:blipFill>
          <p:spPr bwMode="auto">
            <a:xfrm>
              <a:off x="1648" y="782"/>
              <a:ext cx="322" cy="354"/>
            </a:xfrm>
            <a:prstGeom prst="rect">
              <a:avLst/>
            </a:prstGeom>
            <a:noFill/>
            <a:ln w="9525">
              <a:noFill/>
              <a:miter lim="800000"/>
              <a:headEnd/>
              <a:tailEnd/>
            </a:ln>
          </p:spPr>
        </p:pic>
        <p:pic>
          <p:nvPicPr>
            <p:cNvPr id="11284" name="Picture 19" descr="Blaetterrauschen"/>
            <p:cNvPicPr>
              <a:picLocks noChangeAspect="1" noChangeArrowheads="1"/>
            </p:cNvPicPr>
            <p:nvPr/>
          </p:nvPicPr>
          <p:blipFill>
            <a:blip r:embed="rId11"/>
            <a:srcRect/>
            <a:stretch>
              <a:fillRect/>
            </a:stretch>
          </p:blipFill>
          <p:spPr bwMode="auto">
            <a:xfrm>
              <a:off x="4028" y="2928"/>
              <a:ext cx="354" cy="313"/>
            </a:xfrm>
            <a:prstGeom prst="rect">
              <a:avLst/>
            </a:prstGeom>
            <a:noFill/>
            <a:ln w="9525">
              <a:noFill/>
              <a:miter lim="800000"/>
              <a:headEnd/>
              <a:tailEnd/>
            </a:ln>
          </p:spPr>
        </p:pic>
        <p:pic>
          <p:nvPicPr>
            <p:cNvPr id="11285" name="Picture 20" descr="Presslufthammer"/>
            <p:cNvPicPr>
              <a:picLocks noChangeAspect="1" noChangeArrowheads="1"/>
            </p:cNvPicPr>
            <p:nvPr/>
          </p:nvPicPr>
          <p:blipFill>
            <a:blip r:embed="rId12"/>
            <a:srcRect/>
            <a:stretch>
              <a:fillRect/>
            </a:stretch>
          </p:blipFill>
          <p:spPr bwMode="auto">
            <a:xfrm>
              <a:off x="4028" y="1103"/>
              <a:ext cx="297" cy="402"/>
            </a:xfrm>
            <a:prstGeom prst="rect">
              <a:avLst/>
            </a:prstGeom>
            <a:noFill/>
            <a:ln w="9525">
              <a:noFill/>
              <a:miter lim="800000"/>
              <a:headEnd/>
              <a:tailEnd/>
            </a:ln>
          </p:spPr>
        </p:pic>
        <p:sp>
          <p:nvSpPr>
            <p:cNvPr id="11286" name="Line 21"/>
            <p:cNvSpPr>
              <a:spLocks noChangeShapeType="1"/>
            </p:cNvSpPr>
            <p:nvPr/>
          </p:nvSpPr>
          <p:spPr bwMode="auto">
            <a:xfrm flipV="1">
              <a:off x="2078" y="2288"/>
              <a:ext cx="716" cy="0"/>
            </a:xfrm>
            <a:prstGeom prst="line">
              <a:avLst/>
            </a:prstGeom>
            <a:noFill/>
            <a:ln w="38100">
              <a:solidFill>
                <a:schemeClr val="folHlink"/>
              </a:solidFill>
              <a:round/>
              <a:headEnd/>
              <a:tailEnd type="triangle" w="med" len="med"/>
            </a:ln>
          </p:spPr>
          <p:txBody>
            <a:bodyPr lIns="93567" tIns="46784" rIns="93567" bIns="46784" anchor="ctr"/>
            <a:lstStyle/>
            <a:p>
              <a:endParaRPr lang="en-US" dirty="0"/>
            </a:p>
          </p:txBody>
        </p:sp>
        <p:sp>
          <p:nvSpPr>
            <p:cNvPr id="11287" name="Line 22"/>
            <p:cNvSpPr>
              <a:spLocks noChangeShapeType="1"/>
            </p:cNvSpPr>
            <p:nvPr/>
          </p:nvSpPr>
          <p:spPr bwMode="auto">
            <a:xfrm>
              <a:off x="1979" y="928"/>
              <a:ext cx="815" cy="8"/>
            </a:xfrm>
            <a:prstGeom prst="line">
              <a:avLst/>
            </a:prstGeom>
            <a:noFill/>
            <a:ln w="38100">
              <a:solidFill>
                <a:schemeClr val="folHlink"/>
              </a:solidFill>
              <a:round/>
              <a:headEnd/>
              <a:tailEnd type="triangle" w="med" len="med"/>
            </a:ln>
          </p:spPr>
          <p:txBody>
            <a:bodyPr lIns="93567" tIns="46784" rIns="93567" bIns="46784" anchor="ctr"/>
            <a:lstStyle/>
            <a:p>
              <a:endParaRPr lang="en-US" dirty="0"/>
            </a:p>
          </p:txBody>
        </p:sp>
        <p:sp>
          <p:nvSpPr>
            <p:cNvPr id="11288" name="Line 23"/>
            <p:cNvSpPr>
              <a:spLocks noChangeShapeType="1"/>
            </p:cNvSpPr>
            <p:nvPr/>
          </p:nvSpPr>
          <p:spPr bwMode="auto">
            <a:xfrm>
              <a:off x="3252" y="3107"/>
              <a:ext cx="751" cy="0"/>
            </a:xfrm>
            <a:prstGeom prst="line">
              <a:avLst/>
            </a:prstGeom>
            <a:noFill/>
            <a:ln w="38100">
              <a:solidFill>
                <a:schemeClr val="folHlink"/>
              </a:solidFill>
              <a:round/>
              <a:headEnd type="triangle" w="med" len="med"/>
              <a:tailEnd/>
            </a:ln>
          </p:spPr>
          <p:txBody>
            <a:bodyPr lIns="93567" tIns="46784" rIns="93567" bIns="46784" anchor="ctr"/>
            <a:lstStyle/>
            <a:p>
              <a:endParaRPr lang="en-US" dirty="0"/>
            </a:p>
          </p:txBody>
        </p:sp>
        <p:sp>
          <p:nvSpPr>
            <p:cNvPr id="11289" name="Rectangle 24"/>
            <p:cNvSpPr>
              <a:spLocks noChangeArrowheads="1"/>
            </p:cNvSpPr>
            <p:nvPr/>
          </p:nvSpPr>
          <p:spPr bwMode="auto">
            <a:xfrm>
              <a:off x="1217" y="2366"/>
              <a:ext cx="385" cy="180"/>
            </a:xfrm>
            <a:prstGeom prst="rect">
              <a:avLst/>
            </a:prstGeom>
            <a:noFill/>
            <a:ln w="12700">
              <a:noFill/>
              <a:miter lim="800000"/>
              <a:headEnd/>
              <a:tailEnd/>
            </a:ln>
          </p:spPr>
          <p:txBody>
            <a:bodyPr wrap="none" lIns="90480" tIns="44446" rIns="90480" bIns="44446">
              <a:spAutoFit/>
            </a:bodyPr>
            <a:lstStyle/>
            <a:p>
              <a:pPr algn="r" defTabSz="760413" eaLnBrk="0" hangingPunct="0"/>
              <a:r>
                <a:rPr lang="de-DE" sz="1200">
                  <a:solidFill>
                    <a:srgbClr val="000000"/>
                  </a:solidFill>
                  <a:latin typeface="Arial" charset="0"/>
                </a:rPr>
                <a:t>Office</a:t>
              </a:r>
            </a:p>
          </p:txBody>
        </p:sp>
        <p:sp>
          <p:nvSpPr>
            <p:cNvPr id="11290" name="Rectangle 25"/>
            <p:cNvSpPr>
              <a:spLocks noChangeArrowheads="1"/>
            </p:cNvSpPr>
            <p:nvPr/>
          </p:nvSpPr>
          <p:spPr bwMode="auto">
            <a:xfrm>
              <a:off x="1215" y="1881"/>
              <a:ext cx="395" cy="191"/>
            </a:xfrm>
            <a:prstGeom prst="rect">
              <a:avLst/>
            </a:prstGeom>
            <a:noFill/>
            <a:ln w="12700">
              <a:noFill/>
              <a:miter lim="800000"/>
              <a:headEnd/>
              <a:tailEnd/>
            </a:ln>
          </p:spPr>
          <p:txBody>
            <a:bodyPr wrap="none" lIns="90480" tIns="44446" rIns="90480" bIns="44446">
              <a:spAutoFit/>
            </a:bodyPr>
            <a:lstStyle/>
            <a:p>
              <a:pPr algn="r" defTabSz="760413" eaLnBrk="0" hangingPunct="0"/>
              <a:r>
                <a:rPr lang="en-GB" sz="1300" dirty="0">
                  <a:solidFill>
                    <a:srgbClr val="000000"/>
                  </a:solidFill>
                  <a:latin typeface="Arial" charset="0"/>
                </a:rPr>
                <a:t>Truck</a:t>
              </a:r>
            </a:p>
          </p:txBody>
        </p:sp>
        <p:sp>
          <p:nvSpPr>
            <p:cNvPr id="11291" name="Rectangle 26"/>
            <p:cNvSpPr>
              <a:spLocks noChangeArrowheads="1"/>
            </p:cNvSpPr>
            <p:nvPr/>
          </p:nvSpPr>
          <p:spPr bwMode="auto">
            <a:xfrm>
              <a:off x="878" y="1483"/>
              <a:ext cx="732" cy="163"/>
            </a:xfrm>
            <a:prstGeom prst="rect">
              <a:avLst/>
            </a:prstGeom>
            <a:noFill/>
            <a:ln w="12700">
              <a:noFill/>
              <a:miter lim="800000"/>
              <a:headEnd/>
              <a:tailEnd/>
            </a:ln>
          </p:spPr>
          <p:txBody>
            <a:bodyPr wrap="none" lIns="90480" tIns="44446" rIns="90480" bIns="44446">
              <a:spAutoFit/>
            </a:bodyPr>
            <a:lstStyle/>
            <a:p>
              <a:pPr algn="r" defTabSz="760413" eaLnBrk="0" hangingPunct="0">
                <a:lnSpc>
                  <a:spcPct val="85000"/>
                </a:lnSpc>
              </a:pPr>
              <a:r>
                <a:rPr lang="en-GB" sz="1200" dirty="0">
                  <a:solidFill>
                    <a:srgbClr val="000000"/>
                  </a:solidFill>
                  <a:latin typeface="Arial" charset="0"/>
                </a:rPr>
                <a:t>Rock Concert</a:t>
              </a:r>
            </a:p>
          </p:txBody>
        </p:sp>
        <p:sp>
          <p:nvSpPr>
            <p:cNvPr id="11292" name="Rectangle 27"/>
            <p:cNvSpPr>
              <a:spLocks noChangeArrowheads="1"/>
            </p:cNvSpPr>
            <p:nvPr/>
          </p:nvSpPr>
          <p:spPr bwMode="auto">
            <a:xfrm>
              <a:off x="1127" y="954"/>
              <a:ext cx="377" cy="191"/>
            </a:xfrm>
            <a:prstGeom prst="rect">
              <a:avLst/>
            </a:prstGeom>
            <a:noFill/>
            <a:ln w="12700">
              <a:noFill/>
              <a:miter lim="800000"/>
              <a:headEnd/>
              <a:tailEnd/>
            </a:ln>
          </p:spPr>
          <p:txBody>
            <a:bodyPr wrap="none" lIns="90480" tIns="44446" rIns="90480" bIns="44446">
              <a:spAutoFit/>
            </a:bodyPr>
            <a:lstStyle/>
            <a:p>
              <a:pPr defTabSz="760413" eaLnBrk="0" hangingPunct="0"/>
              <a:r>
                <a:rPr lang="en-GB" sz="1300" dirty="0">
                  <a:solidFill>
                    <a:srgbClr val="000000"/>
                  </a:solidFill>
                  <a:latin typeface="Arial" charset="0"/>
                </a:rPr>
                <a:t>Siren</a:t>
              </a:r>
            </a:p>
          </p:txBody>
        </p:sp>
        <p:sp>
          <p:nvSpPr>
            <p:cNvPr id="11293" name="Rectangle 28"/>
            <p:cNvSpPr>
              <a:spLocks noChangeArrowheads="1"/>
            </p:cNvSpPr>
            <p:nvPr/>
          </p:nvSpPr>
          <p:spPr bwMode="auto">
            <a:xfrm>
              <a:off x="4463" y="1377"/>
              <a:ext cx="799" cy="171"/>
            </a:xfrm>
            <a:prstGeom prst="rect">
              <a:avLst/>
            </a:prstGeom>
            <a:noFill/>
            <a:ln w="12700">
              <a:noFill/>
              <a:miter lim="800000"/>
              <a:headEnd/>
              <a:tailEnd/>
            </a:ln>
          </p:spPr>
          <p:txBody>
            <a:bodyPr wrap="none" lIns="90480" tIns="44446" rIns="90480" bIns="44446">
              <a:spAutoFit/>
            </a:bodyPr>
            <a:lstStyle/>
            <a:p>
              <a:pPr defTabSz="760413" eaLnBrk="0" hangingPunct="0">
                <a:lnSpc>
                  <a:spcPct val="85000"/>
                </a:lnSpc>
              </a:pPr>
              <a:r>
                <a:rPr lang="en-GB" sz="1300" dirty="0">
                  <a:solidFill>
                    <a:srgbClr val="000000"/>
                  </a:solidFill>
                  <a:latin typeface="Arial" charset="0"/>
                </a:rPr>
                <a:t>Jack Hammer</a:t>
              </a:r>
            </a:p>
          </p:txBody>
        </p:sp>
        <p:sp>
          <p:nvSpPr>
            <p:cNvPr id="11294" name="Rectangle 29"/>
            <p:cNvSpPr>
              <a:spLocks noChangeArrowheads="1"/>
            </p:cNvSpPr>
            <p:nvPr/>
          </p:nvSpPr>
          <p:spPr bwMode="auto">
            <a:xfrm>
              <a:off x="4463" y="3177"/>
              <a:ext cx="379" cy="163"/>
            </a:xfrm>
            <a:prstGeom prst="rect">
              <a:avLst/>
            </a:prstGeom>
            <a:noFill/>
            <a:ln w="12700">
              <a:noFill/>
              <a:miter lim="800000"/>
              <a:headEnd/>
              <a:tailEnd/>
            </a:ln>
          </p:spPr>
          <p:txBody>
            <a:bodyPr wrap="none" lIns="90480" tIns="44446" rIns="90480" bIns="44446">
              <a:spAutoFit/>
            </a:bodyPr>
            <a:lstStyle/>
            <a:p>
              <a:pPr defTabSz="760413" eaLnBrk="0" hangingPunct="0">
                <a:lnSpc>
                  <a:spcPct val="85000"/>
                </a:lnSpc>
              </a:pPr>
              <a:r>
                <a:rPr lang="en-GB" sz="1200" dirty="0">
                  <a:solidFill>
                    <a:srgbClr val="000000"/>
                  </a:solidFill>
                  <a:latin typeface="Arial" charset="0"/>
                </a:rPr>
                <a:t>Trees</a:t>
              </a:r>
            </a:p>
          </p:txBody>
        </p:sp>
        <p:sp>
          <p:nvSpPr>
            <p:cNvPr id="11295" name="Rectangle 30"/>
            <p:cNvSpPr>
              <a:spLocks noChangeArrowheads="1"/>
            </p:cNvSpPr>
            <p:nvPr/>
          </p:nvSpPr>
          <p:spPr bwMode="auto">
            <a:xfrm>
              <a:off x="4463" y="1724"/>
              <a:ext cx="744" cy="162"/>
            </a:xfrm>
            <a:prstGeom prst="rect">
              <a:avLst/>
            </a:prstGeom>
            <a:noFill/>
            <a:ln w="12700">
              <a:noFill/>
              <a:miter lim="800000"/>
              <a:headEnd/>
              <a:tailEnd/>
            </a:ln>
          </p:spPr>
          <p:txBody>
            <a:bodyPr wrap="none" lIns="90480" tIns="44446" rIns="90480" bIns="44446">
              <a:spAutoFit/>
            </a:bodyPr>
            <a:lstStyle/>
            <a:p>
              <a:pPr defTabSz="760413" eaLnBrk="0" hangingPunct="0">
                <a:lnSpc>
                  <a:spcPct val="85000"/>
                </a:lnSpc>
              </a:pPr>
              <a:r>
                <a:rPr lang="en-GB" sz="1200" dirty="0">
                  <a:solidFill>
                    <a:srgbClr val="000000"/>
                  </a:solidFill>
                  <a:latin typeface="Arial" charset="0"/>
                </a:rPr>
                <a:t>Factory Noise</a:t>
              </a:r>
            </a:p>
          </p:txBody>
        </p:sp>
        <p:sp>
          <p:nvSpPr>
            <p:cNvPr id="11296" name="Rectangle 31"/>
            <p:cNvSpPr>
              <a:spLocks noChangeArrowheads="1"/>
            </p:cNvSpPr>
            <p:nvPr/>
          </p:nvSpPr>
          <p:spPr bwMode="auto">
            <a:xfrm>
              <a:off x="4463" y="2109"/>
              <a:ext cx="402" cy="163"/>
            </a:xfrm>
            <a:prstGeom prst="rect">
              <a:avLst/>
            </a:prstGeom>
            <a:noFill/>
            <a:ln w="12700">
              <a:noFill/>
              <a:miter lim="800000"/>
              <a:headEnd/>
              <a:tailEnd/>
            </a:ln>
          </p:spPr>
          <p:txBody>
            <a:bodyPr wrap="none" lIns="90480" tIns="44446" rIns="90480" bIns="44446">
              <a:spAutoFit/>
            </a:bodyPr>
            <a:lstStyle/>
            <a:p>
              <a:pPr defTabSz="760413" eaLnBrk="0" hangingPunct="0">
                <a:lnSpc>
                  <a:spcPct val="85000"/>
                </a:lnSpc>
              </a:pPr>
              <a:r>
                <a:rPr lang="en-GB" sz="1200" dirty="0">
                  <a:solidFill>
                    <a:srgbClr val="000000"/>
                  </a:solidFill>
                  <a:latin typeface="Arial" charset="0"/>
                </a:rPr>
                <a:t>Traffic</a:t>
              </a:r>
            </a:p>
          </p:txBody>
        </p:sp>
        <p:sp>
          <p:nvSpPr>
            <p:cNvPr id="11297" name="Rectangle 32"/>
            <p:cNvSpPr>
              <a:spLocks noChangeArrowheads="1"/>
            </p:cNvSpPr>
            <p:nvPr/>
          </p:nvSpPr>
          <p:spPr bwMode="auto">
            <a:xfrm>
              <a:off x="4463" y="2411"/>
              <a:ext cx="714" cy="180"/>
            </a:xfrm>
            <a:prstGeom prst="rect">
              <a:avLst/>
            </a:prstGeom>
            <a:noFill/>
            <a:ln w="12700">
              <a:noFill/>
              <a:miter lim="800000"/>
              <a:headEnd/>
              <a:tailEnd/>
            </a:ln>
          </p:spPr>
          <p:txBody>
            <a:bodyPr wrap="none" lIns="90480" tIns="44446" rIns="90480" bIns="44446">
              <a:spAutoFit/>
            </a:bodyPr>
            <a:lstStyle/>
            <a:p>
              <a:pPr defTabSz="760413" eaLnBrk="0" hangingPunct="0"/>
              <a:r>
                <a:rPr lang="en-GB" sz="1200" dirty="0">
                  <a:solidFill>
                    <a:srgbClr val="000000"/>
                  </a:solidFill>
                  <a:latin typeface="Arial" charset="0"/>
                </a:rPr>
                <a:t>Conversation</a:t>
              </a:r>
            </a:p>
          </p:txBody>
        </p:sp>
        <p:sp>
          <p:nvSpPr>
            <p:cNvPr id="11298" name="Rectangle 33"/>
            <p:cNvSpPr>
              <a:spLocks noChangeArrowheads="1"/>
            </p:cNvSpPr>
            <p:nvPr/>
          </p:nvSpPr>
          <p:spPr bwMode="auto">
            <a:xfrm>
              <a:off x="4463" y="3605"/>
              <a:ext cx="709" cy="162"/>
            </a:xfrm>
            <a:prstGeom prst="rect">
              <a:avLst/>
            </a:prstGeom>
            <a:noFill/>
            <a:ln w="12700">
              <a:noFill/>
              <a:miter lim="800000"/>
              <a:headEnd/>
              <a:tailEnd/>
            </a:ln>
          </p:spPr>
          <p:txBody>
            <a:bodyPr wrap="none" lIns="90480" tIns="44446" rIns="90480" bIns="44446">
              <a:spAutoFit/>
            </a:bodyPr>
            <a:lstStyle/>
            <a:p>
              <a:pPr defTabSz="760413" eaLnBrk="0" hangingPunct="0">
                <a:lnSpc>
                  <a:spcPct val="85000"/>
                </a:lnSpc>
              </a:pPr>
              <a:r>
                <a:rPr lang="en-GB" sz="1200" dirty="0">
                  <a:solidFill>
                    <a:srgbClr val="000000"/>
                  </a:solidFill>
                  <a:latin typeface="Arial" charset="0"/>
                </a:rPr>
                <a:t>Sound Room</a:t>
              </a:r>
            </a:p>
          </p:txBody>
        </p:sp>
        <p:sp>
          <p:nvSpPr>
            <p:cNvPr id="11299" name="Rectangle 34"/>
            <p:cNvSpPr>
              <a:spLocks noChangeArrowheads="1"/>
            </p:cNvSpPr>
            <p:nvPr/>
          </p:nvSpPr>
          <p:spPr bwMode="auto">
            <a:xfrm>
              <a:off x="4463" y="867"/>
              <a:ext cx="727" cy="162"/>
            </a:xfrm>
            <a:prstGeom prst="rect">
              <a:avLst/>
            </a:prstGeom>
            <a:noFill/>
            <a:ln w="12700">
              <a:noFill/>
              <a:miter lim="800000"/>
              <a:headEnd/>
              <a:tailEnd/>
            </a:ln>
          </p:spPr>
          <p:txBody>
            <a:bodyPr wrap="none" lIns="90480" tIns="44446" rIns="90480" bIns="44446">
              <a:spAutoFit/>
            </a:bodyPr>
            <a:lstStyle/>
            <a:p>
              <a:pPr defTabSz="760413" eaLnBrk="0" hangingPunct="0">
                <a:lnSpc>
                  <a:spcPct val="85000"/>
                </a:lnSpc>
              </a:pPr>
              <a:r>
                <a:rPr lang="en-GB" sz="1200" dirty="0">
                  <a:solidFill>
                    <a:srgbClr val="000000"/>
                  </a:solidFill>
                  <a:latin typeface="Arial" charset="0"/>
                </a:rPr>
                <a:t>Aircraft Noise</a:t>
              </a:r>
            </a:p>
          </p:txBody>
        </p:sp>
        <p:sp>
          <p:nvSpPr>
            <p:cNvPr id="11300" name="Line 35"/>
            <p:cNvSpPr>
              <a:spLocks noChangeShapeType="1"/>
            </p:cNvSpPr>
            <p:nvPr/>
          </p:nvSpPr>
          <p:spPr bwMode="auto">
            <a:xfrm>
              <a:off x="322" y="2603"/>
              <a:ext cx="5440" cy="16"/>
            </a:xfrm>
            <a:prstGeom prst="line">
              <a:avLst/>
            </a:prstGeom>
            <a:noFill/>
            <a:ln w="38100">
              <a:solidFill>
                <a:srgbClr val="FF0000"/>
              </a:solidFill>
              <a:prstDash val="sysDot"/>
              <a:round/>
              <a:headEnd/>
              <a:tailEnd/>
            </a:ln>
          </p:spPr>
          <p:txBody>
            <a:bodyPr lIns="93567" tIns="46784" rIns="93567" bIns="46784" anchor="ctr"/>
            <a:lstStyle/>
            <a:p>
              <a:endParaRPr lang="en-US" dirty="0"/>
            </a:p>
          </p:txBody>
        </p:sp>
        <p:pic>
          <p:nvPicPr>
            <p:cNvPr id="11301" name="Picture 36"/>
            <p:cNvPicPr>
              <a:picLocks noChangeAspect="1" noChangeArrowheads="1"/>
            </p:cNvPicPr>
            <p:nvPr/>
          </p:nvPicPr>
          <p:blipFill>
            <a:blip r:embed="rId13"/>
            <a:srcRect/>
            <a:stretch>
              <a:fillRect/>
            </a:stretch>
          </p:blipFill>
          <p:spPr bwMode="auto">
            <a:xfrm>
              <a:off x="3958" y="2249"/>
              <a:ext cx="431" cy="312"/>
            </a:xfrm>
            <a:prstGeom prst="rect">
              <a:avLst/>
            </a:prstGeom>
            <a:noFill/>
            <a:ln w="9525">
              <a:noFill/>
              <a:miter lim="800000"/>
              <a:headEnd/>
              <a:tailEnd/>
            </a:ln>
          </p:spPr>
        </p:pic>
        <p:sp>
          <p:nvSpPr>
            <p:cNvPr id="11302" name="Line 37"/>
            <p:cNvSpPr>
              <a:spLocks noChangeShapeType="1"/>
            </p:cNvSpPr>
            <p:nvPr/>
          </p:nvSpPr>
          <p:spPr bwMode="auto">
            <a:xfrm>
              <a:off x="3252" y="3528"/>
              <a:ext cx="751" cy="0"/>
            </a:xfrm>
            <a:prstGeom prst="line">
              <a:avLst/>
            </a:prstGeom>
            <a:noFill/>
            <a:ln w="38100">
              <a:solidFill>
                <a:schemeClr val="folHlink"/>
              </a:solidFill>
              <a:round/>
              <a:headEnd type="triangle" w="med" len="med"/>
              <a:tailEnd/>
            </a:ln>
          </p:spPr>
          <p:txBody>
            <a:bodyPr lIns="93567" tIns="46784" rIns="93567" bIns="46784" anchor="ctr"/>
            <a:lstStyle/>
            <a:p>
              <a:endParaRPr lang="en-US" dirty="0"/>
            </a:p>
          </p:txBody>
        </p:sp>
        <p:sp>
          <p:nvSpPr>
            <p:cNvPr id="11303" name="Line 38"/>
            <p:cNvSpPr>
              <a:spLocks noChangeShapeType="1"/>
            </p:cNvSpPr>
            <p:nvPr/>
          </p:nvSpPr>
          <p:spPr bwMode="auto">
            <a:xfrm>
              <a:off x="3252" y="1253"/>
              <a:ext cx="751" cy="0"/>
            </a:xfrm>
            <a:prstGeom prst="line">
              <a:avLst/>
            </a:prstGeom>
            <a:noFill/>
            <a:ln w="38100">
              <a:solidFill>
                <a:schemeClr val="folHlink"/>
              </a:solidFill>
              <a:round/>
              <a:headEnd type="triangle" w="med" len="med"/>
              <a:tailEnd/>
            </a:ln>
          </p:spPr>
          <p:txBody>
            <a:bodyPr lIns="93567" tIns="46784" rIns="93567" bIns="46784" anchor="ctr"/>
            <a:lstStyle/>
            <a:p>
              <a:endParaRPr lang="en-US" dirty="0"/>
            </a:p>
          </p:txBody>
        </p:sp>
        <p:sp>
          <p:nvSpPr>
            <p:cNvPr id="11304" name="Line 39"/>
            <p:cNvSpPr>
              <a:spLocks noChangeShapeType="1"/>
            </p:cNvSpPr>
            <p:nvPr/>
          </p:nvSpPr>
          <p:spPr bwMode="auto">
            <a:xfrm>
              <a:off x="3252" y="1035"/>
              <a:ext cx="751" cy="0"/>
            </a:xfrm>
            <a:prstGeom prst="line">
              <a:avLst/>
            </a:prstGeom>
            <a:noFill/>
            <a:ln w="38100">
              <a:solidFill>
                <a:schemeClr val="folHlink"/>
              </a:solidFill>
              <a:round/>
              <a:headEnd type="triangle" w="med" len="med"/>
              <a:tailEnd/>
            </a:ln>
          </p:spPr>
          <p:txBody>
            <a:bodyPr lIns="93567" tIns="46784" rIns="93567" bIns="46784" anchor="ctr"/>
            <a:lstStyle/>
            <a:p>
              <a:endParaRPr lang="en-US" dirty="0"/>
            </a:p>
          </p:txBody>
        </p:sp>
        <p:sp>
          <p:nvSpPr>
            <p:cNvPr id="11305" name="Line 40"/>
            <p:cNvSpPr>
              <a:spLocks noChangeShapeType="1"/>
            </p:cNvSpPr>
            <p:nvPr/>
          </p:nvSpPr>
          <p:spPr bwMode="auto">
            <a:xfrm>
              <a:off x="2037" y="1871"/>
              <a:ext cx="757" cy="7"/>
            </a:xfrm>
            <a:prstGeom prst="line">
              <a:avLst/>
            </a:prstGeom>
            <a:noFill/>
            <a:ln w="38100">
              <a:solidFill>
                <a:schemeClr val="folHlink"/>
              </a:solidFill>
              <a:round/>
              <a:headEnd/>
              <a:tailEnd type="triangle" w="med" len="med"/>
            </a:ln>
          </p:spPr>
          <p:txBody>
            <a:bodyPr lIns="93567" tIns="46784" rIns="93567" bIns="46784" anchor="ctr"/>
            <a:lstStyle/>
            <a:p>
              <a:endParaRPr lang="en-US" dirty="0"/>
            </a:p>
          </p:txBody>
        </p:sp>
        <p:sp>
          <p:nvSpPr>
            <p:cNvPr id="11306" name="Line 41"/>
            <p:cNvSpPr>
              <a:spLocks noChangeShapeType="1"/>
            </p:cNvSpPr>
            <p:nvPr/>
          </p:nvSpPr>
          <p:spPr bwMode="auto">
            <a:xfrm>
              <a:off x="1979" y="1454"/>
              <a:ext cx="815" cy="8"/>
            </a:xfrm>
            <a:prstGeom prst="line">
              <a:avLst/>
            </a:prstGeom>
            <a:noFill/>
            <a:ln w="38100">
              <a:solidFill>
                <a:schemeClr val="folHlink"/>
              </a:solidFill>
              <a:round/>
              <a:headEnd/>
              <a:tailEnd type="triangle" w="med" len="med"/>
            </a:ln>
          </p:spPr>
          <p:txBody>
            <a:bodyPr lIns="93567" tIns="46784" rIns="93567" bIns="46784" anchor="ctr"/>
            <a:lstStyle/>
            <a:p>
              <a:endParaRPr lang="en-US" dirty="0"/>
            </a:p>
          </p:txBody>
        </p:sp>
      </p:grpSp>
      <p:sp>
        <p:nvSpPr>
          <p:cNvPr id="11268" name="Rectangle 42"/>
          <p:cNvSpPr>
            <a:spLocks noChangeArrowheads="1"/>
          </p:cNvSpPr>
          <p:nvPr/>
        </p:nvSpPr>
        <p:spPr bwMode="auto">
          <a:xfrm>
            <a:off x="539750" y="5084763"/>
            <a:ext cx="1655763" cy="646112"/>
          </a:xfrm>
          <a:prstGeom prst="rect">
            <a:avLst/>
          </a:prstGeom>
          <a:noFill/>
          <a:ln w="9525">
            <a:noFill/>
            <a:miter lim="800000"/>
            <a:headEnd/>
            <a:tailEnd/>
          </a:ln>
        </p:spPr>
        <p:txBody>
          <a:bodyPr lIns="91431" tIns="45716" rIns="91431" bIns="45716">
            <a:spAutoFit/>
          </a:bodyPr>
          <a:lstStyle/>
          <a:p>
            <a:pPr algn="ctr" eaLnBrk="0" hangingPunct="0">
              <a:spcBef>
                <a:spcPct val="50000"/>
              </a:spcBef>
            </a:pPr>
            <a:r>
              <a:rPr lang="en-GB" sz="1200" b="1" dirty="0">
                <a:solidFill>
                  <a:srgbClr val="000000"/>
                </a:solidFill>
                <a:latin typeface="Arial" charset="0"/>
              </a:rPr>
              <a:t>Top Z Sound Level From 43 to 48 db!  </a:t>
            </a:r>
            <a:br>
              <a:rPr lang="en-GB" sz="1200" b="1" dirty="0">
                <a:solidFill>
                  <a:srgbClr val="000000"/>
                </a:solidFill>
                <a:latin typeface="Arial" charset="0"/>
              </a:rPr>
            </a:br>
            <a:r>
              <a:rPr lang="en-GB" sz="1200" b="1" dirty="0">
                <a:solidFill>
                  <a:srgbClr val="000000"/>
                </a:solidFill>
                <a:latin typeface="Arial" charset="0"/>
              </a:rPr>
              <a:t> </a:t>
            </a:r>
          </a:p>
        </p:txBody>
      </p:sp>
      <p:sp>
        <p:nvSpPr>
          <p:cNvPr id="11269" name="Oval 43"/>
          <p:cNvSpPr>
            <a:spLocks noChangeArrowheads="1"/>
          </p:cNvSpPr>
          <p:nvPr/>
        </p:nvSpPr>
        <p:spPr bwMode="auto">
          <a:xfrm>
            <a:off x="4252913" y="4437063"/>
            <a:ext cx="611187" cy="449262"/>
          </a:xfrm>
          <a:prstGeom prst="ellipse">
            <a:avLst/>
          </a:prstGeom>
          <a:noFill/>
          <a:ln w="38100">
            <a:solidFill>
              <a:srgbClr val="FF0000"/>
            </a:solidFill>
            <a:round/>
            <a:headEnd/>
            <a:tailEnd/>
          </a:ln>
        </p:spPr>
        <p:txBody>
          <a:bodyPr wrap="none" lIns="93567" tIns="46784" rIns="93567" bIns="46784" anchor="ctr"/>
          <a:lstStyle/>
          <a:p>
            <a:endParaRPr lang="en-US" dirty="0"/>
          </a:p>
        </p:txBody>
      </p:sp>
      <p:sp>
        <p:nvSpPr>
          <p:cNvPr id="11270" name="Line 44"/>
          <p:cNvSpPr>
            <a:spLocks noChangeShapeType="1"/>
          </p:cNvSpPr>
          <p:nvPr/>
        </p:nvSpPr>
        <p:spPr bwMode="auto">
          <a:xfrm flipV="1">
            <a:off x="2997200" y="4652963"/>
            <a:ext cx="1201738" cy="0"/>
          </a:xfrm>
          <a:prstGeom prst="line">
            <a:avLst/>
          </a:prstGeom>
          <a:noFill/>
          <a:ln w="38100">
            <a:solidFill>
              <a:srgbClr val="EC1414"/>
            </a:solidFill>
            <a:round/>
            <a:headEnd/>
            <a:tailEnd type="triangle" w="med" len="med"/>
          </a:ln>
        </p:spPr>
        <p:txBody>
          <a:bodyPr lIns="93567" tIns="46784" rIns="93567" bIns="46784" anchor="ctr"/>
          <a:lstStyle/>
          <a:p>
            <a:endParaRPr lang="en-US" dirty="0"/>
          </a:p>
        </p:txBody>
      </p:sp>
      <p:sp>
        <p:nvSpPr>
          <p:cNvPr id="11271" name="Text Box 45"/>
          <p:cNvSpPr txBox="1">
            <a:spLocks noChangeArrowheads="1"/>
          </p:cNvSpPr>
          <p:nvPr/>
        </p:nvSpPr>
        <p:spPr bwMode="auto">
          <a:xfrm>
            <a:off x="1044575" y="473075"/>
            <a:ext cx="6840538" cy="579438"/>
          </a:xfrm>
          <a:prstGeom prst="rect">
            <a:avLst/>
          </a:prstGeom>
          <a:noFill/>
          <a:ln w="9525" algn="ctr">
            <a:noFill/>
            <a:miter lim="800000"/>
            <a:headEnd/>
            <a:tailEnd/>
          </a:ln>
        </p:spPr>
        <p:txBody>
          <a:bodyPr>
            <a:spAutoFit/>
          </a:bodyPr>
          <a:lstStyle/>
          <a:p>
            <a:pPr algn="ctr">
              <a:spcBef>
                <a:spcPct val="50000"/>
              </a:spcBef>
            </a:pPr>
            <a:r>
              <a:rPr lang="en-CA" sz="3200" dirty="0">
                <a:solidFill>
                  <a:srgbClr val="000000"/>
                </a:solidFill>
                <a:latin typeface="WILO Plus-Bold" pitchFamily="2" charset="0"/>
              </a:rPr>
              <a:t>Super Silent Top </a:t>
            </a:r>
            <a:r>
              <a:rPr lang="en-CA" sz="3200" dirty="0" smtClean="0">
                <a:solidFill>
                  <a:srgbClr val="000000"/>
                </a:solidFill>
                <a:latin typeface="WILO Plus-Bold" pitchFamily="2" charset="0"/>
              </a:rPr>
              <a:t>Z </a:t>
            </a:r>
            <a:r>
              <a:rPr lang="en-CA" sz="3200" dirty="0">
                <a:solidFill>
                  <a:srgbClr val="000000"/>
                </a:solidFill>
                <a:latin typeface="WILO Plus-Bold" pitchFamily="2" charset="0"/>
              </a:rPr>
              <a:t>Wet Rotor Pumps</a:t>
            </a: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WILO neu 2005">
  <a:themeElements>
    <a:clrScheme name="">
      <a:dk1>
        <a:srgbClr val="969491"/>
      </a:dk1>
      <a:lt1>
        <a:srgbClr val="FFFFFF"/>
      </a:lt1>
      <a:dk2>
        <a:srgbClr val="009C82"/>
      </a:dk2>
      <a:lt2>
        <a:srgbClr val="D9D6D1"/>
      </a:lt2>
      <a:accent1>
        <a:srgbClr val="009C82"/>
      </a:accent1>
      <a:accent2>
        <a:srgbClr val="666666"/>
      </a:accent2>
      <a:accent3>
        <a:srgbClr val="FFFFFF"/>
      </a:accent3>
      <a:accent4>
        <a:srgbClr val="7F7E7B"/>
      </a:accent4>
      <a:accent5>
        <a:srgbClr val="AACBC1"/>
      </a:accent5>
      <a:accent6>
        <a:srgbClr val="5C5C5C"/>
      </a:accent6>
      <a:hlink>
        <a:srgbClr val="969491"/>
      </a:hlink>
      <a:folHlink>
        <a:srgbClr val="D9D6D1"/>
      </a:folHlink>
    </a:clrScheme>
    <a:fontScheme name="WILO neu 200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WILO neu 200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ILO neu 20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ILO neu 200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ILO neu 200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ILO neu 20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ILO neu 20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ILO neu 20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WILO 2005 Master</Template>
  <TotalTime>2272</TotalTime>
  <Words>1907</Words>
  <Application>Microsoft Office PowerPoint</Application>
  <PresentationFormat>On-screen Show (4:3)</PresentationFormat>
  <Paragraphs>253</Paragraphs>
  <Slides>26</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WILO neu 2005</vt:lpstr>
      <vt:lpstr>Photo Editor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Wilo-NA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Thompson</dc:creator>
  <cp:lastModifiedBy>Steve.Thompson</cp:lastModifiedBy>
  <cp:revision>125</cp:revision>
  <dcterms:created xsi:type="dcterms:W3CDTF">2004-11-26T11:46:29Z</dcterms:created>
  <dcterms:modified xsi:type="dcterms:W3CDTF">2008-12-15T18:37:53Z</dcterms:modified>
</cp:coreProperties>
</file>