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7" r:id="rId2"/>
    <p:sldMasterId id="2147483711" r:id="rId3"/>
    <p:sldMasterId id="2147483724" r:id="rId4"/>
  </p:sldMasterIdLst>
  <p:notesMasterIdLst>
    <p:notesMasterId r:id="rId24"/>
  </p:notesMasterIdLst>
  <p:handoutMasterIdLst>
    <p:handoutMasterId r:id="rId25"/>
  </p:handoutMasterIdLst>
  <p:sldIdLst>
    <p:sldId id="335" r:id="rId5"/>
    <p:sldId id="379" r:id="rId6"/>
    <p:sldId id="361" r:id="rId7"/>
    <p:sldId id="363" r:id="rId8"/>
    <p:sldId id="364" r:id="rId9"/>
    <p:sldId id="365" r:id="rId10"/>
    <p:sldId id="366" r:id="rId11"/>
    <p:sldId id="367" r:id="rId12"/>
    <p:sldId id="368" r:id="rId13"/>
    <p:sldId id="369" r:id="rId14"/>
    <p:sldId id="371" r:id="rId15"/>
    <p:sldId id="370" r:id="rId16"/>
    <p:sldId id="372" r:id="rId17"/>
    <p:sldId id="374" r:id="rId18"/>
    <p:sldId id="375" r:id="rId19"/>
    <p:sldId id="376" r:id="rId20"/>
    <p:sldId id="377" r:id="rId21"/>
    <p:sldId id="378" r:id="rId22"/>
    <p:sldId id="331" r:id="rId23"/>
  </p:sldIdLst>
  <p:sldSz cx="9144000" cy="6858000" type="screen4x3"/>
  <p:notesSz cx="7315200" cy="9601200"/>
  <p:defaultTextStyle>
    <a:defPPr>
      <a:defRPr lang="en-CA"/>
    </a:defPPr>
    <a:lvl1pPr algn="l" rtl="0" fontAlgn="base">
      <a:spcBef>
        <a:spcPct val="0"/>
      </a:spcBef>
      <a:spcAft>
        <a:spcPct val="0"/>
      </a:spcAft>
      <a:defRPr sz="3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mn-cs"/>
      </a:defRPr>
    </a:lvl2pPr>
    <a:lvl3pPr marL="914400" algn="l" rtl="0" fontAlgn="base">
      <a:spcBef>
        <a:spcPct val="0"/>
      </a:spcBef>
      <a:spcAft>
        <a:spcPct val="0"/>
      </a:spcAft>
      <a:defRPr sz="3200" kern="1200">
        <a:solidFill>
          <a:schemeClr val="tx1"/>
        </a:solidFill>
        <a:latin typeface="Verdana" pitchFamily="34" charset="0"/>
        <a:ea typeface="+mn-ea"/>
        <a:cs typeface="+mn-cs"/>
      </a:defRPr>
    </a:lvl3pPr>
    <a:lvl4pPr marL="1371600" algn="l" rtl="0" fontAlgn="base">
      <a:spcBef>
        <a:spcPct val="0"/>
      </a:spcBef>
      <a:spcAft>
        <a:spcPct val="0"/>
      </a:spcAft>
      <a:defRPr sz="3200" kern="1200">
        <a:solidFill>
          <a:schemeClr val="tx1"/>
        </a:solidFill>
        <a:latin typeface="Verdana" pitchFamily="34" charset="0"/>
        <a:ea typeface="+mn-ea"/>
        <a:cs typeface="+mn-cs"/>
      </a:defRPr>
    </a:lvl4pPr>
    <a:lvl5pPr marL="1828800" algn="l" rtl="0" fontAlgn="base">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9900"/>
    <a:srgbClr val="CC3300"/>
    <a:srgbClr val="0099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4" autoAdjust="0"/>
    <p:restoredTop sz="79491" autoAdjust="0"/>
  </p:normalViewPr>
  <p:slideViewPr>
    <p:cSldViewPr>
      <p:cViewPr>
        <p:scale>
          <a:sx n="75" d="100"/>
          <a:sy n="75" d="100"/>
        </p:scale>
        <p:origin x="-10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826" tIns="48413" rIns="96826" bIns="48413" numCol="1" anchor="t" anchorCtr="0" compatLnSpc="1">
            <a:prstTxWarp prst="textNoShape">
              <a:avLst/>
            </a:prstTxWarp>
          </a:bodyPr>
          <a:lstStyle>
            <a:lvl1pPr defTabSz="968375">
              <a:defRPr sz="1300">
                <a:latin typeface="Arial" pitchFamily="34" charset="0"/>
              </a:defRPr>
            </a:lvl1pPr>
          </a:lstStyle>
          <a:p>
            <a:pPr>
              <a:defRPr/>
            </a:pPr>
            <a:endParaRPr lang="en-CA"/>
          </a:p>
        </p:txBody>
      </p:sp>
      <p:sp>
        <p:nvSpPr>
          <p:cNvPr id="583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826" tIns="48413" rIns="96826" bIns="48413" numCol="1" anchor="t" anchorCtr="0" compatLnSpc="1">
            <a:prstTxWarp prst="textNoShape">
              <a:avLst/>
            </a:prstTxWarp>
          </a:bodyPr>
          <a:lstStyle>
            <a:lvl1pPr algn="r" defTabSz="968375">
              <a:defRPr sz="1300">
                <a:latin typeface="Arial" pitchFamily="34" charset="0"/>
              </a:defRPr>
            </a:lvl1pPr>
          </a:lstStyle>
          <a:p>
            <a:pPr>
              <a:defRPr/>
            </a:pPr>
            <a:endParaRPr lang="en-CA"/>
          </a:p>
        </p:txBody>
      </p:sp>
      <p:sp>
        <p:nvSpPr>
          <p:cNvPr id="583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826" tIns="48413" rIns="96826" bIns="48413" numCol="1" anchor="b" anchorCtr="0" compatLnSpc="1">
            <a:prstTxWarp prst="textNoShape">
              <a:avLst/>
            </a:prstTxWarp>
          </a:bodyPr>
          <a:lstStyle>
            <a:lvl1pPr defTabSz="968375">
              <a:defRPr sz="1300">
                <a:latin typeface="Arial" pitchFamily="34" charset="0"/>
              </a:defRPr>
            </a:lvl1pPr>
          </a:lstStyle>
          <a:p>
            <a:pPr>
              <a:defRPr/>
            </a:pPr>
            <a:endParaRPr lang="en-CA"/>
          </a:p>
        </p:txBody>
      </p:sp>
      <p:sp>
        <p:nvSpPr>
          <p:cNvPr id="583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826" tIns="48413" rIns="96826" bIns="48413" numCol="1" anchor="b" anchorCtr="0" compatLnSpc="1">
            <a:prstTxWarp prst="textNoShape">
              <a:avLst/>
            </a:prstTxWarp>
          </a:bodyPr>
          <a:lstStyle>
            <a:lvl1pPr algn="r" defTabSz="968375">
              <a:defRPr sz="1300">
                <a:latin typeface="Arial" pitchFamily="34" charset="0"/>
              </a:defRPr>
            </a:lvl1pPr>
          </a:lstStyle>
          <a:p>
            <a:pPr>
              <a:defRPr/>
            </a:pPr>
            <a:fld id="{D918B6C9-9A6C-4EA6-8D8A-F456A53949C7}"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826" tIns="48413" rIns="96826" bIns="48413" numCol="1" anchor="t" anchorCtr="0" compatLnSpc="1">
            <a:prstTxWarp prst="textNoShape">
              <a:avLst/>
            </a:prstTxWarp>
          </a:bodyPr>
          <a:lstStyle>
            <a:lvl1pPr defTabSz="968375">
              <a:defRPr sz="1300">
                <a:latin typeface="Arial" pitchFamily="34" charset="0"/>
              </a:defRPr>
            </a:lvl1pPr>
          </a:lstStyle>
          <a:p>
            <a:pPr>
              <a:defRPr/>
            </a:pPr>
            <a:endParaRPr lang="en-CA"/>
          </a:p>
        </p:txBody>
      </p:sp>
      <p:sp>
        <p:nvSpPr>
          <p:cNvPr id="317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826" tIns="48413" rIns="96826" bIns="48413" numCol="1" anchor="t" anchorCtr="0" compatLnSpc="1">
            <a:prstTxWarp prst="textNoShape">
              <a:avLst/>
            </a:prstTxWarp>
          </a:bodyPr>
          <a:lstStyle>
            <a:lvl1pPr algn="r" defTabSz="968375">
              <a:defRPr sz="1300">
                <a:latin typeface="Arial" pitchFamily="34" charset="0"/>
              </a:defRPr>
            </a:lvl1pPr>
          </a:lstStyle>
          <a:p>
            <a:pPr>
              <a:defRPr/>
            </a:pPr>
            <a:endParaRPr lang="en-CA"/>
          </a:p>
        </p:txBody>
      </p:sp>
      <p:sp>
        <p:nvSpPr>
          <p:cNvPr id="15364"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730250" y="4560888"/>
            <a:ext cx="5854700" cy="4319587"/>
          </a:xfrm>
          <a:prstGeom prst="rect">
            <a:avLst/>
          </a:prstGeom>
          <a:noFill/>
          <a:ln w="9525">
            <a:noFill/>
            <a:miter lim="800000"/>
            <a:headEnd/>
            <a:tailEnd/>
          </a:ln>
          <a:effectLst/>
        </p:spPr>
        <p:txBody>
          <a:bodyPr vert="horz" wrap="square" lIns="96826" tIns="48413" rIns="96826" bIns="48413"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17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826" tIns="48413" rIns="96826" bIns="48413" numCol="1" anchor="b" anchorCtr="0" compatLnSpc="1">
            <a:prstTxWarp prst="textNoShape">
              <a:avLst/>
            </a:prstTxWarp>
          </a:bodyPr>
          <a:lstStyle>
            <a:lvl1pPr defTabSz="968375">
              <a:defRPr sz="1300">
                <a:latin typeface="Arial" pitchFamily="34" charset="0"/>
              </a:defRPr>
            </a:lvl1pPr>
          </a:lstStyle>
          <a:p>
            <a:pPr>
              <a:defRPr/>
            </a:pPr>
            <a:endParaRPr lang="en-CA"/>
          </a:p>
        </p:txBody>
      </p:sp>
      <p:sp>
        <p:nvSpPr>
          <p:cNvPr id="317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826" tIns="48413" rIns="96826" bIns="48413" numCol="1" anchor="b" anchorCtr="0" compatLnSpc="1">
            <a:prstTxWarp prst="textNoShape">
              <a:avLst/>
            </a:prstTxWarp>
          </a:bodyPr>
          <a:lstStyle>
            <a:lvl1pPr algn="r" defTabSz="968375">
              <a:defRPr sz="1300">
                <a:latin typeface="Arial" pitchFamily="34" charset="0"/>
              </a:defRPr>
            </a:lvl1pPr>
          </a:lstStyle>
          <a:p>
            <a:pPr>
              <a:defRPr/>
            </a:pPr>
            <a:fld id="{5C6C8A1B-EA73-4F31-900D-41543E5512B6}"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3925"/>
            <a:fld id="{F20D8F2E-4D99-4C4C-BA41-7CD014CF4B45}" type="slidenum">
              <a:rPr lang="en-CA" smtClean="0"/>
              <a:pPr defTabSz="923925"/>
              <a:t>1</a:t>
            </a:fld>
            <a:endParaRPr lang="en-CA"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49B12-0C5F-4C52-8ED8-8948D540A06A}" type="slidenum">
              <a:rPr lang="de-DE">
                <a:solidFill>
                  <a:prstClr val="black"/>
                </a:solidFill>
              </a:rPr>
              <a:pPr/>
              <a:t>12</a:t>
            </a:fld>
            <a:endParaRPr lang="de-DE">
              <a:solidFill>
                <a:prstClr val="black"/>
              </a:solidFill>
            </a:endParaRPr>
          </a:p>
        </p:txBody>
      </p:sp>
      <p:sp>
        <p:nvSpPr>
          <p:cNvPr id="651266" name="Rectangle 2"/>
          <p:cNvSpPr>
            <a:spLocks noGrp="1" noRot="1" noChangeAspect="1" noChangeArrowheads="1" noTextEdit="1"/>
          </p:cNvSpPr>
          <p:nvPr>
            <p:ph type="sldImg"/>
          </p:nvPr>
        </p:nvSpPr>
        <p:spPr>
          <a:xfrm>
            <a:off x="1257300" y="719138"/>
            <a:ext cx="4802188" cy="3602037"/>
          </a:xfrm>
          <a:ln/>
        </p:spPr>
      </p:sp>
      <p:sp>
        <p:nvSpPr>
          <p:cNvPr id="651267" name="Rectangle 3"/>
          <p:cNvSpPr>
            <a:spLocks noGrp="1" noChangeArrowheads="1"/>
          </p:cNvSpPr>
          <p:nvPr>
            <p:ph type="body" idx="1"/>
          </p:nvPr>
        </p:nvSpPr>
        <p:spPr>
          <a:xfrm>
            <a:off x="974725" y="4559300"/>
            <a:ext cx="5365750" cy="4322763"/>
          </a:xfrm>
        </p:spPr>
        <p:txBody>
          <a:bodyPr/>
          <a:lstStyle/>
          <a:p>
            <a:endParaRPr lang="en-US"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p>
            <a:pPr defTabSz="1014413"/>
            <a:r>
              <a:rPr lang="de-DE" smtClean="0">
                <a:solidFill>
                  <a:prstClr val="black"/>
                </a:solidFill>
              </a:rPr>
              <a:t>Stratos Applications</a:t>
            </a:r>
          </a:p>
        </p:txBody>
      </p:sp>
      <p:sp>
        <p:nvSpPr>
          <p:cNvPr id="94211" name="Rectangle 3"/>
          <p:cNvSpPr>
            <a:spLocks noGrp="1" noChangeArrowheads="1"/>
          </p:cNvSpPr>
          <p:nvPr>
            <p:ph type="dt" sz="quarter" idx="1"/>
          </p:nvPr>
        </p:nvSpPr>
        <p:spPr>
          <a:noFill/>
        </p:spPr>
        <p:txBody>
          <a:bodyPr/>
          <a:lstStyle/>
          <a:p>
            <a:pPr defTabSz="1014413"/>
            <a:fld id="{C1D7BEC5-95E9-4DE7-9BFA-5892112D7BA2}" type="datetime1">
              <a:rPr lang="en-US" smtClean="0">
                <a:solidFill>
                  <a:prstClr val="black"/>
                </a:solidFill>
              </a:rPr>
              <a:pPr defTabSz="1014413"/>
              <a:t>3/16/2010</a:t>
            </a:fld>
            <a:endParaRPr lang="de-DE" smtClean="0">
              <a:solidFill>
                <a:prstClr val="black"/>
              </a:solidFill>
            </a:endParaRPr>
          </a:p>
        </p:txBody>
      </p:sp>
      <p:sp>
        <p:nvSpPr>
          <p:cNvPr id="94212" name="Rectangle 7"/>
          <p:cNvSpPr>
            <a:spLocks noGrp="1" noChangeArrowheads="1"/>
          </p:cNvSpPr>
          <p:nvPr>
            <p:ph type="sldNum" sz="quarter" idx="5"/>
          </p:nvPr>
        </p:nvSpPr>
        <p:spPr>
          <a:noFill/>
        </p:spPr>
        <p:txBody>
          <a:bodyPr/>
          <a:lstStyle/>
          <a:p>
            <a:pPr defTabSz="1014413"/>
            <a:fld id="{5E296A8B-1AA6-433B-BAC1-4C714BA236E8}" type="slidenum">
              <a:rPr lang="de-DE" smtClean="0">
                <a:solidFill>
                  <a:prstClr val="black"/>
                </a:solidFill>
              </a:rPr>
              <a:pPr defTabSz="1014413"/>
              <a:t>13</a:t>
            </a:fld>
            <a:endParaRPr lang="de-DE" smtClean="0">
              <a:solidFill>
                <a:prstClr val="black"/>
              </a:solidFill>
            </a:endParaRPr>
          </a:p>
        </p:txBody>
      </p:sp>
      <p:sp>
        <p:nvSpPr>
          <p:cNvPr id="94213" name="Rectangle 2"/>
          <p:cNvSpPr>
            <a:spLocks noGrp="1" noRot="1" noChangeAspect="1" noChangeArrowheads="1" noTextEdit="1"/>
          </p:cNvSpPr>
          <p:nvPr>
            <p:ph type="sldImg"/>
          </p:nvPr>
        </p:nvSpPr>
        <p:spPr>
          <a:xfrm>
            <a:off x="1257300" y="719138"/>
            <a:ext cx="4803775" cy="3602037"/>
          </a:xfrm>
          <a:ln/>
        </p:spPr>
      </p:sp>
      <p:sp>
        <p:nvSpPr>
          <p:cNvPr id="94214" name="Rectangle 3"/>
          <p:cNvSpPr>
            <a:spLocks noGrp="1" noChangeArrowheads="1"/>
          </p:cNvSpPr>
          <p:nvPr>
            <p:ph type="body" idx="1"/>
          </p:nvPr>
        </p:nvSpPr>
        <p:spPr>
          <a:xfrm>
            <a:off x="974489" y="4557815"/>
            <a:ext cx="5366224" cy="4323966"/>
          </a:xfrm>
          <a:noFill/>
          <a:ln/>
        </p:spPr>
        <p:txBody>
          <a:bodyPr/>
          <a:lstStyle/>
          <a:p>
            <a:pPr eaLnBrk="1" hangingPunct="1"/>
            <a:r>
              <a:rPr lang="de-DE" b="1" smtClean="0"/>
              <a:t>Electrical wiring connections (Face to Face)</a:t>
            </a:r>
          </a:p>
          <a:p>
            <a:pPr eaLnBrk="1" hangingPunct="1"/>
            <a:endParaRPr lang="de-DE" smtClean="0"/>
          </a:p>
          <a:p>
            <a:pPr eaLnBrk="1" hangingPunct="1"/>
            <a:r>
              <a:rPr lang="de-DE" smtClean="0"/>
              <a:t>The axially positioned control module allows easy frontal access to the terminal space of the Wilo-Stratos.</a:t>
            </a:r>
          </a:p>
          <a:p>
            <a:pPr eaLnBrk="1" hangingPunct="1"/>
            <a:endParaRPr lang="de-DE" smtClean="0"/>
          </a:p>
          <a:p>
            <a:pPr eaLnBrk="1" hangingPunct="1"/>
            <a:r>
              <a:rPr lang="de-DE" smtClean="0"/>
              <a:t>The installation of the pump thus becomes uncomplicated for the installer as the </a:t>
            </a:r>
            <a:r>
              <a:rPr lang="de-DE" b="1" smtClean="0"/>
              <a:t>terminal space is easily accessible from the front </a:t>
            </a:r>
            <a:r>
              <a:rPr lang="de-DE" smtClean="0"/>
              <a:t>and thus the power and control wiring can easily be connected  ‘face to face‘.</a:t>
            </a:r>
            <a:endParaRPr lang="de-DE" b="1" smtClean="0"/>
          </a:p>
          <a:p>
            <a:pPr eaLnBrk="1" hangingPunct="1"/>
            <a:endParaRPr lang="de-DE" smtClean="0"/>
          </a:p>
          <a:p>
            <a:pPr eaLnBrk="1" hangingPunct="1"/>
            <a:r>
              <a:rPr lang="de-DE" smtClean="0"/>
              <a:t>Electrical wiring to existing power supply:</a:t>
            </a:r>
          </a:p>
          <a:p>
            <a:pPr eaLnBrk="1" hangingPunct="1"/>
            <a:endParaRPr lang="de-DE" smtClean="0"/>
          </a:p>
          <a:p>
            <a:pPr eaLnBrk="1" hangingPunct="1"/>
            <a:r>
              <a:rPr lang="de-DE" smtClean="0"/>
              <a:t>1~230V </a:t>
            </a:r>
            <a:r>
              <a:rPr lang="de-DE" b="1" smtClean="0">
                <a:cs typeface="Times New Roman" pitchFamily="18" charset="0"/>
                <a:sym typeface="Symbol" pitchFamily="18" charset="2"/>
              </a:rPr>
              <a:t></a:t>
            </a:r>
            <a:r>
              <a:rPr lang="en-GB" dirty="0" smtClean="0"/>
              <a:t> 10%, 50Hz:		L, N, PE</a:t>
            </a:r>
            <a:endParaRPr lang="de-DE" smtClean="0"/>
          </a:p>
          <a:p>
            <a:pPr eaLnBrk="1" hangingPunct="1"/>
            <a:r>
              <a:rPr lang="de-DE" smtClean="0"/>
              <a:t>3~230V </a:t>
            </a:r>
            <a:r>
              <a:rPr lang="de-DE" b="1" smtClean="0">
                <a:cs typeface="Times New Roman" pitchFamily="18" charset="0"/>
                <a:sym typeface="Symbol" pitchFamily="18" charset="2"/>
              </a:rPr>
              <a:t></a:t>
            </a:r>
            <a:r>
              <a:rPr lang="de-DE" smtClean="0"/>
              <a:t> 10%, 50Hz:        L</a:t>
            </a:r>
            <a:r>
              <a:rPr lang="de-DE" baseline="-14000" smtClean="0"/>
              <a:t>1</a:t>
            </a:r>
            <a:r>
              <a:rPr lang="de-DE" smtClean="0"/>
              <a:t>/L</a:t>
            </a:r>
            <a:r>
              <a:rPr lang="de-DE" baseline="-14000" smtClean="0"/>
              <a:t>2 or </a:t>
            </a:r>
            <a:r>
              <a:rPr lang="de-DE" smtClean="0"/>
              <a:t>L</a:t>
            </a:r>
            <a:r>
              <a:rPr lang="de-DE" baseline="-14000" smtClean="0"/>
              <a:t>2</a:t>
            </a:r>
            <a:r>
              <a:rPr lang="de-DE" smtClean="0"/>
              <a:t>/L</a:t>
            </a:r>
            <a:r>
              <a:rPr lang="de-DE" baseline="-14000" smtClean="0"/>
              <a:t>3 or </a:t>
            </a:r>
            <a:r>
              <a:rPr lang="de-DE" smtClean="0"/>
              <a:t>L</a:t>
            </a:r>
            <a:r>
              <a:rPr lang="de-DE" baseline="-14000" smtClean="0"/>
              <a:t>1</a:t>
            </a:r>
            <a:r>
              <a:rPr lang="de-DE" smtClean="0"/>
              <a:t>/L</a:t>
            </a:r>
            <a:r>
              <a:rPr lang="de-DE" baseline="-14000" smtClean="0"/>
              <a:t>3, PE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defTabSz="1014413"/>
            <a:fld id="{80C35983-67EA-4F9F-9C91-74CAF746DD86}" type="slidenum">
              <a:rPr lang="de-DE" smtClean="0">
                <a:solidFill>
                  <a:srgbClr val="000000"/>
                </a:solidFill>
              </a:rPr>
              <a:pPr defTabSz="1014413"/>
              <a:t>14</a:t>
            </a:fld>
            <a:endParaRPr lang="de-DE" smtClean="0">
              <a:solidFill>
                <a:srgbClr val="000000"/>
              </a:solidFill>
            </a:endParaRPr>
          </a:p>
        </p:txBody>
      </p:sp>
      <p:sp>
        <p:nvSpPr>
          <p:cNvPr id="96259" name="Rectangle 2"/>
          <p:cNvSpPr>
            <a:spLocks noGrp="1" noRot="1" noChangeAspect="1" noChangeArrowheads="1" noTextEdit="1"/>
          </p:cNvSpPr>
          <p:nvPr>
            <p:ph type="sldImg"/>
          </p:nvPr>
        </p:nvSpPr>
        <p:spPr>
          <a:xfrm>
            <a:off x="1257300" y="719138"/>
            <a:ext cx="4803775" cy="3602037"/>
          </a:xfrm>
          <a:ln/>
        </p:spPr>
      </p:sp>
      <p:sp>
        <p:nvSpPr>
          <p:cNvPr id="96260" name="Rectangle 3"/>
          <p:cNvSpPr>
            <a:spLocks noGrp="1" noChangeArrowheads="1"/>
          </p:cNvSpPr>
          <p:nvPr>
            <p:ph type="body" idx="1"/>
          </p:nvPr>
        </p:nvSpPr>
        <p:spPr>
          <a:xfrm>
            <a:off x="974489" y="4559305"/>
            <a:ext cx="5366224" cy="4322476"/>
          </a:xfrm>
          <a:noFill/>
          <a:ln/>
        </p:spPr>
        <p:txBody>
          <a:bodyPr/>
          <a:lstStyle/>
          <a:p>
            <a:r>
              <a:rPr lang="de-DE" b="1" smtClean="0"/>
              <a:t>Plug-in module types ffor single- and twin-head pumps:</a:t>
            </a:r>
          </a:p>
          <a:p>
            <a:endParaRPr lang="de-DE" b="1" smtClean="0"/>
          </a:p>
          <a:p>
            <a:r>
              <a:rPr lang="de-DE" smtClean="0"/>
              <a:t>1 x Wilo-IF-Modul Stratos </a:t>
            </a:r>
            <a:r>
              <a:rPr lang="de-DE" b="1" smtClean="0"/>
              <a:t>PLR</a:t>
            </a:r>
            <a:r>
              <a:rPr lang="de-DE" smtClean="0"/>
              <a:t> for single-head pumps</a:t>
            </a:r>
          </a:p>
          <a:p>
            <a:r>
              <a:rPr lang="de-DE" smtClean="0"/>
              <a:t>1 x Wilo-IF-Modul Stratos </a:t>
            </a:r>
            <a:r>
              <a:rPr lang="de-DE" b="1" smtClean="0"/>
              <a:t>LON</a:t>
            </a:r>
            <a:r>
              <a:rPr lang="de-DE" smtClean="0"/>
              <a:t> for single-head pumps</a:t>
            </a:r>
          </a:p>
          <a:p>
            <a:r>
              <a:rPr lang="de-DE" smtClean="0"/>
              <a:t>1 x Wilo-IF-Modul Stratos </a:t>
            </a:r>
            <a:r>
              <a:rPr lang="de-DE" b="1" smtClean="0"/>
              <a:t>Ext.Off</a:t>
            </a:r>
            <a:r>
              <a:rPr lang="de-DE" smtClean="0"/>
              <a:t> for single-head pumps</a:t>
            </a:r>
          </a:p>
          <a:p>
            <a:r>
              <a:rPr lang="de-DE" smtClean="0"/>
              <a:t>1 x Wilo-IF-Modul Stratos </a:t>
            </a:r>
            <a:r>
              <a:rPr lang="de-DE" b="1" smtClean="0"/>
              <a:t>Ext.Min</a:t>
            </a:r>
            <a:r>
              <a:rPr lang="de-DE" smtClean="0"/>
              <a:t> for single-head pumps</a:t>
            </a:r>
          </a:p>
          <a:p>
            <a:r>
              <a:rPr lang="de-DE" smtClean="0"/>
              <a:t>1 x Wilo-IF-Modul Stratos </a:t>
            </a:r>
            <a:r>
              <a:rPr lang="de-DE" b="1" smtClean="0"/>
              <a:t>SBM</a:t>
            </a:r>
            <a:r>
              <a:rPr lang="de-DE" smtClean="0"/>
              <a:t> for single-head pumps</a:t>
            </a:r>
          </a:p>
          <a:p>
            <a:endParaRPr lang="de-DE" smtClean="0"/>
          </a:p>
          <a:p>
            <a:r>
              <a:rPr lang="de-DE" smtClean="0"/>
              <a:t>2 x Wilo-IF-Modul Stratos </a:t>
            </a:r>
            <a:r>
              <a:rPr lang="de-DE" b="1" smtClean="0"/>
              <a:t>PLR</a:t>
            </a:r>
            <a:r>
              <a:rPr lang="de-DE" smtClean="0"/>
              <a:t> for dual pump units</a:t>
            </a:r>
          </a:p>
          <a:p>
            <a:r>
              <a:rPr lang="de-DE" smtClean="0"/>
              <a:t>2 x Wilo-IF-Modul Stratos </a:t>
            </a:r>
            <a:r>
              <a:rPr lang="de-DE" b="1" smtClean="0"/>
              <a:t>LON/PLR</a:t>
            </a:r>
            <a:r>
              <a:rPr lang="de-DE" smtClean="0"/>
              <a:t> for dual pump units</a:t>
            </a:r>
          </a:p>
          <a:p>
            <a:r>
              <a:rPr lang="de-DE" smtClean="0"/>
              <a:t>2 x Wilo-IF-Modul Stratos </a:t>
            </a:r>
            <a:r>
              <a:rPr lang="de-DE" b="1" smtClean="0"/>
              <a:t>Ext.Off/PLR</a:t>
            </a:r>
            <a:r>
              <a:rPr lang="de-DE" smtClean="0"/>
              <a:t> for dual pump units</a:t>
            </a:r>
          </a:p>
          <a:p>
            <a:r>
              <a:rPr lang="de-DE" smtClean="0"/>
              <a:t>2 x Wilo-IF-Modul Stratos </a:t>
            </a:r>
            <a:r>
              <a:rPr lang="de-DE" b="1" smtClean="0"/>
              <a:t>Ext.Min/PLR</a:t>
            </a:r>
            <a:r>
              <a:rPr lang="de-DE" smtClean="0"/>
              <a:t> for dual pump units</a:t>
            </a:r>
          </a:p>
          <a:p>
            <a:r>
              <a:rPr lang="de-DE" smtClean="0"/>
              <a:t>2 x Wilo-IF-Modul Stratos </a:t>
            </a:r>
            <a:r>
              <a:rPr lang="de-DE" b="1" smtClean="0"/>
              <a:t>SBM/PLR</a:t>
            </a:r>
            <a:r>
              <a:rPr lang="de-DE" smtClean="0"/>
              <a:t> for dual pump units</a:t>
            </a:r>
          </a:p>
          <a:p>
            <a:endParaRPr lang="de-DE" sz="13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p>
            <a:pPr defTabSz="1012825"/>
            <a:r>
              <a:rPr lang="de-DE" smtClean="0">
                <a:solidFill>
                  <a:srgbClr val="000000"/>
                </a:solidFill>
              </a:rPr>
              <a:t>Stratos Applications</a:t>
            </a:r>
          </a:p>
        </p:txBody>
      </p:sp>
      <p:sp>
        <p:nvSpPr>
          <p:cNvPr id="97283" name="Rectangle 3"/>
          <p:cNvSpPr>
            <a:spLocks noGrp="1" noChangeArrowheads="1"/>
          </p:cNvSpPr>
          <p:nvPr>
            <p:ph type="dt" sz="quarter" idx="1"/>
          </p:nvPr>
        </p:nvSpPr>
        <p:spPr>
          <a:noFill/>
        </p:spPr>
        <p:txBody>
          <a:bodyPr/>
          <a:lstStyle/>
          <a:p>
            <a:pPr defTabSz="1012825"/>
            <a:fld id="{9F64871A-F10E-43F9-BC1C-4F9E9A76187C}" type="datetime1">
              <a:rPr lang="en-US" smtClean="0">
                <a:solidFill>
                  <a:srgbClr val="000000"/>
                </a:solidFill>
              </a:rPr>
              <a:pPr defTabSz="1012825"/>
              <a:t>3/16/2010</a:t>
            </a:fld>
            <a:endParaRPr lang="de-DE" smtClean="0">
              <a:solidFill>
                <a:srgbClr val="000000"/>
              </a:solidFill>
            </a:endParaRPr>
          </a:p>
        </p:txBody>
      </p:sp>
      <p:sp>
        <p:nvSpPr>
          <p:cNvPr id="97284" name="Rectangle 7"/>
          <p:cNvSpPr>
            <a:spLocks noGrp="1" noChangeArrowheads="1"/>
          </p:cNvSpPr>
          <p:nvPr>
            <p:ph type="sldNum" sz="quarter" idx="5"/>
          </p:nvPr>
        </p:nvSpPr>
        <p:spPr>
          <a:noFill/>
        </p:spPr>
        <p:txBody>
          <a:bodyPr/>
          <a:lstStyle/>
          <a:p>
            <a:pPr defTabSz="1012825"/>
            <a:fld id="{866F433B-F3D9-41B8-B032-3DD575DBB4FE}" type="slidenum">
              <a:rPr lang="de-DE" smtClean="0">
                <a:solidFill>
                  <a:srgbClr val="000000"/>
                </a:solidFill>
              </a:rPr>
              <a:pPr defTabSz="1012825"/>
              <a:t>15</a:t>
            </a:fld>
            <a:endParaRPr lang="de-DE" smtClean="0">
              <a:solidFill>
                <a:srgbClr val="000000"/>
              </a:solidFill>
            </a:endParaRPr>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pPr defTabSz="1014413"/>
            <a:r>
              <a:rPr lang="de-DE" smtClean="0">
                <a:solidFill>
                  <a:srgbClr val="000000"/>
                </a:solidFill>
              </a:rPr>
              <a:t>Stratos Applications</a:t>
            </a:r>
          </a:p>
        </p:txBody>
      </p:sp>
      <p:sp>
        <p:nvSpPr>
          <p:cNvPr id="98307" name="Rectangle 3"/>
          <p:cNvSpPr>
            <a:spLocks noGrp="1" noChangeArrowheads="1"/>
          </p:cNvSpPr>
          <p:nvPr>
            <p:ph type="dt" sz="quarter" idx="1"/>
          </p:nvPr>
        </p:nvSpPr>
        <p:spPr>
          <a:noFill/>
        </p:spPr>
        <p:txBody>
          <a:bodyPr/>
          <a:lstStyle/>
          <a:p>
            <a:pPr defTabSz="1014413"/>
            <a:fld id="{370211C2-9683-4323-840A-419BC4FACE31}" type="datetime1">
              <a:rPr lang="en-US" smtClean="0">
                <a:solidFill>
                  <a:srgbClr val="000000"/>
                </a:solidFill>
              </a:rPr>
              <a:pPr defTabSz="1014413"/>
              <a:t>3/16/2010</a:t>
            </a:fld>
            <a:endParaRPr lang="de-DE" smtClean="0">
              <a:solidFill>
                <a:srgbClr val="000000"/>
              </a:solidFill>
            </a:endParaRPr>
          </a:p>
        </p:txBody>
      </p:sp>
      <p:sp>
        <p:nvSpPr>
          <p:cNvPr id="98308" name="Rectangle 7"/>
          <p:cNvSpPr>
            <a:spLocks noGrp="1" noChangeArrowheads="1"/>
          </p:cNvSpPr>
          <p:nvPr>
            <p:ph type="sldNum" sz="quarter" idx="5"/>
          </p:nvPr>
        </p:nvSpPr>
        <p:spPr>
          <a:noFill/>
        </p:spPr>
        <p:txBody>
          <a:bodyPr/>
          <a:lstStyle/>
          <a:p>
            <a:pPr defTabSz="1014413"/>
            <a:fld id="{CCB01D7A-5223-45B9-9D9F-1240C549C3D7}" type="slidenum">
              <a:rPr lang="de-DE" smtClean="0">
                <a:solidFill>
                  <a:srgbClr val="000000"/>
                </a:solidFill>
              </a:rPr>
              <a:pPr defTabSz="1014413"/>
              <a:t>16</a:t>
            </a:fld>
            <a:endParaRPr lang="de-DE" smtClean="0">
              <a:solidFill>
                <a:srgbClr val="000000"/>
              </a:solidFill>
            </a:endParaRPr>
          </a:p>
        </p:txBody>
      </p:sp>
      <p:sp>
        <p:nvSpPr>
          <p:cNvPr id="98309" name="Rectangle 2"/>
          <p:cNvSpPr>
            <a:spLocks noGrp="1" noRot="1" noChangeAspect="1" noChangeArrowheads="1" noTextEdit="1"/>
          </p:cNvSpPr>
          <p:nvPr>
            <p:ph type="sldImg"/>
          </p:nvPr>
        </p:nvSpPr>
        <p:spPr>
          <a:xfrm>
            <a:off x="1257300" y="719138"/>
            <a:ext cx="4803775" cy="3602037"/>
          </a:xfrm>
          <a:ln/>
        </p:spPr>
      </p:sp>
      <p:sp>
        <p:nvSpPr>
          <p:cNvPr id="98310" name="Rectangle 3"/>
          <p:cNvSpPr>
            <a:spLocks noGrp="1" noChangeArrowheads="1"/>
          </p:cNvSpPr>
          <p:nvPr>
            <p:ph type="body" idx="1"/>
          </p:nvPr>
        </p:nvSpPr>
        <p:spPr>
          <a:xfrm>
            <a:off x="976124" y="4559305"/>
            <a:ext cx="5362954" cy="4322476"/>
          </a:xfrm>
          <a:noFill/>
          <a:ln/>
        </p:spPr>
        <p:txBody>
          <a:bodyPr/>
          <a:lstStyle/>
          <a:p>
            <a:pPr eaLnBrk="1" hangingPunct="1">
              <a:lnSpc>
                <a:spcPct val="90000"/>
              </a:lnSpc>
            </a:pPr>
            <a:r>
              <a:rPr lang="de-DE" b="1" smtClean="0"/>
              <a:t>DDC Control Mode (0-10V)</a:t>
            </a:r>
          </a:p>
          <a:p>
            <a:pPr eaLnBrk="1" hangingPunct="1">
              <a:lnSpc>
                <a:spcPct val="90000"/>
              </a:lnSpc>
            </a:pPr>
            <a:endParaRPr lang="de-DE" b="1" smtClean="0"/>
          </a:p>
          <a:p>
            <a:pPr eaLnBrk="1" hangingPunct="1">
              <a:lnSpc>
                <a:spcPct val="90000"/>
              </a:lnSpc>
            </a:pPr>
            <a:r>
              <a:rPr lang="de-DE" smtClean="0"/>
              <a:t>The interface standards recommendations to VDI 3814 are still valid today; analogue signals (current, voltage) and volt-free contacts (normally closed, normally open).</a:t>
            </a:r>
          </a:p>
          <a:p>
            <a:pPr eaLnBrk="1" hangingPunct="1">
              <a:lnSpc>
                <a:spcPct val="90000"/>
              </a:lnSpc>
            </a:pPr>
            <a:endParaRPr lang="de-DE" smtClean="0"/>
          </a:p>
          <a:p>
            <a:pPr eaLnBrk="1" hangingPunct="1">
              <a:lnSpc>
                <a:spcPct val="90000"/>
              </a:lnSpc>
            </a:pPr>
            <a:r>
              <a:rPr lang="de-DE" smtClean="0"/>
              <a:t>In the DDC control mode the for the automatic control required setpoint/actual balance will be taken over by an external controller. An analogue signal (0-10V) will be transmitted from the external controller to the Wilo-Stratos as the manipulated variable. The actual motor speed can be read off the pump display; other operations on the pump are blocked.</a:t>
            </a:r>
          </a:p>
          <a:p>
            <a:pPr eaLnBrk="1" hangingPunct="1">
              <a:lnSpc>
                <a:spcPct val="90000"/>
              </a:lnSpc>
            </a:pPr>
            <a:endParaRPr lang="de-DE" smtClean="0"/>
          </a:p>
          <a:p>
            <a:pPr eaLnBrk="1" hangingPunct="1">
              <a:lnSpc>
                <a:spcPct val="90000"/>
              </a:lnSpc>
            </a:pPr>
            <a:r>
              <a:rPr lang="de-DE" smtClean="0"/>
              <a:t>Required accessory: IF-Module Stratos*</a:t>
            </a:r>
          </a:p>
          <a:p>
            <a:pPr eaLnBrk="1" hangingPunct="1">
              <a:lnSpc>
                <a:spcPct val="90000"/>
              </a:lnSpc>
            </a:pPr>
            <a:endParaRPr lang="de-DE" smtClean="0"/>
          </a:p>
          <a:p>
            <a:pPr eaLnBrk="1" hangingPunct="1">
              <a:lnSpc>
                <a:spcPct val="90000"/>
              </a:lnSpc>
            </a:pPr>
            <a:endParaRPr lang="de-DE" smtClean="0"/>
          </a:p>
          <a:p>
            <a:pPr eaLnBrk="1" hangingPunct="1">
              <a:lnSpc>
                <a:spcPct val="90000"/>
              </a:lnSpc>
            </a:pPr>
            <a:endParaRPr lang="de-DE" smtClean="0"/>
          </a:p>
          <a:p>
            <a:pPr eaLnBrk="1" hangingPunct="1">
              <a:lnSpc>
                <a:spcPct val="90000"/>
              </a:lnSpc>
            </a:pPr>
            <a:r>
              <a:rPr lang="de-DE" smtClean="0"/>
              <a:t>* </a:t>
            </a:r>
            <a:r>
              <a:rPr lang="de-DE" i="1" smtClean="0"/>
              <a:t>See adaption Table ‘IF-Module Wilo-Stratos‘</a:t>
            </a:r>
          </a:p>
          <a:p>
            <a:pPr eaLnBrk="1" hangingPunct="1">
              <a:lnSpc>
                <a:spcPct val="90000"/>
              </a:lnSpc>
            </a:pPr>
            <a:endParaRPr lang="de-DE" i="1" smtClean="0"/>
          </a:p>
          <a:p>
            <a:pPr eaLnBrk="1" hangingPunct="1">
              <a:lnSpc>
                <a:spcPct val="90000"/>
              </a:lnSpc>
            </a:pPr>
            <a:r>
              <a:rPr lang="de-DE" i="1" smtClean="0"/>
              <a:t>Wilo-Stratos features standard supplied and optionally available interface equipment for linking up to remotely located monitoring stations (e.g. building management or DDC systems)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p>
            <a:pPr defTabSz="1014413"/>
            <a:r>
              <a:rPr lang="de-DE" smtClean="0">
                <a:solidFill>
                  <a:srgbClr val="000000"/>
                </a:solidFill>
              </a:rPr>
              <a:t>Stratos Applications</a:t>
            </a:r>
          </a:p>
        </p:txBody>
      </p:sp>
      <p:sp>
        <p:nvSpPr>
          <p:cNvPr id="99331" name="Rectangle 3"/>
          <p:cNvSpPr>
            <a:spLocks noGrp="1" noChangeArrowheads="1"/>
          </p:cNvSpPr>
          <p:nvPr>
            <p:ph type="dt" sz="quarter" idx="1"/>
          </p:nvPr>
        </p:nvSpPr>
        <p:spPr>
          <a:noFill/>
        </p:spPr>
        <p:txBody>
          <a:bodyPr/>
          <a:lstStyle/>
          <a:p>
            <a:pPr defTabSz="1014413"/>
            <a:fld id="{D1532D6E-3E58-42B7-AD43-302A063AF2FE}" type="datetime1">
              <a:rPr lang="en-US" smtClean="0">
                <a:solidFill>
                  <a:srgbClr val="000000"/>
                </a:solidFill>
              </a:rPr>
              <a:pPr defTabSz="1014413"/>
              <a:t>3/16/2010</a:t>
            </a:fld>
            <a:endParaRPr lang="de-DE" smtClean="0">
              <a:solidFill>
                <a:srgbClr val="000000"/>
              </a:solidFill>
            </a:endParaRPr>
          </a:p>
        </p:txBody>
      </p:sp>
      <p:sp>
        <p:nvSpPr>
          <p:cNvPr id="99332" name="Rectangle 7"/>
          <p:cNvSpPr>
            <a:spLocks noGrp="1" noChangeArrowheads="1"/>
          </p:cNvSpPr>
          <p:nvPr>
            <p:ph type="sldNum" sz="quarter" idx="5"/>
          </p:nvPr>
        </p:nvSpPr>
        <p:spPr>
          <a:noFill/>
        </p:spPr>
        <p:txBody>
          <a:bodyPr/>
          <a:lstStyle/>
          <a:p>
            <a:pPr defTabSz="1014413"/>
            <a:fld id="{72469FE8-8B19-4E78-824B-7B1EEDF420FC}" type="slidenum">
              <a:rPr lang="de-DE" smtClean="0">
                <a:solidFill>
                  <a:srgbClr val="000000"/>
                </a:solidFill>
              </a:rPr>
              <a:pPr defTabSz="1014413"/>
              <a:t>17</a:t>
            </a:fld>
            <a:endParaRPr lang="de-DE" smtClean="0">
              <a:solidFill>
                <a:srgbClr val="000000"/>
              </a:solidFill>
            </a:endParaRPr>
          </a:p>
        </p:txBody>
      </p:sp>
      <p:sp>
        <p:nvSpPr>
          <p:cNvPr id="99333" name="Rectangle 2"/>
          <p:cNvSpPr>
            <a:spLocks noGrp="1" noRot="1" noChangeAspect="1" noChangeArrowheads="1" noTextEdit="1"/>
          </p:cNvSpPr>
          <p:nvPr>
            <p:ph type="sldImg"/>
          </p:nvPr>
        </p:nvSpPr>
        <p:spPr>
          <a:xfrm>
            <a:off x="1257300" y="719138"/>
            <a:ext cx="4803775" cy="3602037"/>
          </a:xfrm>
          <a:ln/>
        </p:spPr>
      </p:sp>
      <p:sp>
        <p:nvSpPr>
          <p:cNvPr id="99334" name="Rectangle 3"/>
          <p:cNvSpPr>
            <a:spLocks noGrp="1" noChangeArrowheads="1"/>
          </p:cNvSpPr>
          <p:nvPr>
            <p:ph type="body" idx="1"/>
          </p:nvPr>
        </p:nvSpPr>
        <p:spPr>
          <a:xfrm>
            <a:off x="976124" y="4559305"/>
            <a:ext cx="5362954" cy="4322476"/>
          </a:xfrm>
          <a:noFill/>
          <a:ln/>
        </p:spPr>
        <p:txBody>
          <a:bodyPr/>
          <a:lstStyle/>
          <a:p>
            <a:pPr eaLnBrk="1" hangingPunct="1"/>
            <a:r>
              <a:rPr lang="de-DE" b="1" smtClean="0"/>
              <a:t>Remote setpoint control mode (0-10V)</a:t>
            </a:r>
          </a:p>
          <a:p>
            <a:pPr eaLnBrk="1" hangingPunct="1"/>
            <a:endParaRPr lang="de-DE" b="1" smtClean="0"/>
          </a:p>
          <a:p>
            <a:pPr eaLnBrk="1" hangingPunct="1"/>
            <a:r>
              <a:rPr lang="de-DE" smtClean="0"/>
              <a:t>The setpoint level for the internal differential pressure (</a:t>
            </a:r>
            <a:r>
              <a:rPr lang="de-DE" smtClean="0">
                <a:sym typeface="Symbol" pitchFamily="18" charset="2"/>
              </a:rPr>
              <a:t>p-c) </a:t>
            </a:r>
            <a:r>
              <a:rPr lang="de-DE" smtClean="0"/>
              <a:t>control can be adjusted by an overriding control variable from an external source. </a:t>
            </a:r>
          </a:p>
          <a:p>
            <a:pPr eaLnBrk="1" hangingPunct="1"/>
            <a:r>
              <a:rPr lang="de-DE" smtClean="0"/>
              <a:t>.</a:t>
            </a:r>
          </a:p>
          <a:p>
            <a:pPr eaLnBrk="1" hangingPunct="1"/>
            <a:endParaRPr lang="de-DE" smtClean="0"/>
          </a:p>
          <a:p>
            <a:pPr eaLnBrk="1" hangingPunct="1"/>
            <a:r>
              <a:rPr lang="de-DE" smtClean="0"/>
              <a:t>Required accessory: IF-Module Stratos*</a:t>
            </a:r>
          </a:p>
          <a:p>
            <a:pPr eaLnBrk="1" hangingPunct="1"/>
            <a:endParaRPr lang="de-DE" smtClean="0"/>
          </a:p>
          <a:p>
            <a:pPr eaLnBrk="1" hangingPunct="1"/>
            <a:endParaRPr lang="de-DE" smtClean="0"/>
          </a:p>
          <a:p>
            <a:pPr eaLnBrk="1" hangingPunct="1"/>
            <a:endParaRPr lang="de-DE" smtClean="0"/>
          </a:p>
          <a:p>
            <a:pPr eaLnBrk="1" hangingPunct="1"/>
            <a:endParaRPr lang="de-DE" smtClean="0"/>
          </a:p>
          <a:p>
            <a:pPr eaLnBrk="1" hangingPunct="1"/>
            <a:endParaRPr lang="de-DE" smtClean="0"/>
          </a:p>
          <a:p>
            <a:pPr eaLnBrk="1" hangingPunct="1"/>
            <a:r>
              <a:rPr lang="de-DE" smtClean="0"/>
              <a:t>* </a:t>
            </a:r>
            <a:r>
              <a:rPr lang="de-DE" i="1" smtClean="0"/>
              <a:t>See adaption Table ‘IF-Module Wilo-Stratos‘</a:t>
            </a:r>
          </a:p>
          <a:p>
            <a:pPr eaLnBrk="1" hangingPunct="1"/>
            <a:endParaRPr lang="de-DE" i="1" smtClean="0"/>
          </a:p>
          <a:p>
            <a:pPr eaLnBrk="1" hangingPunct="1"/>
            <a:r>
              <a:rPr lang="de-DE" i="1" smtClean="0"/>
              <a:t>Wilo-Stratos features standard supplied and optionally available interface equipment for linking up to remotely located monitoring stations (e.g. building management or DDC systems)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p>
            <a:pPr defTabSz="1012825"/>
            <a:r>
              <a:rPr lang="de-DE" smtClean="0">
                <a:solidFill>
                  <a:srgbClr val="000000"/>
                </a:solidFill>
              </a:rPr>
              <a:t>Stratos Applications</a:t>
            </a:r>
          </a:p>
        </p:txBody>
      </p:sp>
      <p:sp>
        <p:nvSpPr>
          <p:cNvPr id="102403" name="Rectangle 3"/>
          <p:cNvSpPr>
            <a:spLocks noGrp="1" noChangeArrowheads="1"/>
          </p:cNvSpPr>
          <p:nvPr>
            <p:ph type="dt" sz="quarter" idx="1"/>
          </p:nvPr>
        </p:nvSpPr>
        <p:spPr>
          <a:noFill/>
        </p:spPr>
        <p:txBody>
          <a:bodyPr/>
          <a:lstStyle/>
          <a:p>
            <a:pPr defTabSz="1012825"/>
            <a:fld id="{C41B2A2F-CF91-49E7-A501-7F98BE0F530C}" type="datetime1">
              <a:rPr lang="en-US" smtClean="0">
                <a:solidFill>
                  <a:srgbClr val="000000"/>
                </a:solidFill>
              </a:rPr>
              <a:pPr defTabSz="1012825"/>
              <a:t>3/16/2010</a:t>
            </a:fld>
            <a:endParaRPr lang="de-DE" smtClean="0">
              <a:solidFill>
                <a:srgbClr val="000000"/>
              </a:solidFill>
            </a:endParaRPr>
          </a:p>
        </p:txBody>
      </p:sp>
      <p:sp>
        <p:nvSpPr>
          <p:cNvPr id="102404" name="Rectangle 7"/>
          <p:cNvSpPr>
            <a:spLocks noGrp="1" noChangeArrowheads="1"/>
          </p:cNvSpPr>
          <p:nvPr>
            <p:ph type="sldNum" sz="quarter" idx="5"/>
          </p:nvPr>
        </p:nvSpPr>
        <p:spPr>
          <a:noFill/>
        </p:spPr>
        <p:txBody>
          <a:bodyPr/>
          <a:lstStyle/>
          <a:p>
            <a:pPr defTabSz="1012825"/>
            <a:fld id="{696817AB-9854-471A-93A6-ABABEA33CE64}" type="slidenum">
              <a:rPr lang="de-DE" smtClean="0">
                <a:solidFill>
                  <a:srgbClr val="000000"/>
                </a:solidFill>
              </a:rPr>
              <a:pPr defTabSz="1012825"/>
              <a:t>18</a:t>
            </a:fld>
            <a:endParaRPr lang="de-DE" smtClean="0">
              <a:solidFill>
                <a:srgbClr val="000000"/>
              </a:solidFill>
            </a:endParaRPr>
          </a:p>
        </p:txBody>
      </p:sp>
      <p:sp>
        <p:nvSpPr>
          <p:cNvPr id="102405" name="Rectangle 2"/>
          <p:cNvSpPr>
            <a:spLocks noGrp="1" noRot="1" noChangeAspect="1" noChangeArrowheads="1" noTextEdit="1"/>
          </p:cNvSpPr>
          <p:nvPr>
            <p:ph type="sldImg"/>
          </p:nvPr>
        </p:nvSpPr>
        <p:spPr>
          <a:ln/>
        </p:spPr>
      </p:sp>
      <p:sp>
        <p:nvSpPr>
          <p:cNvPr id="10240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287F540-164D-4D39-A82A-C3C030830D05}" type="slidenum">
              <a:rPr lang="en-CA">
                <a:solidFill>
                  <a:prstClr val="black"/>
                </a:solidFill>
              </a:rPr>
              <a:pPr/>
              <a:t>4</a:t>
            </a:fld>
            <a:endParaRPr lang="en-CA">
              <a:solidFill>
                <a:prstClr val="black"/>
              </a:solidFill>
            </a:endParaRPr>
          </a:p>
        </p:txBody>
      </p:sp>
      <p:sp>
        <p:nvSpPr>
          <p:cNvPr id="50179" name="Rectangle 2"/>
          <p:cNvSpPr>
            <a:spLocks noGrp="1" noRot="1" noChangeAspect="1" noChangeArrowheads="1" noTextEdit="1"/>
          </p:cNvSpPr>
          <p:nvPr>
            <p:ph type="sldImg"/>
          </p:nvPr>
        </p:nvSpPr>
        <p:spPr>
          <a:xfrm>
            <a:off x="866576" y="720909"/>
            <a:ext cx="5582050" cy="3600078"/>
          </a:xfrm>
          <a:ln/>
        </p:spPr>
      </p:sp>
      <p:sp>
        <p:nvSpPr>
          <p:cNvPr id="50180" name="Rectangle 3"/>
          <p:cNvSpPr>
            <a:spLocks noGrp="1" noChangeArrowheads="1"/>
          </p:cNvSpPr>
          <p:nvPr>
            <p:ph type="body" idx="1"/>
          </p:nvPr>
        </p:nvSpPr>
        <p:spPr>
          <a:xfrm>
            <a:off x="976124" y="4559305"/>
            <a:ext cx="5362954" cy="4320986"/>
          </a:xfrm>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CAA06-D51A-446A-9481-4BA1B49B4176}" type="slidenum">
              <a:rPr lang="de-DE">
                <a:solidFill>
                  <a:prstClr val="black"/>
                </a:solidFill>
              </a:rPr>
              <a:pPr/>
              <a:t>5</a:t>
            </a:fld>
            <a:endParaRPr lang="de-DE">
              <a:solidFill>
                <a:prstClr val="black"/>
              </a:solidFill>
            </a:endParaRPr>
          </a:p>
        </p:txBody>
      </p:sp>
      <p:sp>
        <p:nvSpPr>
          <p:cNvPr id="366594" name="Rectangle 2"/>
          <p:cNvSpPr>
            <a:spLocks noGrp="1" noRot="1" noChangeAspect="1" noChangeArrowheads="1" noTextEdit="1"/>
          </p:cNvSpPr>
          <p:nvPr>
            <p:ph type="sldImg"/>
          </p:nvPr>
        </p:nvSpPr>
        <p:spPr>
          <a:xfrm>
            <a:off x="1257300" y="719138"/>
            <a:ext cx="4802188" cy="3602037"/>
          </a:xfrm>
          <a:ln/>
        </p:spPr>
      </p:sp>
      <p:sp>
        <p:nvSpPr>
          <p:cNvPr id="366595" name="Rectangle 3"/>
          <p:cNvSpPr>
            <a:spLocks noGrp="1" noChangeArrowheads="1"/>
          </p:cNvSpPr>
          <p:nvPr>
            <p:ph type="body" idx="1"/>
          </p:nvPr>
        </p:nvSpPr>
        <p:spPr>
          <a:xfrm>
            <a:off x="974725" y="4559300"/>
            <a:ext cx="5365750" cy="4322763"/>
          </a:xfrm>
        </p:spPr>
        <p:txBody>
          <a:bodyPr/>
          <a:lstStyle/>
          <a:p>
            <a:pPr marL="381000" lvl="1" indent="-190500">
              <a:buFontTx/>
              <a:buChar char="•"/>
            </a:pPr>
            <a:r>
              <a:rPr lang="en-US"/>
              <a:t>Condensing Boiler 230 kW and for peal load 170 kW low temperature boiler/ Condensate Utilization of 30.000 ltrs p.a. shows that the condensation area is optimized nd runs high efficient.</a:t>
            </a:r>
          </a:p>
          <a:p>
            <a:pPr marL="381000" lvl="1" indent="-190500">
              <a:buFontTx/>
              <a:buChar char="•"/>
            </a:pPr>
            <a:r>
              <a:rPr lang="en-US"/>
              <a:t>Heating surfaces were kept as they were.</a:t>
            </a:r>
          </a:p>
          <a:p>
            <a:pPr marL="381000" lvl="1" indent="-190500">
              <a:buFontTx/>
              <a:buChar char="•"/>
            </a:pPr>
            <a:r>
              <a:rPr lang="en-US"/>
              <a:t>Heat Control was done by outside sensor and also single room control in 48 heating circuits. By a strict closure of the single room circulation the circulating volume could be reduced drastically.Further increased efficiency by by decreasing the temperature 1.5 hours after school has finished. In the spring and autumn holidays the rooms are still heated by the sun so that heating at the lowest level (14 C) is only in exceptional cases necessary.</a:t>
            </a:r>
          </a:p>
          <a:p>
            <a:pPr marL="381000" lvl="1" indent="-190500">
              <a:buFontTx/>
              <a:buChar char="•"/>
            </a:pPr>
            <a:r>
              <a:rPr lang="en-US"/>
              <a:t>Hydraulic: By means of an optimized calculation of the net the design of the heating surfaces could be designed newly for the variable water volume. </a:t>
            </a:r>
          </a:p>
          <a:p>
            <a:pPr marL="381000" lvl="1" indent="-190500">
              <a:buFontTx/>
              <a:buChar char="•"/>
            </a:pPr>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B64D4-C8C2-42B4-85FF-3A19DF95B3D9}" type="slidenum">
              <a:rPr lang="de-DE">
                <a:solidFill>
                  <a:prstClr val="black"/>
                </a:solidFill>
              </a:rPr>
              <a:pPr/>
              <a:t>6</a:t>
            </a:fld>
            <a:endParaRPr lang="de-DE">
              <a:solidFill>
                <a:prstClr val="black"/>
              </a:solidFill>
            </a:endParaRPr>
          </a:p>
        </p:txBody>
      </p:sp>
      <p:sp>
        <p:nvSpPr>
          <p:cNvPr id="368642" name="Rectangle 2"/>
          <p:cNvSpPr>
            <a:spLocks noGrp="1" noRot="1" noChangeAspect="1" noChangeArrowheads="1" noTextEdit="1"/>
          </p:cNvSpPr>
          <p:nvPr>
            <p:ph type="sldImg"/>
          </p:nvPr>
        </p:nvSpPr>
        <p:spPr>
          <a:xfrm>
            <a:off x="1257300" y="719138"/>
            <a:ext cx="4802188" cy="3602037"/>
          </a:xfrm>
          <a:ln/>
        </p:spPr>
      </p:sp>
      <p:sp>
        <p:nvSpPr>
          <p:cNvPr id="368643" name="Rectangle 3"/>
          <p:cNvSpPr>
            <a:spLocks noGrp="1" noChangeArrowheads="1"/>
          </p:cNvSpPr>
          <p:nvPr>
            <p:ph type="body" idx="1"/>
          </p:nvPr>
        </p:nvSpPr>
        <p:spPr>
          <a:xfrm>
            <a:off x="974725" y="4559300"/>
            <a:ext cx="5365750" cy="4322763"/>
          </a:xfrm>
        </p:spPr>
        <p:txBody>
          <a:bodyPr/>
          <a:lstStyle/>
          <a:p>
            <a:pPr marL="174625" indent="-174625"/>
            <a:r>
              <a:rPr lang="en-US" sz="1000" dirty="0"/>
              <a:t>Values were given by Mr. Geese and worked into the above table.</a:t>
            </a:r>
          </a:p>
          <a:p>
            <a:pPr marL="174625" indent="-174625">
              <a:buFontTx/>
              <a:buChar char="•"/>
            </a:pPr>
            <a:endParaRPr lang="en-US" sz="1000" dirty="0"/>
          </a:p>
          <a:p>
            <a:pPr marL="174625" indent="-174625">
              <a:buFontTx/>
              <a:buChar char="•"/>
            </a:pPr>
            <a:r>
              <a:rPr lang="en-US" sz="1000" dirty="0"/>
              <a:t>The table shows the calculation for one pump.  In the project Bad </a:t>
            </a:r>
            <a:r>
              <a:rPr lang="en-US" sz="1000" dirty="0" err="1"/>
              <a:t>Gandersheim</a:t>
            </a:r>
            <a:r>
              <a:rPr lang="en-US" sz="1000" dirty="0"/>
              <a:t> they changed two pumps, for both of them the same result was achieved!!</a:t>
            </a:r>
          </a:p>
          <a:p>
            <a:pPr marL="174625" indent="-174625">
              <a:buFontTx/>
              <a:buChar char="•"/>
            </a:pPr>
            <a:endParaRPr lang="en-US" sz="1000" dirty="0"/>
          </a:p>
          <a:p>
            <a:pPr marL="174625" indent="-174625">
              <a:buFontTx/>
              <a:buChar char="•"/>
            </a:pPr>
            <a:r>
              <a:rPr lang="en-US" sz="1000" dirty="0"/>
              <a:t>Important  Information: Before optimization the system was clearly over-dimensioned; this can also be seen at the old volume and head: pump too big!</a:t>
            </a:r>
          </a:p>
          <a:p>
            <a:pPr marL="174625" indent="-174625">
              <a:buFontTx/>
              <a:buChar char="•"/>
            </a:pPr>
            <a:r>
              <a:rPr lang="en-US" sz="1000" dirty="0"/>
              <a:t>This example should show planers that a big number of existing objects are often over- dimensioned and the saving potential therefore is much bigger than with a new planned building and installation!</a:t>
            </a:r>
          </a:p>
          <a:p>
            <a:pPr marL="174625" indent="-174625">
              <a:buFontTx/>
              <a:buChar char="•"/>
            </a:pPr>
            <a:endParaRPr lang="en-US" sz="1000" dirty="0"/>
          </a:p>
          <a:p>
            <a:pPr marL="174625" indent="-174625"/>
            <a:r>
              <a:rPr lang="en-US" sz="1000" b="1" dirty="0"/>
              <a:t>Over- dimensioning a single incident??</a:t>
            </a:r>
          </a:p>
          <a:p>
            <a:pPr marL="174625" indent="-174625"/>
            <a:endParaRPr lang="en-US" sz="1000" dirty="0"/>
          </a:p>
          <a:p>
            <a:pPr marL="174625" indent="-174625">
              <a:buFontTx/>
              <a:buChar char="•"/>
            </a:pPr>
            <a:r>
              <a:rPr lang="en-US" sz="1000" dirty="0" err="1"/>
              <a:t>Energycost</a:t>
            </a:r>
            <a:r>
              <a:rPr lang="en-US" sz="1000" dirty="0"/>
              <a:t> calculated for 10 years: Wilo-TOP-E 4740 kWh </a:t>
            </a:r>
            <a:r>
              <a:rPr lang="en-US" sz="1000" dirty="0" err="1"/>
              <a:t>p.A</a:t>
            </a:r>
            <a:r>
              <a:rPr lang="en-US" sz="1000" dirty="0"/>
              <a:t> x Energy costs 0,174 € pro kWh </a:t>
            </a:r>
            <a:r>
              <a:rPr lang="en-US" sz="1000" dirty="0" err="1"/>
              <a:t>xEnergy</a:t>
            </a:r>
            <a:r>
              <a:rPr lang="en-US" sz="1000" dirty="0"/>
              <a:t> price development von 3% increase </a:t>
            </a:r>
            <a:r>
              <a:rPr lang="en-US" sz="1000" dirty="0" err="1"/>
              <a:t>p.A</a:t>
            </a:r>
            <a:r>
              <a:rPr lang="en-US" sz="1000" dirty="0"/>
              <a:t> accumulated for 10 years!</a:t>
            </a:r>
          </a:p>
          <a:p>
            <a:pPr marL="174625" indent="-174625">
              <a:buFontTx/>
              <a:buChar char="•"/>
            </a:pPr>
            <a:r>
              <a:rPr lang="en-US" sz="1000" dirty="0" err="1"/>
              <a:t>Energycost</a:t>
            </a:r>
            <a:r>
              <a:rPr lang="en-US" sz="1000" dirty="0"/>
              <a:t> calculated for 10 years : Wilo-Stratos 160 kWh </a:t>
            </a:r>
            <a:r>
              <a:rPr lang="en-US" sz="1000" dirty="0" err="1"/>
              <a:t>p.A</a:t>
            </a:r>
            <a:r>
              <a:rPr lang="en-US" sz="1000" dirty="0"/>
              <a:t> x Energy costs 0,174 € pro kWh x </a:t>
            </a:r>
            <a:r>
              <a:rPr lang="en-US" sz="1000" dirty="0" err="1"/>
              <a:t>xEnergy</a:t>
            </a:r>
            <a:r>
              <a:rPr lang="en-US" sz="1000" dirty="0"/>
              <a:t> price development von 3 %  increase </a:t>
            </a:r>
            <a:r>
              <a:rPr lang="en-US" sz="1000" dirty="0" err="1"/>
              <a:t>p.A</a:t>
            </a:r>
            <a:r>
              <a:rPr lang="en-US" sz="1000" dirty="0"/>
              <a:t> accumulated for 10 years! </a:t>
            </a:r>
          </a:p>
          <a:p>
            <a:pPr marL="174625" indent="-174625">
              <a:buFontTx/>
              <a:buChar char="•"/>
            </a:pPr>
            <a:r>
              <a:rPr lang="en-US" sz="1000" dirty="0"/>
              <a:t>The Energy costs consider a capital interest of the savings at 5 %!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2C416-CB5E-4F1C-B5EF-987ECA288E61}" type="slidenum">
              <a:rPr lang="de-DE">
                <a:solidFill>
                  <a:prstClr val="black"/>
                </a:solidFill>
              </a:rPr>
              <a:pPr/>
              <a:t>7</a:t>
            </a:fld>
            <a:endParaRPr lang="de-DE">
              <a:solidFill>
                <a:prstClr val="black"/>
              </a:solidFill>
            </a:endParaRPr>
          </a:p>
        </p:txBody>
      </p:sp>
      <p:sp>
        <p:nvSpPr>
          <p:cNvPr id="370690" name="Rectangle 2"/>
          <p:cNvSpPr>
            <a:spLocks noGrp="1" noRot="1" noChangeAspect="1" noChangeArrowheads="1" noTextEdit="1"/>
          </p:cNvSpPr>
          <p:nvPr>
            <p:ph type="sldImg"/>
          </p:nvPr>
        </p:nvSpPr>
        <p:spPr>
          <a:xfrm>
            <a:off x="1257300" y="719138"/>
            <a:ext cx="4802188" cy="3602037"/>
          </a:xfrm>
          <a:ln/>
        </p:spPr>
      </p:sp>
      <p:sp>
        <p:nvSpPr>
          <p:cNvPr id="370691" name="Rectangle 3"/>
          <p:cNvSpPr>
            <a:spLocks noGrp="1" noChangeArrowheads="1"/>
          </p:cNvSpPr>
          <p:nvPr>
            <p:ph type="body" idx="1"/>
          </p:nvPr>
        </p:nvSpPr>
        <p:spPr>
          <a:xfrm>
            <a:off x="974725" y="4559300"/>
            <a:ext cx="5365750" cy="4322763"/>
          </a:xfrm>
        </p:spPr>
        <p:txBody>
          <a:bodyPr/>
          <a:lstStyle/>
          <a:p>
            <a:pPr marL="174625" indent="-174625"/>
            <a:endParaRPr 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3D1A7-09F8-4372-B8B8-DCE5E5CAF483}" type="slidenum">
              <a:rPr lang="de-DE">
                <a:solidFill>
                  <a:prstClr val="black"/>
                </a:solidFill>
              </a:rPr>
              <a:pPr/>
              <a:t>8</a:t>
            </a:fld>
            <a:endParaRPr lang="de-DE">
              <a:solidFill>
                <a:prstClr val="black"/>
              </a:solidFill>
            </a:endParaRPr>
          </a:p>
        </p:txBody>
      </p:sp>
      <p:sp>
        <p:nvSpPr>
          <p:cNvPr id="643074" name="Rectangle 2"/>
          <p:cNvSpPr>
            <a:spLocks noGrp="1" noRot="1" noChangeAspect="1" noChangeArrowheads="1" noTextEdit="1"/>
          </p:cNvSpPr>
          <p:nvPr>
            <p:ph type="sldImg"/>
          </p:nvPr>
        </p:nvSpPr>
        <p:spPr>
          <a:xfrm>
            <a:off x="1257300" y="719138"/>
            <a:ext cx="4802188" cy="3602037"/>
          </a:xfrm>
          <a:ln/>
        </p:spPr>
      </p:sp>
      <p:sp>
        <p:nvSpPr>
          <p:cNvPr id="643075" name="Rectangle 3"/>
          <p:cNvSpPr>
            <a:spLocks noGrp="1" noChangeArrowheads="1"/>
          </p:cNvSpPr>
          <p:nvPr>
            <p:ph type="body" idx="1"/>
          </p:nvPr>
        </p:nvSpPr>
        <p:spPr>
          <a:xfrm>
            <a:off x="974725" y="4559300"/>
            <a:ext cx="5365750" cy="4322763"/>
          </a:xfrm>
        </p:spPr>
        <p:txBody>
          <a:bodyPr/>
          <a:lstStyle/>
          <a:p>
            <a:r>
              <a:rPr lang="en-US" sz="1000"/>
              <a:t>Values were given by Mr. Geese and worked into the above table.</a:t>
            </a:r>
          </a:p>
          <a:p>
            <a:pPr>
              <a:buFontTx/>
              <a:buChar char="•"/>
            </a:pPr>
            <a:endParaRPr lang="en-US" sz="1000"/>
          </a:p>
          <a:p>
            <a:pPr>
              <a:buFontTx/>
              <a:buChar char="•"/>
            </a:pPr>
            <a:r>
              <a:rPr lang="en-US" sz="1000"/>
              <a:t>The table shows the calculation for one pump.  In the project Bad Gandersheim they changed two pumps, for both of them the same result was achieved!!</a:t>
            </a:r>
          </a:p>
          <a:p>
            <a:pPr>
              <a:buFontTx/>
              <a:buChar char="•"/>
            </a:pPr>
            <a:endParaRPr lang="en-US" sz="1000"/>
          </a:p>
          <a:p>
            <a:pPr>
              <a:buFontTx/>
              <a:buChar char="•"/>
            </a:pPr>
            <a:r>
              <a:rPr lang="en-US" sz="1000"/>
              <a:t>Important  Information: Before optimization the system was clearly over-dimensioned; this can also be seen at the old volume and head: pump too big!</a:t>
            </a:r>
          </a:p>
          <a:p>
            <a:pPr>
              <a:buFontTx/>
              <a:buChar char="•"/>
            </a:pPr>
            <a:r>
              <a:rPr lang="en-US" sz="1000"/>
              <a:t>This example should show planers that a big number of existing objects are often over- dimensioned and the saving potential therefore is much bigger than with a new planned building and installation!</a:t>
            </a:r>
          </a:p>
          <a:p>
            <a:pPr>
              <a:buFontTx/>
              <a:buChar char="•"/>
            </a:pPr>
            <a:endParaRPr lang="en-US" sz="1000"/>
          </a:p>
          <a:p>
            <a:r>
              <a:rPr lang="en-US" sz="1000" b="1"/>
              <a:t>Over- dimensioning a single incident??</a:t>
            </a:r>
          </a:p>
          <a:p>
            <a:endParaRPr lang="en-US" sz="1000"/>
          </a:p>
          <a:p>
            <a:pPr>
              <a:buFontTx/>
              <a:buChar char="•"/>
            </a:pPr>
            <a:r>
              <a:rPr lang="en-US" sz="1000"/>
              <a:t>Energycost calculated for 10 years: Wilo-TOP-E 4740 kWh p.A x Energy costs 0,174 € pro kWh xEnergy price development von 3% increase p.A accumulated for 10 years!</a:t>
            </a:r>
          </a:p>
          <a:p>
            <a:pPr>
              <a:buFontTx/>
              <a:buChar char="•"/>
            </a:pPr>
            <a:r>
              <a:rPr lang="en-US" sz="1000"/>
              <a:t>Energycost calculated for 10 years : Wilo-Stratos 160 kWh p.A x Energy costs 0,174 € pro kWh x xEnergy price development von 3 %  increase p.A accumulated for 10 years! </a:t>
            </a:r>
          </a:p>
          <a:p>
            <a:pPr>
              <a:buFontTx/>
              <a:buChar char="•"/>
            </a:pPr>
            <a:r>
              <a:rPr lang="en-US" sz="1000"/>
              <a:t>The Energy costs consider a capital interest of the savings at 5 %!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FE10F-4760-4CCB-87C4-E9067E8A95FF}" type="slidenum">
              <a:rPr lang="de-DE">
                <a:solidFill>
                  <a:prstClr val="black"/>
                </a:solidFill>
              </a:rPr>
              <a:pPr/>
              <a:t>9</a:t>
            </a:fld>
            <a:endParaRPr lang="de-DE">
              <a:solidFill>
                <a:prstClr val="black"/>
              </a:solidFill>
            </a:endParaRPr>
          </a:p>
        </p:txBody>
      </p:sp>
      <p:sp>
        <p:nvSpPr>
          <p:cNvPr id="647170" name="Rectangle 2"/>
          <p:cNvSpPr>
            <a:spLocks noGrp="1" noRot="1" noChangeAspect="1" noChangeArrowheads="1" noTextEdit="1"/>
          </p:cNvSpPr>
          <p:nvPr>
            <p:ph type="sldImg"/>
          </p:nvPr>
        </p:nvSpPr>
        <p:spPr>
          <a:xfrm>
            <a:off x="1257300" y="719138"/>
            <a:ext cx="4802188" cy="3602037"/>
          </a:xfrm>
          <a:ln/>
        </p:spPr>
      </p:sp>
      <p:sp>
        <p:nvSpPr>
          <p:cNvPr id="647171" name="Rectangle 3"/>
          <p:cNvSpPr>
            <a:spLocks noGrp="1" noChangeArrowheads="1"/>
          </p:cNvSpPr>
          <p:nvPr>
            <p:ph type="body" idx="1"/>
          </p:nvPr>
        </p:nvSpPr>
        <p:spPr>
          <a:xfrm>
            <a:off x="974725" y="4559300"/>
            <a:ext cx="5365750" cy="4322763"/>
          </a:xfrm>
        </p:spPr>
        <p:txBody>
          <a:bodyPr/>
          <a:lstStyle/>
          <a:p>
            <a:endParaRPr 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49B12-0C5F-4C52-8ED8-8948D540A06A}" type="slidenum">
              <a:rPr lang="de-DE">
                <a:solidFill>
                  <a:prstClr val="black"/>
                </a:solidFill>
              </a:rPr>
              <a:pPr/>
              <a:t>10</a:t>
            </a:fld>
            <a:endParaRPr lang="de-DE">
              <a:solidFill>
                <a:prstClr val="black"/>
              </a:solidFill>
            </a:endParaRPr>
          </a:p>
        </p:txBody>
      </p:sp>
      <p:sp>
        <p:nvSpPr>
          <p:cNvPr id="651266" name="Rectangle 2"/>
          <p:cNvSpPr>
            <a:spLocks noGrp="1" noRot="1" noChangeAspect="1" noChangeArrowheads="1" noTextEdit="1"/>
          </p:cNvSpPr>
          <p:nvPr>
            <p:ph type="sldImg"/>
          </p:nvPr>
        </p:nvSpPr>
        <p:spPr>
          <a:xfrm>
            <a:off x="1257300" y="719138"/>
            <a:ext cx="4802188" cy="3602037"/>
          </a:xfrm>
          <a:ln/>
        </p:spPr>
      </p:sp>
      <p:sp>
        <p:nvSpPr>
          <p:cNvPr id="651267" name="Rectangle 3"/>
          <p:cNvSpPr>
            <a:spLocks noGrp="1" noChangeArrowheads="1"/>
          </p:cNvSpPr>
          <p:nvPr>
            <p:ph type="body" idx="1"/>
          </p:nvPr>
        </p:nvSpPr>
        <p:spPr>
          <a:xfrm>
            <a:off x="974725" y="4559300"/>
            <a:ext cx="5365750" cy="4322763"/>
          </a:xfrm>
        </p:spPr>
        <p:txBody>
          <a:bodyPr/>
          <a:lstStyle/>
          <a:p>
            <a:endParaRPr 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9AFB5-2D13-43FB-96AC-CC2D334CB984}" type="slidenum">
              <a:rPr lang="de-DE"/>
              <a:pPr/>
              <a:t>11</a:t>
            </a:fld>
            <a:endParaRPr lang="de-DE"/>
          </a:p>
        </p:txBody>
      </p:sp>
      <p:sp>
        <p:nvSpPr>
          <p:cNvPr id="335874" name="Rectangle 2"/>
          <p:cNvSpPr>
            <a:spLocks noGrp="1" noRot="1" noChangeAspect="1" noChangeArrowheads="1" noTextEdit="1"/>
          </p:cNvSpPr>
          <p:nvPr>
            <p:ph type="sldImg"/>
          </p:nvPr>
        </p:nvSpPr>
        <p:spPr>
          <a:xfrm>
            <a:off x="1257300" y="719138"/>
            <a:ext cx="4803775" cy="3602037"/>
          </a:xfrm>
          <a:ln/>
        </p:spPr>
      </p:sp>
      <p:sp>
        <p:nvSpPr>
          <p:cNvPr id="335875" name="Rectangle 3"/>
          <p:cNvSpPr>
            <a:spLocks noGrp="1" noChangeArrowheads="1"/>
          </p:cNvSpPr>
          <p:nvPr>
            <p:ph type="body" idx="1"/>
          </p:nvPr>
        </p:nvSpPr>
        <p:spPr>
          <a:xfrm>
            <a:off x="974489" y="4560086"/>
            <a:ext cx="5366224" cy="4321806"/>
          </a:xfrm>
        </p:spPr>
        <p:txBody>
          <a:bodyPr/>
          <a:lstStyle/>
          <a:p>
            <a:r>
              <a:rPr lang="de-DE" b="1" dirty="0"/>
              <a:t>Efiiciency grade comparison ECM/ACM in relation to the system duty point</a:t>
            </a:r>
          </a:p>
          <a:p>
            <a:r>
              <a:rPr lang="de-DE" dirty="0"/>
              <a:t>Up to now glandless pumps had exclusively been equipped with asynchronous (AC-) motors. </a:t>
            </a:r>
          </a:p>
          <a:p>
            <a:r>
              <a:rPr lang="de-DE" dirty="0"/>
              <a:t>Due to the ECM-technology Wilo-Stratos pumps achieve the highest efficiency when compared with that of all other available types of glandless pumps.</a:t>
            </a:r>
          </a:p>
          <a:p>
            <a:endParaRPr lang="de-DE" dirty="0"/>
          </a:p>
          <a:p>
            <a:r>
              <a:rPr lang="de-DE" b="1" dirty="0"/>
              <a:t>Special Advantage:</a:t>
            </a:r>
            <a:endParaRPr lang="de-DE" dirty="0"/>
          </a:p>
          <a:p>
            <a:pPr marL="381000" lvl="1" indent="-190500"/>
            <a:r>
              <a:rPr lang="de-DE" dirty="0"/>
              <a:t>Circulating pump operate mainly (up to 98% of total operating hours) at partial or low load conditions.</a:t>
            </a:r>
          </a:p>
          <a:p>
            <a:pPr marL="381000" lvl="1" indent="-190500"/>
            <a:r>
              <a:rPr lang="de-DE" dirty="0"/>
              <a:t>Specially under such conditions the efficiency difference between EC- and AC-motors becomes ever more distinct.</a:t>
            </a:r>
            <a:endParaRPr lang="de-DE" sz="1400" dirty="0"/>
          </a:p>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827213"/>
            <a:ext cx="8839200" cy="60960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3"/>
          <p:cNvSpPr>
            <a:spLocks noChangeArrowheads="1"/>
          </p:cNvSpPr>
          <p:nvPr/>
        </p:nvSpPr>
        <p:spPr bwMode="auto">
          <a:xfrm>
            <a:off x="152400" y="152400"/>
            <a:ext cx="8839200" cy="16764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 name="Rectangle 6"/>
          <p:cNvSpPr>
            <a:spLocks noChangeArrowheads="1"/>
          </p:cNvSpPr>
          <p:nvPr/>
        </p:nvSpPr>
        <p:spPr bwMode="auto">
          <a:xfrm>
            <a:off x="0" y="0"/>
            <a:ext cx="9144000" cy="6858000"/>
          </a:xfrm>
          <a:prstGeom prst="rect">
            <a:avLst/>
          </a:prstGeom>
          <a:noFill/>
          <a:ln w="3175">
            <a:solidFill>
              <a:srgbClr val="000000"/>
            </a:solidFill>
            <a:miter lim="800000"/>
            <a:headEnd/>
            <a:tailEnd/>
          </a:ln>
          <a:effectLst/>
        </p:spPr>
        <p:txBody>
          <a:bodyPr wrap="none" anchor="ctr"/>
          <a:lstStyle/>
          <a:p>
            <a:pPr>
              <a:defRPr/>
            </a:pPr>
            <a:endParaRPr lang="en-US"/>
          </a:p>
        </p:txBody>
      </p:sp>
      <p:pic>
        <p:nvPicPr>
          <p:cNvPr id="7" name="Picture 7" descr="WILO_LOGO_RGB_Master_L"/>
          <p:cNvPicPr>
            <a:picLocks noChangeAspect="1" noChangeArrowheads="1"/>
          </p:cNvPicPr>
          <p:nvPr/>
        </p:nvPicPr>
        <p:blipFill>
          <a:blip r:embed="rId2" cstate="print"/>
          <a:srcRect/>
          <a:stretch>
            <a:fillRect/>
          </a:stretch>
        </p:blipFill>
        <p:spPr bwMode="auto">
          <a:xfrm>
            <a:off x="7651750" y="409575"/>
            <a:ext cx="1087438" cy="441325"/>
          </a:xfrm>
          <a:prstGeom prst="rect">
            <a:avLst/>
          </a:prstGeom>
          <a:noFill/>
          <a:ln w="9525">
            <a:noFill/>
            <a:miter lim="800000"/>
            <a:headEnd/>
            <a:tailEnd/>
          </a:ln>
        </p:spPr>
      </p:pic>
      <p:sp>
        <p:nvSpPr>
          <p:cNvPr id="37892" name="Rectangle 4"/>
          <p:cNvSpPr>
            <a:spLocks noGrp="1" noChangeArrowheads="1"/>
          </p:cNvSpPr>
          <p:nvPr>
            <p:ph type="ctrTitle"/>
          </p:nvPr>
        </p:nvSpPr>
        <p:spPr>
          <a:xfrm>
            <a:off x="379413" y="1141413"/>
            <a:ext cx="7545387" cy="685800"/>
          </a:xfrm>
        </p:spPr>
        <p:txBody>
          <a:bodyPr bIns="36000"/>
          <a:lstStyle>
            <a:lvl1pPr>
              <a:lnSpc>
                <a:spcPct val="110000"/>
              </a:lnSpc>
              <a:defRPr sz="3300" noProof="1">
                <a:solidFill>
                  <a:schemeClr val="bg1"/>
                </a:solidFill>
              </a:defRPr>
            </a:lvl1pPr>
          </a:lstStyle>
          <a:p>
            <a:r>
              <a:rPr lang="en-US" noProof="1"/>
              <a:t>Mastertitelformat bearbeiten</a:t>
            </a:r>
          </a:p>
        </p:txBody>
      </p:sp>
      <p:sp>
        <p:nvSpPr>
          <p:cNvPr id="37893" name="Rectangle 5"/>
          <p:cNvSpPr>
            <a:spLocks noGrp="1" noChangeArrowheads="1"/>
          </p:cNvSpPr>
          <p:nvPr>
            <p:ph type="subTitle" idx="1"/>
          </p:nvPr>
        </p:nvSpPr>
        <p:spPr>
          <a:xfrm>
            <a:off x="379413" y="1827213"/>
            <a:ext cx="7545387" cy="609600"/>
          </a:xfrm>
        </p:spPr>
        <p:txBody>
          <a:bodyPr tIns="144000"/>
          <a:lstStyle>
            <a:lvl1pPr>
              <a:defRPr sz="1300" b="1" noProof="1">
                <a:solidFill>
                  <a:schemeClr val="tx2"/>
                </a:solidFill>
              </a:defRPr>
            </a:lvl1pPr>
          </a:lstStyle>
          <a:p>
            <a:r>
              <a:rPr lang="en-US" noProof="1"/>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83BBCC39-358D-4263-9DD1-026C632C8835}"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609600"/>
            <a:ext cx="18097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2768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26AE361E-01FE-4870-B63D-10F178BEA19C}"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106" y="1826785"/>
            <a:ext cx="8839789" cy="608928"/>
          </a:xfrm>
          <a:prstGeom prst="rect">
            <a:avLst/>
          </a:prstGeom>
          <a:solidFill>
            <a:srgbClr val="D9D6D1"/>
          </a:solidFill>
          <a:ln w="9525">
            <a:noFill/>
            <a:miter lim="800000"/>
            <a:headEnd/>
            <a:tailEnd/>
          </a:ln>
          <a:effectLst/>
        </p:spPr>
        <p:txBody>
          <a:bodyPr wrap="none" lIns="80165" tIns="40083" rIns="80165" bIns="40083" anchor="ctr"/>
          <a:lstStyle/>
          <a:p>
            <a:pPr eaLnBrk="0" hangingPunct="0">
              <a:defRPr/>
            </a:pPr>
            <a:endParaRPr lang="en-US" sz="1800" dirty="0">
              <a:solidFill>
                <a:srgbClr val="000000"/>
              </a:solidFill>
              <a:ea typeface="ＭＳ Ｐゴシック" pitchFamily="48" charset="-128"/>
            </a:endParaRPr>
          </a:p>
        </p:txBody>
      </p:sp>
      <p:sp>
        <p:nvSpPr>
          <p:cNvPr id="5" name="Rectangle 3"/>
          <p:cNvSpPr>
            <a:spLocks noChangeArrowheads="1"/>
          </p:cNvSpPr>
          <p:nvPr/>
        </p:nvSpPr>
        <p:spPr bwMode="auto">
          <a:xfrm>
            <a:off x="152106" y="152592"/>
            <a:ext cx="8839789" cy="1675632"/>
          </a:xfrm>
          <a:prstGeom prst="rect">
            <a:avLst/>
          </a:prstGeom>
          <a:solidFill>
            <a:schemeClr val="accent1"/>
          </a:solidFill>
          <a:ln w="9525">
            <a:noFill/>
            <a:miter lim="800000"/>
            <a:headEnd/>
            <a:tailEnd/>
          </a:ln>
          <a:effectLst/>
        </p:spPr>
        <p:txBody>
          <a:bodyPr wrap="none" lIns="80165" tIns="40083" rIns="80165" bIns="40083" anchor="ctr"/>
          <a:lstStyle/>
          <a:p>
            <a:pPr eaLnBrk="0" hangingPunct="0">
              <a:defRPr/>
            </a:pPr>
            <a:endParaRPr lang="en-US" sz="1800" dirty="0">
              <a:solidFill>
                <a:srgbClr val="000000"/>
              </a:solidFill>
              <a:ea typeface="ＭＳ Ｐゴシック" pitchFamily="48" charset="-128"/>
            </a:endParaRPr>
          </a:p>
        </p:txBody>
      </p:sp>
      <p:sp>
        <p:nvSpPr>
          <p:cNvPr id="6" name="Rectangle 6"/>
          <p:cNvSpPr>
            <a:spLocks noChangeArrowheads="1"/>
          </p:cNvSpPr>
          <p:nvPr/>
        </p:nvSpPr>
        <p:spPr bwMode="auto">
          <a:xfrm>
            <a:off x="0" y="0"/>
            <a:ext cx="9144000" cy="6858000"/>
          </a:xfrm>
          <a:prstGeom prst="rect">
            <a:avLst/>
          </a:prstGeom>
          <a:noFill/>
          <a:ln w="3175">
            <a:solidFill>
              <a:srgbClr val="000000"/>
            </a:solidFill>
            <a:miter lim="800000"/>
            <a:headEnd/>
            <a:tailEnd/>
          </a:ln>
          <a:effectLst/>
        </p:spPr>
        <p:txBody>
          <a:bodyPr wrap="none" lIns="80165" tIns="40083" rIns="80165" bIns="40083" anchor="ctr"/>
          <a:lstStyle/>
          <a:p>
            <a:pPr eaLnBrk="0" hangingPunct="0">
              <a:defRPr/>
            </a:pPr>
            <a:endParaRPr lang="en-US" sz="1800" dirty="0">
              <a:solidFill>
                <a:srgbClr val="000000"/>
              </a:solidFill>
              <a:ea typeface="ＭＳ Ｐゴシック" pitchFamily="48" charset="-128"/>
            </a:endParaRPr>
          </a:p>
        </p:txBody>
      </p:sp>
      <p:pic>
        <p:nvPicPr>
          <p:cNvPr id="7" name="Picture 7" descr="WILO_LOGO_RGB_Master_L"/>
          <p:cNvPicPr>
            <a:picLocks noChangeAspect="1" noChangeArrowheads="1"/>
          </p:cNvPicPr>
          <p:nvPr/>
        </p:nvPicPr>
        <p:blipFill>
          <a:blip r:embed="rId2" cstate="print"/>
          <a:srcRect/>
          <a:stretch>
            <a:fillRect/>
          </a:stretch>
        </p:blipFill>
        <p:spPr bwMode="auto">
          <a:xfrm>
            <a:off x="7651462" y="408832"/>
            <a:ext cx="1087828" cy="441941"/>
          </a:xfrm>
          <a:prstGeom prst="rect">
            <a:avLst/>
          </a:prstGeom>
          <a:noFill/>
          <a:ln w="9525">
            <a:noFill/>
            <a:miter lim="800000"/>
            <a:headEnd/>
            <a:tailEnd/>
          </a:ln>
        </p:spPr>
      </p:pic>
      <p:sp>
        <p:nvSpPr>
          <p:cNvPr id="244740" name="Rectangle 4"/>
          <p:cNvSpPr>
            <a:spLocks noGrp="1" noChangeArrowheads="1"/>
          </p:cNvSpPr>
          <p:nvPr>
            <p:ph type="ctrTitle"/>
          </p:nvPr>
        </p:nvSpPr>
        <p:spPr>
          <a:xfrm>
            <a:off x="660031" y="1063825"/>
            <a:ext cx="6914021" cy="685224"/>
          </a:xfrm>
        </p:spPr>
        <p:txBody>
          <a:bodyPr wrap="square" bIns="35995" anchor="b"/>
          <a:lstStyle>
            <a:lvl1pPr>
              <a:lnSpc>
                <a:spcPct val="110000"/>
              </a:lnSpc>
              <a:defRPr sz="3000" noProof="1">
                <a:solidFill>
                  <a:schemeClr val="bg1"/>
                </a:solidFill>
              </a:defRPr>
            </a:lvl1pPr>
          </a:lstStyle>
          <a:p>
            <a:r>
              <a:rPr lang="en-US" noProof="1"/>
              <a:t>Klicken Sie, um das Titelformat zu bearbeiten</a:t>
            </a:r>
          </a:p>
        </p:txBody>
      </p:sp>
      <p:sp>
        <p:nvSpPr>
          <p:cNvPr id="244741" name="Rectangle 5"/>
          <p:cNvSpPr>
            <a:spLocks noGrp="1" noChangeArrowheads="1"/>
          </p:cNvSpPr>
          <p:nvPr>
            <p:ph type="subTitle" idx="1"/>
          </p:nvPr>
        </p:nvSpPr>
        <p:spPr>
          <a:xfrm>
            <a:off x="684476" y="1826785"/>
            <a:ext cx="4264393" cy="401633"/>
          </a:xfrm>
        </p:spPr>
        <p:txBody>
          <a:bodyPr lIns="0" tIns="143982" rIns="0" bIns="0" anchor="ctr"/>
          <a:lstStyle>
            <a:lvl1pPr>
              <a:defRPr sz="1100" b="1" noProof="1">
                <a:solidFill>
                  <a:schemeClr val="tx2"/>
                </a:solidFill>
              </a:defRPr>
            </a:lvl1pPr>
          </a:lstStyle>
          <a:p>
            <a:r>
              <a:rPr lang="en-US" noProof="1"/>
              <a:t>Klicken Sie, um das Format des Untertitelmasters zu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fld id="{BB422C3B-FBE8-49DE-BF91-6B758DC05B28}"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03" y="4406453"/>
            <a:ext cx="7772332" cy="1361811"/>
          </a:xfrm>
        </p:spPr>
        <p:txBody>
          <a:bodyPr/>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503" y="2906445"/>
            <a:ext cx="7772332" cy="1500008"/>
          </a:xfrm>
        </p:spPr>
        <p:txBody>
          <a:bodyPr anchor="b"/>
          <a:lstStyle>
            <a:lvl1pPr marL="0" indent="0">
              <a:buNone/>
              <a:defRPr sz="1800"/>
            </a:lvl1pPr>
            <a:lvl2pPr marL="400827" indent="0">
              <a:buNone/>
              <a:defRPr sz="1600"/>
            </a:lvl2pPr>
            <a:lvl3pPr marL="801654" indent="0">
              <a:buNone/>
              <a:defRPr sz="1400"/>
            </a:lvl3pPr>
            <a:lvl4pPr marL="1202482" indent="0">
              <a:buNone/>
              <a:defRPr sz="1200"/>
            </a:lvl4pPr>
            <a:lvl5pPr marL="1603309" indent="0">
              <a:buNone/>
              <a:defRPr sz="1200"/>
            </a:lvl5pPr>
            <a:lvl6pPr marL="2004136" indent="0">
              <a:buNone/>
              <a:defRPr sz="1200"/>
            </a:lvl6pPr>
            <a:lvl7pPr marL="2404963" indent="0">
              <a:buNone/>
              <a:defRPr sz="1200"/>
            </a:lvl7pPr>
            <a:lvl8pPr marL="2805791" indent="0">
              <a:buNone/>
              <a:defRPr sz="1200"/>
            </a:lvl8pPr>
            <a:lvl9pPr marL="3206618" indent="0">
              <a:buNone/>
              <a:defRPr sz="12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fld id="{122C16C3-8C43-48A7-8DF8-F70E59533D89}"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275" y="1285516"/>
            <a:ext cx="3680416" cy="495923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1067" y="1285516"/>
            <a:ext cx="3681774" cy="495923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7"/>
          <p:cNvSpPr>
            <a:spLocks noGrp="1" noChangeArrowheads="1"/>
          </p:cNvSpPr>
          <p:nvPr>
            <p:ph type="sldNum" sz="quarter" idx="11"/>
          </p:nvPr>
        </p:nvSpPr>
        <p:spPr>
          <a:ln/>
        </p:spPr>
        <p:txBody>
          <a:bodyPr/>
          <a:lstStyle>
            <a:lvl1pPr>
              <a:defRPr/>
            </a:lvl1pPr>
          </a:lstStyle>
          <a:p>
            <a:fld id="{2C5AB7ED-D0C8-451D-98E5-B403FEB4B434}"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76" y="274954"/>
            <a:ext cx="822864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76" y="1534557"/>
            <a:ext cx="4040308" cy="640599"/>
          </a:xfrm>
        </p:spPr>
        <p:txBody>
          <a:bodyPr anchor="b"/>
          <a:lstStyle>
            <a:lvl1pPr marL="0" indent="0">
              <a:buNone/>
              <a:defRPr sz="2100" b="1"/>
            </a:lvl1pPr>
            <a:lvl2pPr marL="400827" indent="0">
              <a:buNone/>
              <a:defRPr sz="1800" b="1"/>
            </a:lvl2pPr>
            <a:lvl3pPr marL="801654" indent="0">
              <a:buNone/>
              <a:defRPr sz="1600" b="1"/>
            </a:lvl3pPr>
            <a:lvl4pPr marL="1202482" indent="0">
              <a:buNone/>
              <a:defRPr sz="1400" b="1"/>
            </a:lvl4pPr>
            <a:lvl5pPr marL="1603309" indent="0">
              <a:buNone/>
              <a:defRPr sz="1400" b="1"/>
            </a:lvl5pPr>
            <a:lvl6pPr marL="2004136" indent="0">
              <a:buNone/>
              <a:defRPr sz="1400" b="1"/>
            </a:lvl6pPr>
            <a:lvl7pPr marL="2404963" indent="0">
              <a:buNone/>
              <a:defRPr sz="1400" b="1"/>
            </a:lvl7pPr>
            <a:lvl8pPr marL="2805791" indent="0">
              <a:buNone/>
              <a:defRPr sz="1400" b="1"/>
            </a:lvl8pPr>
            <a:lvl9pPr marL="320661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76" y="2175156"/>
            <a:ext cx="4040308" cy="395155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657" y="1534557"/>
            <a:ext cx="4041667" cy="640599"/>
          </a:xfrm>
        </p:spPr>
        <p:txBody>
          <a:bodyPr anchor="b"/>
          <a:lstStyle>
            <a:lvl1pPr marL="0" indent="0">
              <a:buNone/>
              <a:defRPr sz="2100" b="1"/>
            </a:lvl1pPr>
            <a:lvl2pPr marL="400827" indent="0">
              <a:buNone/>
              <a:defRPr sz="1800" b="1"/>
            </a:lvl2pPr>
            <a:lvl3pPr marL="801654" indent="0">
              <a:buNone/>
              <a:defRPr sz="1600" b="1"/>
            </a:lvl3pPr>
            <a:lvl4pPr marL="1202482" indent="0">
              <a:buNone/>
              <a:defRPr sz="1400" b="1"/>
            </a:lvl4pPr>
            <a:lvl5pPr marL="1603309" indent="0">
              <a:buNone/>
              <a:defRPr sz="1400" b="1"/>
            </a:lvl5pPr>
            <a:lvl6pPr marL="2004136" indent="0">
              <a:buNone/>
              <a:defRPr sz="1400" b="1"/>
            </a:lvl6pPr>
            <a:lvl7pPr marL="2404963" indent="0">
              <a:buNone/>
              <a:defRPr sz="1400" b="1"/>
            </a:lvl7pPr>
            <a:lvl8pPr marL="2805791" indent="0">
              <a:buNone/>
              <a:defRPr sz="1400" b="1"/>
            </a:lvl8pPr>
            <a:lvl9pPr marL="320661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657" y="2175156"/>
            <a:ext cx="4041667" cy="395155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8" name="Rectangle 7"/>
          <p:cNvSpPr>
            <a:spLocks noGrp="1" noChangeArrowheads="1"/>
          </p:cNvSpPr>
          <p:nvPr>
            <p:ph type="sldNum" sz="quarter" idx="11"/>
          </p:nvPr>
        </p:nvSpPr>
        <p:spPr>
          <a:ln/>
        </p:spPr>
        <p:txBody>
          <a:bodyPr/>
          <a:lstStyle>
            <a:lvl1pPr>
              <a:defRPr/>
            </a:lvl1pPr>
          </a:lstStyle>
          <a:p>
            <a:fld id="{A696C67E-875A-4F8B-BBD5-7130708B674A}"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4" name="Rectangle 7"/>
          <p:cNvSpPr>
            <a:spLocks noGrp="1" noChangeArrowheads="1"/>
          </p:cNvSpPr>
          <p:nvPr>
            <p:ph type="sldNum" sz="quarter" idx="11"/>
          </p:nvPr>
        </p:nvSpPr>
        <p:spPr>
          <a:ln/>
        </p:spPr>
        <p:txBody>
          <a:bodyPr/>
          <a:lstStyle>
            <a:lvl1pPr>
              <a:defRPr/>
            </a:lvl1pPr>
          </a:lstStyle>
          <a:p>
            <a:fld id="{E8A5D599-2EE8-4428-93F4-5D9491C761BE}"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3" name="Rectangle 7"/>
          <p:cNvSpPr>
            <a:spLocks noGrp="1" noChangeArrowheads="1"/>
          </p:cNvSpPr>
          <p:nvPr>
            <p:ph type="sldNum" sz="quarter" idx="11"/>
          </p:nvPr>
        </p:nvSpPr>
        <p:spPr>
          <a:ln/>
        </p:spPr>
        <p:txBody>
          <a:bodyPr/>
          <a:lstStyle>
            <a:lvl1pPr>
              <a:defRPr/>
            </a:lvl1pPr>
          </a:lstStyle>
          <a:p>
            <a:fld id="{C43F3DBA-E61C-453E-8333-BCFA38EB6A1F}"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6" y="273514"/>
            <a:ext cx="3008162" cy="1161715"/>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485" y="273515"/>
            <a:ext cx="5111839" cy="585319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6" y="1435228"/>
            <a:ext cx="3008162" cy="4691482"/>
          </a:xfrm>
        </p:spPr>
        <p:txBody>
          <a:bodyPr/>
          <a:lstStyle>
            <a:lvl1pPr marL="0" indent="0">
              <a:buNone/>
              <a:defRPr sz="1200"/>
            </a:lvl1pPr>
            <a:lvl2pPr marL="400827" indent="0">
              <a:buNone/>
              <a:defRPr sz="1100"/>
            </a:lvl2pPr>
            <a:lvl3pPr marL="801654" indent="0">
              <a:buNone/>
              <a:defRPr sz="900"/>
            </a:lvl3pPr>
            <a:lvl4pPr marL="1202482" indent="0">
              <a:buNone/>
              <a:defRPr sz="800"/>
            </a:lvl4pPr>
            <a:lvl5pPr marL="1603309" indent="0">
              <a:buNone/>
              <a:defRPr sz="800"/>
            </a:lvl5pPr>
            <a:lvl6pPr marL="2004136" indent="0">
              <a:buNone/>
              <a:defRPr sz="800"/>
            </a:lvl6pPr>
            <a:lvl7pPr marL="2404963" indent="0">
              <a:buNone/>
              <a:defRPr sz="800"/>
            </a:lvl7pPr>
            <a:lvl8pPr marL="2805791" indent="0">
              <a:buNone/>
              <a:defRPr sz="800"/>
            </a:lvl8pPr>
            <a:lvl9pPr marL="3206618" indent="0">
              <a:buNone/>
              <a:defRPr sz="8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7"/>
          <p:cNvSpPr>
            <a:spLocks noGrp="1" noChangeArrowheads="1"/>
          </p:cNvSpPr>
          <p:nvPr>
            <p:ph type="sldNum" sz="quarter" idx="11"/>
          </p:nvPr>
        </p:nvSpPr>
        <p:spPr>
          <a:ln/>
        </p:spPr>
        <p:txBody>
          <a:bodyPr/>
          <a:lstStyle>
            <a:lvl1pPr>
              <a:defRPr/>
            </a:lvl1pPr>
          </a:lstStyle>
          <a:p>
            <a:fld id="{242E9A72-3F39-44CC-975C-97FD9BEC2D55}"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293D0429-159E-42D5-9910-60C9592E0532}"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5" y="4800889"/>
            <a:ext cx="5486671" cy="565741"/>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675" y="613247"/>
            <a:ext cx="5486671" cy="4114224"/>
          </a:xfrm>
        </p:spPr>
        <p:txBody>
          <a:bodyPr/>
          <a:lstStyle>
            <a:lvl1pPr marL="0" indent="0">
              <a:buNone/>
              <a:defRPr sz="2800"/>
            </a:lvl1pPr>
            <a:lvl2pPr marL="400827" indent="0">
              <a:buNone/>
              <a:defRPr sz="2500"/>
            </a:lvl2pPr>
            <a:lvl3pPr marL="801654" indent="0">
              <a:buNone/>
              <a:defRPr sz="2100"/>
            </a:lvl3pPr>
            <a:lvl4pPr marL="1202482" indent="0">
              <a:buNone/>
              <a:defRPr sz="1800"/>
            </a:lvl4pPr>
            <a:lvl5pPr marL="1603309" indent="0">
              <a:buNone/>
              <a:defRPr sz="1800"/>
            </a:lvl5pPr>
            <a:lvl6pPr marL="2004136" indent="0">
              <a:buNone/>
              <a:defRPr sz="1800"/>
            </a:lvl6pPr>
            <a:lvl7pPr marL="2404963" indent="0">
              <a:buNone/>
              <a:defRPr sz="1800"/>
            </a:lvl7pPr>
            <a:lvl8pPr marL="2805791" indent="0">
              <a:buNone/>
              <a:defRPr sz="1800"/>
            </a:lvl8pPr>
            <a:lvl9pPr marL="3206618" indent="0">
              <a:buNone/>
              <a:defRPr sz="1800"/>
            </a:lvl9pPr>
          </a:lstStyle>
          <a:p>
            <a:pPr lvl="0"/>
            <a:endParaRPr lang="en-US" noProof="0" dirty="0"/>
          </a:p>
        </p:txBody>
      </p:sp>
      <p:sp>
        <p:nvSpPr>
          <p:cNvPr id="4" name="Text Placeholder 3"/>
          <p:cNvSpPr>
            <a:spLocks noGrp="1"/>
          </p:cNvSpPr>
          <p:nvPr>
            <p:ph type="body" sz="half" idx="2"/>
          </p:nvPr>
        </p:nvSpPr>
        <p:spPr>
          <a:xfrm>
            <a:off x="1792675" y="5366630"/>
            <a:ext cx="5486671" cy="806146"/>
          </a:xfrm>
        </p:spPr>
        <p:txBody>
          <a:bodyPr/>
          <a:lstStyle>
            <a:lvl1pPr marL="0" indent="0">
              <a:buNone/>
              <a:defRPr sz="1200"/>
            </a:lvl1pPr>
            <a:lvl2pPr marL="400827" indent="0">
              <a:buNone/>
              <a:defRPr sz="1100"/>
            </a:lvl2pPr>
            <a:lvl3pPr marL="801654" indent="0">
              <a:buNone/>
              <a:defRPr sz="900"/>
            </a:lvl3pPr>
            <a:lvl4pPr marL="1202482" indent="0">
              <a:buNone/>
              <a:defRPr sz="800"/>
            </a:lvl4pPr>
            <a:lvl5pPr marL="1603309" indent="0">
              <a:buNone/>
              <a:defRPr sz="800"/>
            </a:lvl5pPr>
            <a:lvl6pPr marL="2004136" indent="0">
              <a:buNone/>
              <a:defRPr sz="800"/>
            </a:lvl6pPr>
            <a:lvl7pPr marL="2404963" indent="0">
              <a:buNone/>
              <a:defRPr sz="800"/>
            </a:lvl7pPr>
            <a:lvl8pPr marL="2805791" indent="0">
              <a:buNone/>
              <a:defRPr sz="800"/>
            </a:lvl8pPr>
            <a:lvl9pPr marL="3206618" indent="0">
              <a:buNone/>
              <a:defRPr sz="8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7"/>
          <p:cNvSpPr>
            <a:spLocks noGrp="1" noChangeArrowheads="1"/>
          </p:cNvSpPr>
          <p:nvPr>
            <p:ph type="sldNum" sz="quarter" idx="11"/>
          </p:nvPr>
        </p:nvSpPr>
        <p:spPr>
          <a:ln/>
        </p:spPr>
        <p:txBody>
          <a:bodyPr/>
          <a:lstStyle>
            <a:lvl1pPr>
              <a:defRPr/>
            </a:lvl1pPr>
          </a:lstStyle>
          <a:p>
            <a:fld id="{FA362B8E-E06A-48DE-A2AA-C5C28020D100}"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fld id="{C6067D87-6158-4E65-899B-809328A02A37}"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0039" y="608929"/>
            <a:ext cx="1872802" cy="56358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0275" y="608929"/>
            <a:ext cx="5489388" cy="56358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fld id="{D7B232CD-DC00-47B0-A6C4-75BBD56F6472}"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35" y="608929"/>
            <a:ext cx="7030816" cy="417469"/>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0275" y="1285516"/>
            <a:ext cx="7492566" cy="4959238"/>
          </a:xfrm>
        </p:spPr>
        <p:txBody>
          <a:bodyPr/>
          <a:lstStyle/>
          <a:p>
            <a:pPr lvl="0"/>
            <a:endParaRPr lang="en-US" noProof="0" dirty="0"/>
          </a:p>
        </p:txBody>
      </p:sp>
      <p:sp>
        <p:nvSpPr>
          <p:cNvPr id="4" name="Rectangle 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fld id="{CBF444BB-75F3-4972-B5D8-A78657568C4A}"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1"/>
            <a:ext cx="4038600" cy="4525963"/>
          </a:xfrm>
        </p:spPr>
        <p:txBody>
          <a:bodyPr/>
          <a:lstStyle/>
          <a:p>
            <a:pPr lvl="0"/>
            <a:endParaRPr lang="en-US" noProof="0" dirty="0" smtClean="0"/>
          </a:p>
        </p:txBody>
      </p:sp>
      <p:sp>
        <p:nvSpPr>
          <p:cNvPr id="5" name="Date Placeholder 4"/>
          <p:cNvSpPr>
            <a:spLocks noGrp="1" noChangeArrowheads="1"/>
          </p:cNvSpPr>
          <p:nvPr>
            <p:ph type="dt" sz="half" idx="10"/>
          </p:nvPr>
        </p:nvSpPr>
        <p:spPr>
          <a:xfrm>
            <a:off x="457676" y="6244754"/>
            <a:ext cx="2133554" cy="476490"/>
          </a:xfrm>
          <a:prstGeom prst="rect">
            <a:avLst/>
          </a:prstGeom>
        </p:spPr>
        <p:txBody>
          <a:bodyPr lIns="91428" tIns="45715" rIns="91428" bIns="45715"/>
          <a:lstStyle>
            <a:lvl1pPr eaLnBrk="0" hangingPunct="0">
              <a:defRPr dirty="0">
                <a:ea typeface="ＭＳ Ｐゴシック" pitchFamily="48" charset="-128"/>
              </a:defRPr>
            </a:lvl1pPr>
          </a:lstStyle>
          <a:p>
            <a:pPr>
              <a:defRPr/>
            </a:pPr>
            <a:endParaRPr lang="en-US" sz="180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fld id="{12CFE20B-E159-445C-A01D-7D27C04F0C7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5186" name="Rectangle 2"/>
          <p:cNvSpPr>
            <a:spLocks noChangeArrowheads="1"/>
          </p:cNvSpPr>
          <p:nvPr/>
        </p:nvSpPr>
        <p:spPr bwMode="auto">
          <a:xfrm>
            <a:off x="152038" y="1827168"/>
            <a:ext cx="8839924" cy="609056"/>
          </a:xfrm>
          <a:prstGeom prst="rect">
            <a:avLst/>
          </a:prstGeom>
          <a:solidFill>
            <a:srgbClr val="D9D6D1"/>
          </a:solidFill>
          <a:ln w="9525">
            <a:noFill/>
            <a:miter lim="800000"/>
            <a:headEnd/>
            <a:tailEnd/>
          </a:ln>
          <a:effectLst/>
        </p:spPr>
        <p:txBody>
          <a:bodyPr wrap="none" lIns="80147" tIns="40074" rIns="80147" bIns="40074" anchor="ctr"/>
          <a:lstStyle/>
          <a:p>
            <a:endParaRPr lang="en-US" sz="2400" smtClean="0">
              <a:solidFill>
                <a:srgbClr val="000000"/>
              </a:solidFill>
            </a:endParaRPr>
          </a:p>
        </p:txBody>
      </p:sp>
      <p:sp>
        <p:nvSpPr>
          <p:cNvPr id="605187" name="Rectangle 3"/>
          <p:cNvSpPr>
            <a:spLocks noChangeArrowheads="1"/>
          </p:cNvSpPr>
          <p:nvPr/>
        </p:nvSpPr>
        <p:spPr bwMode="auto">
          <a:xfrm>
            <a:off x="152038" y="152624"/>
            <a:ext cx="8839924" cy="1675984"/>
          </a:xfrm>
          <a:prstGeom prst="rect">
            <a:avLst/>
          </a:prstGeom>
          <a:solidFill>
            <a:schemeClr val="accent1"/>
          </a:solidFill>
          <a:ln w="9525">
            <a:noFill/>
            <a:miter lim="800000"/>
            <a:headEnd/>
            <a:tailEnd/>
          </a:ln>
          <a:effectLst/>
        </p:spPr>
        <p:txBody>
          <a:bodyPr wrap="none" lIns="80147" tIns="40074" rIns="80147" bIns="40074" anchor="ctr"/>
          <a:lstStyle/>
          <a:p>
            <a:endParaRPr lang="en-US" sz="2400" smtClean="0">
              <a:solidFill>
                <a:srgbClr val="000000"/>
              </a:solidFill>
            </a:endParaRPr>
          </a:p>
        </p:txBody>
      </p:sp>
      <p:sp>
        <p:nvSpPr>
          <p:cNvPr id="605188" name="Rectangle 4"/>
          <p:cNvSpPr>
            <a:spLocks noGrp="1" noChangeArrowheads="1"/>
          </p:cNvSpPr>
          <p:nvPr>
            <p:ph type="ctrTitle"/>
          </p:nvPr>
        </p:nvSpPr>
        <p:spPr>
          <a:xfrm>
            <a:off x="659736" y="1064049"/>
            <a:ext cx="6913657" cy="685368"/>
          </a:xfrm>
        </p:spPr>
        <p:txBody>
          <a:bodyPr wrap="square" bIns="35986" anchor="b"/>
          <a:lstStyle>
            <a:lvl1pPr>
              <a:lnSpc>
                <a:spcPct val="110000"/>
              </a:lnSpc>
              <a:defRPr sz="3000" noProof="1">
                <a:solidFill>
                  <a:schemeClr val="bg1"/>
                </a:solidFill>
              </a:defRPr>
            </a:lvl1pPr>
          </a:lstStyle>
          <a:p>
            <a:r>
              <a:rPr lang="en-US" noProof="1"/>
              <a:t>Klicken Sie, um das Titelformat zu bearbeiten</a:t>
            </a:r>
          </a:p>
        </p:txBody>
      </p:sp>
      <p:sp>
        <p:nvSpPr>
          <p:cNvPr id="605189" name="Rectangle 5"/>
          <p:cNvSpPr>
            <a:spLocks noGrp="1" noChangeArrowheads="1"/>
          </p:cNvSpPr>
          <p:nvPr>
            <p:ph type="subTitle" idx="1"/>
          </p:nvPr>
        </p:nvSpPr>
        <p:spPr>
          <a:xfrm>
            <a:off x="684171" y="1827169"/>
            <a:ext cx="4265209" cy="401717"/>
          </a:xfrm>
        </p:spPr>
        <p:txBody>
          <a:bodyPr lIns="0" tIns="143949" rIns="0" bIns="0" anchor="ctr"/>
          <a:lstStyle>
            <a:lvl1pPr>
              <a:defRPr sz="1100" b="1" noProof="1">
                <a:solidFill>
                  <a:schemeClr val="tx2"/>
                </a:solidFill>
              </a:defRPr>
            </a:lvl1pPr>
          </a:lstStyle>
          <a:p>
            <a:r>
              <a:rPr lang="en-US" noProof="1"/>
              <a:t>Klicken Sie, um das Format des Untertitelmasters zu bearbeiten</a:t>
            </a:r>
          </a:p>
        </p:txBody>
      </p:sp>
      <p:sp>
        <p:nvSpPr>
          <p:cNvPr id="605190" name="Rectangle 6"/>
          <p:cNvSpPr>
            <a:spLocks noChangeArrowheads="1"/>
          </p:cNvSpPr>
          <p:nvPr/>
        </p:nvSpPr>
        <p:spPr bwMode="auto">
          <a:xfrm>
            <a:off x="0" y="0"/>
            <a:ext cx="9144000" cy="6858000"/>
          </a:xfrm>
          <a:prstGeom prst="rect">
            <a:avLst/>
          </a:prstGeom>
          <a:noFill/>
          <a:ln w="3175">
            <a:solidFill>
              <a:srgbClr val="000000"/>
            </a:solidFill>
            <a:miter lim="800000"/>
            <a:headEnd/>
            <a:tailEnd/>
          </a:ln>
          <a:effectLst/>
        </p:spPr>
        <p:txBody>
          <a:bodyPr wrap="none" lIns="80147" tIns="40074" rIns="80147" bIns="40074" anchor="ctr"/>
          <a:lstStyle/>
          <a:p>
            <a:endParaRPr lang="en-US" sz="2400" smtClean="0">
              <a:solidFill>
                <a:srgbClr val="000000"/>
              </a:solidFill>
            </a:endParaRPr>
          </a:p>
        </p:txBody>
      </p:sp>
      <p:pic>
        <p:nvPicPr>
          <p:cNvPr id="605191" name="Picture 7" descr="WILO_LOGO_RGB_Master_L"/>
          <p:cNvPicPr>
            <a:picLocks noChangeAspect="1" noChangeArrowheads="1"/>
          </p:cNvPicPr>
          <p:nvPr/>
        </p:nvPicPr>
        <p:blipFill>
          <a:blip r:embed="rId2" cstate="print"/>
          <a:srcRect/>
          <a:stretch>
            <a:fillRect/>
          </a:stretch>
        </p:blipFill>
        <p:spPr bwMode="auto">
          <a:xfrm>
            <a:off x="7652128" y="408918"/>
            <a:ext cx="1087343" cy="442034"/>
          </a:xfrm>
          <a:prstGeom prst="rect">
            <a:avLst/>
          </a:prstGeom>
          <a:noFill/>
          <a:ln w="9525">
            <a:noFill/>
            <a:miter lim="800000"/>
            <a:headEnd/>
            <a:tailEnd/>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Wilo-Stratos - The High Efficiency Pump.</a:t>
            </a:r>
          </a:p>
        </p:txBody>
      </p:sp>
      <p:sp>
        <p:nvSpPr>
          <p:cNvPr id="5" name="Slide Number Placeholder 4"/>
          <p:cNvSpPr>
            <a:spLocks noGrp="1"/>
          </p:cNvSpPr>
          <p:nvPr>
            <p:ph type="sldNum" sz="quarter" idx="11"/>
          </p:nvPr>
        </p:nvSpPr>
        <p:spPr/>
        <p:txBody>
          <a:bodyPr/>
          <a:lstStyle>
            <a:lvl1pPr>
              <a:defRPr/>
            </a:lvl1pPr>
          </a:lstStyle>
          <a:p>
            <a:fld id="{DA2E4B51-6AC6-4225-BC1D-F306DF96B61D}"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Wilo-Stratos - The High Efficiency Pump.</a:t>
            </a:r>
          </a:p>
        </p:txBody>
      </p:sp>
      <p:sp>
        <p:nvSpPr>
          <p:cNvPr id="5" name="Slide Number Placeholder 4"/>
          <p:cNvSpPr>
            <a:spLocks noGrp="1"/>
          </p:cNvSpPr>
          <p:nvPr>
            <p:ph type="sldNum" sz="quarter" idx="11"/>
          </p:nvPr>
        </p:nvSpPr>
        <p:spPr/>
        <p:txBody>
          <a:bodyPr/>
          <a:lstStyle>
            <a:lvl1pPr>
              <a:defRPr/>
            </a:lvl1pPr>
          </a:lstStyle>
          <a:p>
            <a:fld id="{04AC10CB-B0EC-4AFC-99AE-44F79ED8B1B2}"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07" y="1285785"/>
            <a:ext cx="3681492" cy="495883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1817" y="1285785"/>
            <a:ext cx="3681492" cy="495883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Wilo-Stratos - The High Efficiency Pump.</a:t>
            </a:r>
          </a:p>
        </p:txBody>
      </p:sp>
      <p:sp>
        <p:nvSpPr>
          <p:cNvPr id="6" name="Slide Number Placeholder 5"/>
          <p:cNvSpPr>
            <a:spLocks noGrp="1"/>
          </p:cNvSpPr>
          <p:nvPr>
            <p:ph type="sldNum" sz="quarter" idx="11"/>
          </p:nvPr>
        </p:nvSpPr>
        <p:spPr/>
        <p:txBody>
          <a:bodyPr/>
          <a:lstStyle>
            <a:lvl1pPr>
              <a:defRPr/>
            </a:lvl1pPr>
          </a:lstStyle>
          <a:p>
            <a:fld id="{5D2038F2-99CE-49E2-888E-13725CB6A6F7}"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FFFFFF"/>
                </a:solidFill>
              </a:rPr>
              <a:t>Wilo-Stratos - The High Efficiency Pump.</a:t>
            </a:r>
          </a:p>
        </p:txBody>
      </p:sp>
      <p:sp>
        <p:nvSpPr>
          <p:cNvPr id="8" name="Slide Number Placeholder 7"/>
          <p:cNvSpPr>
            <a:spLocks noGrp="1"/>
          </p:cNvSpPr>
          <p:nvPr>
            <p:ph type="sldNum" sz="quarter" idx="11"/>
          </p:nvPr>
        </p:nvSpPr>
        <p:spPr/>
        <p:txBody>
          <a:bodyPr/>
          <a:lstStyle>
            <a:lvl1pPr>
              <a:defRPr/>
            </a:lvl1pPr>
          </a:lstStyle>
          <a:p>
            <a:fld id="{4D35E1FA-5281-4919-841F-00082D20CFB3}"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8F638615-C5BF-435D-B78B-265350300A69}" type="slidenum">
              <a:rPr lang="de-DE"/>
              <a:pPr>
                <a:defRPr/>
              </a:pPr>
              <a:t>‹#›</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FFFFFF"/>
                </a:solidFill>
              </a:rPr>
              <a:t>Wilo-Stratos - The High Efficiency Pump.</a:t>
            </a:r>
          </a:p>
        </p:txBody>
      </p:sp>
      <p:sp>
        <p:nvSpPr>
          <p:cNvPr id="4" name="Slide Number Placeholder 3"/>
          <p:cNvSpPr>
            <a:spLocks noGrp="1"/>
          </p:cNvSpPr>
          <p:nvPr>
            <p:ph type="sldNum" sz="quarter" idx="11"/>
          </p:nvPr>
        </p:nvSpPr>
        <p:spPr/>
        <p:txBody>
          <a:bodyPr/>
          <a:lstStyle>
            <a:lvl1pPr>
              <a:defRPr/>
            </a:lvl1pPr>
          </a:lstStyle>
          <a:p>
            <a:fld id="{8FEFBCDF-CF24-48BB-9257-56EFD8DA04CB}"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FFFFFF"/>
                </a:solidFill>
              </a:rPr>
              <a:t>Wilo-Stratos - The High Efficiency Pump.</a:t>
            </a:r>
          </a:p>
        </p:txBody>
      </p:sp>
      <p:sp>
        <p:nvSpPr>
          <p:cNvPr id="3" name="Slide Number Placeholder 2"/>
          <p:cNvSpPr>
            <a:spLocks noGrp="1"/>
          </p:cNvSpPr>
          <p:nvPr>
            <p:ph type="sldNum" sz="quarter" idx="11"/>
          </p:nvPr>
        </p:nvSpPr>
        <p:spPr/>
        <p:txBody>
          <a:bodyPr/>
          <a:lstStyle>
            <a:lvl1pPr>
              <a:defRPr/>
            </a:lvl1pPr>
          </a:lstStyle>
          <a:p>
            <a:fld id="{FD516A49-F486-4051-A482-8EBDF3535DDA}"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Wilo-Stratos - The High Efficiency Pump.</a:t>
            </a:r>
          </a:p>
        </p:txBody>
      </p:sp>
      <p:sp>
        <p:nvSpPr>
          <p:cNvPr id="6" name="Slide Number Placeholder 5"/>
          <p:cNvSpPr>
            <a:spLocks noGrp="1"/>
          </p:cNvSpPr>
          <p:nvPr>
            <p:ph type="sldNum" sz="quarter" idx="11"/>
          </p:nvPr>
        </p:nvSpPr>
        <p:spPr/>
        <p:txBody>
          <a:bodyPr/>
          <a:lstStyle>
            <a:lvl1pPr>
              <a:defRPr/>
            </a:lvl1pPr>
          </a:lstStyle>
          <a:p>
            <a:fld id="{6B020250-C83A-498E-87EF-B9C2F47554A7}"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endParaRPr lang="en-US"/>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Wilo-Stratos - The High Efficiency Pump.</a:t>
            </a:r>
          </a:p>
        </p:txBody>
      </p:sp>
      <p:sp>
        <p:nvSpPr>
          <p:cNvPr id="6" name="Slide Number Placeholder 5"/>
          <p:cNvSpPr>
            <a:spLocks noGrp="1"/>
          </p:cNvSpPr>
          <p:nvPr>
            <p:ph type="sldNum" sz="quarter" idx="11"/>
          </p:nvPr>
        </p:nvSpPr>
        <p:spPr/>
        <p:txBody>
          <a:bodyPr/>
          <a:lstStyle>
            <a:lvl1pPr>
              <a:defRPr/>
            </a:lvl1pPr>
          </a:lstStyle>
          <a:p>
            <a:fld id="{C3EF24F3-29EE-457C-842B-FCE5BBDF19D0}"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Wilo-Stratos - The High Efficiency Pump.</a:t>
            </a:r>
          </a:p>
        </p:txBody>
      </p:sp>
      <p:sp>
        <p:nvSpPr>
          <p:cNvPr id="5" name="Slide Number Placeholder 4"/>
          <p:cNvSpPr>
            <a:spLocks noGrp="1"/>
          </p:cNvSpPr>
          <p:nvPr>
            <p:ph type="sldNum" sz="quarter" idx="11"/>
          </p:nvPr>
        </p:nvSpPr>
        <p:spPr/>
        <p:txBody>
          <a:bodyPr/>
          <a:lstStyle>
            <a:lvl1pPr>
              <a:defRPr/>
            </a:lvl1pPr>
          </a:lstStyle>
          <a:p>
            <a:fld id="{FD77645B-7BAD-4D46-AF20-36636F6A3FE8}"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9984" y="609057"/>
            <a:ext cx="1873325" cy="563556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0007" y="609057"/>
            <a:ext cx="5489658" cy="56355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Wilo-Stratos - The High Efficiency Pump.</a:t>
            </a:r>
          </a:p>
        </p:txBody>
      </p:sp>
      <p:sp>
        <p:nvSpPr>
          <p:cNvPr id="5" name="Slide Number Placeholder 4"/>
          <p:cNvSpPr>
            <a:spLocks noGrp="1"/>
          </p:cNvSpPr>
          <p:nvPr>
            <p:ph type="sldNum" sz="quarter" idx="11"/>
          </p:nvPr>
        </p:nvSpPr>
        <p:spPr/>
        <p:txBody>
          <a:bodyPr/>
          <a:lstStyle>
            <a:lvl1pPr>
              <a:defRPr/>
            </a:lvl1pPr>
          </a:lstStyle>
          <a:p>
            <a:fld id="{85324C41-6982-4D87-8589-608CA8CC762E}"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529" y="609057"/>
            <a:ext cx="7031758" cy="41755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0007" y="1285785"/>
            <a:ext cx="3681492" cy="4958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11817" y="1285785"/>
            <a:ext cx="3681492" cy="4958839"/>
          </a:xfrm>
        </p:spPr>
        <p:txBody>
          <a:bodyPr/>
          <a:lstStyle/>
          <a:p>
            <a:endParaRPr lang="en-US"/>
          </a:p>
        </p:txBody>
      </p:sp>
      <p:sp>
        <p:nvSpPr>
          <p:cNvPr id="5" name="Footer Placeholder 4"/>
          <p:cNvSpPr>
            <a:spLocks noGrp="1"/>
          </p:cNvSpPr>
          <p:nvPr>
            <p:ph type="ftr" sz="quarter" idx="10"/>
          </p:nvPr>
        </p:nvSpPr>
        <p:spPr>
          <a:xfrm>
            <a:off x="685529" y="6325256"/>
            <a:ext cx="3886471" cy="380120"/>
          </a:xfrm>
        </p:spPr>
        <p:txBody>
          <a:bodyPr/>
          <a:lstStyle>
            <a:lvl1pPr>
              <a:defRPr/>
            </a:lvl1pPr>
          </a:lstStyle>
          <a:p>
            <a:r>
              <a:rPr lang="en-US">
                <a:solidFill>
                  <a:srgbClr val="FFFFFF"/>
                </a:solidFill>
              </a:rPr>
              <a:t>Wilo-Stratos - The High Efficiency Pump.</a:t>
            </a:r>
          </a:p>
        </p:txBody>
      </p:sp>
      <p:sp>
        <p:nvSpPr>
          <p:cNvPr id="6" name="Slide Number Placeholder 5"/>
          <p:cNvSpPr>
            <a:spLocks noGrp="1"/>
          </p:cNvSpPr>
          <p:nvPr>
            <p:ph type="sldNum" sz="quarter" idx="11"/>
          </p:nvPr>
        </p:nvSpPr>
        <p:spPr>
          <a:xfrm>
            <a:off x="381453" y="6325256"/>
            <a:ext cx="304076" cy="380120"/>
          </a:xfrm>
        </p:spPr>
        <p:txBody>
          <a:bodyPr/>
          <a:lstStyle>
            <a:lvl1pPr>
              <a:defRPr/>
            </a:lvl1pPr>
          </a:lstStyle>
          <a:p>
            <a:fld id="{7519D4E8-B44B-460D-BA79-4A5B23F4B679}" type="slidenum">
              <a:rPr lang="de-DE">
                <a:solidFill>
                  <a:srgbClr val="FFFFFF"/>
                </a:solidFill>
              </a:rPr>
              <a:pPr/>
              <a:t>‹#›</a:t>
            </a:fld>
            <a:endParaRPr lang="de-DE">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827213"/>
            <a:ext cx="8839200" cy="609600"/>
          </a:xfrm>
          <a:prstGeom prst="rect">
            <a:avLst/>
          </a:prstGeom>
          <a:solidFill>
            <a:schemeClr val="bg2"/>
          </a:solidFill>
          <a:ln w="9525">
            <a:noFill/>
            <a:miter lim="800000"/>
            <a:headEnd/>
            <a:tailEnd/>
          </a:ln>
          <a:effectLst/>
        </p:spPr>
        <p:txBody>
          <a:bodyPr wrap="none" anchor="ctr"/>
          <a:lstStyle/>
          <a:p>
            <a:pPr>
              <a:defRPr/>
            </a:pPr>
            <a:endParaRPr lang="en-US" dirty="0">
              <a:solidFill>
                <a:srgbClr val="969491"/>
              </a:solidFill>
            </a:endParaRPr>
          </a:p>
        </p:txBody>
      </p:sp>
      <p:sp>
        <p:nvSpPr>
          <p:cNvPr id="5" name="Rectangle 3"/>
          <p:cNvSpPr>
            <a:spLocks noChangeArrowheads="1"/>
          </p:cNvSpPr>
          <p:nvPr/>
        </p:nvSpPr>
        <p:spPr bwMode="auto">
          <a:xfrm>
            <a:off x="152400" y="152400"/>
            <a:ext cx="8839200" cy="1676400"/>
          </a:xfrm>
          <a:prstGeom prst="rect">
            <a:avLst/>
          </a:prstGeom>
          <a:solidFill>
            <a:schemeClr val="accent1"/>
          </a:solidFill>
          <a:ln w="9525">
            <a:noFill/>
            <a:miter lim="800000"/>
            <a:headEnd/>
            <a:tailEnd/>
          </a:ln>
          <a:effectLst/>
        </p:spPr>
        <p:txBody>
          <a:bodyPr wrap="none" anchor="ctr"/>
          <a:lstStyle/>
          <a:p>
            <a:pPr>
              <a:defRPr/>
            </a:pPr>
            <a:endParaRPr lang="en-US" dirty="0">
              <a:solidFill>
                <a:srgbClr val="969491"/>
              </a:solidFill>
            </a:endParaRPr>
          </a:p>
        </p:txBody>
      </p:sp>
      <p:sp>
        <p:nvSpPr>
          <p:cNvPr id="6" name="Rectangle 6"/>
          <p:cNvSpPr>
            <a:spLocks noChangeArrowheads="1"/>
          </p:cNvSpPr>
          <p:nvPr/>
        </p:nvSpPr>
        <p:spPr bwMode="auto">
          <a:xfrm>
            <a:off x="0" y="0"/>
            <a:ext cx="9144000" cy="6858000"/>
          </a:xfrm>
          <a:prstGeom prst="rect">
            <a:avLst/>
          </a:prstGeom>
          <a:noFill/>
          <a:ln w="3175">
            <a:solidFill>
              <a:srgbClr val="000000"/>
            </a:solidFill>
            <a:miter lim="800000"/>
            <a:headEnd/>
            <a:tailEnd/>
          </a:ln>
          <a:effectLst/>
        </p:spPr>
        <p:txBody>
          <a:bodyPr wrap="none" anchor="ctr"/>
          <a:lstStyle/>
          <a:p>
            <a:pPr>
              <a:defRPr/>
            </a:pPr>
            <a:endParaRPr lang="en-US" dirty="0">
              <a:solidFill>
                <a:srgbClr val="969491"/>
              </a:solidFill>
            </a:endParaRPr>
          </a:p>
        </p:txBody>
      </p:sp>
      <p:pic>
        <p:nvPicPr>
          <p:cNvPr id="7" name="Picture 7" descr="WILO_LOGO_RGB_Master_L"/>
          <p:cNvPicPr>
            <a:picLocks noChangeAspect="1" noChangeArrowheads="1"/>
          </p:cNvPicPr>
          <p:nvPr/>
        </p:nvPicPr>
        <p:blipFill>
          <a:blip r:embed="rId2" cstate="print"/>
          <a:srcRect/>
          <a:stretch>
            <a:fillRect/>
          </a:stretch>
        </p:blipFill>
        <p:spPr bwMode="auto">
          <a:xfrm>
            <a:off x="7651750" y="409575"/>
            <a:ext cx="1087438" cy="441325"/>
          </a:xfrm>
          <a:prstGeom prst="rect">
            <a:avLst/>
          </a:prstGeom>
          <a:noFill/>
          <a:ln w="9525">
            <a:noFill/>
            <a:miter lim="800000"/>
            <a:headEnd/>
            <a:tailEnd/>
          </a:ln>
        </p:spPr>
      </p:pic>
      <p:sp>
        <p:nvSpPr>
          <p:cNvPr id="37892" name="Rectangle 4"/>
          <p:cNvSpPr>
            <a:spLocks noGrp="1" noChangeArrowheads="1"/>
          </p:cNvSpPr>
          <p:nvPr>
            <p:ph type="ctrTitle"/>
          </p:nvPr>
        </p:nvSpPr>
        <p:spPr>
          <a:xfrm>
            <a:off x="379413" y="1141413"/>
            <a:ext cx="7545387" cy="685800"/>
          </a:xfrm>
        </p:spPr>
        <p:txBody>
          <a:bodyPr bIns="36000"/>
          <a:lstStyle>
            <a:lvl1pPr>
              <a:lnSpc>
                <a:spcPct val="110000"/>
              </a:lnSpc>
              <a:defRPr sz="3300" noProof="1">
                <a:solidFill>
                  <a:schemeClr val="bg1"/>
                </a:solidFill>
              </a:defRPr>
            </a:lvl1pPr>
          </a:lstStyle>
          <a:p>
            <a:r>
              <a:rPr lang="en-US" noProof="1"/>
              <a:t>Mastertitelformat bearbeiten</a:t>
            </a:r>
          </a:p>
        </p:txBody>
      </p:sp>
      <p:sp>
        <p:nvSpPr>
          <p:cNvPr id="37893" name="Rectangle 5"/>
          <p:cNvSpPr>
            <a:spLocks noGrp="1" noChangeArrowheads="1"/>
          </p:cNvSpPr>
          <p:nvPr>
            <p:ph type="subTitle" idx="1"/>
          </p:nvPr>
        </p:nvSpPr>
        <p:spPr>
          <a:xfrm>
            <a:off x="379413" y="1827213"/>
            <a:ext cx="7545387" cy="609600"/>
          </a:xfrm>
        </p:spPr>
        <p:txBody>
          <a:bodyPr tIns="144000"/>
          <a:lstStyle>
            <a:lvl1pPr>
              <a:defRPr sz="1300" b="1" noProof="1">
                <a:solidFill>
                  <a:schemeClr val="tx2"/>
                </a:solidFill>
              </a:defRPr>
            </a:lvl1pPr>
          </a:lstStyle>
          <a:p>
            <a:r>
              <a:rPr lang="en-US" noProof="1"/>
              <a:t>Master-Untertitelformat bearbeiten</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293D0429-159E-42D5-9910-60C9592E0532}" type="slidenum">
              <a:rPr lang="de-DE">
                <a:solidFill>
                  <a:srgbClr val="FFFFFF"/>
                </a:solidFill>
              </a:rPr>
              <a:pPr>
                <a:defRPr/>
              </a:pPr>
              <a:t>‹#›</a:t>
            </a:fld>
            <a:endParaRPr lang="de-DE">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F638615-C5BF-435D-B78B-265350300A69}" type="slidenum">
              <a:rPr lang="de-DE">
                <a:solidFill>
                  <a:srgbClr val="FFFFFF"/>
                </a:solidFill>
              </a:rPr>
              <a:pPr>
                <a:defRPr/>
              </a:pPr>
              <a:t>‹#›</a:t>
            </a:fld>
            <a:endParaRPr lang="de-DE">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5240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745C85FD-92D6-454C-99EB-97E1E677FE0E}" type="slidenum">
              <a:rPr lang="de-DE"/>
              <a:pPr>
                <a:defRPr/>
              </a:pPr>
              <a:t>‹#›</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5240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6" name="Rectangle 8"/>
          <p:cNvSpPr>
            <a:spLocks noGrp="1" noChangeArrowheads="1"/>
          </p:cNvSpPr>
          <p:nvPr>
            <p:ph type="sldNum" sz="quarter" idx="11"/>
          </p:nvPr>
        </p:nvSpPr>
        <p:spPr>
          <a:ln/>
        </p:spPr>
        <p:txBody>
          <a:bodyPr/>
          <a:lstStyle>
            <a:lvl1pPr>
              <a:defRPr/>
            </a:lvl1pPr>
          </a:lstStyle>
          <a:p>
            <a:pPr>
              <a:defRPr/>
            </a:pPr>
            <a:fld id="{745C85FD-92D6-454C-99EB-97E1E677FE0E}" type="slidenum">
              <a:rPr lang="de-DE">
                <a:solidFill>
                  <a:srgbClr val="FFFFFF"/>
                </a:solidFill>
              </a:rPr>
              <a:pPr>
                <a:defRPr/>
              </a:pPr>
              <a:t>‹#›</a:t>
            </a:fld>
            <a:endParaRPr lang="de-DE">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8" name="Rectangle 8"/>
          <p:cNvSpPr>
            <a:spLocks noGrp="1" noChangeArrowheads="1"/>
          </p:cNvSpPr>
          <p:nvPr>
            <p:ph type="sldNum" sz="quarter" idx="11"/>
          </p:nvPr>
        </p:nvSpPr>
        <p:spPr>
          <a:ln/>
        </p:spPr>
        <p:txBody>
          <a:bodyPr/>
          <a:lstStyle>
            <a:lvl1pPr>
              <a:defRPr/>
            </a:lvl1pPr>
          </a:lstStyle>
          <a:p>
            <a:pPr>
              <a:defRPr/>
            </a:pPr>
            <a:fld id="{1B9BBC30-43E0-4809-9E80-50CD71D5A3DC}" type="slidenum">
              <a:rPr lang="de-DE">
                <a:solidFill>
                  <a:srgbClr val="FFFFFF"/>
                </a:solidFill>
              </a:rPr>
              <a:pPr>
                <a:defRPr/>
              </a:pPr>
              <a:t>‹#›</a:t>
            </a:fld>
            <a:endParaRPr lang="de-DE">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061FF423-4E31-474C-A66D-3135F32410E2}" type="slidenum">
              <a:rPr lang="de-DE">
                <a:solidFill>
                  <a:srgbClr val="FFFFFF"/>
                </a:solidFill>
              </a:rPr>
              <a:pPr>
                <a:defRPr/>
              </a:pPr>
              <a:t>‹#›</a:t>
            </a:fld>
            <a:endParaRPr lang="de-DE">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3" name="Rectangle 8"/>
          <p:cNvSpPr>
            <a:spLocks noGrp="1" noChangeArrowheads="1"/>
          </p:cNvSpPr>
          <p:nvPr>
            <p:ph type="sldNum" sz="quarter" idx="11"/>
          </p:nvPr>
        </p:nvSpPr>
        <p:spPr>
          <a:ln/>
        </p:spPr>
        <p:txBody>
          <a:bodyPr/>
          <a:lstStyle>
            <a:lvl1pPr>
              <a:defRPr/>
            </a:lvl1pPr>
          </a:lstStyle>
          <a:p>
            <a:pPr>
              <a:defRPr/>
            </a:pPr>
            <a:fld id="{69C73A25-2458-4ADA-B0BD-D8CA2676DEF7}" type="slidenum">
              <a:rPr lang="de-DE">
                <a:solidFill>
                  <a:srgbClr val="FFFFFF"/>
                </a:solidFill>
              </a:rPr>
              <a:pPr>
                <a:defRPr/>
              </a:pPr>
              <a:t>‹#›</a:t>
            </a:fld>
            <a:endParaRPr lang="de-DE">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6" name="Rectangle 8"/>
          <p:cNvSpPr>
            <a:spLocks noGrp="1" noChangeArrowheads="1"/>
          </p:cNvSpPr>
          <p:nvPr>
            <p:ph type="sldNum" sz="quarter" idx="11"/>
          </p:nvPr>
        </p:nvSpPr>
        <p:spPr>
          <a:ln/>
        </p:spPr>
        <p:txBody>
          <a:bodyPr/>
          <a:lstStyle>
            <a:lvl1pPr>
              <a:defRPr/>
            </a:lvl1pPr>
          </a:lstStyle>
          <a:p>
            <a:pPr>
              <a:defRPr/>
            </a:pPr>
            <a:fld id="{BBED416F-6D4D-412A-B524-E34514FB146E}" type="slidenum">
              <a:rPr lang="de-DE">
                <a:solidFill>
                  <a:srgbClr val="FFFFFF"/>
                </a:solidFill>
              </a:rPr>
              <a:pPr>
                <a:defRPr/>
              </a:pPr>
              <a:t>‹#›</a:t>
            </a:fld>
            <a:endParaRPr lang="de-DE">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6" name="Rectangle 8"/>
          <p:cNvSpPr>
            <a:spLocks noGrp="1" noChangeArrowheads="1"/>
          </p:cNvSpPr>
          <p:nvPr>
            <p:ph type="sldNum" sz="quarter" idx="11"/>
          </p:nvPr>
        </p:nvSpPr>
        <p:spPr>
          <a:ln/>
        </p:spPr>
        <p:txBody>
          <a:bodyPr/>
          <a:lstStyle>
            <a:lvl1pPr>
              <a:defRPr/>
            </a:lvl1pPr>
          </a:lstStyle>
          <a:p>
            <a:pPr>
              <a:defRPr/>
            </a:pPr>
            <a:fld id="{95C07C21-4650-4290-8093-34F6CE228A49}" type="slidenum">
              <a:rPr lang="de-DE">
                <a:solidFill>
                  <a:srgbClr val="FFFFFF"/>
                </a:solidFill>
              </a:rPr>
              <a:pPr>
                <a:defRPr/>
              </a:pPr>
              <a:t>‹#›</a:t>
            </a:fld>
            <a:endParaRPr lang="de-DE">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3BBCC39-358D-4263-9DD1-026C632C8835}" type="slidenum">
              <a:rPr lang="de-DE">
                <a:solidFill>
                  <a:srgbClr val="FFFFFF"/>
                </a:solidFill>
              </a:rPr>
              <a:pPr>
                <a:defRPr/>
              </a:pPr>
              <a:t>‹#›</a:t>
            </a:fld>
            <a:endParaRPr lang="de-DE">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609600"/>
            <a:ext cx="18097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2768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26AE361E-01FE-4870-B63D-10F178BEA19C}" type="slidenum">
              <a:rPr lang="de-DE">
                <a:solidFill>
                  <a:srgbClr val="FFFFFF"/>
                </a:solidFill>
              </a:rPr>
              <a:pPr>
                <a:defRPr/>
              </a:pPr>
              <a:t>‹#›</a:t>
            </a:fld>
            <a:endParaRPr lang="de-DE">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529" y="609057"/>
            <a:ext cx="7031758" cy="417556"/>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0007" y="1285785"/>
            <a:ext cx="7493302" cy="4958839"/>
          </a:xfrm>
        </p:spPr>
        <p:txBody>
          <a:bodyPr/>
          <a:lstStyle/>
          <a:p>
            <a:pPr lvl="0"/>
            <a:endParaRPr lang="en-US" noProof="0" dirty="0" smtClean="0"/>
          </a:p>
        </p:txBody>
      </p:sp>
      <p:sp>
        <p:nvSpPr>
          <p:cNvPr id="4" name="Rectangle 6"/>
          <p:cNvSpPr>
            <a:spLocks noGrp="1" noChangeArrowheads="1"/>
          </p:cNvSpPr>
          <p:nvPr>
            <p:ph type="ftr" sz="quarter" idx="10"/>
          </p:nvPr>
        </p:nvSpPr>
        <p:spPr/>
        <p:txBody>
          <a:bodyPr/>
          <a:lstStyle>
            <a:lvl1pPr>
              <a:defRPr/>
            </a:lvl1pPr>
          </a:lstStyle>
          <a:p>
            <a:pPr>
              <a:defRPr/>
            </a:pPr>
            <a:r>
              <a:rPr lang="en-US" dirty="0" err="1">
                <a:solidFill>
                  <a:srgbClr val="FFFFFF"/>
                </a:solidFill>
              </a:rPr>
              <a:t>Pumpen</a:t>
            </a:r>
            <a:r>
              <a:rPr lang="en-US" dirty="0">
                <a:solidFill>
                  <a:srgbClr val="FFFFFF"/>
                </a:solidFill>
              </a:rPr>
              <a:t> </a:t>
            </a:r>
            <a:r>
              <a:rPr lang="en-US" dirty="0" err="1">
                <a:solidFill>
                  <a:srgbClr val="FFFFFF"/>
                </a:solidFill>
              </a:rPr>
              <a:t>Intelligenz</a:t>
            </a:r>
            <a:r>
              <a:rPr lang="en-US" dirty="0">
                <a:solidFill>
                  <a:srgbClr val="FFFFFF"/>
                </a:solidFill>
              </a:rPr>
              <a:t>.</a:t>
            </a:r>
          </a:p>
        </p:txBody>
      </p:sp>
      <p:sp>
        <p:nvSpPr>
          <p:cNvPr id="5" name="Rectangle 7"/>
          <p:cNvSpPr>
            <a:spLocks noGrp="1" noChangeArrowheads="1"/>
          </p:cNvSpPr>
          <p:nvPr>
            <p:ph type="sldNum" sz="quarter" idx="11"/>
          </p:nvPr>
        </p:nvSpPr>
        <p:spPr/>
        <p:txBody>
          <a:bodyPr/>
          <a:lstStyle>
            <a:lvl1pPr>
              <a:defRPr/>
            </a:lvl1pPr>
          </a:lstStyle>
          <a:p>
            <a:pPr>
              <a:defRPr/>
            </a:pPr>
            <a:fld id="{D25515BE-FF3C-437C-B9DD-52B296249B4B}" type="slidenum">
              <a:rPr lang="de-DE">
                <a:solidFill>
                  <a:srgbClr val="FFFFFF"/>
                </a:solidFill>
              </a:rPr>
              <a:pPr>
                <a:defRPr/>
              </a:pPr>
              <a:t>‹#›</a:t>
            </a:fld>
            <a:endParaRPr lang="de-DE">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529" y="609060"/>
            <a:ext cx="7031758" cy="417556"/>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0007" y="1285785"/>
            <a:ext cx="3681492" cy="4958839"/>
          </a:xfrm>
        </p:spPr>
        <p:txBody>
          <a:bodyPr/>
          <a:lstStyle/>
          <a:p>
            <a:pPr lvl="0"/>
            <a:endParaRPr lang="en-US" noProof="0" dirty="0" smtClean="0"/>
          </a:p>
        </p:txBody>
      </p:sp>
      <p:sp>
        <p:nvSpPr>
          <p:cNvPr id="4" name="Text Placeholder 3"/>
          <p:cNvSpPr>
            <a:spLocks noGrp="1"/>
          </p:cNvSpPr>
          <p:nvPr>
            <p:ph type="body" sz="half" idx="2"/>
          </p:nvPr>
        </p:nvSpPr>
        <p:spPr>
          <a:xfrm>
            <a:off x="4411817" y="1285785"/>
            <a:ext cx="3681492" cy="4958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dirty="0">
                <a:solidFill>
                  <a:srgbClr val="FFFFFF"/>
                </a:solidFill>
              </a:rPr>
              <a:t>Wilo-Stratos - The High Efficiency Pump.</a:t>
            </a:r>
          </a:p>
        </p:txBody>
      </p:sp>
      <p:sp>
        <p:nvSpPr>
          <p:cNvPr id="6" name="Rectangle 7"/>
          <p:cNvSpPr>
            <a:spLocks noGrp="1" noChangeArrowheads="1"/>
          </p:cNvSpPr>
          <p:nvPr>
            <p:ph type="sldNum" sz="quarter" idx="11"/>
          </p:nvPr>
        </p:nvSpPr>
        <p:spPr>
          <a:ln/>
        </p:spPr>
        <p:txBody>
          <a:bodyPr/>
          <a:lstStyle>
            <a:lvl1pPr>
              <a:defRPr/>
            </a:lvl1pPr>
          </a:lstStyle>
          <a:p>
            <a:pPr>
              <a:defRPr/>
            </a:pPr>
            <a:fld id="{9BFC6BAF-521F-4BE2-9726-E317F32A6C0B}" type="slidenum">
              <a:rPr lang="de-DE">
                <a:solidFill>
                  <a:srgbClr val="FFFFFF"/>
                </a:solidFill>
              </a:rPr>
              <a:pPr>
                <a:defRPr/>
              </a:pPr>
              <a:t>‹#›</a:t>
            </a:fld>
            <a:endParaRPr lang="de-DE">
              <a:solidFill>
                <a:srgbClr val="FFFFFF"/>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1B9BBC30-43E0-4809-9E80-50CD71D5A3DC}" type="slidenum">
              <a:rPr lang="de-DE"/>
              <a:pPr>
                <a:defRPr/>
              </a:pPr>
              <a:t>‹#›</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529" y="609060"/>
            <a:ext cx="7031758" cy="41755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07" y="1285785"/>
            <a:ext cx="3681492" cy="4958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11817" y="1285785"/>
            <a:ext cx="3681492" cy="4958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dirty="0">
                <a:solidFill>
                  <a:srgbClr val="FFFFFF"/>
                </a:solidFill>
              </a:rPr>
              <a:t>Wilo-Stratos - The High Efficiency Pump.</a:t>
            </a:r>
          </a:p>
        </p:txBody>
      </p:sp>
      <p:sp>
        <p:nvSpPr>
          <p:cNvPr id="6" name="Rectangle 7"/>
          <p:cNvSpPr>
            <a:spLocks noGrp="1" noChangeArrowheads="1"/>
          </p:cNvSpPr>
          <p:nvPr>
            <p:ph type="sldNum" sz="quarter" idx="11"/>
          </p:nvPr>
        </p:nvSpPr>
        <p:spPr>
          <a:ln/>
        </p:spPr>
        <p:txBody>
          <a:bodyPr/>
          <a:lstStyle>
            <a:lvl1pPr>
              <a:defRPr/>
            </a:lvl1pPr>
          </a:lstStyle>
          <a:p>
            <a:pPr>
              <a:defRPr/>
            </a:pPr>
            <a:fld id="{D57577EF-EEBA-4D35-A11B-27BC85F98605}" type="slidenum">
              <a:rPr lang="de-DE">
                <a:solidFill>
                  <a:srgbClr val="FFFFFF"/>
                </a:solidFill>
              </a:rPr>
              <a:pPr>
                <a:defRPr/>
              </a:pPr>
              <a:t>‹#›</a:t>
            </a:fld>
            <a:endParaRPr lang="de-DE">
              <a:solidFill>
                <a:srgbClr val="FFFFFF"/>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061FF423-4E31-474C-A66D-3135F32410E2}"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69C73A25-2458-4ADA-B0BD-D8CA2676DEF7}"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BBED416F-6D4D-412A-B524-E34514FB146E}"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95C07C21-4650-4290-8093-34F6CE228A49}"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noFill/>
          <a:ln w="3175">
            <a:solidFill>
              <a:srgbClr val="000000"/>
            </a:solidFill>
            <a:miter lim="800000"/>
            <a:headEnd/>
            <a:tailEnd/>
          </a:ln>
          <a:effectLst/>
        </p:spPr>
        <p:txBody>
          <a:bodyPr wrap="none" anchor="ctr"/>
          <a:lstStyle/>
          <a:p>
            <a:pPr>
              <a:defRPr/>
            </a:pPr>
            <a:endParaRPr lang="en-US"/>
          </a:p>
        </p:txBody>
      </p:sp>
      <p:sp>
        <p:nvSpPr>
          <p:cNvPr id="36867" name="Rectangle 3"/>
          <p:cNvSpPr>
            <a:spLocks noChangeArrowheads="1"/>
          </p:cNvSpPr>
          <p:nvPr/>
        </p:nvSpPr>
        <p:spPr bwMode="auto">
          <a:xfrm>
            <a:off x="152400" y="6324600"/>
            <a:ext cx="8839200" cy="3810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6868" name="Rectangle 4"/>
          <p:cNvSpPr>
            <a:spLocks noChangeArrowheads="1"/>
          </p:cNvSpPr>
          <p:nvPr/>
        </p:nvSpPr>
        <p:spPr bwMode="auto">
          <a:xfrm>
            <a:off x="152400" y="152400"/>
            <a:ext cx="8839200" cy="106680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29" name="Rectangle 5"/>
          <p:cNvSpPr>
            <a:spLocks noGrp="1" noChangeArrowheads="1"/>
          </p:cNvSpPr>
          <p:nvPr>
            <p:ph type="title"/>
          </p:nvPr>
        </p:nvSpPr>
        <p:spPr bwMode="auto">
          <a:xfrm>
            <a:off x="685800" y="609600"/>
            <a:ext cx="7239000" cy="609600"/>
          </a:xfrm>
          <a:prstGeom prst="rect">
            <a:avLst/>
          </a:prstGeom>
          <a:noFill/>
          <a:ln w="9525">
            <a:noFill/>
            <a:miter lim="800000"/>
            <a:headEnd/>
            <a:tailEnd/>
          </a:ln>
        </p:spPr>
        <p:txBody>
          <a:bodyPr vert="horz" wrap="square" lIns="0" tIns="0" rIns="0" bIns="144000" numCol="1" anchor="b" anchorCtr="0" compatLnSpc="1">
            <a:prstTxWarp prst="textNoShape">
              <a:avLst/>
            </a:prstTxWarp>
          </a:bodyPr>
          <a:lstStyle/>
          <a:p>
            <a:pPr lvl="0"/>
            <a:r>
              <a:rPr lang="en-US" noProof="1" smtClean="0"/>
              <a:t>Mastertitelformat bearbeiten</a:t>
            </a:r>
          </a:p>
        </p:txBody>
      </p:sp>
      <p:sp>
        <p:nvSpPr>
          <p:cNvPr id="1030" name="Rectangle 6"/>
          <p:cNvSpPr>
            <a:spLocks noGrp="1" noChangeArrowheads="1"/>
          </p:cNvSpPr>
          <p:nvPr>
            <p:ph type="body" idx="1"/>
          </p:nvPr>
        </p:nvSpPr>
        <p:spPr bwMode="auto">
          <a:xfrm>
            <a:off x="685800" y="1524000"/>
            <a:ext cx="72390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1" smtClean="0"/>
              <a:t>Mastertextformat bearbeiten</a:t>
            </a:r>
          </a:p>
          <a:p>
            <a:pPr lvl="1"/>
            <a:r>
              <a:rPr lang="en-US" noProof="1" smtClean="0"/>
              <a:t>Zweite Ebene</a:t>
            </a:r>
          </a:p>
          <a:p>
            <a:pPr lvl="2"/>
            <a:r>
              <a:rPr lang="en-US" noProof="1" smtClean="0"/>
              <a:t>Dritte Ebene</a:t>
            </a:r>
          </a:p>
          <a:p>
            <a:pPr lvl="3"/>
            <a:r>
              <a:rPr lang="en-US" noProof="1" smtClean="0"/>
              <a:t>Vierte Ebene</a:t>
            </a:r>
          </a:p>
          <a:p>
            <a:pPr lvl="4"/>
            <a:r>
              <a:rPr lang="en-US" noProof="1" smtClean="0"/>
              <a:t>Fünfte Ebene</a:t>
            </a:r>
          </a:p>
        </p:txBody>
      </p:sp>
      <p:sp>
        <p:nvSpPr>
          <p:cNvPr id="36871" name="Rectangle 7"/>
          <p:cNvSpPr>
            <a:spLocks noGrp="1" noChangeArrowheads="1"/>
          </p:cNvSpPr>
          <p:nvPr>
            <p:ph type="ftr" sz="quarter" idx="3"/>
          </p:nvPr>
        </p:nvSpPr>
        <p:spPr bwMode="auto">
          <a:xfrm>
            <a:off x="685800" y="6324600"/>
            <a:ext cx="3886200" cy="381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b="1" noProof="1">
                <a:solidFill>
                  <a:schemeClr val="bg1"/>
                </a:solidFill>
              </a:defRPr>
            </a:lvl1pPr>
          </a:lstStyle>
          <a:p>
            <a:pPr>
              <a:defRPr/>
            </a:pPr>
            <a:endParaRPr lang="en-US"/>
          </a:p>
        </p:txBody>
      </p:sp>
      <p:sp>
        <p:nvSpPr>
          <p:cNvPr id="36872" name="Rectangle 8"/>
          <p:cNvSpPr>
            <a:spLocks noGrp="1" noChangeArrowheads="1"/>
          </p:cNvSpPr>
          <p:nvPr>
            <p:ph type="sldNum" sz="quarter" idx="4"/>
          </p:nvPr>
        </p:nvSpPr>
        <p:spPr bwMode="auto">
          <a:xfrm>
            <a:off x="381000" y="6324600"/>
            <a:ext cx="304800" cy="381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b="1">
                <a:solidFill>
                  <a:schemeClr val="bg1"/>
                </a:solidFill>
              </a:defRPr>
            </a:lvl1pPr>
          </a:lstStyle>
          <a:p>
            <a:pPr>
              <a:defRPr/>
            </a:pPr>
            <a:fld id="{E52720D9-2918-47DE-A2AC-F3AFB3E1C98B}" type="slidenum">
              <a:rPr lang="de-DE"/>
              <a:pPr>
                <a:defRPr/>
              </a:pPr>
              <a:t>‹#›</a:t>
            </a:fld>
            <a:endParaRPr lang="de-DE"/>
          </a:p>
        </p:txBody>
      </p:sp>
      <p:pic>
        <p:nvPicPr>
          <p:cNvPr id="1033" name="Picture 9" descr="WILO_LOGO_RGB_Master_S"/>
          <p:cNvPicPr>
            <a:picLocks noChangeAspect="1" noChangeArrowheads="1"/>
          </p:cNvPicPr>
          <p:nvPr/>
        </p:nvPicPr>
        <p:blipFill>
          <a:blip r:embed="rId13" cstate="print"/>
          <a:srcRect/>
          <a:stretch>
            <a:fillRect/>
          </a:stretch>
        </p:blipFill>
        <p:spPr bwMode="auto">
          <a:xfrm>
            <a:off x="8518525" y="6443663"/>
            <a:ext cx="355600" cy="144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Verdana" pitchFamily="34" charset="0"/>
        </a:defRPr>
      </a:lvl2pPr>
      <a:lvl3pPr algn="l" rtl="0" eaLnBrk="0" fontAlgn="base" hangingPunct="0">
        <a:spcBef>
          <a:spcPct val="0"/>
        </a:spcBef>
        <a:spcAft>
          <a:spcPct val="0"/>
        </a:spcAft>
        <a:defRPr sz="2700">
          <a:solidFill>
            <a:schemeClr val="tx2"/>
          </a:solidFill>
          <a:latin typeface="Verdana" pitchFamily="34" charset="0"/>
        </a:defRPr>
      </a:lvl3pPr>
      <a:lvl4pPr algn="l" rtl="0" eaLnBrk="0" fontAlgn="base" hangingPunct="0">
        <a:spcBef>
          <a:spcPct val="0"/>
        </a:spcBef>
        <a:spcAft>
          <a:spcPct val="0"/>
        </a:spcAft>
        <a:defRPr sz="2700">
          <a:solidFill>
            <a:schemeClr val="tx2"/>
          </a:solidFill>
          <a:latin typeface="Verdana" pitchFamily="34" charset="0"/>
        </a:defRPr>
      </a:lvl4pPr>
      <a:lvl5pPr algn="l" rtl="0" eaLnBrk="0" fontAlgn="base" hangingPunct="0">
        <a:spcBef>
          <a:spcPct val="0"/>
        </a:spcBef>
        <a:spcAft>
          <a:spcPct val="0"/>
        </a:spcAft>
        <a:defRPr sz="2700">
          <a:solidFill>
            <a:schemeClr val="tx2"/>
          </a:solidFill>
          <a:latin typeface="Verdana" pitchFamily="34" charset="0"/>
        </a:defRPr>
      </a:lvl5pPr>
      <a:lvl6pPr marL="457200" algn="l" rtl="0" fontAlgn="base">
        <a:spcBef>
          <a:spcPct val="0"/>
        </a:spcBef>
        <a:spcAft>
          <a:spcPct val="0"/>
        </a:spcAft>
        <a:defRPr sz="2700">
          <a:solidFill>
            <a:schemeClr val="tx2"/>
          </a:solidFill>
          <a:latin typeface="Verdana" pitchFamily="34" charset="0"/>
        </a:defRPr>
      </a:lvl6pPr>
      <a:lvl7pPr marL="914400" algn="l" rtl="0" fontAlgn="base">
        <a:spcBef>
          <a:spcPct val="0"/>
        </a:spcBef>
        <a:spcAft>
          <a:spcPct val="0"/>
        </a:spcAft>
        <a:defRPr sz="2700">
          <a:solidFill>
            <a:schemeClr val="tx2"/>
          </a:solidFill>
          <a:latin typeface="Verdana" pitchFamily="34" charset="0"/>
        </a:defRPr>
      </a:lvl7pPr>
      <a:lvl8pPr marL="1371600" algn="l" rtl="0" fontAlgn="base">
        <a:spcBef>
          <a:spcPct val="0"/>
        </a:spcBef>
        <a:spcAft>
          <a:spcPct val="0"/>
        </a:spcAft>
        <a:defRPr sz="2700">
          <a:solidFill>
            <a:schemeClr val="tx2"/>
          </a:solidFill>
          <a:latin typeface="Verdana" pitchFamily="34" charset="0"/>
        </a:defRPr>
      </a:lvl8pPr>
      <a:lvl9pPr marL="1828800" algn="l" rtl="0" fontAlgn="base">
        <a:spcBef>
          <a:spcPct val="0"/>
        </a:spcBef>
        <a:spcAft>
          <a:spcPct val="0"/>
        </a:spcAft>
        <a:defRPr sz="2700">
          <a:solidFill>
            <a:schemeClr val="tx2"/>
          </a:solidFill>
          <a:latin typeface="Verdana" pitchFamily="34" charset="0"/>
        </a:defRPr>
      </a:lvl9pPr>
    </p:titleStyle>
    <p:bodyStyle>
      <a:lvl1pPr marL="342900" indent="-342900" algn="l" rtl="0" eaLnBrk="0" fontAlgn="base" hangingPunct="0">
        <a:lnSpc>
          <a:spcPct val="110000"/>
        </a:lnSpc>
        <a:spcBef>
          <a:spcPct val="0"/>
        </a:spcBef>
        <a:spcAft>
          <a:spcPct val="0"/>
        </a:spcAft>
        <a:defRPr>
          <a:solidFill>
            <a:schemeClr val="tx1"/>
          </a:solidFill>
          <a:latin typeface="+mn-lt"/>
          <a:ea typeface="+mn-ea"/>
          <a:cs typeface="+mn-cs"/>
        </a:defRPr>
      </a:lvl1pPr>
      <a:lvl2pPr marL="190500" indent="-188913"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2pPr>
      <a:lvl3pPr marL="376238" indent="-184150"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3pPr>
      <a:lvl4pPr marL="571500" indent="-193675"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4pPr>
      <a:lvl5pPr marL="757238" indent="-184150"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5pPr>
      <a:lvl6pPr marL="12144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6pPr>
      <a:lvl7pPr marL="16716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7pPr>
      <a:lvl8pPr marL="21288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8pPr>
      <a:lvl9pPr marL="25860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0" y="0"/>
            <a:ext cx="9144000" cy="6858000"/>
          </a:xfrm>
          <a:prstGeom prst="rect">
            <a:avLst/>
          </a:prstGeom>
          <a:noFill/>
          <a:ln w="3175">
            <a:solidFill>
              <a:srgbClr val="000000"/>
            </a:solidFill>
            <a:miter lim="800000"/>
            <a:headEnd/>
            <a:tailEnd/>
          </a:ln>
          <a:effectLst/>
        </p:spPr>
        <p:txBody>
          <a:bodyPr wrap="none" lIns="80165" tIns="40083" rIns="80165" bIns="40083" anchor="ctr"/>
          <a:lstStyle/>
          <a:p>
            <a:pPr eaLnBrk="0" hangingPunct="0">
              <a:defRPr/>
            </a:pPr>
            <a:endParaRPr lang="en-US" sz="1800" dirty="0">
              <a:solidFill>
                <a:srgbClr val="000000"/>
              </a:solidFill>
              <a:ea typeface="ＭＳ Ｐゴシック" pitchFamily="48" charset="-128"/>
            </a:endParaRPr>
          </a:p>
        </p:txBody>
      </p:sp>
      <p:sp>
        <p:nvSpPr>
          <p:cNvPr id="243715" name="Rectangle 3"/>
          <p:cNvSpPr>
            <a:spLocks noChangeArrowheads="1"/>
          </p:cNvSpPr>
          <p:nvPr/>
        </p:nvSpPr>
        <p:spPr bwMode="auto">
          <a:xfrm>
            <a:off x="152106" y="6325368"/>
            <a:ext cx="8839789" cy="380040"/>
          </a:xfrm>
          <a:prstGeom prst="rect">
            <a:avLst/>
          </a:prstGeom>
          <a:solidFill>
            <a:schemeClr val="accent1"/>
          </a:solidFill>
          <a:ln w="9525">
            <a:noFill/>
            <a:miter lim="800000"/>
            <a:headEnd/>
            <a:tailEnd/>
          </a:ln>
          <a:effectLst/>
        </p:spPr>
        <p:txBody>
          <a:bodyPr wrap="none" lIns="80165" tIns="40083" rIns="80165" bIns="40083" anchor="ctr"/>
          <a:lstStyle/>
          <a:p>
            <a:pPr eaLnBrk="0" hangingPunct="0">
              <a:defRPr/>
            </a:pPr>
            <a:endParaRPr lang="en-US" sz="1800" dirty="0">
              <a:solidFill>
                <a:srgbClr val="000000"/>
              </a:solidFill>
              <a:ea typeface="ＭＳ Ｐゴシック" pitchFamily="48" charset="-128"/>
            </a:endParaRPr>
          </a:p>
        </p:txBody>
      </p:sp>
      <p:sp>
        <p:nvSpPr>
          <p:cNvPr id="243716" name="Rectangle 4"/>
          <p:cNvSpPr>
            <a:spLocks noChangeArrowheads="1"/>
          </p:cNvSpPr>
          <p:nvPr/>
        </p:nvSpPr>
        <p:spPr bwMode="auto">
          <a:xfrm>
            <a:off x="152106" y="152592"/>
            <a:ext cx="8839789" cy="1066704"/>
          </a:xfrm>
          <a:prstGeom prst="rect">
            <a:avLst/>
          </a:prstGeom>
          <a:solidFill>
            <a:srgbClr val="D9D6D1"/>
          </a:solidFill>
          <a:ln w="9525">
            <a:noFill/>
            <a:miter lim="800000"/>
            <a:headEnd/>
            <a:tailEnd/>
          </a:ln>
          <a:effectLst/>
        </p:spPr>
        <p:txBody>
          <a:bodyPr wrap="none" lIns="80165" tIns="40083" rIns="80165" bIns="40083" anchor="ctr"/>
          <a:lstStyle/>
          <a:p>
            <a:pPr eaLnBrk="0" hangingPunct="0">
              <a:defRPr/>
            </a:pPr>
            <a:endParaRPr lang="en-US" sz="1800" dirty="0">
              <a:solidFill>
                <a:srgbClr val="000000"/>
              </a:solidFill>
              <a:ea typeface="ＭＳ Ｐゴシック" pitchFamily="48" charset="-128"/>
            </a:endParaRPr>
          </a:p>
        </p:txBody>
      </p:sp>
      <p:sp>
        <p:nvSpPr>
          <p:cNvPr id="5125" name="Rectangle 5"/>
          <p:cNvSpPr>
            <a:spLocks noGrp="1" noChangeArrowheads="1"/>
          </p:cNvSpPr>
          <p:nvPr>
            <p:ph type="title"/>
          </p:nvPr>
        </p:nvSpPr>
        <p:spPr bwMode="auto">
          <a:xfrm>
            <a:off x="685835" y="608929"/>
            <a:ext cx="7030816" cy="417469"/>
          </a:xfrm>
          <a:prstGeom prst="rect">
            <a:avLst/>
          </a:prstGeom>
          <a:noFill/>
          <a:ln w="9525">
            <a:noFill/>
            <a:miter lim="800000"/>
            <a:headEnd/>
            <a:tailEnd/>
          </a:ln>
        </p:spPr>
        <p:txBody>
          <a:bodyPr vert="horz" wrap="none" lIns="0" tIns="0" rIns="0" bIns="143982" numCol="1" anchor="t" anchorCtr="0" compatLnSpc="1">
            <a:prstTxWarp prst="textNoShape">
              <a:avLst/>
            </a:prstTxWarp>
          </a:bodyPr>
          <a:lstStyle/>
          <a:p>
            <a:pPr lvl="0"/>
            <a:r>
              <a:rPr lang="en-US" noProof="1" smtClean="0"/>
              <a:t>Klicken Sie, um das Titelformat zu bearbeiten</a:t>
            </a:r>
          </a:p>
        </p:txBody>
      </p:sp>
      <p:sp>
        <p:nvSpPr>
          <p:cNvPr id="243718" name="Rectangle 6"/>
          <p:cNvSpPr>
            <a:spLocks noGrp="1" noChangeArrowheads="1"/>
          </p:cNvSpPr>
          <p:nvPr>
            <p:ph type="ftr" sz="quarter" idx="3"/>
          </p:nvPr>
        </p:nvSpPr>
        <p:spPr bwMode="auto">
          <a:xfrm>
            <a:off x="685835" y="6325368"/>
            <a:ext cx="3886845" cy="38004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b="1" noProof="1">
                <a:solidFill>
                  <a:schemeClr val="bg1"/>
                </a:solidFill>
              </a:defRPr>
            </a:lvl1pPr>
          </a:lstStyle>
          <a:p>
            <a:endParaRPr lang="en-US" smtClean="0">
              <a:solidFill>
                <a:srgbClr val="FFFFFF"/>
              </a:solidFill>
              <a:ea typeface="ＭＳ Ｐゴシック" pitchFamily="34" charset="-128"/>
            </a:endParaRPr>
          </a:p>
        </p:txBody>
      </p:sp>
      <p:sp>
        <p:nvSpPr>
          <p:cNvPr id="243719" name="Rectangle 7"/>
          <p:cNvSpPr>
            <a:spLocks noGrp="1" noChangeArrowheads="1"/>
          </p:cNvSpPr>
          <p:nvPr>
            <p:ph type="sldNum" sz="quarter" idx="4"/>
          </p:nvPr>
        </p:nvSpPr>
        <p:spPr bwMode="auto">
          <a:xfrm>
            <a:off x="381623" y="6325368"/>
            <a:ext cx="304211" cy="38004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b="1">
                <a:solidFill>
                  <a:schemeClr val="bg1"/>
                </a:solidFill>
              </a:defRPr>
            </a:lvl1pPr>
          </a:lstStyle>
          <a:p>
            <a:fld id="{B901A36B-F46F-4244-90D4-0E6598011D40}" type="slidenum">
              <a:rPr lang="de-DE" smtClean="0">
                <a:solidFill>
                  <a:srgbClr val="FFFFFF"/>
                </a:solidFill>
                <a:ea typeface="ＭＳ Ｐゴシック" pitchFamily="34" charset="-128"/>
              </a:rPr>
              <a:pPr/>
              <a:t>‹#›</a:t>
            </a:fld>
            <a:endParaRPr lang="de-DE" smtClean="0">
              <a:solidFill>
                <a:srgbClr val="FFFFFF"/>
              </a:solidFill>
              <a:ea typeface="ＭＳ Ｐゴシック" pitchFamily="34" charset="-128"/>
            </a:endParaRPr>
          </a:p>
        </p:txBody>
      </p:sp>
      <p:pic>
        <p:nvPicPr>
          <p:cNvPr id="5128" name="Picture 8" descr="WILO_LOGO_RGB_Master_S"/>
          <p:cNvPicPr preferRelativeResize="0">
            <a:picLocks noChangeAspect="1" noChangeArrowheads="1"/>
          </p:cNvPicPr>
          <p:nvPr/>
        </p:nvPicPr>
        <p:blipFill>
          <a:blip r:embed="rId15" cstate="print"/>
          <a:srcRect/>
          <a:stretch>
            <a:fillRect/>
          </a:stretch>
        </p:blipFill>
        <p:spPr bwMode="auto">
          <a:xfrm>
            <a:off x="8441868" y="6416060"/>
            <a:ext cx="461750" cy="195778"/>
          </a:xfrm>
          <a:prstGeom prst="rect">
            <a:avLst/>
          </a:prstGeom>
          <a:noFill/>
          <a:ln w="9525">
            <a:noFill/>
            <a:miter lim="800000"/>
            <a:headEnd/>
            <a:tailEnd/>
          </a:ln>
        </p:spPr>
      </p:pic>
      <p:sp>
        <p:nvSpPr>
          <p:cNvPr id="5129" name="Rectangle 9"/>
          <p:cNvSpPr>
            <a:spLocks noGrp="1" noChangeArrowheads="1"/>
          </p:cNvSpPr>
          <p:nvPr>
            <p:ph type="body" idx="1"/>
          </p:nvPr>
        </p:nvSpPr>
        <p:spPr bwMode="auto">
          <a:xfrm>
            <a:off x="600275" y="1285516"/>
            <a:ext cx="7492566" cy="4959238"/>
          </a:xfrm>
          <a:prstGeom prst="rect">
            <a:avLst/>
          </a:prstGeom>
          <a:noFill/>
          <a:ln w="9525">
            <a:noFill/>
            <a:miter lim="800000"/>
            <a:headEnd/>
            <a:tailEnd/>
          </a:ln>
        </p:spPr>
        <p:txBody>
          <a:bodyPr vert="horz" wrap="square" lIns="82015" tIns="41009" rIns="82015" bIns="41009" numCol="1" anchor="t" anchorCtr="0" compatLnSpc="1">
            <a:prstTxWarp prst="textNoShape">
              <a:avLst/>
            </a:prstTxWarp>
          </a:bodyPr>
          <a:lstStyle/>
          <a:p>
            <a:pPr lvl="0"/>
            <a:r>
              <a:rPr lang="en-US" smtClean="0"/>
              <a:t>Hier klicken, um Master-Textformat zu bearbeiten.</a:t>
            </a:r>
          </a:p>
          <a:p>
            <a:pPr lvl="1"/>
            <a:r>
              <a:rPr lang="en-US" smtClean="0"/>
              <a:t>Zweite Ebene</a:t>
            </a:r>
          </a:p>
          <a:p>
            <a:pPr lvl="2"/>
            <a:r>
              <a:rPr lang="en-US" smtClean="0"/>
              <a:t>Dritte Ebene</a:t>
            </a:r>
          </a:p>
          <a:p>
            <a:pPr lvl="3"/>
            <a:r>
              <a:rPr lang="en-US" smtClean="0"/>
              <a:t>Vierte Ebene</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914388" rtl="0" eaLnBrk="0" fontAlgn="base" hangingPunct="0">
        <a:spcBef>
          <a:spcPct val="0"/>
        </a:spcBef>
        <a:spcAft>
          <a:spcPct val="0"/>
        </a:spcAft>
        <a:defRPr sz="2500">
          <a:solidFill>
            <a:schemeClr val="tx2"/>
          </a:solidFill>
          <a:latin typeface="+mj-lt"/>
          <a:ea typeface="+mj-ea"/>
          <a:cs typeface="+mj-cs"/>
        </a:defRPr>
      </a:lvl1pPr>
      <a:lvl2pPr algn="l" defTabSz="914388" rtl="0" eaLnBrk="0" fontAlgn="base" hangingPunct="0">
        <a:spcBef>
          <a:spcPct val="0"/>
        </a:spcBef>
        <a:spcAft>
          <a:spcPct val="0"/>
        </a:spcAft>
        <a:defRPr sz="2500">
          <a:solidFill>
            <a:schemeClr val="tx2"/>
          </a:solidFill>
          <a:latin typeface="Verdana" pitchFamily="34" charset="0"/>
        </a:defRPr>
      </a:lvl2pPr>
      <a:lvl3pPr algn="l" defTabSz="914388" rtl="0" eaLnBrk="0" fontAlgn="base" hangingPunct="0">
        <a:spcBef>
          <a:spcPct val="0"/>
        </a:spcBef>
        <a:spcAft>
          <a:spcPct val="0"/>
        </a:spcAft>
        <a:defRPr sz="2500">
          <a:solidFill>
            <a:schemeClr val="tx2"/>
          </a:solidFill>
          <a:latin typeface="Verdana" pitchFamily="34" charset="0"/>
        </a:defRPr>
      </a:lvl3pPr>
      <a:lvl4pPr algn="l" defTabSz="914388" rtl="0" eaLnBrk="0" fontAlgn="base" hangingPunct="0">
        <a:spcBef>
          <a:spcPct val="0"/>
        </a:spcBef>
        <a:spcAft>
          <a:spcPct val="0"/>
        </a:spcAft>
        <a:defRPr sz="2500">
          <a:solidFill>
            <a:schemeClr val="tx2"/>
          </a:solidFill>
          <a:latin typeface="Verdana" pitchFamily="34" charset="0"/>
        </a:defRPr>
      </a:lvl4pPr>
      <a:lvl5pPr algn="l" defTabSz="914388" rtl="0" eaLnBrk="0" fontAlgn="base" hangingPunct="0">
        <a:spcBef>
          <a:spcPct val="0"/>
        </a:spcBef>
        <a:spcAft>
          <a:spcPct val="0"/>
        </a:spcAft>
        <a:defRPr sz="2500">
          <a:solidFill>
            <a:schemeClr val="tx2"/>
          </a:solidFill>
          <a:latin typeface="Verdana" pitchFamily="34" charset="0"/>
        </a:defRPr>
      </a:lvl5pPr>
      <a:lvl6pPr marL="400827" algn="l" defTabSz="914388" rtl="0" fontAlgn="base">
        <a:spcBef>
          <a:spcPct val="0"/>
        </a:spcBef>
        <a:spcAft>
          <a:spcPct val="0"/>
        </a:spcAft>
        <a:defRPr sz="2500">
          <a:solidFill>
            <a:schemeClr val="tx2"/>
          </a:solidFill>
          <a:latin typeface="Verdana" pitchFamily="34" charset="0"/>
        </a:defRPr>
      </a:lvl6pPr>
      <a:lvl7pPr marL="801654" algn="l" defTabSz="914388" rtl="0" fontAlgn="base">
        <a:spcBef>
          <a:spcPct val="0"/>
        </a:spcBef>
        <a:spcAft>
          <a:spcPct val="0"/>
        </a:spcAft>
        <a:defRPr sz="2500">
          <a:solidFill>
            <a:schemeClr val="tx2"/>
          </a:solidFill>
          <a:latin typeface="Verdana" pitchFamily="34" charset="0"/>
        </a:defRPr>
      </a:lvl7pPr>
      <a:lvl8pPr marL="1202482" algn="l" defTabSz="914388" rtl="0" fontAlgn="base">
        <a:spcBef>
          <a:spcPct val="0"/>
        </a:spcBef>
        <a:spcAft>
          <a:spcPct val="0"/>
        </a:spcAft>
        <a:defRPr sz="2500">
          <a:solidFill>
            <a:schemeClr val="tx2"/>
          </a:solidFill>
          <a:latin typeface="Verdana" pitchFamily="34" charset="0"/>
        </a:defRPr>
      </a:lvl8pPr>
      <a:lvl9pPr marL="1603309" algn="l" defTabSz="914388" rtl="0" fontAlgn="base">
        <a:spcBef>
          <a:spcPct val="0"/>
        </a:spcBef>
        <a:spcAft>
          <a:spcPct val="0"/>
        </a:spcAft>
        <a:defRPr sz="2500">
          <a:solidFill>
            <a:schemeClr val="tx2"/>
          </a:solidFill>
          <a:latin typeface="Verdana" pitchFamily="34" charset="0"/>
        </a:defRPr>
      </a:lvl9pPr>
    </p:titleStyle>
    <p:bodyStyle>
      <a:lvl1pPr marL="300620" indent="-296446" algn="l" defTabSz="914388" rtl="0" eaLnBrk="0" fontAlgn="base" hangingPunct="0">
        <a:lnSpc>
          <a:spcPct val="110000"/>
        </a:lnSpc>
        <a:spcBef>
          <a:spcPct val="0"/>
        </a:spcBef>
        <a:spcAft>
          <a:spcPct val="0"/>
        </a:spcAft>
        <a:defRPr sz="1800">
          <a:solidFill>
            <a:srgbClr val="000000"/>
          </a:solidFill>
          <a:latin typeface="+mn-lt"/>
          <a:ea typeface="+mn-ea"/>
          <a:cs typeface="+mn-cs"/>
        </a:defRPr>
      </a:lvl1pPr>
      <a:lvl2pPr marL="393869" indent="-232425" algn="l" defTabSz="914388" rtl="0" eaLnBrk="0" fontAlgn="base" hangingPunct="0">
        <a:lnSpc>
          <a:spcPct val="110000"/>
        </a:lnSpc>
        <a:spcBef>
          <a:spcPct val="50000"/>
        </a:spcBef>
        <a:spcAft>
          <a:spcPct val="0"/>
        </a:spcAft>
        <a:buFont typeface="Verdana" pitchFamily="34" charset="0"/>
        <a:buChar char="&gt;"/>
        <a:defRPr sz="1800">
          <a:solidFill>
            <a:srgbClr val="000000"/>
          </a:solidFill>
          <a:latin typeface="+mn-lt"/>
        </a:defRPr>
      </a:lvl2pPr>
      <a:lvl3pPr marL="789129" indent="-237992" algn="l" defTabSz="914388" rtl="0" eaLnBrk="0" fontAlgn="base" hangingPunct="0">
        <a:lnSpc>
          <a:spcPct val="110000"/>
        </a:lnSpc>
        <a:spcBef>
          <a:spcPct val="50000"/>
        </a:spcBef>
        <a:spcAft>
          <a:spcPct val="0"/>
        </a:spcAft>
        <a:buFont typeface="Verdana" pitchFamily="34" charset="0"/>
        <a:buChar char="&gt;"/>
        <a:defRPr sz="1800">
          <a:solidFill>
            <a:srgbClr val="000000"/>
          </a:solidFill>
          <a:latin typeface="+mn-lt"/>
        </a:defRPr>
      </a:lvl3pPr>
      <a:lvl4pPr marL="1182997" indent="-236599" algn="l" defTabSz="914388" rtl="0" eaLnBrk="0" fontAlgn="base" hangingPunct="0">
        <a:lnSpc>
          <a:spcPct val="110000"/>
        </a:lnSpc>
        <a:spcBef>
          <a:spcPct val="50000"/>
        </a:spcBef>
        <a:spcAft>
          <a:spcPct val="0"/>
        </a:spcAft>
        <a:buFont typeface="Verdana" pitchFamily="34" charset="0"/>
        <a:buChar char="&gt;"/>
        <a:defRPr sz="1800">
          <a:solidFill>
            <a:srgbClr val="CF142B"/>
          </a:solidFill>
          <a:latin typeface="+mn-lt"/>
        </a:defRPr>
      </a:lvl4pPr>
      <a:lvl5pPr marL="2123828" indent="-236599" algn="l" defTabSz="914388" rtl="0" eaLnBrk="0" fontAlgn="base" hangingPunct="0">
        <a:lnSpc>
          <a:spcPct val="110000"/>
        </a:lnSpc>
        <a:spcBef>
          <a:spcPct val="50000"/>
        </a:spcBef>
        <a:spcAft>
          <a:spcPct val="0"/>
        </a:spcAft>
        <a:buSzPct val="120000"/>
        <a:buFont typeface="Verdana" pitchFamily="34" charset="0"/>
        <a:buChar char="&gt;"/>
        <a:defRPr sz="1800" b="1">
          <a:solidFill>
            <a:srgbClr val="CF142B"/>
          </a:solidFill>
          <a:latin typeface="+mn-lt"/>
        </a:defRPr>
      </a:lvl5pPr>
      <a:lvl6pPr marL="2524655" indent="-236599" algn="l" defTabSz="914388" rtl="0" fontAlgn="base">
        <a:lnSpc>
          <a:spcPct val="110000"/>
        </a:lnSpc>
        <a:spcBef>
          <a:spcPct val="50000"/>
        </a:spcBef>
        <a:spcAft>
          <a:spcPct val="0"/>
        </a:spcAft>
        <a:buSzPct val="120000"/>
        <a:buFont typeface="Verdana" pitchFamily="34" charset="0"/>
        <a:buChar char="&gt;"/>
        <a:defRPr sz="1800" b="1">
          <a:solidFill>
            <a:srgbClr val="CF142B"/>
          </a:solidFill>
          <a:latin typeface="+mn-lt"/>
        </a:defRPr>
      </a:lvl6pPr>
      <a:lvl7pPr marL="2925482" indent="-236599" algn="l" defTabSz="914388" rtl="0" fontAlgn="base">
        <a:lnSpc>
          <a:spcPct val="110000"/>
        </a:lnSpc>
        <a:spcBef>
          <a:spcPct val="50000"/>
        </a:spcBef>
        <a:spcAft>
          <a:spcPct val="0"/>
        </a:spcAft>
        <a:buSzPct val="120000"/>
        <a:buFont typeface="Verdana" pitchFamily="34" charset="0"/>
        <a:buChar char="&gt;"/>
        <a:defRPr sz="1800" b="1">
          <a:solidFill>
            <a:srgbClr val="CF142B"/>
          </a:solidFill>
          <a:latin typeface="+mn-lt"/>
        </a:defRPr>
      </a:lvl7pPr>
      <a:lvl8pPr marL="3326309" indent="-236599" algn="l" defTabSz="914388" rtl="0" fontAlgn="base">
        <a:lnSpc>
          <a:spcPct val="110000"/>
        </a:lnSpc>
        <a:spcBef>
          <a:spcPct val="50000"/>
        </a:spcBef>
        <a:spcAft>
          <a:spcPct val="0"/>
        </a:spcAft>
        <a:buSzPct val="120000"/>
        <a:buFont typeface="Verdana" pitchFamily="34" charset="0"/>
        <a:buChar char="&gt;"/>
        <a:defRPr sz="1800" b="1">
          <a:solidFill>
            <a:srgbClr val="CF142B"/>
          </a:solidFill>
          <a:latin typeface="+mn-lt"/>
        </a:defRPr>
      </a:lvl8pPr>
      <a:lvl9pPr marL="3727137" indent="-236599" algn="l" defTabSz="914388" rtl="0" fontAlgn="base">
        <a:lnSpc>
          <a:spcPct val="110000"/>
        </a:lnSpc>
        <a:spcBef>
          <a:spcPct val="50000"/>
        </a:spcBef>
        <a:spcAft>
          <a:spcPct val="0"/>
        </a:spcAft>
        <a:buSzPct val="120000"/>
        <a:buFont typeface="Verdana" pitchFamily="34" charset="0"/>
        <a:buChar char="&gt;"/>
        <a:defRPr sz="1800" b="1">
          <a:solidFill>
            <a:srgbClr val="CF142B"/>
          </a:solidFill>
          <a:latin typeface="+mn-lt"/>
        </a:defRPr>
      </a:lvl9pPr>
    </p:bodyStyle>
    <p:otherStyle>
      <a:defPPr>
        <a:defRPr lang="en-US"/>
      </a:defPPr>
      <a:lvl1pPr marL="0" algn="l" defTabSz="801654" rtl="0" eaLnBrk="1" latinLnBrk="0" hangingPunct="1">
        <a:defRPr sz="1600" kern="1200">
          <a:solidFill>
            <a:schemeClr val="tx1"/>
          </a:solidFill>
          <a:latin typeface="+mn-lt"/>
          <a:ea typeface="+mn-ea"/>
          <a:cs typeface="+mn-cs"/>
        </a:defRPr>
      </a:lvl1pPr>
      <a:lvl2pPr marL="400827" algn="l" defTabSz="801654" rtl="0" eaLnBrk="1" latinLnBrk="0" hangingPunct="1">
        <a:defRPr sz="1600" kern="1200">
          <a:solidFill>
            <a:schemeClr val="tx1"/>
          </a:solidFill>
          <a:latin typeface="+mn-lt"/>
          <a:ea typeface="+mn-ea"/>
          <a:cs typeface="+mn-cs"/>
        </a:defRPr>
      </a:lvl2pPr>
      <a:lvl3pPr marL="801654" algn="l" defTabSz="801654" rtl="0" eaLnBrk="1" latinLnBrk="0" hangingPunct="1">
        <a:defRPr sz="1600" kern="1200">
          <a:solidFill>
            <a:schemeClr val="tx1"/>
          </a:solidFill>
          <a:latin typeface="+mn-lt"/>
          <a:ea typeface="+mn-ea"/>
          <a:cs typeface="+mn-cs"/>
        </a:defRPr>
      </a:lvl3pPr>
      <a:lvl4pPr marL="1202482" algn="l" defTabSz="801654" rtl="0" eaLnBrk="1" latinLnBrk="0" hangingPunct="1">
        <a:defRPr sz="1600" kern="1200">
          <a:solidFill>
            <a:schemeClr val="tx1"/>
          </a:solidFill>
          <a:latin typeface="+mn-lt"/>
          <a:ea typeface="+mn-ea"/>
          <a:cs typeface="+mn-cs"/>
        </a:defRPr>
      </a:lvl4pPr>
      <a:lvl5pPr marL="1603309" algn="l" defTabSz="801654" rtl="0" eaLnBrk="1" latinLnBrk="0" hangingPunct="1">
        <a:defRPr sz="1600" kern="1200">
          <a:solidFill>
            <a:schemeClr val="tx1"/>
          </a:solidFill>
          <a:latin typeface="+mn-lt"/>
          <a:ea typeface="+mn-ea"/>
          <a:cs typeface="+mn-cs"/>
        </a:defRPr>
      </a:lvl5pPr>
      <a:lvl6pPr marL="2004136" algn="l" defTabSz="801654" rtl="0" eaLnBrk="1" latinLnBrk="0" hangingPunct="1">
        <a:defRPr sz="1600" kern="1200">
          <a:solidFill>
            <a:schemeClr val="tx1"/>
          </a:solidFill>
          <a:latin typeface="+mn-lt"/>
          <a:ea typeface="+mn-ea"/>
          <a:cs typeface="+mn-cs"/>
        </a:defRPr>
      </a:lvl6pPr>
      <a:lvl7pPr marL="2404963" algn="l" defTabSz="801654" rtl="0" eaLnBrk="1" latinLnBrk="0" hangingPunct="1">
        <a:defRPr sz="1600" kern="1200">
          <a:solidFill>
            <a:schemeClr val="tx1"/>
          </a:solidFill>
          <a:latin typeface="+mn-lt"/>
          <a:ea typeface="+mn-ea"/>
          <a:cs typeface="+mn-cs"/>
        </a:defRPr>
      </a:lvl7pPr>
      <a:lvl8pPr marL="2805791" algn="l" defTabSz="801654" rtl="0" eaLnBrk="1" latinLnBrk="0" hangingPunct="1">
        <a:defRPr sz="1600" kern="1200">
          <a:solidFill>
            <a:schemeClr val="tx1"/>
          </a:solidFill>
          <a:latin typeface="+mn-lt"/>
          <a:ea typeface="+mn-ea"/>
          <a:cs typeface="+mn-cs"/>
        </a:defRPr>
      </a:lvl8pPr>
      <a:lvl9pPr marL="3206618" algn="l" defTabSz="80165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62" name="Rectangle 2"/>
          <p:cNvSpPr>
            <a:spLocks noChangeArrowheads="1"/>
          </p:cNvSpPr>
          <p:nvPr/>
        </p:nvSpPr>
        <p:spPr bwMode="auto">
          <a:xfrm>
            <a:off x="0" y="0"/>
            <a:ext cx="9144000" cy="6858000"/>
          </a:xfrm>
          <a:prstGeom prst="rect">
            <a:avLst/>
          </a:prstGeom>
          <a:noFill/>
          <a:ln w="3175">
            <a:solidFill>
              <a:srgbClr val="000000"/>
            </a:solidFill>
            <a:miter lim="800000"/>
            <a:headEnd/>
            <a:tailEnd/>
          </a:ln>
          <a:effectLst/>
        </p:spPr>
        <p:txBody>
          <a:bodyPr wrap="none" lIns="80147" tIns="40074" rIns="80147" bIns="40074" anchor="ctr"/>
          <a:lstStyle/>
          <a:p>
            <a:endParaRPr lang="en-US" sz="2400" smtClean="0">
              <a:solidFill>
                <a:srgbClr val="000000"/>
              </a:solidFill>
            </a:endParaRPr>
          </a:p>
        </p:txBody>
      </p:sp>
      <p:sp>
        <p:nvSpPr>
          <p:cNvPr id="604163" name="Rectangle 3"/>
          <p:cNvSpPr>
            <a:spLocks noChangeArrowheads="1"/>
          </p:cNvSpPr>
          <p:nvPr/>
        </p:nvSpPr>
        <p:spPr bwMode="auto">
          <a:xfrm>
            <a:off x="152038" y="6325256"/>
            <a:ext cx="8839924" cy="380120"/>
          </a:xfrm>
          <a:prstGeom prst="rect">
            <a:avLst/>
          </a:prstGeom>
          <a:solidFill>
            <a:schemeClr val="accent1"/>
          </a:solidFill>
          <a:ln w="9525">
            <a:noFill/>
            <a:miter lim="800000"/>
            <a:headEnd/>
            <a:tailEnd/>
          </a:ln>
          <a:effectLst/>
        </p:spPr>
        <p:txBody>
          <a:bodyPr wrap="none" lIns="80147" tIns="40074" rIns="80147" bIns="40074" anchor="ctr"/>
          <a:lstStyle/>
          <a:p>
            <a:endParaRPr lang="en-US" sz="2400" smtClean="0">
              <a:solidFill>
                <a:srgbClr val="000000"/>
              </a:solidFill>
            </a:endParaRPr>
          </a:p>
        </p:txBody>
      </p:sp>
      <p:sp>
        <p:nvSpPr>
          <p:cNvPr id="604164" name="Rectangle 4"/>
          <p:cNvSpPr>
            <a:spLocks noChangeArrowheads="1"/>
          </p:cNvSpPr>
          <p:nvPr/>
        </p:nvSpPr>
        <p:spPr bwMode="auto">
          <a:xfrm>
            <a:off x="152038" y="152624"/>
            <a:ext cx="8839924" cy="1066928"/>
          </a:xfrm>
          <a:prstGeom prst="rect">
            <a:avLst/>
          </a:prstGeom>
          <a:solidFill>
            <a:srgbClr val="D9D6D1"/>
          </a:solidFill>
          <a:ln w="9525">
            <a:noFill/>
            <a:miter lim="800000"/>
            <a:headEnd/>
            <a:tailEnd/>
          </a:ln>
          <a:effectLst/>
        </p:spPr>
        <p:txBody>
          <a:bodyPr wrap="none" lIns="80147" tIns="40074" rIns="80147" bIns="40074" anchor="ctr"/>
          <a:lstStyle/>
          <a:p>
            <a:endParaRPr lang="en-US" sz="2400" smtClean="0">
              <a:solidFill>
                <a:srgbClr val="000000"/>
              </a:solidFill>
            </a:endParaRPr>
          </a:p>
        </p:txBody>
      </p:sp>
      <p:sp>
        <p:nvSpPr>
          <p:cNvPr id="604165" name="Rectangle 5"/>
          <p:cNvSpPr>
            <a:spLocks noGrp="1" noChangeArrowheads="1"/>
          </p:cNvSpPr>
          <p:nvPr>
            <p:ph type="title"/>
          </p:nvPr>
        </p:nvSpPr>
        <p:spPr bwMode="auto">
          <a:xfrm>
            <a:off x="685529" y="609057"/>
            <a:ext cx="7031758" cy="417556"/>
          </a:xfrm>
          <a:prstGeom prst="rect">
            <a:avLst/>
          </a:prstGeom>
          <a:noFill/>
          <a:ln w="9525">
            <a:noFill/>
            <a:miter lim="800000"/>
            <a:headEnd/>
            <a:tailEnd/>
          </a:ln>
          <a:effectLst/>
        </p:spPr>
        <p:txBody>
          <a:bodyPr vert="horz" wrap="none" lIns="0" tIns="0" rIns="0" bIns="143949" numCol="1" anchor="t" anchorCtr="0" compatLnSpc="1">
            <a:prstTxWarp prst="textNoShape">
              <a:avLst/>
            </a:prstTxWarp>
          </a:bodyPr>
          <a:lstStyle/>
          <a:p>
            <a:pPr lvl="0"/>
            <a:r>
              <a:rPr lang="en-US" noProof="1" smtClean="0"/>
              <a:t>Klicken Sie, um das Titelformat zu bearbeiten</a:t>
            </a:r>
          </a:p>
        </p:txBody>
      </p:sp>
      <p:sp>
        <p:nvSpPr>
          <p:cNvPr id="604166" name="Rectangle 6"/>
          <p:cNvSpPr>
            <a:spLocks noGrp="1" noChangeArrowheads="1"/>
          </p:cNvSpPr>
          <p:nvPr>
            <p:ph type="ftr" sz="quarter" idx="3"/>
          </p:nvPr>
        </p:nvSpPr>
        <p:spPr bwMode="auto">
          <a:xfrm>
            <a:off x="685529" y="6325256"/>
            <a:ext cx="3886471" cy="38012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defTabSz="914179">
              <a:defRPr sz="800" b="1" noProof="1">
                <a:solidFill>
                  <a:schemeClr val="bg1"/>
                </a:solidFill>
              </a:defRPr>
            </a:lvl1pPr>
          </a:lstStyle>
          <a:p>
            <a:r>
              <a:rPr smtClean="0">
                <a:solidFill>
                  <a:srgbClr val="FFFFFF"/>
                </a:solidFill>
              </a:rPr>
              <a:t>Wilo-Stratos - The High Efficiency Pump.</a:t>
            </a:r>
            <a:endParaRPr lang="en-US" smtClean="0">
              <a:solidFill>
                <a:srgbClr val="FFFFFF"/>
              </a:solidFill>
            </a:endParaRPr>
          </a:p>
        </p:txBody>
      </p:sp>
      <p:sp>
        <p:nvSpPr>
          <p:cNvPr id="604167" name="Rectangle 7"/>
          <p:cNvSpPr>
            <a:spLocks noGrp="1" noChangeArrowheads="1"/>
          </p:cNvSpPr>
          <p:nvPr>
            <p:ph type="sldNum" sz="quarter" idx="4"/>
          </p:nvPr>
        </p:nvSpPr>
        <p:spPr bwMode="auto">
          <a:xfrm>
            <a:off x="381453" y="6325256"/>
            <a:ext cx="304076" cy="38012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defTabSz="914179">
              <a:defRPr sz="800" b="1">
                <a:solidFill>
                  <a:schemeClr val="bg1"/>
                </a:solidFill>
              </a:defRPr>
            </a:lvl1pPr>
          </a:lstStyle>
          <a:p>
            <a:fld id="{99E4F999-527E-4D50-B9E9-EFEDE84E27EA}" type="slidenum">
              <a:rPr lang="de-DE" smtClean="0">
                <a:solidFill>
                  <a:srgbClr val="FFFFFF"/>
                </a:solidFill>
              </a:rPr>
              <a:pPr/>
              <a:t>‹#›</a:t>
            </a:fld>
            <a:endParaRPr lang="de-DE" smtClean="0">
              <a:solidFill>
                <a:srgbClr val="FFFFFF"/>
              </a:solidFill>
            </a:endParaRPr>
          </a:p>
        </p:txBody>
      </p:sp>
      <p:pic>
        <p:nvPicPr>
          <p:cNvPr id="604168" name="Picture 8" descr="WILO_LOGO_RGB_Master_S"/>
          <p:cNvPicPr preferRelativeResize="0">
            <a:picLocks noChangeAspect="1" noChangeArrowheads="1"/>
          </p:cNvPicPr>
          <p:nvPr/>
        </p:nvPicPr>
        <p:blipFill>
          <a:blip r:embed="rId14" cstate="print"/>
          <a:srcRect/>
          <a:stretch>
            <a:fillRect/>
          </a:stretch>
        </p:blipFill>
        <p:spPr bwMode="auto">
          <a:xfrm>
            <a:off x="8442182" y="6415966"/>
            <a:ext cx="461544" cy="195819"/>
          </a:xfrm>
          <a:prstGeom prst="rect">
            <a:avLst/>
          </a:prstGeom>
          <a:noFill/>
          <a:ln w="9525">
            <a:noFill/>
            <a:miter lim="800000"/>
            <a:headEnd/>
            <a:tailEnd/>
          </a:ln>
        </p:spPr>
      </p:pic>
      <p:sp>
        <p:nvSpPr>
          <p:cNvPr id="604169" name="Rectangle 9"/>
          <p:cNvSpPr>
            <a:spLocks noGrp="1" noChangeArrowheads="1"/>
          </p:cNvSpPr>
          <p:nvPr>
            <p:ph type="body" idx="1"/>
          </p:nvPr>
        </p:nvSpPr>
        <p:spPr bwMode="auto">
          <a:xfrm>
            <a:off x="600007" y="1285785"/>
            <a:ext cx="7493302" cy="4958839"/>
          </a:xfrm>
          <a:prstGeom prst="rect">
            <a:avLst/>
          </a:prstGeom>
          <a:noFill/>
          <a:ln w="9525">
            <a:noFill/>
            <a:miter lim="800000"/>
            <a:headEnd/>
            <a:tailEnd/>
          </a:ln>
          <a:effectLst/>
        </p:spPr>
        <p:txBody>
          <a:bodyPr vert="horz" wrap="square" lIns="81997" tIns="40999" rIns="81997" bIns="40999" numCol="1" anchor="t" anchorCtr="0" compatLnSpc="1">
            <a:prstTxWarp prst="textNoShape">
              <a:avLst/>
            </a:prstTxWarp>
          </a:bodyPr>
          <a:lstStyle/>
          <a:p>
            <a:pPr lvl="0"/>
            <a:r>
              <a:rPr lang="en-US" smtClean="0"/>
              <a:t>Hier klicken, um Master-Textformat zu bearbeiten.</a:t>
            </a:r>
          </a:p>
          <a:p>
            <a:pPr lvl="1"/>
            <a:r>
              <a:rPr lang="en-US" smtClean="0"/>
              <a:t>Zweite Ebene</a:t>
            </a:r>
          </a:p>
          <a:p>
            <a:pPr lvl="2"/>
            <a:r>
              <a:rPr lang="en-US" smtClean="0"/>
              <a:t>Dritte Ebene</a:t>
            </a:r>
          </a:p>
          <a:p>
            <a:pPr lvl="3"/>
            <a:r>
              <a:rPr lang="en-US" smtClean="0"/>
              <a:t>Vierte Ebene</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179" rtl="0" fontAlgn="base">
        <a:spcBef>
          <a:spcPct val="0"/>
        </a:spcBef>
        <a:spcAft>
          <a:spcPct val="0"/>
        </a:spcAft>
        <a:defRPr sz="2500">
          <a:solidFill>
            <a:schemeClr val="tx2"/>
          </a:solidFill>
          <a:latin typeface="+mj-lt"/>
          <a:ea typeface="+mj-ea"/>
          <a:cs typeface="+mj-cs"/>
        </a:defRPr>
      </a:lvl1pPr>
      <a:lvl2pPr algn="l" defTabSz="914179" rtl="0" fontAlgn="base">
        <a:spcBef>
          <a:spcPct val="0"/>
        </a:spcBef>
        <a:spcAft>
          <a:spcPct val="0"/>
        </a:spcAft>
        <a:defRPr sz="2500">
          <a:solidFill>
            <a:schemeClr val="tx2"/>
          </a:solidFill>
          <a:latin typeface="Verdana" pitchFamily="34" charset="0"/>
        </a:defRPr>
      </a:lvl2pPr>
      <a:lvl3pPr algn="l" defTabSz="914179" rtl="0" fontAlgn="base">
        <a:spcBef>
          <a:spcPct val="0"/>
        </a:spcBef>
        <a:spcAft>
          <a:spcPct val="0"/>
        </a:spcAft>
        <a:defRPr sz="2500">
          <a:solidFill>
            <a:schemeClr val="tx2"/>
          </a:solidFill>
          <a:latin typeface="Verdana" pitchFamily="34" charset="0"/>
        </a:defRPr>
      </a:lvl3pPr>
      <a:lvl4pPr algn="l" defTabSz="914179" rtl="0" fontAlgn="base">
        <a:spcBef>
          <a:spcPct val="0"/>
        </a:spcBef>
        <a:spcAft>
          <a:spcPct val="0"/>
        </a:spcAft>
        <a:defRPr sz="2500">
          <a:solidFill>
            <a:schemeClr val="tx2"/>
          </a:solidFill>
          <a:latin typeface="Verdana" pitchFamily="34" charset="0"/>
        </a:defRPr>
      </a:lvl4pPr>
      <a:lvl5pPr algn="l" defTabSz="914179" rtl="0" fontAlgn="base">
        <a:spcBef>
          <a:spcPct val="0"/>
        </a:spcBef>
        <a:spcAft>
          <a:spcPct val="0"/>
        </a:spcAft>
        <a:defRPr sz="2500">
          <a:solidFill>
            <a:schemeClr val="tx2"/>
          </a:solidFill>
          <a:latin typeface="Verdana" pitchFamily="34" charset="0"/>
        </a:defRPr>
      </a:lvl5pPr>
      <a:lvl6pPr marL="400736" algn="l" defTabSz="914179" rtl="0" fontAlgn="base">
        <a:spcBef>
          <a:spcPct val="0"/>
        </a:spcBef>
        <a:spcAft>
          <a:spcPct val="0"/>
        </a:spcAft>
        <a:defRPr sz="2500">
          <a:solidFill>
            <a:schemeClr val="tx2"/>
          </a:solidFill>
          <a:latin typeface="Verdana" pitchFamily="34" charset="0"/>
        </a:defRPr>
      </a:lvl6pPr>
      <a:lvl7pPr marL="801472" algn="l" defTabSz="914179" rtl="0" fontAlgn="base">
        <a:spcBef>
          <a:spcPct val="0"/>
        </a:spcBef>
        <a:spcAft>
          <a:spcPct val="0"/>
        </a:spcAft>
        <a:defRPr sz="2500">
          <a:solidFill>
            <a:schemeClr val="tx2"/>
          </a:solidFill>
          <a:latin typeface="Verdana" pitchFamily="34" charset="0"/>
        </a:defRPr>
      </a:lvl7pPr>
      <a:lvl8pPr marL="1202207" algn="l" defTabSz="914179" rtl="0" fontAlgn="base">
        <a:spcBef>
          <a:spcPct val="0"/>
        </a:spcBef>
        <a:spcAft>
          <a:spcPct val="0"/>
        </a:spcAft>
        <a:defRPr sz="2500">
          <a:solidFill>
            <a:schemeClr val="tx2"/>
          </a:solidFill>
          <a:latin typeface="Verdana" pitchFamily="34" charset="0"/>
        </a:defRPr>
      </a:lvl8pPr>
      <a:lvl9pPr marL="1602943" algn="l" defTabSz="914179" rtl="0" fontAlgn="base">
        <a:spcBef>
          <a:spcPct val="0"/>
        </a:spcBef>
        <a:spcAft>
          <a:spcPct val="0"/>
        </a:spcAft>
        <a:defRPr sz="2500">
          <a:solidFill>
            <a:schemeClr val="tx2"/>
          </a:solidFill>
          <a:latin typeface="Verdana" pitchFamily="34" charset="0"/>
        </a:defRPr>
      </a:lvl9pPr>
    </p:titleStyle>
    <p:bodyStyle>
      <a:lvl1pPr indent="4175" algn="l" defTabSz="914179" rtl="0" fontAlgn="base">
        <a:lnSpc>
          <a:spcPct val="110000"/>
        </a:lnSpc>
        <a:spcBef>
          <a:spcPct val="0"/>
        </a:spcBef>
        <a:spcAft>
          <a:spcPct val="0"/>
        </a:spcAft>
        <a:defRPr sz="1800">
          <a:solidFill>
            <a:srgbClr val="000000"/>
          </a:solidFill>
          <a:latin typeface="+mn-lt"/>
          <a:ea typeface="+mn-ea"/>
          <a:cs typeface="+mn-cs"/>
        </a:defRPr>
      </a:lvl1pPr>
      <a:lvl2pPr marL="393779" indent="-232372" algn="l" defTabSz="914179" rtl="0" fontAlgn="base">
        <a:lnSpc>
          <a:spcPct val="110000"/>
        </a:lnSpc>
        <a:spcBef>
          <a:spcPct val="50000"/>
        </a:spcBef>
        <a:spcAft>
          <a:spcPct val="0"/>
        </a:spcAft>
        <a:buFont typeface="Verdana" pitchFamily="34" charset="0"/>
        <a:buChar char="&gt;"/>
        <a:defRPr sz="1800">
          <a:solidFill>
            <a:srgbClr val="000000"/>
          </a:solidFill>
          <a:latin typeface="+mn-lt"/>
        </a:defRPr>
      </a:lvl2pPr>
      <a:lvl3pPr marL="788949" indent="-237937" algn="l" defTabSz="914179" rtl="0" fontAlgn="base">
        <a:lnSpc>
          <a:spcPct val="110000"/>
        </a:lnSpc>
        <a:spcBef>
          <a:spcPct val="50000"/>
        </a:spcBef>
        <a:spcAft>
          <a:spcPct val="0"/>
        </a:spcAft>
        <a:buFont typeface="Verdana" pitchFamily="34" charset="0"/>
        <a:buChar char="&gt;"/>
        <a:defRPr sz="1800">
          <a:solidFill>
            <a:srgbClr val="000000"/>
          </a:solidFill>
          <a:latin typeface="+mn-lt"/>
        </a:defRPr>
      </a:lvl3pPr>
      <a:lvl4pPr marL="1182727" indent="-236545" algn="l" defTabSz="914179" rtl="0" fontAlgn="base">
        <a:lnSpc>
          <a:spcPct val="110000"/>
        </a:lnSpc>
        <a:spcBef>
          <a:spcPct val="50000"/>
        </a:spcBef>
        <a:spcAft>
          <a:spcPct val="0"/>
        </a:spcAft>
        <a:buFont typeface="Verdana" pitchFamily="34" charset="0"/>
        <a:buChar char="&gt;"/>
        <a:defRPr sz="1800">
          <a:solidFill>
            <a:srgbClr val="CF142B"/>
          </a:solidFill>
          <a:latin typeface="+mn-lt"/>
        </a:defRPr>
      </a:lvl4pPr>
      <a:lvl5pPr marL="2123343" indent="-236545" algn="l" defTabSz="914179" rtl="0" fontAlgn="base">
        <a:lnSpc>
          <a:spcPct val="110000"/>
        </a:lnSpc>
        <a:spcBef>
          <a:spcPct val="50000"/>
        </a:spcBef>
        <a:spcAft>
          <a:spcPct val="0"/>
        </a:spcAft>
        <a:buSzPct val="120000"/>
        <a:buFont typeface="Verdana" pitchFamily="34" charset="0"/>
        <a:buChar char="&gt;"/>
        <a:defRPr sz="1800" b="1">
          <a:solidFill>
            <a:srgbClr val="CF142B"/>
          </a:solidFill>
          <a:latin typeface="+mn-lt"/>
        </a:defRPr>
      </a:lvl5pPr>
      <a:lvl6pPr marL="2524079" indent="-236545" algn="l" defTabSz="914179" rtl="0" fontAlgn="base">
        <a:lnSpc>
          <a:spcPct val="110000"/>
        </a:lnSpc>
        <a:spcBef>
          <a:spcPct val="50000"/>
        </a:spcBef>
        <a:spcAft>
          <a:spcPct val="0"/>
        </a:spcAft>
        <a:buSzPct val="120000"/>
        <a:buFont typeface="Verdana" pitchFamily="34" charset="0"/>
        <a:buChar char="&gt;"/>
        <a:defRPr sz="1800" b="1">
          <a:solidFill>
            <a:srgbClr val="CF142B"/>
          </a:solidFill>
          <a:latin typeface="+mn-lt"/>
        </a:defRPr>
      </a:lvl6pPr>
      <a:lvl7pPr marL="2924815" indent="-236545" algn="l" defTabSz="914179" rtl="0" fontAlgn="base">
        <a:lnSpc>
          <a:spcPct val="110000"/>
        </a:lnSpc>
        <a:spcBef>
          <a:spcPct val="50000"/>
        </a:spcBef>
        <a:spcAft>
          <a:spcPct val="0"/>
        </a:spcAft>
        <a:buSzPct val="120000"/>
        <a:buFont typeface="Verdana" pitchFamily="34" charset="0"/>
        <a:buChar char="&gt;"/>
        <a:defRPr sz="1800" b="1">
          <a:solidFill>
            <a:srgbClr val="CF142B"/>
          </a:solidFill>
          <a:latin typeface="+mn-lt"/>
        </a:defRPr>
      </a:lvl7pPr>
      <a:lvl8pPr marL="3325551" indent="-236545" algn="l" defTabSz="914179" rtl="0" fontAlgn="base">
        <a:lnSpc>
          <a:spcPct val="110000"/>
        </a:lnSpc>
        <a:spcBef>
          <a:spcPct val="50000"/>
        </a:spcBef>
        <a:spcAft>
          <a:spcPct val="0"/>
        </a:spcAft>
        <a:buSzPct val="120000"/>
        <a:buFont typeface="Verdana" pitchFamily="34" charset="0"/>
        <a:buChar char="&gt;"/>
        <a:defRPr sz="1800" b="1">
          <a:solidFill>
            <a:srgbClr val="CF142B"/>
          </a:solidFill>
          <a:latin typeface="+mn-lt"/>
        </a:defRPr>
      </a:lvl8pPr>
      <a:lvl9pPr marL="3726286" indent="-236545" algn="l" defTabSz="914179" rtl="0" fontAlgn="base">
        <a:lnSpc>
          <a:spcPct val="110000"/>
        </a:lnSpc>
        <a:spcBef>
          <a:spcPct val="50000"/>
        </a:spcBef>
        <a:spcAft>
          <a:spcPct val="0"/>
        </a:spcAft>
        <a:buSzPct val="120000"/>
        <a:buFont typeface="Verdana" pitchFamily="34" charset="0"/>
        <a:buChar char="&gt;"/>
        <a:defRPr sz="1800" b="1">
          <a:solidFill>
            <a:srgbClr val="CF142B"/>
          </a:solidFill>
          <a:latin typeface="+mn-lt"/>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noFill/>
          <a:ln w="3175">
            <a:solidFill>
              <a:srgbClr val="000000"/>
            </a:solidFill>
            <a:miter lim="800000"/>
            <a:headEnd/>
            <a:tailEnd/>
          </a:ln>
          <a:effectLst/>
        </p:spPr>
        <p:txBody>
          <a:bodyPr wrap="none" anchor="ctr"/>
          <a:lstStyle/>
          <a:p>
            <a:pPr>
              <a:defRPr/>
            </a:pPr>
            <a:endParaRPr lang="en-US" dirty="0">
              <a:solidFill>
                <a:srgbClr val="969491"/>
              </a:solidFill>
            </a:endParaRPr>
          </a:p>
        </p:txBody>
      </p:sp>
      <p:sp>
        <p:nvSpPr>
          <p:cNvPr id="36867" name="Rectangle 3"/>
          <p:cNvSpPr>
            <a:spLocks noChangeArrowheads="1"/>
          </p:cNvSpPr>
          <p:nvPr/>
        </p:nvSpPr>
        <p:spPr bwMode="auto">
          <a:xfrm>
            <a:off x="152400" y="6324600"/>
            <a:ext cx="8839200" cy="381000"/>
          </a:xfrm>
          <a:prstGeom prst="rect">
            <a:avLst/>
          </a:prstGeom>
          <a:solidFill>
            <a:schemeClr val="accent1"/>
          </a:solidFill>
          <a:ln w="9525">
            <a:noFill/>
            <a:miter lim="800000"/>
            <a:headEnd/>
            <a:tailEnd/>
          </a:ln>
          <a:effectLst/>
        </p:spPr>
        <p:txBody>
          <a:bodyPr wrap="none" anchor="ctr"/>
          <a:lstStyle/>
          <a:p>
            <a:pPr>
              <a:defRPr/>
            </a:pPr>
            <a:endParaRPr lang="en-US" dirty="0">
              <a:solidFill>
                <a:srgbClr val="969491"/>
              </a:solidFill>
            </a:endParaRPr>
          </a:p>
        </p:txBody>
      </p:sp>
      <p:sp>
        <p:nvSpPr>
          <p:cNvPr id="36868" name="Rectangle 4"/>
          <p:cNvSpPr>
            <a:spLocks noChangeArrowheads="1"/>
          </p:cNvSpPr>
          <p:nvPr/>
        </p:nvSpPr>
        <p:spPr bwMode="auto">
          <a:xfrm>
            <a:off x="152400" y="152400"/>
            <a:ext cx="8839200" cy="1066800"/>
          </a:xfrm>
          <a:prstGeom prst="rect">
            <a:avLst/>
          </a:prstGeom>
          <a:solidFill>
            <a:schemeClr val="bg2"/>
          </a:solidFill>
          <a:ln w="9525">
            <a:noFill/>
            <a:miter lim="800000"/>
            <a:headEnd/>
            <a:tailEnd/>
          </a:ln>
          <a:effectLst/>
        </p:spPr>
        <p:txBody>
          <a:bodyPr wrap="none" anchor="ctr"/>
          <a:lstStyle/>
          <a:p>
            <a:pPr>
              <a:defRPr/>
            </a:pPr>
            <a:endParaRPr lang="en-US" dirty="0">
              <a:solidFill>
                <a:srgbClr val="969491"/>
              </a:solidFill>
            </a:endParaRPr>
          </a:p>
        </p:txBody>
      </p:sp>
      <p:sp>
        <p:nvSpPr>
          <p:cNvPr id="1029" name="Rectangle 5"/>
          <p:cNvSpPr>
            <a:spLocks noGrp="1" noChangeArrowheads="1"/>
          </p:cNvSpPr>
          <p:nvPr>
            <p:ph type="title"/>
          </p:nvPr>
        </p:nvSpPr>
        <p:spPr bwMode="auto">
          <a:xfrm>
            <a:off x="685800" y="609600"/>
            <a:ext cx="7239000" cy="609600"/>
          </a:xfrm>
          <a:prstGeom prst="rect">
            <a:avLst/>
          </a:prstGeom>
          <a:noFill/>
          <a:ln w="9525">
            <a:noFill/>
            <a:miter lim="800000"/>
            <a:headEnd/>
            <a:tailEnd/>
          </a:ln>
        </p:spPr>
        <p:txBody>
          <a:bodyPr vert="horz" wrap="square" lIns="0" tIns="0" rIns="0" bIns="144000" numCol="1" anchor="b" anchorCtr="0" compatLnSpc="1">
            <a:prstTxWarp prst="textNoShape">
              <a:avLst/>
            </a:prstTxWarp>
          </a:bodyPr>
          <a:lstStyle/>
          <a:p>
            <a:pPr lvl="0"/>
            <a:r>
              <a:rPr lang="en-US" noProof="1" smtClean="0"/>
              <a:t>Mastertitelformat bearbeiten</a:t>
            </a:r>
          </a:p>
        </p:txBody>
      </p:sp>
      <p:sp>
        <p:nvSpPr>
          <p:cNvPr id="1030" name="Rectangle 6"/>
          <p:cNvSpPr>
            <a:spLocks noGrp="1" noChangeArrowheads="1"/>
          </p:cNvSpPr>
          <p:nvPr>
            <p:ph type="body" idx="1"/>
          </p:nvPr>
        </p:nvSpPr>
        <p:spPr bwMode="auto">
          <a:xfrm>
            <a:off x="685800" y="1524000"/>
            <a:ext cx="72390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1" smtClean="0"/>
              <a:t>Mastertextformat bearbeiten</a:t>
            </a:r>
          </a:p>
          <a:p>
            <a:pPr lvl="1"/>
            <a:r>
              <a:rPr lang="en-US" noProof="1" smtClean="0"/>
              <a:t>Zweite Ebene</a:t>
            </a:r>
          </a:p>
          <a:p>
            <a:pPr lvl="2"/>
            <a:r>
              <a:rPr lang="en-US" noProof="1" smtClean="0"/>
              <a:t>Dritte Ebene</a:t>
            </a:r>
          </a:p>
          <a:p>
            <a:pPr lvl="3"/>
            <a:r>
              <a:rPr lang="en-US" noProof="1" smtClean="0"/>
              <a:t>Vierte Ebene</a:t>
            </a:r>
          </a:p>
          <a:p>
            <a:pPr lvl="4"/>
            <a:r>
              <a:rPr lang="en-US" noProof="1" smtClean="0"/>
              <a:t>Fünfte Ebene</a:t>
            </a:r>
          </a:p>
        </p:txBody>
      </p:sp>
      <p:sp>
        <p:nvSpPr>
          <p:cNvPr id="36871" name="Rectangle 7"/>
          <p:cNvSpPr>
            <a:spLocks noGrp="1" noChangeArrowheads="1"/>
          </p:cNvSpPr>
          <p:nvPr>
            <p:ph type="ftr" sz="quarter" idx="3"/>
          </p:nvPr>
        </p:nvSpPr>
        <p:spPr bwMode="auto">
          <a:xfrm>
            <a:off x="685800" y="6324600"/>
            <a:ext cx="3886200" cy="381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b="1" noProof="1">
                <a:solidFill>
                  <a:schemeClr val="bg1"/>
                </a:solidFill>
              </a:defRPr>
            </a:lvl1pPr>
          </a:lstStyle>
          <a:p>
            <a:pPr>
              <a:defRPr/>
            </a:pPr>
            <a:endParaRPr lang="en-US" dirty="0">
              <a:solidFill>
                <a:srgbClr val="FFFFFF"/>
              </a:solidFill>
            </a:endParaRPr>
          </a:p>
        </p:txBody>
      </p:sp>
      <p:sp>
        <p:nvSpPr>
          <p:cNvPr id="36872" name="Rectangle 8"/>
          <p:cNvSpPr>
            <a:spLocks noGrp="1" noChangeArrowheads="1"/>
          </p:cNvSpPr>
          <p:nvPr>
            <p:ph type="sldNum" sz="quarter" idx="4"/>
          </p:nvPr>
        </p:nvSpPr>
        <p:spPr bwMode="auto">
          <a:xfrm>
            <a:off x="381000" y="6324600"/>
            <a:ext cx="304800" cy="381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b="1">
                <a:solidFill>
                  <a:schemeClr val="bg1"/>
                </a:solidFill>
              </a:defRPr>
            </a:lvl1pPr>
          </a:lstStyle>
          <a:p>
            <a:pPr>
              <a:defRPr/>
            </a:pPr>
            <a:fld id="{E52720D9-2918-47DE-A2AC-F3AFB3E1C98B}" type="slidenum">
              <a:rPr lang="de-DE">
                <a:solidFill>
                  <a:srgbClr val="FFFFFF"/>
                </a:solidFill>
              </a:rPr>
              <a:pPr>
                <a:defRPr/>
              </a:pPr>
              <a:t>‹#›</a:t>
            </a:fld>
            <a:endParaRPr lang="de-DE">
              <a:solidFill>
                <a:srgbClr val="FFFFFF"/>
              </a:solidFill>
            </a:endParaRPr>
          </a:p>
        </p:txBody>
      </p:sp>
      <p:pic>
        <p:nvPicPr>
          <p:cNvPr id="1033" name="Picture 9" descr="WILO_LOGO_RGB_Master_S"/>
          <p:cNvPicPr>
            <a:picLocks noChangeAspect="1" noChangeArrowheads="1"/>
          </p:cNvPicPr>
          <p:nvPr/>
        </p:nvPicPr>
        <p:blipFill>
          <a:blip r:embed="rId16" cstate="print"/>
          <a:srcRect/>
          <a:stretch>
            <a:fillRect/>
          </a:stretch>
        </p:blipFill>
        <p:spPr bwMode="auto">
          <a:xfrm>
            <a:off x="8518525" y="6443663"/>
            <a:ext cx="355600" cy="144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l" rtl="0" eaLnBrk="0" fontAlgn="base" hangingPunct="0">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Verdana" pitchFamily="34" charset="0"/>
        </a:defRPr>
      </a:lvl2pPr>
      <a:lvl3pPr algn="l" rtl="0" eaLnBrk="0" fontAlgn="base" hangingPunct="0">
        <a:spcBef>
          <a:spcPct val="0"/>
        </a:spcBef>
        <a:spcAft>
          <a:spcPct val="0"/>
        </a:spcAft>
        <a:defRPr sz="2700">
          <a:solidFill>
            <a:schemeClr val="tx2"/>
          </a:solidFill>
          <a:latin typeface="Verdana" pitchFamily="34" charset="0"/>
        </a:defRPr>
      </a:lvl3pPr>
      <a:lvl4pPr algn="l" rtl="0" eaLnBrk="0" fontAlgn="base" hangingPunct="0">
        <a:spcBef>
          <a:spcPct val="0"/>
        </a:spcBef>
        <a:spcAft>
          <a:spcPct val="0"/>
        </a:spcAft>
        <a:defRPr sz="2700">
          <a:solidFill>
            <a:schemeClr val="tx2"/>
          </a:solidFill>
          <a:latin typeface="Verdana" pitchFamily="34" charset="0"/>
        </a:defRPr>
      </a:lvl4pPr>
      <a:lvl5pPr algn="l" rtl="0" eaLnBrk="0" fontAlgn="base" hangingPunct="0">
        <a:spcBef>
          <a:spcPct val="0"/>
        </a:spcBef>
        <a:spcAft>
          <a:spcPct val="0"/>
        </a:spcAft>
        <a:defRPr sz="2700">
          <a:solidFill>
            <a:schemeClr val="tx2"/>
          </a:solidFill>
          <a:latin typeface="Verdana" pitchFamily="34" charset="0"/>
        </a:defRPr>
      </a:lvl5pPr>
      <a:lvl6pPr marL="457200" algn="l" rtl="0" fontAlgn="base">
        <a:spcBef>
          <a:spcPct val="0"/>
        </a:spcBef>
        <a:spcAft>
          <a:spcPct val="0"/>
        </a:spcAft>
        <a:defRPr sz="2700">
          <a:solidFill>
            <a:schemeClr val="tx2"/>
          </a:solidFill>
          <a:latin typeface="Verdana" pitchFamily="34" charset="0"/>
        </a:defRPr>
      </a:lvl6pPr>
      <a:lvl7pPr marL="914400" algn="l" rtl="0" fontAlgn="base">
        <a:spcBef>
          <a:spcPct val="0"/>
        </a:spcBef>
        <a:spcAft>
          <a:spcPct val="0"/>
        </a:spcAft>
        <a:defRPr sz="2700">
          <a:solidFill>
            <a:schemeClr val="tx2"/>
          </a:solidFill>
          <a:latin typeface="Verdana" pitchFamily="34" charset="0"/>
        </a:defRPr>
      </a:lvl7pPr>
      <a:lvl8pPr marL="1371600" algn="l" rtl="0" fontAlgn="base">
        <a:spcBef>
          <a:spcPct val="0"/>
        </a:spcBef>
        <a:spcAft>
          <a:spcPct val="0"/>
        </a:spcAft>
        <a:defRPr sz="2700">
          <a:solidFill>
            <a:schemeClr val="tx2"/>
          </a:solidFill>
          <a:latin typeface="Verdana" pitchFamily="34" charset="0"/>
        </a:defRPr>
      </a:lvl8pPr>
      <a:lvl9pPr marL="1828800" algn="l" rtl="0" fontAlgn="base">
        <a:spcBef>
          <a:spcPct val="0"/>
        </a:spcBef>
        <a:spcAft>
          <a:spcPct val="0"/>
        </a:spcAft>
        <a:defRPr sz="2700">
          <a:solidFill>
            <a:schemeClr val="tx2"/>
          </a:solidFill>
          <a:latin typeface="Verdana" pitchFamily="34" charset="0"/>
        </a:defRPr>
      </a:lvl9pPr>
    </p:titleStyle>
    <p:bodyStyle>
      <a:lvl1pPr marL="342900" indent="-342900" algn="l" rtl="0" eaLnBrk="0" fontAlgn="base" hangingPunct="0">
        <a:lnSpc>
          <a:spcPct val="110000"/>
        </a:lnSpc>
        <a:spcBef>
          <a:spcPct val="0"/>
        </a:spcBef>
        <a:spcAft>
          <a:spcPct val="0"/>
        </a:spcAft>
        <a:defRPr>
          <a:solidFill>
            <a:schemeClr val="tx1"/>
          </a:solidFill>
          <a:latin typeface="+mn-lt"/>
          <a:ea typeface="+mn-ea"/>
          <a:cs typeface="+mn-cs"/>
        </a:defRPr>
      </a:lvl1pPr>
      <a:lvl2pPr marL="190500" indent="-188913"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2pPr>
      <a:lvl3pPr marL="376238" indent="-184150"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3pPr>
      <a:lvl4pPr marL="571500" indent="-193675"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4pPr>
      <a:lvl5pPr marL="757238" indent="-184150" algn="l" rtl="0" eaLnBrk="0" fontAlgn="base" hangingPunct="0">
        <a:lnSpc>
          <a:spcPct val="110000"/>
        </a:lnSpc>
        <a:spcBef>
          <a:spcPct val="50000"/>
        </a:spcBef>
        <a:spcAft>
          <a:spcPct val="0"/>
        </a:spcAft>
        <a:buFont typeface="Verdana" pitchFamily="34" charset="0"/>
        <a:buChar char="&gt;"/>
        <a:defRPr sz="1300">
          <a:solidFill>
            <a:schemeClr val="tx2"/>
          </a:solidFill>
          <a:latin typeface="+mn-lt"/>
        </a:defRPr>
      </a:lvl5pPr>
      <a:lvl6pPr marL="12144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6pPr>
      <a:lvl7pPr marL="16716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7pPr>
      <a:lvl8pPr marL="21288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8pPr>
      <a:lvl9pPr marL="2586038" indent="-184150" algn="l" rtl="0" fontAlgn="base">
        <a:lnSpc>
          <a:spcPct val="110000"/>
        </a:lnSpc>
        <a:spcBef>
          <a:spcPct val="50000"/>
        </a:spcBef>
        <a:spcAft>
          <a:spcPct val="0"/>
        </a:spcAft>
        <a:buFont typeface="Verdana" pitchFamily="34" charset="0"/>
        <a:buChar char="&gt;"/>
        <a:defRPr sz="13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32"/>
          <p:cNvSpPr txBox="1">
            <a:spLocks noChangeArrowheads="1"/>
          </p:cNvSpPr>
          <p:nvPr/>
        </p:nvSpPr>
        <p:spPr bwMode="auto">
          <a:xfrm>
            <a:off x="684213" y="1813315"/>
            <a:ext cx="7416800" cy="615553"/>
          </a:xfrm>
          <a:prstGeom prst="rect">
            <a:avLst/>
          </a:prstGeom>
          <a:noFill/>
          <a:ln w="9525" algn="ctr">
            <a:noFill/>
            <a:miter lim="800000"/>
            <a:headEnd/>
            <a:tailEnd/>
          </a:ln>
        </p:spPr>
        <p:txBody>
          <a:bodyPr>
            <a:spAutoFit/>
          </a:bodyPr>
          <a:lstStyle/>
          <a:p>
            <a:pPr algn="ctr">
              <a:spcBef>
                <a:spcPct val="50000"/>
              </a:spcBef>
            </a:pPr>
            <a:r>
              <a:rPr lang="en-CA" sz="1600" dirty="0" smtClean="0">
                <a:solidFill>
                  <a:srgbClr val="000000"/>
                </a:solidFill>
                <a:latin typeface="+mj-lt"/>
              </a:rPr>
              <a:t>Controls and Variable Speed Drives</a:t>
            </a:r>
          </a:p>
          <a:p>
            <a:pPr algn="ctr">
              <a:spcBef>
                <a:spcPct val="50000"/>
              </a:spcBef>
            </a:pPr>
            <a:r>
              <a:rPr lang="en-CA" sz="1200" dirty="0" smtClean="0">
                <a:solidFill>
                  <a:srgbClr val="000000"/>
                </a:solidFill>
                <a:latin typeface="+mj-lt"/>
              </a:rPr>
              <a:t>Or the Great Delta PT </a:t>
            </a:r>
            <a:r>
              <a:rPr lang="en-CA" sz="1200" dirty="0" err="1" smtClean="0">
                <a:solidFill>
                  <a:srgbClr val="000000"/>
                </a:solidFill>
                <a:latin typeface="+mj-lt"/>
              </a:rPr>
              <a:t>vs</a:t>
            </a:r>
            <a:r>
              <a:rPr lang="en-CA" sz="1200" dirty="0" smtClean="0">
                <a:solidFill>
                  <a:srgbClr val="000000"/>
                </a:solidFill>
                <a:latin typeface="+mj-lt"/>
              </a:rPr>
              <a:t> Delta PV Debate</a:t>
            </a:r>
            <a:endParaRPr lang="en-CA" sz="1200" dirty="0">
              <a:solidFill>
                <a:srgbClr val="000000"/>
              </a:solidFill>
              <a:latin typeface="+mj-lt"/>
            </a:endParaRPr>
          </a:p>
        </p:txBody>
      </p:sp>
      <p:sp>
        <p:nvSpPr>
          <p:cNvPr id="7" name="Text Box 2"/>
          <p:cNvSpPr txBox="1">
            <a:spLocks noChangeArrowheads="1"/>
          </p:cNvSpPr>
          <p:nvPr/>
        </p:nvSpPr>
        <p:spPr bwMode="auto">
          <a:xfrm>
            <a:off x="395288" y="977900"/>
            <a:ext cx="8353425" cy="523875"/>
          </a:xfrm>
          <a:prstGeom prst="rect">
            <a:avLst/>
          </a:prstGeom>
          <a:noFill/>
          <a:ln w="9525" algn="ctr">
            <a:noFill/>
            <a:miter lim="800000"/>
            <a:headEnd/>
            <a:tailEnd/>
          </a:ln>
        </p:spPr>
        <p:txBody>
          <a:bodyPr>
            <a:spAutoFit/>
          </a:bodyPr>
          <a:lstStyle/>
          <a:p>
            <a:pPr algn="ctr">
              <a:spcBef>
                <a:spcPct val="50000"/>
              </a:spcBef>
            </a:pPr>
            <a:r>
              <a:rPr lang="en-CA" sz="2800" dirty="0" smtClean="0">
                <a:solidFill>
                  <a:srgbClr val="000000"/>
                </a:solidFill>
              </a:rPr>
              <a:t>VFD and ECM Controls</a:t>
            </a:r>
            <a:endParaRPr lang="en-CA" sz="2800" b="1" u="sng" dirty="0">
              <a:solidFill>
                <a:srgbClr val="000000"/>
              </a:solidFill>
            </a:endParaRPr>
          </a:p>
        </p:txBody>
      </p:sp>
      <p:pic>
        <p:nvPicPr>
          <p:cNvPr id="8" name="Picture 3" descr="C:\Users\steve.thompson\Desktop\WiloVision09w16 (D)\Product Training\Wilo Stratos Application Drawings_Page_13.jpg"/>
          <p:cNvPicPr>
            <a:picLocks noChangeAspect="1" noChangeArrowheads="1"/>
          </p:cNvPicPr>
          <p:nvPr/>
        </p:nvPicPr>
        <p:blipFill>
          <a:blip r:embed="rId3" cstate="print"/>
          <a:srcRect l="3995" t="5640" r="4112" b="3877"/>
          <a:stretch>
            <a:fillRect/>
          </a:stretch>
        </p:blipFill>
        <p:spPr bwMode="auto">
          <a:xfrm>
            <a:off x="2000232" y="2621440"/>
            <a:ext cx="5286412" cy="402227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solidFill>
                  <a:srgbClr val="FFFFFF"/>
                </a:solidFill>
              </a:rPr>
              <a:t>Wilo-Stratos - The High Efficiency Pump.</a:t>
            </a:r>
          </a:p>
        </p:txBody>
      </p:sp>
      <p:sp>
        <p:nvSpPr>
          <p:cNvPr id="7" name="Slide Number Placeholder 4"/>
          <p:cNvSpPr>
            <a:spLocks noGrp="1"/>
          </p:cNvSpPr>
          <p:nvPr>
            <p:ph type="sldNum" sz="quarter" idx="11"/>
          </p:nvPr>
        </p:nvSpPr>
        <p:spPr/>
        <p:txBody>
          <a:bodyPr/>
          <a:lstStyle/>
          <a:p>
            <a:fld id="{363AD6BF-1242-454A-9621-6D3A735516ED}" type="slidenum">
              <a:rPr lang="de-DE">
                <a:solidFill>
                  <a:srgbClr val="FFFFFF"/>
                </a:solidFill>
              </a:rPr>
              <a:pPr/>
              <a:t>10</a:t>
            </a:fld>
            <a:endParaRPr lang="de-DE">
              <a:solidFill>
                <a:srgbClr val="FFFFFF"/>
              </a:solidFill>
            </a:endParaRPr>
          </a:p>
        </p:txBody>
      </p:sp>
      <p:sp>
        <p:nvSpPr>
          <p:cNvPr id="650243" name="Rectangle 3"/>
          <p:cNvSpPr>
            <a:spLocks noGrp="1" noChangeArrowheads="1"/>
          </p:cNvSpPr>
          <p:nvPr>
            <p:ph type="body" idx="1"/>
          </p:nvPr>
        </p:nvSpPr>
        <p:spPr/>
        <p:txBody>
          <a:bodyPr/>
          <a:lstStyle/>
          <a:p>
            <a:r>
              <a:rPr lang="de-DE"/>
              <a:t>Results </a:t>
            </a:r>
          </a:p>
          <a:p>
            <a:pPr lvl="1"/>
            <a:r>
              <a:rPr lang="de-DE"/>
              <a:t>CO</a:t>
            </a:r>
            <a:r>
              <a:rPr lang="de-DE" baseline="-25000"/>
              <a:t>2</a:t>
            </a:r>
            <a:r>
              <a:rPr lang="de-DE"/>
              <a:t> Emissions in kg over 10 years</a:t>
            </a:r>
          </a:p>
          <a:p>
            <a:endParaRPr lang="de-DE"/>
          </a:p>
        </p:txBody>
      </p:sp>
      <p:graphicFrame>
        <p:nvGraphicFramePr>
          <p:cNvPr id="650244" name="Object 4"/>
          <p:cNvGraphicFramePr>
            <a:graphicFrameLocks noChangeAspect="1"/>
          </p:cNvGraphicFramePr>
          <p:nvPr/>
        </p:nvGraphicFramePr>
        <p:xfrm>
          <a:off x="690960" y="2427587"/>
          <a:ext cx="5068838" cy="3857355"/>
        </p:xfrm>
        <a:graphic>
          <a:graphicData uri="http://schemas.openxmlformats.org/presentationml/2006/ole">
            <p:oleObj spid="_x0000_s4098" name="Diagramm" r:id="rId4" imgW="7124767" imgH="4753043" progId="MSGraph.Chart.8">
              <p:embed followColorScheme="full"/>
            </p:oleObj>
          </a:graphicData>
        </a:graphic>
      </p:graphicFrame>
      <p:sp>
        <p:nvSpPr>
          <p:cNvPr id="9" name="Rectangle 8"/>
          <p:cNvSpPr>
            <a:spLocks noGrp="1" noChangeArrowheads="1"/>
          </p:cNvSpPr>
          <p:nvPr>
            <p:ph type="title"/>
          </p:nvPr>
        </p:nvSpPr>
        <p:spPr>
          <a:xfrm>
            <a:off x="685529" y="609057"/>
            <a:ext cx="7031758" cy="417556"/>
          </a:xfrm>
        </p:spPr>
        <p:txBody>
          <a:bodyPr/>
          <a:lstStyle/>
          <a:p>
            <a:r>
              <a:rPr lang="en-US" dirty="0" smtClean="0"/>
              <a:t>VFD </a:t>
            </a:r>
            <a:r>
              <a:rPr lang="en-US" dirty="0" err="1" smtClean="0"/>
              <a:t>vs</a:t>
            </a:r>
            <a:r>
              <a:rPr lang="en-US" dirty="0" smtClean="0"/>
              <a:t> ECM</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Freeform 2"/>
          <p:cNvSpPr>
            <a:spLocks/>
          </p:cNvSpPr>
          <p:nvPr/>
        </p:nvSpPr>
        <p:spPr bwMode="auto">
          <a:xfrm>
            <a:off x="1193228" y="3605382"/>
            <a:ext cx="2305005" cy="1742217"/>
          </a:xfrm>
          <a:custGeom>
            <a:avLst/>
            <a:gdLst/>
            <a:ahLst/>
            <a:cxnLst>
              <a:cxn ang="0">
                <a:pos x="0" y="232"/>
              </a:cxn>
              <a:cxn ang="0">
                <a:pos x="0" y="846"/>
              </a:cxn>
              <a:cxn ang="0">
                <a:pos x="1005" y="477"/>
              </a:cxn>
              <a:cxn ang="0">
                <a:pos x="1005" y="0"/>
              </a:cxn>
              <a:cxn ang="0">
                <a:pos x="0" y="232"/>
              </a:cxn>
            </a:cxnLst>
            <a:rect l="0" t="0" r="r" b="b"/>
            <a:pathLst>
              <a:path w="1005" h="846">
                <a:moveTo>
                  <a:pt x="0" y="232"/>
                </a:moveTo>
                <a:lnTo>
                  <a:pt x="0" y="846"/>
                </a:lnTo>
                <a:lnTo>
                  <a:pt x="1005" y="477"/>
                </a:lnTo>
                <a:lnTo>
                  <a:pt x="1005" y="0"/>
                </a:lnTo>
                <a:lnTo>
                  <a:pt x="0" y="232"/>
                </a:lnTo>
                <a:close/>
              </a:path>
            </a:pathLst>
          </a:custGeom>
          <a:solidFill>
            <a:srgbClr val="C0C0C0"/>
          </a:solidFill>
          <a:ln w="9525">
            <a:noFill/>
            <a:round/>
            <a:headEnd/>
            <a:tailEnd/>
          </a:ln>
          <a:effectLst/>
        </p:spPr>
        <p:txBody>
          <a:bodyPr wrap="none" lIns="80147" tIns="40074" rIns="80147" bIns="40074" anchor="ctr"/>
          <a:lstStyle/>
          <a:p>
            <a:endParaRPr lang="en-US" dirty="0"/>
          </a:p>
        </p:txBody>
      </p:sp>
      <p:sp>
        <p:nvSpPr>
          <p:cNvPr id="334874" name="Rectangle 26"/>
          <p:cNvSpPr>
            <a:spLocks noGrp="1" noChangeArrowheads="1"/>
          </p:cNvSpPr>
          <p:nvPr>
            <p:ph type="title"/>
          </p:nvPr>
        </p:nvSpPr>
        <p:spPr/>
        <p:txBody>
          <a:bodyPr/>
          <a:lstStyle/>
          <a:p>
            <a:r>
              <a:rPr lang="de-DE" dirty="0" smtClean="0">
                <a:solidFill>
                  <a:srgbClr val="000000"/>
                </a:solidFill>
              </a:rPr>
              <a:t>Motor Efficiency – ECM vs Standard</a:t>
            </a:r>
            <a:endParaRPr lang="de-DE" dirty="0">
              <a:solidFill>
                <a:srgbClr val="000000"/>
              </a:solidFill>
            </a:endParaRPr>
          </a:p>
        </p:txBody>
      </p:sp>
      <p:sp>
        <p:nvSpPr>
          <p:cNvPr id="334875" name="Rectangle 27"/>
          <p:cNvSpPr>
            <a:spLocks noGrp="1" noChangeArrowheads="1"/>
          </p:cNvSpPr>
          <p:nvPr>
            <p:ph type="body" idx="1"/>
          </p:nvPr>
        </p:nvSpPr>
        <p:spPr/>
        <p:txBody>
          <a:bodyPr/>
          <a:lstStyle/>
          <a:p>
            <a:pPr>
              <a:lnSpc>
                <a:spcPct val="90000"/>
              </a:lnSpc>
              <a:spcBef>
                <a:spcPct val="30000"/>
              </a:spcBef>
            </a:pPr>
            <a:r>
              <a:rPr lang="en-US" dirty="0" smtClean="0">
                <a:solidFill>
                  <a:srgbClr val="000000"/>
                </a:solidFill>
              </a:rPr>
              <a:t>ECM Technology provides an improved motor efficiency over the entire load range of the motor.</a:t>
            </a:r>
          </a:p>
          <a:p>
            <a:pPr>
              <a:lnSpc>
                <a:spcPct val="90000"/>
              </a:lnSpc>
              <a:spcBef>
                <a:spcPct val="30000"/>
              </a:spcBef>
            </a:pPr>
            <a:r>
              <a:rPr lang="de-DE" dirty="0" smtClean="0">
                <a:solidFill>
                  <a:srgbClr val="000000"/>
                </a:solidFill>
              </a:rPr>
              <a:t>Result is between 50% to 70% increase in effeciency of ECM pumps vs pumps with VFD‘s (variable frequency drives)</a:t>
            </a:r>
            <a:endParaRPr lang="de-DE" dirty="0">
              <a:solidFill>
                <a:srgbClr val="000000"/>
              </a:solidFill>
            </a:endParaRPr>
          </a:p>
        </p:txBody>
      </p:sp>
      <p:grpSp>
        <p:nvGrpSpPr>
          <p:cNvPr id="2" name="Group 25"/>
          <p:cNvGrpSpPr>
            <a:grpSpLocks/>
          </p:cNvGrpSpPr>
          <p:nvPr/>
        </p:nvGrpSpPr>
        <p:grpSpPr bwMode="auto">
          <a:xfrm>
            <a:off x="621727" y="3148950"/>
            <a:ext cx="4296847" cy="2764510"/>
            <a:chOff x="513" y="1359"/>
            <a:chExt cx="3164" cy="1920"/>
          </a:xfrm>
        </p:grpSpPr>
        <p:sp>
          <p:nvSpPr>
            <p:cNvPr id="334854" name="Text Box 6"/>
            <p:cNvSpPr txBox="1">
              <a:spLocks noChangeArrowheads="1"/>
            </p:cNvSpPr>
            <p:nvPr/>
          </p:nvSpPr>
          <p:spPr bwMode="auto">
            <a:xfrm>
              <a:off x="513" y="1471"/>
              <a:ext cx="221" cy="208"/>
            </a:xfrm>
            <a:prstGeom prst="rect">
              <a:avLst/>
            </a:prstGeom>
            <a:noFill/>
            <a:ln w="9525">
              <a:noFill/>
              <a:miter lim="800000"/>
              <a:headEnd/>
              <a:tailEnd/>
            </a:ln>
            <a:effectLst/>
          </p:spPr>
          <p:txBody>
            <a:bodyPr wrap="none" lIns="98812" tIns="49405" rIns="98812" bIns="49405">
              <a:spAutoFit/>
            </a:bodyPr>
            <a:lstStyle/>
            <a:p>
              <a:pPr defTabSz="866870" eaLnBrk="0" hangingPunct="0">
                <a:spcBef>
                  <a:spcPct val="30000"/>
                </a:spcBef>
              </a:pPr>
              <a:r>
                <a:rPr lang="de-DE" sz="1300" dirty="0">
                  <a:sym typeface="Symbol" pitchFamily="18" charset="2"/>
                </a:rPr>
                <a:t></a:t>
              </a:r>
              <a:endParaRPr lang="de-DE" sz="1300" dirty="0"/>
            </a:p>
          </p:txBody>
        </p:sp>
        <p:sp>
          <p:nvSpPr>
            <p:cNvPr id="334855" name="Text Box 7"/>
            <p:cNvSpPr txBox="1">
              <a:spLocks noChangeArrowheads="1"/>
            </p:cNvSpPr>
            <p:nvPr/>
          </p:nvSpPr>
          <p:spPr bwMode="auto">
            <a:xfrm>
              <a:off x="2633" y="3071"/>
              <a:ext cx="1044" cy="208"/>
            </a:xfrm>
            <a:prstGeom prst="rect">
              <a:avLst/>
            </a:prstGeom>
            <a:noFill/>
            <a:ln w="9525">
              <a:noFill/>
              <a:miter lim="800000"/>
              <a:headEnd/>
              <a:tailEnd/>
            </a:ln>
            <a:effectLst/>
          </p:spPr>
          <p:txBody>
            <a:bodyPr wrap="none" lIns="98812" tIns="49405" rIns="98812" bIns="49405">
              <a:spAutoFit/>
            </a:bodyPr>
            <a:lstStyle/>
            <a:p>
              <a:pPr defTabSz="866870" eaLnBrk="0" hangingPunct="0">
                <a:spcBef>
                  <a:spcPct val="30000"/>
                </a:spcBef>
              </a:pPr>
              <a:r>
                <a:rPr lang="de-DE" sz="1300" dirty="0" smtClean="0">
                  <a:sym typeface="Symbol" pitchFamily="18" charset="2"/>
                </a:rPr>
                <a:t>Flow (or Load)</a:t>
              </a:r>
              <a:endParaRPr lang="de-DE" sz="1300" dirty="0"/>
            </a:p>
          </p:txBody>
        </p:sp>
        <p:sp>
          <p:nvSpPr>
            <p:cNvPr id="334856" name="Line 8"/>
            <p:cNvSpPr>
              <a:spLocks noChangeShapeType="1"/>
            </p:cNvSpPr>
            <p:nvPr/>
          </p:nvSpPr>
          <p:spPr bwMode="auto">
            <a:xfrm flipV="1">
              <a:off x="769" y="1359"/>
              <a:ext cx="0" cy="1678"/>
            </a:xfrm>
            <a:prstGeom prst="line">
              <a:avLst/>
            </a:prstGeom>
            <a:noFill/>
            <a:ln w="25400">
              <a:solidFill>
                <a:schemeClr val="accent2"/>
              </a:solidFill>
              <a:round/>
              <a:headEnd/>
              <a:tailEnd type="triangle" w="med" len="med"/>
            </a:ln>
            <a:effectLst/>
          </p:spPr>
          <p:txBody>
            <a:bodyPr wrap="none"/>
            <a:lstStyle/>
            <a:p>
              <a:endParaRPr lang="en-US" dirty="0"/>
            </a:p>
          </p:txBody>
        </p:sp>
        <p:sp>
          <p:nvSpPr>
            <p:cNvPr id="334857" name="Line 9"/>
            <p:cNvSpPr>
              <a:spLocks noChangeShapeType="1"/>
            </p:cNvSpPr>
            <p:nvPr/>
          </p:nvSpPr>
          <p:spPr bwMode="auto">
            <a:xfrm>
              <a:off x="769" y="3029"/>
              <a:ext cx="2164" cy="0"/>
            </a:xfrm>
            <a:prstGeom prst="line">
              <a:avLst/>
            </a:prstGeom>
            <a:noFill/>
            <a:ln w="25400">
              <a:solidFill>
                <a:schemeClr val="accent2"/>
              </a:solidFill>
              <a:round/>
              <a:headEnd/>
              <a:tailEnd type="triangle" w="med" len="med"/>
            </a:ln>
            <a:effectLst/>
          </p:spPr>
          <p:txBody>
            <a:bodyPr wrap="none"/>
            <a:lstStyle/>
            <a:p>
              <a:endParaRPr lang="en-US" dirty="0"/>
            </a:p>
          </p:txBody>
        </p:sp>
      </p:grpSp>
      <p:grpSp>
        <p:nvGrpSpPr>
          <p:cNvPr id="3" name="Group 29"/>
          <p:cNvGrpSpPr>
            <a:grpSpLocks/>
          </p:cNvGrpSpPr>
          <p:nvPr/>
        </p:nvGrpSpPr>
        <p:grpSpPr bwMode="auto">
          <a:xfrm>
            <a:off x="1118566" y="4498088"/>
            <a:ext cx="3059801" cy="852390"/>
            <a:chOff x="825" y="3124"/>
            <a:chExt cx="2252" cy="592"/>
          </a:xfrm>
        </p:grpSpPr>
        <p:sp>
          <p:nvSpPr>
            <p:cNvPr id="334859" name="Line 11"/>
            <p:cNvSpPr>
              <a:spLocks noChangeShapeType="1"/>
            </p:cNvSpPr>
            <p:nvPr/>
          </p:nvSpPr>
          <p:spPr bwMode="auto">
            <a:xfrm flipV="1">
              <a:off x="825" y="3124"/>
              <a:ext cx="1916" cy="592"/>
            </a:xfrm>
            <a:prstGeom prst="line">
              <a:avLst/>
            </a:prstGeom>
            <a:noFill/>
            <a:ln w="25400">
              <a:solidFill>
                <a:schemeClr val="tx2"/>
              </a:solidFill>
              <a:round/>
              <a:headEnd/>
              <a:tailEnd/>
            </a:ln>
            <a:effectLst/>
          </p:spPr>
          <p:txBody>
            <a:bodyPr wrap="none"/>
            <a:lstStyle/>
            <a:p>
              <a:endParaRPr lang="en-US" dirty="0"/>
            </a:p>
          </p:txBody>
        </p:sp>
        <p:sp>
          <p:nvSpPr>
            <p:cNvPr id="334860" name="Text Box 12"/>
            <p:cNvSpPr txBox="1">
              <a:spLocks noChangeArrowheads="1"/>
            </p:cNvSpPr>
            <p:nvPr/>
          </p:nvSpPr>
          <p:spPr bwMode="auto">
            <a:xfrm>
              <a:off x="2656" y="3228"/>
              <a:ext cx="421" cy="208"/>
            </a:xfrm>
            <a:prstGeom prst="rect">
              <a:avLst/>
            </a:prstGeom>
            <a:noFill/>
            <a:ln w="9525">
              <a:noFill/>
              <a:miter lim="800000"/>
              <a:headEnd/>
              <a:tailEnd/>
            </a:ln>
            <a:effectLst/>
          </p:spPr>
          <p:txBody>
            <a:bodyPr wrap="none" lIns="98812" tIns="49405" rIns="98812" bIns="49405">
              <a:spAutoFit/>
            </a:bodyPr>
            <a:lstStyle/>
            <a:p>
              <a:pPr defTabSz="866870" eaLnBrk="0" hangingPunct="0">
                <a:spcBef>
                  <a:spcPct val="30000"/>
                </a:spcBef>
              </a:pPr>
              <a:r>
                <a:rPr lang="de-DE" sz="1300" dirty="0"/>
                <a:t>ACM</a:t>
              </a:r>
            </a:p>
          </p:txBody>
        </p:sp>
      </p:grpSp>
      <p:grpSp>
        <p:nvGrpSpPr>
          <p:cNvPr id="4" name="Group 30"/>
          <p:cNvGrpSpPr>
            <a:grpSpLocks/>
          </p:cNvGrpSpPr>
          <p:nvPr/>
        </p:nvGrpSpPr>
        <p:grpSpPr bwMode="auto">
          <a:xfrm>
            <a:off x="1118566" y="3202224"/>
            <a:ext cx="3048923" cy="885507"/>
            <a:chOff x="825" y="2224"/>
            <a:chExt cx="2245" cy="615"/>
          </a:xfrm>
        </p:grpSpPr>
        <p:sp>
          <p:nvSpPr>
            <p:cNvPr id="334862" name="Line 14"/>
            <p:cNvSpPr>
              <a:spLocks noChangeShapeType="1"/>
            </p:cNvSpPr>
            <p:nvPr/>
          </p:nvSpPr>
          <p:spPr bwMode="auto">
            <a:xfrm flipV="1">
              <a:off x="825" y="2462"/>
              <a:ext cx="1960" cy="377"/>
            </a:xfrm>
            <a:prstGeom prst="line">
              <a:avLst/>
            </a:prstGeom>
            <a:noFill/>
            <a:ln w="25400">
              <a:solidFill>
                <a:schemeClr val="tx2"/>
              </a:solidFill>
              <a:round/>
              <a:headEnd/>
              <a:tailEnd/>
            </a:ln>
            <a:effectLst/>
          </p:spPr>
          <p:txBody>
            <a:bodyPr wrap="none"/>
            <a:lstStyle/>
            <a:p>
              <a:endParaRPr lang="en-US" dirty="0"/>
            </a:p>
          </p:txBody>
        </p:sp>
        <p:sp>
          <p:nvSpPr>
            <p:cNvPr id="334863" name="Text Box 15"/>
            <p:cNvSpPr txBox="1">
              <a:spLocks noChangeArrowheads="1"/>
            </p:cNvSpPr>
            <p:nvPr/>
          </p:nvSpPr>
          <p:spPr bwMode="auto">
            <a:xfrm>
              <a:off x="2655" y="2224"/>
              <a:ext cx="415" cy="208"/>
            </a:xfrm>
            <a:prstGeom prst="rect">
              <a:avLst/>
            </a:prstGeom>
            <a:noFill/>
            <a:ln w="9525">
              <a:noFill/>
              <a:miter lim="800000"/>
              <a:headEnd/>
              <a:tailEnd/>
            </a:ln>
            <a:effectLst/>
          </p:spPr>
          <p:txBody>
            <a:bodyPr wrap="none" lIns="98812" tIns="49405" rIns="98812" bIns="49405">
              <a:spAutoFit/>
            </a:bodyPr>
            <a:lstStyle/>
            <a:p>
              <a:pPr defTabSz="866870" eaLnBrk="0" hangingPunct="0">
                <a:spcBef>
                  <a:spcPct val="30000"/>
                </a:spcBef>
              </a:pPr>
              <a:r>
                <a:rPr lang="de-DE" sz="1300" dirty="0"/>
                <a:t>ECM</a:t>
              </a:r>
            </a:p>
          </p:txBody>
        </p:sp>
      </p:grpSp>
      <p:grpSp>
        <p:nvGrpSpPr>
          <p:cNvPr id="5" name="Group 28"/>
          <p:cNvGrpSpPr>
            <a:grpSpLocks/>
          </p:cNvGrpSpPr>
          <p:nvPr/>
        </p:nvGrpSpPr>
        <p:grpSpPr bwMode="auto">
          <a:xfrm>
            <a:off x="3549817" y="3940865"/>
            <a:ext cx="4372449" cy="696887"/>
            <a:chOff x="2669" y="1909"/>
            <a:chExt cx="3221" cy="484"/>
          </a:xfrm>
        </p:grpSpPr>
        <p:sp>
          <p:nvSpPr>
            <p:cNvPr id="334866" name="Line 18"/>
            <p:cNvSpPr>
              <a:spLocks noChangeShapeType="1"/>
            </p:cNvSpPr>
            <p:nvPr/>
          </p:nvSpPr>
          <p:spPr bwMode="auto">
            <a:xfrm>
              <a:off x="2669" y="1997"/>
              <a:ext cx="1039" cy="0"/>
            </a:xfrm>
            <a:prstGeom prst="line">
              <a:avLst/>
            </a:prstGeom>
            <a:noFill/>
            <a:ln w="25400">
              <a:solidFill>
                <a:srgbClr val="CF142B"/>
              </a:solidFill>
              <a:round/>
              <a:headEnd/>
              <a:tailEnd type="triangle" w="med" len="med"/>
            </a:ln>
            <a:effectLst/>
          </p:spPr>
          <p:txBody>
            <a:bodyPr wrap="none" lIns="90488" tIns="44450" rIns="90488" bIns="44450" anchor="ctr">
              <a:spAutoFit/>
            </a:bodyPr>
            <a:lstStyle/>
            <a:p>
              <a:endParaRPr lang="en-US" dirty="0"/>
            </a:p>
          </p:txBody>
        </p:sp>
        <p:sp>
          <p:nvSpPr>
            <p:cNvPr id="334867" name="Text Box 19"/>
            <p:cNvSpPr txBox="1">
              <a:spLocks noChangeArrowheads="1"/>
            </p:cNvSpPr>
            <p:nvPr/>
          </p:nvSpPr>
          <p:spPr bwMode="auto">
            <a:xfrm>
              <a:off x="3774" y="1909"/>
              <a:ext cx="2116" cy="484"/>
            </a:xfrm>
            <a:prstGeom prst="rect">
              <a:avLst/>
            </a:prstGeom>
            <a:noFill/>
            <a:ln w="22225">
              <a:noFill/>
              <a:miter lim="800000"/>
              <a:headEnd/>
              <a:tailEnd/>
            </a:ln>
            <a:effectLst/>
          </p:spPr>
          <p:txBody>
            <a:bodyPr wrap="none" lIns="97783" tIns="48034" rIns="97783" bIns="48034">
              <a:spAutoFit/>
            </a:bodyPr>
            <a:lstStyle/>
            <a:p>
              <a:pPr defTabSz="866870"/>
              <a:r>
                <a:rPr lang="de-DE" sz="1300" dirty="0">
                  <a:solidFill>
                    <a:srgbClr val="FF0000"/>
                  </a:solidFill>
                </a:rPr>
                <a:t>Partial and  low load conditions </a:t>
              </a:r>
            </a:p>
            <a:p>
              <a:pPr defTabSz="866870"/>
              <a:r>
                <a:rPr lang="de-DE" sz="1300" dirty="0">
                  <a:solidFill>
                    <a:srgbClr val="FF0000"/>
                  </a:solidFill>
                </a:rPr>
                <a:t>exist during more than 98% of </a:t>
              </a:r>
              <a:br>
                <a:rPr lang="de-DE" sz="1300" dirty="0">
                  <a:solidFill>
                    <a:srgbClr val="FF0000"/>
                  </a:solidFill>
                </a:rPr>
              </a:br>
              <a:r>
                <a:rPr lang="de-DE" sz="1300" dirty="0">
                  <a:solidFill>
                    <a:srgbClr val="FF0000"/>
                  </a:solidFill>
                </a:rPr>
                <a:t>the total </a:t>
              </a:r>
              <a:r>
                <a:rPr lang="de-DE" sz="1300" dirty="0" smtClean="0">
                  <a:solidFill>
                    <a:srgbClr val="FF0000"/>
                  </a:solidFill>
                </a:rPr>
                <a:t>operating range!</a:t>
              </a:r>
              <a:endParaRPr lang="de-DE" sz="1300" dirty="0">
                <a:solidFill>
                  <a:srgbClr val="FF0000"/>
                </a:solidFill>
              </a:endParaRP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4850"/>
                                        </p:tgtEl>
                                        <p:attrNameLst>
                                          <p:attrName>style.visibility</p:attrName>
                                        </p:attrNameLst>
                                      </p:cBhvr>
                                      <p:to>
                                        <p:strVal val="visible"/>
                                      </p:to>
                                    </p:set>
                                    <p:animEffect transition="in" filter="wipe(left)">
                                      <p:cBhvr>
                                        <p:cTn id="17" dur="500"/>
                                        <p:tgtEl>
                                          <p:spTgt spid="334850"/>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teve.thompson\Desktop\WiloVision09w16 (D)\Product Training\Wilo Stratos Application Drawings_Page_13.jpg"/>
          <p:cNvPicPr>
            <a:picLocks noChangeAspect="1" noChangeArrowheads="1"/>
          </p:cNvPicPr>
          <p:nvPr/>
        </p:nvPicPr>
        <p:blipFill>
          <a:blip r:embed="rId3" cstate="print"/>
          <a:srcRect l="3995" t="5640" r="4112" b="3877"/>
          <a:stretch>
            <a:fillRect/>
          </a:stretch>
        </p:blipFill>
        <p:spPr bwMode="auto">
          <a:xfrm>
            <a:off x="714348" y="773370"/>
            <a:ext cx="7715304" cy="5870340"/>
          </a:xfrm>
          <a:prstGeom prst="rect">
            <a:avLst/>
          </a:prstGeom>
          <a:noFill/>
        </p:spPr>
      </p:pic>
      <p:sp>
        <p:nvSpPr>
          <p:cNvPr id="11" name="Rectangle 8"/>
          <p:cNvSpPr>
            <a:spLocks noGrp="1" noChangeArrowheads="1"/>
          </p:cNvSpPr>
          <p:nvPr>
            <p:ph type="title"/>
          </p:nvPr>
        </p:nvSpPr>
        <p:spPr>
          <a:xfrm>
            <a:off x="685529" y="285728"/>
            <a:ext cx="7031758" cy="417556"/>
          </a:xfrm>
          <a:noFill/>
          <a:ln/>
        </p:spPr>
        <p:txBody>
          <a:bodyPr/>
          <a:lstStyle/>
          <a:p>
            <a:r>
              <a:rPr lang="en-US" dirty="0" smtClean="0"/>
              <a:t>Delta T </a:t>
            </a:r>
            <a:r>
              <a:rPr lang="en-US" dirty="0" err="1" smtClean="0"/>
              <a:t>vs</a:t>
            </a:r>
            <a:r>
              <a:rPr lang="en-US" dirty="0" smtClean="0"/>
              <a:t> Delta P (Sensor?  Where?)</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11"/>
          <p:cNvSpPr>
            <a:spLocks noGrp="1" noChangeArrowheads="1"/>
          </p:cNvSpPr>
          <p:nvPr>
            <p:ph type="title"/>
          </p:nvPr>
        </p:nvSpPr>
        <p:spPr>
          <a:xfrm>
            <a:off x="1066800" y="533400"/>
            <a:ext cx="7031038" cy="417513"/>
          </a:xfrm>
        </p:spPr>
        <p:txBody>
          <a:bodyPr/>
          <a:lstStyle/>
          <a:p>
            <a:pPr algn="ctr" eaLnBrk="1" hangingPunct="1"/>
            <a:r>
              <a:rPr lang="en-US" sz="2800" dirty="0" smtClean="0">
                <a:solidFill>
                  <a:srgbClr val="000000"/>
                </a:solidFill>
              </a:rPr>
              <a:t>Functional – Inter Face Modules</a:t>
            </a:r>
            <a:endParaRPr lang="de-DE" sz="2800" dirty="0" smtClean="0">
              <a:solidFill>
                <a:srgbClr val="000000"/>
              </a:solidFill>
            </a:endParaRPr>
          </a:p>
        </p:txBody>
      </p:sp>
      <p:sp>
        <p:nvSpPr>
          <p:cNvPr id="45059" name="Rectangle 13"/>
          <p:cNvSpPr>
            <a:spLocks noGrp="1" noChangeArrowheads="1"/>
          </p:cNvSpPr>
          <p:nvPr>
            <p:ph sz="half" idx="1"/>
          </p:nvPr>
        </p:nvSpPr>
        <p:spPr>
          <a:xfrm>
            <a:off x="600075" y="1285875"/>
            <a:ext cx="3681413" cy="4959350"/>
          </a:xfrm>
        </p:spPr>
        <p:txBody>
          <a:bodyPr/>
          <a:lstStyle/>
          <a:p>
            <a:pPr marL="0" indent="3175" eaLnBrk="1" hangingPunct="1"/>
            <a:endParaRPr lang="en-US" sz="1400" dirty="0" smtClean="0"/>
          </a:p>
        </p:txBody>
      </p:sp>
      <p:pic>
        <p:nvPicPr>
          <p:cNvPr id="45060" name="Picture 14" descr="Anschluss"/>
          <p:cNvPicPr>
            <a:picLocks noChangeAspect="1" noChangeArrowheads="1"/>
          </p:cNvPicPr>
          <p:nvPr/>
        </p:nvPicPr>
        <p:blipFill>
          <a:blip r:embed="rId3" cstate="print"/>
          <a:srcRect/>
          <a:stretch>
            <a:fillRect/>
          </a:stretch>
        </p:blipFill>
        <p:spPr bwMode="auto">
          <a:xfrm>
            <a:off x="150813" y="1201738"/>
            <a:ext cx="4105275" cy="5122862"/>
          </a:xfrm>
          <a:prstGeom prst="rect">
            <a:avLst/>
          </a:prstGeom>
          <a:noFill/>
          <a:ln w="9525">
            <a:noFill/>
            <a:miter lim="800000"/>
            <a:headEnd/>
            <a:tailEnd/>
          </a:ln>
        </p:spPr>
      </p:pic>
      <p:sp>
        <p:nvSpPr>
          <p:cNvPr id="45061" name="Rectangle 15"/>
          <p:cNvSpPr>
            <a:spLocks noGrp="1" noChangeArrowheads="1"/>
          </p:cNvSpPr>
          <p:nvPr>
            <p:ph type="body" sz="half" idx="2"/>
          </p:nvPr>
        </p:nvSpPr>
        <p:spPr>
          <a:xfrm>
            <a:off x="4487862" y="2273300"/>
            <a:ext cx="4370417" cy="2471738"/>
          </a:xfrm>
        </p:spPr>
        <p:txBody>
          <a:bodyPr/>
          <a:lstStyle/>
          <a:p>
            <a:pPr marL="0" indent="3175" eaLnBrk="1" hangingPunct="1"/>
            <a:r>
              <a:rPr lang="en-US" sz="1600" dirty="0" smtClean="0">
                <a:solidFill>
                  <a:srgbClr val="000000"/>
                </a:solidFill>
              </a:rPr>
              <a:t>Front access (Face-to-Face)</a:t>
            </a:r>
          </a:p>
          <a:p>
            <a:pPr marL="0" indent="3175" eaLnBrk="1" hangingPunct="1"/>
            <a:endParaRPr lang="en-US" sz="1600" dirty="0" smtClean="0">
              <a:solidFill>
                <a:srgbClr val="000000"/>
              </a:solidFill>
            </a:endParaRPr>
          </a:p>
          <a:p>
            <a:pPr lvl="1" eaLnBrk="1" hangingPunct="1"/>
            <a:r>
              <a:rPr lang="en-US" sz="1500" dirty="0" smtClean="0">
                <a:solidFill>
                  <a:srgbClr val="000000"/>
                </a:solidFill>
              </a:rPr>
              <a:t>Freely accessible wiring connections - NPT</a:t>
            </a:r>
          </a:p>
          <a:p>
            <a:pPr lvl="1" eaLnBrk="1" hangingPunct="1"/>
            <a:r>
              <a:rPr lang="en-US" sz="1500" dirty="0" smtClean="0">
                <a:solidFill>
                  <a:srgbClr val="000000"/>
                </a:solidFill>
              </a:rPr>
              <a:t>Large terminal box</a:t>
            </a:r>
          </a:p>
          <a:p>
            <a:pPr lvl="1" eaLnBrk="1" hangingPunct="1"/>
            <a:r>
              <a:rPr lang="en-US" sz="1500" dirty="0" smtClean="0">
                <a:solidFill>
                  <a:srgbClr val="000000"/>
                </a:solidFill>
              </a:rPr>
              <a:t>Plug-in IF-Modules</a:t>
            </a:r>
          </a:p>
          <a:p>
            <a:pPr lvl="1" eaLnBrk="1" hangingPunct="1"/>
            <a:r>
              <a:rPr lang="en-US" sz="1500" dirty="0" smtClean="0">
                <a:solidFill>
                  <a:srgbClr val="000000"/>
                </a:solidFill>
              </a:rPr>
              <a:t>Field installed</a:t>
            </a:r>
          </a:p>
          <a:p>
            <a:pPr lvl="1" eaLnBrk="1" hangingPunct="1"/>
            <a:r>
              <a:rPr lang="en-US" sz="1500" dirty="0" smtClean="0">
                <a:solidFill>
                  <a:srgbClr val="000000"/>
                </a:solidFill>
              </a:rPr>
              <a:t>Interchangeable in any 8 Stratos models</a:t>
            </a:r>
            <a:endParaRPr lang="de-DE" sz="150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4"/>
          <p:cNvSpPr>
            <a:spLocks noChangeShapeType="1"/>
          </p:cNvSpPr>
          <p:nvPr/>
        </p:nvSpPr>
        <p:spPr bwMode="auto">
          <a:xfrm>
            <a:off x="690563" y="2865438"/>
            <a:ext cx="7969250" cy="0"/>
          </a:xfrm>
          <a:prstGeom prst="line">
            <a:avLst/>
          </a:prstGeom>
          <a:noFill/>
          <a:ln w="12700">
            <a:solidFill>
              <a:schemeClr val="bg2"/>
            </a:solidFill>
            <a:round/>
            <a:headEnd/>
            <a:tailEnd/>
          </a:ln>
        </p:spPr>
        <p:txBody>
          <a:bodyPr lIns="80147" tIns="40074" rIns="80147" bIns="40074" anchor="ctr">
            <a:spAutoFit/>
          </a:bodyPr>
          <a:lstStyle/>
          <a:p>
            <a:endParaRPr lang="en-US" dirty="0">
              <a:solidFill>
                <a:srgbClr val="969491"/>
              </a:solidFill>
            </a:endParaRPr>
          </a:p>
        </p:txBody>
      </p:sp>
      <p:sp>
        <p:nvSpPr>
          <p:cNvPr id="46083" name="Line 5"/>
          <p:cNvSpPr>
            <a:spLocks noChangeShapeType="1"/>
          </p:cNvSpPr>
          <p:nvPr/>
        </p:nvSpPr>
        <p:spPr bwMode="auto">
          <a:xfrm>
            <a:off x="696913" y="3471863"/>
            <a:ext cx="7956550" cy="0"/>
          </a:xfrm>
          <a:prstGeom prst="line">
            <a:avLst/>
          </a:prstGeom>
          <a:noFill/>
          <a:ln w="12700">
            <a:solidFill>
              <a:schemeClr val="bg2"/>
            </a:solidFill>
            <a:round/>
            <a:headEnd/>
            <a:tailEnd/>
          </a:ln>
        </p:spPr>
        <p:txBody>
          <a:bodyPr lIns="80147" tIns="40074" rIns="80147" bIns="40074" anchor="ctr">
            <a:spAutoFit/>
          </a:bodyPr>
          <a:lstStyle/>
          <a:p>
            <a:endParaRPr lang="en-US" dirty="0">
              <a:solidFill>
                <a:srgbClr val="969491"/>
              </a:solidFill>
            </a:endParaRPr>
          </a:p>
        </p:txBody>
      </p:sp>
      <p:sp>
        <p:nvSpPr>
          <p:cNvPr id="46084" name="Line 6"/>
          <p:cNvSpPr>
            <a:spLocks noChangeShapeType="1"/>
          </p:cNvSpPr>
          <p:nvPr/>
        </p:nvSpPr>
        <p:spPr bwMode="auto">
          <a:xfrm>
            <a:off x="696913" y="4078288"/>
            <a:ext cx="7956550" cy="0"/>
          </a:xfrm>
          <a:prstGeom prst="line">
            <a:avLst/>
          </a:prstGeom>
          <a:noFill/>
          <a:ln w="12700">
            <a:solidFill>
              <a:schemeClr val="bg2"/>
            </a:solidFill>
            <a:round/>
            <a:headEnd/>
            <a:tailEnd/>
          </a:ln>
        </p:spPr>
        <p:txBody>
          <a:bodyPr lIns="80147" tIns="40074" rIns="80147" bIns="40074" anchor="ctr">
            <a:spAutoFit/>
          </a:bodyPr>
          <a:lstStyle/>
          <a:p>
            <a:endParaRPr lang="en-US" dirty="0">
              <a:solidFill>
                <a:srgbClr val="969491"/>
              </a:solidFill>
            </a:endParaRPr>
          </a:p>
        </p:txBody>
      </p:sp>
      <p:sp>
        <p:nvSpPr>
          <p:cNvPr id="46085" name="Line 7"/>
          <p:cNvSpPr>
            <a:spLocks noChangeShapeType="1"/>
          </p:cNvSpPr>
          <p:nvPr/>
        </p:nvSpPr>
        <p:spPr bwMode="auto">
          <a:xfrm>
            <a:off x="690563" y="2259013"/>
            <a:ext cx="7969250" cy="0"/>
          </a:xfrm>
          <a:prstGeom prst="line">
            <a:avLst/>
          </a:prstGeom>
          <a:noFill/>
          <a:ln w="12700">
            <a:solidFill>
              <a:schemeClr val="bg2"/>
            </a:solidFill>
            <a:round/>
            <a:headEnd/>
            <a:tailEnd/>
          </a:ln>
        </p:spPr>
        <p:txBody>
          <a:bodyPr lIns="80147" tIns="40074" rIns="80147" bIns="40074" anchor="ctr">
            <a:spAutoFit/>
          </a:bodyPr>
          <a:lstStyle/>
          <a:p>
            <a:endParaRPr lang="en-US" dirty="0">
              <a:solidFill>
                <a:srgbClr val="969491"/>
              </a:solidFill>
            </a:endParaRPr>
          </a:p>
        </p:txBody>
      </p:sp>
      <p:sp>
        <p:nvSpPr>
          <p:cNvPr id="46086" name="Line 8"/>
          <p:cNvSpPr>
            <a:spLocks noChangeShapeType="1"/>
          </p:cNvSpPr>
          <p:nvPr/>
        </p:nvSpPr>
        <p:spPr bwMode="auto">
          <a:xfrm>
            <a:off x="690563" y="4683125"/>
            <a:ext cx="7970837" cy="0"/>
          </a:xfrm>
          <a:prstGeom prst="line">
            <a:avLst/>
          </a:prstGeom>
          <a:noFill/>
          <a:ln w="12700">
            <a:solidFill>
              <a:schemeClr val="bg2"/>
            </a:solidFill>
            <a:round/>
            <a:headEnd/>
            <a:tailEnd/>
          </a:ln>
        </p:spPr>
        <p:txBody>
          <a:bodyPr lIns="80147" tIns="40074" rIns="80147" bIns="40074" anchor="ctr">
            <a:spAutoFit/>
          </a:bodyPr>
          <a:lstStyle/>
          <a:p>
            <a:endParaRPr lang="en-US" dirty="0">
              <a:solidFill>
                <a:srgbClr val="969491"/>
              </a:solidFill>
            </a:endParaRPr>
          </a:p>
        </p:txBody>
      </p:sp>
      <p:sp>
        <p:nvSpPr>
          <p:cNvPr id="46087" name="Line 9"/>
          <p:cNvSpPr>
            <a:spLocks noChangeShapeType="1"/>
          </p:cNvSpPr>
          <p:nvPr/>
        </p:nvSpPr>
        <p:spPr bwMode="auto">
          <a:xfrm>
            <a:off x="696913" y="5289550"/>
            <a:ext cx="7956550" cy="0"/>
          </a:xfrm>
          <a:prstGeom prst="line">
            <a:avLst/>
          </a:prstGeom>
          <a:noFill/>
          <a:ln w="12700">
            <a:solidFill>
              <a:schemeClr val="bg2"/>
            </a:solidFill>
            <a:round/>
            <a:headEnd/>
            <a:tailEnd/>
          </a:ln>
        </p:spPr>
        <p:txBody>
          <a:bodyPr lIns="80147" tIns="40074" rIns="80147" bIns="40074" anchor="ctr">
            <a:spAutoFit/>
          </a:bodyPr>
          <a:lstStyle/>
          <a:p>
            <a:endParaRPr lang="en-US" dirty="0">
              <a:solidFill>
                <a:srgbClr val="969491"/>
              </a:solidFill>
            </a:endParaRPr>
          </a:p>
        </p:txBody>
      </p:sp>
      <p:sp>
        <p:nvSpPr>
          <p:cNvPr id="46088" name="Line 10"/>
          <p:cNvSpPr>
            <a:spLocks noChangeShapeType="1"/>
          </p:cNvSpPr>
          <p:nvPr/>
        </p:nvSpPr>
        <p:spPr bwMode="auto">
          <a:xfrm>
            <a:off x="696913" y="5895975"/>
            <a:ext cx="7956550" cy="0"/>
          </a:xfrm>
          <a:prstGeom prst="line">
            <a:avLst/>
          </a:prstGeom>
          <a:noFill/>
          <a:ln w="12700">
            <a:solidFill>
              <a:schemeClr val="bg2"/>
            </a:solidFill>
            <a:round/>
            <a:headEnd/>
            <a:tailEnd/>
          </a:ln>
        </p:spPr>
        <p:txBody>
          <a:bodyPr lIns="80147" tIns="40074" rIns="80147" bIns="40074" anchor="ctr">
            <a:spAutoFit/>
          </a:bodyPr>
          <a:lstStyle/>
          <a:p>
            <a:endParaRPr lang="en-US" dirty="0">
              <a:solidFill>
                <a:srgbClr val="969491"/>
              </a:solidFill>
            </a:endParaRPr>
          </a:p>
        </p:txBody>
      </p:sp>
      <p:grpSp>
        <p:nvGrpSpPr>
          <p:cNvPr id="2" name="Group 11"/>
          <p:cNvGrpSpPr>
            <a:grpSpLocks/>
          </p:cNvGrpSpPr>
          <p:nvPr/>
        </p:nvGrpSpPr>
        <p:grpSpPr bwMode="auto">
          <a:xfrm>
            <a:off x="6559550" y="1401763"/>
            <a:ext cx="1708150" cy="4867275"/>
            <a:chOff x="4359" y="759"/>
            <a:chExt cx="1136" cy="3241"/>
          </a:xfrm>
        </p:grpSpPr>
        <p:sp>
          <p:nvSpPr>
            <p:cNvPr id="46115" name="Line 12"/>
            <p:cNvSpPr>
              <a:spLocks noChangeShapeType="1"/>
            </p:cNvSpPr>
            <p:nvPr/>
          </p:nvSpPr>
          <p:spPr bwMode="auto">
            <a:xfrm>
              <a:off x="4359" y="759"/>
              <a:ext cx="0" cy="3241"/>
            </a:xfrm>
            <a:prstGeom prst="line">
              <a:avLst/>
            </a:prstGeom>
            <a:noFill/>
            <a:ln w="12700">
              <a:solidFill>
                <a:schemeClr val="bg2"/>
              </a:solidFill>
              <a:round/>
              <a:headEnd/>
              <a:tailEnd/>
            </a:ln>
          </p:spPr>
          <p:txBody>
            <a:bodyPr wrap="none" anchor="ctr"/>
            <a:lstStyle/>
            <a:p>
              <a:endParaRPr lang="en-US" dirty="0">
                <a:solidFill>
                  <a:srgbClr val="969491"/>
                </a:solidFill>
              </a:endParaRPr>
            </a:p>
          </p:txBody>
        </p:sp>
        <p:sp>
          <p:nvSpPr>
            <p:cNvPr id="46116" name="Line 13"/>
            <p:cNvSpPr>
              <a:spLocks noChangeShapeType="1"/>
            </p:cNvSpPr>
            <p:nvPr/>
          </p:nvSpPr>
          <p:spPr bwMode="auto">
            <a:xfrm>
              <a:off x="4643" y="759"/>
              <a:ext cx="0" cy="3241"/>
            </a:xfrm>
            <a:prstGeom prst="line">
              <a:avLst/>
            </a:prstGeom>
            <a:noFill/>
            <a:ln w="12700">
              <a:solidFill>
                <a:schemeClr val="bg2"/>
              </a:solidFill>
              <a:round/>
              <a:headEnd/>
              <a:tailEnd/>
            </a:ln>
          </p:spPr>
          <p:txBody>
            <a:bodyPr wrap="none" anchor="ctr"/>
            <a:lstStyle/>
            <a:p>
              <a:endParaRPr lang="en-US" dirty="0">
                <a:solidFill>
                  <a:srgbClr val="969491"/>
                </a:solidFill>
              </a:endParaRPr>
            </a:p>
          </p:txBody>
        </p:sp>
        <p:sp>
          <p:nvSpPr>
            <p:cNvPr id="46117" name="Line 14"/>
            <p:cNvSpPr>
              <a:spLocks noChangeShapeType="1"/>
            </p:cNvSpPr>
            <p:nvPr/>
          </p:nvSpPr>
          <p:spPr bwMode="auto">
            <a:xfrm>
              <a:off x="4927" y="759"/>
              <a:ext cx="0" cy="3241"/>
            </a:xfrm>
            <a:prstGeom prst="line">
              <a:avLst/>
            </a:prstGeom>
            <a:noFill/>
            <a:ln w="38100">
              <a:solidFill>
                <a:schemeClr val="bg2"/>
              </a:solidFill>
              <a:round/>
              <a:headEnd/>
              <a:tailEnd/>
            </a:ln>
          </p:spPr>
          <p:txBody>
            <a:bodyPr wrap="none" anchor="ctr"/>
            <a:lstStyle/>
            <a:p>
              <a:endParaRPr lang="en-US" dirty="0">
                <a:solidFill>
                  <a:srgbClr val="969491"/>
                </a:solidFill>
              </a:endParaRPr>
            </a:p>
          </p:txBody>
        </p:sp>
        <p:sp>
          <p:nvSpPr>
            <p:cNvPr id="46118" name="Line 15"/>
            <p:cNvSpPr>
              <a:spLocks noChangeShapeType="1"/>
            </p:cNvSpPr>
            <p:nvPr/>
          </p:nvSpPr>
          <p:spPr bwMode="auto">
            <a:xfrm>
              <a:off x="5211" y="759"/>
              <a:ext cx="0" cy="3241"/>
            </a:xfrm>
            <a:prstGeom prst="line">
              <a:avLst/>
            </a:prstGeom>
            <a:noFill/>
            <a:ln w="12700">
              <a:solidFill>
                <a:schemeClr val="bg2"/>
              </a:solidFill>
              <a:round/>
              <a:headEnd/>
              <a:tailEnd/>
            </a:ln>
          </p:spPr>
          <p:txBody>
            <a:bodyPr wrap="none" anchor="ctr"/>
            <a:lstStyle/>
            <a:p>
              <a:endParaRPr lang="en-US" dirty="0">
                <a:solidFill>
                  <a:srgbClr val="969491"/>
                </a:solidFill>
              </a:endParaRPr>
            </a:p>
          </p:txBody>
        </p:sp>
        <p:sp>
          <p:nvSpPr>
            <p:cNvPr id="46119" name="Line 16"/>
            <p:cNvSpPr>
              <a:spLocks noChangeShapeType="1"/>
            </p:cNvSpPr>
            <p:nvPr/>
          </p:nvSpPr>
          <p:spPr bwMode="auto">
            <a:xfrm>
              <a:off x="5495" y="759"/>
              <a:ext cx="0" cy="3241"/>
            </a:xfrm>
            <a:prstGeom prst="line">
              <a:avLst/>
            </a:prstGeom>
            <a:noFill/>
            <a:ln w="12700">
              <a:solidFill>
                <a:schemeClr val="bg2"/>
              </a:solidFill>
              <a:round/>
              <a:headEnd/>
              <a:tailEnd/>
            </a:ln>
          </p:spPr>
          <p:txBody>
            <a:bodyPr wrap="none" anchor="ctr"/>
            <a:lstStyle/>
            <a:p>
              <a:endParaRPr lang="en-US" dirty="0">
                <a:solidFill>
                  <a:srgbClr val="969491"/>
                </a:solidFill>
              </a:endParaRPr>
            </a:p>
          </p:txBody>
        </p:sp>
      </p:grpSp>
      <p:sp>
        <p:nvSpPr>
          <p:cNvPr id="46090" name="Text Box 17"/>
          <p:cNvSpPr txBox="1">
            <a:spLocks noChangeArrowheads="1"/>
          </p:cNvSpPr>
          <p:nvPr/>
        </p:nvSpPr>
        <p:spPr bwMode="auto">
          <a:xfrm>
            <a:off x="6619875" y="2462213"/>
            <a:ext cx="292100"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p>
        </p:txBody>
      </p:sp>
      <p:sp>
        <p:nvSpPr>
          <p:cNvPr id="46091" name="Text Box 18"/>
          <p:cNvSpPr txBox="1">
            <a:spLocks noChangeArrowheads="1"/>
          </p:cNvSpPr>
          <p:nvPr/>
        </p:nvSpPr>
        <p:spPr bwMode="auto">
          <a:xfrm>
            <a:off x="7077075" y="3028950"/>
            <a:ext cx="290513" cy="246063"/>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endParaRPr lang="de-DE" sz="1300">
              <a:solidFill>
                <a:srgbClr val="009C82"/>
              </a:solidFill>
            </a:endParaRPr>
          </a:p>
        </p:txBody>
      </p:sp>
      <p:sp>
        <p:nvSpPr>
          <p:cNvPr id="46092" name="Text Box 19"/>
          <p:cNvSpPr txBox="1">
            <a:spLocks noChangeArrowheads="1"/>
          </p:cNvSpPr>
          <p:nvPr/>
        </p:nvSpPr>
        <p:spPr bwMode="auto">
          <a:xfrm>
            <a:off x="6643688" y="3625850"/>
            <a:ext cx="292100"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endParaRPr lang="de-DE" sz="1300">
              <a:solidFill>
                <a:srgbClr val="009C82"/>
              </a:solidFill>
            </a:endParaRPr>
          </a:p>
        </p:txBody>
      </p:sp>
      <p:sp>
        <p:nvSpPr>
          <p:cNvPr id="46093" name="Text Box 20"/>
          <p:cNvSpPr txBox="1">
            <a:spLocks noChangeArrowheads="1"/>
          </p:cNvSpPr>
          <p:nvPr/>
        </p:nvSpPr>
        <p:spPr bwMode="auto">
          <a:xfrm>
            <a:off x="7077075" y="3625850"/>
            <a:ext cx="290513"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endParaRPr lang="de-DE" sz="1300">
              <a:solidFill>
                <a:srgbClr val="009C82"/>
              </a:solidFill>
            </a:endParaRPr>
          </a:p>
        </p:txBody>
      </p:sp>
      <p:sp>
        <p:nvSpPr>
          <p:cNvPr id="46094" name="Text Box 21"/>
          <p:cNvSpPr txBox="1">
            <a:spLocks noChangeArrowheads="1"/>
          </p:cNvSpPr>
          <p:nvPr/>
        </p:nvSpPr>
        <p:spPr bwMode="auto">
          <a:xfrm>
            <a:off x="7508875" y="3625850"/>
            <a:ext cx="290513"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p>
        </p:txBody>
      </p:sp>
      <p:sp>
        <p:nvSpPr>
          <p:cNvPr id="46095" name="Text Box 22"/>
          <p:cNvSpPr txBox="1">
            <a:spLocks noChangeArrowheads="1"/>
          </p:cNvSpPr>
          <p:nvPr/>
        </p:nvSpPr>
        <p:spPr bwMode="auto">
          <a:xfrm>
            <a:off x="7927975" y="3625850"/>
            <a:ext cx="292100"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endParaRPr lang="de-DE" sz="1300">
              <a:solidFill>
                <a:srgbClr val="009C82"/>
              </a:solidFill>
            </a:endParaRPr>
          </a:p>
        </p:txBody>
      </p:sp>
      <p:sp>
        <p:nvSpPr>
          <p:cNvPr id="46096" name="Text Box 23"/>
          <p:cNvSpPr txBox="1">
            <a:spLocks noChangeArrowheads="1"/>
          </p:cNvSpPr>
          <p:nvPr/>
        </p:nvSpPr>
        <p:spPr bwMode="auto">
          <a:xfrm>
            <a:off x="8351838" y="3625850"/>
            <a:ext cx="290512"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p>
        </p:txBody>
      </p:sp>
      <p:sp>
        <p:nvSpPr>
          <p:cNvPr id="46097" name="Text Box 24"/>
          <p:cNvSpPr txBox="1">
            <a:spLocks noChangeArrowheads="1"/>
          </p:cNvSpPr>
          <p:nvPr/>
        </p:nvSpPr>
        <p:spPr bwMode="auto">
          <a:xfrm>
            <a:off x="7508875" y="4256088"/>
            <a:ext cx="290513"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p>
        </p:txBody>
      </p:sp>
      <p:sp>
        <p:nvSpPr>
          <p:cNvPr id="46098" name="Text Box 25"/>
          <p:cNvSpPr txBox="1">
            <a:spLocks noChangeArrowheads="1"/>
          </p:cNvSpPr>
          <p:nvPr/>
        </p:nvSpPr>
        <p:spPr bwMode="auto">
          <a:xfrm>
            <a:off x="7927975" y="4256088"/>
            <a:ext cx="292100"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endParaRPr lang="de-DE" sz="1300">
              <a:solidFill>
                <a:srgbClr val="009C82"/>
              </a:solidFill>
            </a:endParaRPr>
          </a:p>
        </p:txBody>
      </p:sp>
      <p:sp>
        <p:nvSpPr>
          <p:cNvPr id="46099" name="Text Box 26"/>
          <p:cNvSpPr txBox="1">
            <a:spLocks noChangeArrowheads="1"/>
          </p:cNvSpPr>
          <p:nvPr/>
        </p:nvSpPr>
        <p:spPr bwMode="auto">
          <a:xfrm>
            <a:off x="8351838" y="4256088"/>
            <a:ext cx="290512"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p>
        </p:txBody>
      </p:sp>
      <p:sp>
        <p:nvSpPr>
          <p:cNvPr id="46100" name="Text Box 27"/>
          <p:cNvSpPr txBox="1">
            <a:spLocks noChangeArrowheads="1"/>
          </p:cNvSpPr>
          <p:nvPr/>
        </p:nvSpPr>
        <p:spPr bwMode="auto">
          <a:xfrm>
            <a:off x="7508875" y="4860925"/>
            <a:ext cx="290513"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p>
        </p:txBody>
      </p:sp>
      <p:sp>
        <p:nvSpPr>
          <p:cNvPr id="46101" name="Text Box 28"/>
          <p:cNvSpPr txBox="1">
            <a:spLocks noChangeArrowheads="1"/>
          </p:cNvSpPr>
          <p:nvPr/>
        </p:nvSpPr>
        <p:spPr bwMode="auto">
          <a:xfrm>
            <a:off x="7927975" y="5486400"/>
            <a:ext cx="292100"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9C82"/>
                </a:solidFill>
              </a:rPr>
              <a:t>•</a:t>
            </a:r>
            <a:endParaRPr lang="de-DE" sz="1300">
              <a:solidFill>
                <a:srgbClr val="009C82"/>
              </a:solidFill>
            </a:endParaRPr>
          </a:p>
        </p:txBody>
      </p:sp>
      <p:sp>
        <p:nvSpPr>
          <p:cNvPr id="46102" name="Text Box 29"/>
          <p:cNvSpPr txBox="1">
            <a:spLocks noChangeArrowheads="1"/>
          </p:cNvSpPr>
          <p:nvPr/>
        </p:nvSpPr>
        <p:spPr bwMode="auto">
          <a:xfrm>
            <a:off x="8351838" y="5983288"/>
            <a:ext cx="290512"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b="1">
                <a:solidFill>
                  <a:srgbClr val="00A082"/>
                </a:solidFill>
              </a:rPr>
              <a:t>•</a:t>
            </a:r>
          </a:p>
        </p:txBody>
      </p:sp>
      <p:sp>
        <p:nvSpPr>
          <p:cNvPr id="46103" name="Text Box 30"/>
          <p:cNvSpPr txBox="1">
            <a:spLocks noChangeArrowheads="1"/>
          </p:cNvSpPr>
          <p:nvPr/>
        </p:nvSpPr>
        <p:spPr bwMode="auto">
          <a:xfrm rot="-5400000">
            <a:off x="6526213" y="1825625"/>
            <a:ext cx="520700"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a:solidFill>
                  <a:srgbClr val="000000"/>
                </a:solidFill>
              </a:rPr>
              <a:t>LON</a:t>
            </a:r>
          </a:p>
        </p:txBody>
      </p:sp>
      <p:sp>
        <p:nvSpPr>
          <p:cNvPr id="46104" name="Text Box 31"/>
          <p:cNvSpPr txBox="1">
            <a:spLocks noChangeArrowheads="1"/>
          </p:cNvSpPr>
          <p:nvPr/>
        </p:nvSpPr>
        <p:spPr bwMode="auto">
          <a:xfrm rot="-5400000">
            <a:off x="7196932" y="1674019"/>
            <a:ext cx="814387"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a:solidFill>
                  <a:srgbClr val="000000"/>
                </a:solidFill>
              </a:rPr>
              <a:t>Ext. Off</a:t>
            </a:r>
          </a:p>
        </p:txBody>
      </p:sp>
      <p:sp>
        <p:nvSpPr>
          <p:cNvPr id="46105" name="Text Box 32"/>
          <p:cNvSpPr txBox="1">
            <a:spLocks noChangeArrowheads="1"/>
          </p:cNvSpPr>
          <p:nvPr/>
        </p:nvSpPr>
        <p:spPr bwMode="auto">
          <a:xfrm rot="-5400000">
            <a:off x="6927851" y="1846262"/>
            <a:ext cx="482600"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a:solidFill>
                  <a:srgbClr val="000000"/>
                </a:solidFill>
              </a:rPr>
              <a:t>PLR</a:t>
            </a:r>
          </a:p>
        </p:txBody>
      </p:sp>
      <p:sp>
        <p:nvSpPr>
          <p:cNvPr id="46106" name="Text Box 33"/>
          <p:cNvSpPr txBox="1">
            <a:spLocks noChangeArrowheads="1"/>
          </p:cNvSpPr>
          <p:nvPr/>
        </p:nvSpPr>
        <p:spPr bwMode="auto">
          <a:xfrm rot="-5400000">
            <a:off x="7700963" y="1652587"/>
            <a:ext cx="857250"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a:solidFill>
                  <a:srgbClr val="000000"/>
                </a:solidFill>
              </a:rPr>
              <a:t>Ext. Min</a:t>
            </a:r>
          </a:p>
        </p:txBody>
      </p:sp>
      <p:sp>
        <p:nvSpPr>
          <p:cNvPr id="46107" name="Text Box 34"/>
          <p:cNvSpPr txBox="1">
            <a:spLocks noChangeArrowheads="1"/>
          </p:cNvSpPr>
          <p:nvPr/>
        </p:nvSpPr>
        <p:spPr bwMode="auto">
          <a:xfrm rot="-5400000">
            <a:off x="8247857" y="1815306"/>
            <a:ext cx="541338"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a:solidFill>
                  <a:srgbClr val="000000"/>
                </a:solidFill>
              </a:rPr>
              <a:t>SBM</a:t>
            </a:r>
          </a:p>
        </p:txBody>
      </p:sp>
      <p:sp>
        <p:nvSpPr>
          <p:cNvPr id="46108" name="Text Box 36"/>
          <p:cNvSpPr txBox="1">
            <a:spLocks noChangeArrowheads="1"/>
          </p:cNvSpPr>
          <p:nvPr/>
        </p:nvSpPr>
        <p:spPr bwMode="auto">
          <a:xfrm>
            <a:off x="598488" y="1717675"/>
            <a:ext cx="885825"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a:solidFill>
                  <a:srgbClr val="000000"/>
                </a:solidFill>
              </a:rPr>
              <a:t>Function</a:t>
            </a:r>
          </a:p>
        </p:txBody>
      </p:sp>
      <p:sp>
        <p:nvSpPr>
          <p:cNvPr id="46109" name="Text Box 37"/>
          <p:cNvSpPr txBox="1">
            <a:spLocks noChangeArrowheads="1"/>
          </p:cNvSpPr>
          <p:nvPr/>
        </p:nvSpPr>
        <p:spPr bwMode="auto">
          <a:xfrm>
            <a:off x="5365750" y="1717675"/>
            <a:ext cx="1198563" cy="244475"/>
          </a:xfrm>
          <a:prstGeom prst="rect">
            <a:avLst/>
          </a:prstGeom>
          <a:noFill/>
          <a:ln w="12700">
            <a:noFill/>
            <a:miter lim="800000"/>
            <a:headEnd/>
            <a:tailEnd/>
          </a:ln>
        </p:spPr>
        <p:txBody>
          <a:bodyPr wrap="none" lIns="85707" tIns="42102" rIns="85707" bIns="42102">
            <a:spAutoFit/>
          </a:bodyPr>
          <a:lstStyle/>
          <a:p>
            <a:pPr defTabSz="866775" eaLnBrk="0" hangingPunct="0">
              <a:lnSpc>
                <a:spcPct val="80000"/>
              </a:lnSpc>
              <a:spcBef>
                <a:spcPct val="20000"/>
              </a:spcBef>
            </a:pPr>
            <a:r>
              <a:rPr lang="de-DE" sz="1300">
                <a:solidFill>
                  <a:srgbClr val="000000"/>
                </a:solidFill>
              </a:rPr>
              <a:t>Module type</a:t>
            </a:r>
          </a:p>
        </p:txBody>
      </p:sp>
      <p:sp>
        <p:nvSpPr>
          <p:cNvPr id="46110" name="Line 38"/>
          <p:cNvSpPr>
            <a:spLocks noChangeShapeType="1"/>
          </p:cNvSpPr>
          <p:nvPr/>
        </p:nvSpPr>
        <p:spPr bwMode="auto">
          <a:xfrm>
            <a:off x="690563" y="1401763"/>
            <a:ext cx="5868987" cy="842962"/>
          </a:xfrm>
          <a:prstGeom prst="line">
            <a:avLst/>
          </a:prstGeom>
          <a:noFill/>
          <a:ln w="12700">
            <a:solidFill>
              <a:schemeClr val="bg2"/>
            </a:solidFill>
            <a:round/>
            <a:headEnd/>
            <a:tailEnd/>
          </a:ln>
        </p:spPr>
        <p:txBody>
          <a:bodyPr lIns="79313" tIns="38960" rIns="79313" bIns="38960" anchor="ctr">
            <a:spAutoFit/>
          </a:bodyPr>
          <a:lstStyle/>
          <a:p>
            <a:endParaRPr lang="en-US" dirty="0">
              <a:solidFill>
                <a:srgbClr val="969491"/>
              </a:solidFill>
            </a:endParaRPr>
          </a:p>
        </p:txBody>
      </p:sp>
      <p:sp>
        <p:nvSpPr>
          <p:cNvPr id="46111" name="Rectangle 43"/>
          <p:cNvSpPr>
            <a:spLocks noGrp="1" noChangeArrowheads="1"/>
          </p:cNvSpPr>
          <p:nvPr>
            <p:ph type="body" idx="1"/>
          </p:nvPr>
        </p:nvSpPr>
        <p:spPr>
          <a:xfrm>
            <a:off x="600075" y="1447800"/>
            <a:ext cx="7493000" cy="4959350"/>
          </a:xfrm>
        </p:spPr>
        <p:txBody>
          <a:bodyPr/>
          <a:lstStyle/>
          <a:p>
            <a:pPr lvl="1">
              <a:lnSpc>
                <a:spcPct val="90000"/>
              </a:lnSpc>
              <a:spcBef>
                <a:spcPct val="30000"/>
              </a:spcBef>
            </a:pPr>
            <a:endParaRPr lang="de-DE" sz="1200" b="1" dirty="0" smtClean="0">
              <a:solidFill>
                <a:srgbClr val="000000"/>
              </a:solidFill>
            </a:endParaRPr>
          </a:p>
          <a:p>
            <a:pPr lvl="1">
              <a:lnSpc>
                <a:spcPct val="90000"/>
              </a:lnSpc>
              <a:spcBef>
                <a:spcPct val="30000"/>
              </a:spcBef>
            </a:pPr>
            <a:endParaRPr lang="de-DE" sz="1200" b="1" dirty="0" smtClean="0">
              <a:solidFill>
                <a:srgbClr val="000000"/>
              </a:solidFill>
            </a:endParaRPr>
          </a:p>
          <a:p>
            <a:pPr lvl="1">
              <a:lnSpc>
                <a:spcPct val="90000"/>
              </a:lnSpc>
              <a:spcBef>
                <a:spcPct val="30000"/>
              </a:spcBef>
            </a:pPr>
            <a:endParaRPr lang="de-DE" sz="1200" b="1" dirty="0" smtClean="0">
              <a:solidFill>
                <a:srgbClr val="000000"/>
              </a:solidFill>
            </a:endParaRPr>
          </a:p>
          <a:p>
            <a:pPr lvl="1">
              <a:lnSpc>
                <a:spcPct val="90000"/>
              </a:lnSpc>
              <a:spcBef>
                <a:spcPct val="30000"/>
              </a:spcBef>
            </a:pPr>
            <a:endParaRPr lang="de-DE" sz="1200" b="1" dirty="0" smtClean="0">
              <a:solidFill>
                <a:srgbClr val="000000"/>
              </a:solidFill>
            </a:endParaRPr>
          </a:p>
          <a:p>
            <a:pPr lvl="1">
              <a:lnSpc>
                <a:spcPct val="90000"/>
              </a:lnSpc>
              <a:spcBef>
                <a:spcPct val="30000"/>
              </a:spcBef>
            </a:pPr>
            <a:r>
              <a:rPr lang="de-DE" sz="1200" b="1" dirty="0" smtClean="0">
                <a:solidFill>
                  <a:srgbClr val="000000"/>
                </a:solidFill>
              </a:rPr>
              <a:t>LON interface</a:t>
            </a:r>
            <a:r>
              <a:rPr lang="de-DE" sz="1200" dirty="0" smtClean="0">
                <a:solidFill>
                  <a:srgbClr val="000000"/>
                </a:solidFill>
              </a:rPr>
              <a:t> for link-up to LONWORKS-networks, </a:t>
            </a:r>
            <a:br>
              <a:rPr lang="de-DE" sz="1200" dirty="0" smtClean="0">
                <a:solidFill>
                  <a:srgbClr val="000000"/>
                </a:solidFill>
              </a:rPr>
            </a:br>
            <a:r>
              <a:rPr lang="de-DE" sz="1200" dirty="0" smtClean="0">
                <a:solidFill>
                  <a:srgbClr val="000000"/>
                </a:solidFill>
              </a:rPr>
              <a:t>Transceiver FTT 10 A</a:t>
            </a:r>
          </a:p>
          <a:p>
            <a:pPr lvl="1">
              <a:lnSpc>
                <a:spcPct val="90000"/>
              </a:lnSpc>
              <a:spcBef>
                <a:spcPct val="30000"/>
              </a:spcBef>
              <a:buFont typeface="Verdana" pitchFamily="34" charset="0"/>
              <a:buNone/>
            </a:pPr>
            <a:r>
              <a:rPr lang="de-DE" sz="1200" dirty="0" smtClean="0">
                <a:solidFill>
                  <a:srgbClr val="000000"/>
                </a:solidFill>
              </a:rPr>
              <a:t>	</a:t>
            </a:r>
          </a:p>
          <a:p>
            <a:pPr lvl="1">
              <a:lnSpc>
                <a:spcPct val="90000"/>
              </a:lnSpc>
              <a:spcBef>
                <a:spcPct val="30000"/>
              </a:spcBef>
            </a:pPr>
            <a:r>
              <a:rPr lang="de-DE" sz="1200" b="1" dirty="0" smtClean="0">
                <a:solidFill>
                  <a:srgbClr val="000000"/>
                </a:solidFill>
              </a:rPr>
              <a:t>PLR interface</a:t>
            </a:r>
            <a:r>
              <a:rPr lang="de-DE" sz="1200" dirty="0" smtClean="0">
                <a:solidFill>
                  <a:srgbClr val="000000"/>
                </a:solidFill>
              </a:rPr>
              <a:t> for link-up to BMS via über WILO-</a:t>
            </a:r>
            <a:br>
              <a:rPr lang="de-DE" sz="1200" dirty="0" smtClean="0">
                <a:solidFill>
                  <a:srgbClr val="000000"/>
                </a:solidFill>
              </a:rPr>
            </a:br>
            <a:r>
              <a:rPr lang="de-DE" sz="1200" dirty="0" smtClean="0">
                <a:solidFill>
                  <a:srgbClr val="000000"/>
                </a:solidFill>
              </a:rPr>
              <a:t>interface converter or onsite coupling modules	</a:t>
            </a:r>
          </a:p>
          <a:p>
            <a:pPr lvl="1">
              <a:lnSpc>
                <a:spcPct val="90000"/>
              </a:lnSpc>
              <a:spcBef>
                <a:spcPct val="30000"/>
              </a:spcBef>
            </a:pPr>
            <a:endParaRPr lang="de-DE" sz="1200" dirty="0" smtClean="0">
              <a:solidFill>
                <a:srgbClr val="000000"/>
              </a:solidFill>
            </a:endParaRPr>
          </a:p>
          <a:p>
            <a:pPr lvl="1">
              <a:lnSpc>
                <a:spcPct val="90000"/>
              </a:lnSpc>
              <a:spcBef>
                <a:spcPct val="30000"/>
              </a:spcBef>
            </a:pPr>
            <a:r>
              <a:rPr lang="de-DE" sz="1200" b="1" dirty="0" smtClean="0">
                <a:solidFill>
                  <a:srgbClr val="000000"/>
                </a:solidFill>
              </a:rPr>
              <a:t>DP interface </a:t>
            </a:r>
            <a:r>
              <a:rPr lang="de-DE" sz="1200" dirty="0" smtClean="0">
                <a:solidFill>
                  <a:srgbClr val="000000"/>
                </a:solidFill>
              </a:rPr>
              <a:t>for an integrated</a:t>
            </a:r>
            <a:r>
              <a:rPr lang="de-DE" sz="1200" b="1" dirty="0" smtClean="0">
                <a:solidFill>
                  <a:srgbClr val="000000"/>
                </a:solidFill>
              </a:rPr>
              <a:t> </a:t>
            </a:r>
            <a:r>
              <a:rPr lang="de-DE" sz="1200" dirty="0" smtClean="0">
                <a:solidFill>
                  <a:srgbClr val="000000"/>
                </a:solidFill>
              </a:rPr>
              <a:t> dual pump management </a:t>
            </a:r>
            <a:br>
              <a:rPr lang="de-DE" sz="1200" dirty="0" smtClean="0">
                <a:solidFill>
                  <a:srgbClr val="000000"/>
                </a:solidFill>
              </a:rPr>
            </a:br>
            <a:r>
              <a:rPr lang="de-DE" sz="1200" dirty="0" smtClean="0">
                <a:solidFill>
                  <a:srgbClr val="000000"/>
                </a:solidFill>
              </a:rPr>
              <a:t>of 2 single-head pumps</a:t>
            </a:r>
          </a:p>
          <a:p>
            <a:pPr lvl="1">
              <a:lnSpc>
                <a:spcPct val="90000"/>
              </a:lnSpc>
              <a:spcBef>
                <a:spcPct val="30000"/>
              </a:spcBef>
            </a:pPr>
            <a:endParaRPr lang="de-DE" sz="1200" dirty="0" smtClean="0">
              <a:solidFill>
                <a:srgbClr val="000000"/>
              </a:solidFill>
            </a:endParaRPr>
          </a:p>
          <a:p>
            <a:pPr lvl="1">
              <a:lnSpc>
                <a:spcPct val="90000"/>
              </a:lnSpc>
              <a:spcBef>
                <a:spcPct val="30000"/>
              </a:spcBef>
            </a:pPr>
            <a:r>
              <a:rPr lang="de-DE" sz="1200" b="1" dirty="0" smtClean="0">
                <a:solidFill>
                  <a:srgbClr val="000000"/>
                </a:solidFill>
              </a:rPr>
              <a:t>Control input ‘ =...10V‘ </a:t>
            </a:r>
            <a:r>
              <a:rPr lang="de-DE" sz="1200" dirty="0" smtClean="0">
                <a:solidFill>
                  <a:srgbClr val="000000"/>
                </a:solidFill>
              </a:rPr>
              <a:t>for remote speed control or</a:t>
            </a:r>
            <a:br>
              <a:rPr lang="de-DE" sz="1200" dirty="0" smtClean="0">
                <a:solidFill>
                  <a:srgbClr val="000000"/>
                </a:solidFill>
              </a:rPr>
            </a:br>
            <a:r>
              <a:rPr lang="de-DE" sz="1200" dirty="0" smtClean="0">
                <a:solidFill>
                  <a:srgbClr val="000000"/>
                </a:solidFill>
              </a:rPr>
              <a:t>head setpoint adjustments</a:t>
            </a:r>
          </a:p>
          <a:p>
            <a:pPr lvl="1">
              <a:lnSpc>
                <a:spcPct val="90000"/>
              </a:lnSpc>
              <a:spcBef>
                <a:spcPct val="30000"/>
              </a:spcBef>
            </a:pPr>
            <a:endParaRPr lang="de-DE" sz="1200" dirty="0" smtClean="0">
              <a:solidFill>
                <a:srgbClr val="000000"/>
              </a:solidFill>
            </a:endParaRPr>
          </a:p>
          <a:p>
            <a:pPr lvl="1">
              <a:lnSpc>
                <a:spcPct val="90000"/>
              </a:lnSpc>
              <a:spcBef>
                <a:spcPct val="30000"/>
              </a:spcBef>
            </a:pPr>
            <a:r>
              <a:rPr lang="de-DE" sz="1200" b="1" dirty="0" smtClean="0">
                <a:solidFill>
                  <a:srgbClr val="000000"/>
                </a:solidFill>
              </a:rPr>
              <a:t>Control input ‘Ext.Off‘</a:t>
            </a:r>
            <a:r>
              <a:rPr lang="de-DE" sz="1200" dirty="0" smtClean="0">
                <a:solidFill>
                  <a:srgbClr val="000000"/>
                </a:solidFill>
              </a:rPr>
              <a:t> for volt-free normally closed contacts</a:t>
            </a:r>
            <a:br>
              <a:rPr lang="de-DE" sz="1200" dirty="0" smtClean="0">
                <a:solidFill>
                  <a:srgbClr val="000000"/>
                </a:solidFill>
              </a:rPr>
            </a:br>
            <a:endParaRPr lang="de-DE" sz="1200" dirty="0" smtClean="0">
              <a:solidFill>
                <a:srgbClr val="000000"/>
              </a:solidFill>
            </a:endParaRPr>
          </a:p>
          <a:p>
            <a:pPr lvl="1">
              <a:lnSpc>
                <a:spcPct val="90000"/>
              </a:lnSpc>
              <a:spcBef>
                <a:spcPct val="30000"/>
              </a:spcBef>
            </a:pPr>
            <a:endParaRPr lang="de-DE" sz="1200" dirty="0" smtClean="0">
              <a:solidFill>
                <a:srgbClr val="000000"/>
              </a:solidFill>
            </a:endParaRPr>
          </a:p>
          <a:p>
            <a:pPr lvl="1">
              <a:lnSpc>
                <a:spcPct val="90000"/>
              </a:lnSpc>
              <a:spcBef>
                <a:spcPct val="30000"/>
              </a:spcBef>
            </a:pPr>
            <a:r>
              <a:rPr lang="de-DE" sz="1200" b="1" dirty="0" smtClean="0">
                <a:solidFill>
                  <a:srgbClr val="000000"/>
                </a:solidFill>
              </a:rPr>
              <a:t>Control input ‘Ext.Min‘</a:t>
            </a:r>
            <a:r>
              <a:rPr lang="de-DE" sz="1200" dirty="0" smtClean="0">
                <a:solidFill>
                  <a:srgbClr val="000000"/>
                </a:solidFill>
              </a:rPr>
              <a:t> for volt-free normally closed contacts </a:t>
            </a:r>
            <a:br>
              <a:rPr lang="de-DE" sz="1200" dirty="0" smtClean="0">
                <a:solidFill>
                  <a:srgbClr val="000000"/>
                </a:solidFill>
              </a:rPr>
            </a:br>
            <a:endParaRPr lang="de-DE" sz="1200" dirty="0" smtClean="0">
              <a:solidFill>
                <a:srgbClr val="000000"/>
              </a:solidFill>
            </a:endParaRPr>
          </a:p>
          <a:p>
            <a:pPr lvl="1">
              <a:lnSpc>
                <a:spcPct val="90000"/>
              </a:lnSpc>
              <a:spcBef>
                <a:spcPct val="30000"/>
              </a:spcBef>
            </a:pPr>
            <a:endParaRPr lang="de-DE" sz="1200" dirty="0" smtClean="0">
              <a:solidFill>
                <a:srgbClr val="000000"/>
              </a:solidFill>
            </a:endParaRPr>
          </a:p>
          <a:p>
            <a:pPr lvl="1">
              <a:lnSpc>
                <a:spcPct val="90000"/>
              </a:lnSpc>
              <a:spcBef>
                <a:spcPct val="30000"/>
              </a:spcBef>
            </a:pPr>
            <a:r>
              <a:rPr lang="de-DE" sz="1200" b="1" dirty="0" smtClean="0">
                <a:solidFill>
                  <a:srgbClr val="000000"/>
                </a:solidFill>
              </a:rPr>
              <a:t>Run signal SBM</a:t>
            </a:r>
            <a:r>
              <a:rPr lang="de-DE" sz="1200" dirty="0" smtClean="0">
                <a:solidFill>
                  <a:srgbClr val="000000"/>
                </a:solidFill>
              </a:rPr>
              <a:t> as volt-free normally open contacts</a:t>
            </a:r>
          </a:p>
        </p:txBody>
      </p:sp>
      <p:cxnSp>
        <p:nvCxnSpPr>
          <p:cNvPr id="46112" name="Straight Connector 41"/>
          <p:cNvCxnSpPr>
            <a:cxnSpLocks noChangeShapeType="1"/>
          </p:cNvCxnSpPr>
          <p:nvPr/>
        </p:nvCxnSpPr>
        <p:spPr bwMode="auto">
          <a:xfrm rot="5400000">
            <a:off x="6896100" y="1866900"/>
            <a:ext cx="533400" cy="152400"/>
          </a:xfrm>
          <a:prstGeom prst="line">
            <a:avLst/>
          </a:prstGeom>
          <a:noFill/>
          <a:ln w="25400" algn="ctr">
            <a:solidFill>
              <a:srgbClr val="CF142B"/>
            </a:solidFill>
            <a:round/>
            <a:headEnd/>
            <a:tailEnd/>
          </a:ln>
        </p:spPr>
      </p:cxnSp>
      <p:cxnSp>
        <p:nvCxnSpPr>
          <p:cNvPr id="46113" name="Straight Connector 43"/>
          <p:cNvCxnSpPr>
            <a:cxnSpLocks noChangeShapeType="1"/>
          </p:cNvCxnSpPr>
          <p:nvPr/>
        </p:nvCxnSpPr>
        <p:spPr bwMode="auto">
          <a:xfrm>
            <a:off x="762000" y="2895600"/>
            <a:ext cx="4191000" cy="381000"/>
          </a:xfrm>
          <a:prstGeom prst="line">
            <a:avLst/>
          </a:prstGeom>
          <a:noFill/>
          <a:ln w="25400" algn="ctr">
            <a:solidFill>
              <a:srgbClr val="CF142B"/>
            </a:solidFill>
            <a:round/>
            <a:headEnd/>
            <a:tailEnd/>
          </a:ln>
        </p:spPr>
      </p:cxnSp>
      <p:sp>
        <p:nvSpPr>
          <p:cNvPr id="46114" name="Rectangle 11"/>
          <p:cNvSpPr>
            <a:spLocks noGrp="1" noChangeArrowheads="1"/>
          </p:cNvSpPr>
          <p:nvPr>
            <p:ph type="title"/>
          </p:nvPr>
        </p:nvSpPr>
        <p:spPr>
          <a:xfrm>
            <a:off x="1066800" y="533400"/>
            <a:ext cx="7031038" cy="417513"/>
          </a:xfrm>
        </p:spPr>
        <p:txBody>
          <a:bodyPr/>
          <a:lstStyle/>
          <a:p>
            <a:pPr algn="ctr" eaLnBrk="1" hangingPunct="1"/>
            <a:r>
              <a:rPr lang="en-US" sz="2800" dirty="0" smtClean="0">
                <a:solidFill>
                  <a:srgbClr val="000000"/>
                </a:solidFill>
              </a:rPr>
              <a:t>Functional – Inter Face Modules</a:t>
            </a:r>
            <a:endParaRPr lang="de-DE" sz="2800" dirty="0" smtClean="0">
              <a:solidFill>
                <a:srgbClr val="00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11"/>
          <p:cNvSpPr txBox="1">
            <a:spLocks noChangeArrowheads="1"/>
          </p:cNvSpPr>
          <p:nvPr/>
        </p:nvSpPr>
        <p:spPr bwMode="auto">
          <a:xfrm>
            <a:off x="1066800" y="214290"/>
            <a:ext cx="7031038" cy="417513"/>
          </a:xfrm>
          <a:prstGeom prst="rect">
            <a:avLst/>
          </a:prstGeom>
          <a:noFill/>
          <a:ln w="9525">
            <a:noFill/>
            <a:miter lim="800000"/>
            <a:headEnd/>
            <a:tailEnd/>
          </a:ln>
        </p:spPr>
        <p:txBody>
          <a:bodyPr wrap="none" lIns="0" tIns="0" rIns="0" bIns="143949"/>
          <a:lstStyle/>
          <a:p>
            <a:pPr algn="ctr" defTabSz="912813"/>
            <a:r>
              <a:rPr lang="en-US" sz="2400" dirty="0">
                <a:solidFill>
                  <a:srgbClr val="000000"/>
                </a:solidFill>
              </a:rPr>
              <a:t>Functional – Inter Face Modules</a:t>
            </a:r>
            <a:endParaRPr lang="de-DE" sz="2400" dirty="0">
              <a:solidFill>
                <a:srgbClr val="000000"/>
              </a:solidFill>
            </a:endParaRPr>
          </a:p>
        </p:txBody>
      </p:sp>
      <p:pic>
        <p:nvPicPr>
          <p:cNvPr id="9221" name="Picture 7"/>
          <p:cNvPicPr>
            <a:picLocks noChangeAspect="1" noChangeArrowheads="1"/>
          </p:cNvPicPr>
          <p:nvPr/>
        </p:nvPicPr>
        <p:blipFill>
          <a:blip r:embed="rId4" cstate="print"/>
          <a:srcRect/>
          <a:stretch>
            <a:fillRect/>
          </a:stretch>
        </p:blipFill>
        <p:spPr bwMode="auto">
          <a:xfrm>
            <a:off x="1254125" y="685800"/>
            <a:ext cx="6670675" cy="6096000"/>
          </a:xfrm>
          <a:prstGeom prst="rect">
            <a:avLst/>
          </a:prstGeom>
          <a:noFill/>
          <a:ln w="12700" algn="ctr">
            <a:solidFill>
              <a:schemeClr val="tx1"/>
            </a:solidFill>
            <a:miter lim="800000"/>
            <a:headEnd/>
            <a:tailEnd/>
          </a:ln>
        </p:spPr>
      </p:pic>
      <p:cxnSp>
        <p:nvCxnSpPr>
          <p:cNvPr id="9222" name="Straight Connector 43"/>
          <p:cNvCxnSpPr>
            <a:cxnSpLocks noChangeShapeType="1"/>
          </p:cNvCxnSpPr>
          <p:nvPr/>
        </p:nvCxnSpPr>
        <p:spPr bwMode="auto">
          <a:xfrm>
            <a:off x="1449388" y="957263"/>
            <a:ext cx="3122612" cy="2671762"/>
          </a:xfrm>
          <a:prstGeom prst="line">
            <a:avLst/>
          </a:prstGeom>
          <a:noFill/>
          <a:ln w="25400" algn="ctr">
            <a:solidFill>
              <a:srgbClr val="CF142B"/>
            </a:solidFill>
            <a:round/>
            <a:headEnd/>
            <a:tailEnd/>
          </a:ln>
        </p:spPr>
      </p:cxnSp>
      <p:pic>
        <p:nvPicPr>
          <p:cNvPr id="3" name="Picture 5" descr="C:\Users\steve.thompson\Pictures\Stratos\Wiring.JPG"/>
          <p:cNvPicPr>
            <a:picLocks noChangeAspect="1" noChangeArrowheads="1"/>
          </p:cNvPicPr>
          <p:nvPr/>
        </p:nvPicPr>
        <p:blipFill>
          <a:blip r:embed="rId5" cstate="print"/>
          <a:srcRect r="52314" b="73183"/>
          <a:stretch>
            <a:fillRect/>
          </a:stretch>
        </p:blipFill>
        <p:spPr bwMode="auto">
          <a:xfrm>
            <a:off x="6143636" y="1214422"/>
            <a:ext cx="1527380" cy="857256"/>
          </a:xfrm>
          <a:prstGeom prst="rect">
            <a:avLst/>
          </a:prstGeom>
          <a:noFill/>
        </p:spPr>
      </p:pic>
      <p:sp>
        <p:nvSpPr>
          <p:cNvPr id="9" name="Rectangle 8"/>
          <p:cNvSpPr/>
          <p:nvPr/>
        </p:nvSpPr>
        <p:spPr bwMode="auto">
          <a:xfrm>
            <a:off x="1285852" y="714356"/>
            <a:ext cx="3500462" cy="30718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969491"/>
              </a:solidFill>
            </a:endParaRPr>
          </a:p>
        </p:txBody>
      </p:sp>
      <p:graphicFrame>
        <p:nvGraphicFramePr>
          <p:cNvPr id="9219" name="Object 3"/>
          <p:cNvGraphicFramePr>
            <a:graphicFrameLocks noChangeAspect="1"/>
          </p:cNvGraphicFramePr>
          <p:nvPr/>
        </p:nvGraphicFramePr>
        <p:xfrm>
          <a:off x="2285984" y="959711"/>
          <a:ext cx="1657356" cy="2755041"/>
        </p:xfrm>
        <a:graphic>
          <a:graphicData uri="http://schemas.openxmlformats.org/presentationml/2006/ole">
            <p:oleObj spid="_x0000_s10242" name="Photo Editor Photo" r:id="rId6" imgW="2004234" imgH="3139712" progId="">
              <p:embed/>
            </p:oleObj>
          </a:graphicData>
        </a:graphic>
      </p:graphicFrame>
      <p:pic>
        <p:nvPicPr>
          <p:cNvPr id="10" name="Picture 5" descr="C:\Users\steve.thompson\Pictures\Stratos\Wiring.JPG"/>
          <p:cNvPicPr>
            <a:picLocks noChangeAspect="1" noChangeArrowheads="1"/>
          </p:cNvPicPr>
          <p:nvPr/>
        </p:nvPicPr>
        <p:blipFill>
          <a:blip r:embed="rId5" cstate="print"/>
          <a:srcRect r="52314" b="73183"/>
          <a:stretch>
            <a:fillRect/>
          </a:stretch>
        </p:blipFill>
        <p:spPr bwMode="auto">
          <a:xfrm>
            <a:off x="2571736" y="4429132"/>
            <a:ext cx="1527380" cy="857256"/>
          </a:xfrm>
          <a:prstGeom prst="rect">
            <a:avLst/>
          </a:prstGeom>
          <a:noFill/>
        </p:spPr>
      </p:pic>
      <p:pic>
        <p:nvPicPr>
          <p:cNvPr id="11" name="Picture 5" descr="C:\Users\steve.thompson\Pictures\Stratos\Wiring.JPG"/>
          <p:cNvPicPr>
            <a:picLocks noChangeAspect="1" noChangeArrowheads="1"/>
          </p:cNvPicPr>
          <p:nvPr/>
        </p:nvPicPr>
        <p:blipFill>
          <a:blip r:embed="rId5" cstate="print"/>
          <a:srcRect r="52314" b="73183"/>
          <a:stretch>
            <a:fillRect/>
          </a:stretch>
        </p:blipFill>
        <p:spPr bwMode="auto">
          <a:xfrm>
            <a:off x="6143636" y="4429132"/>
            <a:ext cx="1527380" cy="857256"/>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defTabSz="819150" eaLnBrk="1" hangingPunct="1"/>
            <a:r>
              <a:rPr lang="de-DE" dirty="0" smtClean="0">
                <a:solidFill>
                  <a:srgbClr val="000000"/>
                </a:solidFill>
              </a:rPr>
              <a:t>0 – 10 Vdc Speed Control Mode</a:t>
            </a:r>
          </a:p>
        </p:txBody>
      </p:sp>
      <p:sp>
        <p:nvSpPr>
          <p:cNvPr id="47107" name="Rectangle 27"/>
          <p:cNvSpPr>
            <a:spLocks noGrp="1" noChangeArrowheads="1"/>
          </p:cNvSpPr>
          <p:nvPr>
            <p:ph type="body" idx="1"/>
          </p:nvPr>
        </p:nvSpPr>
        <p:spPr/>
        <p:txBody>
          <a:bodyPr/>
          <a:lstStyle/>
          <a:p>
            <a:pPr marL="0" indent="3175" eaLnBrk="1" hangingPunct="1"/>
            <a:r>
              <a:rPr lang="de-DE" dirty="0" smtClean="0">
                <a:solidFill>
                  <a:srgbClr val="000000"/>
                </a:solidFill>
              </a:rPr>
              <a:t>Remote speed adjustments</a:t>
            </a:r>
          </a:p>
        </p:txBody>
      </p:sp>
      <p:sp>
        <p:nvSpPr>
          <p:cNvPr id="47108" name="Line 3"/>
          <p:cNvSpPr>
            <a:spLocks noChangeShapeType="1"/>
          </p:cNvSpPr>
          <p:nvPr/>
        </p:nvSpPr>
        <p:spPr bwMode="auto">
          <a:xfrm rot="10800000">
            <a:off x="1619250" y="1846263"/>
            <a:ext cx="0" cy="3952875"/>
          </a:xfrm>
          <a:prstGeom prst="line">
            <a:avLst/>
          </a:prstGeom>
          <a:noFill/>
          <a:ln w="25400">
            <a:solidFill>
              <a:schemeClr val="bg2"/>
            </a:solidFill>
            <a:round/>
            <a:headEnd/>
            <a:tailEnd type="triangle" w="med" len="med"/>
          </a:ln>
        </p:spPr>
        <p:txBody>
          <a:bodyPr lIns="80147" tIns="40074" rIns="80147" bIns="40074"/>
          <a:lstStyle/>
          <a:p>
            <a:endParaRPr lang="en-US" dirty="0">
              <a:solidFill>
                <a:srgbClr val="969491"/>
              </a:solidFill>
            </a:endParaRPr>
          </a:p>
        </p:txBody>
      </p:sp>
      <p:sp>
        <p:nvSpPr>
          <p:cNvPr id="47109" name="Line 4"/>
          <p:cNvSpPr>
            <a:spLocks noChangeShapeType="1"/>
          </p:cNvSpPr>
          <p:nvPr/>
        </p:nvSpPr>
        <p:spPr bwMode="auto">
          <a:xfrm rot="-5400000">
            <a:off x="3597275" y="3821113"/>
            <a:ext cx="0" cy="3956050"/>
          </a:xfrm>
          <a:prstGeom prst="line">
            <a:avLst/>
          </a:prstGeom>
          <a:noFill/>
          <a:ln w="25400">
            <a:solidFill>
              <a:schemeClr val="bg2"/>
            </a:solidFill>
            <a:round/>
            <a:headEnd/>
            <a:tailEnd type="triangle" w="med" len="med"/>
          </a:ln>
        </p:spPr>
        <p:txBody>
          <a:bodyPr lIns="80147" tIns="40074" rIns="80147" bIns="40074"/>
          <a:lstStyle/>
          <a:p>
            <a:endParaRPr lang="en-US" dirty="0">
              <a:solidFill>
                <a:srgbClr val="969491"/>
              </a:solidFill>
            </a:endParaRPr>
          </a:p>
        </p:txBody>
      </p:sp>
      <p:sp>
        <p:nvSpPr>
          <p:cNvPr id="47110" name="Line 5"/>
          <p:cNvSpPr>
            <a:spLocks noChangeShapeType="1"/>
          </p:cNvSpPr>
          <p:nvPr/>
        </p:nvSpPr>
        <p:spPr bwMode="auto">
          <a:xfrm flipV="1">
            <a:off x="1925638" y="4886325"/>
            <a:ext cx="0" cy="912813"/>
          </a:xfrm>
          <a:prstGeom prst="line">
            <a:avLst/>
          </a:prstGeom>
          <a:noFill/>
          <a:ln w="28575">
            <a:solidFill>
              <a:srgbClr val="000000"/>
            </a:solidFill>
            <a:round/>
            <a:headEnd/>
            <a:tailEnd type="triangle" w="med" len="med"/>
          </a:ln>
        </p:spPr>
        <p:txBody>
          <a:bodyPr lIns="80147" tIns="40074" rIns="80147" bIns="40074"/>
          <a:lstStyle/>
          <a:p>
            <a:endParaRPr lang="en-US" dirty="0">
              <a:solidFill>
                <a:srgbClr val="969491"/>
              </a:solidFill>
            </a:endParaRPr>
          </a:p>
        </p:txBody>
      </p:sp>
      <p:sp>
        <p:nvSpPr>
          <p:cNvPr id="47111" name="Line 6"/>
          <p:cNvSpPr>
            <a:spLocks noChangeShapeType="1"/>
          </p:cNvSpPr>
          <p:nvPr/>
        </p:nvSpPr>
        <p:spPr bwMode="auto">
          <a:xfrm rot="10800000" flipV="1">
            <a:off x="2074863" y="4886325"/>
            <a:ext cx="0" cy="912813"/>
          </a:xfrm>
          <a:prstGeom prst="line">
            <a:avLst/>
          </a:prstGeom>
          <a:noFill/>
          <a:ln w="28575">
            <a:solidFill>
              <a:srgbClr val="000000"/>
            </a:solidFill>
            <a:round/>
            <a:headEnd/>
            <a:tailEnd type="triangle" w="med" len="med"/>
          </a:ln>
        </p:spPr>
        <p:txBody>
          <a:bodyPr lIns="80147" tIns="40074" rIns="80147" bIns="40074"/>
          <a:lstStyle/>
          <a:p>
            <a:endParaRPr lang="en-US" dirty="0">
              <a:solidFill>
                <a:srgbClr val="969491"/>
              </a:solidFill>
            </a:endParaRPr>
          </a:p>
        </p:txBody>
      </p:sp>
      <p:sp>
        <p:nvSpPr>
          <p:cNvPr id="47112" name="Line 7"/>
          <p:cNvSpPr>
            <a:spLocks noChangeShapeType="1"/>
          </p:cNvSpPr>
          <p:nvPr/>
        </p:nvSpPr>
        <p:spPr bwMode="auto">
          <a:xfrm>
            <a:off x="1925638" y="4886325"/>
            <a:ext cx="606425" cy="0"/>
          </a:xfrm>
          <a:prstGeom prst="line">
            <a:avLst/>
          </a:prstGeom>
          <a:noFill/>
          <a:ln w="38100">
            <a:solidFill>
              <a:schemeClr val="tx2"/>
            </a:solidFill>
            <a:round/>
            <a:headEnd/>
            <a:tailEnd/>
          </a:ln>
        </p:spPr>
        <p:txBody>
          <a:bodyPr lIns="80147" tIns="40074" rIns="80147" bIns="40074"/>
          <a:lstStyle/>
          <a:p>
            <a:endParaRPr lang="en-US" dirty="0">
              <a:solidFill>
                <a:srgbClr val="969491"/>
              </a:solidFill>
            </a:endParaRPr>
          </a:p>
        </p:txBody>
      </p:sp>
      <p:sp>
        <p:nvSpPr>
          <p:cNvPr id="47113" name="Line 8"/>
          <p:cNvSpPr>
            <a:spLocks noChangeShapeType="1"/>
          </p:cNvSpPr>
          <p:nvPr/>
        </p:nvSpPr>
        <p:spPr bwMode="auto">
          <a:xfrm flipH="1">
            <a:off x="2532063" y="2759075"/>
            <a:ext cx="2128837" cy="2127250"/>
          </a:xfrm>
          <a:prstGeom prst="line">
            <a:avLst/>
          </a:prstGeom>
          <a:noFill/>
          <a:ln w="38100">
            <a:solidFill>
              <a:schemeClr val="tx2"/>
            </a:solidFill>
            <a:round/>
            <a:headEnd/>
            <a:tailEnd/>
          </a:ln>
        </p:spPr>
        <p:txBody>
          <a:bodyPr lIns="80147" tIns="40074" rIns="80147" bIns="40074"/>
          <a:lstStyle/>
          <a:p>
            <a:endParaRPr lang="en-US" dirty="0">
              <a:solidFill>
                <a:srgbClr val="969491"/>
              </a:solidFill>
            </a:endParaRPr>
          </a:p>
        </p:txBody>
      </p:sp>
      <p:sp>
        <p:nvSpPr>
          <p:cNvPr id="47114" name="Line 9"/>
          <p:cNvSpPr>
            <a:spLocks noChangeShapeType="1"/>
          </p:cNvSpPr>
          <p:nvPr/>
        </p:nvSpPr>
        <p:spPr bwMode="auto">
          <a:xfrm>
            <a:off x="1619250" y="2759075"/>
            <a:ext cx="3041650" cy="0"/>
          </a:xfrm>
          <a:prstGeom prst="line">
            <a:avLst/>
          </a:prstGeom>
          <a:noFill/>
          <a:ln w="28575">
            <a:solidFill>
              <a:srgbClr val="000000"/>
            </a:solidFill>
            <a:prstDash val="dash"/>
            <a:round/>
            <a:headEnd/>
            <a:tailEnd/>
          </a:ln>
        </p:spPr>
        <p:txBody>
          <a:bodyPr lIns="80147" tIns="40074" rIns="80147" bIns="40074"/>
          <a:lstStyle/>
          <a:p>
            <a:endParaRPr lang="en-US" dirty="0">
              <a:solidFill>
                <a:srgbClr val="969491"/>
              </a:solidFill>
            </a:endParaRPr>
          </a:p>
        </p:txBody>
      </p:sp>
      <p:sp>
        <p:nvSpPr>
          <p:cNvPr id="47115" name="Line 10"/>
          <p:cNvSpPr>
            <a:spLocks noChangeShapeType="1"/>
          </p:cNvSpPr>
          <p:nvPr/>
        </p:nvSpPr>
        <p:spPr bwMode="auto">
          <a:xfrm>
            <a:off x="4660900" y="2759075"/>
            <a:ext cx="0" cy="3040063"/>
          </a:xfrm>
          <a:prstGeom prst="line">
            <a:avLst/>
          </a:prstGeom>
          <a:noFill/>
          <a:ln w="28575">
            <a:solidFill>
              <a:srgbClr val="000000"/>
            </a:solidFill>
            <a:prstDash val="dash"/>
            <a:round/>
            <a:headEnd/>
            <a:tailEnd/>
          </a:ln>
        </p:spPr>
        <p:txBody>
          <a:bodyPr lIns="80147" tIns="40074" rIns="80147" bIns="40074"/>
          <a:lstStyle/>
          <a:p>
            <a:endParaRPr lang="en-US" dirty="0">
              <a:solidFill>
                <a:srgbClr val="969491"/>
              </a:solidFill>
            </a:endParaRPr>
          </a:p>
        </p:txBody>
      </p:sp>
      <p:sp>
        <p:nvSpPr>
          <p:cNvPr id="47116" name="Line 11"/>
          <p:cNvSpPr>
            <a:spLocks noChangeShapeType="1"/>
          </p:cNvSpPr>
          <p:nvPr/>
        </p:nvSpPr>
        <p:spPr bwMode="auto">
          <a:xfrm>
            <a:off x="1619250" y="4886325"/>
            <a:ext cx="306388" cy="0"/>
          </a:xfrm>
          <a:prstGeom prst="line">
            <a:avLst/>
          </a:prstGeom>
          <a:noFill/>
          <a:ln w="28575">
            <a:solidFill>
              <a:srgbClr val="000000"/>
            </a:solidFill>
            <a:prstDash val="dash"/>
            <a:round/>
            <a:headEnd/>
            <a:tailEnd/>
          </a:ln>
        </p:spPr>
        <p:txBody>
          <a:bodyPr lIns="80147" tIns="40074" rIns="80147" bIns="40074"/>
          <a:lstStyle/>
          <a:p>
            <a:endParaRPr lang="en-US" dirty="0">
              <a:solidFill>
                <a:srgbClr val="969491"/>
              </a:solidFill>
            </a:endParaRPr>
          </a:p>
        </p:txBody>
      </p:sp>
      <p:sp>
        <p:nvSpPr>
          <p:cNvPr id="47117" name="Text Box 12"/>
          <p:cNvSpPr txBox="1">
            <a:spLocks noChangeArrowheads="1"/>
          </p:cNvSpPr>
          <p:nvPr/>
        </p:nvSpPr>
        <p:spPr bwMode="auto">
          <a:xfrm>
            <a:off x="606425" y="1806575"/>
            <a:ext cx="847725" cy="287338"/>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n [RPM]</a:t>
            </a:r>
          </a:p>
        </p:txBody>
      </p:sp>
      <p:sp>
        <p:nvSpPr>
          <p:cNvPr id="47118" name="Text Box 13"/>
          <p:cNvSpPr txBox="1">
            <a:spLocks noChangeArrowheads="1"/>
          </p:cNvSpPr>
          <p:nvPr/>
        </p:nvSpPr>
        <p:spPr bwMode="auto">
          <a:xfrm>
            <a:off x="5345113" y="5983288"/>
            <a:ext cx="479425" cy="287337"/>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Vdc</a:t>
            </a:r>
          </a:p>
        </p:txBody>
      </p:sp>
      <p:sp>
        <p:nvSpPr>
          <p:cNvPr id="47119" name="Text Box 14"/>
          <p:cNvSpPr txBox="1">
            <a:spLocks noChangeArrowheads="1"/>
          </p:cNvSpPr>
          <p:nvPr/>
        </p:nvSpPr>
        <p:spPr bwMode="auto">
          <a:xfrm>
            <a:off x="1758950" y="5784850"/>
            <a:ext cx="3130550" cy="287338"/>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1 1,5    3			  10</a:t>
            </a:r>
          </a:p>
        </p:txBody>
      </p:sp>
      <p:sp>
        <p:nvSpPr>
          <p:cNvPr id="47120" name="Text Box 15"/>
          <p:cNvSpPr txBox="1">
            <a:spLocks noChangeArrowheads="1"/>
          </p:cNvSpPr>
          <p:nvPr/>
        </p:nvSpPr>
        <p:spPr bwMode="auto">
          <a:xfrm>
            <a:off x="6419850" y="2027238"/>
            <a:ext cx="1250950" cy="287337"/>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3.0 V = min.</a:t>
            </a:r>
          </a:p>
        </p:txBody>
      </p:sp>
      <p:sp>
        <p:nvSpPr>
          <p:cNvPr id="47121" name="Text Box 16"/>
          <p:cNvSpPr txBox="1">
            <a:spLocks noChangeArrowheads="1"/>
          </p:cNvSpPr>
          <p:nvPr/>
        </p:nvSpPr>
        <p:spPr bwMode="auto">
          <a:xfrm>
            <a:off x="6419850" y="2474913"/>
            <a:ext cx="1125538" cy="287337"/>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1.5 V = Off</a:t>
            </a:r>
          </a:p>
        </p:txBody>
      </p:sp>
      <p:sp>
        <p:nvSpPr>
          <p:cNvPr id="47122" name="Text Box 17"/>
          <p:cNvSpPr txBox="1">
            <a:spLocks noChangeArrowheads="1"/>
          </p:cNvSpPr>
          <p:nvPr/>
        </p:nvSpPr>
        <p:spPr bwMode="auto">
          <a:xfrm>
            <a:off x="6419850" y="2892425"/>
            <a:ext cx="1608138" cy="287338"/>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dirty="0">
                <a:solidFill>
                  <a:srgbClr val="000000"/>
                </a:solidFill>
              </a:rPr>
              <a:t>1.0 V = On, min.</a:t>
            </a:r>
          </a:p>
        </p:txBody>
      </p:sp>
      <p:sp>
        <p:nvSpPr>
          <p:cNvPr id="47123" name="Rectangle 18"/>
          <p:cNvSpPr>
            <a:spLocks noChangeArrowheads="1"/>
          </p:cNvSpPr>
          <p:nvPr/>
        </p:nvSpPr>
        <p:spPr bwMode="auto">
          <a:xfrm>
            <a:off x="6346825" y="1933575"/>
            <a:ext cx="1751013" cy="1384300"/>
          </a:xfrm>
          <a:prstGeom prst="rect">
            <a:avLst/>
          </a:prstGeom>
          <a:noFill/>
          <a:ln w="9525">
            <a:solidFill>
              <a:schemeClr val="bg2"/>
            </a:solidFill>
            <a:miter lim="800000"/>
            <a:headEnd/>
            <a:tailEnd/>
          </a:ln>
        </p:spPr>
        <p:txBody>
          <a:bodyPr wrap="none" lIns="80147" tIns="40074" rIns="80147" bIns="40074" anchor="ctr"/>
          <a:lstStyle/>
          <a:p>
            <a:endParaRPr lang="en-US" sz="4400" dirty="0">
              <a:solidFill>
                <a:srgbClr val="000000"/>
              </a:solidFill>
            </a:endParaRPr>
          </a:p>
        </p:txBody>
      </p:sp>
      <p:sp>
        <p:nvSpPr>
          <p:cNvPr id="47124" name="Text Box 19"/>
          <p:cNvSpPr txBox="1">
            <a:spLocks noChangeArrowheads="1"/>
          </p:cNvSpPr>
          <p:nvPr/>
        </p:nvSpPr>
        <p:spPr bwMode="auto">
          <a:xfrm>
            <a:off x="920750" y="2601913"/>
            <a:ext cx="700088" cy="287337"/>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n max</a:t>
            </a:r>
          </a:p>
        </p:txBody>
      </p:sp>
      <p:sp>
        <p:nvSpPr>
          <p:cNvPr id="47125" name="Text Box 20"/>
          <p:cNvSpPr txBox="1">
            <a:spLocks noChangeArrowheads="1"/>
          </p:cNvSpPr>
          <p:nvPr/>
        </p:nvSpPr>
        <p:spPr bwMode="auto">
          <a:xfrm>
            <a:off x="935038" y="4724400"/>
            <a:ext cx="654050" cy="287338"/>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n min</a:t>
            </a:r>
          </a:p>
        </p:txBody>
      </p:sp>
      <p:sp>
        <p:nvSpPr>
          <p:cNvPr id="47126" name="Text Box 21"/>
          <p:cNvSpPr txBox="1">
            <a:spLocks noChangeArrowheads="1"/>
          </p:cNvSpPr>
          <p:nvPr/>
        </p:nvSpPr>
        <p:spPr bwMode="auto">
          <a:xfrm>
            <a:off x="935038" y="5634038"/>
            <a:ext cx="425450" cy="287337"/>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Off</a:t>
            </a:r>
          </a:p>
        </p:txBody>
      </p:sp>
      <p:sp>
        <p:nvSpPr>
          <p:cNvPr id="47127" name="Freeform 24"/>
          <p:cNvSpPr>
            <a:spLocks/>
          </p:cNvSpPr>
          <p:nvPr/>
        </p:nvSpPr>
        <p:spPr bwMode="auto">
          <a:xfrm>
            <a:off x="1622425" y="4667250"/>
            <a:ext cx="1455738" cy="447675"/>
          </a:xfrm>
          <a:custGeom>
            <a:avLst/>
            <a:gdLst>
              <a:gd name="T0" fmla="*/ 0 w 2472"/>
              <a:gd name="T1" fmla="*/ 0 h 656"/>
              <a:gd name="T2" fmla="*/ 2147483647 w 2472"/>
              <a:gd name="T3" fmla="*/ 2147483647 h 656"/>
              <a:gd name="T4" fmla="*/ 2147483647 w 2472"/>
              <a:gd name="T5" fmla="*/ 2147483647 h 656"/>
              <a:gd name="T6" fmla="*/ 2147483647 w 2472"/>
              <a:gd name="T7" fmla="*/ 2147483647 h 656"/>
              <a:gd name="T8" fmla="*/ 0 60000 65536"/>
              <a:gd name="T9" fmla="*/ 0 60000 65536"/>
              <a:gd name="T10" fmla="*/ 0 60000 65536"/>
              <a:gd name="T11" fmla="*/ 0 60000 65536"/>
              <a:gd name="T12" fmla="*/ 0 w 2472"/>
              <a:gd name="T13" fmla="*/ 0 h 656"/>
              <a:gd name="T14" fmla="*/ 2472 w 2472"/>
              <a:gd name="T15" fmla="*/ 656 h 656"/>
            </a:gdLst>
            <a:ahLst/>
            <a:cxnLst>
              <a:cxn ang="T8">
                <a:pos x="T0" y="T1"/>
              </a:cxn>
              <a:cxn ang="T9">
                <a:pos x="T2" y="T3"/>
              </a:cxn>
              <a:cxn ang="T10">
                <a:pos x="T4" y="T5"/>
              </a:cxn>
              <a:cxn ang="T11">
                <a:pos x="T6" y="T7"/>
              </a:cxn>
            </a:cxnLst>
            <a:rect l="T12" t="T13" r="T14" b="T15"/>
            <a:pathLst>
              <a:path w="2472" h="656">
                <a:moveTo>
                  <a:pt x="0" y="0"/>
                </a:moveTo>
                <a:cubicBezTo>
                  <a:pt x="410" y="57"/>
                  <a:pt x="820" y="115"/>
                  <a:pt x="1160" y="192"/>
                </a:cubicBezTo>
                <a:cubicBezTo>
                  <a:pt x="1500" y="269"/>
                  <a:pt x="1821" y="387"/>
                  <a:pt x="2040" y="464"/>
                </a:cubicBezTo>
                <a:cubicBezTo>
                  <a:pt x="2259" y="541"/>
                  <a:pt x="2400" y="624"/>
                  <a:pt x="2472" y="656"/>
                </a:cubicBezTo>
              </a:path>
            </a:pathLst>
          </a:custGeom>
          <a:noFill/>
          <a:ln w="25400">
            <a:solidFill>
              <a:schemeClr val="tx1"/>
            </a:solidFill>
            <a:round/>
            <a:headEnd/>
            <a:tailEnd/>
          </a:ln>
        </p:spPr>
        <p:txBody>
          <a:bodyPr lIns="79313" tIns="38960" rIns="79313" bIns="38960">
            <a:spAutoFit/>
          </a:bodyPr>
          <a:lstStyle/>
          <a:p>
            <a:endParaRPr lang="en-US" dirty="0">
              <a:solidFill>
                <a:srgbClr val="969491"/>
              </a:solidFill>
            </a:endParaRPr>
          </a:p>
        </p:txBody>
      </p:sp>
      <p:sp>
        <p:nvSpPr>
          <p:cNvPr id="47128" name="Freeform 25"/>
          <p:cNvSpPr>
            <a:spLocks/>
          </p:cNvSpPr>
          <p:nvPr/>
        </p:nvSpPr>
        <p:spPr bwMode="auto">
          <a:xfrm>
            <a:off x="1635125" y="2419350"/>
            <a:ext cx="3670300" cy="447675"/>
          </a:xfrm>
          <a:custGeom>
            <a:avLst/>
            <a:gdLst>
              <a:gd name="T0" fmla="*/ 0 w 2472"/>
              <a:gd name="T1" fmla="*/ 0 h 656"/>
              <a:gd name="T2" fmla="*/ 2147483647 w 2472"/>
              <a:gd name="T3" fmla="*/ 2147483647 h 656"/>
              <a:gd name="T4" fmla="*/ 2147483647 w 2472"/>
              <a:gd name="T5" fmla="*/ 2147483647 h 656"/>
              <a:gd name="T6" fmla="*/ 2147483647 w 2472"/>
              <a:gd name="T7" fmla="*/ 2147483647 h 656"/>
              <a:gd name="T8" fmla="*/ 0 60000 65536"/>
              <a:gd name="T9" fmla="*/ 0 60000 65536"/>
              <a:gd name="T10" fmla="*/ 0 60000 65536"/>
              <a:gd name="T11" fmla="*/ 0 60000 65536"/>
              <a:gd name="T12" fmla="*/ 0 w 2472"/>
              <a:gd name="T13" fmla="*/ 0 h 656"/>
              <a:gd name="T14" fmla="*/ 2472 w 2472"/>
              <a:gd name="T15" fmla="*/ 656 h 656"/>
            </a:gdLst>
            <a:ahLst/>
            <a:cxnLst>
              <a:cxn ang="T8">
                <a:pos x="T0" y="T1"/>
              </a:cxn>
              <a:cxn ang="T9">
                <a:pos x="T2" y="T3"/>
              </a:cxn>
              <a:cxn ang="T10">
                <a:pos x="T4" y="T5"/>
              </a:cxn>
              <a:cxn ang="T11">
                <a:pos x="T6" y="T7"/>
              </a:cxn>
            </a:cxnLst>
            <a:rect l="T12" t="T13" r="T14" b="T15"/>
            <a:pathLst>
              <a:path w="2472" h="656">
                <a:moveTo>
                  <a:pt x="0" y="0"/>
                </a:moveTo>
                <a:cubicBezTo>
                  <a:pt x="410" y="57"/>
                  <a:pt x="820" y="115"/>
                  <a:pt x="1160" y="192"/>
                </a:cubicBezTo>
                <a:cubicBezTo>
                  <a:pt x="1500" y="269"/>
                  <a:pt x="1821" y="387"/>
                  <a:pt x="2040" y="464"/>
                </a:cubicBezTo>
                <a:cubicBezTo>
                  <a:pt x="2259" y="541"/>
                  <a:pt x="2400" y="624"/>
                  <a:pt x="2472" y="656"/>
                </a:cubicBezTo>
              </a:path>
            </a:pathLst>
          </a:custGeom>
          <a:noFill/>
          <a:ln w="25400">
            <a:solidFill>
              <a:schemeClr val="tx1"/>
            </a:solidFill>
            <a:round/>
            <a:headEnd/>
            <a:tailEnd/>
          </a:ln>
        </p:spPr>
        <p:txBody>
          <a:bodyPr lIns="79313" tIns="38960" rIns="79313" bIns="38960">
            <a:spAutoFit/>
          </a:bodyPr>
          <a:lstStyle/>
          <a:p>
            <a:endParaRPr lang="en-US" dirty="0">
              <a:solidFill>
                <a:srgbClr val="96949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2"/>
          <p:cNvSpPr>
            <a:spLocks noGrp="1" noChangeArrowheads="1"/>
          </p:cNvSpPr>
          <p:nvPr>
            <p:ph type="body" idx="1"/>
          </p:nvPr>
        </p:nvSpPr>
        <p:spPr/>
        <p:txBody>
          <a:bodyPr/>
          <a:lstStyle/>
          <a:p>
            <a:pPr marL="0" indent="3175" eaLnBrk="1" hangingPunct="1"/>
            <a:r>
              <a:rPr lang="de-DE" dirty="0" smtClean="0">
                <a:solidFill>
                  <a:srgbClr val="000000"/>
                </a:solidFill>
              </a:rPr>
              <a:t>Remote setpoint adjustment</a:t>
            </a:r>
          </a:p>
          <a:p>
            <a:pPr marL="0" indent="3175" eaLnBrk="1" hangingPunct="1"/>
            <a:endParaRPr lang="de-DE" dirty="0" smtClean="0">
              <a:solidFill>
                <a:srgbClr val="000000"/>
              </a:solidFill>
            </a:endParaRPr>
          </a:p>
        </p:txBody>
      </p:sp>
      <p:sp>
        <p:nvSpPr>
          <p:cNvPr id="48132" name="Line 3"/>
          <p:cNvSpPr>
            <a:spLocks noChangeShapeType="1"/>
          </p:cNvSpPr>
          <p:nvPr/>
        </p:nvSpPr>
        <p:spPr bwMode="auto">
          <a:xfrm rot="10800000">
            <a:off x="1606550" y="1836738"/>
            <a:ext cx="0" cy="3954462"/>
          </a:xfrm>
          <a:prstGeom prst="line">
            <a:avLst/>
          </a:prstGeom>
          <a:noFill/>
          <a:ln w="25400">
            <a:solidFill>
              <a:schemeClr val="bg2"/>
            </a:solidFill>
            <a:round/>
            <a:headEnd/>
            <a:tailEnd type="triangle" w="med" len="med"/>
          </a:ln>
        </p:spPr>
        <p:txBody>
          <a:bodyPr lIns="80147" tIns="40074" rIns="80147" bIns="40074"/>
          <a:lstStyle/>
          <a:p>
            <a:endParaRPr lang="en-US" dirty="0">
              <a:solidFill>
                <a:srgbClr val="969491"/>
              </a:solidFill>
            </a:endParaRPr>
          </a:p>
        </p:txBody>
      </p:sp>
      <p:sp>
        <p:nvSpPr>
          <p:cNvPr id="48133" name="Line 4"/>
          <p:cNvSpPr>
            <a:spLocks noChangeShapeType="1"/>
          </p:cNvSpPr>
          <p:nvPr/>
        </p:nvSpPr>
        <p:spPr bwMode="auto">
          <a:xfrm rot="-5400000">
            <a:off x="3584575" y="3813175"/>
            <a:ext cx="0" cy="3956050"/>
          </a:xfrm>
          <a:prstGeom prst="line">
            <a:avLst/>
          </a:prstGeom>
          <a:noFill/>
          <a:ln w="25400">
            <a:solidFill>
              <a:schemeClr val="bg2"/>
            </a:solidFill>
            <a:round/>
            <a:headEnd/>
            <a:tailEnd type="triangle" w="med" len="med"/>
          </a:ln>
        </p:spPr>
        <p:txBody>
          <a:bodyPr lIns="80147" tIns="40074" rIns="80147" bIns="40074"/>
          <a:lstStyle/>
          <a:p>
            <a:endParaRPr lang="en-US" dirty="0">
              <a:solidFill>
                <a:srgbClr val="969491"/>
              </a:solidFill>
            </a:endParaRPr>
          </a:p>
        </p:txBody>
      </p:sp>
      <p:sp>
        <p:nvSpPr>
          <p:cNvPr id="48134" name="Line 5"/>
          <p:cNvSpPr>
            <a:spLocks noChangeShapeType="1"/>
          </p:cNvSpPr>
          <p:nvPr/>
        </p:nvSpPr>
        <p:spPr bwMode="auto">
          <a:xfrm>
            <a:off x="1622425" y="5476875"/>
            <a:ext cx="303213" cy="0"/>
          </a:xfrm>
          <a:prstGeom prst="line">
            <a:avLst/>
          </a:prstGeom>
          <a:noFill/>
          <a:ln w="38100">
            <a:solidFill>
              <a:schemeClr val="tx2"/>
            </a:solidFill>
            <a:round/>
            <a:headEnd/>
            <a:tailEnd/>
          </a:ln>
        </p:spPr>
        <p:txBody>
          <a:bodyPr lIns="80147" tIns="40074" rIns="80147" bIns="40074"/>
          <a:lstStyle/>
          <a:p>
            <a:endParaRPr lang="en-US" dirty="0">
              <a:solidFill>
                <a:srgbClr val="969491"/>
              </a:solidFill>
            </a:endParaRPr>
          </a:p>
        </p:txBody>
      </p:sp>
      <p:sp>
        <p:nvSpPr>
          <p:cNvPr id="48135" name="Line 6"/>
          <p:cNvSpPr>
            <a:spLocks noChangeShapeType="1"/>
          </p:cNvSpPr>
          <p:nvPr/>
        </p:nvSpPr>
        <p:spPr bwMode="auto">
          <a:xfrm flipH="1">
            <a:off x="1900238" y="2749550"/>
            <a:ext cx="2749550" cy="2735263"/>
          </a:xfrm>
          <a:prstGeom prst="line">
            <a:avLst/>
          </a:prstGeom>
          <a:noFill/>
          <a:ln w="38100">
            <a:solidFill>
              <a:schemeClr val="tx2"/>
            </a:solidFill>
            <a:round/>
            <a:headEnd/>
            <a:tailEnd/>
          </a:ln>
        </p:spPr>
        <p:txBody>
          <a:bodyPr lIns="80147" tIns="40074" rIns="80147" bIns="40074"/>
          <a:lstStyle/>
          <a:p>
            <a:endParaRPr lang="en-US" dirty="0">
              <a:solidFill>
                <a:srgbClr val="969491"/>
              </a:solidFill>
            </a:endParaRPr>
          </a:p>
        </p:txBody>
      </p:sp>
      <p:sp>
        <p:nvSpPr>
          <p:cNvPr id="48136" name="Line 7"/>
          <p:cNvSpPr>
            <a:spLocks noChangeShapeType="1"/>
          </p:cNvSpPr>
          <p:nvPr/>
        </p:nvSpPr>
        <p:spPr bwMode="auto">
          <a:xfrm>
            <a:off x="1606550" y="2749550"/>
            <a:ext cx="3043238" cy="0"/>
          </a:xfrm>
          <a:prstGeom prst="line">
            <a:avLst/>
          </a:prstGeom>
          <a:noFill/>
          <a:ln w="28575">
            <a:solidFill>
              <a:srgbClr val="000000"/>
            </a:solidFill>
            <a:prstDash val="dash"/>
            <a:round/>
            <a:headEnd/>
            <a:tailEnd/>
          </a:ln>
        </p:spPr>
        <p:txBody>
          <a:bodyPr lIns="80147" tIns="40074" rIns="80147" bIns="40074"/>
          <a:lstStyle/>
          <a:p>
            <a:endParaRPr lang="en-US" dirty="0">
              <a:solidFill>
                <a:srgbClr val="969491"/>
              </a:solidFill>
            </a:endParaRPr>
          </a:p>
        </p:txBody>
      </p:sp>
      <p:sp>
        <p:nvSpPr>
          <p:cNvPr id="48137" name="Line 8"/>
          <p:cNvSpPr>
            <a:spLocks noChangeShapeType="1"/>
          </p:cNvSpPr>
          <p:nvPr/>
        </p:nvSpPr>
        <p:spPr bwMode="auto">
          <a:xfrm>
            <a:off x="4649788" y="2749550"/>
            <a:ext cx="0" cy="3041650"/>
          </a:xfrm>
          <a:prstGeom prst="line">
            <a:avLst/>
          </a:prstGeom>
          <a:noFill/>
          <a:ln w="28575">
            <a:solidFill>
              <a:srgbClr val="000000"/>
            </a:solidFill>
            <a:prstDash val="dash"/>
            <a:round/>
            <a:headEnd/>
            <a:tailEnd/>
          </a:ln>
        </p:spPr>
        <p:txBody>
          <a:bodyPr lIns="80147" tIns="40074" rIns="80147" bIns="40074"/>
          <a:lstStyle/>
          <a:p>
            <a:endParaRPr lang="en-US" dirty="0">
              <a:solidFill>
                <a:srgbClr val="969491"/>
              </a:solidFill>
            </a:endParaRPr>
          </a:p>
        </p:txBody>
      </p:sp>
      <p:sp>
        <p:nvSpPr>
          <p:cNvPr id="48138" name="Text Box 9"/>
          <p:cNvSpPr txBox="1">
            <a:spLocks noChangeArrowheads="1"/>
          </p:cNvSpPr>
          <p:nvPr/>
        </p:nvSpPr>
        <p:spPr bwMode="auto">
          <a:xfrm>
            <a:off x="595313" y="1798638"/>
            <a:ext cx="635000" cy="287337"/>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H [ft]</a:t>
            </a:r>
          </a:p>
        </p:txBody>
      </p:sp>
      <p:sp>
        <p:nvSpPr>
          <p:cNvPr id="48139" name="Text Box 10"/>
          <p:cNvSpPr txBox="1">
            <a:spLocks noChangeArrowheads="1"/>
          </p:cNvSpPr>
          <p:nvPr/>
        </p:nvSpPr>
        <p:spPr bwMode="auto">
          <a:xfrm>
            <a:off x="5332413" y="5972175"/>
            <a:ext cx="479425" cy="287338"/>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Vdc</a:t>
            </a:r>
          </a:p>
        </p:txBody>
      </p:sp>
      <p:sp>
        <p:nvSpPr>
          <p:cNvPr id="48140" name="Text Box 11"/>
          <p:cNvSpPr txBox="1">
            <a:spLocks noChangeArrowheads="1"/>
          </p:cNvSpPr>
          <p:nvPr/>
        </p:nvSpPr>
        <p:spPr bwMode="auto">
          <a:xfrm>
            <a:off x="1747838" y="5776913"/>
            <a:ext cx="3190875" cy="287337"/>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1			   10</a:t>
            </a:r>
          </a:p>
        </p:txBody>
      </p:sp>
      <p:sp>
        <p:nvSpPr>
          <p:cNvPr id="48141" name="Text Box 12"/>
          <p:cNvSpPr txBox="1">
            <a:spLocks noChangeArrowheads="1"/>
          </p:cNvSpPr>
          <p:nvPr/>
        </p:nvSpPr>
        <p:spPr bwMode="auto">
          <a:xfrm>
            <a:off x="908050" y="2592388"/>
            <a:ext cx="720725" cy="287337"/>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H max</a:t>
            </a:r>
          </a:p>
        </p:txBody>
      </p:sp>
      <p:sp>
        <p:nvSpPr>
          <p:cNvPr id="48142" name="Text Box 13"/>
          <p:cNvSpPr txBox="1">
            <a:spLocks noChangeArrowheads="1"/>
          </p:cNvSpPr>
          <p:nvPr/>
        </p:nvSpPr>
        <p:spPr bwMode="auto">
          <a:xfrm>
            <a:off x="922338" y="5302250"/>
            <a:ext cx="673100" cy="288925"/>
          </a:xfrm>
          <a:prstGeom prst="rect">
            <a:avLst/>
          </a:prstGeom>
          <a:noFill/>
          <a:ln w="9525">
            <a:noFill/>
            <a:miter lim="800000"/>
            <a:headEnd/>
            <a:tailEnd/>
          </a:ln>
        </p:spPr>
        <p:txBody>
          <a:bodyPr wrap="none" lIns="86609" tIns="43303" rIns="86609" bIns="43303">
            <a:spAutoFit/>
          </a:bodyPr>
          <a:lstStyle/>
          <a:p>
            <a:pPr defTabSz="866775" eaLnBrk="0" hangingPunct="0">
              <a:spcBef>
                <a:spcPct val="30000"/>
              </a:spcBef>
            </a:pPr>
            <a:r>
              <a:rPr lang="de-DE" sz="1300">
                <a:solidFill>
                  <a:srgbClr val="000000"/>
                </a:solidFill>
              </a:rPr>
              <a:t>H min</a:t>
            </a:r>
          </a:p>
        </p:txBody>
      </p:sp>
      <p:sp>
        <p:nvSpPr>
          <p:cNvPr id="48143" name="Freeform 19"/>
          <p:cNvSpPr>
            <a:spLocks/>
          </p:cNvSpPr>
          <p:nvPr/>
        </p:nvSpPr>
        <p:spPr bwMode="auto">
          <a:xfrm>
            <a:off x="1622425" y="2419350"/>
            <a:ext cx="3670300" cy="447675"/>
          </a:xfrm>
          <a:custGeom>
            <a:avLst/>
            <a:gdLst>
              <a:gd name="T0" fmla="*/ 0 w 2472"/>
              <a:gd name="T1" fmla="*/ 0 h 656"/>
              <a:gd name="T2" fmla="*/ 2147483647 w 2472"/>
              <a:gd name="T3" fmla="*/ 2147483647 h 656"/>
              <a:gd name="T4" fmla="*/ 2147483647 w 2472"/>
              <a:gd name="T5" fmla="*/ 2147483647 h 656"/>
              <a:gd name="T6" fmla="*/ 2147483647 w 2472"/>
              <a:gd name="T7" fmla="*/ 2147483647 h 656"/>
              <a:gd name="T8" fmla="*/ 0 60000 65536"/>
              <a:gd name="T9" fmla="*/ 0 60000 65536"/>
              <a:gd name="T10" fmla="*/ 0 60000 65536"/>
              <a:gd name="T11" fmla="*/ 0 60000 65536"/>
              <a:gd name="T12" fmla="*/ 0 w 2472"/>
              <a:gd name="T13" fmla="*/ 0 h 656"/>
              <a:gd name="T14" fmla="*/ 2472 w 2472"/>
              <a:gd name="T15" fmla="*/ 656 h 656"/>
            </a:gdLst>
            <a:ahLst/>
            <a:cxnLst>
              <a:cxn ang="T8">
                <a:pos x="T0" y="T1"/>
              </a:cxn>
              <a:cxn ang="T9">
                <a:pos x="T2" y="T3"/>
              </a:cxn>
              <a:cxn ang="T10">
                <a:pos x="T4" y="T5"/>
              </a:cxn>
              <a:cxn ang="T11">
                <a:pos x="T6" y="T7"/>
              </a:cxn>
            </a:cxnLst>
            <a:rect l="T12" t="T13" r="T14" b="T15"/>
            <a:pathLst>
              <a:path w="2472" h="656">
                <a:moveTo>
                  <a:pt x="0" y="0"/>
                </a:moveTo>
                <a:cubicBezTo>
                  <a:pt x="410" y="57"/>
                  <a:pt x="820" y="115"/>
                  <a:pt x="1160" y="192"/>
                </a:cubicBezTo>
                <a:cubicBezTo>
                  <a:pt x="1500" y="269"/>
                  <a:pt x="1821" y="387"/>
                  <a:pt x="2040" y="464"/>
                </a:cubicBezTo>
                <a:cubicBezTo>
                  <a:pt x="2259" y="541"/>
                  <a:pt x="2400" y="624"/>
                  <a:pt x="2472" y="656"/>
                </a:cubicBezTo>
              </a:path>
            </a:pathLst>
          </a:custGeom>
          <a:noFill/>
          <a:ln w="25400">
            <a:solidFill>
              <a:schemeClr val="tx1"/>
            </a:solidFill>
            <a:round/>
            <a:headEnd/>
            <a:tailEnd/>
          </a:ln>
        </p:spPr>
        <p:txBody>
          <a:bodyPr lIns="79313" tIns="38960" rIns="79313" bIns="38960">
            <a:spAutoFit/>
          </a:bodyPr>
          <a:lstStyle/>
          <a:p>
            <a:endParaRPr lang="en-US" dirty="0">
              <a:solidFill>
                <a:srgbClr val="969491"/>
              </a:solidFill>
            </a:endParaRPr>
          </a:p>
        </p:txBody>
      </p:sp>
      <p:sp>
        <p:nvSpPr>
          <p:cNvPr id="48144" name="Freeform 20"/>
          <p:cNvSpPr>
            <a:spLocks/>
          </p:cNvSpPr>
          <p:nvPr/>
        </p:nvSpPr>
        <p:spPr bwMode="auto">
          <a:xfrm>
            <a:off x="1609725" y="5280025"/>
            <a:ext cx="482600" cy="447675"/>
          </a:xfrm>
          <a:custGeom>
            <a:avLst/>
            <a:gdLst>
              <a:gd name="T0" fmla="*/ 0 w 2472"/>
              <a:gd name="T1" fmla="*/ 0 h 656"/>
              <a:gd name="T2" fmla="*/ 2147483647 w 2472"/>
              <a:gd name="T3" fmla="*/ 2147483647 h 656"/>
              <a:gd name="T4" fmla="*/ 2147483647 w 2472"/>
              <a:gd name="T5" fmla="*/ 2147483647 h 656"/>
              <a:gd name="T6" fmla="*/ 2147483647 w 2472"/>
              <a:gd name="T7" fmla="*/ 2147483647 h 656"/>
              <a:gd name="T8" fmla="*/ 0 60000 65536"/>
              <a:gd name="T9" fmla="*/ 0 60000 65536"/>
              <a:gd name="T10" fmla="*/ 0 60000 65536"/>
              <a:gd name="T11" fmla="*/ 0 60000 65536"/>
              <a:gd name="T12" fmla="*/ 0 w 2472"/>
              <a:gd name="T13" fmla="*/ 0 h 656"/>
              <a:gd name="T14" fmla="*/ 2472 w 2472"/>
              <a:gd name="T15" fmla="*/ 656 h 656"/>
            </a:gdLst>
            <a:ahLst/>
            <a:cxnLst>
              <a:cxn ang="T8">
                <a:pos x="T0" y="T1"/>
              </a:cxn>
              <a:cxn ang="T9">
                <a:pos x="T2" y="T3"/>
              </a:cxn>
              <a:cxn ang="T10">
                <a:pos x="T4" y="T5"/>
              </a:cxn>
              <a:cxn ang="T11">
                <a:pos x="T6" y="T7"/>
              </a:cxn>
            </a:cxnLst>
            <a:rect l="T12" t="T13" r="T14" b="T15"/>
            <a:pathLst>
              <a:path w="2472" h="656">
                <a:moveTo>
                  <a:pt x="0" y="0"/>
                </a:moveTo>
                <a:cubicBezTo>
                  <a:pt x="410" y="57"/>
                  <a:pt x="820" y="115"/>
                  <a:pt x="1160" y="192"/>
                </a:cubicBezTo>
                <a:cubicBezTo>
                  <a:pt x="1500" y="269"/>
                  <a:pt x="1821" y="387"/>
                  <a:pt x="2040" y="464"/>
                </a:cubicBezTo>
                <a:cubicBezTo>
                  <a:pt x="2259" y="541"/>
                  <a:pt x="2400" y="624"/>
                  <a:pt x="2472" y="656"/>
                </a:cubicBezTo>
              </a:path>
            </a:pathLst>
          </a:custGeom>
          <a:noFill/>
          <a:ln w="25400">
            <a:solidFill>
              <a:schemeClr val="tx1"/>
            </a:solidFill>
            <a:round/>
            <a:headEnd/>
            <a:tailEnd/>
          </a:ln>
        </p:spPr>
        <p:txBody>
          <a:bodyPr lIns="79313" tIns="38960" rIns="79313" bIns="38960">
            <a:spAutoFit/>
          </a:bodyPr>
          <a:lstStyle/>
          <a:p>
            <a:endParaRPr lang="en-US" dirty="0">
              <a:solidFill>
                <a:srgbClr val="969491"/>
              </a:solidFill>
            </a:endParaRPr>
          </a:p>
        </p:txBody>
      </p:sp>
      <p:sp>
        <p:nvSpPr>
          <p:cNvPr id="18" name="Rectangle 2"/>
          <p:cNvSpPr>
            <a:spLocks noGrp="1" noChangeArrowheads="1"/>
          </p:cNvSpPr>
          <p:nvPr>
            <p:ph type="title"/>
          </p:nvPr>
        </p:nvSpPr>
        <p:spPr>
          <a:xfrm>
            <a:off x="685800" y="609600"/>
            <a:ext cx="7239000" cy="609600"/>
          </a:xfrm>
        </p:spPr>
        <p:txBody>
          <a:bodyPr/>
          <a:lstStyle/>
          <a:p>
            <a:pPr algn="ctr" defTabSz="819150" eaLnBrk="1" hangingPunct="1"/>
            <a:r>
              <a:rPr lang="de-DE" dirty="0" smtClean="0">
                <a:solidFill>
                  <a:srgbClr val="000000"/>
                </a:solidFill>
              </a:rPr>
              <a:t>0 – 10 Vdc Speed Control Mode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46163" y="-71462"/>
            <a:ext cx="7031037" cy="811212"/>
          </a:xfrm>
          <a:noFill/>
        </p:spPr>
        <p:txBody>
          <a:bodyPr/>
          <a:lstStyle/>
          <a:p>
            <a:pPr algn="ctr" defTabSz="819150" eaLnBrk="1" hangingPunct="1"/>
            <a:r>
              <a:rPr lang="en-US" sz="2400" dirty="0" smtClean="0">
                <a:solidFill>
                  <a:srgbClr val="000000"/>
                </a:solidFill>
              </a:rPr>
              <a:t>IF Module (Inter Face) - Dual</a:t>
            </a:r>
            <a:endParaRPr lang="de-DE" sz="1600" dirty="0" smtClean="0">
              <a:solidFill>
                <a:srgbClr val="000000"/>
              </a:solidFill>
            </a:endParaRPr>
          </a:p>
        </p:txBody>
      </p:sp>
      <p:pic>
        <p:nvPicPr>
          <p:cNvPr id="50179" name="Picture 5"/>
          <p:cNvPicPr>
            <a:picLocks noChangeAspect="1" noChangeArrowheads="1"/>
          </p:cNvPicPr>
          <p:nvPr/>
        </p:nvPicPr>
        <p:blipFill>
          <a:blip r:embed="rId3" cstate="print"/>
          <a:srcRect/>
          <a:stretch>
            <a:fillRect/>
          </a:stretch>
        </p:blipFill>
        <p:spPr bwMode="auto">
          <a:xfrm>
            <a:off x="457200" y="685800"/>
            <a:ext cx="7924800" cy="6022975"/>
          </a:xfrm>
          <a:prstGeom prst="rect">
            <a:avLst/>
          </a:prstGeom>
          <a:noFill/>
          <a:ln w="12700" algn="ctr">
            <a:solidFill>
              <a:schemeClr val="tx1"/>
            </a:solidFill>
            <a:miter lim="800000"/>
            <a:headEnd/>
            <a:tailEnd/>
          </a:ln>
        </p:spPr>
      </p:pic>
      <p:cxnSp>
        <p:nvCxnSpPr>
          <p:cNvPr id="50180" name="Straight Connector 43"/>
          <p:cNvCxnSpPr>
            <a:cxnSpLocks noChangeShapeType="1"/>
          </p:cNvCxnSpPr>
          <p:nvPr/>
        </p:nvCxnSpPr>
        <p:spPr bwMode="auto">
          <a:xfrm>
            <a:off x="703263" y="928688"/>
            <a:ext cx="3489325" cy="2601912"/>
          </a:xfrm>
          <a:prstGeom prst="line">
            <a:avLst/>
          </a:prstGeom>
          <a:noFill/>
          <a:ln w="25400" algn="ctr">
            <a:solidFill>
              <a:srgbClr val="CF142B"/>
            </a:solidFill>
            <a:round/>
            <a:headEnd/>
            <a:tailEnd/>
          </a:ln>
        </p:spPr>
      </p:cxnSp>
      <p:pic>
        <p:nvPicPr>
          <p:cNvPr id="5" name="Picture 5" descr="C:\Users\steve.thompson\Pictures\Stratos\Wiring.JPG"/>
          <p:cNvPicPr>
            <a:picLocks noChangeAspect="1" noChangeArrowheads="1"/>
          </p:cNvPicPr>
          <p:nvPr/>
        </p:nvPicPr>
        <p:blipFill>
          <a:blip r:embed="rId4" cstate="print"/>
          <a:srcRect r="52314" b="73183"/>
          <a:stretch>
            <a:fillRect/>
          </a:stretch>
        </p:blipFill>
        <p:spPr bwMode="auto">
          <a:xfrm>
            <a:off x="5357818" y="1571612"/>
            <a:ext cx="946815" cy="531409"/>
          </a:xfrm>
          <a:prstGeom prst="rect">
            <a:avLst/>
          </a:prstGeom>
          <a:noFill/>
        </p:spPr>
      </p:pic>
      <p:sp>
        <p:nvSpPr>
          <p:cNvPr id="6" name="Rectangle 5"/>
          <p:cNvSpPr/>
          <p:nvPr/>
        </p:nvSpPr>
        <p:spPr bwMode="auto">
          <a:xfrm>
            <a:off x="500034" y="785794"/>
            <a:ext cx="3857652" cy="28575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2813">
              <a:spcBef>
                <a:spcPct val="50000"/>
              </a:spcBef>
            </a:pPr>
            <a:r>
              <a:rPr lang="en-US" sz="1200" b="1" dirty="0" smtClean="0">
                <a:solidFill>
                  <a:srgbClr val="000000"/>
                </a:solidFill>
                <a:latin typeface="Arial" charset="0"/>
              </a:rPr>
              <a:t>All IF modules have the capability of connection / communication to one other Stratos (IF module required for both pumps).  This enables dual control (master/slave) in parallel applications.  Benefits include:</a:t>
            </a:r>
          </a:p>
          <a:p>
            <a:pPr defTabSz="912813">
              <a:spcBef>
                <a:spcPct val="50000"/>
              </a:spcBef>
              <a:buFontTx/>
              <a:buChar char="•"/>
            </a:pPr>
            <a:r>
              <a:rPr lang="en-US" sz="1100" dirty="0" smtClean="0">
                <a:solidFill>
                  <a:srgbClr val="000000"/>
                </a:solidFill>
                <a:latin typeface="Arial" charset="0"/>
              </a:rPr>
              <a:t> Stand-by operation in the event of a failure (5 min delay)</a:t>
            </a:r>
          </a:p>
          <a:p>
            <a:pPr defTabSz="912813">
              <a:spcBef>
                <a:spcPct val="50000"/>
              </a:spcBef>
              <a:buFontTx/>
              <a:buChar char="•"/>
            </a:pPr>
            <a:r>
              <a:rPr lang="en-US" sz="1100" dirty="0" smtClean="0">
                <a:solidFill>
                  <a:srgbClr val="000000"/>
                </a:solidFill>
                <a:latin typeface="Arial" charset="0"/>
              </a:rPr>
              <a:t> 24 hour run time automatic alternation</a:t>
            </a:r>
          </a:p>
          <a:p>
            <a:pPr defTabSz="912813">
              <a:spcBef>
                <a:spcPct val="50000"/>
              </a:spcBef>
              <a:buFontTx/>
              <a:buChar char="•"/>
            </a:pPr>
            <a:r>
              <a:rPr lang="en-US" sz="1100" dirty="0" smtClean="0">
                <a:solidFill>
                  <a:srgbClr val="000000"/>
                </a:solidFill>
                <a:latin typeface="Arial" charset="0"/>
              </a:rPr>
              <a:t> Optional operation of both pumps when necessary</a:t>
            </a:r>
          </a:p>
          <a:p>
            <a:pPr defTabSz="912813">
              <a:spcBef>
                <a:spcPct val="50000"/>
              </a:spcBef>
              <a:buFontTx/>
              <a:buChar char="•"/>
            </a:pPr>
            <a:r>
              <a:rPr lang="en-US" sz="1100" dirty="0" smtClean="0">
                <a:solidFill>
                  <a:srgbClr val="000000"/>
                </a:solidFill>
                <a:latin typeface="Arial" charset="0"/>
              </a:rPr>
              <a:t> Master/Slave function</a:t>
            </a:r>
          </a:p>
          <a:p>
            <a:pPr lvl="1" defTabSz="912813">
              <a:spcBef>
                <a:spcPct val="50000"/>
              </a:spcBef>
              <a:buFontTx/>
              <a:buChar char="•"/>
            </a:pPr>
            <a:r>
              <a:rPr lang="en-US" sz="1050" dirty="0" smtClean="0">
                <a:solidFill>
                  <a:srgbClr val="000000"/>
                </a:solidFill>
                <a:latin typeface="Arial" charset="0"/>
              </a:rPr>
              <a:t> On start-up both controllers flash “MA”</a:t>
            </a:r>
          </a:p>
          <a:p>
            <a:pPr lvl="1" defTabSz="912813">
              <a:spcBef>
                <a:spcPct val="50000"/>
              </a:spcBef>
              <a:buFontTx/>
              <a:buChar char="•"/>
            </a:pPr>
            <a:r>
              <a:rPr lang="en-US" sz="1050" dirty="0" smtClean="0">
                <a:solidFill>
                  <a:srgbClr val="000000"/>
                </a:solidFill>
                <a:latin typeface="Arial" charset="0"/>
              </a:rPr>
              <a:t> Press in either red button to set master</a:t>
            </a:r>
          </a:p>
          <a:p>
            <a:pPr lvl="1" defTabSz="912813">
              <a:spcBef>
                <a:spcPct val="50000"/>
              </a:spcBef>
              <a:buFontTx/>
              <a:buChar char="•"/>
            </a:pPr>
            <a:r>
              <a:rPr lang="en-US" sz="1050" dirty="0" smtClean="0">
                <a:solidFill>
                  <a:srgbClr val="000000"/>
                </a:solidFill>
                <a:latin typeface="Arial" charset="0"/>
              </a:rPr>
              <a:t> Slave pump follows adjustments made by master</a:t>
            </a:r>
          </a:p>
          <a:p>
            <a:pPr lvl="1" defTabSz="912813">
              <a:spcBef>
                <a:spcPct val="50000"/>
              </a:spcBef>
              <a:buFontTx/>
              <a:buChar char="•"/>
            </a:pPr>
            <a:r>
              <a:rPr lang="en-US" sz="1050" dirty="0" smtClean="0">
                <a:solidFill>
                  <a:srgbClr val="000000"/>
                </a:solidFill>
                <a:latin typeface="Arial" charset="0"/>
              </a:rPr>
              <a:t> Ext control wired to master IF Module</a:t>
            </a:r>
            <a:endParaRPr lang="en-US" sz="1050" dirty="0">
              <a:solidFill>
                <a:srgbClr val="000000"/>
              </a:solidFill>
              <a:latin typeface="Arial" charset="0"/>
            </a:endParaRPr>
          </a:p>
        </p:txBody>
      </p:sp>
      <p:pic>
        <p:nvPicPr>
          <p:cNvPr id="7" name="Picture 5" descr="C:\Users\steve.thompson\Pictures\Stratos\Wiring.JPG"/>
          <p:cNvPicPr>
            <a:picLocks noChangeAspect="1" noChangeArrowheads="1"/>
          </p:cNvPicPr>
          <p:nvPr/>
        </p:nvPicPr>
        <p:blipFill>
          <a:blip r:embed="rId4" cstate="print"/>
          <a:srcRect r="52314" b="73183"/>
          <a:stretch>
            <a:fillRect/>
          </a:stretch>
        </p:blipFill>
        <p:spPr bwMode="auto">
          <a:xfrm>
            <a:off x="7339961" y="1571612"/>
            <a:ext cx="946815" cy="531409"/>
          </a:xfrm>
          <a:prstGeom prst="rect">
            <a:avLst/>
          </a:prstGeom>
          <a:noFill/>
        </p:spPr>
      </p:pic>
      <p:pic>
        <p:nvPicPr>
          <p:cNvPr id="8" name="Picture 5" descr="C:\Users\steve.thompson\Pictures\Stratos\Wiring.JPG"/>
          <p:cNvPicPr>
            <a:picLocks noChangeAspect="1" noChangeArrowheads="1"/>
          </p:cNvPicPr>
          <p:nvPr/>
        </p:nvPicPr>
        <p:blipFill>
          <a:blip r:embed="rId4" cstate="print"/>
          <a:srcRect r="52314" b="73183"/>
          <a:stretch>
            <a:fillRect/>
          </a:stretch>
        </p:blipFill>
        <p:spPr bwMode="auto">
          <a:xfrm>
            <a:off x="1285852" y="4714884"/>
            <a:ext cx="946815" cy="531409"/>
          </a:xfrm>
          <a:prstGeom prst="rect">
            <a:avLst/>
          </a:prstGeom>
          <a:noFill/>
        </p:spPr>
      </p:pic>
      <p:pic>
        <p:nvPicPr>
          <p:cNvPr id="9" name="Picture 5" descr="C:\Users\steve.thompson\Pictures\Stratos\Wiring.JPG"/>
          <p:cNvPicPr>
            <a:picLocks noChangeAspect="1" noChangeArrowheads="1"/>
          </p:cNvPicPr>
          <p:nvPr/>
        </p:nvPicPr>
        <p:blipFill>
          <a:blip r:embed="rId4" cstate="print"/>
          <a:srcRect r="52314" b="73183"/>
          <a:stretch>
            <a:fillRect/>
          </a:stretch>
        </p:blipFill>
        <p:spPr bwMode="auto">
          <a:xfrm>
            <a:off x="3286116" y="4714884"/>
            <a:ext cx="946815" cy="531409"/>
          </a:xfrm>
          <a:prstGeom prst="rect">
            <a:avLst/>
          </a:prstGeom>
          <a:noFill/>
        </p:spPr>
      </p:pic>
      <p:pic>
        <p:nvPicPr>
          <p:cNvPr id="10" name="Picture 5" descr="C:\Users\steve.thompson\Pictures\Stratos\Wiring.JPG"/>
          <p:cNvPicPr>
            <a:picLocks noChangeAspect="1" noChangeArrowheads="1"/>
          </p:cNvPicPr>
          <p:nvPr/>
        </p:nvPicPr>
        <p:blipFill>
          <a:blip r:embed="rId4" cstate="print"/>
          <a:srcRect r="52314" b="73183"/>
          <a:stretch>
            <a:fillRect/>
          </a:stretch>
        </p:blipFill>
        <p:spPr bwMode="auto">
          <a:xfrm>
            <a:off x="5357818" y="4714884"/>
            <a:ext cx="946815" cy="531409"/>
          </a:xfrm>
          <a:prstGeom prst="rect">
            <a:avLst/>
          </a:prstGeom>
          <a:noFill/>
        </p:spPr>
      </p:pic>
      <p:pic>
        <p:nvPicPr>
          <p:cNvPr id="11" name="Picture 5" descr="C:\Users\steve.thompson\Pictures\Stratos\Wiring.JPG"/>
          <p:cNvPicPr>
            <a:picLocks noChangeAspect="1" noChangeArrowheads="1"/>
          </p:cNvPicPr>
          <p:nvPr/>
        </p:nvPicPr>
        <p:blipFill>
          <a:blip r:embed="rId4" cstate="print"/>
          <a:srcRect r="52314" b="73183"/>
          <a:stretch>
            <a:fillRect/>
          </a:stretch>
        </p:blipFill>
        <p:spPr bwMode="auto">
          <a:xfrm>
            <a:off x="7358082" y="4714884"/>
            <a:ext cx="946815" cy="531409"/>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1"/>
          </p:nvPr>
        </p:nvSpPr>
        <p:spPr>
          <a:noFill/>
        </p:spPr>
        <p:txBody>
          <a:bodyPr/>
          <a:lstStyle/>
          <a:p>
            <a:fld id="{C516F4EC-D0D4-4665-9D09-8C0CDEAAD434}" type="slidenum">
              <a:rPr lang="de-DE" smtClean="0"/>
              <a:pPr/>
              <a:t>19</a:t>
            </a:fld>
            <a:endParaRPr lang="de-DE" smtClean="0"/>
          </a:p>
        </p:txBody>
      </p:sp>
      <p:pic>
        <p:nvPicPr>
          <p:cNvPr id="33796" name="Picture 6" descr="WILO-HVAC-Pump-Family.jpg"/>
          <p:cNvPicPr>
            <a:picLocks noChangeAspect="1"/>
          </p:cNvPicPr>
          <p:nvPr/>
        </p:nvPicPr>
        <p:blipFill>
          <a:blip r:embed="rId2" cstate="print"/>
          <a:srcRect/>
          <a:stretch>
            <a:fillRect/>
          </a:stretch>
        </p:blipFill>
        <p:spPr bwMode="auto">
          <a:xfrm>
            <a:off x="300038" y="2573338"/>
            <a:ext cx="4032250" cy="3738562"/>
          </a:xfrm>
          <a:prstGeom prst="rect">
            <a:avLst/>
          </a:prstGeom>
          <a:noFill/>
          <a:ln w="9525">
            <a:noFill/>
            <a:miter lim="800000"/>
            <a:headEnd/>
            <a:tailEnd/>
          </a:ln>
        </p:spPr>
      </p:pic>
      <p:sp>
        <p:nvSpPr>
          <p:cNvPr id="33797" name="TextBox 7"/>
          <p:cNvSpPr txBox="1">
            <a:spLocks noChangeArrowheads="1"/>
          </p:cNvSpPr>
          <p:nvPr/>
        </p:nvSpPr>
        <p:spPr bwMode="auto">
          <a:xfrm>
            <a:off x="2322513" y="2886075"/>
            <a:ext cx="6561137" cy="646113"/>
          </a:xfrm>
          <a:prstGeom prst="rect">
            <a:avLst/>
          </a:prstGeom>
          <a:noFill/>
          <a:ln w="9525">
            <a:noFill/>
            <a:miter lim="800000"/>
            <a:headEnd/>
            <a:tailEnd/>
          </a:ln>
        </p:spPr>
        <p:txBody>
          <a:bodyPr>
            <a:spAutoFit/>
          </a:bodyPr>
          <a:lstStyle/>
          <a:p>
            <a:pPr algn="ctr"/>
            <a:r>
              <a:rPr lang="en-US" sz="3600" b="1" dirty="0"/>
              <a:t>Questions/Comments?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p:cNvSpPr>
          <p:nvPr/>
        </p:nvSpPr>
        <p:spPr bwMode="auto">
          <a:xfrm>
            <a:off x="1577975" y="2422525"/>
            <a:ext cx="3541713" cy="3062288"/>
          </a:xfrm>
          <a:custGeom>
            <a:avLst/>
            <a:gdLst>
              <a:gd name="T0" fmla="*/ 0 w 3408"/>
              <a:gd name="T1" fmla="*/ 0 h 2728"/>
              <a:gd name="T2" fmla="*/ 0 w 3408"/>
              <a:gd name="T3" fmla="*/ 2728 h 2728"/>
              <a:gd name="T4" fmla="*/ 3408 w 3408"/>
              <a:gd name="T5" fmla="*/ 2728 h 2728"/>
              <a:gd name="T6" fmla="*/ 0 60000 65536"/>
              <a:gd name="T7" fmla="*/ 0 60000 65536"/>
              <a:gd name="T8" fmla="*/ 0 60000 65536"/>
              <a:gd name="T9" fmla="*/ 0 w 3408"/>
              <a:gd name="T10" fmla="*/ 0 h 2728"/>
              <a:gd name="T11" fmla="*/ 3408 w 3408"/>
              <a:gd name="T12" fmla="*/ 2728 h 2728"/>
            </a:gdLst>
            <a:ahLst/>
            <a:cxnLst>
              <a:cxn ang="T6">
                <a:pos x="T0" y="T1"/>
              </a:cxn>
              <a:cxn ang="T7">
                <a:pos x="T2" y="T3"/>
              </a:cxn>
              <a:cxn ang="T8">
                <a:pos x="T4" y="T5"/>
              </a:cxn>
            </a:cxnLst>
            <a:rect l="T9" t="T10" r="T11" b="T12"/>
            <a:pathLst>
              <a:path w="3408" h="2728">
                <a:moveTo>
                  <a:pt x="0" y="0"/>
                </a:moveTo>
                <a:lnTo>
                  <a:pt x="0" y="2728"/>
                </a:lnTo>
                <a:lnTo>
                  <a:pt x="3408" y="2728"/>
                </a:lnTo>
              </a:path>
            </a:pathLst>
          </a:custGeom>
          <a:noFill/>
          <a:ln w="25400">
            <a:solidFill>
              <a:schemeClr val="bg2"/>
            </a:solidFill>
            <a:round/>
            <a:headEnd type="triangle" w="med" len="med"/>
            <a:tailEnd type="triangle" w="med" len="med"/>
          </a:ln>
        </p:spPr>
        <p:txBody>
          <a:bodyPr/>
          <a:lstStyle/>
          <a:p>
            <a:endParaRPr lang="en-US"/>
          </a:p>
        </p:txBody>
      </p:sp>
      <p:grpSp>
        <p:nvGrpSpPr>
          <p:cNvPr id="2" name="Group 3"/>
          <p:cNvGrpSpPr>
            <a:grpSpLocks/>
          </p:cNvGrpSpPr>
          <p:nvPr/>
        </p:nvGrpSpPr>
        <p:grpSpPr bwMode="auto">
          <a:xfrm>
            <a:off x="1546225" y="2847142"/>
            <a:ext cx="3376613" cy="3726698"/>
            <a:chOff x="1028" y="1893"/>
            <a:chExt cx="2244" cy="2478"/>
          </a:xfrm>
        </p:grpSpPr>
        <p:sp>
          <p:nvSpPr>
            <p:cNvPr id="14582" name="Arc 4"/>
            <p:cNvSpPr>
              <a:spLocks/>
            </p:cNvSpPr>
            <p:nvPr/>
          </p:nvSpPr>
          <p:spPr bwMode="auto">
            <a:xfrm rot="67599">
              <a:off x="1028" y="1922"/>
              <a:ext cx="2244" cy="2449"/>
            </a:xfrm>
            <a:custGeom>
              <a:avLst/>
              <a:gdLst>
                <a:gd name="T0" fmla="*/ 0 w 17711"/>
                <a:gd name="T1" fmla="*/ 0 h 21600"/>
                <a:gd name="T2" fmla="*/ 2244 w 17711"/>
                <a:gd name="T3" fmla="*/ 1047 h 21600"/>
                <a:gd name="T4" fmla="*/ 0 w 17711"/>
                <a:gd name="T5" fmla="*/ 2449 h 21600"/>
                <a:gd name="T6" fmla="*/ 0 60000 65536"/>
                <a:gd name="T7" fmla="*/ 0 60000 65536"/>
                <a:gd name="T8" fmla="*/ 0 60000 65536"/>
                <a:gd name="T9" fmla="*/ 0 w 17711"/>
                <a:gd name="T10" fmla="*/ 0 h 21600"/>
                <a:gd name="T11" fmla="*/ 17711 w 17711"/>
                <a:gd name="T12" fmla="*/ 21600 h 21600"/>
              </a:gdLst>
              <a:ahLst/>
              <a:cxnLst>
                <a:cxn ang="T6">
                  <a:pos x="T0" y="T1"/>
                </a:cxn>
                <a:cxn ang="T7">
                  <a:pos x="T2" y="T3"/>
                </a:cxn>
                <a:cxn ang="T8">
                  <a:pos x="T4" y="T5"/>
                </a:cxn>
              </a:cxnLst>
              <a:rect l="T9" t="T10" r="T11" b="T12"/>
              <a:pathLst>
                <a:path w="17711" h="21600" fill="none" extrusionOk="0">
                  <a:moveTo>
                    <a:pt x="-1" y="0"/>
                  </a:moveTo>
                  <a:cubicBezTo>
                    <a:pt x="7058" y="0"/>
                    <a:pt x="13671" y="3448"/>
                    <a:pt x="17711" y="9235"/>
                  </a:cubicBezTo>
                </a:path>
                <a:path w="17711" h="21600" stroke="0" extrusionOk="0">
                  <a:moveTo>
                    <a:pt x="-1" y="0"/>
                  </a:moveTo>
                  <a:cubicBezTo>
                    <a:pt x="7058" y="0"/>
                    <a:pt x="13671" y="3448"/>
                    <a:pt x="17711" y="9235"/>
                  </a:cubicBezTo>
                  <a:lnTo>
                    <a:pt x="0" y="21600"/>
                  </a:lnTo>
                  <a:close/>
                </a:path>
              </a:pathLst>
            </a:custGeom>
            <a:noFill/>
            <a:ln w="38100">
              <a:solidFill>
                <a:schemeClr val="hlink"/>
              </a:solidFill>
              <a:round/>
              <a:headEnd/>
              <a:tailEnd/>
            </a:ln>
          </p:spPr>
          <p:txBody>
            <a:bodyPr wrap="none" anchor="ctr"/>
            <a:lstStyle/>
            <a:p>
              <a:endParaRPr lang="en-US"/>
            </a:p>
          </p:txBody>
        </p:sp>
        <p:sp>
          <p:nvSpPr>
            <p:cNvPr id="14583" name="Text Box 5"/>
            <p:cNvSpPr txBox="1">
              <a:spLocks noChangeArrowheads="1"/>
            </p:cNvSpPr>
            <p:nvPr/>
          </p:nvSpPr>
          <p:spPr bwMode="auto">
            <a:xfrm rot="1261741">
              <a:off x="1215" y="1893"/>
              <a:ext cx="1574" cy="179"/>
            </a:xfrm>
            <a:prstGeom prst="rect">
              <a:avLst/>
            </a:prstGeom>
            <a:noFill/>
            <a:ln w="25400">
              <a:noFill/>
              <a:miter lim="800000"/>
              <a:headEnd/>
              <a:tailEnd/>
            </a:ln>
          </p:spPr>
          <p:txBody>
            <a:bodyPr wrap="square" lIns="85730" tIns="42113" rIns="85730" bIns="42113">
              <a:spAutoFit/>
            </a:bodyPr>
            <a:lstStyle/>
            <a:p>
              <a:pPr defTabSz="866775" eaLnBrk="0" hangingPunct="0">
                <a:lnSpc>
                  <a:spcPct val="80000"/>
                </a:lnSpc>
                <a:spcBef>
                  <a:spcPct val="50000"/>
                </a:spcBef>
              </a:pPr>
              <a:r>
                <a:rPr lang="de-DE" sz="1500" dirty="0" smtClean="0">
                  <a:solidFill>
                    <a:srgbClr val="000000"/>
                  </a:solidFill>
                  <a:latin typeface="Arial" pitchFamily="34" charset="0"/>
                </a:rPr>
                <a:t>Pump performance curve</a:t>
              </a:r>
              <a:endParaRPr lang="de-DE" sz="1500" dirty="0">
                <a:solidFill>
                  <a:srgbClr val="000000"/>
                </a:solidFill>
                <a:latin typeface="Arial" pitchFamily="34" charset="0"/>
              </a:endParaRPr>
            </a:p>
          </p:txBody>
        </p:sp>
      </p:grpSp>
      <p:grpSp>
        <p:nvGrpSpPr>
          <p:cNvPr id="3" name="Group 6"/>
          <p:cNvGrpSpPr>
            <a:grpSpLocks/>
          </p:cNvGrpSpPr>
          <p:nvPr/>
        </p:nvGrpSpPr>
        <p:grpSpPr bwMode="auto">
          <a:xfrm>
            <a:off x="1579563" y="2454275"/>
            <a:ext cx="3365500" cy="3036888"/>
            <a:chOff x="1050" y="1632"/>
            <a:chExt cx="2236" cy="2019"/>
          </a:xfrm>
        </p:grpSpPr>
        <p:sp>
          <p:nvSpPr>
            <p:cNvPr id="14579" name="Arc 7"/>
            <p:cNvSpPr>
              <a:spLocks/>
            </p:cNvSpPr>
            <p:nvPr/>
          </p:nvSpPr>
          <p:spPr bwMode="auto">
            <a:xfrm flipV="1">
              <a:off x="1050" y="1632"/>
              <a:ext cx="2236" cy="2019"/>
            </a:xfrm>
            <a:custGeom>
              <a:avLst/>
              <a:gdLst>
                <a:gd name="T0" fmla="*/ 0 w 20128"/>
                <a:gd name="T1" fmla="*/ 0 h 21600"/>
                <a:gd name="T2" fmla="*/ 2236 w 20128"/>
                <a:gd name="T3" fmla="*/ 1286 h 21600"/>
                <a:gd name="T4" fmla="*/ 0 w 20128"/>
                <a:gd name="T5" fmla="*/ 2019 h 21600"/>
                <a:gd name="T6" fmla="*/ 0 60000 65536"/>
                <a:gd name="T7" fmla="*/ 0 60000 65536"/>
                <a:gd name="T8" fmla="*/ 0 60000 65536"/>
                <a:gd name="T9" fmla="*/ 0 w 20128"/>
                <a:gd name="T10" fmla="*/ 0 h 21600"/>
                <a:gd name="T11" fmla="*/ 20128 w 20128"/>
                <a:gd name="T12" fmla="*/ 21600 h 21600"/>
              </a:gdLst>
              <a:ahLst/>
              <a:cxnLst>
                <a:cxn ang="T6">
                  <a:pos x="T0" y="T1"/>
                </a:cxn>
                <a:cxn ang="T7">
                  <a:pos x="T2" y="T3"/>
                </a:cxn>
                <a:cxn ang="T8">
                  <a:pos x="T4" y="T5"/>
                </a:cxn>
              </a:cxnLst>
              <a:rect l="T9" t="T10" r="T11" b="T12"/>
              <a:pathLst>
                <a:path w="20128" h="21600" fill="none" extrusionOk="0">
                  <a:moveTo>
                    <a:pt x="-1" y="0"/>
                  </a:moveTo>
                  <a:cubicBezTo>
                    <a:pt x="8904" y="0"/>
                    <a:pt x="16897" y="5464"/>
                    <a:pt x="20128" y="13762"/>
                  </a:cubicBezTo>
                </a:path>
                <a:path w="20128" h="21600" stroke="0" extrusionOk="0">
                  <a:moveTo>
                    <a:pt x="-1" y="0"/>
                  </a:moveTo>
                  <a:cubicBezTo>
                    <a:pt x="8904" y="0"/>
                    <a:pt x="16897" y="5464"/>
                    <a:pt x="20128" y="13762"/>
                  </a:cubicBezTo>
                  <a:lnTo>
                    <a:pt x="0" y="21600"/>
                  </a:lnTo>
                  <a:close/>
                </a:path>
              </a:pathLst>
            </a:custGeom>
            <a:noFill/>
            <a:ln w="28575">
              <a:solidFill>
                <a:schemeClr val="tx1"/>
              </a:solidFill>
              <a:round/>
              <a:headEnd/>
              <a:tailEnd/>
            </a:ln>
          </p:spPr>
          <p:txBody>
            <a:bodyPr wrap="none" anchor="ctr"/>
            <a:lstStyle/>
            <a:p>
              <a:endParaRPr lang="en-US"/>
            </a:p>
          </p:txBody>
        </p:sp>
        <p:sp>
          <p:nvSpPr>
            <p:cNvPr id="14580" name="Oval 8"/>
            <p:cNvSpPr>
              <a:spLocks noChangeArrowheads="1"/>
            </p:cNvSpPr>
            <p:nvPr/>
          </p:nvSpPr>
          <p:spPr bwMode="auto">
            <a:xfrm>
              <a:off x="3019" y="2702"/>
              <a:ext cx="68" cy="68"/>
            </a:xfrm>
            <a:prstGeom prst="ellipse">
              <a:avLst/>
            </a:prstGeom>
            <a:solidFill>
              <a:schemeClr val="bg1"/>
            </a:solidFill>
            <a:ln w="9525">
              <a:solidFill>
                <a:schemeClr val="tx1"/>
              </a:solidFill>
              <a:round/>
              <a:headEnd/>
              <a:tailEnd/>
            </a:ln>
          </p:spPr>
          <p:txBody>
            <a:bodyPr wrap="none" anchor="ctr"/>
            <a:lstStyle/>
            <a:p>
              <a:endParaRPr lang="en-US"/>
            </a:p>
          </p:txBody>
        </p:sp>
        <p:sp>
          <p:nvSpPr>
            <p:cNvPr id="14581" name="Text Box 9"/>
            <p:cNvSpPr txBox="1">
              <a:spLocks noChangeArrowheads="1"/>
            </p:cNvSpPr>
            <p:nvPr/>
          </p:nvSpPr>
          <p:spPr bwMode="auto">
            <a:xfrm rot="-1789073">
              <a:off x="1613" y="3031"/>
              <a:ext cx="1589" cy="179"/>
            </a:xfrm>
            <a:prstGeom prst="rect">
              <a:avLst/>
            </a:prstGeom>
            <a:noFill/>
            <a:ln w="25400">
              <a:noFill/>
              <a:miter lim="800000"/>
              <a:headEnd/>
              <a:tailEnd/>
            </a:ln>
          </p:spPr>
          <p:txBody>
            <a:bodyPr lIns="85730" tIns="42113" rIns="85730" bIns="42113">
              <a:spAutoFit/>
            </a:bodyPr>
            <a:lstStyle/>
            <a:p>
              <a:pPr defTabSz="866775" eaLnBrk="0" hangingPunct="0">
                <a:lnSpc>
                  <a:spcPct val="80000"/>
                </a:lnSpc>
                <a:spcBef>
                  <a:spcPct val="50000"/>
                </a:spcBef>
              </a:pPr>
              <a:r>
                <a:rPr lang="de-DE" sz="1500" dirty="0">
                  <a:solidFill>
                    <a:srgbClr val="000000"/>
                  </a:solidFill>
                  <a:latin typeface="Arial" pitchFamily="34" charset="0"/>
                </a:rPr>
                <a:t>system </a:t>
              </a:r>
              <a:r>
                <a:rPr lang="de-DE" sz="1500" dirty="0" smtClean="0">
                  <a:solidFill>
                    <a:srgbClr val="000000"/>
                  </a:solidFill>
                  <a:latin typeface="Arial" pitchFamily="34" charset="0"/>
                </a:rPr>
                <a:t>curve</a:t>
              </a:r>
              <a:endParaRPr lang="de-DE" sz="1500" dirty="0">
                <a:solidFill>
                  <a:srgbClr val="000000"/>
                </a:solidFill>
                <a:latin typeface="Arial" pitchFamily="34" charset="0"/>
              </a:endParaRPr>
            </a:p>
          </p:txBody>
        </p:sp>
      </p:grpSp>
      <p:grpSp>
        <p:nvGrpSpPr>
          <p:cNvPr id="4" name="Group 10"/>
          <p:cNvGrpSpPr>
            <a:grpSpLocks/>
          </p:cNvGrpSpPr>
          <p:nvPr/>
        </p:nvGrpSpPr>
        <p:grpSpPr bwMode="auto">
          <a:xfrm>
            <a:off x="4225925" y="3357563"/>
            <a:ext cx="1798638" cy="633412"/>
            <a:chOff x="2809" y="2233"/>
            <a:chExt cx="1195" cy="421"/>
          </a:xfrm>
        </p:grpSpPr>
        <p:sp>
          <p:nvSpPr>
            <p:cNvPr id="14577" name="Text Box 11"/>
            <p:cNvSpPr txBox="1">
              <a:spLocks noChangeArrowheads="1"/>
            </p:cNvSpPr>
            <p:nvPr/>
          </p:nvSpPr>
          <p:spPr bwMode="auto">
            <a:xfrm>
              <a:off x="3015" y="2233"/>
              <a:ext cx="989" cy="421"/>
            </a:xfrm>
            <a:prstGeom prst="rect">
              <a:avLst/>
            </a:prstGeom>
            <a:noFill/>
            <a:ln w="25400">
              <a:noFill/>
              <a:miter lim="800000"/>
              <a:headEnd/>
              <a:tailEnd/>
            </a:ln>
          </p:spPr>
          <p:txBody>
            <a:bodyPr lIns="85730" tIns="42113" rIns="85730" bIns="42113">
              <a:spAutoFit/>
            </a:bodyPr>
            <a:lstStyle/>
            <a:p>
              <a:pPr defTabSz="866775" eaLnBrk="0" hangingPunct="0">
                <a:lnSpc>
                  <a:spcPct val="80000"/>
                </a:lnSpc>
                <a:spcBef>
                  <a:spcPct val="50000"/>
                </a:spcBef>
              </a:pPr>
              <a:r>
                <a:rPr lang="de-DE" sz="1500">
                  <a:solidFill>
                    <a:srgbClr val="000000"/>
                  </a:solidFill>
                  <a:latin typeface="Arial" pitchFamily="34" charset="0"/>
                </a:rPr>
                <a:t>intersecting point = new                operation point</a:t>
              </a:r>
              <a:endParaRPr lang="de-DE" sz="1500" b="1">
                <a:solidFill>
                  <a:srgbClr val="000000"/>
                </a:solidFill>
                <a:latin typeface="Arial" pitchFamily="34" charset="0"/>
              </a:endParaRPr>
            </a:p>
          </p:txBody>
        </p:sp>
        <p:sp>
          <p:nvSpPr>
            <p:cNvPr id="14578" name="Line 12"/>
            <p:cNvSpPr>
              <a:spLocks noChangeShapeType="1"/>
            </p:cNvSpPr>
            <p:nvPr/>
          </p:nvSpPr>
          <p:spPr bwMode="auto">
            <a:xfrm flipH="1">
              <a:off x="2809" y="2445"/>
              <a:ext cx="229" cy="0"/>
            </a:xfrm>
            <a:prstGeom prst="line">
              <a:avLst/>
            </a:prstGeom>
            <a:noFill/>
            <a:ln w="38100">
              <a:solidFill>
                <a:schemeClr val="tx1"/>
              </a:solidFill>
              <a:round/>
              <a:headEnd/>
              <a:tailEnd type="triangle" w="med" len="med"/>
            </a:ln>
          </p:spPr>
          <p:txBody>
            <a:bodyPr lIns="90488" tIns="44450" rIns="90488" bIns="44450">
              <a:spAutoFit/>
            </a:bodyPr>
            <a:lstStyle/>
            <a:p>
              <a:endParaRPr lang="en-US"/>
            </a:p>
          </p:txBody>
        </p:sp>
      </p:grpSp>
      <p:grpSp>
        <p:nvGrpSpPr>
          <p:cNvPr id="5" name="Group 127"/>
          <p:cNvGrpSpPr>
            <a:grpSpLocks/>
          </p:cNvGrpSpPr>
          <p:nvPr/>
        </p:nvGrpSpPr>
        <p:grpSpPr bwMode="auto">
          <a:xfrm>
            <a:off x="1579563" y="2454275"/>
            <a:ext cx="2744787" cy="3027363"/>
            <a:chOff x="750" y="1638"/>
            <a:chExt cx="1824" cy="2013"/>
          </a:xfrm>
        </p:grpSpPr>
        <p:sp>
          <p:nvSpPr>
            <p:cNvPr id="14574" name="Arc 128"/>
            <p:cNvSpPr>
              <a:spLocks/>
            </p:cNvSpPr>
            <p:nvPr/>
          </p:nvSpPr>
          <p:spPr bwMode="auto">
            <a:xfrm flipV="1">
              <a:off x="750" y="1638"/>
              <a:ext cx="1824" cy="2013"/>
            </a:xfrm>
            <a:custGeom>
              <a:avLst/>
              <a:gdLst>
                <a:gd name="T0" fmla="*/ 0 w 21558"/>
                <a:gd name="T1" fmla="*/ 0 h 21600"/>
                <a:gd name="T2" fmla="*/ 1824 w 21558"/>
                <a:gd name="T3" fmla="*/ 1888 h 21600"/>
                <a:gd name="T4" fmla="*/ 0 w 21558"/>
                <a:gd name="T5" fmla="*/ 2013 h 21600"/>
                <a:gd name="T6" fmla="*/ 0 60000 65536"/>
                <a:gd name="T7" fmla="*/ 0 60000 65536"/>
                <a:gd name="T8" fmla="*/ 0 60000 65536"/>
                <a:gd name="T9" fmla="*/ 0 w 21558"/>
                <a:gd name="T10" fmla="*/ 0 h 21600"/>
                <a:gd name="T11" fmla="*/ 21558 w 21558"/>
                <a:gd name="T12" fmla="*/ 21600 h 21600"/>
              </a:gdLst>
              <a:ahLst/>
              <a:cxnLst>
                <a:cxn ang="T6">
                  <a:pos x="T0" y="T1"/>
                </a:cxn>
                <a:cxn ang="T7">
                  <a:pos x="T2" y="T3"/>
                </a:cxn>
                <a:cxn ang="T8">
                  <a:pos x="T4" y="T5"/>
                </a:cxn>
              </a:cxnLst>
              <a:rect l="T9" t="T10" r="T11" b="T12"/>
              <a:pathLst>
                <a:path w="21558" h="21600" fill="none" extrusionOk="0">
                  <a:moveTo>
                    <a:pt x="-1" y="0"/>
                  </a:moveTo>
                  <a:cubicBezTo>
                    <a:pt x="11407" y="0"/>
                    <a:pt x="20848" y="8870"/>
                    <a:pt x="21558" y="20255"/>
                  </a:cubicBezTo>
                </a:path>
                <a:path w="21558" h="21600" stroke="0" extrusionOk="0">
                  <a:moveTo>
                    <a:pt x="-1" y="0"/>
                  </a:moveTo>
                  <a:cubicBezTo>
                    <a:pt x="11407" y="0"/>
                    <a:pt x="20848" y="8870"/>
                    <a:pt x="21558" y="20255"/>
                  </a:cubicBezTo>
                  <a:lnTo>
                    <a:pt x="0" y="21600"/>
                  </a:lnTo>
                  <a:close/>
                </a:path>
              </a:pathLst>
            </a:custGeom>
            <a:noFill/>
            <a:ln w="28575">
              <a:solidFill>
                <a:schemeClr val="tx1"/>
              </a:solidFill>
              <a:round/>
              <a:headEnd/>
              <a:tailEnd/>
            </a:ln>
          </p:spPr>
          <p:txBody>
            <a:bodyPr wrap="none" anchor="ctr"/>
            <a:lstStyle/>
            <a:p>
              <a:endParaRPr lang="en-US"/>
            </a:p>
          </p:txBody>
        </p:sp>
        <p:sp>
          <p:nvSpPr>
            <p:cNvPr id="14575" name="Oval 129"/>
            <p:cNvSpPr>
              <a:spLocks noChangeArrowheads="1"/>
            </p:cNvSpPr>
            <p:nvPr/>
          </p:nvSpPr>
          <p:spPr bwMode="auto">
            <a:xfrm>
              <a:off x="2395" y="2420"/>
              <a:ext cx="68" cy="68"/>
            </a:xfrm>
            <a:prstGeom prst="ellipse">
              <a:avLst/>
            </a:prstGeom>
            <a:solidFill>
              <a:schemeClr val="bg1"/>
            </a:solidFill>
            <a:ln w="9525">
              <a:solidFill>
                <a:schemeClr val="tx1"/>
              </a:solidFill>
              <a:round/>
              <a:headEnd/>
              <a:tailEnd/>
            </a:ln>
          </p:spPr>
          <p:txBody>
            <a:bodyPr wrap="none" anchor="ctr"/>
            <a:lstStyle/>
            <a:p>
              <a:endParaRPr lang="en-US"/>
            </a:p>
          </p:txBody>
        </p:sp>
        <p:sp>
          <p:nvSpPr>
            <p:cNvPr id="14576" name="Text Box 130"/>
            <p:cNvSpPr txBox="1">
              <a:spLocks noChangeArrowheads="1"/>
            </p:cNvSpPr>
            <p:nvPr/>
          </p:nvSpPr>
          <p:spPr bwMode="auto">
            <a:xfrm rot="19810927">
              <a:off x="947" y="3128"/>
              <a:ext cx="1275" cy="179"/>
            </a:xfrm>
            <a:prstGeom prst="rect">
              <a:avLst/>
            </a:prstGeom>
            <a:noFill/>
            <a:ln w="25400">
              <a:noFill/>
              <a:miter lim="800000"/>
              <a:headEnd/>
              <a:tailEnd/>
            </a:ln>
          </p:spPr>
          <p:txBody>
            <a:bodyPr lIns="85730" tIns="42113" rIns="85730" bIns="42113">
              <a:spAutoFit/>
            </a:bodyPr>
            <a:lstStyle/>
            <a:p>
              <a:pPr defTabSz="866775" eaLnBrk="0" hangingPunct="0">
                <a:lnSpc>
                  <a:spcPct val="80000"/>
                </a:lnSpc>
                <a:spcBef>
                  <a:spcPct val="50000"/>
                </a:spcBef>
              </a:pPr>
              <a:r>
                <a:rPr lang="de-DE" sz="1500" dirty="0">
                  <a:solidFill>
                    <a:srgbClr val="000000"/>
                  </a:solidFill>
                  <a:latin typeface="Arial" pitchFamily="34" charset="0"/>
                </a:rPr>
                <a:t>new system </a:t>
              </a:r>
              <a:r>
                <a:rPr lang="de-DE" sz="1500" dirty="0" smtClean="0">
                  <a:solidFill>
                    <a:srgbClr val="000000"/>
                  </a:solidFill>
                  <a:latin typeface="Arial" pitchFamily="34" charset="0"/>
                </a:rPr>
                <a:t>curve</a:t>
              </a:r>
              <a:endParaRPr lang="de-DE" sz="1500" dirty="0">
                <a:solidFill>
                  <a:srgbClr val="000000"/>
                </a:solidFill>
                <a:latin typeface="Arial" pitchFamily="34" charset="0"/>
              </a:endParaRPr>
            </a:p>
          </p:txBody>
        </p:sp>
      </p:grpSp>
      <p:sp>
        <p:nvSpPr>
          <p:cNvPr id="14343" name="Text Box 134"/>
          <p:cNvSpPr txBox="1">
            <a:spLocks noChangeArrowheads="1"/>
          </p:cNvSpPr>
          <p:nvPr/>
        </p:nvSpPr>
        <p:spPr bwMode="auto">
          <a:xfrm>
            <a:off x="900113" y="260350"/>
            <a:ext cx="7200900" cy="861766"/>
          </a:xfrm>
          <a:prstGeom prst="rect">
            <a:avLst/>
          </a:prstGeom>
          <a:noFill/>
          <a:ln w="9525" algn="ctr">
            <a:noFill/>
            <a:miter lim="800000"/>
            <a:headEnd/>
            <a:tailEnd/>
          </a:ln>
        </p:spPr>
        <p:txBody>
          <a:bodyPr lIns="91431" tIns="45716" rIns="91431" bIns="45716">
            <a:spAutoFit/>
          </a:bodyPr>
          <a:lstStyle/>
          <a:p>
            <a:pPr algn="ctr">
              <a:spcBef>
                <a:spcPct val="50000"/>
              </a:spcBef>
            </a:pPr>
            <a:r>
              <a:rPr lang="en-CA" sz="3600" dirty="0">
                <a:solidFill>
                  <a:srgbClr val="000000"/>
                </a:solidFill>
                <a:latin typeface="+mj-lt"/>
              </a:rPr>
              <a:t>System Friction Loss (Head)</a:t>
            </a:r>
            <a:r>
              <a:rPr lang="en-CA" sz="1200" dirty="0">
                <a:solidFill>
                  <a:srgbClr val="000000"/>
                </a:solidFill>
                <a:latin typeface="+mj-lt"/>
              </a:rPr>
              <a:t/>
            </a:r>
            <a:br>
              <a:rPr lang="en-CA" sz="1200" dirty="0">
                <a:solidFill>
                  <a:srgbClr val="000000"/>
                </a:solidFill>
                <a:latin typeface="+mj-lt"/>
              </a:rPr>
            </a:br>
            <a:r>
              <a:rPr lang="en-CA" sz="1200" dirty="0">
                <a:solidFill>
                  <a:srgbClr val="000000"/>
                </a:solidFill>
                <a:latin typeface="+mj-lt"/>
              </a:rPr>
              <a:t>Is it a Pump or a Circulator?</a:t>
            </a:r>
          </a:p>
        </p:txBody>
      </p:sp>
      <p:sp>
        <p:nvSpPr>
          <p:cNvPr id="14344" name="Text Box 135"/>
          <p:cNvSpPr txBox="1">
            <a:spLocks noChangeArrowheads="1"/>
          </p:cNvSpPr>
          <p:nvPr/>
        </p:nvSpPr>
        <p:spPr bwMode="auto">
          <a:xfrm rot="-5400000">
            <a:off x="374650" y="3594100"/>
            <a:ext cx="1474788" cy="280988"/>
          </a:xfrm>
          <a:prstGeom prst="rect">
            <a:avLst/>
          </a:prstGeom>
          <a:noFill/>
          <a:ln w="25400">
            <a:noFill/>
            <a:miter lim="800000"/>
            <a:headEnd/>
            <a:tailEnd/>
          </a:ln>
        </p:spPr>
        <p:txBody>
          <a:bodyPr lIns="85738" tIns="42117" rIns="85738" bIns="42117">
            <a:spAutoFit/>
          </a:bodyPr>
          <a:lstStyle/>
          <a:p>
            <a:pPr defTabSz="866775" eaLnBrk="0" hangingPunct="0">
              <a:lnSpc>
                <a:spcPct val="80000"/>
              </a:lnSpc>
              <a:spcBef>
                <a:spcPct val="50000"/>
              </a:spcBef>
            </a:pPr>
            <a:r>
              <a:rPr lang="de-DE" sz="1600">
                <a:solidFill>
                  <a:srgbClr val="000000"/>
                </a:solidFill>
                <a:latin typeface="Arial" pitchFamily="34" charset="0"/>
              </a:rPr>
              <a:t>Head H </a:t>
            </a:r>
            <a:r>
              <a:rPr lang="de-DE" sz="1600">
                <a:solidFill>
                  <a:srgbClr val="000000"/>
                </a:solidFill>
                <a:latin typeface="Arial" pitchFamily="34" charset="0"/>
                <a:sym typeface="Symbol" pitchFamily="18" charset="2"/>
              </a:rPr>
              <a:t>Ft</a:t>
            </a:r>
            <a:endParaRPr lang="de-DE" sz="1600">
              <a:solidFill>
                <a:srgbClr val="000000"/>
              </a:solidFill>
              <a:latin typeface="Arial" pitchFamily="34" charset="0"/>
            </a:endParaRPr>
          </a:p>
        </p:txBody>
      </p:sp>
      <p:sp>
        <p:nvSpPr>
          <p:cNvPr id="14345" name="Text Box 136"/>
          <p:cNvSpPr txBox="1">
            <a:spLocks noChangeArrowheads="1"/>
          </p:cNvSpPr>
          <p:nvPr/>
        </p:nvSpPr>
        <p:spPr bwMode="auto">
          <a:xfrm>
            <a:off x="2346325" y="5578475"/>
            <a:ext cx="2341563" cy="292100"/>
          </a:xfrm>
          <a:prstGeom prst="rect">
            <a:avLst/>
          </a:prstGeom>
          <a:noFill/>
          <a:ln w="25400">
            <a:noFill/>
            <a:miter lim="800000"/>
            <a:headEnd/>
            <a:tailEnd/>
          </a:ln>
        </p:spPr>
        <p:txBody>
          <a:bodyPr lIns="85738" tIns="42117" rIns="85738" bIns="42117">
            <a:spAutoFit/>
          </a:bodyPr>
          <a:lstStyle/>
          <a:p>
            <a:pPr defTabSz="866775" eaLnBrk="0" hangingPunct="0">
              <a:lnSpc>
                <a:spcPct val="80000"/>
              </a:lnSpc>
              <a:spcBef>
                <a:spcPct val="50000"/>
              </a:spcBef>
            </a:pPr>
            <a:r>
              <a:rPr lang="de-DE" sz="1700">
                <a:solidFill>
                  <a:srgbClr val="000000"/>
                </a:solidFill>
                <a:latin typeface="Arial" pitchFamily="34" charset="0"/>
              </a:rPr>
              <a:t>Flow Q </a:t>
            </a:r>
            <a:r>
              <a:rPr lang="de-DE" sz="1700">
                <a:solidFill>
                  <a:srgbClr val="000000"/>
                </a:solidFill>
                <a:latin typeface="Arial" pitchFamily="34" charset="0"/>
                <a:sym typeface="Symbol" pitchFamily="18" charset="2"/>
              </a:rPr>
              <a:t>USGPM</a:t>
            </a:r>
            <a:endParaRPr lang="de-DE" sz="1700">
              <a:solidFill>
                <a:srgbClr val="000000"/>
              </a:solidFill>
              <a:latin typeface="Arial" pitchFamily="34" charset="0"/>
            </a:endParaRPr>
          </a:p>
        </p:txBody>
      </p:sp>
      <p:grpSp>
        <p:nvGrpSpPr>
          <p:cNvPr id="6" name="Group 137"/>
          <p:cNvGrpSpPr>
            <a:grpSpLocks/>
          </p:cNvGrpSpPr>
          <p:nvPr/>
        </p:nvGrpSpPr>
        <p:grpSpPr bwMode="auto">
          <a:xfrm>
            <a:off x="6567488" y="1957402"/>
            <a:ext cx="2252662" cy="3614738"/>
            <a:chOff x="4217" y="1321"/>
            <a:chExt cx="1497" cy="2404"/>
          </a:xfrm>
        </p:grpSpPr>
        <p:grpSp>
          <p:nvGrpSpPr>
            <p:cNvPr id="7" name="Group 138"/>
            <p:cNvGrpSpPr>
              <a:grpSpLocks/>
            </p:cNvGrpSpPr>
            <p:nvPr/>
          </p:nvGrpSpPr>
          <p:grpSpPr bwMode="auto">
            <a:xfrm>
              <a:off x="4221" y="1754"/>
              <a:ext cx="1347" cy="1971"/>
              <a:chOff x="4401" y="932"/>
              <a:chExt cx="1347" cy="1971"/>
            </a:xfrm>
          </p:grpSpPr>
          <p:sp>
            <p:nvSpPr>
              <p:cNvPr id="14463" name="Freeform 139"/>
              <p:cNvSpPr>
                <a:spLocks/>
              </p:cNvSpPr>
              <p:nvPr/>
            </p:nvSpPr>
            <p:spPr bwMode="auto">
              <a:xfrm>
                <a:off x="5391" y="1280"/>
                <a:ext cx="352" cy="1502"/>
              </a:xfrm>
              <a:custGeom>
                <a:avLst/>
                <a:gdLst>
                  <a:gd name="T0" fmla="*/ 0 w 372"/>
                  <a:gd name="T1" fmla="*/ 0 h 2562"/>
                  <a:gd name="T2" fmla="*/ 372 w 372"/>
                  <a:gd name="T3" fmla="*/ 0 h 2562"/>
                  <a:gd name="T4" fmla="*/ 372 w 372"/>
                  <a:gd name="T5" fmla="*/ 2562 h 2562"/>
                  <a:gd name="T6" fmla="*/ 18 w 372"/>
                  <a:gd name="T7" fmla="*/ 2562 h 2562"/>
                  <a:gd name="T8" fmla="*/ 0 60000 65536"/>
                  <a:gd name="T9" fmla="*/ 0 60000 65536"/>
                  <a:gd name="T10" fmla="*/ 0 60000 65536"/>
                  <a:gd name="T11" fmla="*/ 0 60000 65536"/>
                  <a:gd name="T12" fmla="*/ 0 w 372"/>
                  <a:gd name="T13" fmla="*/ 0 h 2562"/>
                  <a:gd name="T14" fmla="*/ 372 w 372"/>
                  <a:gd name="T15" fmla="*/ 2562 h 2562"/>
                </a:gdLst>
                <a:ahLst/>
                <a:cxnLst>
                  <a:cxn ang="T8">
                    <a:pos x="T0" y="T1"/>
                  </a:cxn>
                  <a:cxn ang="T9">
                    <a:pos x="T2" y="T3"/>
                  </a:cxn>
                  <a:cxn ang="T10">
                    <a:pos x="T4" y="T5"/>
                  </a:cxn>
                  <a:cxn ang="T11">
                    <a:pos x="T6" y="T7"/>
                  </a:cxn>
                </a:cxnLst>
                <a:rect l="T12" t="T13" r="T14" b="T15"/>
                <a:pathLst>
                  <a:path w="372" h="2562">
                    <a:moveTo>
                      <a:pt x="0" y="0"/>
                    </a:moveTo>
                    <a:lnTo>
                      <a:pt x="372" y="0"/>
                    </a:lnTo>
                    <a:lnTo>
                      <a:pt x="372" y="2562"/>
                    </a:lnTo>
                    <a:lnTo>
                      <a:pt x="18" y="2562"/>
                    </a:lnTo>
                  </a:path>
                </a:pathLst>
              </a:custGeom>
              <a:noFill/>
              <a:ln w="38100">
                <a:solidFill>
                  <a:srgbClr val="6699FF"/>
                </a:solidFill>
                <a:round/>
                <a:headEnd/>
                <a:tailEnd/>
              </a:ln>
            </p:spPr>
            <p:txBody>
              <a:bodyPr lIns="90488" tIns="44450" rIns="90488" bIns="44450" anchor="ctr">
                <a:spAutoFit/>
              </a:bodyPr>
              <a:lstStyle/>
              <a:p>
                <a:endParaRPr lang="en-US"/>
              </a:p>
            </p:txBody>
          </p:sp>
          <p:sp>
            <p:nvSpPr>
              <p:cNvPr id="14464" name="Line 140"/>
              <p:cNvSpPr>
                <a:spLocks noChangeShapeType="1"/>
              </p:cNvSpPr>
              <p:nvPr/>
            </p:nvSpPr>
            <p:spPr bwMode="auto">
              <a:xfrm>
                <a:off x="5400" y="1802"/>
                <a:ext cx="348" cy="0"/>
              </a:xfrm>
              <a:prstGeom prst="line">
                <a:avLst/>
              </a:prstGeom>
              <a:noFill/>
              <a:ln w="38100">
                <a:solidFill>
                  <a:srgbClr val="6699FF"/>
                </a:solidFill>
                <a:round/>
                <a:headEnd/>
                <a:tailEnd/>
              </a:ln>
            </p:spPr>
            <p:txBody>
              <a:bodyPr wrap="none" lIns="90488" tIns="44450" rIns="90488" bIns="44450" anchor="ctr">
                <a:spAutoFit/>
              </a:bodyPr>
              <a:lstStyle/>
              <a:p>
                <a:endParaRPr lang="en-US"/>
              </a:p>
            </p:txBody>
          </p:sp>
          <p:sp>
            <p:nvSpPr>
              <p:cNvPr id="14465" name="Line 141"/>
              <p:cNvSpPr>
                <a:spLocks noChangeShapeType="1"/>
              </p:cNvSpPr>
              <p:nvPr/>
            </p:nvSpPr>
            <p:spPr bwMode="auto">
              <a:xfrm>
                <a:off x="4536" y="1550"/>
                <a:ext cx="468" cy="0"/>
              </a:xfrm>
              <a:prstGeom prst="line">
                <a:avLst/>
              </a:prstGeom>
              <a:noFill/>
              <a:ln w="38100">
                <a:solidFill>
                  <a:srgbClr val="FF0000"/>
                </a:solidFill>
                <a:round/>
                <a:headEnd/>
                <a:tailEnd/>
              </a:ln>
            </p:spPr>
            <p:txBody>
              <a:bodyPr wrap="none" lIns="90488" tIns="44450" rIns="90488" bIns="44450" anchor="ctr">
                <a:spAutoFit/>
              </a:bodyPr>
              <a:lstStyle/>
              <a:p>
                <a:endParaRPr lang="en-US"/>
              </a:p>
            </p:txBody>
          </p:sp>
          <p:sp>
            <p:nvSpPr>
              <p:cNvPr id="14466" name="Freeform 142"/>
              <p:cNvSpPr>
                <a:spLocks/>
              </p:cNvSpPr>
              <p:nvPr/>
            </p:nvSpPr>
            <p:spPr bwMode="auto">
              <a:xfrm>
                <a:off x="4529" y="1059"/>
                <a:ext cx="580" cy="1493"/>
              </a:xfrm>
              <a:custGeom>
                <a:avLst/>
                <a:gdLst>
                  <a:gd name="T0" fmla="*/ 456 w 552"/>
                  <a:gd name="T1" fmla="*/ 0 h 2568"/>
                  <a:gd name="T2" fmla="*/ 0 w 552"/>
                  <a:gd name="T3" fmla="*/ 0 h 2568"/>
                  <a:gd name="T4" fmla="*/ 0 w 552"/>
                  <a:gd name="T5" fmla="*/ 2568 h 2568"/>
                  <a:gd name="T6" fmla="*/ 552 w 552"/>
                  <a:gd name="T7" fmla="*/ 2568 h 2568"/>
                  <a:gd name="T8" fmla="*/ 0 60000 65536"/>
                  <a:gd name="T9" fmla="*/ 0 60000 65536"/>
                  <a:gd name="T10" fmla="*/ 0 60000 65536"/>
                  <a:gd name="T11" fmla="*/ 0 60000 65536"/>
                  <a:gd name="T12" fmla="*/ 0 w 552"/>
                  <a:gd name="T13" fmla="*/ 0 h 2568"/>
                  <a:gd name="T14" fmla="*/ 552 w 552"/>
                  <a:gd name="T15" fmla="*/ 2568 h 2568"/>
                </a:gdLst>
                <a:ahLst/>
                <a:cxnLst>
                  <a:cxn ang="T8">
                    <a:pos x="T0" y="T1"/>
                  </a:cxn>
                  <a:cxn ang="T9">
                    <a:pos x="T2" y="T3"/>
                  </a:cxn>
                  <a:cxn ang="T10">
                    <a:pos x="T4" y="T5"/>
                  </a:cxn>
                  <a:cxn ang="T11">
                    <a:pos x="T6" y="T7"/>
                  </a:cxn>
                </a:cxnLst>
                <a:rect l="T12" t="T13" r="T14" b="T15"/>
                <a:pathLst>
                  <a:path w="552" h="2568">
                    <a:moveTo>
                      <a:pt x="456" y="0"/>
                    </a:moveTo>
                    <a:lnTo>
                      <a:pt x="0" y="0"/>
                    </a:lnTo>
                    <a:lnTo>
                      <a:pt x="0" y="2568"/>
                    </a:lnTo>
                    <a:lnTo>
                      <a:pt x="552" y="2568"/>
                    </a:lnTo>
                  </a:path>
                </a:pathLst>
              </a:custGeom>
              <a:noFill/>
              <a:ln w="38100">
                <a:solidFill>
                  <a:srgbClr val="FF0000"/>
                </a:solidFill>
                <a:round/>
                <a:headEnd/>
                <a:tailEnd/>
              </a:ln>
            </p:spPr>
            <p:txBody>
              <a:bodyPr lIns="90488" tIns="44450" rIns="90488" bIns="44450" anchor="ctr">
                <a:spAutoFit/>
              </a:bodyPr>
              <a:lstStyle/>
              <a:p>
                <a:endParaRPr lang="en-US"/>
              </a:p>
            </p:txBody>
          </p:sp>
          <p:grpSp>
            <p:nvGrpSpPr>
              <p:cNvPr id="8" name="Group 143"/>
              <p:cNvGrpSpPr>
                <a:grpSpLocks/>
              </p:cNvGrpSpPr>
              <p:nvPr/>
            </p:nvGrpSpPr>
            <p:grpSpPr bwMode="auto">
              <a:xfrm>
                <a:off x="4657" y="1003"/>
                <a:ext cx="154" cy="107"/>
                <a:chOff x="667" y="1695"/>
                <a:chExt cx="226" cy="158"/>
              </a:xfrm>
            </p:grpSpPr>
            <p:sp>
              <p:nvSpPr>
                <p:cNvPr id="14566" name="Rectangle 144"/>
                <p:cNvSpPr>
                  <a:spLocks noChangeArrowheads="1"/>
                </p:cNvSpPr>
                <p:nvPr/>
              </p:nvSpPr>
              <p:spPr bwMode="auto">
                <a:xfrm>
                  <a:off x="757" y="1737"/>
                  <a:ext cx="44" cy="54"/>
                </a:xfrm>
                <a:prstGeom prst="rect">
                  <a:avLst/>
                </a:prstGeom>
                <a:solidFill>
                  <a:srgbClr val="EE9700"/>
                </a:solidFill>
                <a:ln w="9525">
                  <a:noFill/>
                  <a:miter lim="800000"/>
                  <a:headEnd/>
                  <a:tailEnd/>
                </a:ln>
              </p:spPr>
              <p:txBody>
                <a:bodyPr/>
                <a:lstStyle/>
                <a:p>
                  <a:endParaRPr lang="en-US"/>
                </a:p>
              </p:txBody>
            </p:sp>
            <p:sp>
              <p:nvSpPr>
                <p:cNvPr id="14567" name="Rectangle 145"/>
                <p:cNvSpPr>
                  <a:spLocks noChangeArrowheads="1"/>
                </p:cNvSpPr>
                <p:nvPr/>
              </p:nvSpPr>
              <p:spPr bwMode="auto">
                <a:xfrm>
                  <a:off x="759" y="1737"/>
                  <a:ext cx="42" cy="54"/>
                </a:xfrm>
                <a:prstGeom prst="rect">
                  <a:avLst/>
                </a:prstGeom>
                <a:noFill/>
                <a:ln w="20638">
                  <a:solidFill>
                    <a:srgbClr val="000000"/>
                  </a:solidFill>
                  <a:miter lim="800000"/>
                  <a:headEnd/>
                  <a:tailEnd/>
                </a:ln>
              </p:spPr>
              <p:txBody>
                <a:bodyPr/>
                <a:lstStyle/>
                <a:p>
                  <a:endParaRPr lang="en-US"/>
                </a:p>
              </p:txBody>
            </p:sp>
            <p:sp>
              <p:nvSpPr>
                <p:cNvPr id="14568" name="Freeform 146"/>
                <p:cNvSpPr>
                  <a:spLocks/>
                </p:cNvSpPr>
                <p:nvPr/>
              </p:nvSpPr>
              <p:spPr bwMode="auto">
                <a:xfrm>
                  <a:off x="779" y="1723"/>
                  <a:ext cx="114" cy="130"/>
                </a:xfrm>
                <a:custGeom>
                  <a:avLst/>
                  <a:gdLst>
                    <a:gd name="T0" fmla="*/ 0 w 114"/>
                    <a:gd name="T1" fmla="*/ 64 h 130"/>
                    <a:gd name="T2" fmla="*/ 114 w 114"/>
                    <a:gd name="T3" fmla="*/ 0 h 130"/>
                    <a:gd name="T4" fmla="*/ 114 w 114"/>
                    <a:gd name="T5" fmla="*/ 130 h 130"/>
                    <a:gd name="T6" fmla="*/ 0 w 114"/>
                    <a:gd name="T7" fmla="*/ 64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0" y="64"/>
                      </a:moveTo>
                      <a:lnTo>
                        <a:pt x="114" y="0"/>
                      </a:lnTo>
                      <a:lnTo>
                        <a:pt x="114" y="130"/>
                      </a:lnTo>
                      <a:lnTo>
                        <a:pt x="0" y="64"/>
                      </a:lnTo>
                      <a:close/>
                    </a:path>
                  </a:pathLst>
                </a:custGeom>
                <a:solidFill>
                  <a:srgbClr val="EE9700"/>
                </a:solidFill>
                <a:ln w="9525">
                  <a:noFill/>
                  <a:round/>
                  <a:headEnd/>
                  <a:tailEnd/>
                </a:ln>
              </p:spPr>
              <p:txBody>
                <a:bodyPr/>
                <a:lstStyle/>
                <a:p>
                  <a:endParaRPr lang="en-US"/>
                </a:p>
              </p:txBody>
            </p:sp>
            <p:sp>
              <p:nvSpPr>
                <p:cNvPr id="14569" name="Freeform 147"/>
                <p:cNvSpPr>
                  <a:spLocks/>
                </p:cNvSpPr>
                <p:nvPr/>
              </p:nvSpPr>
              <p:spPr bwMode="auto">
                <a:xfrm>
                  <a:off x="779" y="1723"/>
                  <a:ext cx="114" cy="130"/>
                </a:xfrm>
                <a:custGeom>
                  <a:avLst/>
                  <a:gdLst>
                    <a:gd name="T0" fmla="*/ 0 w 114"/>
                    <a:gd name="T1" fmla="*/ 66 h 130"/>
                    <a:gd name="T2" fmla="*/ 114 w 114"/>
                    <a:gd name="T3" fmla="*/ 0 h 130"/>
                    <a:gd name="T4" fmla="*/ 114 w 114"/>
                    <a:gd name="T5" fmla="*/ 130 h 130"/>
                    <a:gd name="T6" fmla="*/ 0 w 114"/>
                    <a:gd name="T7" fmla="*/ 66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0" y="66"/>
                      </a:moveTo>
                      <a:lnTo>
                        <a:pt x="114" y="0"/>
                      </a:lnTo>
                      <a:lnTo>
                        <a:pt x="114" y="130"/>
                      </a:lnTo>
                      <a:lnTo>
                        <a:pt x="0" y="66"/>
                      </a:lnTo>
                      <a:close/>
                    </a:path>
                  </a:pathLst>
                </a:custGeom>
                <a:noFill/>
                <a:ln w="20638">
                  <a:solidFill>
                    <a:srgbClr val="000000"/>
                  </a:solidFill>
                  <a:round/>
                  <a:headEnd/>
                  <a:tailEnd/>
                </a:ln>
              </p:spPr>
              <p:txBody>
                <a:bodyPr/>
                <a:lstStyle/>
                <a:p>
                  <a:endParaRPr lang="en-US"/>
                </a:p>
              </p:txBody>
            </p:sp>
            <p:sp>
              <p:nvSpPr>
                <p:cNvPr id="14570" name="Freeform 148"/>
                <p:cNvSpPr>
                  <a:spLocks/>
                </p:cNvSpPr>
                <p:nvPr/>
              </p:nvSpPr>
              <p:spPr bwMode="auto">
                <a:xfrm>
                  <a:off x="667" y="1723"/>
                  <a:ext cx="114" cy="130"/>
                </a:xfrm>
                <a:custGeom>
                  <a:avLst/>
                  <a:gdLst>
                    <a:gd name="T0" fmla="*/ 114 w 114"/>
                    <a:gd name="T1" fmla="*/ 64 h 130"/>
                    <a:gd name="T2" fmla="*/ 0 w 114"/>
                    <a:gd name="T3" fmla="*/ 0 h 130"/>
                    <a:gd name="T4" fmla="*/ 0 w 114"/>
                    <a:gd name="T5" fmla="*/ 130 h 130"/>
                    <a:gd name="T6" fmla="*/ 114 w 114"/>
                    <a:gd name="T7" fmla="*/ 64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114" y="64"/>
                      </a:moveTo>
                      <a:lnTo>
                        <a:pt x="0" y="0"/>
                      </a:lnTo>
                      <a:lnTo>
                        <a:pt x="0" y="130"/>
                      </a:lnTo>
                      <a:lnTo>
                        <a:pt x="114" y="64"/>
                      </a:lnTo>
                      <a:close/>
                    </a:path>
                  </a:pathLst>
                </a:custGeom>
                <a:solidFill>
                  <a:srgbClr val="EE9700"/>
                </a:solidFill>
                <a:ln w="9525">
                  <a:noFill/>
                  <a:round/>
                  <a:headEnd/>
                  <a:tailEnd/>
                </a:ln>
              </p:spPr>
              <p:txBody>
                <a:bodyPr/>
                <a:lstStyle/>
                <a:p>
                  <a:endParaRPr lang="en-US"/>
                </a:p>
              </p:txBody>
            </p:sp>
            <p:sp>
              <p:nvSpPr>
                <p:cNvPr id="14571" name="Freeform 149"/>
                <p:cNvSpPr>
                  <a:spLocks/>
                </p:cNvSpPr>
                <p:nvPr/>
              </p:nvSpPr>
              <p:spPr bwMode="auto">
                <a:xfrm>
                  <a:off x="667" y="1723"/>
                  <a:ext cx="114" cy="130"/>
                </a:xfrm>
                <a:custGeom>
                  <a:avLst/>
                  <a:gdLst>
                    <a:gd name="T0" fmla="*/ 114 w 114"/>
                    <a:gd name="T1" fmla="*/ 66 h 130"/>
                    <a:gd name="T2" fmla="*/ 0 w 114"/>
                    <a:gd name="T3" fmla="*/ 0 h 130"/>
                    <a:gd name="T4" fmla="*/ 0 w 114"/>
                    <a:gd name="T5" fmla="*/ 130 h 130"/>
                    <a:gd name="T6" fmla="*/ 114 w 114"/>
                    <a:gd name="T7" fmla="*/ 66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114" y="66"/>
                      </a:moveTo>
                      <a:lnTo>
                        <a:pt x="0" y="0"/>
                      </a:lnTo>
                      <a:lnTo>
                        <a:pt x="0" y="130"/>
                      </a:lnTo>
                      <a:lnTo>
                        <a:pt x="114" y="66"/>
                      </a:lnTo>
                      <a:close/>
                    </a:path>
                  </a:pathLst>
                </a:custGeom>
                <a:noFill/>
                <a:ln w="20638">
                  <a:solidFill>
                    <a:srgbClr val="000000"/>
                  </a:solidFill>
                  <a:round/>
                  <a:headEnd/>
                  <a:tailEnd/>
                </a:ln>
              </p:spPr>
              <p:txBody>
                <a:bodyPr/>
                <a:lstStyle/>
                <a:p>
                  <a:endParaRPr lang="en-US"/>
                </a:p>
              </p:txBody>
            </p:sp>
            <p:sp>
              <p:nvSpPr>
                <p:cNvPr id="14572" name="Rectangle 150"/>
                <p:cNvSpPr>
                  <a:spLocks noChangeArrowheads="1"/>
                </p:cNvSpPr>
                <p:nvPr/>
              </p:nvSpPr>
              <p:spPr bwMode="auto">
                <a:xfrm>
                  <a:off x="731" y="1695"/>
                  <a:ext cx="98" cy="44"/>
                </a:xfrm>
                <a:prstGeom prst="rect">
                  <a:avLst/>
                </a:prstGeom>
                <a:solidFill>
                  <a:srgbClr val="EE9700"/>
                </a:solidFill>
                <a:ln w="9525">
                  <a:noFill/>
                  <a:miter lim="800000"/>
                  <a:headEnd/>
                  <a:tailEnd/>
                </a:ln>
              </p:spPr>
              <p:txBody>
                <a:bodyPr/>
                <a:lstStyle/>
                <a:p>
                  <a:endParaRPr lang="en-US"/>
                </a:p>
              </p:txBody>
            </p:sp>
            <p:sp>
              <p:nvSpPr>
                <p:cNvPr id="14573" name="Rectangle 151"/>
                <p:cNvSpPr>
                  <a:spLocks noChangeArrowheads="1"/>
                </p:cNvSpPr>
                <p:nvPr/>
              </p:nvSpPr>
              <p:spPr bwMode="auto">
                <a:xfrm>
                  <a:off x="731" y="1695"/>
                  <a:ext cx="98" cy="44"/>
                </a:xfrm>
                <a:prstGeom prst="rect">
                  <a:avLst/>
                </a:prstGeom>
                <a:noFill/>
                <a:ln w="20638">
                  <a:solidFill>
                    <a:srgbClr val="000000"/>
                  </a:solidFill>
                  <a:miter lim="800000"/>
                  <a:headEnd/>
                  <a:tailEnd/>
                </a:ln>
              </p:spPr>
              <p:txBody>
                <a:bodyPr/>
                <a:lstStyle/>
                <a:p>
                  <a:endParaRPr lang="en-US"/>
                </a:p>
              </p:txBody>
            </p:sp>
          </p:grpSp>
          <p:grpSp>
            <p:nvGrpSpPr>
              <p:cNvPr id="9" name="Group 152"/>
              <p:cNvGrpSpPr>
                <a:grpSpLocks/>
              </p:cNvGrpSpPr>
              <p:nvPr/>
            </p:nvGrpSpPr>
            <p:grpSpPr bwMode="auto">
              <a:xfrm>
                <a:off x="4657" y="1489"/>
                <a:ext cx="154" cy="107"/>
                <a:chOff x="667" y="1695"/>
                <a:chExt cx="226" cy="158"/>
              </a:xfrm>
            </p:grpSpPr>
            <p:sp>
              <p:nvSpPr>
                <p:cNvPr id="14558" name="Rectangle 153"/>
                <p:cNvSpPr>
                  <a:spLocks noChangeArrowheads="1"/>
                </p:cNvSpPr>
                <p:nvPr/>
              </p:nvSpPr>
              <p:spPr bwMode="auto">
                <a:xfrm>
                  <a:off x="757" y="1737"/>
                  <a:ext cx="44" cy="54"/>
                </a:xfrm>
                <a:prstGeom prst="rect">
                  <a:avLst/>
                </a:prstGeom>
                <a:solidFill>
                  <a:srgbClr val="EE9700"/>
                </a:solidFill>
                <a:ln w="9525">
                  <a:noFill/>
                  <a:miter lim="800000"/>
                  <a:headEnd/>
                  <a:tailEnd/>
                </a:ln>
              </p:spPr>
              <p:txBody>
                <a:bodyPr/>
                <a:lstStyle/>
                <a:p>
                  <a:endParaRPr lang="en-US"/>
                </a:p>
              </p:txBody>
            </p:sp>
            <p:sp>
              <p:nvSpPr>
                <p:cNvPr id="14559" name="Rectangle 154"/>
                <p:cNvSpPr>
                  <a:spLocks noChangeArrowheads="1"/>
                </p:cNvSpPr>
                <p:nvPr/>
              </p:nvSpPr>
              <p:spPr bwMode="auto">
                <a:xfrm>
                  <a:off x="759" y="1737"/>
                  <a:ext cx="42" cy="54"/>
                </a:xfrm>
                <a:prstGeom prst="rect">
                  <a:avLst/>
                </a:prstGeom>
                <a:noFill/>
                <a:ln w="20638">
                  <a:solidFill>
                    <a:srgbClr val="000000"/>
                  </a:solidFill>
                  <a:miter lim="800000"/>
                  <a:headEnd/>
                  <a:tailEnd/>
                </a:ln>
              </p:spPr>
              <p:txBody>
                <a:bodyPr/>
                <a:lstStyle/>
                <a:p>
                  <a:endParaRPr lang="en-US"/>
                </a:p>
              </p:txBody>
            </p:sp>
            <p:sp>
              <p:nvSpPr>
                <p:cNvPr id="14560" name="Freeform 155"/>
                <p:cNvSpPr>
                  <a:spLocks/>
                </p:cNvSpPr>
                <p:nvPr/>
              </p:nvSpPr>
              <p:spPr bwMode="auto">
                <a:xfrm>
                  <a:off x="779" y="1723"/>
                  <a:ext cx="114" cy="130"/>
                </a:xfrm>
                <a:custGeom>
                  <a:avLst/>
                  <a:gdLst>
                    <a:gd name="T0" fmla="*/ 0 w 114"/>
                    <a:gd name="T1" fmla="*/ 64 h 130"/>
                    <a:gd name="T2" fmla="*/ 114 w 114"/>
                    <a:gd name="T3" fmla="*/ 0 h 130"/>
                    <a:gd name="T4" fmla="*/ 114 w 114"/>
                    <a:gd name="T5" fmla="*/ 130 h 130"/>
                    <a:gd name="T6" fmla="*/ 0 w 114"/>
                    <a:gd name="T7" fmla="*/ 64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0" y="64"/>
                      </a:moveTo>
                      <a:lnTo>
                        <a:pt x="114" y="0"/>
                      </a:lnTo>
                      <a:lnTo>
                        <a:pt x="114" y="130"/>
                      </a:lnTo>
                      <a:lnTo>
                        <a:pt x="0" y="64"/>
                      </a:lnTo>
                      <a:close/>
                    </a:path>
                  </a:pathLst>
                </a:custGeom>
                <a:solidFill>
                  <a:srgbClr val="EE9700"/>
                </a:solidFill>
                <a:ln w="9525">
                  <a:noFill/>
                  <a:round/>
                  <a:headEnd/>
                  <a:tailEnd/>
                </a:ln>
              </p:spPr>
              <p:txBody>
                <a:bodyPr/>
                <a:lstStyle/>
                <a:p>
                  <a:endParaRPr lang="en-US"/>
                </a:p>
              </p:txBody>
            </p:sp>
            <p:sp>
              <p:nvSpPr>
                <p:cNvPr id="14561" name="Freeform 156"/>
                <p:cNvSpPr>
                  <a:spLocks/>
                </p:cNvSpPr>
                <p:nvPr/>
              </p:nvSpPr>
              <p:spPr bwMode="auto">
                <a:xfrm>
                  <a:off x="779" y="1723"/>
                  <a:ext cx="114" cy="130"/>
                </a:xfrm>
                <a:custGeom>
                  <a:avLst/>
                  <a:gdLst>
                    <a:gd name="T0" fmla="*/ 0 w 114"/>
                    <a:gd name="T1" fmla="*/ 66 h 130"/>
                    <a:gd name="T2" fmla="*/ 114 w 114"/>
                    <a:gd name="T3" fmla="*/ 0 h 130"/>
                    <a:gd name="T4" fmla="*/ 114 w 114"/>
                    <a:gd name="T5" fmla="*/ 130 h 130"/>
                    <a:gd name="T6" fmla="*/ 0 w 114"/>
                    <a:gd name="T7" fmla="*/ 66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0" y="66"/>
                      </a:moveTo>
                      <a:lnTo>
                        <a:pt x="114" y="0"/>
                      </a:lnTo>
                      <a:lnTo>
                        <a:pt x="114" y="130"/>
                      </a:lnTo>
                      <a:lnTo>
                        <a:pt x="0" y="66"/>
                      </a:lnTo>
                      <a:close/>
                    </a:path>
                  </a:pathLst>
                </a:custGeom>
                <a:noFill/>
                <a:ln w="20638">
                  <a:solidFill>
                    <a:srgbClr val="000000"/>
                  </a:solidFill>
                  <a:round/>
                  <a:headEnd/>
                  <a:tailEnd/>
                </a:ln>
              </p:spPr>
              <p:txBody>
                <a:bodyPr/>
                <a:lstStyle/>
                <a:p>
                  <a:endParaRPr lang="en-US"/>
                </a:p>
              </p:txBody>
            </p:sp>
            <p:sp>
              <p:nvSpPr>
                <p:cNvPr id="14562" name="Freeform 157"/>
                <p:cNvSpPr>
                  <a:spLocks/>
                </p:cNvSpPr>
                <p:nvPr/>
              </p:nvSpPr>
              <p:spPr bwMode="auto">
                <a:xfrm>
                  <a:off x="667" y="1723"/>
                  <a:ext cx="114" cy="130"/>
                </a:xfrm>
                <a:custGeom>
                  <a:avLst/>
                  <a:gdLst>
                    <a:gd name="T0" fmla="*/ 114 w 114"/>
                    <a:gd name="T1" fmla="*/ 64 h 130"/>
                    <a:gd name="T2" fmla="*/ 0 w 114"/>
                    <a:gd name="T3" fmla="*/ 0 h 130"/>
                    <a:gd name="T4" fmla="*/ 0 w 114"/>
                    <a:gd name="T5" fmla="*/ 130 h 130"/>
                    <a:gd name="T6" fmla="*/ 114 w 114"/>
                    <a:gd name="T7" fmla="*/ 64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114" y="64"/>
                      </a:moveTo>
                      <a:lnTo>
                        <a:pt x="0" y="0"/>
                      </a:lnTo>
                      <a:lnTo>
                        <a:pt x="0" y="130"/>
                      </a:lnTo>
                      <a:lnTo>
                        <a:pt x="114" y="64"/>
                      </a:lnTo>
                      <a:close/>
                    </a:path>
                  </a:pathLst>
                </a:custGeom>
                <a:solidFill>
                  <a:srgbClr val="EE9700"/>
                </a:solidFill>
                <a:ln w="9525">
                  <a:noFill/>
                  <a:round/>
                  <a:headEnd/>
                  <a:tailEnd/>
                </a:ln>
              </p:spPr>
              <p:txBody>
                <a:bodyPr/>
                <a:lstStyle/>
                <a:p>
                  <a:endParaRPr lang="en-US"/>
                </a:p>
              </p:txBody>
            </p:sp>
            <p:sp>
              <p:nvSpPr>
                <p:cNvPr id="14563" name="Freeform 158"/>
                <p:cNvSpPr>
                  <a:spLocks/>
                </p:cNvSpPr>
                <p:nvPr/>
              </p:nvSpPr>
              <p:spPr bwMode="auto">
                <a:xfrm>
                  <a:off x="667" y="1723"/>
                  <a:ext cx="114" cy="130"/>
                </a:xfrm>
                <a:custGeom>
                  <a:avLst/>
                  <a:gdLst>
                    <a:gd name="T0" fmla="*/ 114 w 114"/>
                    <a:gd name="T1" fmla="*/ 66 h 130"/>
                    <a:gd name="T2" fmla="*/ 0 w 114"/>
                    <a:gd name="T3" fmla="*/ 0 h 130"/>
                    <a:gd name="T4" fmla="*/ 0 w 114"/>
                    <a:gd name="T5" fmla="*/ 130 h 130"/>
                    <a:gd name="T6" fmla="*/ 114 w 114"/>
                    <a:gd name="T7" fmla="*/ 66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114" y="66"/>
                      </a:moveTo>
                      <a:lnTo>
                        <a:pt x="0" y="0"/>
                      </a:lnTo>
                      <a:lnTo>
                        <a:pt x="0" y="130"/>
                      </a:lnTo>
                      <a:lnTo>
                        <a:pt x="114" y="66"/>
                      </a:lnTo>
                      <a:close/>
                    </a:path>
                  </a:pathLst>
                </a:custGeom>
                <a:noFill/>
                <a:ln w="20638">
                  <a:solidFill>
                    <a:srgbClr val="000000"/>
                  </a:solidFill>
                  <a:round/>
                  <a:headEnd/>
                  <a:tailEnd/>
                </a:ln>
              </p:spPr>
              <p:txBody>
                <a:bodyPr/>
                <a:lstStyle/>
                <a:p>
                  <a:endParaRPr lang="en-US"/>
                </a:p>
              </p:txBody>
            </p:sp>
            <p:sp>
              <p:nvSpPr>
                <p:cNvPr id="14564" name="Rectangle 159"/>
                <p:cNvSpPr>
                  <a:spLocks noChangeArrowheads="1"/>
                </p:cNvSpPr>
                <p:nvPr/>
              </p:nvSpPr>
              <p:spPr bwMode="auto">
                <a:xfrm>
                  <a:off x="731" y="1695"/>
                  <a:ext cx="98" cy="44"/>
                </a:xfrm>
                <a:prstGeom prst="rect">
                  <a:avLst/>
                </a:prstGeom>
                <a:solidFill>
                  <a:srgbClr val="EE9700"/>
                </a:solidFill>
                <a:ln w="9525">
                  <a:noFill/>
                  <a:miter lim="800000"/>
                  <a:headEnd/>
                  <a:tailEnd/>
                </a:ln>
              </p:spPr>
              <p:txBody>
                <a:bodyPr/>
                <a:lstStyle/>
                <a:p>
                  <a:endParaRPr lang="en-US"/>
                </a:p>
              </p:txBody>
            </p:sp>
            <p:sp>
              <p:nvSpPr>
                <p:cNvPr id="14565" name="Rectangle 160"/>
                <p:cNvSpPr>
                  <a:spLocks noChangeArrowheads="1"/>
                </p:cNvSpPr>
                <p:nvPr/>
              </p:nvSpPr>
              <p:spPr bwMode="auto">
                <a:xfrm>
                  <a:off x="731" y="1695"/>
                  <a:ext cx="98" cy="44"/>
                </a:xfrm>
                <a:prstGeom prst="rect">
                  <a:avLst/>
                </a:prstGeom>
                <a:noFill/>
                <a:ln w="20638">
                  <a:solidFill>
                    <a:srgbClr val="000000"/>
                  </a:solidFill>
                  <a:miter lim="800000"/>
                  <a:headEnd/>
                  <a:tailEnd/>
                </a:ln>
              </p:spPr>
              <p:txBody>
                <a:bodyPr/>
                <a:lstStyle/>
                <a:p>
                  <a:endParaRPr lang="en-US"/>
                </a:p>
              </p:txBody>
            </p:sp>
          </p:grpSp>
          <p:grpSp>
            <p:nvGrpSpPr>
              <p:cNvPr id="10" name="Group 161"/>
              <p:cNvGrpSpPr>
                <a:grpSpLocks/>
              </p:cNvGrpSpPr>
              <p:nvPr/>
            </p:nvGrpSpPr>
            <p:grpSpPr bwMode="auto">
              <a:xfrm>
                <a:off x="4753" y="1931"/>
                <a:ext cx="770" cy="972"/>
                <a:chOff x="2767" y="1185"/>
                <a:chExt cx="974" cy="1230"/>
              </a:xfrm>
            </p:grpSpPr>
            <p:sp>
              <p:nvSpPr>
                <p:cNvPr id="14509" name="Freeform 162"/>
                <p:cNvSpPr>
                  <a:spLocks/>
                </p:cNvSpPr>
                <p:nvPr/>
              </p:nvSpPr>
              <p:spPr bwMode="auto">
                <a:xfrm>
                  <a:off x="3093" y="1185"/>
                  <a:ext cx="594" cy="186"/>
                </a:xfrm>
                <a:custGeom>
                  <a:avLst/>
                  <a:gdLst>
                    <a:gd name="T0" fmla="*/ 22 w 594"/>
                    <a:gd name="T1" fmla="*/ 0 h 186"/>
                    <a:gd name="T2" fmla="*/ 572 w 594"/>
                    <a:gd name="T3" fmla="*/ 0 h 186"/>
                    <a:gd name="T4" fmla="*/ 580 w 594"/>
                    <a:gd name="T5" fmla="*/ 2 h 186"/>
                    <a:gd name="T6" fmla="*/ 588 w 594"/>
                    <a:gd name="T7" fmla="*/ 6 h 186"/>
                    <a:gd name="T8" fmla="*/ 592 w 594"/>
                    <a:gd name="T9" fmla="*/ 12 h 186"/>
                    <a:gd name="T10" fmla="*/ 594 w 594"/>
                    <a:gd name="T11" fmla="*/ 22 h 186"/>
                    <a:gd name="T12" fmla="*/ 594 w 594"/>
                    <a:gd name="T13" fmla="*/ 166 h 186"/>
                    <a:gd name="T14" fmla="*/ 592 w 594"/>
                    <a:gd name="T15" fmla="*/ 174 h 186"/>
                    <a:gd name="T16" fmla="*/ 588 w 594"/>
                    <a:gd name="T17" fmla="*/ 180 h 186"/>
                    <a:gd name="T18" fmla="*/ 580 w 594"/>
                    <a:gd name="T19" fmla="*/ 186 h 186"/>
                    <a:gd name="T20" fmla="*/ 572 w 594"/>
                    <a:gd name="T21" fmla="*/ 186 h 186"/>
                    <a:gd name="T22" fmla="*/ 22 w 594"/>
                    <a:gd name="T23" fmla="*/ 186 h 186"/>
                    <a:gd name="T24" fmla="*/ 14 w 594"/>
                    <a:gd name="T25" fmla="*/ 186 h 186"/>
                    <a:gd name="T26" fmla="*/ 6 w 594"/>
                    <a:gd name="T27" fmla="*/ 180 h 186"/>
                    <a:gd name="T28" fmla="*/ 2 w 594"/>
                    <a:gd name="T29" fmla="*/ 174 h 186"/>
                    <a:gd name="T30" fmla="*/ 0 w 594"/>
                    <a:gd name="T31" fmla="*/ 166 h 186"/>
                    <a:gd name="T32" fmla="*/ 0 w 594"/>
                    <a:gd name="T33" fmla="*/ 22 h 186"/>
                    <a:gd name="T34" fmla="*/ 2 w 594"/>
                    <a:gd name="T35" fmla="*/ 12 h 186"/>
                    <a:gd name="T36" fmla="*/ 6 w 594"/>
                    <a:gd name="T37" fmla="*/ 6 h 186"/>
                    <a:gd name="T38" fmla="*/ 14 w 594"/>
                    <a:gd name="T39" fmla="*/ 2 h 186"/>
                    <a:gd name="T40" fmla="*/ 22 w 594"/>
                    <a:gd name="T41" fmla="*/ 0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4"/>
                    <a:gd name="T64" fmla="*/ 0 h 186"/>
                    <a:gd name="T65" fmla="*/ 594 w 594"/>
                    <a:gd name="T66" fmla="*/ 186 h 1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4" h="186">
                      <a:moveTo>
                        <a:pt x="22" y="0"/>
                      </a:moveTo>
                      <a:lnTo>
                        <a:pt x="572" y="0"/>
                      </a:lnTo>
                      <a:lnTo>
                        <a:pt x="580" y="2"/>
                      </a:lnTo>
                      <a:lnTo>
                        <a:pt x="588" y="6"/>
                      </a:lnTo>
                      <a:lnTo>
                        <a:pt x="592" y="12"/>
                      </a:lnTo>
                      <a:lnTo>
                        <a:pt x="594" y="22"/>
                      </a:lnTo>
                      <a:lnTo>
                        <a:pt x="594" y="166"/>
                      </a:lnTo>
                      <a:lnTo>
                        <a:pt x="592" y="174"/>
                      </a:lnTo>
                      <a:lnTo>
                        <a:pt x="588" y="180"/>
                      </a:lnTo>
                      <a:lnTo>
                        <a:pt x="580" y="186"/>
                      </a:lnTo>
                      <a:lnTo>
                        <a:pt x="572" y="186"/>
                      </a:lnTo>
                      <a:lnTo>
                        <a:pt x="22" y="186"/>
                      </a:lnTo>
                      <a:lnTo>
                        <a:pt x="14" y="186"/>
                      </a:lnTo>
                      <a:lnTo>
                        <a:pt x="6" y="180"/>
                      </a:lnTo>
                      <a:lnTo>
                        <a:pt x="2" y="174"/>
                      </a:lnTo>
                      <a:lnTo>
                        <a:pt x="0" y="166"/>
                      </a:lnTo>
                      <a:lnTo>
                        <a:pt x="0" y="22"/>
                      </a:lnTo>
                      <a:lnTo>
                        <a:pt x="2" y="12"/>
                      </a:lnTo>
                      <a:lnTo>
                        <a:pt x="6" y="6"/>
                      </a:lnTo>
                      <a:lnTo>
                        <a:pt x="14" y="2"/>
                      </a:lnTo>
                      <a:lnTo>
                        <a:pt x="22" y="0"/>
                      </a:lnTo>
                      <a:close/>
                    </a:path>
                  </a:pathLst>
                </a:custGeom>
                <a:solidFill>
                  <a:srgbClr val="FFFFFF"/>
                </a:solidFill>
                <a:ln w="9525">
                  <a:noFill/>
                  <a:round/>
                  <a:headEnd/>
                  <a:tailEnd/>
                </a:ln>
              </p:spPr>
              <p:txBody>
                <a:bodyPr/>
                <a:lstStyle/>
                <a:p>
                  <a:endParaRPr lang="en-US"/>
                </a:p>
              </p:txBody>
            </p:sp>
            <p:sp>
              <p:nvSpPr>
                <p:cNvPr id="14510" name="Freeform 163"/>
                <p:cNvSpPr>
                  <a:spLocks/>
                </p:cNvSpPr>
                <p:nvPr/>
              </p:nvSpPr>
              <p:spPr bwMode="auto">
                <a:xfrm>
                  <a:off x="3093" y="1185"/>
                  <a:ext cx="594" cy="188"/>
                </a:xfrm>
                <a:custGeom>
                  <a:avLst/>
                  <a:gdLst>
                    <a:gd name="T0" fmla="*/ 22 w 594"/>
                    <a:gd name="T1" fmla="*/ 0 h 188"/>
                    <a:gd name="T2" fmla="*/ 572 w 594"/>
                    <a:gd name="T3" fmla="*/ 0 h 188"/>
                    <a:gd name="T4" fmla="*/ 580 w 594"/>
                    <a:gd name="T5" fmla="*/ 2 h 188"/>
                    <a:gd name="T6" fmla="*/ 588 w 594"/>
                    <a:gd name="T7" fmla="*/ 6 h 188"/>
                    <a:gd name="T8" fmla="*/ 592 w 594"/>
                    <a:gd name="T9" fmla="*/ 12 h 188"/>
                    <a:gd name="T10" fmla="*/ 594 w 594"/>
                    <a:gd name="T11" fmla="*/ 22 h 188"/>
                    <a:gd name="T12" fmla="*/ 594 w 594"/>
                    <a:gd name="T13" fmla="*/ 166 h 188"/>
                    <a:gd name="T14" fmla="*/ 592 w 594"/>
                    <a:gd name="T15" fmla="*/ 174 h 188"/>
                    <a:gd name="T16" fmla="*/ 588 w 594"/>
                    <a:gd name="T17" fmla="*/ 180 h 188"/>
                    <a:gd name="T18" fmla="*/ 580 w 594"/>
                    <a:gd name="T19" fmla="*/ 186 h 188"/>
                    <a:gd name="T20" fmla="*/ 572 w 594"/>
                    <a:gd name="T21" fmla="*/ 188 h 188"/>
                    <a:gd name="T22" fmla="*/ 22 w 594"/>
                    <a:gd name="T23" fmla="*/ 188 h 188"/>
                    <a:gd name="T24" fmla="*/ 14 w 594"/>
                    <a:gd name="T25" fmla="*/ 186 h 188"/>
                    <a:gd name="T26" fmla="*/ 6 w 594"/>
                    <a:gd name="T27" fmla="*/ 180 h 188"/>
                    <a:gd name="T28" fmla="*/ 2 w 594"/>
                    <a:gd name="T29" fmla="*/ 174 h 188"/>
                    <a:gd name="T30" fmla="*/ 0 w 594"/>
                    <a:gd name="T31" fmla="*/ 166 h 188"/>
                    <a:gd name="T32" fmla="*/ 0 w 594"/>
                    <a:gd name="T33" fmla="*/ 22 h 188"/>
                    <a:gd name="T34" fmla="*/ 2 w 594"/>
                    <a:gd name="T35" fmla="*/ 12 h 188"/>
                    <a:gd name="T36" fmla="*/ 6 w 594"/>
                    <a:gd name="T37" fmla="*/ 6 h 188"/>
                    <a:gd name="T38" fmla="*/ 14 w 594"/>
                    <a:gd name="T39" fmla="*/ 2 h 188"/>
                    <a:gd name="T40" fmla="*/ 22 w 594"/>
                    <a:gd name="T41" fmla="*/ 0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4"/>
                    <a:gd name="T64" fmla="*/ 0 h 188"/>
                    <a:gd name="T65" fmla="*/ 594 w 594"/>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4" h="188">
                      <a:moveTo>
                        <a:pt x="22" y="0"/>
                      </a:moveTo>
                      <a:lnTo>
                        <a:pt x="572" y="0"/>
                      </a:lnTo>
                      <a:lnTo>
                        <a:pt x="580" y="2"/>
                      </a:lnTo>
                      <a:lnTo>
                        <a:pt x="588" y="6"/>
                      </a:lnTo>
                      <a:lnTo>
                        <a:pt x="592" y="12"/>
                      </a:lnTo>
                      <a:lnTo>
                        <a:pt x="594" y="22"/>
                      </a:lnTo>
                      <a:lnTo>
                        <a:pt x="594" y="166"/>
                      </a:lnTo>
                      <a:lnTo>
                        <a:pt x="592" y="174"/>
                      </a:lnTo>
                      <a:lnTo>
                        <a:pt x="588" y="180"/>
                      </a:lnTo>
                      <a:lnTo>
                        <a:pt x="580" y="186"/>
                      </a:lnTo>
                      <a:lnTo>
                        <a:pt x="572" y="188"/>
                      </a:lnTo>
                      <a:lnTo>
                        <a:pt x="22" y="188"/>
                      </a:lnTo>
                      <a:lnTo>
                        <a:pt x="14" y="186"/>
                      </a:lnTo>
                      <a:lnTo>
                        <a:pt x="6" y="180"/>
                      </a:lnTo>
                      <a:lnTo>
                        <a:pt x="2" y="174"/>
                      </a:lnTo>
                      <a:lnTo>
                        <a:pt x="0" y="166"/>
                      </a:lnTo>
                      <a:lnTo>
                        <a:pt x="0" y="22"/>
                      </a:lnTo>
                      <a:lnTo>
                        <a:pt x="2" y="12"/>
                      </a:lnTo>
                      <a:lnTo>
                        <a:pt x="6" y="6"/>
                      </a:lnTo>
                      <a:lnTo>
                        <a:pt x="14" y="2"/>
                      </a:lnTo>
                      <a:lnTo>
                        <a:pt x="22" y="0"/>
                      </a:lnTo>
                      <a:close/>
                    </a:path>
                  </a:pathLst>
                </a:custGeom>
                <a:noFill/>
                <a:ln w="20638">
                  <a:solidFill>
                    <a:srgbClr val="000000"/>
                  </a:solidFill>
                  <a:round/>
                  <a:headEnd/>
                  <a:tailEnd/>
                </a:ln>
              </p:spPr>
              <p:txBody>
                <a:bodyPr/>
                <a:lstStyle/>
                <a:p>
                  <a:endParaRPr lang="en-US"/>
                </a:p>
              </p:txBody>
            </p:sp>
            <p:sp>
              <p:nvSpPr>
                <p:cNvPr id="14511" name="Rectangle 164"/>
                <p:cNvSpPr>
                  <a:spLocks noChangeArrowheads="1"/>
                </p:cNvSpPr>
                <p:nvPr/>
              </p:nvSpPr>
              <p:spPr bwMode="auto">
                <a:xfrm>
                  <a:off x="3505" y="1209"/>
                  <a:ext cx="136" cy="138"/>
                </a:xfrm>
                <a:prstGeom prst="rect">
                  <a:avLst/>
                </a:prstGeom>
                <a:solidFill>
                  <a:srgbClr val="CCCCCC"/>
                </a:solidFill>
                <a:ln w="9525">
                  <a:noFill/>
                  <a:miter lim="800000"/>
                  <a:headEnd/>
                  <a:tailEnd/>
                </a:ln>
              </p:spPr>
              <p:txBody>
                <a:bodyPr/>
                <a:lstStyle/>
                <a:p>
                  <a:endParaRPr lang="en-US"/>
                </a:p>
              </p:txBody>
            </p:sp>
            <p:sp>
              <p:nvSpPr>
                <p:cNvPr id="14512" name="Rectangle 165"/>
                <p:cNvSpPr>
                  <a:spLocks noChangeArrowheads="1"/>
                </p:cNvSpPr>
                <p:nvPr/>
              </p:nvSpPr>
              <p:spPr bwMode="auto">
                <a:xfrm>
                  <a:off x="3505" y="1211"/>
                  <a:ext cx="136" cy="136"/>
                </a:xfrm>
                <a:prstGeom prst="rect">
                  <a:avLst/>
                </a:prstGeom>
                <a:noFill/>
                <a:ln w="11113">
                  <a:solidFill>
                    <a:srgbClr val="000000"/>
                  </a:solidFill>
                  <a:miter lim="800000"/>
                  <a:headEnd/>
                  <a:tailEnd/>
                </a:ln>
              </p:spPr>
              <p:txBody>
                <a:bodyPr/>
                <a:lstStyle/>
                <a:p>
                  <a:endParaRPr lang="en-US"/>
                </a:p>
              </p:txBody>
            </p:sp>
            <p:sp>
              <p:nvSpPr>
                <p:cNvPr id="14513" name="Rectangle 166"/>
                <p:cNvSpPr>
                  <a:spLocks noChangeArrowheads="1"/>
                </p:cNvSpPr>
                <p:nvPr/>
              </p:nvSpPr>
              <p:spPr bwMode="auto">
                <a:xfrm>
                  <a:off x="3145" y="1205"/>
                  <a:ext cx="84" cy="34"/>
                </a:xfrm>
                <a:prstGeom prst="rect">
                  <a:avLst/>
                </a:prstGeom>
                <a:solidFill>
                  <a:srgbClr val="DF0024"/>
                </a:solidFill>
                <a:ln w="9525">
                  <a:noFill/>
                  <a:miter lim="800000"/>
                  <a:headEnd/>
                  <a:tailEnd/>
                </a:ln>
              </p:spPr>
              <p:txBody>
                <a:bodyPr/>
                <a:lstStyle/>
                <a:p>
                  <a:endParaRPr lang="en-US"/>
                </a:p>
              </p:txBody>
            </p:sp>
            <p:sp>
              <p:nvSpPr>
                <p:cNvPr id="14514" name="Rectangle 167"/>
                <p:cNvSpPr>
                  <a:spLocks noChangeArrowheads="1"/>
                </p:cNvSpPr>
                <p:nvPr/>
              </p:nvSpPr>
              <p:spPr bwMode="auto">
                <a:xfrm>
                  <a:off x="3145" y="1205"/>
                  <a:ext cx="84" cy="34"/>
                </a:xfrm>
                <a:prstGeom prst="rect">
                  <a:avLst/>
                </a:prstGeom>
                <a:noFill/>
                <a:ln w="11113">
                  <a:solidFill>
                    <a:srgbClr val="000000"/>
                  </a:solidFill>
                  <a:miter lim="800000"/>
                  <a:headEnd/>
                  <a:tailEnd/>
                </a:ln>
              </p:spPr>
              <p:txBody>
                <a:bodyPr/>
                <a:lstStyle/>
                <a:p>
                  <a:endParaRPr lang="en-US"/>
                </a:p>
              </p:txBody>
            </p:sp>
            <p:sp>
              <p:nvSpPr>
                <p:cNvPr id="14515" name="Rectangle 168"/>
                <p:cNvSpPr>
                  <a:spLocks noChangeArrowheads="1"/>
                </p:cNvSpPr>
                <p:nvPr/>
              </p:nvSpPr>
              <p:spPr bwMode="auto">
                <a:xfrm>
                  <a:off x="3143" y="1203"/>
                  <a:ext cx="90" cy="38"/>
                </a:xfrm>
                <a:prstGeom prst="rect">
                  <a:avLst/>
                </a:prstGeom>
                <a:noFill/>
                <a:ln w="11113">
                  <a:solidFill>
                    <a:srgbClr val="000000"/>
                  </a:solidFill>
                  <a:miter lim="800000"/>
                  <a:headEnd/>
                  <a:tailEnd/>
                </a:ln>
              </p:spPr>
              <p:txBody>
                <a:bodyPr/>
                <a:lstStyle/>
                <a:p>
                  <a:endParaRPr lang="en-US"/>
                </a:p>
              </p:txBody>
            </p:sp>
            <p:sp>
              <p:nvSpPr>
                <p:cNvPr id="14516" name="Line 169"/>
                <p:cNvSpPr>
                  <a:spLocks noChangeShapeType="1"/>
                </p:cNvSpPr>
                <p:nvPr/>
              </p:nvSpPr>
              <p:spPr bwMode="auto">
                <a:xfrm>
                  <a:off x="3187" y="1205"/>
                  <a:ext cx="1" cy="34"/>
                </a:xfrm>
                <a:prstGeom prst="line">
                  <a:avLst/>
                </a:prstGeom>
                <a:noFill/>
                <a:ln w="11113">
                  <a:solidFill>
                    <a:srgbClr val="000000"/>
                  </a:solidFill>
                  <a:round/>
                  <a:headEnd/>
                  <a:tailEnd/>
                </a:ln>
              </p:spPr>
              <p:txBody>
                <a:bodyPr/>
                <a:lstStyle/>
                <a:p>
                  <a:endParaRPr lang="en-US"/>
                </a:p>
              </p:txBody>
            </p:sp>
            <p:sp>
              <p:nvSpPr>
                <p:cNvPr id="14517" name="Rectangle 170"/>
                <p:cNvSpPr>
                  <a:spLocks noChangeArrowheads="1"/>
                </p:cNvSpPr>
                <p:nvPr/>
              </p:nvSpPr>
              <p:spPr bwMode="auto">
                <a:xfrm>
                  <a:off x="3145" y="1263"/>
                  <a:ext cx="82" cy="34"/>
                </a:xfrm>
                <a:prstGeom prst="rect">
                  <a:avLst/>
                </a:prstGeom>
                <a:solidFill>
                  <a:srgbClr val="909090"/>
                </a:solidFill>
                <a:ln w="9525">
                  <a:noFill/>
                  <a:miter lim="800000"/>
                  <a:headEnd/>
                  <a:tailEnd/>
                </a:ln>
              </p:spPr>
              <p:txBody>
                <a:bodyPr/>
                <a:lstStyle/>
                <a:p>
                  <a:endParaRPr lang="en-US"/>
                </a:p>
              </p:txBody>
            </p:sp>
            <p:sp>
              <p:nvSpPr>
                <p:cNvPr id="14518" name="Rectangle 171"/>
                <p:cNvSpPr>
                  <a:spLocks noChangeArrowheads="1"/>
                </p:cNvSpPr>
                <p:nvPr/>
              </p:nvSpPr>
              <p:spPr bwMode="auto">
                <a:xfrm>
                  <a:off x="3145" y="1263"/>
                  <a:ext cx="82" cy="34"/>
                </a:xfrm>
                <a:prstGeom prst="rect">
                  <a:avLst/>
                </a:prstGeom>
                <a:noFill/>
                <a:ln w="11113">
                  <a:solidFill>
                    <a:srgbClr val="000000"/>
                  </a:solidFill>
                  <a:miter lim="800000"/>
                  <a:headEnd/>
                  <a:tailEnd/>
                </a:ln>
              </p:spPr>
              <p:txBody>
                <a:bodyPr/>
                <a:lstStyle/>
                <a:p>
                  <a:endParaRPr lang="en-US"/>
                </a:p>
              </p:txBody>
            </p:sp>
            <p:sp>
              <p:nvSpPr>
                <p:cNvPr id="14519" name="Rectangle 172"/>
                <p:cNvSpPr>
                  <a:spLocks noChangeArrowheads="1"/>
                </p:cNvSpPr>
                <p:nvPr/>
              </p:nvSpPr>
              <p:spPr bwMode="auto">
                <a:xfrm>
                  <a:off x="3141" y="1261"/>
                  <a:ext cx="92" cy="38"/>
                </a:xfrm>
                <a:prstGeom prst="rect">
                  <a:avLst/>
                </a:prstGeom>
                <a:solidFill>
                  <a:srgbClr val="909090"/>
                </a:solidFill>
                <a:ln w="9525">
                  <a:noFill/>
                  <a:miter lim="800000"/>
                  <a:headEnd/>
                  <a:tailEnd/>
                </a:ln>
              </p:spPr>
              <p:txBody>
                <a:bodyPr/>
                <a:lstStyle/>
                <a:p>
                  <a:endParaRPr lang="en-US"/>
                </a:p>
              </p:txBody>
            </p:sp>
            <p:sp>
              <p:nvSpPr>
                <p:cNvPr id="14520" name="Rectangle 173"/>
                <p:cNvSpPr>
                  <a:spLocks noChangeArrowheads="1"/>
                </p:cNvSpPr>
                <p:nvPr/>
              </p:nvSpPr>
              <p:spPr bwMode="auto">
                <a:xfrm>
                  <a:off x="3141" y="1261"/>
                  <a:ext cx="92" cy="38"/>
                </a:xfrm>
                <a:prstGeom prst="rect">
                  <a:avLst/>
                </a:prstGeom>
                <a:noFill/>
                <a:ln w="11113">
                  <a:solidFill>
                    <a:srgbClr val="000000"/>
                  </a:solidFill>
                  <a:miter lim="800000"/>
                  <a:headEnd/>
                  <a:tailEnd/>
                </a:ln>
              </p:spPr>
              <p:txBody>
                <a:bodyPr/>
                <a:lstStyle/>
                <a:p>
                  <a:endParaRPr lang="en-US"/>
                </a:p>
              </p:txBody>
            </p:sp>
            <p:sp>
              <p:nvSpPr>
                <p:cNvPr id="14521" name="Line 174"/>
                <p:cNvSpPr>
                  <a:spLocks noChangeShapeType="1"/>
                </p:cNvSpPr>
                <p:nvPr/>
              </p:nvSpPr>
              <p:spPr bwMode="auto">
                <a:xfrm>
                  <a:off x="3185" y="1263"/>
                  <a:ext cx="1" cy="34"/>
                </a:xfrm>
                <a:prstGeom prst="line">
                  <a:avLst/>
                </a:prstGeom>
                <a:noFill/>
                <a:ln w="11113">
                  <a:solidFill>
                    <a:srgbClr val="000000"/>
                  </a:solidFill>
                  <a:round/>
                  <a:headEnd/>
                  <a:tailEnd/>
                </a:ln>
              </p:spPr>
              <p:txBody>
                <a:bodyPr/>
                <a:lstStyle/>
                <a:p>
                  <a:endParaRPr lang="en-US"/>
                </a:p>
              </p:txBody>
            </p:sp>
            <p:sp>
              <p:nvSpPr>
                <p:cNvPr id="14522" name="Rectangle 175"/>
                <p:cNvSpPr>
                  <a:spLocks noChangeArrowheads="1"/>
                </p:cNvSpPr>
                <p:nvPr/>
              </p:nvSpPr>
              <p:spPr bwMode="auto">
                <a:xfrm>
                  <a:off x="3145" y="1321"/>
                  <a:ext cx="82" cy="34"/>
                </a:xfrm>
                <a:prstGeom prst="rect">
                  <a:avLst/>
                </a:prstGeom>
                <a:solidFill>
                  <a:srgbClr val="909090"/>
                </a:solidFill>
                <a:ln w="9525">
                  <a:noFill/>
                  <a:miter lim="800000"/>
                  <a:headEnd/>
                  <a:tailEnd/>
                </a:ln>
              </p:spPr>
              <p:txBody>
                <a:bodyPr/>
                <a:lstStyle/>
                <a:p>
                  <a:endParaRPr lang="en-US"/>
                </a:p>
              </p:txBody>
            </p:sp>
            <p:sp>
              <p:nvSpPr>
                <p:cNvPr id="14523" name="Rectangle 176"/>
                <p:cNvSpPr>
                  <a:spLocks noChangeArrowheads="1"/>
                </p:cNvSpPr>
                <p:nvPr/>
              </p:nvSpPr>
              <p:spPr bwMode="auto">
                <a:xfrm>
                  <a:off x="3145" y="1321"/>
                  <a:ext cx="82" cy="34"/>
                </a:xfrm>
                <a:prstGeom prst="rect">
                  <a:avLst/>
                </a:prstGeom>
                <a:noFill/>
                <a:ln w="11113">
                  <a:solidFill>
                    <a:srgbClr val="000000"/>
                  </a:solidFill>
                  <a:miter lim="800000"/>
                  <a:headEnd/>
                  <a:tailEnd/>
                </a:ln>
              </p:spPr>
              <p:txBody>
                <a:bodyPr/>
                <a:lstStyle/>
                <a:p>
                  <a:endParaRPr lang="en-US"/>
                </a:p>
              </p:txBody>
            </p:sp>
            <p:sp>
              <p:nvSpPr>
                <p:cNvPr id="14524" name="Rectangle 177"/>
                <p:cNvSpPr>
                  <a:spLocks noChangeArrowheads="1"/>
                </p:cNvSpPr>
                <p:nvPr/>
              </p:nvSpPr>
              <p:spPr bwMode="auto">
                <a:xfrm>
                  <a:off x="3141" y="1319"/>
                  <a:ext cx="92" cy="38"/>
                </a:xfrm>
                <a:prstGeom prst="rect">
                  <a:avLst/>
                </a:prstGeom>
                <a:noFill/>
                <a:ln w="11113">
                  <a:solidFill>
                    <a:srgbClr val="000000"/>
                  </a:solidFill>
                  <a:miter lim="800000"/>
                  <a:headEnd/>
                  <a:tailEnd/>
                </a:ln>
              </p:spPr>
              <p:txBody>
                <a:bodyPr/>
                <a:lstStyle/>
                <a:p>
                  <a:endParaRPr lang="en-US"/>
                </a:p>
              </p:txBody>
            </p:sp>
            <p:sp>
              <p:nvSpPr>
                <p:cNvPr id="14525" name="Line 178"/>
                <p:cNvSpPr>
                  <a:spLocks noChangeShapeType="1"/>
                </p:cNvSpPr>
                <p:nvPr/>
              </p:nvSpPr>
              <p:spPr bwMode="auto">
                <a:xfrm>
                  <a:off x="3185" y="1321"/>
                  <a:ext cx="1" cy="34"/>
                </a:xfrm>
                <a:prstGeom prst="line">
                  <a:avLst/>
                </a:prstGeom>
                <a:noFill/>
                <a:ln w="11113">
                  <a:solidFill>
                    <a:srgbClr val="000000"/>
                  </a:solidFill>
                  <a:round/>
                  <a:headEnd/>
                  <a:tailEnd/>
                </a:ln>
              </p:spPr>
              <p:txBody>
                <a:bodyPr/>
                <a:lstStyle/>
                <a:p>
                  <a:endParaRPr lang="en-US"/>
                </a:p>
              </p:txBody>
            </p:sp>
            <p:sp>
              <p:nvSpPr>
                <p:cNvPr id="14526" name="Freeform 179"/>
                <p:cNvSpPr>
                  <a:spLocks/>
                </p:cNvSpPr>
                <p:nvPr/>
              </p:nvSpPr>
              <p:spPr bwMode="auto">
                <a:xfrm>
                  <a:off x="3277" y="1227"/>
                  <a:ext cx="78" cy="78"/>
                </a:xfrm>
                <a:custGeom>
                  <a:avLst/>
                  <a:gdLst>
                    <a:gd name="T0" fmla="*/ 40 w 78"/>
                    <a:gd name="T1" fmla="*/ 0 h 78"/>
                    <a:gd name="T2" fmla="*/ 48 w 78"/>
                    <a:gd name="T3" fmla="*/ 0 h 78"/>
                    <a:gd name="T4" fmla="*/ 54 w 78"/>
                    <a:gd name="T5" fmla="*/ 4 h 78"/>
                    <a:gd name="T6" fmla="*/ 62 w 78"/>
                    <a:gd name="T7" fmla="*/ 6 h 78"/>
                    <a:gd name="T8" fmla="*/ 68 w 78"/>
                    <a:gd name="T9" fmla="*/ 12 h 78"/>
                    <a:gd name="T10" fmla="*/ 72 w 78"/>
                    <a:gd name="T11" fmla="*/ 18 h 78"/>
                    <a:gd name="T12" fmla="*/ 76 w 78"/>
                    <a:gd name="T13" fmla="*/ 24 h 78"/>
                    <a:gd name="T14" fmla="*/ 78 w 78"/>
                    <a:gd name="T15" fmla="*/ 32 h 78"/>
                    <a:gd name="T16" fmla="*/ 78 w 78"/>
                    <a:gd name="T17" fmla="*/ 40 h 78"/>
                    <a:gd name="T18" fmla="*/ 78 w 78"/>
                    <a:gd name="T19" fmla="*/ 48 h 78"/>
                    <a:gd name="T20" fmla="*/ 76 w 78"/>
                    <a:gd name="T21" fmla="*/ 54 h 78"/>
                    <a:gd name="T22" fmla="*/ 72 w 78"/>
                    <a:gd name="T23" fmla="*/ 62 h 78"/>
                    <a:gd name="T24" fmla="*/ 68 w 78"/>
                    <a:gd name="T25" fmla="*/ 68 h 78"/>
                    <a:gd name="T26" fmla="*/ 62 w 78"/>
                    <a:gd name="T27" fmla="*/ 72 h 78"/>
                    <a:gd name="T28" fmla="*/ 54 w 78"/>
                    <a:gd name="T29" fmla="*/ 76 h 78"/>
                    <a:gd name="T30" fmla="*/ 48 w 78"/>
                    <a:gd name="T31" fmla="*/ 78 h 78"/>
                    <a:gd name="T32" fmla="*/ 40 w 78"/>
                    <a:gd name="T33" fmla="*/ 78 h 78"/>
                    <a:gd name="T34" fmla="*/ 32 w 78"/>
                    <a:gd name="T35" fmla="*/ 78 h 78"/>
                    <a:gd name="T36" fmla="*/ 24 w 78"/>
                    <a:gd name="T37" fmla="*/ 76 h 78"/>
                    <a:gd name="T38" fmla="*/ 18 w 78"/>
                    <a:gd name="T39" fmla="*/ 72 h 78"/>
                    <a:gd name="T40" fmla="*/ 12 w 78"/>
                    <a:gd name="T41" fmla="*/ 68 h 78"/>
                    <a:gd name="T42" fmla="*/ 6 w 78"/>
                    <a:gd name="T43" fmla="*/ 62 h 78"/>
                    <a:gd name="T44" fmla="*/ 2 w 78"/>
                    <a:gd name="T45" fmla="*/ 54 h 78"/>
                    <a:gd name="T46" fmla="*/ 0 w 78"/>
                    <a:gd name="T47" fmla="*/ 48 h 78"/>
                    <a:gd name="T48" fmla="*/ 0 w 78"/>
                    <a:gd name="T49" fmla="*/ 40 h 78"/>
                    <a:gd name="T50" fmla="*/ 0 w 78"/>
                    <a:gd name="T51" fmla="*/ 32 h 78"/>
                    <a:gd name="T52" fmla="*/ 2 w 78"/>
                    <a:gd name="T53" fmla="*/ 24 h 78"/>
                    <a:gd name="T54" fmla="*/ 6 w 78"/>
                    <a:gd name="T55" fmla="*/ 18 h 78"/>
                    <a:gd name="T56" fmla="*/ 12 w 78"/>
                    <a:gd name="T57" fmla="*/ 12 h 78"/>
                    <a:gd name="T58" fmla="*/ 18 w 78"/>
                    <a:gd name="T59" fmla="*/ 6 h 78"/>
                    <a:gd name="T60" fmla="*/ 24 w 78"/>
                    <a:gd name="T61" fmla="*/ 4 h 78"/>
                    <a:gd name="T62" fmla="*/ 32 w 78"/>
                    <a:gd name="T63" fmla="*/ 0 h 78"/>
                    <a:gd name="T64" fmla="*/ 40 w 78"/>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8"/>
                    <a:gd name="T101" fmla="*/ 78 w 78"/>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8">
                      <a:moveTo>
                        <a:pt x="40" y="0"/>
                      </a:moveTo>
                      <a:lnTo>
                        <a:pt x="48" y="0"/>
                      </a:lnTo>
                      <a:lnTo>
                        <a:pt x="54" y="4"/>
                      </a:lnTo>
                      <a:lnTo>
                        <a:pt x="62" y="6"/>
                      </a:lnTo>
                      <a:lnTo>
                        <a:pt x="68" y="12"/>
                      </a:lnTo>
                      <a:lnTo>
                        <a:pt x="72" y="18"/>
                      </a:lnTo>
                      <a:lnTo>
                        <a:pt x="76" y="24"/>
                      </a:lnTo>
                      <a:lnTo>
                        <a:pt x="78" y="32"/>
                      </a:lnTo>
                      <a:lnTo>
                        <a:pt x="78" y="40"/>
                      </a:lnTo>
                      <a:lnTo>
                        <a:pt x="78" y="48"/>
                      </a:lnTo>
                      <a:lnTo>
                        <a:pt x="76" y="54"/>
                      </a:lnTo>
                      <a:lnTo>
                        <a:pt x="72" y="62"/>
                      </a:lnTo>
                      <a:lnTo>
                        <a:pt x="68" y="68"/>
                      </a:lnTo>
                      <a:lnTo>
                        <a:pt x="62" y="72"/>
                      </a:lnTo>
                      <a:lnTo>
                        <a:pt x="54" y="76"/>
                      </a:lnTo>
                      <a:lnTo>
                        <a:pt x="48" y="78"/>
                      </a:lnTo>
                      <a:lnTo>
                        <a:pt x="40" y="78"/>
                      </a:lnTo>
                      <a:lnTo>
                        <a:pt x="32" y="78"/>
                      </a:lnTo>
                      <a:lnTo>
                        <a:pt x="24" y="76"/>
                      </a:lnTo>
                      <a:lnTo>
                        <a:pt x="18" y="72"/>
                      </a:lnTo>
                      <a:lnTo>
                        <a:pt x="12" y="68"/>
                      </a:lnTo>
                      <a:lnTo>
                        <a:pt x="6" y="62"/>
                      </a:lnTo>
                      <a:lnTo>
                        <a:pt x="2" y="54"/>
                      </a:lnTo>
                      <a:lnTo>
                        <a:pt x="0" y="48"/>
                      </a:lnTo>
                      <a:lnTo>
                        <a:pt x="0" y="40"/>
                      </a:lnTo>
                      <a:lnTo>
                        <a:pt x="0" y="32"/>
                      </a:lnTo>
                      <a:lnTo>
                        <a:pt x="2" y="24"/>
                      </a:lnTo>
                      <a:lnTo>
                        <a:pt x="6" y="18"/>
                      </a:lnTo>
                      <a:lnTo>
                        <a:pt x="12" y="12"/>
                      </a:lnTo>
                      <a:lnTo>
                        <a:pt x="18" y="6"/>
                      </a:lnTo>
                      <a:lnTo>
                        <a:pt x="24" y="4"/>
                      </a:lnTo>
                      <a:lnTo>
                        <a:pt x="32" y="0"/>
                      </a:lnTo>
                      <a:lnTo>
                        <a:pt x="40" y="0"/>
                      </a:lnTo>
                      <a:close/>
                    </a:path>
                  </a:pathLst>
                </a:custGeom>
                <a:solidFill>
                  <a:srgbClr val="777777"/>
                </a:solidFill>
                <a:ln w="9525">
                  <a:noFill/>
                  <a:round/>
                  <a:headEnd/>
                  <a:tailEnd/>
                </a:ln>
              </p:spPr>
              <p:txBody>
                <a:bodyPr/>
                <a:lstStyle/>
                <a:p>
                  <a:endParaRPr lang="en-US"/>
                </a:p>
              </p:txBody>
            </p:sp>
            <p:sp>
              <p:nvSpPr>
                <p:cNvPr id="14527" name="Freeform 180"/>
                <p:cNvSpPr>
                  <a:spLocks/>
                </p:cNvSpPr>
                <p:nvPr/>
              </p:nvSpPr>
              <p:spPr bwMode="auto">
                <a:xfrm>
                  <a:off x="3277" y="1227"/>
                  <a:ext cx="78" cy="78"/>
                </a:xfrm>
                <a:custGeom>
                  <a:avLst/>
                  <a:gdLst>
                    <a:gd name="T0" fmla="*/ 40 w 78"/>
                    <a:gd name="T1" fmla="*/ 0 h 78"/>
                    <a:gd name="T2" fmla="*/ 48 w 78"/>
                    <a:gd name="T3" fmla="*/ 2 h 78"/>
                    <a:gd name="T4" fmla="*/ 54 w 78"/>
                    <a:gd name="T5" fmla="*/ 4 h 78"/>
                    <a:gd name="T6" fmla="*/ 62 w 78"/>
                    <a:gd name="T7" fmla="*/ 6 h 78"/>
                    <a:gd name="T8" fmla="*/ 68 w 78"/>
                    <a:gd name="T9" fmla="*/ 12 h 78"/>
                    <a:gd name="T10" fmla="*/ 72 w 78"/>
                    <a:gd name="T11" fmla="*/ 18 h 78"/>
                    <a:gd name="T12" fmla="*/ 76 w 78"/>
                    <a:gd name="T13" fmla="*/ 24 h 78"/>
                    <a:gd name="T14" fmla="*/ 78 w 78"/>
                    <a:gd name="T15" fmla="*/ 32 h 78"/>
                    <a:gd name="T16" fmla="*/ 78 w 78"/>
                    <a:gd name="T17" fmla="*/ 40 h 78"/>
                    <a:gd name="T18" fmla="*/ 78 w 78"/>
                    <a:gd name="T19" fmla="*/ 48 h 78"/>
                    <a:gd name="T20" fmla="*/ 76 w 78"/>
                    <a:gd name="T21" fmla="*/ 54 h 78"/>
                    <a:gd name="T22" fmla="*/ 72 w 78"/>
                    <a:gd name="T23" fmla="*/ 62 h 78"/>
                    <a:gd name="T24" fmla="*/ 68 w 78"/>
                    <a:gd name="T25" fmla="*/ 68 h 78"/>
                    <a:gd name="T26" fmla="*/ 62 w 78"/>
                    <a:gd name="T27" fmla="*/ 72 h 78"/>
                    <a:gd name="T28" fmla="*/ 54 w 78"/>
                    <a:gd name="T29" fmla="*/ 76 h 78"/>
                    <a:gd name="T30" fmla="*/ 48 w 78"/>
                    <a:gd name="T31" fmla="*/ 78 h 78"/>
                    <a:gd name="T32" fmla="*/ 40 w 78"/>
                    <a:gd name="T33" fmla="*/ 78 h 78"/>
                    <a:gd name="T34" fmla="*/ 32 w 78"/>
                    <a:gd name="T35" fmla="*/ 78 h 78"/>
                    <a:gd name="T36" fmla="*/ 24 w 78"/>
                    <a:gd name="T37" fmla="*/ 76 h 78"/>
                    <a:gd name="T38" fmla="*/ 18 w 78"/>
                    <a:gd name="T39" fmla="*/ 72 h 78"/>
                    <a:gd name="T40" fmla="*/ 12 w 78"/>
                    <a:gd name="T41" fmla="*/ 68 h 78"/>
                    <a:gd name="T42" fmla="*/ 6 w 78"/>
                    <a:gd name="T43" fmla="*/ 62 h 78"/>
                    <a:gd name="T44" fmla="*/ 4 w 78"/>
                    <a:gd name="T45" fmla="*/ 54 h 78"/>
                    <a:gd name="T46" fmla="*/ 0 w 78"/>
                    <a:gd name="T47" fmla="*/ 48 h 78"/>
                    <a:gd name="T48" fmla="*/ 0 w 78"/>
                    <a:gd name="T49" fmla="*/ 40 h 78"/>
                    <a:gd name="T50" fmla="*/ 0 w 78"/>
                    <a:gd name="T51" fmla="*/ 32 h 78"/>
                    <a:gd name="T52" fmla="*/ 4 w 78"/>
                    <a:gd name="T53" fmla="*/ 24 h 78"/>
                    <a:gd name="T54" fmla="*/ 6 w 78"/>
                    <a:gd name="T55" fmla="*/ 18 h 78"/>
                    <a:gd name="T56" fmla="*/ 12 w 78"/>
                    <a:gd name="T57" fmla="*/ 12 h 78"/>
                    <a:gd name="T58" fmla="*/ 18 w 78"/>
                    <a:gd name="T59" fmla="*/ 6 h 78"/>
                    <a:gd name="T60" fmla="*/ 24 w 78"/>
                    <a:gd name="T61" fmla="*/ 4 h 78"/>
                    <a:gd name="T62" fmla="*/ 32 w 78"/>
                    <a:gd name="T63" fmla="*/ 2 h 78"/>
                    <a:gd name="T64" fmla="*/ 40 w 78"/>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8"/>
                    <a:gd name="T101" fmla="*/ 78 w 78"/>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8">
                      <a:moveTo>
                        <a:pt x="40" y="0"/>
                      </a:moveTo>
                      <a:lnTo>
                        <a:pt x="48" y="2"/>
                      </a:lnTo>
                      <a:lnTo>
                        <a:pt x="54" y="4"/>
                      </a:lnTo>
                      <a:lnTo>
                        <a:pt x="62" y="6"/>
                      </a:lnTo>
                      <a:lnTo>
                        <a:pt x="68" y="12"/>
                      </a:lnTo>
                      <a:lnTo>
                        <a:pt x="72" y="18"/>
                      </a:lnTo>
                      <a:lnTo>
                        <a:pt x="76" y="24"/>
                      </a:lnTo>
                      <a:lnTo>
                        <a:pt x="78" y="32"/>
                      </a:lnTo>
                      <a:lnTo>
                        <a:pt x="78" y="40"/>
                      </a:lnTo>
                      <a:lnTo>
                        <a:pt x="78" y="48"/>
                      </a:lnTo>
                      <a:lnTo>
                        <a:pt x="76" y="54"/>
                      </a:lnTo>
                      <a:lnTo>
                        <a:pt x="72" y="62"/>
                      </a:lnTo>
                      <a:lnTo>
                        <a:pt x="68" y="68"/>
                      </a:lnTo>
                      <a:lnTo>
                        <a:pt x="62" y="72"/>
                      </a:lnTo>
                      <a:lnTo>
                        <a:pt x="54" y="76"/>
                      </a:lnTo>
                      <a:lnTo>
                        <a:pt x="48" y="78"/>
                      </a:lnTo>
                      <a:lnTo>
                        <a:pt x="40" y="78"/>
                      </a:lnTo>
                      <a:lnTo>
                        <a:pt x="32" y="78"/>
                      </a:lnTo>
                      <a:lnTo>
                        <a:pt x="24" y="76"/>
                      </a:lnTo>
                      <a:lnTo>
                        <a:pt x="18" y="72"/>
                      </a:lnTo>
                      <a:lnTo>
                        <a:pt x="12" y="68"/>
                      </a:lnTo>
                      <a:lnTo>
                        <a:pt x="6" y="62"/>
                      </a:lnTo>
                      <a:lnTo>
                        <a:pt x="4" y="54"/>
                      </a:lnTo>
                      <a:lnTo>
                        <a:pt x="0" y="48"/>
                      </a:lnTo>
                      <a:lnTo>
                        <a:pt x="0" y="40"/>
                      </a:lnTo>
                      <a:lnTo>
                        <a:pt x="0" y="32"/>
                      </a:lnTo>
                      <a:lnTo>
                        <a:pt x="4" y="24"/>
                      </a:lnTo>
                      <a:lnTo>
                        <a:pt x="6" y="18"/>
                      </a:lnTo>
                      <a:lnTo>
                        <a:pt x="12" y="12"/>
                      </a:lnTo>
                      <a:lnTo>
                        <a:pt x="18" y="6"/>
                      </a:lnTo>
                      <a:lnTo>
                        <a:pt x="24" y="4"/>
                      </a:lnTo>
                      <a:lnTo>
                        <a:pt x="32" y="2"/>
                      </a:lnTo>
                      <a:lnTo>
                        <a:pt x="40" y="0"/>
                      </a:lnTo>
                      <a:close/>
                    </a:path>
                  </a:pathLst>
                </a:custGeom>
                <a:noFill/>
                <a:ln w="11113">
                  <a:solidFill>
                    <a:srgbClr val="000000"/>
                  </a:solidFill>
                  <a:round/>
                  <a:headEnd/>
                  <a:tailEnd/>
                </a:ln>
              </p:spPr>
              <p:txBody>
                <a:bodyPr/>
                <a:lstStyle/>
                <a:p>
                  <a:endParaRPr lang="en-US"/>
                </a:p>
              </p:txBody>
            </p:sp>
            <p:sp>
              <p:nvSpPr>
                <p:cNvPr id="14528" name="Freeform 181"/>
                <p:cNvSpPr>
                  <a:spLocks/>
                </p:cNvSpPr>
                <p:nvPr/>
              </p:nvSpPr>
              <p:spPr bwMode="auto">
                <a:xfrm>
                  <a:off x="3299" y="1229"/>
                  <a:ext cx="10" cy="72"/>
                </a:xfrm>
                <a:custGeom>
                  <a:avLst/>
                  <a:gdLst>
                    <a:gd name="T0" fmla="*/ 10 w 10"/>
                    <a:gd name="T1" fmla="*/ 0 h 72"/>
                    <a:gd name="T2" fmla="*/ 10 w 10"/>
                    <a:gd name="T3" fmla="*/ 30 h 72"/>
                    <a:gd name="T4" fmla="*/ 0 w 10"/>
                    <a:gd name="T5" fmla="*/ 72 h 72"/>
                    <a:gd name="T6" fmla="*/ 0 60000 65536"/>
                    <a:gd name="T7" fmla="*/ 0 60000 65536"/>
                    <a:gd name="T8" fmla="*/ 0 60000 65536"/>
                    <a:gd name="T9" fmla="*/ 0 w 10"/>
                    <a:gd name="T10" fmla="*/ 0 h 72"/>
                    <a:gd name="T11" fmla="*/ 10 w 10"/>
                    <a:gd name="T12" fmla="*/ 72 h 72"/>
                  </a:gdLst>
                  <a:ahLst/>
                  <a:cxnLst>
                    <a:cxn ang="T6">
                      <a:pos x="T0" y="T1"/>
                    </a:cxn>
                    <a:cxn ang="T7">
                      <a:pos x="T2" y="T3"/>
                    </a:cxn>
                    <a:cxn ang="T8">
                      <a:pos x="T4" y="T5"/>
                    </a:cxn>
                  </a:cxnLst>
                  <a:rect l="T9" t="T10" r="T11" b="T12"/>
                  <a:pathLst>
                    <a:path w="10" h="72">
                      <a:moveTo>
                        <a:pt x="10" y="0"/>
                      </a:moveTo>
                      <a:lnTo>
                        <a:pt x="10" y="30"/>
                      </a:lnTo>
                      <a:lnTo>
                        <a:pt x="0" y="72"/>
                      </a:lnTo>
                    </a:path>
                  </a:pathLst>
                </a:custGeom>
                <a:noFill/>
                <a:ln w="11113">
                  <a:solidFill>
                    <a:srgbClr val="000000"/>
                  </a:solidFill>
                  <a:round/>
                  <a:headEnd/>
                  <a:tailEnd/>
                </a:ln>
              </p:spPr>
              <p:txBody>
                <a:bodyPr/>
                <a:lstStyle/>
                <a:p>
                  <a:endParaRPr lang="en-US"/>
                </a:p>
              </p:txBody>
            </p:sp>
            <p:sp>
              <p:nvSpPr>
                <p:cNvPr id="14529" name="Freeform 182"/>
                <p:cNvSpPr>
                  <a:spLocks/>
                </p:cNvSpPr>
                <p:nvPr/>
              </p:nvSpPr>
              <p:spPr bwMode="auto">
                <a:xfrm>
                  <a:off x="3323" y="1229"/>
                  <a:ext cx="10" cy="72"/>
                </a:xfrm>
                <a:custGeom>
                  <a:avLst/>
                  <a:gdLst>
                    <a:gd name="T0" fmla="*/ 0 w 10"/>
                    <a:gd name="T1" fmla="*/ 0 h 72"/>
                    <a:gd name="T2" fmla="*/ 0 w 10"/>
                    <a:gd name="T3" fmla="*/ 30 h 72"/>
                    <a:gd name="T4" fmla="*/ 10 w 10"/>
                    <a:gd name="T5" fmla="*/ 72 h 72"/>
                    <a:gd name="T6" fmla="*/ 0 60000 65536"/>
                    <a:gd name="T7" fmla="*/ 0 60000 65536"/>
                    <a:gd name="T8" fmla="*/ 0 60000 65536"/>
                    <a:gd name="T9" fmla="*/ 0 w 10"/>
                    <a:gd name="T10" fmla="*/ 0 h 72"/>
                    <a:gd name="T11" fmla="*/ 10 w 10"/>
                    <a:gd name="T12" fmla="*/ 72 h 72"/>
                  </a:gdLst>
                  <a:ahLst/>
                  <a:cxnLst>
                    <a:cxn ang="T6">
                      <a:pos x="T0" y="T1"/>
                    </a:cxn>
                    <a:cxn ang="T7">
                      <a:pos x="T2" y="T3"/>
                    </a:cxn>
                    <a:cxn ang="T8">
                      <a:pos x="T4" y="T5"/>
                    </a:cxn>
                  </a:cxnLst>
                  <a:rect l="T9" t="T10" r="T11" b="T12"/>
                  <a:pathLst>
                    <a:path w="10" h="72">
                      <a:moveTo>
                        <a:pt x="0" y="0"/>
                      </a:moveTo>
                      <a:lnTo>
                        <a:pt x="0" y="30"/>
                      </a:lnTo>
                      <a:lnTo>
                        <a:pt x="10" y="72"/>
                      </a:lnTo>
                    </a:path>
                  </a:pathLst>
                </a:custGeom>
                <a:noFill/>
                <a:ln w="11113">
                  <a:solidFill>
                    <a:srgbClr val="000000"/>
                  </a:solidFill>
                  <a:round/>
                  <a:headEnd/>
                  <a:tailEnd/>
                </a:ln>
              </p:spPr>
              <p:txBody>
                <a:bodyPr/>
                <a:lstStyle/>
                <a:p>
                  <a:endParaRPr lang="en-US"/>
                </a:p>
              </p:txBody>
            </p:sp>
            <p:sp>
              <p:nvSpPr>
                <p:cNvPr id="14530" name="Freeform 183"/>
                <p:cNvSpPr>
                  <a:spLocks/>
                </p:cNvSpPr>
                <p:nvPr/>
              </p:nvSpPr>
              <p:spPr bwMode="auto">
                <a:xfrm>
                  <a:off x="3385" y="1227"/>
                  <a:ext cx="80" cy="78"/>
                </a:xfrm>
                <a:custGeom>
                  <a:avLst/>
                  <a:gdLst>
                    <a:gd name="T0" fmla="*/ 40 w 80"/>
                    <a:gd name="T1" fmla="*/ 0 h 78"/>
                    <a:gd name="T2" fmla="*/ 48 w 80"/>
                    <a:gd name="T3" fmla="*/ 0 h 78"/>
                    <a:gd name="T4" fmla="*/ 56 w 80"/>
                    <a:gd name="T5" fmla="*/ 4 h 78"/>
                    <a:gd name="T6" fmla="*/ 62 w 80"/>
                    <a:gd name="T7" fmla="*/ 6 h 78"/>
                    <a:gd name="T8" fmla="*/ 68 w 80"/>
                    <a:gd name="T9" fmla="*/ 12 h 78"/>
                    <a:gd name="T10" fmla="*/ 72 w 80"/>
                    <a:gd name="T11" fmla="*/ 18 h 78"/>
                    <a:gd name="T12" fmla="*/ 76 w 80"/>
                    <a:gd name="T13" fmla="*/ 24 h 78"/>
                    <a:gd name="T14" fmla="*/ 78 w 80"/>
                    <a:gd name="T15" fmla="*/ 32 h 78"/>
                    <a:gd name="T16" fmla="*/ 80 w 80"/>
                    <a:gd name="T17" fmla="*/ 40 h 78"/>
                    <a:gd name="T18" fmla="*/ 78 w 80"/>
                    <a:gd name="T19" fmla="*/ 48 h 78"/>
                    <a:gd name="T20" fmla="*/ 76 w 80"/>
                    <a:gd name="T21" fmla="*/ 54 h 78"/>
                    <a:gd name="T22" fmla="*/ 72 w 80"/>
                    <a:gd name="T23" fmla="*/ 62 h 78"/>
                    <a:gd name="T24" fmla="*/ 68 w 80"/>
                    <a:gd name="T25" fmla="*/ 68 h 78"/>
                    <a:gd name="T26" fmla="*/ 62 w 80"/>
                    <a:gd name="T27" fmla="*/ 72 h 78"/>
                    <a:gd name="T28" fmla="*/ 56 w 80"/>
                    <a:gd name="T29" fmla="*/ 76 h 78"/>
                    <a:gd name="T30" fmla="*/ 48 w 80"/>
                    <a:gd name="T31" fmla="*/ 78 h 78"/>
                    <a:gd name="T32" fmla="*/ 40 w 80"/>
                    <a:gd name="T33" fmla="*/ 78 h 78"/>
                    <a:gd name="T34" fmla="*/ 32 w 80"/>
                    <a:gd name="T35" fmla="*/ 78 h 78"/>
                    <a:gd name="T36" fmla="*/ 24 w 80"/>
                    <a:gd name="T37" fmla="*/ 76 h 78"/>
                    <a:gd name="T38" fmla="*/ 18 w 80"/>
                    <a:gd name="T39" fmla="*/ 72 h 78"/>
                    <a:gd name="T40" fmla="*/ 12 w 80"/>
                    <a:gd name="T41" fmla="*/ 68 h 78"/>
                    <a:gd name="T42" fmla="*/ 8 w 80"/>
                    <a:gd name="T43" fmla="*/ 62 h 78"/>
                    <a:gd name="T44" fmla="*/ 4 w 80"/>
                    <a:gd name="T45" fmla="*/ 54 h 78"/>
                    <a:gd name="T46" fmla="*/ 2 w 80"/>
                    <a:gd name="T47" fmla="*/ 48 h 78"/>
                    <a:gd name="T48" fmla="*/ 0 w 80"/>
                    <a:gd name="T49" fmla="*/ 40 h 78"/>
                    <a:gd name="T50" fmla="*/ 2 w 80"/>
                    <a:gd name="T51" fmla="*/ 32 h 78"/>
                    <a:gd name="T52" fmla="*/ 4 w 80"/>
                    <a:gd name="T53" fmla="*/ 24 h 78"/>
                    <a:gd name="T54" fmla="*/ 8 w 80"/>
                    <a:gd name="T55" fmla="*/ 18 h 78"/>
                    <a:gd name="T56" fmla="*/ 12 w 80"/>
                    <a:gd name="T57" fmla="*/ 12 h 78"/>
                    <a:gd name="T58" fmla="*/ 18 w 80"/>
                    <a:gd name="T59" fmla="*/ 6 h 78"/>
                    <a:gd name="T60" fmla="*/ 24 w 80"/>
                    <a:gd name="T61" fmla="*/ 4 h 78"/>
                    <a:gd name="T62" fmla="*/ 32 w 80"/>
                    <a:gd name="T63" fmla="*/ 0 h 78"/>
                    <a:gd name="T64" fmla="*/ 40 w 80"/>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78"/>
                    <a:gd name="T101" fmla="*/ 80 w 80"/>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78">
                      <a:moveTo>
                        <a:pt x="40" y="0"/>
                      </a:moveTo>
                      <a:lnTo>
                        <a:pt x="48" y="0"/>
                      </a:lnTo>
                      <a:lnTo>
                        <a:pt x="56" y="4"/>
                      </a:lnTo>
                      <a:lnTo>
                        <a:pt x="62" y="6"/>
                      </a:lnTo>
                      <a:lnTo>
                        <a:pt x="68" y="12"/>
                      </a:lnTo>
                      <a:lnTo>
                        <a:pt x="72" y="18"/>
                      </a:lnTo>
                      <a:lnTo>
                        <a:pt x="76" y="24"/>
                      </a:lnTo>
                      <a:lnTo>
                        <a:pt x="78" y="32"/>
                      </a:lnTo>
                      <a:lnTo>
                        <a:pt x="80" y="40"/>
                      </a:lnTo>
                      <a:lnTo>
                        <a:pt x="78" y="48"/>
                      </a:lnTo>
                      <a:lnTo>
                        <a:pt x="76" y="54"/>
                      </a:lnTo>
                      <a:lnTo>
                        <a:pt x="72" y="62"/>
                      </a:lnTo>
                      <a:lnTo>
                        <a:pt x="68" y="68"/>
                      </a:lnTo>
                      <a:lnTo>
                        <a:pt x="62" y="72"/>
                      </a:lnTo>
                      <a:lnTo>
                        <a:pt x="56" y="76"/>
                      </a:lnTo>
                      <a:lnTo>
                        <a:pt x="48" y="78"/>
                      </a:lnTo>
                      <a:lnTo>
                        <a:pt x="40" y="78"/>
                      </a:lnTo>
                      <a:lnTo>
                        <a:pt x="32" y="78"/>
                      </a:lnTo>
                      <a:lnTo>
                        <a:pt x="24" y="76"/>
                      </a:lnTo>
                      <a:lnTo>
                        <a:pt x="18" y="72"/>
                      </a:lnTo>
                      <a:lnTo>
                        <a:pt x="12" y="68"/>
                      </a:lnTo>
                      <a:lnTo>
                        <a:pt x="8" y="62"/>
                      </a:lnTo>
                      <a:lnTo>
                        <a:pt x="4" y="54"/>
                      </a:lnTo>
                      <a:lnTo>
                        <a:pt x="2" y="48"/>
                      </a:lnTo>
                      <a:lnTo>
                        <a:pt x="0" y="40"/>
                      </a:lnTo>
                      <a:lnTo>
                        <a:pt x="2" y="32"/>
                      </a:lnTo>
                      <a:lnTo>
                        <a:pt x="4" y="24"/>
                      </a:lnTo>
                      <a:lnTo>
                        <a:pt x="8" y="18"/>
                      </a:lnTo>
                      <a:lnTo>
                        <a:pt x="12" y="12"/>
                      </a:lnTo>
                      <a:lnTo>
                        <a:pt x="18" y="6"/>
                      </a:lnTo>
                      <a:lnTo>
                        <a:pt x="24" y="4"/>
                      </a:lnTo>
                      <a:lnTo>
                        <a:pt x="32" y="0"/>
                      </a:lnTo>
                      <a:lnTo>
                        <a:pt x="40" y="0"/>
                      </a:lnTo>
                      <a:close/>
                    </a:path>
                  </a:pathLst>
                </a:custGeom>
                <a:solidFill>
                  <a:srgbClr val="777777"/>
                </a:solidFill>
                <a:ln w="9525">
                  <a:noFill/>
                  <a:round/>
                  <a:headEnd/>
                  <a:tailEnd/>
                </a:ln>
              </p:spPr>
              <p:txBody>
                <a:bodyPr/>
                <a:lstStyle/>
                <a:p>
                  <a:endParaRPr lang="en-US"/>
                </a:p>
              </p:txBody>
            </p:sp>
            <p:sp>
              <p:nvSpPr>
                <p:cNvPr id="14531" name="Freeform 184"/>
                <p:cNvSpPr>
                  <a:spLocks/>
                </p:cNvSpPr>
                <p:nvPr/>
              </p:nvSpPr>
              <p:spPr bwMode="auto">
                <a:xfrm>
                  <a:off x="3385" y="1227"/>
                  <a:ext cx="80" cy="78"/>
                </a:xfrm>
                <a:custGeom>
                  <a:avLst/>
                  <a:gdLst>
                    <a:gd name="T0" fmla="*/ 40 w 80"/>
                    <a:gd name="T1" fmla="*/ 0 h 78"/>
                    <a:gd name="T2" fmla="*/ 48 w 80"/>
                    <a:gd name="T3" fmla="*/ 2 h 78"/>
                    <a:gd name="T4" fmla="*/ 56 w 80"/>
                    <a:gd name="T5" fmla="*/ 4 h 78"/>
                    <a:gd name="T6" fmla="*/ 62 w 80"/>
                    <a:gd name="T7" fmla="*/ 6 h 78"/>
                    <a:gd name="T8" fmla="*/ 68 w 80"/>
                    <a:gd name="T9" fmla="*/ 12 h 78"/>
                    <a:gd name="T10" fmla="*/ 72 w 80"/>
                    <a:gd name="T11" fmla="*/ 18 h 78"/>
                    <a:gd name="T12" fmla="*/ 76 w 80"/>
                    <a:gd name="T13" fmla="*/ 24 h 78"/>
                    <a:gd name="T14" fmla="*/ 78 w 80"/>
                    <a:gd name="T15" fmla="*/ 32 h 78"/>
                    <a:gd name="T16" fmla="*/ 80 w 80"/>
                    <a:gd name="T17" fmla="*/ 40 h 78"/>
                    <a:gd name="T18" fmla="*/ 78 w 80"/>
                    <a:gd name="T19" fmla="*/ 48 h 78"/>
                    <a:gd name="T20" fmla="*/ 76 w 80"/>
                    <a:gd name="T21" fmla="*/ 54 h 78"/>
                    <a:gd name="T22" fmla="*/ 72 w 80"/>
                    <a:gd name="T23" fmla="*/ 62 h 78"/>
                    <a:gd name="T24" fmla="*/ 68 w 80"/>
                    <a:gd name="T25" fmla="*/ 68 h 78"/>
                    <a:gd name="T26" fmla="*/ 62 w 80"/>
                    <a:gd name="T27" fmla="*/ 72 h 78"/>
                    <a:gd name="T28" fmla="*/ 56 w 80"/>
                    <a:gd name="T29" fmla="*/ 76 h 78"/>
                    <a:gd name="T30" fmla="*/ 48 w 80"/>
                    <a:gd name="T31" fmla="*/ 78 h 78"/>
                    <a:gd name="T32" fmla="*/ 40 w 80"/>
                    <a:gd name="T33" fmla="*/ 78 h 78"/>
                    <a:gd name="T34" fmla="*/ 32 w 80"/>
                    <a:gd name="T35" fmla="*/ 78 h 78"/>
                    <a:gd name="T36" fmla="*/ 24 w 80"/>
                    <a:gd name="T37" fmla="*/ 76 h 78"/>
                    <a:gd name="T38" fmla="*/ 18 w 80"/>
                    <a:gd name="T39" fmla="*/ 72 h 78"/>
                    <a:gd name="T40" fmla="*/ 12 w 80"/>
                    <a:gd name="T41" fmla="*/ 68 h 78"/>
                    <a:gd name="T42" fmla="*/ 8 w 80"/>
                    <a:gd name="T43" fmla="*/ 62 h 78"/>
                    <a:gd name="T44" fmla="*/ 4 w 80"/>
                    <a:gd name="T45" fmla="*/ 54 h 78"/>
                    <a:gd name="T46" fmla="*/ 2 w 80"/>
                    <a:gd name="T47" fmla="*/ 48 h 78"/>
                    <a:gd name="T48" fmla="*/ 0 w 80"/>
                    <a:gd name="T49" fmla="*/ 40 h 78"/>
                    <a:gd name="T50" fmla="*/ 2 w 80"/>
                    <a:gd name="T51" fmla="*/ 32 h 78"/>
                    <a:gd name="T52" fmla="*/ 4 w 80"/>
                    <a:gd name="T53" fmla="*/ 24 h 78"/>
                    <a:gd name="T54" fmla="*/ 8 w 80"/>
                    <a:gd name="T55" fmla="*/ 18 h 78"/>
                    <a:gd name="T56" fmla="*/ 12 w 80"/>
                    <a:gd name="T57" fmla="*/ 12 h 78"/>
                    <a:gd name="T58" fmla="*/ 18 w 80"/>
                    <a:gd name="T59" fmla="*/ 6 h 78"/>
                    <a:gd name="T60" fmla="*/ 24 w 80"/>
                    <a:gd name="T61" fmla="*/ 4 h 78"/>
                    <a:gd name="T62" fmla="*/ 32 w 80"/>
                    <a:gd name="T63" fmla="*/ 2 h 78"/>
                    <a:gd name="T64" fmla="*/ 40 w 80"/>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78"/>
                    <a:gd name="T101" fmla="*/ 80 w 80"/>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78">
                      <a:moveTo>
                        <a:pt x="40" y="0"/>
                      </a:moveTo>
                      <a:lnTo>
                        <a:pt x="48" y="2"/>
                      </a:lnTo>
                      <a:lnTo>
                        <a:pt x="56" y="4"/>
                      </a:lnTo>
                      <a:lnTo>
                        <a:pt x="62" y="6"/>
                      </a:lnTo>
                      <a:lnTo>
                        <a:pt x="68" y="12"/>
                      </a:lnTo>
                      <a:lnTo>
                        <a:pt x="72" y="18"/>
                      </a:lnTo>
                      <a:lnTo>
                        <a:pt x="76" y="24"/>
                      </a:lnTo>
                      <a:lnTo>
                        <a:pt x="78" y="32"/>
                      </a:lnTo>
                      <a:lnTo>
                        <a:pt x="80" y="40"/>
                      </a:lnTo>
                      <a:lnTo>
                        <a:pt x="78" y="48"/>
                      </a:lnTo>
                      <a:lnTo>
                        <a:pt x="76" y="54"/>
                      </a:lnTo>
                      <a:lnTo>
                        <a:pt x="72" y="62"/>
                      </a:lnTo>
                      <a:lnTo>
                        <a:pt x="68" y="68"/>
                      </a:lnTo>
                      <a:lnTo>
                        <a:pt x="62" y="72"/>
                      </a:lnTo>
                      <a:lnTo>
                        <a:pt x="56" y="76"/>
                      </a:lnTo>
                      <a:lnTo>
                        <a:pt x="48" y="78"/>
                      </a:lnTo>
                      <a:lnTo>
                        <a:pt x="40" y="78"/>
                      </a:lnTo>
                      <a:lnTo>
                        <a:pt x="32" y="78"/>
                      </a:lnTo>
                      <a:lnTo>
                        <a:pt x="24" y="76"/>
                      </a:lnTo>
                      <a:lnTo>
                        <a:pt x="18" y="72"/>
                      </a:lnTo>
                      <a:lnTo>
                        <a:pt x="12" y="68"/>
                      </a:lnTo>
                      <a:lnTo>
                        <a:pt x="8" y="62"/>
                      </a:lnTo>
                      <a:lnTo>
                        <a:pt x="4" y="54"/>
                      </a:lnTo>
                      <a:lnTo>
                        <a:pt x="2" y="48"/>
                      </a:lnTo>
                      <a:lnTo>
                        <a:pt x="0" y="40"/>
                      </a:lnTo>
                      <a:lnTo>
                        <a:pt x="2" y="32"/>
                      </a:lnTo>
                      <a:lnTo>
                        <a:pt x="4" y="24"/>
                      </a:lnTo>
                      <a:lnTo>
                        <a:pt x="8" y="18"/>
                      </a:lnTo>
                      <a:lnTo>
                        <a:pt x="12" y="12"/>
                      </a:lnTo>
                      <a:lnTo>
                        <a:pt x="18" y="6"/>
                      </a:lnTo>
                      <a:lnTo>
                        <a:pt x="24" y="4"/>
                      </a:lnTo>
                      <a:lnTo>
                        <a:pt x="32" y="2"/>
                      </a:lnTo>
                      <a:lnTo>
                        <a:pt x="40" y="0"/>
                      </a:lnTo>
                      <a:close/>
                    </a:path>
                  </a:pathLst>
                </a:custGeom>
                <a:noFill/>
                <a:ln w="11113">
                  <a:solidFill>
                    <a:srgbClr val="000000"/>
                  </a:solidFill>
                  <a:round/>
                  <a:headEnd/>
                  <a:tailEnd/>
                </a:ln>
              </p:spPr>
              <p:txBody>
                <a:bodyPr/>
                <a:lstStyle/>
                <a:p>
                  <a:endParaRPr lang="en-US"/>
                </a:p>
              </p:txBody>
            </p:sp>
            <p:sp>
              <p:nvSpPr>
                <p:cNvPr id="14532" name="Freeform 185"/>
                <p:cNvSpPr>
                  <a:spLocks/>
                </p:cNvSpPr>
                <p:nvPr/>
              </p:nvSpPr>
              <p:spPr bwMode="auto">
                <a:xfrm>
                  <a:off x="3409" y="1229"/>
                  <a:ext cx="10" cy="72"/>
                </a:xfrm>
                <a:custGeom>
                  <a:avLst/>
                  <a:gdLst>
                    <a:gd name="T0" fmla="*/ 10 w 10"/>
                    <a:gd name="T1" fmla="*/ 0 h 72"/>
                    <a:gd name="T2" fmla="*/ 10 w 10"/>
                    <a:gd name="T3" fmla="*/ 30 h 72"/>
                    <a:gd name="T4" fmla="*/ 0 w 10"/>
                    <a:gd name="T5" fmla="*/ 72 h 72"/>
                    <a:gd name="T6" fmla="*/ 0 60000 65536"/>
                    <a:gd name="T7" fmla="*/ 0 60000 65536"/>
                    <a:gd name="T8" fmla="*/ 0 60000 65536"/>
                    <a:gd name="T9" fmla="*/ 0 w 10"/>
                    <a:gd name="T10" fmla="*/ 0 h 72"/>
                    <a:gd name="T11" fmla="*/ 10 w 10"/>
                    <a:gd name="T12" fmla="*/ 72 h 72"/>
                  </a:gdLst>
                  <a:ahLst/>
                  <a:cxnLst>
                    <a:cxn ang="T6">
                      <a:pos x="T0" y="T1"/>
                    </a:cxn>
                    <a:cxn ang="T7">
                      <a:pos x="T2" y="T3"/>
                    </a:cxn>
                    <a:cxn ang="T8">
                      <a:pos x="T4" y="T5"/>
                    </a:cxn>
                  </a:cxnLst>
                  <a:rect l="T9" t="T10" r="T11" b="T12"/>
                  <a:pathLst>
                    <a:path w="10" h="72">
                      <a:moveTo>
                        <a:pt x="10" y="0"/>
                      </a:moveTo>
                      <a:lnTo>
                        <a:pt x="10" y="30"/>
                      </a:lnTo>
                      <a:lnTo>
                        <a:pt x="0" y="72"/>
                      </a:lnTo>
                    </a:path>
                  </a:pathLst>
                </a:custGeom>
                <a:noFill/>
                <a:ln w="11113">
                  <a:solidFill>
                    <a:srgbClr val="000000"/>
                  </a:solidFill>
                  <a:round/>
                  <a:headEnd/>
                  <a:tailEnd/>
                </a:ln>
              </p:spPr>
              <p:txBody>
                <a:bodyPr/>
                <a:lstStyle/>
                <a:p>
                  <a:endParaRPr lang="en-US"/>
                </a:p>
              </p:txBody>
            </p:sp>
            <p:sp>
              <p:nvSpPr>
                <p:cNvPr id="14533" name="Freeform 186"/>
                <p:cNvSpPr>
                  <a:spLocks/>
                </p:cNvSpPr>
                <p:nvPr/>
              </p:nvSpPr>
              <p:spPr bwMode="auto">
                <a:xfrm>
                  <a:off x="3431" y="1229"/>
                  <a:ext cx="12" cy="72"/>
                </a:xfrm>
                <a:custGeom>
                  <a:avLst/>
                  <a:gdLst>
                    <a:gd name="T0" fmla="*/ 0 w 12"/>
                    <a:gd name="T1" fmla="*/ 0 h 72"/>
                    <a:gd name="T2" fmla="*/ 0 w 12"/>
                    <a:gd name="T3" fmla="*/ 30 h 72"/>
                    <a:gd name="T4" fmla="*/ 12 w 12"/>
                    <a:gd name="T5" fmla="*/ 72 h 72"/>
                    <a:gd name="T6" fmla="*/ 0 60000 65536"/>
                    <a:gd name="T7" fmla="*/ 0 60000 65536"/>
                    <a:gd name="T8" fmla="*/ 0 60000 65536"/>
                    <a:gd name="T9" fmla="*/ 0 w 12"/>
                    <a:gd name="T10" fmla="*/ 0 h 72"/>
                    <a:gd name="T11" fmla="*/ 12 w 12"/>
                    <a:gd name="T12" fmla="*/ 72 h 72"/>
                  </a:gdLst>
                  <a:ahLst/>
                  <a:cxnLst>
                    <a:cxn ang="T6">
                      <a:pos x="T0" y="T1"/>
                    </a:cxn>
                    <a:cxn ang="T7">
                      <a:pos x="T2" y="T3"/>
                    </a:cxn>
                    <a:cxn ang="T8">
                      <a:pos x="T4" y="T5"/>
                    </a:cxn>
                  </a:cxnLst>
                  <a:rect l="T9" t="T10" r="T11" b="T12"/>
                  <a:pathLst>
                    <a:path w="12" h="72">
                      <a:moveTo>
                        <a:pt x="0" y="0"/>
                      </a:moveTo>
                      <a:lnTo>
                        <a:pt x="0" y="30"/>
                      </a:lnTo>
                      <a:lnTo>
                        <a:pt x="12" y="72"/>
                      </a:lnTo>
                    </a:path>
                  </a:pathLst>
                </a:custGeom>
                <a:noFill/>
                <a:ln w="11113">
                  <a:solidFill>
                    <a:srgbClr val="000000"/>
                  </a:solidFill>
                  <a:round/>
                  <a:headEnd/>
                  <a:tailEnd/>
                </a:ln>
              </p:spPr>
              <p:txBody>
                <a:bodyPr/>
                <a:lstStyle/>
                <a:p>
                  <a:endParaRPr lang="en-US"/>
                </a:p>
              </p:txBody>
            </p:sp>
            <p:sp>
              <p:nvSpPr>
                <p:cNvPr id="14534" name="Freeform 187"/>
                <p:cNvSpPr>
                  <a:spLocks/>
                </p:cNvSpPr>
                <p:nvPr/>
              </p:nvSpPr>
              <p:spPr bwMode="auto">
                <a:xfrm>
                  <a:off x="3519" y="1223"/>
                  <a:ext cx="106" cy="106"/>
                </a:xfrm>
                <a:custGeom>
                  <a:avLst/>
                  <a:gdLst>
                    <a:gd name="T0" fmla="*/ 52 w 106"/>
                    <a:gd name="T1" fmla="*/ 0 h 106"/>
                    <a:gd name="T2" fmla="*/ 64 w 106"/>
                    <a:gd name="T3" fmla="*/ 2 h 106"/>
                    <a:gd name="T4" fmla="*/ 72 w 106"/>
                    <a:gd name="T5" fmla="*/ 6 h 106"/>
                    <a:gd name="T6" fmla="*/ 82 w 106"/>
                    <a:gd name="T7" fmla="*/ 10 h 106"/>
                    <a:gd name="T8" fmla="*/ 90 w 106"/>
                    <a:gd name="T9" fmla="*/ 16 h 106"/>
                    <a:gd name="T10" fmla="*/ 96 w 106"/>
                    <a:gd name="T11" fmla="*/ 24 h 106"/>
                    <a:gd name="T12" fmla="*/ 100 w 106"/>
                    <a:gd name="T13" fmla="*/ 32 h 106"/>
                    <a:gd name="T14" fmla="*/ 104 w 106"/>
                    <a:gd name="T15" fmla="*/ 42 h 106"/>
                    <a:gd name="T16" fmla="*/ 106 w 106"/>
                    <a:gd name="T17" fmla="*/ 54 h 106"/>
                    <a:gd name="T18" fmla="*/ 104 w 106"/>
                    <a:gd name="T19" fmla="*/ 64 h 106"/>
                    <a:gd name="T20" fmla="*/ 100 w 106"/>
                    <a:gd name="T21" fmla="*/ 74 h 106"/>
                    <a:gd name="T22" fmla="*/ 96 w 106"/>
                    <a:gd name="T23" fmla="*/ 82 h 106"/>
                    <a:gd name="T24" fmla="*/ 90 w 106"/>
                    <a:gd name="T25" fmla="*/ 90 h 106"/>
                    <a:gd name="T26" fmla="*/ 82 w 106"/>
                    <a:gd name="T27" fmla="*/ 96 h 106"/>
                    <a:gd name="T28" fmla="*/ 72 w 106"/>
                    <a:gd name="T29" fmla="*/ 102 h 106"/>
                    <a:gd name="T30" fmla="*/ 64 w 106"/>
                    <a:gd name="T31" fmla="*/ 104 h 106"/>
                    <a:gd name="T32" fmla="*/ 52 w 106"/>
                    <a:gd name="T33" fmla="*/ 106 h 106"/>
                    <a:gd name="T34" fmla="*/ 42 w 106"/>
                    <a:gd name="T35" fmla="*/ 104 h 106"/>
                    <a:gd name="T36" fmla="*/ 32 w 106"/>
                    <a:gd name="T37" fmla="*/ 102 h 106"/>
                    <a:gd name="T38" fmla="*/ 24 w 106"/>
                    <a:gd name="T39" fmla="*/ 96 h 106"/>
                    <a:gd name="T40" fmla="*/ 16 w 106"/>
                    <a:gd name="T41" fmla="*/ 90 h 106"/>
                    <a:gd name="T42" fmla="*/ 8 w 106"/>
                    <a:gd name="T43" fmla="*/ 82 h 106"/>
                    <a:gd name="T44" fmla="*/ 4 w 106"/>
                    <a:gd name="T45" fmla="*/ 74 h 106"/>
                    <a:gd name="T46" fmla="*/ 0 w 106"/>
                    <a:gd name="T47" fmla="*/ 64 h 106"/>
                    <a:gd name="T48" fmla="*/ 0 w 106"/>
                    <a:gd name="T49" fmla="*/ 54 h 106"/>
                    <a:gd name="T50" fmla="*/ 0 w 106"/>
                    <a:gd name="T51" fmla="*/ 42 h 106"/>
                    <a:gd name="T52" fmla="*/ 4 w 106"/>
                    <a:gd name="T53" fmla="*/ 32 h 106"/>
                    <a:gd name="T54" fmla="*/ 8 w 106"/>
                    <a:gd name="T55" fmla="*/ 24 h 106"/>
                    <a:gd name="T56" fmla="*/ 16 w 106"/>
                    <a:gd name="T57" fmla="*/ 16 h 106"/>
                    <a:gd name="T58" fmla="*/ 24 w 106"/>
                    <a:gd name="T59" fmla="*/ 10 h 106"/>
                    <a:gd name="T60" fmla="*/ 32 w 106"/>
                    <a:gd name="T61" fmla="*/ 6 h 106"/>
                    <a:gd name="T62" fmla="*/ 42 w 106"/>
                    <a:gd name="T63" fmla="*/ 2 h 106"/>
                    <a:gd name="T64" fmla="*/ 52 w 106"/>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6"/>
                    <a:gd name="T101" fmla="*/ 106 w 106"/>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6">
                      <a:moveTo>
                        <a:pt x="52" y="0"/>
                      </a:moveTo>
                      <a:lnTo>
                        <a:pt x="64" y="2"/>
                      </a:lnTo>
                      <a:lnTo>
                        <a:pt x="72" y="6"/>
                      </a:lnTo>
                      <a:lnTo>
                        <a:pt x="82" y="10"/>
                      </a:lnTo>
                      <a:lnTo>
                        <a:pt x="90" y="16"/>
                      </a:lnTo>
                      <a:lnTo>
                        <a:pt x="96" y="24"/>
                      </a:lnTo>
                      <a:lnTo>
                        <a:pt x="100" y="32"/>
                      </a:lnTo>
                      <a:lnTo>
                        <a:pt x="104" y="42"/>
                      </a:lnTo>
                      <a:lnTo>
                        <a:pt x="106" y="54"/>
                      </a:lnTo>
                      <a:lnTo>
                        <a:pt x="104" y="64"/>
                      </a:lnTo>
                      <a:lnTo>
                        <a:pt x="100" y="74"/>
                      </a:lnTo>
                      <a:lnTo>
                        <a:pt x="96" y="82"/>
                      </a:lnTo>
                      <a:lnTo>
                        <a:pt x="90" y="90"/>
                      </a:lnTo>
                      <a:lnTo>
                        <a:pt x="82" y="96"/>
                      </a:lnTo>
                      <a:lnTo>
                        <a:pt x="72" y="102"/>
                      </a:lnTo>
                      <a:lnTo>
                        <a:pt x="64" y="104"/>
                      </a:lnTo>
                      <a:lnTo>
                        <a:pt x="52" y="106"/>
                      </a:lnTo>
                      <a:lnTo>
                        <a:pt x="42" y="104"/>
                      </a:lnTo>
                      <a:lnTo>
                        <a:pt x="32" y="102"/>
                      </a:lnTo>
                      <a:lnTo>
                        <a:pt x="24" y="96"/>
                      </a:lnTo>
                      <a:lnTo>
                        <a:pt x="16" y="90"/>
                      </a:lnTo>
                      <a:lnTo>
                        <a:pt x="8" y="82"/>
                      </a:lnTo>
                      <a:lnTo>
                        <a:pt x="4" y="74"/>
                      </a:lnTo>
                      <a:lnTo>
                        <a:pt x="0" y="64"/>
                      </a:lnTo>
                      <a:lnTo>
                        <a:pt x="0" y="54"/>
                      </a:lnTo>
                      <a:lnTo>
                        <a:pt x="0" y="42"/>
                      </a:lnTo>
                      <a:lnTo>
                        <a:pt x="4" y="32"/>
                      </a:lnTo>
                      <a:lnTo>
                        <a:pt x="8" y="24"/>
                      </a:lnTo>
                      <a:lnTo>
                        <a:pt x="16" y="16"/>
                      </a:lnTo>
                      <a:lnTo>
                        <a:pt x="24" y="10"/>
                      </a:lnTo>
                      <a:lnTo>
                        <a:pt x="32" y="6"/>
                      </a:lnTo>
                      <a:lnTo>
                        <a:pt x="42" y="2"/>
                      </a:lnTo>
                      <a:lnTo>
                        <a:pt x="52" y="0"/>
                      </a:lnTo>
                      <a:close/>
                    </a:path>
                  </a:pathLst>
                </a:custGeom>
                <a:solidFill>
                  <a:srgbClr val="CCCCCC"/>
                </a:solidFill>
                <a:ln w="9525">
                  <a:noFill/>
                  <a:round/>
                  <a:headEnd/>
                  <a:tailEnd/>
                </a:ln>
              </p:spPr>
              <p:txBody>
                <a:bodyPr/>
                <a:lstStyle/>
                <a:p>
                  <a:endParaRPr lang="en-US"/>
                </a:p>
              </p:txBody>
            </p:sp>
            <p:sp>
              <p:nvSpPr>
                <p:cNvPr id="14535" name="Freeform 188"/>
                <p:cNvSpPr>
                  <a:spLocks/>
                </p:cNvSpPr>
                <p:nvPr/>
              </p:nvSpPr>
              <p:spPr bwMode="auto">
                <a:xfrm>
                  <a:off x="3519" y="1225"/>
                  <a:ext cx="106" cy="104"/>
                </a:xfrm>
                <a:custGeom>
                  <a:avLst/>
                  <a:gdLst>
                    <a:gd name="T0" fmla="*/ 52 w 106"/>
                    <a:gd name="T1" fmla="*/ 0 h 104"/>
                    <a:gd name="T2" fmla="*/ 64 w 106"/>
                    <a:gd name="T3" fmla="*/ 0 h 104"/>
                    <a:gd name="T4" fmla="*/ 72 w 106"/>
                    <a:gd name="T5" fmla="*/ 4 h 104"/>
                    <a:gd name="T6" fmla="*/ 82 w 106"/>
                    <a:gd name="T7" fmla="*/ 8 h 104"/>
                    <a:gd name="T8" fmla="*/ 90 w 106"/>
                    <a:gd name="T9" fmla="*/ 14 h 104"/>
                    <a:gd name="T10" fmla="*/ 96 w 106"/>
                    <a:gd name="T11" fmla="*/ 22 h 104"/>
                    <a:gd name="T12" fmla="*/ 100 w 106"/>
                    <a:gd name="T13" fmla="*/ 32 h 104"/>
                    <a:gd name="T14" fmla="*/ 104 w 106"/>
                    <a:gd name="T15" fmla="*/ 40 h 104"/>
                    <a:gd name="T16" fmla="*/ 106 w 106"/>
                    <a:gd name="T17" fmla="*/ 52 h 104"/>
                    <a:gd name="T18" fmla="*/ 104 w 106"/>
                    <a:gd name="T19" fmla="*/ 62 h 104"/>
                    <a:gd name="T20" fmla="*/ 100 w 106"/>
                    <a:gd name="T21" fmla="*/ 72 h 104"/>
                    <a:gd name="T22" fmla="*/ 96 w 106"/>
                    <a:gd name="T23" fmla="*/ 80 h 104"/>
                    <a:gd name="T24" fmla="*/ 90 w 106"/>
                    <a:gd name="T25" fmla="*/ 88 h 104"/>
                    <a:gd name="T26" fmla="*/ 82 w 106"/>
                    <a:gd name="T27" fmla="*/ 94 h 104"/>
                    <a:gd name="T28" fmla="*/ 72 w 106"/>
                    <a:gd name="T29" fmla="*/ 100 h 104"/>
                    <a:gd name="T30" fmla="*/ 64 w 106"/>
                    <a:gd name="T31" fmla="*/ 102 h 104"/>
                    <a:gd name="T32" fmla="*/ 52 w 106"/>
                    <a:gd name="T33" fmla="*/ 104 h 104"/>
                    <a:gd name="T34" fmla="*/ 42 w 106"/>
                    <a:gd name="T35" fmla="*/ 102 h 104"/>
                    <a:gd name="T36" fmla="*/ 32 w 106"/>
                    <a:gd name="T37" fmla="*/ 100 h 104"/>
                    <a:gd name="T38" fmla="*/ 24 w 106"/>
                    <a:gd name="T39" fmla="*/ 94 h 104"/>
                    <a:gd name="T40" fmla="*/ 16 w 106"/>
                    <a:gd name="T41" fmla="*/ 88 h 104"/>
                    <a:gd name="T42" fmla="*/ 8 w 106"/>
                    <a:gd name="T43" fmla="*/ 80 h 104"/>
                    <a:gd name="T44" fmla="*/ 4 w 106"/>
                    <a:gd name="T45" fmla="*/ 72 h 104"/>
                    <a:gd name="T46" fmla="*/ 2 w 106"/>
                    <a:gd name="T47" fmla="*/ 62 h 104"/>
                    <a:gd name="T48" fmla="*/ 0 w 106"/>
                    <a:gd name="T49" fmla="*/ 52 h 104"/>
                    <a:gd name="T50" fmla="*/ 2 w 106"/>
                    <a:gd name="T51" fmla="*/ 40 h 104"/>
                    <a:gd name="T52" fmla="*/ 4 w 106"/>
                    <a:gd name="T53" fmla="*/ 32 h 104"/>
                    <a:gd name="T54" fmla="*/ 8 w 106"/>
                    <a:gd name="T55" fmla="*/ 22 h 104"/>
                    <a:gd name="T56" fmla="*/ 16 w 106"/>
                    <a:gd name="T57" fmla="*/ 14 h 104"/>
                    <a:gd name="T58" fmla="*/ 24 w 106"/>
                    <a:gd name="T59" fmla="*/ 8 h 104"/>
                    <a:gd name="T60" fmla="*/ 32 w 106"/>
                    <a:gd name="T61" fmla="*/ 4 h 104"/>
                    <a:gd name="T62" fmla="*/ 42 w 106"/>
                    <a:gd name="T63" fmla="*/ 0 h 104"/>
                    <a:gd name="T64" fmla="*/ 52 w 106"/>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4"/>
                    <a:gd name="T101" fmla="*/ 106 w 106"/>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4">
                      <a:moveTo>
                        <a:pt x="52" y="0"/>
                      </a:moveTo>
                      <a:lnTo>
                        <a:pt x="64" y="0"/>
                      </a:lnTo>
                      <a:lnTo>
                        <a:pt x="72" y="4"/>
                      </a:lnTo>
                      <a:lnTo>
                        <a:pt x="82" y="8"/>
                      </a:lnTo>
                      <a:lnTo>
                        <a:pt x="90" y="14"/>
                      </a:lnTo>
                      <a:lnTo>
                        <a:pt x="96" y="22"/>
                      </a:lnTo>
                      <a:lnTo>
                        <a:pt x="100" y="32"/>
                      </a:lnTo>
                      <a:lnTo>
                        <a:pt x="104" y="40"/>
                      </a:lnTo>
                      <a:lnTo>
                        <a:pt x="106" y="52"/>
                      </a:lnTo>
                      <a:lnTo>
                        <a:pt x="104" y="62"/>
                      </a:lnTo>
                      <a:lnTo>
                        <a:pt x="100" y="72"/>
                      </a:lnTo>
                      <a:lnTo>
                        <a:pt x="96" y="80"/>
                      </a:lnTo>
                      <a:lnTo>
                        <a:pt x="90" y="88"/>
                      </a:lnTo>
                      <a:lnTo>
                        <a:pt x="82" y="94"/>
                      </a:lnTo>
                      <a:lnTo>
                        <a:pt x="72" y="100"/>
                      </a:lnTo>
                      <a:lnTo>
                        <a:pt x="64" y="102"/>
                      </a:lnTo>
                      <a:lnTo>
                        <a:pt x="52" y="104"/>
                      </a:lnTo>
                      <a:lnTo>
                        <a:pt x="42" y="102"/>
                      </a:lnTo>
                      <a:lnTo>
                        <a:pt x="32" y="100"/>
                      </a:lnTo>
                      <a:lnTo>
                        <a:pt x="24" y="94"/>
                      </a:lnTo>
                      <a:lnTo>
                        <a:pt x="16" y="88"/>
                      </a:lnTo>
                      <a:lnTo>
                        <a:pt x="8" y="80"/>
                      </a:lnTo>
                      <a:lnTo>
                        <a:pt x="4" y="72"/>
                      </a:lnTo>
                      <a:lnTo>
                        <a:pt x="2" y="62"/>
                      </a:lnTo>
                      <a:lnTo>
                        <a:pt x="0" y="52"/>
                      </a:lnTo>
                      <a:lnTo>
                        <a:pt x="2" y="40"/>
                      </a:lnTo>
                      <a:lnTo>
                        <a:pt x="4" y="32"/>
                      </a:lnTo>
                      <a:lnTo>
                        <a:pt x="8" y="22"/>
                      </a:lnTo>
                      <a:lnTo>
                        <a:pt x="16" y="14"/>
                      </a:lnTo>
                      <a:lnTo>
                        <a:pt x="24" y="8"/>
                      </a:lnTo>
                      <a:lnTo>
                        <a:pt x="32" y="4"/>
                      </a:lnTo>
                      <a:lnTo>
                        <a:pt x="42" y="0"/>
                      </a:lnTo>
                      <a:lnTo>
                        <a:pt x="52" y="0"/>
                      </a:lnTo>
                      <a:close/>
                    </a:path>
                  </a:pathLst>
                </a:custGeom>
                <a:noFill/>
                <a:ln w="20638">
                  <a:solidFill>
                    <a:srgbClr val="000000"/>
                  </a:solidFill>
                  <a:round/>
                  <a:headEnd/>
                  <a:tailEnd/>
                </a:ln>
              </p:spPr>
              <p:txBody>
                <a:bodyPr/>
                <a:lstStyle/>
                <a:p>
                  <a:endParaRPr lang="en-US"/>
                </a:p>
              </p:txBody>
            </p:sp>
            <p:sp>
              <p:nvSpPr>
                <p:cNvPr id="14536" name="Freeform 189"/>
                <p:cNvSpPr>
                  <a:spLocks/>
                </p:cNvSpPr>
                <p:nvPr/>
              </p:nvSpPr>
              <p:spPr bwMode="auto">
                <a:xfrm>
                  <a:off x="3525" y="1227"/>
                  <a:ext cx="22" cy="22"/>
                </a:xfrm>
                <a:custGeom>
                  <a:avLst/>
                  <a:gdLst>
                    <a:gd name="T0" fmla="*/ 6 w 22"/>
                    <a:gd name="T1" fmla="*/ 0 h 22"/>
                    <a:gd name="T2" fmla="*/ 0 w 22"/>
                    <a:gd name="T3" fmla="*/ 6 h 22"/>
                    <a:gd name="T4" fmla="*/ 16 w 22"/>
                    <a:gd name="T5" fmla="*/ 22 h 22"/>
                    <a:gd name="T6" fmla="*/ 22 w 22"/>
                    <a:gd name="T7" fmla="*/ 16 h 22"/>
                    <a:gd name="T8" fmla="*/ 6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6" y="0"/>
                      </a:moveTo>
                      <a:lnTo>
                        <a:pt x="0" y="6"/>
                      </a:lnTo>
                      <a:lnTo>
                        <a:pt x="16" y="22"/>
                      </a:lnTo>
                      <a:lnTo>
                        <a:pt x="22" y="16"/>
                      </a:lnTo>
                      <a:lnTo>
                        <a:pt x="6" y="0"/>
                      </a:lnTo>
                      <a:close/>
                    </a:path>
                  </a:pathLst>
                </a:custGeom>
                <a:solidFill>
                  <a:srgbClr val="777777"/>
                </a:solidFill>
                <a:ln w="11113">
                  <a:solidFill>
                    <a:srgbClr val="000000"/>
                  </a:solidFill>
                  <a:round/>
                  <a:headEnd/>
                  <a:tailEnd/>
                </a:ln>
              </p:spPr>
              <p:txBody>
                <a:bodyPr/>
                <a:lstStyle/>
                <a:p>
                  <a:endParaRPr lang="en-US"/>
                </a:p>
              </p:txBody>
            </p:sp>
            <p:sp>
              <p:nvSpPr>
                <p:cNvPr id="14537" name="Freeform 190"/>
                <p:cNvSpPr>
                  <a:spLocks/>
                </p:cNvSpPr>
                <p:nvPr/>
              </p:nvSpPr>
              <p:spPr bwMode="auto">
                <a:xfrm>
                  <a:off x="3599" y="1231"/>
                  <a:ext cx="22" cy="22"/>
                </a:xfrm>
                <a:custGeom>
                  <a:avLst/>
                  <a:gdLst>
                    <a:gd name="T0" fmla="*/ 16 w 22"/>
                    <a:gd name="T1" fmla="*/ 0 h 22"/>
                    <a:gd name="T2" fmla="*/ 22 w 22"/>
                    <a:gd name="T3" fmla="*/ 6 h 22"/>
                    <a:gd name="T4" fmla="*/ 6 w 22"/>
                    <a:gd name="T5" fmla="*/ 22 h 22"/>
                    <a:gd name="T6" fmla="*/ 0 w 22"/>
                    <a:gd name="T7" fmla="*/ 16 h 22"/>
                    <a:gd name="T8" fmla="*/ 16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6" y="0"/>
                      </a:moveTo>
                      <a:lnTo>
                        <a:pt x="22" y="6"/>
                      </a:lnTo>
                      <a:lnTo>
                        <a:pt x="6" y="22"/>
                      </a:lnTo>
                      <a:lnTo>
                        <a:pt x="0" y="16"/>
                      </a:lnTo>
                      <a:lnTo>
                        <a:pt x="16" y="0"/>
                      </a:lnTo>
                      <a:close/>
                    </a:path>
                  </a:pathLst>
                </a:custGeom>
                <a:solidFill>
                  <a:srgbClr val="777777"/>
                </a:solidFill>
                <a:ln w="11113">
                  <a:solidFill>
                    <a:srgbClr val="000000"/>
                  </a:solidFill>
                  <a:round/>
                  <a:headEnd/>
                  <a:tailEnd/>
                </a:ln>
              </p:spPr>
              <p:txBody>
                <a:bodyPr/>
                <a:lstStyle/>
                <a:p>
                  <a:endParaRPr lang="en-US"/>
                </a:p>
              </p:txBody>
            </p:sp>
            <p:sp>
              <p:nvSpPr>
                <p:cNvPr id="14538" name="Rectangle 191"/>
                <p:cNvSpPr>
                  <a:spLocks noChangeArrowheads="1"/>
                </p:cNvSpPr>
                <p:nvPr/>
              </p:nvSpPr>
              <p:spPr bwMode="auto">
                <a:xfrm>
                  <a:off x="3511" y="1271"/>
                  <a:ext cx="24" cy="8"/>
                </a:xfrm>
                <a:prstGeom prst="rect">
                  <a:avLst/>
                </a:prstGeom>
                <a:solidFill>
                  <a:srgbClr val="777777"/>
                </a:solidFill>
                <a:ln w="9525">
                  <a:noFill/>
                  <a:miter lim="800000"/>
                  <a:headEnd/>
                  <a:tailEnd/>
                </a:ln>
              </p:spPr>
              <p:txBody>
                <a:bodyPr/>
                <a:lstStyle/>
                <a:p>
                  <a:endParaRPr lang="en-US"/>
                </a:p>
              </p:txBody>
            </p:sp>
            <p:sp>
              <p:nvSpPr>
                <p:cNvPr id="14539" name="Rectangle 192"/>
                <p:cNvSpPr>
                  <a:spLocks noChangeArrowheads="1"/>
                </p:cNvSpPr>
                <p:nvPr/>
              </p:nvSpPr>
              <p:spPr bwMode="auto">
                <a:xfrm>
                  <a:off x="3511" y="1271"/>
                  <a:ext cx="24" cy="8"/>
                </a:xfrm>
                <a:prstGeom prst="rect">
                  <a:avLst/>
                </a:prstGeom>
                <a:noFill/>
                <a:ln w="11113">
                  <a:solidFill>
                    <a:srgbClr val="000000"/>
                  </a:solidFill>
                  <a:miter lim="800000"/>
                  <a:headEnd/>
                  <a:tailEnd/>
                </a:ln>
              </p:spPr>
              <p:txBody>
                <a:bodyPr/>
                <a:lstStyle/>
                <a:p>
                  <a:endParaRPr lang="en-US"/>
                </a:p>
              </p:txBody>
            </p:sp>
            <p:sp>
              <p:nvSpPr>
                <p:cNvPr id="14540" name="Rectangle 193"/>
                <p:cNvSpPr>
                  <a:spLocks noChangeArrowheads="1"/>
                </p:cNvSpPr>
                <p:nvPr/>
              </p:nvSpPr>
              <p:spPr bwMode="auto">
                <a:xfrm>
                  <a:off x="3611" y="1271"/>
                  <a:ext cx="24" cy="8"/>
                </a:xfrm>
                <a:prstGeom prst="rect">
                  <a:avLst/>
                </a:prstGeom>
                <a:solidFill>
                  <a:srgbClr val="777777"/>
                </a:solidFill>
                <a:ln w="9525">
                  <a:noFill/>
                  <a:miter lim="800000"/>
                  <a:headEnd/>
                  <a:tailEnd/>
                </a:ln>
              </p:spPr>
              <p:txBody>
                <a:bodyPr/>
                <a:lstStyle/>
                <a:p>
                  <a:endParaRPr lang="en-US"/>
                </a:p>
              </p:txBody>
            </p:sp>
            <p:sp>
              <p:nvSpPr>
                <p:cNvPr id="14541" name="Rectangle 194"/>
                <p:cNvSpPr>
                  <a:spLocks noChangeArrowheads="1"/>
                </p:cNvSpPr>
                <p:nvPr/>
              </p:nvSpPr>
              <p:spPr bwMode="auto">
                <a:xfrm>
                  <a:off x="3611" y="1271"/>
                  <a:ext cx="24" cy="8"/>
                </a:xfrm>
                <a:prstGeom prst="rect">
                  <a:avLst/>
                </a:prstGeom>
                <a:noFill/>
                <a:ln w="11113">
                  <a:solidFill>
                    <a:srgbClr val="000000"/>
                  </a:solidFill>
                  <a:miter lim="800000"/>
                  <a:headEnd/>
                  <a:tailEnd/>
                </a:ln>
              </p:spPr>
              <p:txBody>
                <a:bodyPr/>
                <a:lstStyle/>
                <a:p>
                  <a:endParaRPr lang="en-US"/>
                </a:p>
              </p:txBody>
            </p:sp>
            <p:sp>
              <p:nvSpPr>
                <p:cNvPr id="14542" name="Freeform 195"/>
                <p:cNvSpPr>
                  <a:spLocks/>
                </p:cNvSpPr>
                <p:nvPr/>
              </p:nvSpPr>
              <p:spPr bwMode="auto">
                <a:xfrm>
                  <a:off x="3523" y="1301"/>
                  <a:ext cx="22" cy="22"/>
                </a:xfrm>
                <a:custGeom>
                  <a:avLst/>
                  <a:gdLst>
                    <a:gd name="T0" fmla="*/ 0 w 22"/>
                    <a:gd name="T1" fmla="*/ 16 h 22"/>
                    <a:gd name="T2" fmla="*/ 6 w 22"/>
                    <a:gd name="T3" fmla="*/ 22 h 22"/>
                    <a:gd name="T4" fmla="*/ 22 w 22"/>
                    <a:gd name="T5" fmla="*/ 6 h 22"/>
                    <a:gd name="T6" fmla="*/ 16 w 22"/>
                    <a:gd name="T7" fmla="*/ 0 h 22"/>
                    <a:gd name="T8" fmla="*/ 0 w 22"/>
                    <a:gd name="T9" fmla="*/ 16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0" y="16"/>
                      </a:moveTo>
                      <a:lnTo>
                        <a:pt x="6" y="22"/>
                      </a:lnTo>
                      <a:lnTo>
                        <a:pt x="22" y="6"/>
                      </a:lnTo>
                      <a:lnTo>
                        <a:pt x="16" y="0"/>
                      </a:lnTo>
                      <a:lnTo>
                        <a:pt x="0" y="16"/>
                      </a:lnTo>
                      <a:close/>
                    </a:path>
                  </a:pathLst>
                </a:custGeom>
                <a:solidFill>
                  <a:srgbClr val="777777"/>
                </a:solidFill>
                <a:ln w="11113">
                  <a:solidFill>
                    <a:srgbClr val="000000"/>
                  </a:solidFill>
                  <a:round/>
                  <a:headEnd/>
                  <a:tailEnd/>
                </a:ln>
              </p:spPr>
              <p:txBody>
                <a:bodyPr/>
                <a:lstStyle/>
                <a:p>
                  <a:endParaRPr lang="en-US"/>
                </a:p>
              </p:txBody>
            </p:sp>
            <p:sp>
              <p:nvSpPr>
                <p:cNvPr id="14543" name="Freeform 196"/>
                <p:cNvSpPr>
                  <a:spLocks/>
                </p:cNvSpPr>
                <p:nvPr/>
              </p:nvSpPr>
              <p:spPr bwMode="auto">
                <a:xfrm>
                  <a:off x="3593" y="1299"/>
                  <a:ext cx="22" cy="22"/>
                </a:xfrm>
                <a:custGeom>
                  <a:avLst/>
                  <a:gdLst>
                    <a:gd name="T0" fmla="*/ 22 w 22"/>
                    <a:gd name="T1" fmla="*/ 18 h 22"/>
                    <a:gd name="T2" fmla="*/ 16 w 22"/>
                    <a:gd name="T3" fmla="*/ 22 h 22"/>
                    <a:gd name="T4" fmla="*/ 0 w 22"/>
                    <a:gd name="T5" fmla="*/ 6 h 22"/>
                    <a:gd name="T6" fmla="*/ 6 w 22"/>
                    <a:gd name="T7" fmla="*/ 0 h 22"/>
                    <a:gd name="T8" fmla="*/ 22 w 22"/>
                    <a:gd name="T9" fmla="*/ 1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2" y="18"/>
                      </a:moveTo>
                      <a:lnTo>
                        <a:pt x="16" y="22"/>
                      </a:lnTo>
                      <a:lnTo>
                        <a:pt x="0" y="6"/>
                      </a:lnTo>
                      <a:lnTo>
                        <a:pt x="6" y="0"/>
                      </a:lnTo>
                      <a:lnTo>
                        <a:pt x="22" y="18"/>
                      </a:lnTo>
                      <a:close/>
                    </a:path>
                  </a:pathLst>
                </a:custGeom>
                <a:solidFill>
                  <a:srgbClr val="777777"/>
                </a:solidFill>
                <a:ln w="9525">
                  <a:noFill/>
                  <a:round/>
                  <a:headEnd/>
                  <a:tailEnd/>
                </a:ln>
              </p:spPr>
              <p:txBody>
                <a:bodyPr/>
                <a:lstStyle/>
                <a:p>
                  <a:endParaRPr lang="en-US"/>
                </a:p>
              </p:txBody>
            </p:sp>
            <p:sp>
              <p:nvSpPr>
                <p:cNvPr id="14544" name="Freeform 197"/>
                <p:cNvSpPr>
                  <a:spLocks/>
                </p:cNvSpPr>
                <p:nvPr/>
              </p:nvSpPr>
              <p:spPr bwMode="auto">
                <a:xfrm>
                  <a:off x="3593" y="1301"/>
                  <a:ext cx="22" cy="20"/>
                </a:xfrm>
                <a:custGeom>
                  <a:avLst/>
                  <a:gdLst>
                    <a:gd name="T0" fmla="*/ 22 w 22"/>
                    <a:gd name="T1" fmla="*/ 16 h 20"/>
                    <a:gd name="T2" fmla="*/ 16 w 22"/>
                    <a:gd name="T3" fmla="*/ 20 h 20"/>
                    <a:gd name="T4" fmla="*/ 0 w 22"/>
                    <a:gd name="T5" fmla="*/ 4 h 20"/>
                    <a:gd name="T6" fmla="*/ 6 w 22"/>
                    <a:gd name="T7" fmla="*/ 0 h 20"/>
                    <a:gd name="T8" fmla="*/ 22 w 22"/>
                    <a:gd name="T9" fmla="*/ 16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22" y="16"/>
                      </a:moveTo>
                      <a:lnTo>
                        <a:pt x="16" y="20"/>
                      </a:lnTo>
                      <a:lnTo>
                        <a:pt x="0" y="4"/>
                      </a:lnTo>
                      <a:lnTo>
                        <a:pt x="6" y="0"/>
                      </a:lnTo>
                      <a:lnTo>
                        <a:pt x="22" y="16"/>
                      </a:lnTo>
                      <a:close/>
                    </a:path>
                  </a:pathLst>
                </a:custGeom>
                <a:noFill/>
                <a:ln w="11113">
                  <a:solidFill>
                    <a:srgbClr val="000000"/>
                  </a:solidFill>
                  <a:round/>
                  <a:headEnd/>
                  <a:tailEnd/>
                </a:ln>
              </p:spPr>
              <p:txBody>
                <a:bodyPr/>
                <a:lstStyle/>
                <a:p>
                  <a:endParaRPr lang="en-US"/>
                </a:p>
              </p:txBody>
            </p:sp>
            <p:sp>
              <p:nvSpPr>
                <p:cNvPr id="14545" name="Rectangle 198"/>
                <p:cNvSpPr>
                  <a:spLocks noChangeArrowheads="1"/>
                </p:cNvSpPr>
                <p:nvPr/>
              </p:nvSpPr>
              <p:spPr bwMode="auto">
                <a:xfrm>
                  <a:off x="3569" y="1315"/>
                  <a:ext cx="8" cy="24"/>
                </a:xfrm>
                <a:prstGeom prst="rect">
                  <a:avLst/>
                </a:prstGeom>
                <a:solidFill>
                  <a:srgbClr val="777777"/>
                </a:solidFill>
                <a:ln w="9525">
                  <a:noFill/>
                  <a:miter lim="800000"/>
                  <a:headEnd/>
                  <a:tailEnd/>
                </a:ln>
              </p:spPr>
              <p:txBody>
                <a:bodyPr/>
                <a:lstStyle/>
                <a:p>
                  <a:endParaRPr lang="en-US"/>
                </a:p>
              </p:txBody>
            </p:sp>
            <p:sp>
              <p:nvSpPr>
                <p:cNvPr id="14546" name="Rectangle 199"/>
                <p:cNvSpPr>
                  <a:spLocks noChangeArrowheads="1"/>
                </p:cNvSpPr>
                <p:nvPr/>
              </p:nvSpPr>
              <p:spPr bwMode="auto">
                <a:xfrm>
                  <a:off x="3569" y="1315"/>
                  <a:ext cx="8" cy="24"/>
                </a:xfrm>
                <a:prstGeom prst="rect">
                  <a:avLst/>
                </a:prstGeom>
                <a:noFill/>
                <a:ln w="11113">
                  <a:solidFill>
                    <a:srgbClr val="000000"/>
                  </a:solidFill>
                  <a:miter lim="800000"/>
                  <a:headEnd/>
                  <a:tailEnd/>
                </a:ln>
              </p:spPr>
              <p:txBody>
                <a:bodyPr/>
                <a:lstStyle/>
                <a:p>
                  <a:endParaRPr lang="en-US"/>
                </a:p>
              </p:txBody>
            </p:sp>
            <p:sp>
              <p:nvSpPr>
                <p:cNvPr id="14547" name="Rectangle 200"/>
                <p:cNvSpPr>
                  <a:spLocks noChangeArrowheads="1"/>
                </p:cNvSpPr>
                <p:nvPr/>
              </p:nvSpPr>
              <p:spPr bwMode="auto">
                <a:xfrm>
                  <a:off x="3569" y="1217"/>
                  <a:ext cx="8" cy="22"/>
                </a:xfrm>
                <a:prstGeom prst="rect">
                  <a:avLst/>
                </a:prstGeom>
                <a:solidFill>
                  <a:srgbClr val="777777"/>
                </a:solidFill>
                <a:ln w="9525">
                  <a:noFill/>
                  <a:miter lim="800000"/>
                  <a:headEnd/>
                  <a:tailEnd/>
                </a:ln>
              </p:spPr>
              <p:txBody>
                <a:bodyPr/>
                <a:lstStyle/>
                <a:p>
                  <a:endParaRPr lang="en-US"/>
                </a:p>
              </p:txBody>
            </p:sp>
            <p:sp>
              <p:nvSpPr>
                <p:cNvPr id="14548" name="Rectangle 201"/>
                <p:cNvSpPr>
                  <a:spLocks noChangeArrowheads="1"/>
                </p:cNvSpPr>
                <p:nvPr/>
              </p:nvSpPr>
              <p:spPr bwMode="auto">
                <a:xfrm>
                  <a:off x="3569" y="1217"/>
                  <a:ext cx="8" cy="22"/>
                </a:xfrm>
                <a:prstGeom prst="rect">
                  <a:avLst/>
                </a:prstGeom>
                <a:noFill/>
                <a:ln w="11113">
                  <a:solidFill>
                    <a:srgbClr val="000000"/>
                  </a:solidFill>
                  <a:miter lim="800000"/>
                  <a:headEnd/>
                  <a:tailEnd/>
                </a:ln>
              </p:spPr>
              <p:txBody>
                <a:bodyPr/>
                <a:lstStyle/>
                <a:p>
                  <a:endParaRPr lang="en-US"/>
                </a:p>
              </p:txBody>
            </p:sp>
            <p:sp>
              <p:nvSpPr>
                <p:cNvPr id="14549" name="Rectangle 202"/>
                <p:cNvSpPr>
                  <a:spLocks noChangeArrowheads="1"/>
                </p:cNvSpPr>
                <p:nvPr/>
              </p:nvSpPr>
              <p:spPr bwMode="auto">
                <a:xfrm>
                  <a:off x="2997" y="1369"/>
                  <a:ext cx="744" cy="1046"/>
                </a:xfrm>
                <a:prstGeom prst="rect">
                  <a:avLst/>
                </a:prstGeom>
                <a:solidFill>
                  <a:srgbClr val="CCCCCC"/>
                </a:solidFill>
                <a:ln w="9525">
                  <a:noFill/>
                  <a:miter lim="800000"/>
                  <a:headEnd/>
                  <a:tailEnd/>
                </a:ln>
              </p:spPr>
              <p:txBody>
                <a:bodyPr/>
                <a:lstStyle/>
                <a:p>
                  <a:endParaRPr lang="en-US"/>
                </a:p>
              </p:txBody>
            </p:sp>
            <p:sp>
              <p:nvSpPr>
                <p:cNvPr id="14550" name="Rectangle 203"/>
                <p:cNvSpPr>
                  <a:spLocks noChangeArrowheads="1"/>
                </p:cNvSpPr>
                <p:nvPr/>
              </p:nvSpPr>
              <p:spPr bwMode="auto">
                <a:xfrm>
                  <a:off x="2997" y="1369"/>
                  <a:ext cx="744" cy="1046"/>
                </a:xfrm>
                <a:prstGeom prst="rect">
                  <a:avLst/>
                </a:prstGeom>
                <a:noFill/>
                <a:ln w="20638">
                  <a:solidFill>
                    <a:srgbClr val="000000"/>
                  </a:solidFill>
                  <a:miter lim="800000"/>
                  <a:headEnd/>
                  <a:tailEnd/>
                </a:ln>
              </p:spPr>
              <p:txBody>
                <a:bodyPr/>
                <a:lstStyle/>
                <a:p>
                  <a:endParaRPr lang="en-US"/>
                </a:p>
              </p:txBody>
            </p:sp>
            <p:sp>
              <p:nvSpPr>
                <p:cNvPr id="14551" name="Rectangle 204"/>
                <p:cNvSpPr>
                  <a:spLocks noChangeArrowheads="1"/>
                </p:cNvSpPr>
                <p:nvPr/>
              </p:nvSpPr>
              <p:spPr bwMode="auto">
                <a:xfrm>
                  <a:off x="2767" y="2051"/>
                  <a:ext cx="230" cy="86"/>
                </a:xfrm>
                <a:prstGeom prst="rect">
                  <a:avLst/>
                </a:prstGeom>
                <a:solidFill>
                  <a:srgbClr val="CCCCCC"/>
                </a:solidFill>
                <a:ln w="9525">
                  <a:noFill/>
                  <a:miter lim="800000"/>
                  <a:headEnd/>
                  <a:tailEnd/>
                </a:ln>
              </p:spPr>
              <p:txBody>
                <a:bodyPr/>
                <a:lstStyle/>
                <a:p>
                  <a:endParaRPr lang="en-US"/>
                </a:p>
              </p:txBody>
            </p:sp>
            <p:sp>
              <p:nvSpPr>
                <p:cNvPr id="14552" name="Rectangle 205"/>
                <p:cNvSpPr>
                  <a:spLocks noChangeArrowheads="1"/>
                </p:cNvSpPr>
                <p:nvPr/>
              </p:nvSpPr>
              <p:spPr bwMode="auto">
                <a:xfrm>
                  <a:off x="2767" y="2051"/>
                  <a:ext cx="230" cy="86"/>
                </a:xfrm>
                <a:prstGeom prst="rect">
                  <a:avLst/>
                </a:prstGeom>
                <a:noFill/>
                <a:ln w="20638">
                  <a:solidFill>
                    <a:srgbClr val="000000"/>
                  </a:solidFill>
                  <a:miter lim="800000"/>
                  <a:headEnd/>
                  <a:tailEnd/>
                </a:ln>
              </p:spPr>
              <p:txBody>
                <a:bodyPr/>
                <a:lstStyle/>
                <a:p>
                  <a:endParaRPr lang="en-US"/>
                </a:p>
              </p:txBody>
            </p:sp>
            <p:sp>
              <p:nvSpPr>
                <p:cNvPr id="14553" name="Rectangle 206"/>
                <p:cNvSpPr>
                  <a:spLocks noChangeArrowheads="1"/>
                </p:cNvSpPr>
                <p:nvPr/>
              </p:nvSpPr>
              <p:spPr bwMode="auto">
                <a:xfrm>
                  <a:off x="2767" y="2051"/>
                  <a:ext cx="154" cy="234"/>
                </a:xfrm>
                <a:prstGeom prst="rect">
                  <a:avLst/>
                </a:prstGeom>
                <a:solidFill>
                  <a:srgbClr val="CCCCCC"/>
                </a:solidFill>
                <a:ln w="9525">
                  <a:noFill/>
                  <a:miter lim="800000"/>
                  <a:headEnd/>
                  <a:tailEnd/>
                </a:ln>
              </p:spPr>
              <p:txBody>
                <a:bodyPr/>
                <a:lstStyle/>
                <a:p>
                  <a:endParaRPr lang="en-US"/>
                </a:p>
              </p:txBody>
            </p:sp>
            <p:sp>
              <p:nvSpPr>
                <p:cNvPr id="14554" name="Rectangle 207"/>
                <p:cNvSpPr>
                  <a:spLocks noChangeArrowheads="1"/>
                </p:cNvSpPr>
                <p:nvPr/>
              </p:nvSpPr>
              <p:spPr bwMode="auto">
                <a:xfrm>
                  <a:off x="2767" y="2051"/>
                  <a:ext cx="154" cy="234"/>
                </a:xfrm>
                <a:prstGeom prst="rect">
                  <a:avLst/>
                </a:prstGeom>
                <a:noFill/>
                <a:ln w="20638">
                  <a:solidFill>
                    <a:srgbClr val="000000"/>
                  </a:solidFill>
                  <a:miter lim="800000"/>
                  <a:headEnd/>
                  <a:tailEnd/>
                </a:ln>
              </p:spPr>
              <p:txBody>
                <a:bodyPr/>
                <a:lstStyle/>
                <a:p>
                  <a:endParaRPr lang="en-US"/>
                </a:p>
              </p:txBody>
            </p:sp>
            <p:pic>
              <p:nvPicPr>
                <p:cNvPr id="14555" name="Picture 208"/>
                <p:cNvPicPr>
                  <a:picLocks noChangeAspect="1" noChangeArrowheads="1"/>
                </p:cNvPicPr>
                <p:nvPr/>
              </p:nvPicPr>
              <p:blipFill>
                <a:blip r:embed="rId2" cstate="print"/>
                <a:srcRect/>
                <a:stretch>
                  <a:fillRect/>
                </a:stretch>
              </p:blipFill>
              <p:spPr bwMode="auto">
                <a:xfrm>
                  <a:off x="2992" y="1971"/>
                  <a:ext cx="492" cy="258"/>
                </a:xfrm>
                <a:prstGeom prst="rect">
                  <a:avLst/>
                </a:prstGeom>
                <a:noFill/>
                <a:ln w="9525">
                  <a:noFill/>
                  <a:miter lim="800000"/>
                  <a:headEnd/>
                  <a:tailEnd/>
                </a:ln>
              </p:spPr>
            </p:pic>
            <p:pic>
              <p:nvPicPr>
                <p:cNvPr id="14556" name="Picture 209"/>
                <p:cNvPicPr>
                  <a:picLocks noChangeAspect="1" noChangeArrowheads="1"/>
                </p:cNvPicPr>
                <p:nvPr/>
              </p:nvPicPr>
              <p:blipFill>
                <a:blip r:embed="rId3" cstate="print"/>
                <a:srcRect/>
                <a:stretch>
                  <a:fillRect/>
                </a:stretch>
              </p:blipFill>
              <p:spPr bwMode="auto">
                <a:xfrm>
                  <a:off x="2992" y="2011"/>
                  <a:ext cx="228" cy="174"/>
                </a:xfrm>
                <a:prstGeom prst="rect">
                  <a:avLst/>
                </a:prstGeom>
                <a:noFill/>
                <a:ln w="9525">
                  <a:noFill/>
                  <a:miter lim="800000"/>
                  <a:headEnd/>
                  <a:tailEnd/>
                </a:ln>
              </p:spPr>
            </p:pic>
            <p:sp>
              <p:nvSpPr>
                <p:cNvPr id="14557" name="Line 210"/>
                <p:cNvSpPr>
                  <a:spLocks noChangeShapeType="1"/>
                </p:cNvSpPr>
                <p:nvPr/>
              </p:nvSpPr>
              <p:spPr bwMode="auto">
                <a:xfrm>
                  <a:off x="3000" y="1882"/>
                  <a:ext cx="0" cy="384"/>
                </a:xfrm>
                <a:prstGeom prst="line">
                  <a:avLst/>
                </a:prstGeom>
                <a:noFill/>
                <a:ln w="15875">
                  <a:solidFill>
                    <a:srgbClr val="000000"/>
                  </a:solidFill>
                  <a:round/>
                  <a:headEnd/>
                  <a:tailEnd/>
                </a:ln>
              </p:spPr>
              <p:txBody>
                <a:bodyPr wrap="none" lIns="90488" tIns="44450" rIns="90488" bIns="44450" anchor="ctr">
                  <a:spAutoFit/>
                </a:bodyPr>
                <a:lstStyle/>
                <a:p>
                  <a:endParaRPr lang="en-US"/>
                </a:p>
              </p:txBody>
            </p:sp>
          </p:grpSp>
          <p:grpSp>
            <p:nvGrpSpPr>
              <p:cNvPr id="11" name="Group 211"/>
              <p:cNvGrpSpPr>
                <a:grpSpLocks/>
              </p:cNvGrpSpPr>
              <p:nvPr/>
            </p:nvGrpSpPr>
            <p:grpSpPr bwMode="auto">
              <a:xfrm>
                <a:off x="4401" y="2177"/>
                <a:ext cx="274" cy="224"/>
                <a:chOff x="4611" y="917"/>
                <a:chExt cx="274" cy="224"/>
              </a:xfrm>
            </p:grpSpPr>
            <p:sp>
              <p:nvSpPr>
                <p:cNvPr id="14503" name="Rectangle 212"/>
                <p:cNvSpPr>
                  <a:spLocks noChangeArrowheads="1"/>
                </p:cNvSpPr>
                <p:nvPr/>
              </p:nvSpPr>
              <p:spPr bwMode="auto">
                <a:xfrm>
                  <a:off x="4819" y="1005"/>
                  <a:ext cx="66" cy="44"/>
                </a:xfrm>
                <a:prstGeom prst="rect">
                  <a:avLst/>
                </a:prstGeom>
                <a:solidFill>
                  <a:srgbClr val="DF0024"/>
                </a:solidFill>
                <a:ln w="9525">
                  <a:noFill/>
                  <a:miter lim="800000"/>
                  <a:headEnd/>
                  <a:tailEnd/>
                </a:ln>
              </p:spPr>
              <p:txBody>
                <a:bodyPr/>
                <a:lstStyle/>
                <a:p>
                  <a:endParaRPr lang="en-US"/>
                </a:p>
              </p:txBody>
            </p:sp>
            <p:sp>
              <p:nvSpPr>
                <p:cNvPr id="14504" name="Rectangle 213"/>
                <p:cNvSpPr>
                  <a:spLocks noChangeArrowheads="1"/>
                </p:cNvSpPr>
                <p:nvPr/>
              </p:nvSpPr>
              <p:spPr bwMode="auto">
                <a:xfrm>
                  <a:off x="4819" y="1005"/>
                  <a:ext cx="66" cy="44"/>
                </a:xfrm>
                <a:prstGeom prst="rect">
                  <a:avLst/>
                </a:prstGeom>
                <a:noFill/>
                <a:ln w="11113">
                  <a:solidFill>
                    <a:srgbClr val="000000"/>
                  </a:solidFill>
                  <a:miter lim="800000"/>
                  <a:headEnd/>
                  <a:tailEnd/>
                </a:ln>
              </p:spPr>
              <p:txBody>
                <a:bodyPr/>
                <a:lstStyle/>
                <a:p>
                  <a:endParaRPr lang="en-US"/>
                </a:p>
              </p:txBody>
            </p:sp>
            <p:sp>
              <p:nvSpPr>
                <p:cNvPr id="14505" name="Freeform 214"/>
                <p:cNvSpPr>
                  <a:spLocks/>
                </p:cNvSpPr>
                <p:nvPr/>
              </p:nvSpPr>
              <p:spPr bwMode="auto">
                <a:xfrm>
                  <a:off x="4611" y="917"/>
                  <a:ext cx="224" cy="224"/>
                </a:xfrm>
                <a:custGeom>
                  <a:avLst/>
                  <a:gdLst>
                    <a:gd name="T0" fmla="*/ 112 w 224"/>
                    <a:gd name="T1" fmla="*/ 0 h 224"/>
                    <a:gd name="T2" fmla="*/ 134 w 224"/>
                    <a:gd name="T3" fmla="*/ 2 h 224"/>
                    <a:gd name="T4" fmla="*/ 156 w 224"/>
                    <a:gd name="T5" fmla="*/ 8 h 224"/>
                    <a:gd name="T6" fmla="*/ 174 w 224"/>
                    <a:gd name="T7" fmla="*/ 20 h 224"/>
                    <a:gd name="T8" fmla="*/ 192 w 224"/>
                    <a:gd name="T9" fmla="*/ 32 h 224"/>
                    <a:gd name="T10" fmla="*/ 204 w 224"/>
                    <a:gd name="T11" fmla="*/ 50 h 224"/>
                    <a:gd name="T12" fmla="*/ 216 w 224"/>
                    <a:gd name="T13" fmla="*/ 68 h 224"/>
                    <a:gd name="T14" fmla="*/ 222 w 224"/>
                    <a:gd name="T15" fmla="*/ 90 h 224"/>
                    <a:gd name="T16" fmla="*/ 224 w 224"/>
                    <a:gd name="T17" fmla="*/ 112 h 224"/>
                    <a:gd name="T18" fmla="*/ 222 w 224"/>
                    <a:gd name="T19" fmla="*/ 134 h 224"/>
                    <a:gd name="T20" fmla="*/ 216 w 224"/>
                    <a:gd name="T21" fmla="*/ 156 h 224"/>
                    <a:gd name="T22" fmla="*/ 204 w 224"/>
                    <a:gd name="T23" fmla="*/ 174 h 224"/>
                    <a:gd name="T24" fmla="*/ 192 w 224"/>
                    <a:gd name="T25" fmla="*/ 192 h 224"/>
                    <a:gd name="T26" fmla="*/ 174 w 224"/>
                    <a:gd name="T27" fmla="*/ 204 h 224"/>
                    <a:gd name="T28" fmla="*/ 156 w 224"/>
                    <a:gd name="T29" fmla="*/ 216 h 224"/>
                    <a:gd name="T30" fmla="*/ 134 w 224"/>
                    <a:gd name="T31" fmla="*/ 222 h 224"/>
                    <a:gd name="T32" fmla="*/ 112 w 224"/>
                    <a:gd name="T33" fmla="*/ 224 h 224"/>
                    <a:gd name="T34" fmla="*/ 90 w 224"/>
                    <a:gd name="T35" fmla="*/ 222 h 224"/>
                    <a:gd name="T36" fmla="*/ 68 w 224"/>
                    <a:gd name="T37" fmla="*/ 216 h 224"/>
                    <a:gd name="T38" fmla="*/ 50 w 224"/>
                    <a:gd name="T39" fmla="*/ 204 h 224"/>
                    <a:gd name="T40" fmla="*/ 32 w 224"/>
                    <a:gd name="T41" fmla="*/ 192 h 224"/>
                    <a:gd name="T42" fmla="*/ 18 w 224"/>
                    <a:gd name="T43" fmla="*/ 174 h 224"/>
                    <a:gd name="T44" fmla="*/ 8 w 224"/>
                    <a:gd name="T45" fmla="*/ 156 h 224"/>
                    <a:gd name="T46" fmla="*/ 2 w 224"/>
                    <a:gd name="T47" fmla="*/ 134 h 224"/>
                    <a:gd name="T48" fmla="*/ 0 w 224"/>
                    <a:gd name="T49" fmla="*/ 112 h 224"/>
                    <a:gd name="T50" fmla="*/ 2 w 224"/>
                    <a:gd name="T51" fmla="*/ 90 h 224"/>
                    <a:gd name="T52" fmla="*/ 8 w 224"/>
                    <a:gd name="T53" fmla="*/ 68 h 224"/>
                    <a:gd name="T54" fmla="*/ 18 w 224"/>
                    <a:gd name="T55" fmla="*/ 50 h 224"/>
                    <a:gd name="T56" fmla="*/ 32 w 224"/>
                    <a:gd name="T57" fmla="*/ 32 h 224"/>
                    <a:gd name="T58" fmla="*/ 50 w 224"/>
                    <a:gd name="T59" fmla="*/ 20 h 224"/>
                    <a:gd name="T60" fmla="*/ 68 w 224"/>
                    <a:gd name="T61" fmla="*/ 8 h 224"/>
                    <a:gd name="T62" fmla="*/ 90 w 224"/>
                    <a:gd name="T63" fmla="*/ 2 h 224"/>
                    <a:gd name="T64" fmla="*/ 112 w 224"/>
                    <a:gd name="T65" fmla="*/ 0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24"/>
                    <a:gd name="T101" fmla="*/ 224 w 224"/>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24">
                      <a:moveTo>
                        <a:pt x="112" y="0"/>
                      </a:moveTo>
                      <a:lnTo>
                        <a:pt x="134" y="2"/>
                      </a:lnTo>
                      <a:lnTo>
                        <a:pt x="156" y="8"/>
                      </a:lnTo>
                      <a:lnTo>
                        <a:pt x="174" y="20"/>
                      </a:lnTo>
                      <a:lnTo>
                        <a:pt x="192" y="32"/>
                      </a:lnTo>
                      <a:lnTo>
                        <a:pt x="204" y="50"/>
                      </a:lnTo>
                      <a:lnTo>
                        <a:pt x="216" y="68"/>
                      </a:lnTo>
                      <a:lnTo>
                        <a:pt x="222" y="90"/>
                      </a:lnTo>
                      <a:lnTo>
                        <a:pt x="224" y="112"/>
                      </a:lnTo>
                      <a:lnTo>
                        <a:pt x="222" y="134"/>
                      </a:lnTo>
                      <a:lnTo>
                        <a:pt x="216" y="156"/>
                      </a:lnTo>
                      <a:lnTo>
                        <a:pt x="204" y="174"/>
                      </a:lnTo>
                      <a:lnTo>
                        <a:pt x="192" y="192"/>
                      </a:lnTo>
                      <a:lnTo>
                        <a:pt x="174" y="204"/>
                      </a:lnTo>
                      <a:lnTo>
                        <a:pt x="156" y="216"/>
                      </a:lnTo>
                      <a:lnTo>
                        <a:pt x="134" y="222"/>
                      </a:lnTo>
                      <a:lnTo>
                        <a:pt x="112" y="224"/>
                      </a:lnTo>
                      <a:lnTo>
                        <a:pt x="90" y="222"/>
                      </a:lnTo>
                      <a:lnTo>
                        <a:pt x="68" y="216"/>
                      </a:lnTo>
                      <a:lnTo>
                        <a:pt x="50" y="204"/>
                      </a:lnTo>
                      <a:lnTo>
                        <a:pt x="32" y="192"/>
                      </a:lnTo>
                      <a:lnTo>
                        <a:pt x="18" y="174"/>
                      </a:lnTo>
                      <a:lnTo>
                        <a:pt x="8" y="156"/>
                      </a:lnTo>
                      <a:lnTo>
                        <a:pt x="2" y="134"/>
                      </a:lnTo>
                      <a:lnTo>
                        <a:pt x="0" y="112"/>
                      </a:lnTo>
                      <a:lnTo>
                        <a:pt x="2" y="90"/>
                      </a:lnTo>
                      <a:lnTo>
                        <a:pt x="8" y="68"/>
                      </a:lnTo>
                      <a:lnTo>
                        <a:pt x="18" y="50"/>
                      </a:lnTo>
                      <a:lnTo>
                        <a:pt x="32" y="32"/>
                      </a:lnTo>
                      <a:lnTo>
                        <a:pt x="50" y="20"/>
                      </a:lnTo>
                      <a:lnTo>
                        <a:pt x="68" y="8"/>
                      </a:lnTo>
                      <a:lnTo>
                        <a:pt x="90" y="2"/>
                      </a:lnTo>
                      <a:lnTo>
                        <a:pt x="112" y="0"/>
                      </a:lnTo>
                      <a:close/>
                    </a:path>
                  </a:pathLst>
                </a:custGeom>
                <a:solidFill>
                  <a:srgbClr val="00A27E"/>
                </a:solidFill>
                <a:ln w="9525">
                  <a:noFill/>
                  <a:round/>
                  <a:headEnd/>
                  <a:tailEnd/>
                </a:ln>
              </p:spPr>
              <p:txBody>
                <a:bodyPr/>
                <a:lstStyle/>
                <a:p>
                  <a:endParaRPr lang="en-US"/>
                </a:p>
              </p:txBody>
            </p:sp>
            <p:sp>
              <p:nvSpPr>
                <p:cNvPr id="14506" name="Freeform 215"/>
                <p:cNvSpPr>
                  <a:spLocks/>
                </p:cNvSpPr>
                <p:nvPr/>
              </p:nvSpPr>
              <p:spPr bwMode="auto">
                <a:xfrm>
                  <a:off x="4611" y="917"/>
                  <a:ext cx="224" cy="224"/>
                </a:xfrm>
                <a:custGeom>
                  <a:avLst/>
                  <a:gdLst>
                    <a:gd name="T0" fmla="*/ 112 w 224"/>
                    <a:gd name="T1" fmla="*/ 0 h 224"/>
                    <a:gd name="T2" fmla="*/ 134 w 224"/>
                    <a:gd name="T3" fmla="*/ 2 h 224"/>
                    <a:gd name="T4" fmla="*/ 156 w 224"/>
                    <a:gd name="T5" fmla="*/ 10 h 224"/>
                    <a:gd name="T6" fmla="*/ 174 w 224"/>
                    <a:gd name="T7" fmla="*/ 20 h 224"/>
                    <a:gd name="T8" fmla="*/ 192 w 224"/>
                    <a:gd name="T9" fmla="*/ 34 h 224"/>
                    <a:gd name="T10" fmla="*/ 206 w 224"/>
                    <a:gd name="T11" fmla="*/ 50 h 224"/>
                    <a:gd name="T12" fmla="*/ 216 w 224"/>
                    <a:gd name="T13" fmla="*/ 68 h 224"/>
                    <a:gd name="T14" fmla="*/ 222 w 224"/>
                    <a:gd name="T15" fmla="*/ 90 h 224"/>
                    <a:gd name="T16" fmla="*/ 224 w 224"/>
                    <a:gd name="T17" fmla="*/ 112 h 224"/>
                    <a:gd name="T18" fmla="*/ 222 w 224"/>
                    <a:gd name="T19" fmla="*/ 134 h 224"/>
                    <a:gd name="T20" fmla="*/ 216 w 224"/>
                    <a:gd name="T21" fmla="*/ 156 h 224"/>
                    <a:gd name="T22" fmla="*/ 206 w 224"/>
                    <a:gd name="T23" fmla="*/ 174 h 224"/>
                    <a:gd name="T24" fmla="*/ 192 w 224"/>
                    <a:gd name="T25" fmla="*/ 192 h 224"/>
                    <a:gd name="T26" fmla="*/ 174 w 224"/>
                    <a:gd name="T27" fmla="*/ 206 h 224"/>
                    <a:gd name="T28" fmla="*/ 156 w 224"/>
                    <a:gd name="T29" fmla="*/ 216 h 224"/>
                    <a:gd name="T30" fmla="*/ 134 w 224"/>
                    <a:gd name="T31" fmla="*/ 222 h 224"/>
                    <a:gd name="T32" fmla="*/ 112 w 224"/>
                    <a:gd name="T33" fmla="*/ 224 h 224"/>
                    <a:gd name="T34" fmla="*/ 90 w 224"/>
                    <a:gd name="T35" fmla="*/ 222 h 224"/>
                    <a:gd name="T36" fmla="*/ 68 w 224"/>
                    <a:gd name="T37" fmla="*/ 216 h 224"/>
                    <a:gd name="T38" fmla="*/ 50 w 224"/>
                    <a:gd name="T39" fmla="*/ 206 h 224"/>
                    <a:gd name="T40" fmla="*/ 32 w 224"/>
                    <a:gd name="T41" fmla="*/ 192 h 224"/>
                    <a:gd name="T42" fmla="*/ 18 w 224"/>
                    <a:gd name="T43" fmla="*/ 174 h 224"/>
                    <a:gd name="T44" fmla="*/ 8 w 224"/>
                    <a:gd name="T45" fmla="*/ 156 h 224"/>
                    <a:gd name="T46" fmla="*/ 2 w 224"/>
                    <a:gd name="T47" fmla="*/ 134 h 224"/>
                    <a:gd name="T48" fmla="*/ 0 w 224"/>
                    <a:gd name="T49" fmla="*/ 112 h 224"/>
                    <a:gd name="T50" fmla="*/ 2 w 224"/>
                    <a:gd name="T51" fmla="*/ 90 h 224"/>
                    <a:gd name="T52" fmla="*/ 8 w 224"/>
                    <a:gd name="T53" fmla="*/ 68 h 224"/>
                    <a:gd name="T54" fmla="*/ 18 w 224"/>
                    <a:gd name="T55" fmla="*/ 50 h 224"/>
                    <a:gd name="T56" fmla="*/ 32 w 224"/>
                    <a:gd name="T57" fmla="*/ 34 h 224"/>
                    <a:gd name="T58" fmla="*/ 50 w 224"/>
                    <a:gd name="T59" fmla="*/ 20 h 224"/>
                    <a:gd name="T60" fmla="*/ 68 w 224"/>
                    <a:gd name="T61" fmla="*/ 10 h 224"/>
                    <a:gd name="T62" fmla="*/ 90 w 224"/>
                    <a:gd name="T63" fmla="*/ 2 h 224"/>
                    <a:gd name="T64" fmla="*/ 112 w 224"/>
                    <a:gd name="T65" fmla="*/ 0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24"/>
                    <a:gd name="T101" fmla="*/ 224 w 224"/>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24">
                      <a:moveTo>
                        <a:pt x="112" y="0"/>
                      </a:moveTo>
                      <a:lnTo>
                        <a:pt x="134" y="2"/>
                      </a:lnTo>
                      <a:lnTo>
                        <a:pt x="156" y="10"/>
                      </a:lnTo>
                      <a:lnTo>
                        <a:pt x="174" y="20"/>
                      </a:lnTo>
                      <a:lnTo>
                        <a:pt x="192" y="34"/>
                      </a:lnTo>
                      <a:lnTo>
                        <a:pt x="206" y="50"/>
                      </a:lnTo>
                      <a:lnTo>
                        <a:pt x="216" y="68"/>
                      </a:lnTo>
                      <a:lnTo>
                        <a:pt x="222" y="90"/>
                      </a:lnTo>
                      <a:lnTo>
                        <a:pt x="224" y="112"/>
                      </a:lnTo>
                      <a:lnTo>
                        <a:pt x="222" y="134"/>
                      </a:lnTo>
                      <a:lnTo>
                        <a:pt x="216" y="156"/>
                      </a:lnTo>
                      <a:lnTo>
                        <a:pt x="206" y="174"/>
                      </a:lnTo>
                      <a:lnTo>
                        <a:pt x="192" y="192"/>
                      </a:lnTo>
                      <a:lnTo>
                        <a:pt x="174" y="206"/>
                      </a:lnTo>
                      <a:lnTo>
                        <a:pt x="156" y="216"/>
                      </a:lnTo>
                      <a:lnTo>
                        <a:pt x="134" y="222"/>
                      </a:lnTo>
                      <a:lnTo>
                        <a:pt x="112" y="224"/>
                      </a:lnTo>
                      <a:lnTo>
                        <a:pt x="90" y="222"/>
                      </a:lnTo>
                      <a:lnTo>
                        <a:pt x="68" y="216"/>
                      </a:lnTo>
                      <a:lnTo>
                        <a:pt x="50" y="206"/>
                      </a:lnTo>
                      <a:lnTo>
                        <a:pt x="32" y="192"/>
                      </a:lnTo>
                      <a:lnTo>
                        <a:pt x="18" y="174"/>
                      </a:lnTo>
                      <a:lnTo>
                        <a:pt x="8" y="156"/>
                      </a:lnTo>
                      <a:lnTo>
                        <a:pt x="2" y="134"/>
                      </a:lnTo>
                      <a:lnTo>
                        <a:pt x="0" y="112"/>
                      </a:lnTo>
                      <a:lnTo>
                        <a:pt x="2" y="90"/>
                      </a:lnTo>
                      <a:lnTo>
                        <a:pt x="8" y="68"/>
                      </a:lnTo>
                      <a:lnTo>
                        <a:pt x="18" y="50"/>
                      </a:lnTo>
                      <a:lnTo>
                        <a:pt x="32" y="34"/>
                      </a:lnTo>
                      <a:lnTo>
                        <a:pt x="50" y="20"/>
                      </a:lnTo>
                      <a:lnTo>
                        <a:pt x="68" y="10"/>
                      </a:lnTo>
                      <a:lnTo>
                        <a:pt x="90" y="2"/>
                      </a:lnTo>
                      <a:lnTo>
                        <a:pt x="112" y="0"/>
                      </a:lnTo>
                      <a:close/>
                    </a:path>
                  </a:pathLst>
                </a:custGeom>
                <a:noFill/>
                <a:ln w="20638">
                  <a:solidFill>
                    <a:srgbClr val="000000"/>
                  </a:solidFill>
                  <a:round/>
                  <a:headEnd/>
                  <a:tailEnd/>
                </a:ln>
              </p:spPr>
              <p:txBody>
                <a:bodyPr/>
                <a:lstStyle/>
                <a:p>
                  <a:endParaRPr lang="en-US"/>
                </a:p>
              </p:txBody>
            </p:sp>
            <p:sp>
              <p:nvSpPr>
                <p:cNvPr id="14507" name="Freeform 216"/>
                <p:cNvSpPr>
                  <a:spLocks/>
                </p:cNvSpPr>
                <p:nvPr/>
              </p:nvSpPr>
              <p:spPr bwMode="auto">
                <a:xfrm>
                  <a:off x="4633" y="921"/>
                  <a:ext cx="180" cy="168"/>
                </a:xfrm>
                <a:custGeom>
                  <a:avLst/>
                  <a:gdLst>
                    <a:gd name="T0" fmla="*/ 90 w 180"/>
                    <a:gd name="T1" fmla="*/ 0 h 168"/>
                    <a:gd name="T2" fmla="*/ 0 w 180"/>
                    <a:gd name="T3" fmla="*/ 168 h 168"/>
                    <a:gd name="T4" fmla="*/ 180 w 180"/>
                    <a:gd name="T5" fmla="*/ 168 h 168"/>
                    <a:gd name="T6" fmla="*/ 90 w 180"/>
                    <a:gd name="T7" fmla="*/ 0 h 168"/>
                    <a:gd name="T8" fmla="*/ 0 60000 65536"/>
                    <a:gd name="T9" fmla="*/ 0 60000 65536"/>
                    <a:gd name="T10" fmla="*/ 0 60000 65536"/>
                    <a:gd name="T11" fmla="*/ 0 60000 65536"/>
                    <a:gd name="T12" fmla="*/ 0 w 180"/>
                    <a:gd name="T13" fmla="*/ 0 h 168"/>
                    <a:gd name="T14" fmla="*/ 180 w 180"/>
                    <a:gd name="T15" fmla="*/ 168 h 168"/>
                  </a:gdLst>
                  <a:ahLst/>
                  <a:cxnLst>
                    <a:cxn ang="T8">
                      <a:pos x="T0" y="T1"/>
                    </a:cxn>
                    <a:cxn ang="T9">
                      <a:pos x="T2" y="T3"/>
                    </a:cxn>
                    <a:cxn ang="T10">
                      <a:pos x="T4" y="T5"/>
                    </a:cxn>
                    <a:cxn ang="T11">
                      <a:pos x="T6" y="T7"/>
                    </a:cxn>
                  </a:cxnLst>
                  <a:rect l="T12" t="T13" r="T14" b="T15"/>
                  <a:pathLst>
                    <a:path w="180" h="168">
                      <a:moveTo>
                        <a:pt x="90" y="0"/>
                      </a:moveTo>
                      <a:lnTo>
                        <a:pt x="0" y="168"/>
                      </a:lnTo>
                      <a:lnTo>
                        <a:pt x="180" y="168"/>
                      </a:lnTo>
                      <a:lnTo>
                        <a:pt x="90" y="0"/>
                      </a:lnTo>
                      <a:close/>
                    </a:path>
                  </a:pathLst>
                </a:custGeom>
                <a:solidFill>
                  <a:srgbClr val="00A27E"/>
                </a:solidFill>
                <a:ln w="9525">
                  <a:noFill/>
                  <a:round/>
                  <a:headEnd/>
                  <a:tailEnd/>
                </a:ln>
              </p:spPr>
              <p:txBody>
                <a:bodyPr/>
                <a:lstStyle/>
                <a:p>
                  <a:endParaRPr lang="en-US"/>
                </a:p>
              </p:txBody>
            </p:sp>
            <p:sp>
              <p:nvSpPr>
                <p:cNvPr id="14508" name="Freeform 217"/>
                <p:cNvSpPr>
                  <a:spLocks/>
                </p:cNvSpPr>
                <p:nvPr/>
              </p:nvSpPr>
              <p:spPr bwMode="auto">
                <a:xfrm>
                  <a:off x="4633" y="921"/>
                  <a:ext cx="182" cy="168"/>
                </a:xfrm>
                <a:custGeom>
                  <a:avLst/>
                  <a:gdLst>
                    <a:gd name="T0" fmla="*/ 90 w 182"/>
                    <a:gd name="T1" fmla="*/ 0 h 168"/>
                    <a:gd name="T2" fmla="*/ 0 w 182"/>
                    <a:gd name="T3" fmla="*/ 168 h 168"/>
                    <a:gd name="T4" fmla="*/ 182 w 182"/>
                    <a:gd name="T5" fmla="*/ 168 h 168"/>
                    <a:gd name="T6" fmla="*/ 90 w 182"/>
                    <a:gd name="T7" fmla="*/ 0 h 168"/>
                    <a:gd name="T8" fmla="*/ 0 60000 65536"/>
                    <a:gd name="T9" fmla="*/ 0 60000 65536"/>
                    <a:gd name="T10" fmla="*/ 0 60000 65536"/>
                    <a:gd name="T11" fmla="*/ 0 60000 65536"/>
                    <a:gd name="T12" fmla="*/ 0 w 182"/>
                    <a:gd name="T13" fmla="*/ 0 h 168"/>
                    <a:gd name="T14" fmla="*/ 182 w 182"/>
                    <a:gd name="T15" fmla="*/ 168 h 168"/>
                  </a:gdLst>
                  <a:ahLst/>
                  <a:cxnLst>
                    <a:cxn ang="T8">
                      <a:pos x="T0" y="T1"/>
                    </a:cxn>
                    <a:cxn ang="T9">
                      <a:pos x="T2" y="T3"/>
                    </a:cxn>
                    <a:cxn ang="T10">
                      <a:pos x="T4" y="T5"/>
                    </a:cxn>
                    <a:cxn ang="T11">
                      <a:pos x="T6" y="T7"/>
                    </a:cxn>
                  </a:cxnLst>
                  <a:rect l="T12" t="T13" r="T14" b="T15"/>
                  <a:pathLst>
                    <a:path w="182" h="168">
                      <a:moveTo>
                        <a:pt x="90" y="0"/>
                      </a:moveTo>
                      <a:lnTo>
                        <a:pt x="0" y="168"/>
                      </a:lnTo>
                      <a:lnTo>
                        <a:pt x="182" y="168"/>
                      </a:lnTo>
                      <a:lnTo>
                        <a:pt x="90" y="0"/>
                      </a:lnTo>
                      <a:close/>
                    </a:path>
                  </a:pathLst>
                </a:custGeom>
                <a:noFill/>
                <a:ln w="20638">
                  <a:solidFill>
                    <a:srgbClr val="000000"/>
                  </a:solidFill>
                  <a:round/>
                  <a:headEnd/>
                  <a:tailEnd/>
                </a:ln>
              </p:spPr>
              <p:txBody>
                <a:bodyPr/>
                <a:lstStyle/>
                <a:p>
                  <a:endParaRPr lang="en-US"/>
                </a:p>
              </p:txBody>
            </p:sp>
          </p:grpSp>
          <p:grpSp>
            <p:nvGrpSpPr>
              <p:cNvPr id="12" name="Group 218"/>
              <p:cNvGrpSpPr>
                <a:grpSpLocks/>
              </p:cNvGrpSpPr>
              <p:nvPr/>
            </p:nvGrpSpPr>
            <p:grpSpPr bwMode="auto">
              <a:xfrm>
                <a:off x="4839" y="1427"/>
                <a:ext cx="684" cy="402"/>
                <a:chOff x="1167" y="2451"/>
                <a:chExt cx="684" cy="402"/>
              </a:xfrm>
            </p:grpSpPr>
            <p:sp>
              <p:nvSpPr>
                <p:cNvPr id="14488" name="Rectangle 219"/>
                <p:cNvSpPr>
                  <a:spLocks noChangeArrowheads="1"/>
                </p:cNvSpPr>
                <p:nvPr/>
              </p:nvSpPr>
              <p:spPr bwMode="auto">
                <a:xfrm>
                  <a:off x="1174" y="2463"/>
                  <a:ext cx="668" cy="390"/>
                </a:xfrm>
                <a:prstGeom prst="rect">
                  <a:avLst/>
                </a:prstGeom>
                <a:solidFill>
                  <a:srgbClr val="FF0000"/>
                </a:solidFill>
                <a:ln w="9525">
                  <a:noFill/>
                  <a:miter lim="800000"/>
                  <a:headEnd/>
                  <a:tailEnd/>
                </a:ln>
              </p:spPr>
              <p:txBody>
                <a:bodyPr/>
                <a:lstStyle/>
                <a:p>
                  <a:endParaRPr lang="en-US"/>
                </a:p>
              </p:txBody>
            </p:sp>
            <p:sp>
              <p:nvSpPr>
                <p:cNvPr id="14489" name="Rectangle 220"/>
                <p:cNvSpPr>
                  <a:spLocks noChangeArrowheads="1"/>
                </p:cNvSpPr>
                <p:nvPr/>
              </p:nvSpPr>
              <p:spPr bwMode="auto">
                <a:xfrm>
                  <a:off x="1174" y="2463"/>
                  <a:ext cx="668" cy="390"/>
                </a:xfrm>
                <a:prstGeom prst="rect">
                  <a:avLst/>
                </a:prstGeom>
                <a:solidFill>
                  <a:srgbClr val="FF0000"/>
                </a:solidFill>
                <a:ln w="30226">
                  <a:solidFill>
                    <a:srgbClr val="000000"/>
                  </a:solidFill>
                  <a:miter lim="800000"/>
                  <a:headEnd/>
                  <a:tailEnd/>
                </a:ln>
              </p:spPr>
              <p:txBody>
                <a:bodyPr/>
                <a:lstStyle/>
                <a:p>
                  <a:endParaRPr lang="en-US"/>
                </a:p>
              </p:txBody>
            </p:sp>
            <p:sp>
              <p:nvSpPr>
                <p:cNvPr id="14490" name="Freeform 221"/>
                <p:cNvSpPr>
                  <a:spLocks/>
                </p:cNvSpPr>
                <p:nvPr/>
              </p:nvSpPr>
              <p:spPr bwMode="auto">
                <a:xfrm>
                  <a:off x="1202" y="2489"/>
                  <a:ext cx="32"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91" name="Freeform 222"/>
                <p:cNvSpPr>
                  <a:spLocks/>
                </p:cNvSpPr>
                <p:nvPr/>
              </p:nvSpPr>
              <p:spPr bwMode="auto">
                <a:xfrm>
                  <a:off x="1260" y="2489"/>
                  <a:ext cx="33" cy="335"/>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92" name="Freeform 223"/>
                <p:cNvSpPr>
                  <a:spLocks/>
                </p:cNvSpPr>
                <p:nvPr/>
              </p:nvSpPr>
              <p:spPr bwMode="auto">
                <a:xfrm>
                  <a:off x="1319" y="2489"/>
                  <a:ext cx="32"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93" name="Freeform 224"/>
                <p:cNvSpPr>
                  <a:spLocks/>
                </p:cNvSpPr>
                <p:nvPr/>
              </p:nvSpPr>
              <p:spPr bwMode="auto">
                <a:xfrm>
                  <a:off x="1377" y="2489"/>
                  <a:ext cx="32"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94" name="Freeform 225"/>
                <p:cNvSpPr>
                  <a:spLocks/>
                </p:cNvSpPr>
                <p:nvPr/>
              </p:nvSpPr>
              <p:spPr bwMode="auto">
                <a:xfrm>
                  <a:off x="1435" y="2489"/>
                  <a:ext cx="31"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95" name="Freeform 226"/>
                <p:cNvSpPr>
                  <a:spLocks/>
                </p:cNvSpPr>
                <p:nvPr/>
              </p:nvSpPr>
              <p:spPr bwMode="auto">
                <a:xfrm>
                  <a:off x="1493" y="2489"/>
                  <a:ext cx="32" cy="335"/>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96" name="Freeform 227"/>
                <p:cNvSpPr>
                  <a:spLocks/>
                </p:cNvSpPr>
                <p:nvPr/>
              </p:nvSpPr>
              <p:spPr bwMode="auto">
                <a:xfrm>
                  <a:off x="1550" y="2489"/>
                  <a:ext cx="33" cy="335"/>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97" name="Freeform 228"/>
                <p:cNvSpPr>
                  <a:spLocks/>
                </p:cNvSpPr>
                <p:nvPr/>
              </p:nvSpPr>
              <p:spPr bwMode="auto">
                <a:xfrm>
                  <a:off x="1609" y="2489"/>
                  <a:ext cx="32"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98" name="Freeform 229"/>
                <p:cNvSpPr>
                  <a:spLocks/>
                </p:cNvSpPr>
                <p:nvPr/>
              </p:nvSpPr>
              <p:spPr bwMode="auto">
                <a:xfrm>
                  <a:off x="1667" y="2489"/>
                  <a:ext cx="32"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99" name="Freeform 230"/>
                <p:cNvSpPr>
                  <a:spLocks/>
                </p:cNvSpPr>
                <p:nvPr/>
              </p:nvSpPr>
              <p:spPr bwMode="auto">
                <a:xfrm>
                  <a:off x="1725" y="2489"/>
                  <a:ext cx="31"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500" name="Freeform 231"/>
                <p:cNvSpPr>
                  <a:spLocks/>
                </p:cNvSpPr>
                <p:nvPr/>
              </p:nvSpPr>
              <p:spPr bwMode="auto">
                <a:xfrm>
                  <a:off x="1783" y="2489"/>
                  <a:ext cx="33" cy="335"/>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501" name="Rectangle 232"/>
                <p:cNvSpPr>
                  <a:spLocks noChangeArrowheads="1"/>
                </p:cNvSpPr>
                <p:nvPr/>
              </p:nvSpPr>
              <p:spPr bwMode="auto">
                <a:xfrm>
                  <a:off x="1167" y="2451"/>
                  <a:ext cx="684" cy="17"/>
                </a:xfrm>
                <a:prstGeom prst="rect">
                  <a:avLst/>
                </a:prstGeom>
                <a:solidFill>
                  <a:srgbClr val="FF0000"/>
                </a:solidFill>
                <a:ln w="9525">
                  <a:noFill/>
                  <a:miter lim="800000"/>
                  <a:headEnd/>
                  <a:tailEnd/>
                </a:ln>
              </p:spPr>
              <p:txBody>
                <a:bodyPr/>
                <a:lstStyle/>
                <a:p>
                  <a:endParaRPr lang="en-US"/>
                </a:p>
              </p:txBody>
            </p:sp>
            <p:sp>
              <p:nvSpPr>
                <p:cNvPr id="14502" name="Rectangle 233"/>
                <p:cNvSpPr>
                  <a:spLocks noChangeArrowheads="1"/>
                </p:cNvSpPr>
                <p:nvPr/>
              </p:nvSpPr>
              <p:spPr bwMode="auto">
                <a:xfrm>
                  <a:off x="1167" y="2451"/>
                  <a:ext cx="684" cy="17"/>
                </a:xfrm>
                <a:prstGeom prst="rect">
                  <a:avLst/>
                </a:prstGeom>
                <a:solidFill>
                  <a:srgbClr val="000000"/>
                </a:solidFill>
                <a:ln w="30226">
                  <a:solidFill>
                    <a:srgbClr val="000000"/>
                  </a:solidFill>
                  <a:miter lim="800000"/>
                  <a:headEnd/>
                  <a:tailEnd/>
                </a:ln>
              </p:spPr>
              <p:txBody>
                <a:bodyPr/>
                <a:lstStyle/>
                <a:p>
                  <a:endParaRPr lang="en-US"/>
                </a:p>
              </p:txBody>
            </p:sp>
          </p:grpSp>
          <p:grpSp>
            <p:nvGrpSpPr>
              <p:cNvPr id="13" name="Group 234"/>
              <p:cNvGrpSpPr>
                <a:grpSpLocks/>
              </p:cNvGrpSpPr>
              <p:nvPr/>
            </p:nvGrpSpPr>
            <p:grpSpPr bwMode="auto">
              <a:xfrm>
                <a:off x="4844" y="932"/>
                <a:ext cx="684" cy="402"/>
                <a:chOff x="2907" y="611"/>
                <a:chExt cx="1042" cy="612"/>
              </a:xfrm>
            </p:grpSpPr>
            <p:sp>
              <p:nvSpPr>
                <p:cNvPr id="14473" name="Rectangle 235"/>
                <p:cNvSpPr>
                  <a:spLocks noChangeArrowheads="1"/>
                </p:cNvSpPr>
                <p:nvPr/>
              </p:nvSpPr>
              <p:spPr bwMode="auto">
                <a:xfrm>
                  <a:off x="2917" y="629"/>
                  <a:ext cx="1018" cy="594"/>
                </a:xfrm>
                <a:prstGeom prst="rect">
                  <a:avLst/>
                </a:prstGeom>
                <a:solidFill>
                  <a:srgbClr val="FF0000"/>
                </a:solidFill>
                <a:ln w="9525">
                  <a:noFill/>
                  <a:miter lim="800000"/>
                  <a:headEnd/>
                  <a:tailEnd/>
                </a:ln>
              </p:spPr>
              <p:txBody>
                <a:bodyPr/>
                <a:lstStyle/>
                <a:p>
                  <a:endParaRPr lang="en-US"/>
                </a:p>
              </p:txBody>
            </p:sp>
            <p:sp>
              <p:nvSpPr>
                <p:cNvPr id="14474" name="Rectangle 236"/>
                <p:cNvSpPr>
                  <a:spLocks noChangeArrowheads="1"/>
                </p:cNvSpPr>
                <p:nvPr/>
              </p:nvSpPr>
              <p:spPr bwMode="auto">
                <a:xfrm>
                  <a:off x="2917" y="629"/>
                  <a:ext cx="1018" cy="594"/>
                </a:xfrm>
                <a:prstGeom prst="rect">
                  <a:avLst/>
                </a:prstGeom>
                <a:solidFill>
                  <a:srgbClr val="FF0000"/>
                </a:solidFill>
                <a:ln w="30226">
                  <a:solidFill>
                    <a:srgbClr val="000000"/>
                  </a:solidFill>
                  <a:miter lim="800000"/>
                  <a:headEnd/>
                  <a:tailEnd/>
                </a:ln>
              </p:spPr>
              <p:txBody>
                <a:bodyPr/>
                <a:lstStyle/>
                <a:p>
                  <a:endParaRPr lang="en-US"/>
                </a:p>
              </p:txBody>
            </p:sp>
            <p:sp>
              <p:nvSpPr>
                <p:cNvPr id="14475" name="Freeform 237"/>
                <p:cNvSpPr>
                  <a:spLocks/>
                </p:cNvSpPr>
                <p:nvPr/>
              </p:nvSpPr>
              <p:spPr bwMode="auto">
                <a:xfrm>
                  <a:off x="2961" y="669"/>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76" name="Freeform 238"/>
                <p:cNvSpPr>
                  <a:spLocks/>
                </p:cNvSpPr>
                <p:nvPr/>
              </p:nvSpPr>
              <p:spPr bwMode="auto">
                <a:xfrm>
                  <a:off x="3049" y="669"/>
                  <a:ext cx="50" cy="510"/>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77" name="Freeform 239"/>
                <p:cNvSpPr>
                  <a:spLocks/>
                </p:cNvSpPr>
                <p:nvPr/>
              </p:nvSpPr>
              <p:spPr bwMode="auto">
                <a:xfrm>
                  <a:off x="3139" y="669"/>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78" name="Freeform 240"/>
                <p:cNvSpPr>
                  <a:spLocks/>
                </p:cNvSpPr>
                <p:nvPr/>
              </p:nvSpPr>
              <p:spPr bwMode="auto">
                <a:xfrm>
                  <a:off x="3227" y="669"/>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79" name="Freeform 241"/>
                <p:cNvSpPr>
                  <a:spLocks/>
                </p:cNvSpPr>
                <p:nvPr/>
              </p:nvSpPr>
              <p:spPr bwMode="auto">
                <a:xfrm>
                  <a:off x="3315" y="669"/>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80" name="Freeform 242"/>
                <p:cNvSpPr>
                  <a:spLocks/>
                </p:cNvSpPr>
                <p:nvPr/>
              </p:nvSpPr>
              <p:spPr bwMode="auto">
                <a:xfrm>
                  <a:off x="3403" y="669"/>
                  <a:ext cx="50" cy="510"/>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81" name="Freeform 243"/>
                <p:cNvSpPr>
                  <a:spLocks/>
                </p:cNvSpPr>
                <p:nvPr/>
              </p:nvSpPr>
              <p:spPr bwMode="auto">
                <a:xfrm>
                  <a:off x="3491" y="669"/>
                  <a:ext cx="50" cy="510"/>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82" name="Freeform 244"/>
                <p:cNvSpPr>
                  <a:spLocks/>
                </p:cNvSpPr>
                <p:nvPr/>
              </p:nvSpPr>
              <p:spPr bwMode="auto">
                <a:xfrm>
                  <a:off x="3581" y="669"/>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83" name="Freeform 245"/>
                <p:cNvSpPr>
                  <a:spLocks/>
                </p:cNvSpPr>
                <p:nvPr/>
              </p:nvSpPr>
              <p:spPr bwMode="auto">
                <a:xfrm>
                  <a:off x="3669" y="669"/>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84" name="Freeform 246"/>
                <p:cNvSpPr>
                  <a:spLocks/>
                </p:cNvSpPr>
                <p:nvPr/>
              </p:nvSpPr>
              <p:spPr bwMode="auto">
                <a:xfrm>
                  <a:off x="3757" y="669"/>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85" name="Freeform 247"/>
                <p:cNvSpPr>
                  <a:spLocks/>
                </p:cNvSpPr>
                <p:nvPr/>
              </p:nvSpPr>
              <p:spPr bwMode="auto">
                <a:xfrm>
                  <a:off x="3845" y="669"/>
                  <a:ext cx="50" cy="510"/>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486" name="Rectangle 248"/>
                <p:cNvSpPr>
                  <a:spLocks noChangeArrowheads="1"/>
                </p:cNvSpPr>
                <p:nvPr/>
              </p:nvSpPr>
              <p:spPr bwMode="auto">
                <a:xfrm>
                  <a:off x="2907" y="611"/>
                  <a:ext cx="1042" cy="26"/>
                </a:xfrm>
                <a:prstGeom prst="rect">
                  <a:avLst/>
                </a:prstGeom>
                <a:solidFill>
                  <a:srgbClr val="FF0000"/>
                </a:solidFill>
                <a:ln w="9525">
                  <a:noFill/>
                  <a:miter lim="800000"/>
                  <a:headEnd/>
                  <a:tailEnd/>
                </a:ln>
              </p:spPr>
              <p:txBody>
                <a:bodyPr/>
                <a:lstStyle/>
                <a:p>
                  <a:endParaRPr lang="en-US"/>
                </a:p>
              </p:txBody>
            </p:sp>
            <p:sp>
              <p:nvSpPr>
                <p:cNvPr id="14487" name="Rectangle 249"/>
                <p:cNvSpPr>
                  <a:spLocks noChangeArrowheads="1"/>
                </p:cNvSpPr>
                <p:nvPr/>
              </p:nvSpPr>
              <p:spPr bwMode="auto">
                <a:xfrm>
                  <a:off x="2907" y="611"/>
                  <a:ext cx="1042" cy="26"/>
                </a:xfrm>
                <a:prstGeom prst="rect">
                  <a:avLst/>
                </a:prstGeom>
                <a:solidFill>
                  <a:srgbClr val="FF0000"/>
                </a:solidFill>
                <a:ln w="30163">
                  <a:solidFill>
                    <a:srgbClr val="000000"/>
                  </a:solidFill>
                  <a:miter lim="800000"/>
                  <a:headEnd/>
                  <a:tailEnd/>
                </a:ln>
              </p:spPr>
              <p:txBody>
                <a:bodyPr/>
                <a:lstStyle/>
                <a:p>
                  <a:endParaRPr lang="en-US"/>
                </a:p>
              </p:txBody>
            </p:sp>
          </p:grpSp>
        </p:grpSp>
        <p:sp>
          <p:nvSpPr>
            <p:cNvPr id="14462" name="Text Box 250"/>
            <p:cNvSpPr txBox="1">
              <a:spLocks noChangeArrowheads="1"/>
            </p:cNvSpPr>
            <p:nvPr/>
          </p:nvSpPr>
          <p:spPr bwMode="auto">
            <a:xfrm>
              <a:off x="4217" y="1321"/>
              <a:ext cx="1497" cy="302"/>
            </a:xfrm>
            <a:prstGeom prst="rect">
              <a:avLst/>
            </a:prstGeom>
            <a:noFill/>
            <a:ln w="25400">
              <a:noFill/>
              <a:miter lim="800000"/>
              <a:headEnd/>
              <a:tailEnd/>
            </a:ln>
          </p:spPr>
          <p:txBody>
            <a:bodyPr lIns="85738" tIns="42117" rIns="85738" bIns="42117">
              <a:spAutoFit/>
            </a:bodyPr>
            <a:lstStyle/>
            <a:p>
              <a:pPr defTabSz="866775" eaLnBrk="0" hangingPunct="0">
                <a:lnSpc>
                  <a:spcPct val="80000"/>
                </a:lnSpc>
                <a:spcBef>
                  <a:spcPct val="50000"/>
                </a:spcBef>
              </a:pPr>
              <a:r>
                <a:rPr lang="en-GB" sz="1500" dirty="0">
                  <a:solidFill>
                    <a:srgbClr val="000000"/>
                  </a:solidFill>
                  <a:latin typeface="Arial" pitchFamily="34" charset="0"/>
                </a:rPr>
                <a:t>Both </a:t>
              </a:r>
              <a:r>
                <a:rPr lang="en-GB" sz="1500" dirty="0" smtClean="0">
                  <a:solidFill>
                    <a:srgbClr val="000000"/>
                  </a:solidFill>
                  <a:latin typeface="Arial" pitchFamily="34" charset="0"/>
                </a:rPr>
                <a:t>zone </a:t>
              </a:r>
              <a:r>
                <a:rPr lang="en-GB" sz="1500" dirty="0">
                  <a:solidFill>
                    <a:srgbClr val="000000"/>
                  </a:solidFill>
                  <a:latin typeface="Arial" pitchFamily="34" charset="0"/>
                </a:rPr>
                <a:t>valves are open</a:t>
              </a:r>
            </a:p>
          </p:txBody>
        </p:sp>
      </p:grpSp>
      <p:grpSp>
        <p:nvGrpSpPr>
          <p:cNvPr id="14" name="Group 13"/>
          <p:cNvGrpSpPr>
            <a:grpSpLocks/>
          </p:cNvGrpSpPr>
          <p:nvPr/>
        </p:nvGrpSpPr>
        <p:grpSpPr bwMode="auto">
          <a:xfrm>
            <a:off x="6569075" y="1951038"/>
            <a:ext cx="2251075" cy="3638550"/>
            <a:chOff x="4217" y="1321"/>
            <a:chExt cx="1497" cy="2425"/>
          </a:xfrm>
        </p:grpSpPr>
        <p:sp>
          <p:nvSpPr>
            <p:cNvPr id="14348" name="Text Box 14"/>
            <p:cNvSpPr txBox="1">
              <a:spLocks noChangeArrowheads="1"/>
            </p:cNvSpPr>
            <p:nvPr/>
          </p:nvSpPr>
          <p:spPr bwMode="auto">
            <a:xfrm>
              <a:off x="4217" y="1321"/>
              <a:ext cx="1497" cy="303"/>
            </a:xfrm>
            <a:prstGeom prst="rect">
              <a:avLst/>
            </a:prstGeom>
            <a:solidFill>
              <a:schemeClr val="bg1"/>
            </a:solidFill>
            <a:ln w="25400">
              <a:noFill/>
              <a:miter lim="800000"/>
              <a:headEnd/>
              <a:tailEnd/>
            </a:ln>
          </p:spPr>
          <p:txBody>
            <a:bodyPr lIns="85730" tIns="42113" rIns="85730" bIns="42113">
              <a:spAutoFit/>
            </a:bodyPr>
            <a:lstStyle/>
            <a:p>
              <a:pPr defTabSz="866775" eaLnBrk="0" hangingPunct="0">
                <a:lnSpc>
                  <a:spcPct val="80000"/>
                </a:lnSpc>
                <a:spcBef>
                  <a:spcPct val="50000"/>
                </a:spcBef>
              </a:pPr>
              <a:r>
                <a:rPr lang="en-GB" sz="1500" dirty="0">
                  <a:solidFill>
                    <a:srgbClr val="000000"/>
                  </a:solidFill>
                  <a:latin typeface="Arial" pitchFamily="34" charset="0"/>
                </a:rPr>
                <a:t>only one </a:t>
              </a:r>
              <a:r>
                <a:rPr lang="en-GB" sz="1500" dirty="0" smtClean="0">
                  <a:solidFill>
                    <a:srgbClr val="000000"/>
                  </a:solidFill>
                  <a:latin typeface="Arial" pitchFamily="34" charset="0"/>
                </a:rPr>
                <a:t>zone </a:t>
              </a:r>
              <a:r>
                <a:rPr lang="en-GB" sz="1500" dirty="0">
                  <a:solidFill>
                    <a:srgbClr val="000000"/>
                  </a:solidFill>
                  <a:latin typeface="Arial" pitchFamily="34" charset="0"/>
                </a:rPr>
                <a:t>valve is open</a:t>
              </a:r>
            </a:p>
          </p:txBody>
        </p:sp>
        <p:grpSp>
          <p:nvGrpSpPr>
            <p:cNvPr id="15" name="Group 15"/>
            <p:cNvGrpSpPr>
              <a:grpSpLocks/>
            </p:cNvGrpSpPr>
            <p:nvPr/>
          </p:nvGrpSpPr>
          <p:grpSpPr bwMode="auto">
            <a:xfrm>
              <a:off x="4223" y="1760"/>
              <a:ext cx="1341" cy="1986"/>
              <a:chOff x="4385" y="1808"/>
              <a:chExt cx="1341" cy="1986"/>
            </a:xfrm>
          </p:grpSpPr>
          <p:sp>
            <p:nvSpPr>
              <p:cNvPr id="14350" name="Freeform 16"/>
              <p:cNvSpPr>
                <a:spLocks/>
              </p:cNvSpPr>
              <p:nvPr/>
            </p:nvSpPr>
            <p:spPr bwMode="auto">
              <a:xfrm>
                <a:off x="5369" y="2171"/>
                <a:ext cx="352" cy="1502"/>
              </a:xfrm>
              <a:custGeom>
                <a:avLst/>
                <a:gdLst>
                  <a:gd name="T0" fmla="*/ 0 w 372"/>
                  <a:gd name="T1" fmla="*/ 0 h 2562"/>
                  <a:gd name="T2" fmla="*/ 372 w 372"/>
                  <a:gd name="T3" fmla="*/ 0 h 2562"/>
                  <a:gd name="T4" fmla="*/ 372 w 372"/>
                  <a:gd name="T5" fmla="*/ 2562 h 2562"/>
                  <a:gd name="T6" fmla="*/ 18 w 372"/>
                  <a:gd name="T7" fmla="*/ 2562 h 2562"/>
                  <a:gd name="T8" fmla="*/ 0 60000 65536"/>
                  <a:gd name="T9" fmla="*/ 0 60000 65536"/>
                  <a:gd name="T10" fmla="*/ 0 60000 65536"/>
                  <a:gd name="T11" fmla="*/ 0 60000 65536"/>
                  <a:gd name="T12" fmla="*/ 0 w 372"/>
                  <a:gd name="T13" fmla="*/ 0 h 2562"/>
                  <a:gd name="T14" fmla="*/ 372 w 372"/>
                  <a:gd name="T15" fmla="*/ 2562 h 2562"/>
                </a:gdLst>
                <a:ahLst/>
                <a:cxnLst>
                  <a:cxn ang="T8">
                    <a:pos x="T0" y="T1"/>
                  </a:cxn>
                  <a:cxn ang="T9">
                    <a:pos x="T2" y="T3"/>
                  </a:cxn>
                  <a:cxn ang="T10">
                    <a:pos x="T4" y="T5"/>
                  </a:cxn>
                  <a:cxn ang="T11">
                    <a:pos x="T6" y="T7"/>
                  </a:cxn>
                </a:cxnLst>
                <a:rect l="T12" t="T13" r="T14" b="T15"/>
                <a:pathLst>
                  <a:path w="372" h="2562">
                    <a:moveTo>
                      <a:pt x="0" y="0"/>
                    </a:moveTo>
                    <a:lnTo>
                      <a:pt x="372" y="0"/>
                    </a:lnTo>
                    <a:lnTo>
                      <a:pt x="372" y="2562"/>
                    </a:lnTo>
                    <a:lnTo>
                      <a:pt x="18" y="2562"/>
                    </a:lnTo>
                  </a:path>
                </a:pathLst>
              </a:custGeom>
              <a:noFill/>
              <a:ln w="38100">
                <a:solidFill>
                  <a:srgbClr val="6699FF"/>
                </a:solidFill>
                <a:round/>
                <a:headEnd/>
                <a:tailEnd/>
              </a:ln>
            </p:spPr>
            <p:txBody>
              <a:bodyPr lIns="90488" tIns="44450" rIns="90488" bIns="44450" anchor="ctr">
                <a:spAutoFit/>
              </a:bodyPr>
              <a:lstStyle/>
              <a:p>
                <a:endParaRPr lang="en-US"/>
              </a:p>
            </p:txBody>
          </p:sp>
          <p:sp>
            <p:nvSpPr>
              <p:cNvPr id="14351" name="Line 17"/>
              <p:cNvSpPr>
                <a:spLocks noChangeShapeType="1"/>
              </p:cNvSpPr>
              <p:nvPr/>
            </p:nvSpPr>
            <p:spPr bwMode="auto">
              <a:xfrm>
                <a:off x="5378" y="2693"/>
                <a:ext cx="348" cy="0"/>
              </a:xfrm>
              <a:prstGeom prst="line">
                <a:avLst/>
              </a:prstGeom>
              <a:noFill/>
              <a:ln w="38100">
                <a:solidFill>
                  <a:srgbClr val="6699FF"/>
                </a:solidFill>
                <a:round/>
                <a:headEnd/>
                <a:tailEnd/>
              </a:ln>
            </p:spPr>
            <p:txBody>
              <a:bodyPr wrap="none" lIns="90488" tIns="44450" rIns="90488" bIns="44450" anchor="ctr">
                <a:spAutoFit/>
              </a:bodyPr>
              <a:lstStyle/>
              <a:p>
                <a:endParaRPr lang="en-US"/>
              </a:p>
            </p:txBody>
          </p:sp>
          <p:sp>
            <p:nvSpPr>
              <p:cNvPr id="14352" name="Line 18"/>
              <p:cNvSpPr>
                <a:spLocks noChangeShapeType="1"/>
              </p:cNvSpPr>
              <p:nvPr/>
            </p:nvSpPr>
            <p:spPr bwMode="auto">
              <a:xfrm>
                <a:off x="4514" y="2441"/>
                <a:ext cx="468" cy="0"/>
              </a:xfrm>
              <a:prstGeom prst="line">
                <a:avLst/>
              </a:prstGeom>
              <a:noFill/>
              <a:ln w="38100">
                <a:solidFill>
                  <a:srgbClr val="FF0000"/>
                </a:solidFill>
                <a:round/>
                <a:headEnd/>
                <a:tailEnd/>
              </a:ln>
            </p:spPr>
            <p:txBody>
              <a:bodyPr wrap="none" lIns="90488" tIns="44450" rIns="90488" bIns="44450" anchor="ctr">
                <a:spAutoFit/>
              </a:bodyPr>
              <a:lstStyle/>
              <a:p>
                <a:endParaRPr lang="en-US"/>
              </a:p>
            </p:txBody>
          </p:sp>
          <p:sp>
            <p:nvSpPr>
              <p:cNvPr id="14353" name="Freeform 19"/>
              <p:cNvSpPr>
                <a:spLocks/>
              </p:cNvSpPr>
              <p:nvPr/>
            </p:nvSpPr>
            <p:spPr bwMode="auto">
              <a:xfrm>
                <a:off x="4507" y="1950"/>
                <a:ext cx="580" cy="1493"/>
              </a:xfrm>
              <a:custGeom>
                <a:avLst/>
                <a:gdLst>
                  <a:gd name="T0" fmla="*/ 456 w 552"/>
                  <a:gd name="T1" fmla="*/ 0 h 2568"/>
                  <a:gd name="T2" fmla="*/ 0 w 552"/>
                  <a:gd name="T3" fmla="*/ 0 h 2568"/>
                  <a:gd name="T4" fmla="*/ 0 w 552"/>
                  <a:gd name="T5" fmla="*/ 2568 h 2568"/>
                  <a:gd name="T6" fmla="*/ 552 w 552"/>
                  <a:gd name="T7" fmla="*/ 2568 h 2568"/>
                  <a:gd name="T8" fmla="*/ 0 60000 65536"/>
                  <a:gd name="T9" fmla="*/ 0 60000 65536"/>
                  <a:gd name="T10" fmla="*/ 0 60000 65536"/>
                  <a:gd name="T11" fmla="*/ 0 60000 65536"/>
                  <a:gd name="T12" fmla="*/ 0 w 552"/>
                  <a:gd name="T13" fmla="*/ 0 h 2568"/>
                  <a:gd name="T14" fmla="*/ 552 w 552"/>
                  <a:gd name="T15" fmla="*/ 2568 h 2568"/>
                </a:gdLst>
                <a:ahLst/>
                <a:cxnLst>
                  <a:cxn ang="T8">
                    <a:pos x="T0" y="T1"/>
                  </a:cxn>
                  <a:cxn ang="T9">
                    <a:pos x="T2" y="T3"/>
                  </a:cxn>
                  <a:cxn ang="T10">
                    <a:pos x="T4" y="T5"/>
                  </a:cxn>
                  <a:cxn ang="T11">
                    <a:pos x="T6" y="T7"/>
                  </a:cxn>
                </a:cxnLst>
                <a:rect l="T12" t="T13" r="T14" b="T15"/>
                <a:pathLst>
                  <a:path w="552" h="2568">
                    <a:moveTo>
                      <a:pt x="456" y="0"/>
                    </a:moveTo>
                    <a:lnTo>
                      <a:pt x="0" y="0"/>
                    </a:lnTo>
                    <a:lnTo>
                      <a:pt x="0" y="2568"/>
                    </a:lnTo>
                    <a:lnTo>
                      <a:pt x="552" y="2568"/>
                    </a:lnTo>
                  </a:path>
                </a:pathLst>
              </a:custGeom>
              <a:noFill/>
              <a:ln w="38100">
                <a:solidFill>
                  <a:srgbClr val="FF0000"/>
                </a:solidFill>
                <a:round/>
                <a:headEnd/>
                <a:tailEnd/>
              </a:ln>
            </p:spPr>
            <p:txBody>
              <a:bodyPr lIns="90488" tIns="44450" rIns="90488" bIns="44450" anchor="ctr">
                <a:spAutoFit/>
              </a:bodyPr>
              <a:lstStyle/>
              <a:p>
                <a:endParaRPr lang="en-US"/>
              </a:p>
            </p:txBody>
          </p:sp>
          <p:grpSp>
            <p:nvGrpSpPr>
              <p:cNvPr id="16" name="Group 20"/>
              <p:cNvGrpSpPr>
                <a:grpSpLocks/>
              </p:cNvGrpSpPr>
              <p:nvPr/>
            </p:nvGrpSpPr>
            <p:grpSpPr bwMode="auto">
              <a:xfrm>
                <a:off x="4635" y="1894"/>
                <a:ext cx="154" cy="107"/>
                <a:chOff x="667" y="1695"/>
                <a:chExt cx="226" cy="158"/>
              </a:xfrm>
            </p:grpSpPr>
            <p:sp>
              <p:nvSpPr>
                <p:cNvPr id="14453" name="Rectangle 21"/>
                <p:cNvSpPr>
                  <a:spLocks noChangeArrowheads="1"/>
                </p:cNvSpPr>
                <p:nvPr/>
              </p:nvSpPr>
              <p:spPr bwMode="auto">
                <a:xfrm>
                  <a:off x="757" y="1737"/>
                  <a:ext cx="44" cy="54"/>
                </a:xfrm>
                <a:prstGeom prst="rect">
                  <a:avLst/>
                </a:prstGeom>
                <a:solidFill>
                  <a:srgbClr val="EE9700"/>
                </a:solidFill>
                <a:ln w="9525">
                  <a:noFill/>
                  <a:miter lim="800000"/>
                  <a:headEnd/>
                  <a:tailEnd/>
                </a:ln>
              </p:spPr>
              <p:txBody>
                <a:bodyPr/>
                <a:lstStyle/>
                <a:p>
                  <a:endParaRPr lang="en-US"/>
                </a:p>
              </p:txBody>
            </p:sp>
            <p:sp>
              <p:nvSpPr>
                <p:cNvPr id="14454" name="Rectangle 22"/>
                <p:cNvSpPr>
                  <a:spLocks noChangeArrowheads="1"/>
                </p:cNvSpPr>
                <p:nvPr/>
              </p:nvSpPr>
              <p:spPr bwMode="auto">
                <a:xfrm>
                  <a:off x="759" y="1737"/>
                  <a:ext cx="42" cy="54"/>
                </a:xfrm>
                <a:prstGeom prst="rect">
                  <a:avLst/>
                </a:prstGeom>
                <a:noFill/>
                <a:ln w="20638">
                  <a:solidFill>
                    <a:srgbClr val="000000"/>
                  </a:solidFill>
                  <a:miter lim="800000"/>
                  <a:headEnd/>
                  <a:tailEnd/>
                </a:ln>
              </p:spPr>
              <p:txBody>
                <a:bodyPr/>
                <a:lstStyle/>
                <a:p>
                  <a:endParaRPr lang="en-US"/>
                </a:p>
              </p:txBody>
            </p:sp>
            <p:sp>
              <p:nvSpPr>
                <p:cNvPr id="14455" name="Freeform 23"/>
                <p:cNvSpPr>
                  <a:spLocks/>
                </p:cNvSpPr>
                <p:nvPr/>
              </p:nvSpPr>
              <p:spPr bwMode="auto">
                <a:xfrm>
                  <a:off x="779" y="1723"/>
                  <a:ext cx="114" cy="130"/>
                </a:xfrm>
                <a:custGeom>
                  <a:avLst/>
                  <a:gdLst>
                    <a:gd name="T0" fmla="*/ 0 w 114"/>
                    <a:gd name="T1" fmla="*/ 64 h 130"/>
                    <a:gd name="T2" fmla="*/ 114 w 114"/>
                    <a:gd name="T3" fmla="*/ 0 h 130"/>
                    <a:gd name="T4" fmla="*/ 114 w 114"/>
                    <a:gd name="T5" fmla="*/ 130 h 130"/>
                    <a:gd name="T6" fmla="*/ 0 w 114"/>
                    <a:gd name="T7" fmla="*/ 64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0" y="64"/>
                      </a:moveTo>
                      <a:lnTo>
                        <a:pt x="114" y="0"/>
                      </a:lnTo>
                      <a:lnTo>
                        <a:pt x="114" y="130"/>
                      </a:lnTo>
                      <a:lnTo>
                        <a:pt x="0" y="64"/>
                      </a:lnTo>
                      <a:close/>
                    </a:path>
                  </a:pathLst>
                </a:custGeom>
                <a:solidFill>
                  <a:srgbClr val="EE9700"/>
                </a:solidFill>
                <a:ln w="9525">
                  <a:noFill/>
                  <a:round/>
                  <a:headEnd/>
                  <a:tailEnd/>
                </a:ln>
              </p:spPr>
              <p:txBody>
                <a:bodyPr/>
                <a:lstStyle/>
                <a:p>
                  <a:endParaRPr lang="en-US"/>
                </a:p>
              </p:txBody>
            </p:sp>
            <p:sp>
              <p:nvSpPr>
                <p:cNvPr id="14456" name="Freeform 24"/>
                <p:cNvSpPr>
                  <a:spLocks/>
                </p:cNvSpPr>
                <p:nvPr/>
              </p:nvSpPr>
              <p:spPr bwMode="auto">
                <a:xfrm>
                  <a:off x="779" y="1723"/>
                  <a:ext cx="114" cy="130"/>
                </a:xfrm>
                <a:custGeom>
                  <a:avLst/>
                  <a:gdLst>
                    <a:gd name="T0" fmla="*/ 0 w 114"/>
                    <a:gd name="T1" fmla="*/ 66 h 130"/>
                    <a:gd name="T2" fmla="*/ 114 w 114"/>
                    <a:gd name="T3" fmla="*/ 0 h 130"/>
                    <a:gd name="T4" fmla="*/ 114 w 114"/>
                    <a:gd name="T5" fmla="*/ 130 h 130"/>
                    <a:gd name="T6" fmla="*/ 0 w 114"/>
                    <a:gd name="T7" fmla="*/ 66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0" y="66"/>
                      </a:moveTo>
                      <a:lnTo>
                        <a:pt x="114" y="0"/>
                      </a:lnTo>
                      <a:lnTo>
                        <a:pt x="114" y="130"/>
                      </a:lnTo>
                      <a:lnTo>
                        <a:pt x="0" y="66"/>
                      </a:lnTo>
                      <a:close/>
                    </a:path>
                  </a:pathLst>
                </a:custGeom>
                <a:noFill/>
                <a:ln w="20638">
                  <a:solidFill>
                    <a:srgbClr val="000000"/>
                  </a:solidFill>
                  <a:round/>
                  <a:headEnd/>
                  <a:tailEnd/>
                </a:ln>
              </p:spPr>
              <p:txBody>
                <a:bodyPr/>
                <a:lstStyle/>
                <a:p>
                  <a:endParaRPr lang="en-US"/>
                </a:p>
              </p:txBody>
            </p:sp>
            <p:sp>
              <p:nvSpPr>
                <p:cNvPr id="14457" name="Freeform 25"/>
                <p:cNvSpPr>
                  <a:spLocks/>
                </p:cNvSpPr>
                <p:nvPr/>
              </p:nvSpPr>
              <p:spPr bwMode="auto">
                <a:xfrm>
                  <a:off x="667" y="1723"/>
                  <a:ext cx="114" cy="130"/>
                </a:xfrm>
                <a:custGeom>
                  <a:avLst/>
                  <a:gdLst>
                    <a:gd name="T0" fmla="*/ 114 w 114"/>
                    <a:gd name="T1" fmla="*/ 64 h 130"/>
                    <a:gd name="T2" fmla="*/ 0 w 114"/>
                    <a:gd name="T3" fmla="*/ 0 h 130"/>
                    <a:gd name="T4" fmla="*/ 0 w 114"/>
                    <a:gd name="T5" fmla="*/ 130 h 130"/>
                    <a:gd name="T6" fmla="*/ 114 w 114"/>
                    <a:gd name="T7" fmla="*/ 64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114" y="64"/>
                      </a:moveTo>
                      <a:lnTo>
                        <a:pt x="0" y="0"/>
                      </a:lnTo>
                      <a:lnTo>
                        <a:pt x="0" y="130"/>
                      </a:lnTo>
                      <a:lnTo>
                        <a:pt x="114" y="64"/>
                      </a:lnTo>
                      <a:close/>
                    </a:path>
                  </a:pathLst>
                </a:custGeom>
                <a:solidFill>
                  <a:srgbClr val="EE9700"/>
                </a:solidFill>
                <a:ln w="9525">
                  <a:noFill/>
                  <a:round/>
                  <a:headEnd/>
                  <a:tailEnd/>
                </a:ln>
              </p:spPr>
              <p:txBody>
                <a:bodyPr/>
                <a:lstStyle/>
                <a:p>
                  <a:endParaRPr lang="en-US"/>
                </a:p>
              </p:txBody>
            </p:sp>
            <p:sp>
              <p:nvSpPr>
                <p:cNvPr id="14458" name="Freeform 26"/>
                <p:cNvSpPr>
                  <a:spLocks/>
                </p:cNvSpPr>
                <p:nvPr/>
              </p:nvSpPr>
              <p:spPr bwMode="auto">
                <a:xfrm>
                  <a:off x="667" y="1723"/>
                  <a:ext cx="114" cy="130"/>
                </a:xfrm>
                <a:custGeom>
                  <a:avLst/>
                  <a:gdLst>
                    <a:gd name="T0" fmla="*/ 114 w 114"/>
                    <a:gd name="T1" fmla="*/ 66 h 130"/>
                    <a:gd name="T2" fmla="*/ 0 w 114"/>
                    <a:gd name="T3" fmla="*/ 0 h 130"/>
                    <a:gd name="T4" fmla="*/ 0 w 114"/>
                    <a:gd name="T5" fmla="*/ 130 h 130"/>
                    <a:gd name="T6" fmla="*/ 114 w 114"/>
                    <a:gd name="T7" fmla="*/ 66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114" y="66"/>
                      </a:moveTo>
                      <a:lnTo>
                        <a:pt x="0" y="0"/>
                      </a:lnTo>
                      <a:lnTo>
                        <a:pt x="0" y="130"/>
                      </a:lnTo>
                      <a:lnTo>
                        <a:pt x="114" y="66"/>
                      </a:lnTo>
                      <a:close/>
                    </a:path>
                  </a:pathLst>
                </a:custGeom>
                <a:noFill/>
                <a:ln w="20638">
                  <a:solidFill>
                    <a:srgbClr val="000000"/>
                  </a:solidFill>
                  <a:round/>
                  <a:headEnd/>
                  <a:tailEnd/>
                </a:ln>
              </p:spPr>
              <p:txBody>
                <a:bodyPr/>
                <a:lstStyle/>
                <a:p>
                  <a:endParaRPr lang="en-US"/>
                </a:p>
              </p:txBody>
            </p:sp>
            <p:sp>
              <p:nvSpPr>
                <p:cNvPr id="14459" name="Rectangle 27"/>
                <p:cNvSpPr>
                  <a:spLocks noChangeArrowheads="1"/>
                </p:cNvSpPr>
                <p:nvPr/>
              </p:nvSpPr>
              <p:spPr bwMode="auto">
                <a:xfrm>
                  <a:off x="731" y="1695"/>
                  <a:ext cx="98" cy="44"/>
                </a:xfrm>
                <a:prstGeom prst="rect">
                  <a:avLst/>
                </a:prstGeom>
                <a:solidFill>
                  <a:srgbClr val="EE9700"/>
                </a:solidFill>
                <a:ln w="9525">
                  <a:noFill/>
                  <a:miter lim="800000"/>
                  <a:headEnd/>
                  <a:tailEnd/>
                </a:ln>
              </p:spPr>
              <p:txBody>
                <a:bodyPr/>
                <a:lstStyle/>
                <a:p>
                  <a:endParaRPr lang="en-US"/>
                </a:p>
              </p:txBody>
            </p:sp>
            <p:sp>
              <p:nvSpPr>
                <p:cNvPr id="14460" name="Rectangle 28"/>
                <p:cNvSpPr>
                  <a:spLocks noChangeArrowheads="1"/>
                </p:cNvSpPr>
                <p:nvPr/>
              </p:nvSpPr>
              <p:spPr bwMode="auto">
                <a:xfrm>
                  <a:off x="731" y="1695"/>
                  <a:ext cx="98" cy="44"/>
                </a:xfrm>
                <a:prstGeom prst="rect">
                  <a:avLst/>
                </a:prstGeom>
                <a:noFill/>
                <a:ln w="20638">
                  <a:solidFill>
                    <a:srgbClr val="000000"/>
                  </a:solidFill>
                  <a:miter lim="800000"/>
                  <a:headEnd/>
                  <a:tailEnd/>
                </a:ln>
              </p:spPr>
              <p:txBody>
                <a:bodyPr/>
                <a:lstStyle/>
                <a:p>
                  <a:endParaRPr lang="en-US"/>
                </a:p>
              </p:txBody>
            </p:sp>
          </p:grpSp>
          <p:grpSp>
            <p:nvGrpSpPr>
              <p:cNvPr id="17" name="Group 29"/>
              <p:cNvGrpSpPr>
                <a:grpSpLocks/>
              </p:cNvGrpSpPr>
              <p:nvPr/>
            </p:nvGrpSpPr>
            <p:grpSpPr bwMode="auto">
              <a:xfrm>
                <a:off x="4635" y="2380"/>
                <a:ext cx="154" cy="107"/>
                <a:chOff x="667" y="1695"/>
                <a:chExt cx="226" cy="158"/>
              </a:xfrm>
            </p:grpSpPr>
            <p:sp>
              <p:nvSpPr>
                <p:cNvPr id="14445" name="Rectangle 30"/>
                <p:cNvSpPr>
                  <a:spLocks noChangeArrowheads="1"/>
                </p:cNvSpPr>
                <p:nvPr/>
              </p:nvSpPr>
              <p:spPr bwMode="auto">
                <a:xfrm>
                  <a:off x="757" y="1737"/>
                  <a:ext cx="44" cy="54"/>
                </a:xfrm>
                <a:prstGeom prst="rect">
                  <a:avLst/>
                </a:prstGeom>
                <a:solidFill>
                  <a:srgbClr val="EE9700"/>
                </a:solidFill>
                <a:ln w="9525">
                  <a:noFill/>
                  <a:miter lim="800000"/>
                  <a:headEnd/>
                  <a:tailEnd/>
                </a:ln>
              </p:spPr>
              <p:txBody>
                <a:bodyPr/>
                <a:lstStyle/>
                <a:p>
                  <a:endParaRPr lang="en-US"/>
                </a:p>
              </p:txBody>
            </p:sp>
            <p:sp>
              <p:nvSpPr>
                <p:cNvPr id="14446" name="Rectangle 31"/>
                <p:cNvSpPr>
                  <a:spLocks noChangeArrowheads="1"/>
                </p:cNvSpPr>
                <p:nvPr/>
              </p:nvSpPr>
              <p:spPr bwMode="auto">
                <a:xfrm>
                  <a:off x="759" y="1737"/>
                  <a:ext cx="42" cy="54"/>
                </a:xfrm>
                <a:prstGeom prst="rect">
                  <a:avLst/>
                </a:prstGeom>
                <a:noFill/>
                <a:ln w="20638">
                  <a:solidFill>
                    <a:srgbClr val="000000"/>
                  </a:solidFill>
                  <a:miter lim="800000"/>
                  <a:headEnd/>
                  <a:tailEnd/>
                </a:ln>
              </p:spPr>
              <p:txBody>
                <a:bodyPr/>
                <a:lstStyle/>
                <a:p>
                  <a:endParaRPr lang="en-US"/>
                </a:p>
              </p:txBody>
            </p:sp>
            <p:sp>
              <p:nvSpPr>
                <p:cNvPr id="14447" name="Freeform 32"/>
                <p:cNvSpPr>
                  <a:spLocks/>
                </p:cNvSpPr>
                <p:nvPr/>
              </p:nvSpPr>
              <p:spPr bwMode="auto">
                <a:xfrm>
                  <a:off x="779" y="1723"/>
                  <a:ext cx="114" cy="130"/>
                </a:xfrm>
                <a:custGeom>
                  <a:avLst/>
                  <a:gdLst>
                    <a:gd name="T0" fmla="*/ 0 w 114"/>
                    <a:gd name="T1" fmla="*/ 64 h 130"/>
                    <a:gd name="T2" fmla="*/ 114 w 114"/>
                    <a:gd name="T3" fmla="*/ 0 h 130"/>
                    <a:gd name="T4" fmla="*/ 114 w 114"/>
                    <a:gd name="T5" fmla="*/ 130 h 130"/>
                    <a:gd name="T6" fmla="*/ 0 w 114"/>
                    <a:gd name="T7" fmla="*/ 64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0" y="64"/>
                      </a:moveTo>
                      <a:lnTo>
                        <a:pt x="114" y="0"/>
                      </a:lnTo>
                      <a:lnTo>
                        <a:pt x="114" y="130"/>
                      </a:lnTo>
                      <a:lnTo>
                        <a:pt x="0" y="64"/>
                      </a:lnTo>
                      <a:close/>
                    </a:path>
                  </a:pathLst>
                </a:custGeom>
                <a:solidFill>
                  <a:srgbClr val="EE9700"/>
                </a:solidFill>
                <a:ln w="9525">
                  <a:noFill/>
                  <a:round/>
                  <a:headEnd/>
                  <a:tailEnd/>
                </a:ln>
              </p:spPr>
              <p:txBody>
                <a:bodyPr/>
                <a:lstStyle/>
                <a:p>
                  <a:endParaRPr lang="en-US"/>
                </a:p>
              </p:txBody>
            </p:sp>
            <p:sp>
              <p:nvSpPr>
                <p:cNvPr id="14448" name="Freeform 33"/>
                <p:cNvSpPr>
                  <a:spLocks/>
                </p:cNvSpPr>
                <p:nvPr/>
              </p:nvSpPr>
              <p:spPr bwMode="auto">
                <a:xfrm>
                  <a:off x="779" y="1723"/>
                  <a:ext cx="114" cy="130"/>
                </a:xfrm>
                <a:custGeom>
                  <a:avLst/>
                  <a:gdLst>
                    <a:gd name="T0" fmla="*/ 0 w 114"/>
                    <a:gd name="T1" fmla="*/ 66 h 130"/>
                    <a:gd name="T2" fmla="*/ 114 w 114"/>
                    <a:gd name="T3" fmla="*/ 0 h 130"/>
                    <a:gd name="T4" fmla="*/ 114 w 114"/>
                    <a:gd name="T5" fmla="*/ 130 h 130"/>
                    <a:gd name="T6" fmla="*/ 0 w 114"/>
                    <a:gd name="T7" fmla="*/ 66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0" y="66"/>
                      </a:moveTo>
                      <a:lnTo>
                        <a:pt x="114" y="0"/>
                      </a:lnTo>
                      <a:lnTo>
                        <a:pt x="114" y="130"/>
                      </a:lnTo>
                      <a:lnTo>
                        <a:pt x="0" y="66"/>
                      </a:lnTo>
                      <a:close/>
                    </a:path>
                  </a:pathLst>
                </a:custGeom>
                <a:noFill/>
                <a:ln w="20638">
                  <a:solidFill>
                    <a:srgbClr val="000000"/>
                  </a:solidFill>
                  <a:round/>
                  <a:headEnd/>
                  <a:tailEnd/>
                </a:ln>
              </p:spPr>
              <p:txBody>
                <a:bodyPr/>
                <a:lstStyle/>
                <a:p>
                  <a:endParaRPr lang="en-US"/>
                </a:p>
              </p:txBody>
            </p:sp>
            <p:sp>
              <p:nvSpPr>
                <p:cNvPr id="14449" name="Freeform 34"/>
                <p:cNvSpPr>
                  <a:spLocks/>
                </p:cNvSpPr>
                <p:nvPr/>
              </p:nvSpPr>
              <p:spPr bwMode="auto">
                <a:xfrm>
                  <a:off x="667" y="1723"/>
                  <a:ext cx="114" cy="130"/>
                </a:xfrm>
                <a:custGeom>
                  <a:avLst/>
                  <a:gdLst>
                    <a:gd name="T0" fmla="*/ 114 w 114"/>
                    <a:gd name="T1" fmla="*/ 64 h 130"/>
                    <a:gd name="T2" fmla="*/ 0 w 114"/>
                    <a:gd name="T3" fmla="*/ 0 h 130"/>
                    <a:gd name="T4" fmla="*/ 0 w 114"/>
                    <a:gd name="T5" fmla="*/ 130 h 130"/>
                    <a:gd name="T6" fmla="*/ 114 w 114"/>
                    <a:gd name="T7" fmla="*/ 64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114" y="64"/>
                      </a:moveTo>
                      <a:lnTo>
                        <a:pt x="0" y="0"/>
                      </a:lnTo>
                      <a:lnTo>
                        <a:pt x="0" y="130"/>
                      </a:lnTo>
                      <a:lnTo>
                        <a:pt x="114" y="64"/>
                      </a:lnTo>
                      <a:close/>
                    </a:path>
                  </a:pathLst>
                </a:custGeom>
                <a:solidFill>
                  <a:srgbClr val="EE9700"/>
                </a:solidFill>
                <a:ln w="9525">
                  <a:noFill/>
                  <a:round/>
                  <a:headEnd/>
                  <a:tailEnd/>
                </a:ln>
              </p:spPr>
              <p:txBody>
                <a:bodyPr/>
                <a:lstStyle/>
                <a:p>
                  <a:endParaRPr lang="en-US"/>
                </a:p>
              </p:txBody>
            </p:sp>
            <p:sp>
              <p:nvSpPr>
                <p:cNvPr id="14450" name="Freeform 35"/>
                <p:cNvSpPr>
                  <a:spLocks/>
                </p:cNvSpPr>
                <p:nvPr/>
              </p:nvSpPr>
              <p:spPr bwMode="auto">
                <a:xfrm>
                  <a:off x="667" y="1723"/>
                  <a:ext cx="114" cy="130"/>
                </a:xfrm>
                <a:custGeom>
                  <a:avLst/>
                  <a:gdLst>
                    <a:gd name="T0" fmla="*/ 114 w 114"/>
                    <a:gd name="T1" fmla="*/ 66 h 130"/>
                    <a:gd name="T2" fmla="*/ 0 w 114"/>
                    <a:gd name="T3" fmla="*/ 0 h 130"/>
                    <a:gd name="T4" fmla="*/ 0 w 114"/>
                    <a:gd name="T5" fmla="*/ 130 h 130"/>
                    <a:gd name="T6" fmla="*/ 114 w 114"/>
                    <a:gd name="T7" fmla="*/ 66 h 130"/>
                    <a:gd name="T8" fmla="*/ 0 60000 65536"/>
                    <a:gd name="T9" fmla="*/ 0 60000 65536"/>
                    <a:gd name="T10" fmla="*/ 0 60000 65536"/>
                    <a:gd name="T11" fmla="*/ 0 60000 65536"/>
                    <a:gd name="T12" fmla="*/ 0 w 114"/>
                    <a:gd name="T13" fmla="*/ 0 h 130"/>
                    <a:gd name="T14" fmla="*/ 114 w 114"/>
                    <a:gd name="T15" fmla="*/ 130 h 130"/>
                  </a:gdLst>
                  <a:ahLst/>
                  <a:cxnLst>
                    <a:cxn ang="T8">
                      <a:pos x="T0" y="T1"/>
                    </a:cxn>
                    <a:cxn ang="T9">
                      <a:pos x="T2" y="T3"/>
                    </a:cxn>
                    <a:cxn ang="T10">
                      <a:pos x="T4" y="T5"/>
                    </a:cxn>
                    <a:cxn ang="T11">
                      <a:pos x="T6" y="T7"/>
                    </a:cxn>
                  </a:cxnLst>
                  <a:rect l="T12" t="T13" r="T14" b="T15"/>
                  <a:pathLst>
                    <a:path w="114" h="130">
                      <a:moveTo>
                        <a:pt x="114" y="66"/>
                      </a:moveTo>
                      <a:lnTo>
                        <a:pt x="0" y="0"/>
                      </a:lnTo>
                      <a:lnTo>
                        <a:pt x="0" y="130"/>
                      </a:lnTo>
                      <a:lnTo>
                        <a:pt x="114" y="66"/>
                      </a:lnTo>
                      <a:close/>
                    </a:path>
                  </a:pathLst>
                </a:custGeom>
                <a:noFill/>
                <a:ln w="20638">
                  <a:solidFill>
                    <a:srgbClr val="000000"/>
                  </a:solidFill>
                  <a:round/>
                  <a:headEnd/>
                  <a:tailEnd/>
                </a:ln>
              </p:spPr>
              <p:txBody>
                <a:bodyPr/>
                <a:lstStyle/>
                <a:p>
                  <a:endParaRPr lang="en-US"/>
                </a:p>
              </p:txBody>
            </p:sp>
            <p:sp>
              <p:nvSpPr>
                <p:cNvPr id="14451" name="Rectangle 36"/>
                <p:cNvSpPr>
                  <a:spLocks noChangeArrowheads="1"/>
                </p:cNvSpPr>
                <p:nvPr/>
              </p:nvSpPr>
              <p:spPr bwMode="auto">
                <a:xfrm>
                  <a:off x="731" y="1695"/>
                  <a:ext cx="98" cy="44"/>
                </a:xfrm>
                <a:prstGeom prst="rect">
                  <a:avLst/>
                </a:prstGeom>
                <a:solidFill>
                  <a:srgbClr val="EE9700"/>
                </a:solidFill>
                <a:ln w="9525">
                  <a:noFill/>
                  <a:miter lim="800000"/>
                  <a:headEnd/>
                  <a:tailEnd/>
                </a:ln>
              </p:spPr>
              <p:txBody>
                <a:bodyPr/>
                <a:lstStyle/>
                <a:p>
                  <a:endParaRPr lang="en-US"/>
                </a:p>
              </p:txBody>
            </p:sp>
            <p:sp>
              <p:nvSpPr>
                <p:cNvPr id="14452" name="Rectangle 37"/>
                <p:cNvSpPr>
                  <a:spLocks noChangeArrowheads="1"/>
                </p:cNvSpPr>
                <p:nvPr/>
              </p:nvSpPr>
              <p:spPr bwMode="auto">
                <a:xfrm>
                  <a:off x="731" y="1695"/>
                  <a:ext cx="98" cy="44"/>
                </a:xfrm>
                <a:prstGeom prst="rect">
                  <a:avLst/>
                </a:prstGeom>
                <a:noFill/>
                <a:ln w="20638">
                  <a:solidFill>
                    <a:srgbClr val="000000"/>
                  </a:solidFill>
                  <a:miter lim="800000"/>
                  <a:headEnd/>
                  <a:tailEnd/>
                </a:ln>
              </p:spPr>
              <p:txBody>
                <a:bodyPr/>
                <a:lstStyle/>
                <a:p>
                  <a:endParaRPr lang="en-US"/>
                </a:p>
              </p:txBody>
            </p:sp>
          </p:grpSp>
          <p:grpSp>
            <p:nvGrpSpPr>
              <p:cNvPr id="18" name="Group 38"/>
              <p:cNvGrpSpPr>
                <a:grpSpLocks/>
              </p:cNvGrpSpPr>
              <p:nvPr/>
            </p:nvGrpSpPr>
            <p:grpSpPr bwMode="auto">
              <a:xfrm>
                <a:off x="4731" y="2822"/>
                <a:ext cx="770" cy="972"/>
                <a:chOff x="2767" y="1185"/>
                <a:chExt cx="974" cy="1230"/>
              </a:xfrm>
            </p:grpSpPr>
            <p:sp>
              <p:nvSpPr>
                <p:cNvPr id="14396" name="Freeform 39"/>
                <p:cNvSpPr>
                  <a:spLocks/>
                </p:cNvSpPr>
                <p:nvPr/>
              </p:nvSpPr>
              <p:spPr bwMode="auto">
                <a:xfrm>
                  <a:off x="3093" y="1185"/>
                  <a:ext cx="594" cy="186"/>
                </a:xfrm>
                <a:custGeom>
                  <a:avLst/>
                  <a:gdLst>
                    <a:gd name="T0" fmla="*/ 22 w 594"/>
                    <a:gd name="T1" fmla="*/ 0 h 186"/>
                    <a:gd name="T2" fmla="*/ 572 w 594"/>
                    <a:gd name="T3" fmla="*/ 0 h 186"/>
                    <a:gd name="T4" fmla="*/ 580 w 594"/>
                    <a:gd name="T5" fmla="*/ 2 h 186"/>
                    <a:gd name="T6" fmla="*/ 588 w 594"/>
                    <a:gd name="T7" fmla="*/ 6 h 186"/>
                    <a:gd name="T8" fmla="*/ 592 w 594"/>
                    <a:gd name="T9" fmla="*/ 12 h 186"/>
                    <a:gd name="T10" fmla="*/ 594 w 594"/>
                    <a:gd name="T11" fmla="*/ 22 h 186"/>
                    <a:gd name="T12" fmla="*/ 594 w 594"/>
                    <a:gd name="T13" fmla="*/ 166 h 186"/>
                    <a:gd name="T14" fmla="*/ 592 w 594"/>
                    <a:gd name="T15" fmla="*/ 174 h 186"/>
                    <a:gd name="T16" fmla="*/ 588 w 594"/>
                    <a:gd name="T17" fmla="*/ 180 h 186"/>
                    <a:gd name="T18" fmla="*/ 580 w 594"/>
                    <a:gd name="T19" fmla="*/ 186 h 186"/>
                    <a:gd name="T20" fmla="*/ 572 w 594"/>
                    <a:gd name="T21" fmla="*/ 186 h 186"/>
                    <a:gd name="T22" fmla="*/ 22 w 594"/>
                    <a:gd name="T23" fmla="*/ 186 h 186"/>
                    <a:gd name="T24" fmla="*/ 14 w 594"/>
                    <a:gd name="T25" fmla="*/ 186 h 186"/>
                    <a:gd name="T26" fmla="*/ 6 w 594"/>
                    <a:gd name="T27" fmla="*/ 180 h 186"/>
                    <a:gd name="T28" fmla="*/ 2 w 594"/>
                    <a:gd name="T29" fmla="*/ 174 h 186"/>
                    <a:gd name="T30" fmla="*/ 0 w 594"/>
                    <a:gd name="T31" fmla="*/ 166 h 186"/>
                    <a:gd name="T32" fmla="*/ 0 w 594"/>
                    <a:gd name="T33" fmla="*/ 22 h 186"/>
                    <a:gd name="T34" fmla="*/ 2 w 594"/>
                    <a:gd name="T35" fmla="*/ 12 h 186"/>
                    <a:gd name="T36" fmla="*/ 6 w 594"/>
                    <a:gd name="T37" fmla="*/ 6 h 186"/>
                    <a:gd name="T38" fmla="*/ 14 w 594"/>
                    <a:gd name="T39" fmla="*/ 2 h 186"/>
                    <a:gd name="T40" fmla="*/ 22 w 594"/>
                    <a:gd name="T41" fmla="*/ 0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4"/>
                    <a:gd name="T64" fmla="*/ 0 h 186"/>
                    <a:gd name="T65" fmla="*/ 594 w 594"/>
                    <a:gd name="T66" fmla="*/ 186 h 1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4" h="186">
                      <a:moveTo>
                        <a:pt x="22" y="0"/>
                      </a:moveTo>
                      <a:lnTo>
                        <a:pt x="572" y="0"/>
                      </a:lnTo>
                      <a:lnTo>
                        <a:pt x="580" y="2"/>
                      </a:lnTo>
                      <a:lnTo>
                        <a:pt x="588" y="6"/>
                      </a:lnTo>
                      <a:lnTo>
                        <a:pt x="592" y="12"/>
                      </a:lnTo>
                      <a:lnTo>
                        <a:pt x="594" y="22"/>
                      </a:lnTo>
                      <a:lnTo>
                        <a:pt x="594" y="166"/>
                      </a:lnTo>
                      <a:lnTo>
                        <a:pt x="592" y="174"/>
                      </a:lnTo>
                      <a:lnTo>
                        <a:pt x="588" y="180"/>
                      </a:lnTo>
                      <a:lnTo>
                        <a:pt x="580" y="186"/>
                      </a:lnTo>
                      <a:lnTo>
                        <a:pt x="572" y="186"/>
                      </a:lnTo>
                      <a:lnTo>
                        <a:pt x="22" y="186"/>
                      </a:lnTo>
                      <a:lnTo>
                        <a:pt x="14" y="186"/>
                      </a:lnTo>
                      <a:lnTo>
                        <a:pt x="6" y="180"/>
                      </a:lnTo>
                      <a:lnTo>
                        <a:pt x="2" y="174"/>
                      </a:lnTo>
                      <a:lnTo>
                        <a:pt x="0" y="166"/>
                      </a:lnTo>
                      <a:lnTo>
                        <a:pt x="0" y="22"/>
                      </a:lnTo>
                      <a:lnTo>
                        <a:pt x="2" y="12"/>
                      </a:lnTo>
                      <a:lnTo>
                        <a:pt x="6" y="6"/>
                      </a:lnTo>
                      <a:lnTo>
                        <a:pt x="14" y="2"/>
                      </a:lnTo>
                      <a:lnTo>
                        <a:pt x="22" y="0"/>
                      </a:lnTo>
                      <a:close/>
                    </a:path>
                  </a:pathLst>
                </a:custGeom>
                <a:solidFill>
                  <a:srgbClr val="FFFFFF"/>
                </a:solidFill>
                <a:ln w="9525">
                  <a:noFill/>
                  <a:round/>
                  <a:headEnd/>
                  <a:tailEnd/>
                </a:ln>
              </p:spPr>
              <p:txBody>
                <a:bodyPr/>
                <a:lstStyle/>
                <a:p>
                  <a:endParaRPr lang="en-US"/>
                </a:p>
              </p:txBody>
            </p:sp>
            <p:sp>
              <p:nvSpPr>
                <p:cNvPr id="14397" name="Freeform 40"/>
                <p:cNvSpPr>
                  <a:spLocks/>
                </p:cNvSpPr>
                <p:nvPr/>
              </p:nvSpPr>
              <p:spPr bwMode="auto">
                <a:xfrm>
                  <a:off x="3093" y="1185"/>
                  <a:ext cx="594" cy="188"/>
                </a:xfrm>
                <a:custGeom>
                  <a:avLst/>
                  <a:gdLst>
                    <a:gd name="T0" fmla="*/ 22 w 594"/>
                    <a:gd name="T1" fmla="*/ 0 h 188"/>
                    <a:gd name="T2" fmla="*/ 572 w 594"/>
                    <a:gd name="T3" fmla="*/ 0 h 188"/>
                    <a:gd name="T4" fmla="*/ 580 w 594"/>
                    <a:gd name="T5" fmla="*/ 2 h 188"/>
                    <a:gd name="T6" fmla="*/ 588 w 594"/>
                    <a:gd name="T7" fmla="*/ 6 h 188"/>
                    <a:gd name="T8" fmla="*/ 592 w 594"/>
                    <a:gd name="T9" fmla="*/ 12 h 188"/>
                    <a:gd name="T10" fmla="*/ 594 w 594"/>
                    <a:gd name="T11" fmla="*/ 22 h 188"/>
                    <a:gd name="T12" fmla="*/ 594 w 594"/>
                    <a:gd name="T13" fmla="*/ 166 h 188"/>
                    <a:gd name="T14" fmla="*/ 592 w 594"/>
                    <a:gd name="T15" fmla="*/ 174 h 188"/>
                    <a:gd name="T16" fmla="*/ 588 w 594"/>
                    <a:gd name="T17" fmla="*/ 180 h 188"/>
                    <a:gd name="T18" fmla="*/ 580 w 594"/>
                    <a:gd name="T19" fmla="*/ 186 h 188"/>
                    <a:gd name="T20" fmla="*/ 572 w 594"/>
                    <a:gd name="T21" fmla="*/ 188 h 188"/>
                    <a:gd name="T22" fmla="*/ 22 w 594"/>
                    <a:gd name="T23" fmla="*/ 188 h 188"/>
                    <a:gd name="T24" fmla="*/ 14 w 594"/>
                    <a:gd name="T25" fmla="*/ 186 h 188"/>
                    <a:gd name="T26" fmla="*/ 6 w 594"/>
                    <a:gd name="T27" fmla="*/ 180 h 188"/>
                    <a:gd name="T28" fmla="*/ 2 w 594"/>
                    <a:gd name="T29" fmla="*/ 174 h 188"/>
                    <a:gd name="T30" fmla="*/ 0 w 594"/>
                    <a:gd name="T31" fmla="*/ 166 h 188"/>
                    <a:gd name="T32" fmla="*/ 0 w 594"/>
                    <a:gd name="T33" fmla="*/ 22 h 188"/>
                    <a:gd name="T34" fmla="*/ 2 w 594"/>
                    <a:gd name="T35" fmla="*/ 12 h 188"/>
                    <a:gd name="T36" fmla="*/ 6 w 594"/>
                    <a:gd name="T37" fmla="*/ 6 h 188"/>
                    <a:gd name="T38" fmla="*/ 14 w 594"/>
                    <a:gd name="T39" fmla="*/ 2 h 188"/>
                    <a:gd name="T40" fmla="*/ 22 w 594"/>
                    <a:gd name="T41" fmla="*/ 0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4"/>
                    <a:gd name="T64" fmla="*/ 0 h 188"/>
                    <a:gd name="T65" fmla="*/ 594 w 594"/>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4" h="188">
                      <a:moveTo>
                        <a:pt x="22" y="0"/>
                      </a:moveTo>
                      <a:lnTo>
                        <a:pt x="572" y="0"/>
                      </a:lnTo>
                      <a:lnTo>
                        <a:pt x="580" y="2"/>
                      </a:lnTo>
                      <a:lnTo>
                        <a:pt x="588" y="6"/>
                      </a:lnTo>
                      <a:lnTo>
                        <a:pt x="592" y="12"/>
                      </a:lnTo>
                      <a:lnTo>
                        <a:pt x="594" y="22"/>
                      </a:lnTo>
                      <a:lnTo>
                        <a:pt x="594" y="166"/>
                      </a:lnTo>
                      <a:lnTo>
                        <a:pt x="592" y="174"/>
                      </a:lnTo>
                      <a:lnTo>
                        <a:pt x="588" y="180"/>
                      </a:lnTo>
                      <a:lnTo>
                        <a:pt x="580" y="186"/>
                      </a:lnTo>
                      <a:lnTo>
                        <a:pt x="572" y="188"/>
                      </a:lnTo>
                      <a:lnTo>
                        <a:pt x="22" y="188"/>
                      </a:lnTo>
                      <a:lnTo>
                        <a:pt x="14" y="186"/>
                      </a:lnTo>
                      <a:lnTo>
                        <a:pt x="6" y="180"/>
                      </a:lnTo>
                      <a:lnTo>
                        <a:pt x="2" y="174"/>
                      </a:lnTo>
                      <a:lnTo>
                        <a:pt x="0" y="166"/>
                      </a:lnTo>
                      <a:lnTo>
                        <a:pt x="0" y="22"/>
                      </a:lnTo>
                      <a:lnTo>
                        <a:pt x="2" y="12"/>
                      </a:lnTo>
                      <a:lnTo>
                        <a:pt x="6" y="6"/>
                      </a:lnTo>
                      <a:lnTo>
                        <a:pt x="14" y="2"/>
                      </a:lnTo>
                      <a:lnTo>
                        <a:pt x="22" y="0"/>
                      </a:lnTo>
                      <a:close/>
                    </a:path>
                  </a:pathLst>
                </a:custGeom>
                <a:noFill/>
                <a:ln w="20638">
                  <a:solidFill>
                    <a:srgbClr val="000000"/>
                  </a:solidFill>
                  <a:round/>
                  <a:headEnd/>
                  <a:tailEnd/>
                </a:ln>
              </p:spPr>
              <p:txBody>
                <a:bodyPr/>
                <a:lstStyle/>
                <a:p>
                  <a:endParaRPr lang="en-US"/>
                </a:p>
              </p:txBody>
            </p:sp>
            <p:sp>
              <p:nvSpPr>
                <p:cNvPr id="14398" name="Rectangle 41"/>
                <p:cNvSpPr>
                  <a:spLocks noChangeArrowheads="1"/>
                </p:cNvSpPr>
                <p:nvPr/>
              </p:nvSpPr>
              <p:spPr bwMode="auto">
                <a:xfrm>
                  <a:off x="3505" y="1209"/>
                  <a:ext cx="136" cy="138"/>
                </a:xfrm>
                <a:prstGeom prst="rect">
                  <a:avLst/>
                </a:prstGeom>
                <a:solidFill>
                  <a:srgbClr val="CCCCCC"/>
                </a:solidFill>
                <a:ln w="9525">
                  <a:noFill/>
                  <a:miter lim="800000"/>
                  <a:headEnd/>
                  <a:tailEnd/>
                </a:ln>
              </p:spPr>
              <p:txBody>
                <a:bodyPr/>
                <a:lstStyle/>
                <a:p>
                  <a:endParaRPr lang="en-US"/>
                </a:p>
              </p:txBody>
            </p:sp>
            <p:sp>
              <p:nvSpPr>
                <p:cNvPr id="14399" name="Rectangle 42"/>
                <p:cNvSpPr>
                  <a:spLocks noChangeArrowheads="1"/>
                </p:cNvSpPr>
                <p:nvPr/>
              </p:nvSpPr>
              <p:spPr bwMode="auto">
                <a:xfrm>
                  <a:off x="3505" y="1211"/>
                  <a:ext cx="136" cy="136"/>
                </a:xfrm>
                <a:prstGeom prst="rect">
                  <a:avLst/>
                </a:prstGeom>
                <a:noFill/>
                <a:ln w="11113">
                  <a:solidFill>
                    <a:srgbClr val="000000"/>
                  </a:solidFill>
                  <a:miter lim="800000"/>
                  <a:headEnd/>
                  <a:tailEnd/>
                </a:ln>
              </p:spPr>
              <p:txBody>
                <a:bodyPr/>
                <a:lstStyle/>
                <a:p>
                  <a:endParaRPr lang="en-US"/>
                </a:p>
              </p:txBody>
            </p:sp>
            <p:sp>
              <p:nvSpPr>
                <p:cNvPr id="14400" name="Rectangle 43"/>
                <p:cNvSpPr>
                  <a:spLocks noChangeArrowheads="1"/>
                </p:cNvSpPr>
                <p:nvPr/>
              </p:nvSpPr>
              <p:spPr bwMode="auto">
                <a:xfrm>
                  <a:off x="3145" y="1205"/>
                  <a:ext cx="84" cy="34"/>
                </a:xfrm>
                <a:prstGeom prst="rect">
                  <a:avLst/>
                </a:prstGeom>
                <a:solidFill>
                  <a:srgbClr val="DF0024"/>
                </a:solidFill>
                <a:ln w="9525">
                  <a:noFill/>
                  <a:miter lim="800000"/>
                  <a:headEnd/>
                  <a:tailEnd/>
                </a:ln>
              </p:spPr>
              <p:txBody>
                <a:bodyPr/>
                <a:lstStyle/>
                <a:p>
                  <a:endParaRPr lang="en-US"/>
                </a:p>
              </p:txBody>
            </p:sp>
            <p:sp>
              <p:nvSpPr>
                <p:cNvPr id="14401" name="Rectangle 44"/>
                <p:cNvSpPr>
                  <a:spLocks noChangeArrowheads="1"/>
                </p:cNvSpPr>
                <p:nvPr/>
              </p:nvSpPr>
              <p:spPr bwMode="auto">
                <a:xfrm>
                  <a:off x="3145" y="1205"/>
                  <a:ext cx="84" cy="34"/>
                </a:xfrm>
                <a:prstGeom prst="rect">
                  <a:avLst/>
                </a:prstGeom>
                <a:noFill/>
                <a:ln w="11113">
                  <a:solidFill>
                    <a:srgbClr val="000000"/>
                  </a:solidFill>
                  <a:miter lim="800000"/>
                  <a:headEnd/>
                  <a:tailEnd/>
                </a:ln>
              </p:spPr>
              <p:txBody>
                <a:bodyPr/>
                <a:lstStyle/>
                <a:p>
                  <a:endParaRPr lang="en-US"/>
                </a:p>
              </p:txBody>
            </p:sp>
            <p:sp>
              <p:nvSpPr>
                <p:cNvPr id="14402" name="Rectangle 45"/>
                <p:cNvSpPr>
                  <a:spLocks noChangeArrowheads="1"/>
                </p:cNvSpPr>
                <p:nvPr/>
              </p:nvSpPr>
              <p:spPr bwMode="auto">
                <a:xfrm>
                  <a:off x="3143" y="1203"/>
                  <a:ext cx="90" cy="38"/>
                </a:xfrm>
                <a:prstGeom prst="rect">
                  <a:avLst/>
                </a:prstGeom>
                <a:noFill/>
                <a:ln w="11113">
                  <a:solidFill>
                    <a:srgbClr val="000000"/>
                  </a:solidFill>
                  <a:miter lim="800000"/>
                  <a:headEnd/>
                  <a:tailEnd/>
                </a:ln>
              </p:spPr>
              <p:txBody>
                <a:bodyPr/>
                <a:lstStyle/>
                <a:p>
                  <a:endParaRPr lang="en-US"/>
                </a:p>
              </p:txBody>
            </p:sp>
            <p:sp>
              <p:nvSpPr>
                <p:cNvPr id="14403" name="Line 46"/>
                <p:cNvSpPr>
                  <a:spLocks noChangeShapeType="1"/>
                </p:cNvSpPr>
                <p:nvPr/>
              </p:nvSpPr>
              <p:spPr bwMode="auto">
                <a:xfrm>
                  <a:off x="3187" y="1205"/>
                  <a:ext cx="1" cy="34"/>
                </a:xfrm>
                <a:prstGeom prst="line">
                  <a:avLst/>
                </a:prstGeom>
                <a:noFill/>
                <a:ln w="11113">
                  <a:solidFill>
                    <a:srgbClr val="000000"/>
                  </a:solidFill>
                  <a:round/>
                  <a:headEnd/>
                  <a:tailEnd/>
                </a:ln>
              </p:spPr>
              <p:txBody>
                <a:bodyPr/>
                <a:lstStyle/>
                <a:p>
                  <a:endParaRPr lang="en-US"/>
                </a:p>
              </p:txBody>
            </p:sp>
            <p:sp>
              <p:nvSpPr>
                <p:cNvPr id="14404" name="Rectangle 47"/>
                <p:cNvSpPr>
                  <a:spLocks noChangeArrowheads="1"/>
                </p:cNvSpPr>
                <p:nvPr/>
              </p:nvSpPr>
              <p:spPr bwMode="auto">
                <a:xfrm>
                  <a:off x="3145" y="1263"/>
                  <a:ext cx="82" cy="34"/>
                </a:xfrm>
                <a:prstGeom prst="rect">
                  <a:avLst/>
                </a:prstGeom>
                <a:solidFill>
                  <a:srgbClr val="909090"/>
                </a:solidFill>
                <a:ln w="9525">
                  <a:noFill/>
                  <a:miter lim="800000"/>
                  <a:headEnd/>
                  <a:tailEnd/>
                </a:ln>
              </p:spPr>
              <p:txBody>
                <a:bodyPr/>
                <a:lstStyle/>
                <a:p>
                  <a:endParaRPr lang="en-US"/>
                </a:p>
              </p:txBody>
            </p:sp>
            <p:sp>
              <p:nvSpPr>
                <p:cNvPr id="14405" name="Rectangle 48"/>
                <p:cNvSpPr>
                  <a:spLocks noChangeArrowheads="1"/>
                </p:cNvSpPr>
                <p:nvPr/>
              </p:nvSpPr>
              <p:spPr bwMode="auto">
                <a:xfrm>
                  <a:off x="3145" y="1263"/>
                  <a:ext cx="82" cy="34"/>
                </a:xfrm>
                <a:prstGeom prst="rect">
                  <a:avLst/>
                </a:prstGeom>
                <a:noFill/>
                <a:ln w="11113">
                  <a:solidFill>
                    <a:srgbClr val="000000"/>
                  </a:solidFill>
                  <a:miter lim="800000"/>
                  <a:headEnd/>
                  <a:tailEnd/>
                </a:ln>
              </p:spPr>
              <p:txBody>
                <a:bodyPr/>
                <a:lstStyle/>
                <a:p>
                  <a:endParaRPr lang="en-US"/>
                </a:p>
              </p:txBody>
            </p:sp>
            <p:sp>
              <p:nvSpPr>
                <p:cNvPr id="14406" name="Rectangle 49"/>
                <p:cNvSpPr>
                  <a:spLocks noChangeArrowheads="1"/>
                </p:cNvSpPr>
                <p:nvPr/>
              </p:nvSpPr>
              <p:spPr bwMode="auto">
                <a:xfrm>
                  <a:off x="3141" y="1261"/>
                  <a:ext cx="92" cy="38"/>
                </a:xfrm>
                <a:prstGeom prst="rect">
                  <a:avLst/>
                </a:prstGeom>
                <a:solidFill>
                  <a:srgbClr val="909090"/>
                </a:solidFill>
                <a:ln w="9525">
                  <a:noFill/>
                  <a:miter lim="800000"/>
                  <a:headEnd/>
                  <a:tailEnd/>
                </a:ln>
              </p:spPr>
              <p:txBody>
                <a:bodyPr/>
                <a:lstStyle/>
                <a:p>
                  <a:endParaRPr lang="en-US"/>
                </a:p>
              </p:txBody>
            </p:sp>
            <p:sp>
              <p:nvSpPr>
                <p:cNvPr id="14407" name="Rectangle 50"/>
                <p:cNvSpPr>
                  <a:spLocks noChangeArrowheads="1"/>
                </p:cNvSpPr>
                <p:nvPr/>
              </p:nvSpPr>
              <p:spPr bwMode="auto">
                <a:xfrm>
                  <a:off x="3141" y="1261"/>
                  <a:ext cx="92" cy="38"/>
                </a:xfrm>
                <a:prstGeom prst="rect">
                  <a:avLst/>
                </a:prstGeom>
                <a:noFill/>
                <a:ln w="11113">
                  <a:solidFill>
                    <a:srgbClr val="000000"/>
                  </a:solidFill>
                  <a:miter lim="800000"/>
                  <a:headEnd/>
                  <a:tailEnd/>
                </a:ln>
              </p:spPr>
              <p:txBody>
                <a:bodyPr/>
                <a:lstStyle/>
                <a:p>
                  <a:endParaRPr lang="en-US"/>
                </a:p>
              </p:txBody>
            </p:sp>
            <p:sp>
              <p:nvSpPr>
                <p:cNvPr id="14408" name="Line 51"/>
                <p:cNvSpPr>
                  <a:spLocks noChangeShapeType="1"/>
                </p:cNvSpPr>
                <p:nvPr/>
              </p:nvSpPr>
              <p:spPr bwMode="auto">
                <a:xfrm>
                  <a:off x="3185" y="1263"/>
                  <a:ext cx="1" cy="34"/>
                </a:xfrm>
                <a:prstGeom prst="line">
                  <a:avLst/>
                </a:prstGeom>
                <a:noFill/>
                <a:ln w="11113">
                  <a:solidFill>
                    <a:srgbClr val="000000"/>
                  </a:solidFill>
                  <a:round/>
                  <a:headEnd/>
                  <a:tailEnd/>
                </a:ln>
              </p:spPr>
              <p:txBody>
                <a:bodyPr/>
                <a:lstStyle/>
                <a:p>
                  <a:endParaRPr lang="en-US"/>
                </a:p>
              </p:txBody>
            </p:sp>
            <p:sp>
              <p:nvSpPr>
                <p:cNvPr id="14409" name="Rectangle 52"/>
                <p:cNvSpPr>
                  <a:spLocks noChangeArrowheads="1"/>
                </p:cNvSpPr>
                <p:nvPr/>
              </p:nvSpPr>
              <p:spPr bwMode="auto">
                <a:xfrm>
                  <a:off x="3145" y="1321"/>
                  <a:ext cx="82" cy="34"/>
                </a:xfrm>
                <a:prstGeom prst="rect">
                  <a:avLst/>
                </a:prstGeom>
                <a:solidFill>
                  <a:srgbClr val="909090"/>
                </a:solidFill>
                <a:ln w="9525">
                  <a:noFill/>
                  <a:miter lim="800000"/>
                  <a:headEnd/>
                  <a:tailEnd/>
                </a:ln>
              </p:spPr>
              <p:txBody>
                <a:bodyPr/>
                <a:lstStyle/>
                <a:p>
                  <a:endParaRPr lang="en-US"/>
                </a:p>
              </p:txBody>
            </p:sp>
            <p:sp>
              <p:nvSpPr>
                <p:cNvPr id="14410" name="Rectangle 53"/>
                <p:cNvSpPr>
                  <a:spLocks noChangeArrowheads="1"/>
                </p:cNvSpPr>
                <p:nvPr/>
              </p:nvSpPr>
              <p:spPr bwMode="auto">
                <a:xfrm>
                  <a:off x="3145" y="1321"/>
                  <a:ext cx="82" cy="34"/>
                </a:xfrm>
                <a:prstGeom prst="rect">
                  <a:avLst/>
                </a:prstGeom>
                <a:noFill/>
                <a:ln w="11113">
                  <a:solidFill>
                    <a:srgbClr val="000000"/>
                  </a:solidFill>
                  <a:miter lim="800000"/>
                  <a:headEnd/>
                  <a:tailEnd/>
                </a:ln>
              </p:spPr>
              <p:txBody>
                <a:bodyPr/>
                <a:lstStyle/>
                <a:p>
                  <a:endParaRPr lang="en-US"/>
                </a:p>
              </p:txBody>
            </p:sp>
            <p:sp>
              <p:nvSpPr>
                <p:cNvPr id="14411" name="Rectangle 54"/>
                <p:cNvSpPr>
                  <a:spLocks noChangeArrowheads="1"/>
                </p:cNvSpPr>
                <p:nvPr/>
              </p:nvSpPr>
              <p:spPr bwMode="auto">
                <a:xfrm>
                  <a:off x="3141" y="1319"/>
                  <a:ext cx="92" cy="38"/>
                </a:xfrm>
                <a:prstGeom prst="rect">
                  <a:avLst/>
                </a:prstGeom>
                <a:noFill/>
                <a:ln w="11113">
                  <a:solidFill>
                    <a:srgbClr val="000000"/>
                  </a:solidFill>
                  <a:miter lim="800000"/>
                  <a:headEnd/>
                  <a:tailEnd/>
                </a:ln>
              </p:spPr>
              <p:txBody>
                <a:bodyPr/>
                <a:lstStyle/>
                <a:p>
                  <a:endParaRPr lang="en-US"/>
                </a:p>
              </p:txBody>
            </p:sp>
            <p:sp>
              <p:nvSpPr>
                <p:cNvPr id="14412" name="Line 55"/>
                <p:cNvSpPr>
                  <a:spLocks noChangeShapeType="1"/>
                </p:cNvSpPr>
                <p:nvPr/>
              </p:nvSpPr>
              <p:spPr bwMode="auto">
                <a:xfrm>
                  <a:off x="3185" y="1321"/>
                  <a:ext cx="1" cy="34"/>
                </a:xfrm>
                <a:prstGeom prst="line">
                  <a:avLst/>
                </a:prstGeom>
                <a:noFill/>
                <a:ln w="11113">
                  <a:solidFill>
                    <a:srgbClr val="000000"/>
                  </a:solidFill>
                  <a:round/>
                  <a:headEnd/>
                  <a:tailEnd/>
                </a:ln>
              </p:spPr>
              <p:txBody>
                <a:bodyPr/>
                <a:lstStyle/>
                <a:p>
                  <a:endParaRPr lang="en-US"/>
                </a:p>
              </p:txBody>
            </p:sp>
            <p:sp>
              <p:nvSpPr>
                <p:cNvPr id="14413" name="Freeform 56"/>
                <p:cNvSpPr>
                  <a:spLocks/>
                </p:cNvSpPr>
                <p:nvPr/>
              </p:nvSpPr>
              <p:spPr bwMode="auto">
                <a:xfrm>
                  <a:off x="3277" y="1227"/>
                  <a:ext cx="78" cy="78"/>
                </a:xfrm>
                <a:custGeom>
                  <a:avLst/>
                  <a:gdLst>
                    <a:gd name="T0" fmla="*/ 40 w 78"/>
                    <a:gd name="T1" fmla="*/ 0 h 78"/>
                    <a:gd name="T2" fmla="*/ 48 w 78"/>
                    <a:gd name="T3" fmla="*/ 0 h 78"/>
                    <a:gd name="T4" fmla="*/ 54 w 78"/>
                    <a:gd name="T5" fmla="*/ 4 h 78"/>
                    <a:gd name="T6" fmla="*/ 62 w 78"/>
                    <a:gd name="T7" fmla="*/ 6 h 78"/>
                    <a:gd name="T8" fmla="*/ 68 w 78"/>
                    <a:gd name="T9" fmla="*/ 12 h 78"/>
                    <a:gd name="T10" fmla="*/ 72 w 78"/>
                    <a:gd name="T11" fmla="*/ 18 h 78"/>
                    <a:gd name="T12" fmla="*/ 76 w 78"/>
                    <a:gd name="T13" fmla="*/ 24 h 78"/>
                    <a:gd name="T14" fmla="*/ 78 w 78"/>
                    <a:gd name="T15" fmla="*/ 32 h 78"/>
                    <a:gd name="T16" fmla="*/ 78 w 78"/>
                    <a:gd name="T17" fmla="*/ 40 h 78"/>
                    <a:gd name="T18" fmla="*/ 78 w 78"/>
                    <a:gd name="T19" fmla="*/ 48 h 78"/>
                    <a:gd name="T20" fmla="*/ 76 w 78"/>
                    <a:gd name="T21" fmla="*/ 54 h 78"/>
                    <a:gd name="T22" fmla="*/ 72 w 78"/>
                    <a:gd name="T23" fmla="*/ 62 h 78"/>
                    <a:gd name="T24" fmla="*/ 68 w 78"/>
                    <a:gd name="T25" fmla="*/ 68 h 78"/>
                    <a:gd name="T26" fmla="*/ 62 w 78"/>
                    <a:gd name="T27" fmla="*/ 72 h 78"/>
                    <a:gd name="T28" fmla="*/ 54 w 78"/>
                    <a:gd name="T29" fmla="*/ 76 h 78"/>
                    <a:gd name="T30" fmla="*/ 48 w 78"/>
                    <a:gd name="T31" fmla="*/ 78 h 78"/>
                    <a:gd name="T32" fmla="*/ 40 w 78"/>
                    <a:gd name="T33" fmla="*/ 78 h 78"/>
                    <a:gd name="T34" fmla="*/ 32 w 78"/>
                    <a:gd name="T35" fmla="*/ 78 h 78"/>
                    <a:gd name="T36" fmla="*/ 24 w 78"/>
                    <a:gd name="T37" fmla="*/ 76 h 78"/>
                    <a:gd name="T38" fmla="*/ 18 w 78"/>
                    <a:gd name="T39" fmla="*/ 72 h 78"/>
                    <a:gd name="T40" fmla="*/ 12 w 78"/>
                    <a:gd name="T41" fmla="*/ 68 h 78"/>
                    <a:gd name="T42" fmla="*/ 6 w 78"/>
                    <a:gd name="T43" fmla="*/ 62 h 78"/>
                    <a:gd name="T44" fmla="*/ 2 w 78"/>
                    <a:gd name="T45" fmla="*/ 54 h 78"/>
                    <a:gd name="T46" fmla="*/ 0 w 78"/>
                    <a:gd name="T47" fmla="*/ 48 h 78"/>
                    <a:gd name="T48" fmla="*/ 0 w 78"/>
                    <a:gd name="T49" fmla="*/ 40 h 78"/>
                    <a:gd name="T50" fmla="*/ 0 w 78"/>
                    <a:gd name="T51" fmla="*/ 32 h 78"/>
                    <a:gd name="T52" fmla="*/ 2 w 78"/>
                    <a:gd name="T53" fmla="*/ 24 h 78"/>
                    <a:gd name="T54" fmla="*/ 6 w 78"/>
                    <a:gd name="T55" fmla="*/ 18 h 78"/>
                    <a:gd name="T56" fmla="*/ 12 w 78"/>
                    <a:gd name="T57" fmla="*/ 12 h 78"/>
                    <a:gd name="T58" fmla="*/ 18 w 78"/>
                    <a:gd name="T59" fmla="*/ 6 h 78"/>
                    <a:gd name="T60" fmla="*/ 24 w 78"/>
                    <a:gd name="T61" fmla="*/ 4 h 78"/>
                    <a:gd name="T62" fmla="*/ 32 w 78"/>
                    <a:gd name="T63" fmla="*/ 0 h 78"/>
                    <a:gd name="T64" fmla="*/ 40 w 78"/>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8"/>
                    <a:gd name="T101" fmla="*/ 78 w 78"/>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8">
                      <a:moveTo>
                        <a:pt x="40" y="0"/>
                      </a:moveTo>
                      <a:lnTo>
                        <a:pt x="48" y="0"/>
                      </a:lnTo>
                      <a:lnTo>
                        <a:pt x="54" y="4"/>
                      </a:lnTo>
                      <a:lnTo>
                        <a:pt x="62" y="6"/>
                      </a:lnTo>
                      <a:lnTo>
                        <a:pt x="68" y="12"/>
                      </a:lnTo>
                      <a:lnTo>
                        <a:pt x="72" y="18"/>
                      </a:lnTo>
                      <a:lnTo>
                        <a:pt x="76" y="24"/>
                      </a:lnTo>
                      <a:lnTo>
                        <a:pt x="78" y="32"/>
                      </a:lnTo>
                      <a:lnTo>
                        <a:pt x="78" y="40"/>
                      </a:lnTo>
                      <a:lnTo>
                        <a:pt x="78" y="48"/>
                      </a:lnTo>
                      <a:lnTo>
                        <a:pt x="76" y="54"/>
                      </a:lnTo>
                      <a:lnTo>
                        <a:pt x="72" y="62"/>
                      </a:lnTo>
                      <a:lnTo>
                        <a:pt x="68" y="68"/>
                      </a:lnTo>
                      <a:lnTo>
                        <a:pt x="62" y="72"/>
                      </a:lnTo>
                      <a:lnTo>
                        <a:pt x="54" y="76"/>
                      </a:lnTo>
                      <a:lnTo>
                        <a:pt x="48" y="78"/>
                      </a:lnTo>
                      <a:lnTo>
                        <a:pt x="40" y="78"/>
                      </a:lnTo>
                      <a:lnTo>
                        <a:pt x="32" y="78"/>
                      </a:lnTo>
                      <a:lnTo>
                        <a:pt x="24" y="76"/>
                      </a:lnTo>
                      <a:lnTo>
                        <a:pt x="18" y="72"/>
                      </a:lnTo>
                      <a:lnTo>
                        <a:pt x="12" y="68"/>
                      </a:lnTo>
                      <a:lnTo>
                        <a:pt x="6" y="62"/>
                      </a:lnTo>
                      <a:lnTo>
                        <a:pt x="2" y="54"/>
                      </a:lnTo>
                      <a:lnTo>
                        <a:pt x="0" y="48"/>
                      </a:lnTo>
                      <a:lnTo>
                        <a:pt x="0" y="40"/>
                      </a:lnTo>
                      <a:lnTo>
                        <a:pt x="0" y="32"/>
                      </a:lnTo>
                      <a:lnTo>
                        <a:pt x="2" y="24"/>
                      </a:lnTo>
                      <a:lnTo>
                        <a:pt x="6" y="18"/>
                      </a:lnTo>
                      <a:lnTo>
                        <a:pt x="12" y="12"/>
                      </a:lnTo>
                      <a:lnTo>
                        <a:pt x="18" y="6"/>
                      </a:lnTo>
                      <a:lnTo>
                        <a:pt x="24" y="4"/>
                      </a:lnTo>
                      <a:lnTo>
                        <a:pt x="32" y="0"/>
                      </a:lnTo>
                      <a:lnTo>
                        <a:pt x="40" y="0"/>
                      </a:lnTo>
                      <a:close/>
                    </a:path>
                  </a:pathLst>
                </a:custGeom>
                <a:solidFill>
                  <a:srgbClr val="777777"/>
                </a:solidFill>
                <a:ln w="9525">
                  <a:noFill/>
                  <a:round/>
                  <a:headEnd/>
                  <a:tailEnd/>
                </a:ln>
              </p:spPr>
              <p:txBody>
                <a:bodyPr/>
                <a:lstStyle/>
                <a:p>
                  <a:endParaRPr lang="en-US"/>
                </a:p>
              </p:txBody>
            </p:sp>
            <p:sp>
              <p:nvSpPr>
                <p:cNvPr id="14414" name="Freeform 57"/>
                <p:cNvSpPr>
                  <a:spLocks/>
                </p:cNvSpPr>
                <p:nvPr/>
              </p:nvSpPr>
              <p:spPr bwMode="auto">
                <a:xfrm>
                  <a:off x="3277" y="1227"/>
                  <a:ext cx="78" cy="78"/>
                </a:xfrm>
                <a:custGeom>
                  <a:avLst/>
                  <a:gdLst>
                    <a:gd name="T0" fmla="*/ 40 w 78"/>
                    <a:gd name="T1" fmla="*/ 0 h 78"/>
                    <a:gd name="T2" fmla="*/ 48 w 78"/>
                    <a:gd name="T3" fmla="*/ 2 h 78"/>
                    <a:gd name="T4" fmla="*/ 54 w 78"/>
                    <a:gd name="T5" fmla="*/ 4 h 78"/>
                    <a:gd name="T6" fmla="*/ 62 w 78"/>
                    <a:gd name="T7" fmla="*/ 6 h 78"/>
                    <a:gd name="T8" fmla="*/ 68 w 78"/>
                    <a:gd name="T9" fmla="*/ 12 h 78"/>
                    <a:gd name="T10" fmla="*/ 72 w 78"/>
                    <a:gd name="T11" fmla="*/ 18 h 78"/>
                    <a:gd name="T12" fmla="*/ 76 w 78"/>
                    <a:gd name="T13" fmla="*/ 24 h 78"/>
                    <a:gd name="T14" fmla="*/ 78 w 78"/>
                    <a:gd name="T15" fmla="*/ 32 h 78"/>
                    <a:gd name="T16" fmla="*/ 78 w 78"/>
                    <a:gd name="T17" fmla="*/ 40 h 78"/>
                    <a:gd name="T18" fmla="*/ 78 w 78"/>
                    <a:gd name="T19" fmla="*/ 48 h 78"/>
                    <a:gd name="T20" fmla="*/ 76 w 78"/>
                    <a:gd name="T21" fmla="*/ 54 h 78"/>
                    <a:gd name="T22" fmla="*/ 72 w 78"/>
                    <a:gd name="T23" fmla="*/ 62 h 78"/>
                    <a:gd name="T24" fmla="*/ 68 w 78"/>
                    <a:gd name="T25" fmla="*/ 68 h 78"/>
                    <a:gd name="T26" fmla="*/ 62 w 78"/>
                    <a:gd name="T27" fmla="*/ 72 h 78"/>
                    <a:gd name="T28" fmla="*/ 54 w 78"/>
                    <a:gd name="T29" fmla="*/ 76 h 78"/>
                    <a:gd name="T30" fmla="*/ 48 w 78"/>
                    <a:gd name="T31" fmla="*/ 78 h 78"/>
                    <a:gd name="T32" fmla="*/ 40 w 78"/>
                    <a:gd name="T33" fmla="*/ 78 h 78"/>
                    <a:gd name="T34" fmla="*/ 32 w 78"/>
                    <a:gd name="T35" fmla="*/ 78 h 78"/>
                    <a:gd name="T36" fmla="*/ 24 w 78"/>
                    <a:gd name="T37" fmla="*/ 76 h 78"/>
                    <a:gd name="T38" fmla="*/ 18 w 78"/>
                    <a:gd name="T39" fmla="*/ 72 h 78"/>
                    <a:gd name="T40" fmla="*/ 12 w 78"/>
                    <a:gd name="T41" fmla="*/ 68 h 78"/>
                    <a:gd name="T42" fmla="*/ 6 w 78"/>
                    <a:gd name="T43" fmla="*/ 62 h 78"/>
                    <a:gd name="T44" fmla="*/ 4 w 78"/>
                    <a:gd name="T45" fmla="*/ 54 h 78"/>
                    <a:gd name="T46" fmla="*/ 0 w 78"/>
                    <a:gd name="T47" fmla="*/ 48 h 78"/>
                    <a:gd name="T48" fmla="*/ 0 w 78"/>
                    <a:gd name="T49" fmla="*/ 40 h 78"/>
                    <a:gd name="T50" fmla="*/ 0 w 78"/>
                    <a:gd name="T51" fmla="*/ 32 h 78"/>
                    <a:gd name="T52" fmla="*/ 4 w 78"/>
                    <a:gd name="T53" fmla="*/ 24 h 78"/>
                    <a:gd name="T54" fmla="*/ 6 w 78"/>
                    <a:gd name="T55" fmla="*/ 18 h 78"/>
                    <a:gd name="T56" fmla="*/ 12 w 78"/>
                    <a:gd name="T57" fmla="*/ 12 h 78"/>
                    <a:gd name="T58" fmla="*/ 18 w 78"/>
                    <a:gd name="T59" fmla="*/ 6 h 78"/>
                    <a:gd name="T60" fmla="*/ 24 w 78"/>
                    <a:gd name="T61" fmla="*/ 4 h 78"/>
                    <a:gd name="T62" fmla="*/ 32 w 78"/>
                    <a:gd name="T63" fmla="*/ 2 h 78"/>
                    <a:gd name="T64" fmla="*/ 40 w 78"/>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8"/>
                    <a:gd name="T101" fmla="*/ 78 w 78"/>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8">
                      <a:moveTo>
                        <a:pt x="40" y="0"/>
                      </a:moveTo>
                      <a:lnTo>
                        <a:pt x="48" y="2"/>
                      </a:lnTo>
                      <a:lnTo>
                        <a:pt x="54" y="4"/>
                      </a:lnTo>
                      <a:lnTo>
                        <a:pt x="62" y="6"/>
                      </a:lnTo>
                      <a:lnTo>
                        <a:pt x="68" y="12"/>
                      </a:lnTo>
                      <a:lnTo>
                        <a:pt x="72" y="18"/>
                      </a:lnTo>
                      <a:lnTo>
                        <a:pt x="76" y="24"/>
                      </a:lnTo>
                      <a:lnTo>
                        <a:pt x="78" y="32"/>
                      </a:lnTo>
                      <a:lnTo>
                        <a:pt x="78" y="40"/>
                      </a:lnTo>
                      <a:lnTo>
                        <a:pt x="78" y="48"/>
                      </a:lnTo>
                      <a:lnTo>
                        <a:pt x="76" y="54"/>
                      </a:lnTo>
                      <a:lnTo>
                        <a:pt x="72" y="62"/>
                      </a:lnTo>
                      <a:lnTo>
                        <a:pt x="68" y="68"/>
                      </a:lnTo>
                      <a:lnTo>
                        <a:pt x="62" y="72"/>
                      </a:lnTo>
                      <a:lnTo>
                        <a:pt x="54" y="76"/>
                      </a:lnTo>
                      <a:lnTo>
                        <a:pt x="48" y="78"/>
                      </a:lnTo>
                      <a:lnTo>
                        <a:pt x="40" y="78"/>
                      </a:lnTo>
                      <a:lnTo>
                        <a:pt x="32" y="78"/>
                      </a:lnTo>
                      <a:lnTo>
                        <a:pt x="24" y="76"/>
                      </a:lnTo>
                      <a:lnTo>
                        <a:pt x="18" y="72"/>
                      </a:lnTo>
                      <a:lnTo>
                        <a:pt x="12" y="68"/>
                      </a:lnTo>
                      <a:lnTo>
                        <a:pt x="6" y="62"/>
                      </a:lnTo>
                      <a:lnTo>
                        <a:pt x="4" y="54"/>
                      </a:lnTo>
                      <a:lnTo>
                        <a:pt x="0" y="48"/>
                      </a:lnTo>
                      <a:lnTo>
                        <a:pt x="0" y="40"/>
                      </a:lnTo>
                      <a:lnTo>
                        <a:pt x="0" y="32"/>
                      </a:lnTo>
                      <a:lnTo>
                        <a:pt x="4" y="24"/>
                      </a:lnTo>
                      <a:lnTo>
                        <a:pt x="6" y="18"/>
                      </a:lnTo>
                      <a:lnTo>
                        <a:pt x="12" y="12"/>
                      </a:lnTo>
                      <a:lnTo>
                        <a:pt x="18" y="6"/>
                      </a:lnTo>
                      <a:lnTo>
                        <a:pt x="24" y="4"/>
                      </a:lnTo>
                      <a:lnTo>
                        <a:pt x="32" y="2"/>
                      </a:lnTo>
                      <a:lnTo>
                        <a:pt x="40" y="0"/>
                      </a:lnTo>
                      <a:close/>
                    </a:path>
                  </a:pathLst>
                </a:custGeom>
                <a:noFill/>
                <a:ln w="11113">
                  <a:solidFill>
                    <a:srgbClr val="000000"/>
                  </a:solidFill>
                  <a:round/>
                  <a:headEnd/>
                  <a:tailEnd/>
                </a:ln>
              </p:spPr>
              <p:txBody>
                <a:bodyPr/>
                <a:lstStyle/>
                <a:p>
                  <a:endParaRPr lang="en-US"/>
                </a:p>
              </p:txBody>
            </p:sp>
            <p:sp>
              <p:nvSpPr>
                <p:cNvPr id="14415" name="Freeform 58"/>
                <p:cNvSpPr>
                  <a:spLocks/>
                </p:cNvSpPr>
                <p:nvPr/>
              </p:nvSpPr>
              <p:spPr bwMode="auto">
                <a:xfrm>
                  <a:off x="3299" y="1229"/>
                  <a:ext cx="10" cy="72"/>
                </a:xfrm>
                <a:custGeom>
                  <a:avLst/>
                  <a:gdLst>
                    <a:gd name="T0" fmla="*/ 10 w 10"/>
                    <a:gd name="T1" fmla="*/ 0 h 72"/>
                    <a:gd name="T2" fmla="*/ 10 w 10"/>
                    <a:gd name="T3" fmla="*/ 30 h 72"/>
                    <a:gd name="T4" fmla="*/ 0 w 10"/>
                    <a:gd name="T5" fmla="*/ 72 h 72"/>
                    <a:gd name="T6" fmla="*/ 0 60000 65536"/>
                    <a:gd name="T7" fmla="*/ 0 60000 65536"/>
                    <a:gd name="T8" fmla="*/ 0 60000 65536"/>
                    <a:gd name="T9" fmla="*/ 0 w 10"/>
                    <a:gd name="T10" fmla="*/ 0 h 72"/>
                    <a:gd name="T11" fmla="*/ 10 w 10"/>
                    <a:gd name="T12" fmla="*/ 72 h 72"/>
                  </a:gdLst>
                  <a:ahLst/>
                  <a:cxnLst>
                    <a:cxn ang="T6">
                      <a:pos x="T0" y="T1"/>
                    </a:cxn>
                    <a:cxn ang="T7">
                      <a:pos x="T2" y="T3"/>
                    </a:cxn>
                    <a:cxn ang="T8">
                      <a:pos x="T4" y="T5"/>
                    </a:cxn>
                  </a:cxnLst>
                  <a:rect l="T9" t="T10" r="T11" b="T12"/>
                  <a:pathLst>
                    <a:path w="10" h="72">
                      <a:moveTo>
                        <a:pt x="10" y="0"/>
                      </a:moveTo>
                      <a:lnTo>
                        <a:pt x="10" y="30"/>
                      </a:lnTo>
                      <a:lnTo>
                        <a:pt x="0" y="72"/>
                      </a:lnTo>
                    </a:path>
                  </a:pathLst>
                </a:custGeom>
                <a:noFill/>
                <a:ln w="11113">
                  <a:solidFill>
                    <a:srgbClr val="000000"/>
                  </a:solidFill>
                  <a:round/>
                  <a:headEnd/>
                  <a:tailEnd/>
                </a:ln>
              </p:spPr>
              <p:txBody>
                <a:bodyPr/>
                <a:lstStyle/>
                <a:p>
                  <a:endParaRPr lang="en-US"/>
                </a:p>
              </p:txBody>
            </p:sp>
            <p:sp>
              <p:nvSpPr>
                <p:cNvPr id="14416" name="Freeform 59"/>
                <p:cNvSpPr>
                  <a:spLocks/>
                </p:cNvSpPr>
                <p:nvPr/>
              </p:nvSpPr>
              <p:spPr bwMode="auto">
                <a:xfrm>
                  <a:off x="3323" y="1229"/>
                  <a:ext cx="10" cy="72"/>
                </a:xfrm>
                <a:custGeom>
                  <a:avLst/>
                  <a:gdLst>
                    <a:gd name="T0" fmla="*/ 0 w 10"/>
                    <a:gd name="T1" fmla="*/ 0 h 72"/>
                    <a:gd name="T2" fmla="*/ 0 w 10"/>
                    <a:gd name="T3" fmla="*/ 30 h 72"/>
                    <a:gd name="T4" fmla="*/ 10 w 10"/>
                    <a:gd name="T5" fmla="*/ 72 h 72"/>
                    <a:gd name="T6" fmla="*/ 0 60000 65536"/>
                    <a:gd name="T7" fmla="*/ 0 60000 65536"/>
                    <a:gd name="T8" fmla="*/ 0 60000 65536"/>
                    <a:gd name="T9" fmla="*/ 0 w 10"/>
                    <a:gd name="T10" fmla="*/ 0 h 72"/>
                    <a:gd name="T11" fmla="*/ 10 w 10"/>
                    <a:gd name="T12" fmla="*/ 72 h 72"/>
                  </a:gdLst>
                  <a:ahLst/>
                  <a:cxnLst>
                    <a:cxn ang="T6">
                      <a:pos x="T0" y="T1"/>
                    </a:cxn>
                    <a:cxn ang="T7">
                      <a:pos x="T2" y="T3"/>
                    </a:cxn>
                    <a:cxn ang="T8">
                      <a:pos x="T4" y="T5"/>
                    </a:cxn>
                  </a:cxnLst>
                  <a:rect l="T9" t="T10" r="T11" b="T12"/>
                  <a:pathLst>
                    <a:path w="10" h="72">
                      <a:moveTo>
                        <a:pt x="0" y="0"/>
                      </a:moveTo>
                      <a:lnTo>
                        <a:pt x="0" y="30"/>
                      </a:lnTo>
                      <a:lnTo>
                        <a:pt x="10" y="72"/>
                      </a:lnTo>
                    </a:path>
                  </a:pathLst>
                </a:custGeom>
                <a:noFill/>
                <a:ln w="11113">
                  <a:solidFill>
                    <a:srgbClr val="000000"/>
                  </a:solidFill>
                  <a:round/>
                  <a:headEnd/>
                  <a:tailEnd/>
                </a:ln>
              </p:spPr>
              <p:txBody>
                <a:bodyPr/>
                <a:lstStyle/>
                <a:p>
                  <a:endParaRPr lang="en-US"/>
                </a:p>
              </p:txBody>
            </p:sp>
            <p:sp>
              <p:nvSpPr>
                <p:cNvPr id="14417" name="Freeform 60"/>
                <p:cNvSpPr>
                  <a:spLocks/>
                </p:cNvSpPr>
                <p:nvPr/>
              </p:nvSpPr>
              <p:spPr bwMode="auto">
                <a:xfrm>
                  <a:off x="3385" y="1227"/>
                  <a:ext cx="80" cy="78"/>
                </a:xfrm>
                <a:custGeom>
                  <a:avLst/>
                  <a:gdLst>
                    <a:gd name="T0" fmla="*/ 40 w 80"/>
                    <a:gd name="T1" fmla="*/ 0 h 78"/>
                    <a:gd name="T2" fmla="*/ 48 w 80"/>
                    <a:gd name="T3" fmla="*/ 0 h 78"/>
                    <a:gd name="T4" fmla="*/ 56 w 80"/>
                    <a:gd name="T5" fmla="*/ 4 h 78"/>
                    <a:gd name="T6" fmla="*/ 62 w 80"/>
                    <a:gd name="T7" fmla="*/ 6 h 78"/>
                    <a:gd name="T8" fmla="*/ 68 w 80"/>
                    <a:gd name="T9" fmla="*/ 12 h 78"/>
                    <a:gd name="T10" fmla="*/ 72 w 80"/>
                    <a:gd name="T11" fmla="*/ 18 h 78"/>
                    <a:gd name="T12" fmla="*/ 76 w 80"/>
                    <a:gd name="T13" fmla="*/ 24 h 78"/>
                    <a:gd name="T14" fmla="*/ 78 w 80"/>
                    <a:gd name="T15" fmla="*/ 32 h 78"/>
                    <a:gd name="T16" fmla="*/ 80 w 80"/>
                    <a:gd name="T17" fmla="*/ 40 h 78"/>
                    <a:gd name="T18" fmla="*/ 78 w 80"/>
                    <a:gd name="T19" fmla="*/ 48 h 78"/>
                    <a:gd name="T20" fmla="*/ 76 w 80"/>
                    <a:gd name="T21" fmla="*/ 54 h 78"/>
                    <a:gd name="T22" fmla="*/ 72 w 80"/>
                    <a:gd name="T23" fmla="*/ 62 h 78"/>
                    <a:gd name="T24" fmla="*/ 68 w 80"/>
                    <a:gd name="T25" fmla="*/ 68 h 78"/>
                    <a:gd name="T26" fmla="*/ 62 w 80"/>
                    <a:gd name="T27" fmla="*/ 72 h 78"/>
                    <a:gd name="T28" fmla="*/ 56 w 80"/>
                    <a:gd name="T29" fmla="*/ 76 h 78"/>
                    <a:gd name="T30" fmla="*/ 48 w 80"/>
                    <a:gd name="T31" fmla="*/ 78 h 78"/>
                    <a:gd name="T32" fmla="*/ 40 w 80"/>
                    <a:gd name="T33" fmla="*/ 78 h 78"/>
                    <a:gd name="T34" fmla="*/ 32 w 80"/>
                    <a:gd name="T35" fmla="*/ 78 h 78"/>
                    <a:gd name="T36" fmla="*/ 24 w 80"/>
                    <a:gd name="T37" fmla="*/ 76 h 78"/>
                    <a:gd name="T38" fmla="*/ 18 w 80"/>
                    <a:gd name="T39" fmla="*/ 72 h 78"/>
                    <a:gd name="T40" fmla="*/ 12 w 80"/>
                    <a:gd name="T41" fmla="*/ 68 h 78"/>
                    <a:gd name="T42" fmla="*/ 8 w 80"/>
                    <a:gd name="T43" fmla="*/ 62 h 78"/>
                    <a:gd name="T44" fmla="*/ 4 w 80"/>
                    <a:gd name="T45" fmla="*/ 54 h 78"/>
                    <a:gd name="T46" fmla="*/ 2 w 80"/>
                    <a:gd name="T47" fmla="*/ 48 h 78"/>
                    <a:gd name="T48" fmla="*/ 0 w 80"/>
                    <a:gd name="T49" fmla="*/ 40 h 78"/>
                    <a:gd name="T50" fmla="*/ 2 w 80"/>
                    <a:gd name="T51" fmla="*/ 32 h 78"/>
                    <a:gd name="T52" fmla="*/ 4 w 80"/>
                    <a:gd name="T53" fmla="*/ 24 h 78"/>
                    <a:gd name="T54" fmla="*/ 8 w 80"/>
                    <a:gd name="T55" fmla="*/ 18 h 78"/>
                    <a:gd name="T56" fmla="*/ 12 w 80"/>
                    <a:gd name="T57" fmla="*/ 12 h 78"/>
                    <a:gd name="T58" fmla="*/ 18 w 80"/>
                    <a:gd name="T59" fmla="*/ 6 h 78"/>
                    <a:gd name="T60" fmla="*/ 24 w 80"/>
                    <a:gd name="T61" fmla="*/ 4 h 78"/>
                    <a:gd name="T62" fmla="*/ 32 w 80"/>
                    <a:gd name="T63" fmla="*/ 0 h 78"/>
                    <a:gd name="T64" fmla="*/ 40 w 80"/>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78"/>
                    <a:gd name="T101" fmla="*/ 80 w 80"/>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78">
                      <a:moveTo>
                        <a:pt x="40" y="0"/>
                      </a:moveTo>
                      <a:lnTo>
                        <a:pt x="48" y="0"/>
                      </a:lnTo>
                      <a:lnTo>
                        <a:pt x="56" y="4"/>
                      </a:lnTo>
                      <a:lnTo>
                        <a:pt x="62" y="6"/>
                      </a:lnTo>
                      <a:lnTo>
                        <a:pt x="68" y="12"/>
                      </a:lnTo>
                      <a:lnTo>
                        <a:pt x="72" y="18"/>
                      </a:lnTo>
                      <a:lnTo>
                        <a:pt x="76" y="24"/>
                      </a:lnTo>
                      <a:lnTo>
                        <a:pt x="78" y="32"/>
                      </a:lnTo>
                      <a:lnTo>
                        <a:pt x="80" y="40"/>
                      </a:lnTo>
                      <a:lnTo>
                        <a:pt x="78" y="48"/>
                      </a:lnTo>
                      <a:lnTo>
                        <a:pt x="76" y="54"/>
                      </a:lnTo>
                      <a:lnTo>
                        <a:pt x="72" y="62"/>
                      </a:lnTo>
                      <a:lnTo>
                        <a:pt x="68" y="68"/>
                      </a:lnTo>
                      <a:lnTo>
                        <a:pt x="62" y="72"/>
                      </a:lnTo>
                      <a:lnTo>
                        <a:pt x="56" y="76"/>
                      </a:lnTo>
                      <a:lnTo>
                        <a:pt x="48" y="78"/>
                      </a:lnTo>
                      <a:lnTo>
                        <a:pt x="40" y="78"/>
                      </a:lnTo>
                      <a:lnTo>
                        <a:pt x="32" y="78"/>
                      </a:lnTo>
                      <a:lnTo>
                        <a:pt x="24" y="76"/>
                      </a:lnTo>
                      <a:lnTo>
                        <a:pt x="18" y="72"/>
                      </a:lnTo>
                      <a:lnTo>
                        <a:pt x="12" y="68"/>
                      </a:lnTo>
                      <a:lnTo>
                        <a:pt x="8" y="62"/>
                      </a:lnTo>
                      <a:lnTo>
                        <a:pt x="4" y="54"/>
                      </a:lnTo>
                      <a:lnTo>
                        <a:pt x="2" y="48"/>
                      </a:lnTo>
                      <a:lnTo>
                        <a:pt x="0" y="40"/>
                      </a:lnTo>
                      <a:lnTo>
                        <a:pt x="2" y="32"/>
                      </a:lnTo>
                      <a:lnTo>
                        <a:pt x="4" y="24"/>
                      </a:lnTo>
                      <a:lnTo>
                        <a:pt x="8" y="18"/>
                      </a:lnTo>
                      <a:lnTo>
                        <a:pt x="12" y="12"/>
                      </a:lnTo>
                      <a:lnTo>
                        <a:pt x="18" y="6"/>
                      </a:lnTo>
                      <a:lnTo>
                        <a:pt x="24" y="4"/>
                      </a:lnTo>
                      <a:lnTo>
                        <a:pt x="32" y="0"/>
                      </a:lnTo>
                      <a:lnTo>
                        <a:pt x="40" y="0"/>
                      </a:lnTo>
                      <a:close/>
                    </a:path>
                  </a:pathLst>
                </a:custGeom>
                <a:solidFill>
                  <a:srgbClr val="777777"/>
                </a:solidFill>
                <a:ln w="9525">
                  <a:noFill/>
                  <a:round/>
                  <a:headEnd/>
                  <a:tailEnd/>
                </a:ln>
              </p:spPr>
              <p:txBody>
                <a:bodyPr/>
                <a:lstStyle/>
                <a:p>
                  <a:endParaRPr lang="en-US"/>
                </a:p>
              </p:txBody>
            </p:sp>
            <p:sp>
              <p:nvSpPr>
                <p:cNvPr id="14418" name="Freeform 61"/>
                <p:cNvSpPr>
                  <a:spLocks/>
                </p:cNvSpPr>
                <p:nvPr/>
              </p:nvSpPr>
              <p:spPr bwMode="auto">
                <a:xfrm>
                  <a:off x="3385" y="1227"/>
                  <a:ext cx="80" cy="78"/>
                </a:xfrm>
                <a:custGeom>
                  <a:avLst/>
                  <a:gdLst>
                    <a:gd name="T0" fmla="*/ 40 w 80"/>
                    <a:gd name="T1" fmla="*/ 0 h 78"/>
                    <a:gd name="T2" fmla="*/ 48 w 80"/>
                    <a:gd name="T3" fmla="*/ 2 h 78"/>
                    <a:gd name="T4" fmla="*/ 56 w 80"/>
                    <a:gd name="T5" fmla="*/ 4 h 78"/>
                    <a:gd name="T6" fmla="*/ 62 w 80"/>
                    <a:gd name="T7" fmla="*/ 6 h 78"/>
                    <a:gd name="T8" fmla="*/ 68 w 80"/>
                    <a:gd name="T9" fmla="*/ 12 h 78"/>
                    <a:gd name="T10" fmla="*/ 72 w 80"/>
                    <a:gd name="T11" fmla="*/ 18 h 78"/>
                    <a:gd name="T12" fmla="*/ 76 w 80"/>
                    <a:gd name="T13" fmla="*/ 24 h 78"/>
                    <a:gd name="T14" fmla="*/ 78 w 80"/>
                    <a:gd name="T15" fmla="*/ 32 h 78"/>
                    <a:gd name="T16" fmla="*/ 80 w 80"/>
                    <a:gd name="T17" fmla="*/ 40 h 78"/>
                    <a:gd name="T18" fmla="*/ 78 w 80"/>
                    <a:gd name="T19" fmla="*/ 48 h 78"/>
                    <a:gd name="T20" fmla="*/ 76 w 80"/>
                    <a:gd name="T21" fmla="*/ 54 h 78"/>
                    <a:gd name="T22" fmla="*/ 72 w 80"/>
                    <a:gd name="T23" fmla="*/ 62 h 78"/>
                    <a:gd name="T24" fmla="*/ 68 w 80"/>
                    <a:gd name="T25" fmla="*/ 68 h 78"/>
                    <a:gd name="T26" fmla="*/ 62 w 80"/>
                    <a:gd name="T27" fmla="*/ 72 h 78"/>
                    <a:gd name="T28" fmla="*/ 56 w 80"/>
                    <a:gd name="T29" fmla="*/ 76 h 78"/>
                    <a:gd name="T30" fmla="*/ 48 w 80"/>
                    <a:gd name="T31" fmla="*/ 78 h 78"/>
                    <a:gd name="T32" fmla="*/ 40 w 80"/>
                    <a:gd name="T33" fmla="*/ 78 h 78"/>
                    <a:gd name="T34" fmla="*/ 32 w 80"/>
                    <a:gd name="T35" fmla="*/ 78 h 78"/>
                    <a:gd name="T36" fmla="*/ 24 w 80"/>
                    <a:gd name="T37" fmla="*/ 76 h 78"/>
                    <a:gd name="T38" fmla="*/ 18 w 80"/>
                    <a:gd name="T39" fmla="*/ 72 h 78"/>
                    <a:gd name="T40" fmla="*/ 12 w 80"/>
                    <a:gd name="T41" fmla="*/ 68 h 78"/>
                    <a:gd name="T42" fmla="*/ 8 w 80"/>
                    <a:gd name="T43" fmla="*/ 62 h 78"/>
                    <a:gd name="T44" fmla="*/ 4 w 80"/>
                    <a:gd name="T45" fmla="*/ 54 h 78"/>
                    <a:gd name="T46" fmla="*/ 2 w 80"/>
                    <a:gd name="T47" fmla="*/ 48 h 78"/>
                    <a:gd name="T48" fmla="*/ 0 w 80"/>
                    <a:gd name="T49" fmla="*/ 40 h 78"/>
                    <a:gd name="T50" fmla="*/ 2 w 80"/>
                    <a:gd name="T51" fmla="*/ 32 h 78"/>
                    <a:gd name="T52" fmla="*/ 4 w 80"/>
                    <a:gd name="T53" fmla="*/ 24 h 78"/>
                    <a:gd name="T54" fmla="*/ 8 w 80"/>
                    <a:gd name="T55" fmla="*/ 18 h 78"/>
                    <a:gd name="T56" fmla="*/ 12 w 80"/>
                    <a:gd name="T57" fmla="*/ 12 h 78"/>
                    <a:gd name="T58" fmla="*/ 18 w 80"/>
                    <a:gd name="T59" fmla="*/ 6 h 78"/>
                    <a:gd name="T60" fmla="*/ 24 w 80"/>
                    <a:gd name="T61" fmla="*/ 4 h 78"/>
                    <a:gd name="T62" fmla="*/ 32 w 80"/>
                    <a:gd name="T63" fmla="*/ 2 h 78"/>
                    <a:gd name="T64" fmla="*/ 40 w 80"/>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78"/>
                    <a:gd name="T101" fmla="*/ 80 w 80"/>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78">
                      <a:moveTo>
                        <a:pt x="40" y="0"/>
                      </a:moveTo>
                      <a:lnTo>
                        <a:pt x="48" y="2"/>
                      </a:lnTo>
                      <a:lnTo>
                        <a:pt x="56" y="4"/>
                      </a:lnTo>
                      <a:lnTo>
                        <a:pt x="62" y="6"/>
                      </a:lnTo>
                      <a:lnTo>
                        <a:pt x="68" y="12"/>
                      </a:lnTo>
                      <a:lnTo>
                        <a:pt x="72" y="18"/>
                      </a:lnTo>
                      <a:lnTo>
                        <a:pt x="76" y="24"/>
                      </a:lnTo>
                      <a:lnTo>
                        <a:pt x="78" y="32"/>
                      </a:lnTo>
                      <a:lnTo>
                        <a:pt x="80" y="40"/>
                      </a:lnTo>
                      <a:lnTo>
                        <a:pt x="78" y="48"/>
                      </a:lnTo>
                      <a:lnTo>
                        <a:pt x="76" y="54"/>
                      </a:lnTo>
                      <a:lnTo>
                        <a:pt x="72" y="62"/>
                      </a:lnTo>
                      <a:lnTo>
                        <a:pt x="68" y="68"/>
                      </a:lnTo>
                      <a:lnTo>
                        <a:pt x="62" y="72"/>
                      </a:lnTo>
                      <a:lnTo>
                        <a:pt x="56" y="76"/>
                      </a:lnTo>
                      <a:lnTo>
                        <a:pt x="48" y="78"/>
                      </a:lnTo>
                      <a:lnTo>
                        <a:pt x="40" y="78"/>
                      </a:lnTo>
                      <a:lnTo>
                        <a:pt x="32" y="78"/>
                      </a:lnTo>
                      <a:lnTo>
                        <a:pt x="24" y="76"/>
                      </a:lnTo>
                      <a:lnTo>
                        <a:pt x="18" y="72"/>
                      </a:lnTo>
                      <a:lnTo>
                        <a:pt x="12" y="68"/>
                      </a:lnTo>
                      <a:lnTo>
                        <a:pt x="8" y="62"/>
                      </a:lnTo>
                      <a:lnTo>
                        <a:pt x="4" y="54"/>
                      </a:lnTo>
                      <a:lnTo>
                        <a:pt x="2" y="48"/>
                      </a:lnTo>
                      <a:lnTo>
                        <a:pt x="0" y="40"/>
                      </a:lnTo>
                      <a:lnTo>
                        <a:pt x="2" y="32"/>
                      </a:lnTo>
                      <a:lnTo>
                        <a:pt x="4" y="24"/>
                      </a:lnTo>
                      <a:lnTo>
                        <a:pt x="8" y="18"/>
                      </a:lnTo>
                      <a:lnTo>
                        <a:pt x="12" y="12"/>
                      </a:lnTo>
                      <a:lnTo>
                        <a:pt x="18" y="6"/>
                      </a:lnTo>
                      <a:lnTo>
                        <a:pt x="24" y="4"/>
                      </a:lnTo>
                      <a:lnTo>
                        <a:pt x="32" y="2"/>
                      </a:lnTo>
                      <a:lnTo>
                        <a:pt x="40" y="0"/>
                      </a:lnTo>
                      <a:close/>
                    </a:path>
                  </a:pathLst>
                </a:custGeom>
                <a:noFill/>
                <a:ln w="11113">
                  <a:solidFill>
                    <a:srgbClr val="000000"/>
                  </a:solidFill>
                  <a:round/>
                  <a:headEnd/>
                  <a:tailEnd/>
                </a:ln>
              </p:spPr>
              <p:txBody>
                <a:bodyPr/>
                <a:lstStyle/>
                <a:p>
                  <a:endParaRPr lang="en-US"/>
                </a:p>
              </p:txBody>
            </p:sp>
            <p:sp>
              <p:nvSpPr>
                <p:cNvPr id="14419" name="Freeform 62"/>
                <p:cNvSpPr>
                  <a:spLocks/>
                </p:cNvSpPr>
                <p:nvPr/>
              </p:nvSpPr>
              <p:spPr bwMode="auto">
                <a:xfrm>
                  <a:off x="3409" y="1229"/>
                  <a:ext cx="10" cy="72"/>
                </a:xfrm>
                <a:custGeom>
                  <a:avLst/>
                  <a:gdLst>
                    <a:gd name="T0" fmla="*/ 10 w 10"/>
                    <a:gd name="T1" fmla="*/ 0 h 72"/>
                    <a:gd name="T2" fmla="*/ 10 w 10"/>
                    <a:gd name="T3" fmla="*/ 30 h 72"/>
                    <a:gd name="T4" fmla="*/ 0 w 10"/>
                    <a:gd name="T5" fmla="*/ 72 h 72"/>
                    <a:gd name="T6" fmla="*/ 0 60000 65536"/>
                    <a:gd name="T7" fmla="*/ 0 60000 65536"/>
                    <a:gd name="T8" fmla="*/ 0 60000 65536"/>
                    <a:gd name="T9" fmla="*/ 0 w 10"/>
                    <a:gd name="T10" fmla="*/ 0 h 72"/>
                    <a:gd name="T11" fmla="*/ 10 w 10"/>
                    <a:gd name="T12" fmla="*/ 72 h 72"/>
                  </a:gdLst>
                  <a:ahLst/>
                  <a:cxnLst>
                    <a:cxn ang="T6">
                      <a:pos x="T0" y="T1"/>
                    </a:cxn>
                    <a:cxn ang="T7">
                      <a:pos x="T2" y="T3"/>
                    </a:cxn>
                    <a:cxn ang="T8">
                      <a:pos x="T4" y="T5"/>
                    </a:cxn>
                  </a:cxnLst>
                  <a:rect l="T9" t="T10" r="T11" b="T12"/>
                  <a:pathLst>
                    <a:path w="10" h="72">
                      <a:moveTo>
                        <a:pt x="10" y="0"/>
                      </a:moveTo>
                      <a:lnTo>
                        <a:pt x="10" y="30"/>
                      </a:lnTo>
                      <a:lnTo>
                        <a:pt x="0" y="72"/>
                      </a:lnTo>
                    </a:path>
                  </a:pathLst>
                </a:custGeom>
                <a:noFill/>
                <a:ln w="11113">
                  <a:solidFill>
                    <a:srgbClr val="000000"/>
                  </a:solidFill>
                  <a:round/>
                  <a:headEnd/>
                  <a:tailEnd/>
                </a:ln>
              </p:spPr>
              <p:txBody>
                <a:bodyPr/>
                <a:lstStyle/>
                <a:p>
                  <a:endParaRPr lang="en-US"/>
                </a:p>
              </p:txBody>
            </p:sp>
            <p:sp>
              <p:nvSpPr>
                <p:cNvPr id="14420" name="Freeform 63"/>
                <p:cNvSpPr>
                  <a:spLocks/>
                </p:cNvSpPr>
                <p:nvPr/>
              </p:nvSpPr>
              <p:spPr bwMode="auto">
                <a:xfrm>
                  <a:off x="3431" y="1229"/>
                  <a:ext cx="12" cy="72"/>
                </a:xfrm>
                <a:custGeom>
                  <a:avLst/>
                  <a:gdLst>
                    <a:gd name="T0" fmla="*/ 0 w 12"/>
                    <a:gd name="T1" fmla="*/ 0 h 72"/>
                    <a:gd name="T2" fmla="*/ 0 w 12"/>
                    <a:gd name="T3" fmla="*/ 30 h 72"/>
                    <a:gd name="T4" fmla="*/ 12 w 12"/>
                    <a:gd name="T5" fmla="*/ 72 h 72"/>
                    <a:gd name="T6" fmla="*/ 0 60000 65536"/>
                    <a:gd name="T7" fmla="*/ 0 60000 65536"/>
                    <a:gd name="T8" fmla="*/ 0 60000 65536"/>
                    <a:gd name="T9" fmla="*/ 0 w 12"/>
                    <a:gd name="T10" fmla="*/ 0 h 72"/>
                    <a:gd name="T11" fmla="*/ 12 w 12"/>
                    <a:gd name="T12" fmla="*/ 72 h 72"/>
                  </a:gdLst>
                  <a:ahLst/>
                  <a:cxnLst>
                    <a:cxn ang="T6">
                      <a:pos x="T0" y="T1"/>
                    </a:cxn>
                    <a:cxn ang="T7">
                      <a:pos x="T2" y="T3"/>
                    </a:cxn>
                    <a:cxn ang="T8">
                      <a:pos x="T4" y="T5"/>
                    </a:cxn>
                  </a:cxnLst>
                  <a:rect l="T9" t="T10" r="T11" b="T12"/>
                  <a:pathLst>
                    <a:path w="12" h="72">
                      <a:moveTo>
                        <a:pt x="0" y="0"/>
                      </a:moveTo>
                      <a:lnTo>
                        <a:pt x="0" y="30"/>
                      </a:lnTo>
                      <a:lnTo>
                        <a:pt x="12" y="72"/>
                      </a:lnTo>
                    </a:path>
                  </a:pathLst>
                </a:custGeom>
                <a:noFill/>
                <a:ln w="11113">
                  <a:solidFill>
                    <a:srgbClr val="000000"/>
                  </a:solidFill>
                  <a:round/>
                  <a:headEnd/>
                  <a:tailEnd/>
                </a:ln>
              </p:spPr>
              <p:txBody>
                <a:bodyPr/>
                <a:lstStyle/>
                <a:p>
                  <a:endParaRPr lang="en-US"/>
                </a:p>
              </p:txBody>
            </p:sp>
            <p:sp>
              <p:nvSpPr>
                <p:cNvPr id="14421" name="Freeform 64"/>
                <p:cNvSpPr>
                  <a:spLocks/>
                </p:cNvSpPr>
                <p:nvPr/>
              </p:nvSpPr>
              <p:spPr bwMode="auto">
                <a:xfrm>
                  <a:off x="3519" y="1223"/>
                  <a:ext cx="106" cy="106"/>
                </a:xfrm>
                <a:custGeom>
                  <a:avLst/>
                  <a:gdLst>
                    <a:gd name="T0" fmla="*/ 52 w 106"/>
                    <a:gd name="T1" fmla="*/ 0 h 106"/>
                    <a:gd name="T2" fmla="*/ 64 w 106"/>
                    <a:gd name="T3" fmla="*/ 2 h 106"/>
                    <a:gd name="T4" fmla="*/ 72 w 106"/>
                    <a:gd name="T5" fmla="*/ 6 h 106"/>
                    <a:gd name="T6" fmla="*/ 82 w 106"/>
                    <a:gd name="T7" fmla="*/ 10 h 106"/>
                    <a:gd name="T8" fmla="*/ 90 w 106"/>
                    <a:gd name="T9" fmla="*/ 16 h 106"/>
                    <a:gd name="T10" fmla="*/ 96 w 106"/>
                    <a:gd name="T11" fmla="*/ 24 h 106"/>
                    <a:gd name="T12" fmla="*/ 100 w 106"/>
                    <a:gd name="T13" fmla="*/ 32 h 106"/>
                    <a:gd name="T14" fmla="*/ 104 w 106"/>
                    <a:gd name="T15" fmla="*/ 42 h 106"/>
                    <a:gd name="T16" fmla="*/ 106 w 106"/>
                    <a:gd name="T17" fmla="*/ 54 h 106"/>
                    <a:gd name="T18" fmla="*/ 104 w 106"/>
                    <a:gd name="T19" fmla="*/ 64 h 106"/>
                    <a:gd name="T20" fmla="*/ 100 w 106"/>
                    <a:gd name="T21" fmla="*/ 74 h 106"/>
                    <a:gd name="T22" fmla="*/ 96 w 106"/>
                    <a:gd name="T23" fmla="*/ 82 h 106"/>
                    <a:gd name="T24" fmla="*/ 90 w 106"/>
                    <a:gd name="T25" fmla="*/ 90 h 106"/>
                    <a:gd name="T26" fmla="*/ 82 w 106"/>
                    <a:gd name="T27" fmla="*/ 96 h 106"/>
                    <a:gd name="T28" fmla="*/ 72 w 106"/>
                    <a:gd name="T29" fmla="*/ 102 h 106"/>
                    <a:gd name="T30" fmla="*/ 64 w 106"/>
                    <a:gd name="T31" fmla="*/ 104 h 106"/>
                    <a:gd name="T32" fmla="*/ 52 w 106"/>
                    <a:gd name="T33" fmla="*/ 106 h 106"/>
                    <a:gd name="T34" fmla="*/ 42 w 106"/>
                    <a:gd name="T35" fmla="*/ 104 h 106"/>
                    <a:gd name="T36" fmla="*/ 32 w 106"/>
                    <a:gd name="T37" fmla="*/ 102 h 106"/>
                    <a:gd name="T38" fmla="*/ 24 w 106"/>
                    <a:gd name="T39" fmla="*/ 96 h 106"/>
                    <a:gd name="T40" fmla="*/ 16 w 106"/>
                    <a:gd name="T41" fmla="*/ 90 h 106"/>
                    <a:gd name="T42" fmla="*/ 8 w 106"/>
                    <a:gd name="T43" fmla="*/ 82 h 106"/>
                    <a:gd name="T44" fmla="*/ 4 w 106"/>
                    <a:gd name="T45" fmla="*/ 74 h 106"/>
                    <a:gd name="T46" fmla="*/ 0 w 106"/>
                    <a:gd name="T47" fmla="*/ 64 h 106"/>
                    <a:gd name="T48" fmla="*/ 0 w 106"/>
                    <a:gd name="T49" fmla="*/ 54 h 106"/>
                    <a:gd name="T50" fmla="*/ 0 w 106"/>
                    <a:gd name="T51" fmla="*/ 42 h 106"/>
                    <a:gd name="T52" fmla="*/ 4 w 106"/>
                    <a:gd name="T53" fmla="*/ 32 h 106"/>
                    <a:gd name="T54" fmla="*/ 8 w 106"/>
                    <a:gd name="T55" fmla="*/ 24 h 106"/>
                    <a:gd name="T56" fmla="*/ 16 w 106"/>
                    <a:gd name="T57" fmla="*/ 16 h 106"/>
                    <a:gd name="T58" fmla="*/ 24 w 106"/>
                    <a:gd name="T59" fmla="*/ 10 h 106"/>
                    <a:gd name="T60" fmla="*/ 32 w 106"/>
                    <a:gd name="T61" fmla="*/ 6 h 106"/>
                    <a:gd name="T62" fmla="*/ 42 w 106"/>
                    <a:gd name="T63" fmla="*/ 2 h 106"/>
                    <a:gd name="T64" fmla="*/ 52 w 106"/>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6"/>
                    <a:gd name="T101" fmla="*/ 106 w 106"/>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6">
                      <a:moveTo>
                        <a:pt x="52" y="0"/>
                      </a:moveTo>
                      <a:lnTo>
                        <a:pt x="64" y="2"/>
                      </a:lnTo>
                      <a:lnTo>
                        <a:pt x="72" y="6"/>
                      </a:lnTo>
                      <a:lnTo>
                        <a:pt x="82" y="10"/>
                      </a:lnTo>
                      <a:lnTo>
                        <a:pt x="90" y="16"/>
                      </a:lnTo>
                      <a:lnTo>
                        <a:pt x="96" y="24"/>
                      </a:lnTo>
                      <a:lnTo>
                        <a:pt x="100" y="32"/>
                      </a:lnTo>
                      <a:lnTo>
                        <a:pt x="104" y="42"/>
                      </a:lnTo>
                      <a:lnTo>
                        <a:pt x="106" y="54"/>
                      </a:lnTo>
                      <a:lnTo>
                        <a:pt x="104" y="64"/>
                      </a:lnTo>
                      <a:lnTo>
                        <a:pt x="100" y="74"/>
                      </a:lnTo>
                      <a:lnTo>
                        <a:pt x="96" y="82"/>
                      </a:lnTo>
                      <a:lnTo>
                        <a:pt x="90" y="90"/>
                      </a:lnTo>
                      <a:lnTo>
                        <a:pt x="82" y="96"/>
                      </a:lnTo>
                      <a:lnTo>
                        <a:pt x="72" y="102"/>
                      </a:lnTo>
                      <a:lnTo>
                        <a:pt x="64" y="104"/>
                      </a:lnTo>
                      <a:lnTo>
                        <a:pt x="52" y="106"/>
                      </a:lnTo>
                      <a:lnTo>
                        <a:pt x="42" y="104"/>
                      </a:lnTo>
                      <a:lnTo>
                        <a:pt x="32" y="102"/>
                      </a:lnTo>
                      <a:lnTo>
                        <a:pt x="24" y="96"/>
                      </a:lnTo>
                      <a:lnTo>
                        <a:pt x="16" y="90"/>
                      </a:lnTo>
                      <a:lnTo>
                        <a:pt x="8" y="82"/>
                      </a:lnTo>
                      <a:lnTo>
                        <a:pt x="4" y="74"/>
                      </a:lnTo>
                      <a:lnTo>
                        <a:pt x="0" y="64"/>
                      </a:lnTo>
                      <a:lnTo>
                        <a:pt x="0" y="54"/>
                      </a:lnTo>
                      <a:lnTo>
                        <a:pt x="0" y="42"/>
                      </a:lnTo>
                      <a:lnTo>
                        <a:pt x="4" y="32"/>
                      </a:lnTo>
                      <a:lnTo>
                        <a:pt x="8" y="24"/>
                      </a:lnTo>
                      <a:lnTo>
                        <a:pt x="16" y="16"/>
                      </a:lnTo>
                      <a:lnTo>
                        <a:pt x="24" y="10"/>
                      </a:lnTo>
                      <a:lnTo>
                        <a:pt x="32" y="6"/>
                      </a:lnTo>
                      <a:lnTo>
                        <a:pt x="42" y="2"/>
                      </a:lnTo>
                      <a:lnTo>
                        <a:pt x="52" y="0"/>
                      </a:lnTo>
                      <a:close/>
                    </a:path>
                  </a:pathLst>
                </a:custGeom>
                <a:solidFill>
                  <a:srgbClr val="CCCCCC"/>
                </a:solidFill>
                <a:ln w="9525">
                  <a:noFill/>
                  <a:round/>
                  <a:headEnd/>
                  <a:tailEnd/>
                </a:ln>
              </p:spPr>
              <p:txBody>
                <a:bodyPr/>
                <a:lstStyle/>
                <a:p>
                  <a:endParaRPr lang="en-US"/>
                </a:p>
              </p:txBody>
            </p:sp>
            <p:sp>
              <p:nvSpPr>
                <p:cNvPr id="14422" name="Freeform 65"/>
                <p:cNvSpPr>
                  <a:spLocks/>
                </p:cNvSpPr>
                <p:nvPr/>
              </p:nvSpPr>
              <p:spPr bwMode="auto">
                <a:xfrm>
                  <a:off x="3519" y="1225"/>
                  <a:ext cx="106" cy="104"/>
                </a:xfrm>
                <a:custGeom>
                  <a:avLst/>
                  <a:gdLst>
                    <a:gd name="T0" fmla="*/ 52 w 106"/>
                    <a:gd name="T1" fmla="*/ 0 h 104"/>
                    <a:gd name="T2" fmla="*/ 64 w 106"/>
                    <a:gd name="T3" fmla="*/ 0 h 104"/>
                    <a:gd name="T4" fmla="*/ 72 w 106"/>
                    <a:gd name="T5" fmla="*/ 4 h 104"/>
                    <a:gd name="T6" fmla="*/ 82 w 106"/>
                    <a:gd name="T7" fmla="*/ 8 h 104"/>
                    <a:gd name="T8" fmla="*/ 90 w 106"/>
                    <a:gd name="T9" fmla="*/ 14 h 104"/>
                    <a:gd name="T10" fmla="*/ 96 w 106"/>
                    <a:gd name="T11" fmla="*/ 22 h 104"/>
                    <a:gd name="T12" fmla="*/ 100 w 106"/>
                    <a:gd name="T13" fmla="*/ 32 h 104"/>
                    <a:gd name="T14" fmla="*/ 104 w 106"/>
                    <a:gd name="T15" fmla="*/ 40 h 104"/>
                    <a:gd name="T16" fmla="*/ 106 w 106"/>
                    <a:gd name="T17" fmla="*/ 52 h 104"/>
                    <a:gd name="T18" fmla="*/ 104 w 106"/>
                    <a:gd name="T19" fmla="*/ 62 h 104"/>
                    <a:gd name="T20" fmla="*/ 100 w 106"/>
                    <a:gd name="T21" fmla="*/ 72 h 104"/>
                    <a:gd name="T22" fmla="*/ 96 w 106"/>
                    <a:gd name="T23" fmla="*/ 80 h 104"/>
                    <a:gd name="T24" fmla="*/ 90 w 106"/>
                    <a:gd name="T25" fmla="*/ 88 h 104"/>
                    <a:gd name="T26" fmla="*/ 82 w 106"/>
                    <a:gd name="T27" fmla="*/ 94 h 104"/>
                    <a:gd name="T28" fmla="*/ 72 w 106"/>
                    <a:gd name="T29" fmla="*/ 100 h 104"/>
                    <a:gd name="T30" fmla="*/ 64 w 106"/>
                    <a:gd name="T31" fmla="*/ 102 h 104"/>
                    <a:gd name="T32" fmla="*/ 52 w 106"/>
                    <a:gd name="T33" fmla="*/ 104 h 104"/>
                    <a:gd name="T34" fmla="*/ 42 w 106"/>
                    <a:gd name="T35" fmla="*/ 102 h 104"/>
                    <a:gd name="T36" fmla="*/ 32 w 106"/>
                    <a:gd name="T37" fmla="*/ 100 h 104"/>
                    <a:gd name="T38" fmla="*/ 24 w 106"/>
                    <a:gd name="T39" fmla="*/ 94 h 104"/>
                    <a:gd name="T40" fmla="*/ 16 w 106"/>
                    <a:gd name="T41" fmla="*/ 88 h 104"/>
                    <a:gd name="T42" fmla="*/ 8 w 106"/>
                    <a:gd name="T43" fmla="*/ 80 h 104"/>
                    <a:gd name="T44" fmla="*/ 4 w 106"/>
                    <a:gd name="T45" fmla="*/ 72 h 104"/>
                    <a:gd name="T46" fmla="*/ 2 w 106"/>
                    <a:gd name="T47" fmla="*/ 62 h 104"/>
                    <a:gd name="T48" fmla="*/ 0 w 106"/>
                    <a:gd name="T49" fmla="*/ 52 h 104"/>
                    <a:gd name="T50" fmla="*/ 2 w 106"/>
                    <a:gd name="T51" fmla="*/ 40 h 104"/>
                    <a:gd name="T52" fmla="*/ 4 w 106"/>
                    <a:gd name="T53" fmla="*/ 32 h 104"/>
                    <a:gd name="T54" fmla="*/ 8 w 106"/>
                    <a:gd name="T55" fmla="*/ 22 h 104"/>
                    <a:gd name="T56" fmla="*/ 16 w 106"/>
                    <a:gd name="T57" fmla="*/ 14 h 104"/>
                    <a:gd name="T58" fmla="*/ 24 w 106"/>
                    <a:gd name="T59" fmla="*/ 8 h 104"/>
                    <a:gd name="T60" fmla="*/ 32 w 106"/>
                    <a:gd name="T61" fmla="*/ 4 h 104"/>
                    <a:gd name="T62" fmla="*/ 42 w 106"/>
                    <a:gd name="T63" fmla="*/ 0 h 104"/>
                    <a:gd name="T64" fmla="*/ 52 w 106"/>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4"/>
                    <a:gd name="T101" fmla="*/ 106 w 106"/>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4">
                      <a:moveTo>
                        <a:pt x="52" y="0"/>
                      </a:moveTo>
                      <a:lnTo>
                        <a:pt x="64" y="0"/>
                      </a:lnTo>
                      <a:lnTo>
                        <a:pt x="72" y="4"/>
                      </a:lnTo>
                      <a:lnTo>
                        <a:pt x="82" y="8"/>
                      </a:lnTo>
                      <a:lnTo>
                        <a:pt x="90" y="14"/>
                      </a:lnTo>
                      <a:lnTo>
                        <a:pt x="96" y="22"/>
                      </a:lnTo>
                      <a:lnTo>
                        <a:pt x="100" y="32"/>
                      </a:lnTo>
                      <a:lnTo>
                        <a:pt x="104" y="40"/>
                      </a:lnTo>
                      <a:lnTo>
                        <a:pt x="106" y="52"/>
                      </a:lnTo>
                      <a:lnTo>
                        <a:pt x="104" y="62"/>
                      </a:lnTo>
                      <a:lnTo>
                        <a:pt x="100" y="72"/>
                      </a:lnTo>
                      <a:lnTo>
                        <a:pt x="96" y="80"/>
                      </a:lnTo>
                      <a:lnTo>
                        <a:pt x="90" y="88"/>
                      </a:lnTo>
                      <a:lnTo>
                        <a:pt x="82" y="94"/>
                      </a:lnTo>
                      <a:lnTo>
                        <a:pt x="72" y="100"/>
                      </a:lnTo>
                      <a:lnTo>
                        <a:pt x="64" y="102"/>
                      </a:lnTo>
                      <a:lnTo>
                        <a:pt x="52" y="104"/>
                      </a:lnTo>
                      <a:lnTo>
                        <a:pt x="42" y="102"/>
                      </a:lnTo>
                      <a:lnTo>
                        <a:pt x="32" y="100"/>
                      </a:lnTo>
                      <a:lnTo>
                        <a:pt x="24" y="94"/>
                      </a:lnTo>
                      <a:lnTo>
                        <a:pt x="16" y="88"/>
                      </a:lnTo>
                      <a:lnTo>
                        <a:pt x="8" y="80"/>
                      </a:lnTo>
                      <a:lnTo>
                        <a:pt x="4" y="72"/>
                      </a:lnTo>
                      <a:lnTo>
                        <a:pt x="2" y="62"/>
                      </a:lnTo>
                      <a:lnTo>
                        <a:pt x="0" y="52"/>
                      </a:lnTo>
                      <a:lnTo>
                        <a:pt x="2" y="40"/>
                      </a:lnTo>
                      <a:lnTo>
                        <a:pt x="4" y="32"/>
                      </a:lnTo>
                      <a:lnTo>
                        <a:pt x="8" y="22"/>
                      </a:lnTo>
                      <a:lnTo>
                        <a:pt x="16" y="14"/>
                      </a:lnTo>
                      <a:lnTo>
                        <a:pt x="24" y="8"/>
                      </a:lnTo>
                      <a:lnTo>
                        <a:pt x="32" y="4"/>
                      </a:lnTo>
                      <a:lnTo>
                        <a:pt x="42" y="0"/>
                      </a:lnTo>
                      <a:lnTo>
                        <a:pt x="52" y="0"/>
                      </a:lnTo>
                      <a:close/>
                    </a:path>
                  </a:pathLst>
                </a:custGeom>
                <a:noFill/>
                <a:ln w="20638">
                  <a:solidFill>
                    <a:srgbClr val="000000"/>
                  </a:solidFill>
                  <a:round/>
                  <a:headEnd/>
                  <a:tailEnd/>
                </a:ln>
              </p:spPr>
              <p:txBody>
                <a:bodyPr/>
                <a:lstStyle/>
                <a:p>
                  <a:endParaRPr lang="en-US"/>
                </a:p>
              </p:txBody>
            </p:sp>
            <p:sp>
              <p:nvSpPr>
                <p:cNvPr id="14423" name="Freeform 66"/>
                <p:cNvSpPr>
                  <a:spLocks/>
                </p:cNvSpPr>
                <p:nvPr/>
              </p:nvSpPr>
              <p:spPr bwMode="auto">
                <a:xfrm>
                  <a:off x="3525" y="1227"/>
                  <a:ext cx="22" cy="22"/>
                </a:xfrm>
                <a:custGeom>
                  <a:avLst/>
                  <a:gdLst>
                    <a:gd name="T0" fmla="*/ 6 w 22"/>
                    <a:gd name="T1" fmla="*/ 0 h 22"/>
                    <a:gd name="T2" fmla="*/ 0 w 22"/>
                    <a:gd name="T3" fmla="*/ 6 h 22"/>
                    <a:gd name="T4" fmla="*/ 16 w 22"/>
                    <a:gd name="T5" fmla="*/ 22 h 22"/>
                    <a:gd name="T6" fmla="*/ 22 w 22"/>
                    <a:gd name="T7" fmla="*/ 16 h 22"/>
                    <a:gd name="T8" fmla="*/ 6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6" y="0"/>
                      </a:moveTo>
                      <a:lnTo>
                        <a:pt x="0" y="6"/>
                      </a:lnTo>
                      <a:lnTo>
                        <a:pt x="16" y="22"/>
                      </a:lnTo>
                      <a:lnTo>
                        <a:pt x="22" y="16"/>
                      </a:lnTo>
                      <a:lnTo>
                        <a:pt x="6" y="0"/>
                      </a:lnTo>
                      <a:close/>
                    </a:path>
                  </a:pathLst>
                </a:custGeom>
                <a:solidFill>
                  <a:srgbClr val="777777"/>
                </a:solidFill>
                <a:ln w="11113">
                  <a:solidFill>
                    <a:srgbClr val="000000"/>
                  </a:solidFill>
                  <a:round/>
                  <a:headEnd/>
                  <a:tailEnd/>
                </a:ln>
              </p:spPr>
              <p:txBody>
                <a:bodyPr/>
                <a:lstStyle/>
                <a:p>
                  <a:endParaRPr lang="en-US"/>
                </a:p>
              </p:txBody>
            </p:sp>
            <p:sp>
              <p:nvSpPr>
                <p:cNvPr id="14424" name="Freeform 67"/>
                <p:cNvSpPr>
                  <a:spLocks/>
                </p:cNvSpPr>
                <p:nvPr/>
              </p:nvSpPr>
              <p:spPr bwMode="auto">
                <a:xfrm>
                  <a:off x="3599" y="1231"/>
                  <a:ext cx="22" cy="22"/>
                </a:xfrm>
                <a:custGeom>
                  <a:avLst/>
                  <a:gdLst>
                    <a:gd name="T0" fmla="*/ 16 w 22"/>
                    <a:gd name="T1" fmla="*/ 0 h 22"/>
                    <a:gd name="T2" fmla="*/ 22 w 22"/>
                    <a:gd name="T3" fmla="*/ 6 h 22"/>
                    <a:gd name="T4" fmla="*/ 6 w 22"/>
                    <a:gd name="T5" fmla="*/ 22 h 22"/>
                    <a:gd name="T6" fmla="*/ 0 w 22"/>
                    <a:gd name="T7" fmla="*/ 16 h 22"/>
                    <a:gd name="T8" fmla="*/ 16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6" y="0"/>
                      </a:moveTo>
                      <a:lnTo>
                        <a:pt x="22" y="6"/>
                      </a:lnTo>
                      <a:lnTo>
                        <a:pt x="6" y="22"/>
                      </a:lnTo>
                      <a:lnTo>
                        <a:pt x="0" y="16"/>
                      </a:lnTo>
                      <a:lnTo>
                        <a:pt x="16" y="0"/>
                      </a:lnTo>
                      <a:close/>
                    </a:path>
                  </a:pathLst>
                </a:custGeom>
                <a:solidFill>
                  <a:srgbClr val="777777"/>
                </a:solidFill>
                <a:ln w="11113">
                  <a:solidFill>
                    <a:srgbClr val="000000"/>
                  </a:solidFill>
                  <a:round/>
                  <a:headEnd/>
                  <a:tailEnd/>
                </a:ln>
              </p:spPr>
              <p:txBody>
                <a:bodyPr/>
                <a:lstStyle/>
                <a:p>
                  <a:endParaRPr lang="en-US"/>
                </a:p>
              </p:txBody>
            </p:sp>
            <p:sp>
              <p:nvSpPr>
                <p:cNvPr id="14425" name="Rectangle 68"/>
                <p:cNvSpPr>
                  <a:spLocks noChangeArrowheads="1"/>
                </p:cNvSpPr>
                <p:nvPr/>
              </p:nvSpPr>
              <p:spPr bwMode="auto">
                <a:xfrm>
                  <a:off x="3511" y="1271"/>
                  <a:ext cx="24" cy="8"/>
                </a:xfrm>
                <a:prstGeom prst="rect">
                  <a:avLst/>
                </a:prstGeom>
                <a:solidFill>
                  <a:srgbClr val="777777"/>
                </a:solidFill>
                <a:ln w="9525">
                  <a:noFill/>
                  <a:miter lim="800000"/>
                  <a:headEnd/>
                  <a:tailEnd/>
                </a:ln>
              </p:spPr>
              <p:txBody>
                <a:bodyPr/>
                <a:lstStyle/>
                <a:p>
                  <a:endParaRPr lang="en-US"/>
                </a:p>
              </p:txBody>
            </p:sp>
            <p:sp>
              <p:nvSpPr>
                <p:cNvPr id="14426" name="Rectangle 69"/>
                <p:cNvSpPr>
                  <a:spLocks noChangeArrowheads="1"/>
                </p:cNvSpPr>
                <p:nvPr/>
              </p:nvSpPr>
              <p:spPr bwMode="auto">
                <a:xfrm>
                  <a:off x="3511" y="1271"/>
                  <a:ext cx="24" cy="8"/>
                </a:xfrm>
                <a:prstGeom prst="rect">
                  <a:avLst/>
                </a:prstGeom>
                <a:noFill/>
                <a:ln w="11113">
                  <a:solidFill>
                    <a:srgbClr val="000000"/>
                  </a:solidFill>
                  <a:miter lim="800000"/>
                  <a:headEnd/>
                  <a:tailEnd/>
                </a:ln>
              </p:spPr>
              <p:txBody>
                <a:bodyPr/>
                <a:lstStyle/>
                <a:p>
                  <a:endParaRPr lang="en-US"/>
                </a:p>
              </p:txBody>
            </p:sp>
            <p:sp>
              <p:nvSpPr>
                <p:cNvPr id="14427" name="Rectangle 70"/>
                <p:cNvSpPr>
                  <a:spLocks noChangeArrowheads="1"/>
                </p:cNvSpPr>
                <p:nvPr/>
              </p:nvSpPr>
              <p:spPr bwMode="auto">
                <a:xfrm>
                  <a:off x="3611" y="1271"/>
                  <a:ext cx="24" cy="8"/>
                </a:xfrm>
                <a:prstGeom prst="rect">
                  <a:avLst/>
                </a:prstGeom>
                <a:solidFill>
                  <a:srgbClr val="777777"/>
                </a:solidFill>
                <a:ln w="9525">
                  <a:noFill/>
                  <a:miter lim="800000"/>
                  <a:headEnd/>
                  <a:tailEnd/>
                </a:ln>
              </p:spPr>
              <p:txBody>
                <a:bodyPr/>
                <a:lstStyle/>
                <a:p>
                  <a:endParaRPr lang="en-US"/>
                </a:p>
              </p:txBody>
            </p:sp>
            <p:sp>
              <p:nvSpPr>
                <p:cNvPr id="14428" name="Rectangle 71"/>
                <p:cNvSpPr>
                  <a:spLocks noChangeArrowheads="1"/>
                </p:cNvSpPr>
                <p:nvPr/>
              </p:nvSpPr>
              <p:spPr bwMode="auto">
                <a:xfrm>
                  <a:off x="3611" y="1271"/>
                  <a:ext cx="24" cy="8"/>
                </a:xfrm>
                <a:prstGeom prst="rect">
                  <a:avLst/>
                </a:prstGeom>
                <a:noFill/>
                <a:ln w="11113">
                  <a:solidFill>
                    <a:srgbClr val="000000"/>
                  </a:solidFill>
                  <a:miter lim="800000"/>
                  <a:headEnd/>
                  <a:tailEnd/>
                </a:ln>
              </p:spPr>
              <p:txBody>
                <a:bodyPr/>
                <a:lstStyle/>
                <a:p>
                  <a:endParaRPr lang="en-US"/>
                </a:p>
              </p:txBody>
            </p:sp>
            <p:sp>
              <p:nvSpPr>
                <p:cNvPr id="14429" name="Freeform 72"/>
                <p:cNvSpPr>
                  <a:spLocks/>
                </p:cNvSpPr>
                <p:nvPr/>
              </p:nvSpPr>
              <p:spPr bwMode="auto">
                <a:xfrm>
                  <a:off x="3523" y="1301"/>
                  <a:ext cx="22" cy="22"/>
                </a:xfrm>
                <a:custGeom>
                  <a:avLst/>
                  <a:gdLst>
                    <a:gd name="T0" fmla="*/ 0 w 22"/>
                    <a:gd name="T1" fmla="*/ 16 h 22"/>
                    <a:gd name="T2" fmla="*/ 6 w 22"/>
                    <a:gd name="T3" fmla="*/ 22 h 22"/>
                    <a:gd name="T4" fmla="*/ 22 w 22"/>
                    <a:gd name="T5" fmla="*/ 6 h 22"/>
                    <a:gd name="T6" fmla="*/ 16 w 22"/>
                    <a:gd name="T7" fmla="*/ 0 h 22"/>
                    <a:gd name="T8" fmla="*/ 0 w 22"/>
                    <a:gd name="T9" fmla="*/ 16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0" y="16"/>
                      </a:moveTo>
                      <a:lnTo>
                        <a:pt x="6" y="22"/>
                      </a:lnTo>
                      <a:lnTo>
                        <a:pt x="22" y="6"/>
                      </a:lnTo>
                      <a:lnTo>
                        <a:pt x="16" y="0"/>
                      </a:lnTo>
                      <a:lnTo>
                        <a:pt x="0" y="16"/>
                      </a:lnTo>
                      <a:close/>
                    </a:path>
                  </a:pathLst>
                </a:custGeom>
                <a:solidFill>
                  <a:srgbClr val="777777"/>
                </a:solidFill>
                <a:ln w="11113">
                  <a:solidFill>
                    <a:srgbClr val="000000"/>
                  </a:solidFill>
                  <a:round/>
                  <a:headEnd/>
                  <a:tailEnd/>
                </a:ln>
              </p:spPr>
              <p:txBody>
                <a:bodyPr/>
                <a:lstStyle/>
                <a:p>
                  <a:endParaRPr lang="en-US"/>
                </a:p>
              </p:txBody>
            </p:sp>
            <p:sp>
              <p:nvSpPr>
                <p:cNvPr id="14430" name="Freeform 73"/>
                <p:cNvSpPr>
                  <a:spLocks/>
                </p:cNvSpPr>
                <p:nvPr/>
              </p:nvSpPr>
              <p:spPr bwMode="auto">
                <a:xfrm>
                  <a:off x="3593" y="1299"/>
                  <a:ext cx="22" cy="22"/>
                </a:xfrm>
                <a:custGeom>
                  <a:avLst/>
                  <a:gdLst>
                    <a:gd name="T0" fmla="*/ 22 w 22"/>
                    <a:gd name="T1" fmla="*/ 18 h 22"/>
                    <a:gd name="T2" fmla="*/ 16 w 22"/>
                    <a:gd name="T3" fmla="*/ 22 h 22"/>
                    <a:gd name="T4" fmla="*/ 0 w 22"/>
                    <a:gd name="T5" fmla="*/ 6 h 22"/>
                    <a:gd name="T6" fmla="*/ 6 w 22"/>
                    <a:gd name="T7" fmla="*/ 0 h 22"/>
                    <a:gd name="T8" fmla="*/ 22 w 22"/>
                    <a:gd name="T9" fmla="*/ 1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2" y="18"/>
                      </a:moveTo>
                      <a:lnTo>
                        <a:pt x="16" y="22"/>
                      </a:lnTo>
                      <a:lnTo>
                        <a:pt x="0" y="6"/>
                      </a:lnTo>
                      <a:lnTo>
                        <a:pt x="6" y="0"/>
                      </a:lnTo>
                      <a:lnTo>
                        <a:pt x="22" y="18"/>
                      </a:lnTo>
                      <a:close/>
                    </a:path>
                  </a:pathLst>
                </a:custGeom>
                <a:solidFill>
                  <a:srgbClr val="777777"/>
                </a:solidFill>
                <a:ln w="9525">
                  <a:noFill/>
                  <a:round/>
                  <a:headEnd/>
                  <a:tailEnd/>
                </a:ln>
              </p:spPr>
              <p:txBody>
                <a:bodyPr/>
                <a:lstStyle/>
                <a:p>
                  <a:endParaRPr lang="en-US"/>
                </a:p>
              </p:txBody>
            </p:sp>
            <p:sp>
              <p:nvSpPr>
                <p:cNvPr id="14431" name="Freeform 74"/>
                <p:cNvSpPr>
                  <a:spLocks/>
                </p:cNvSpPr>
                <p:nvPr/>
              </p:nvSpPr>
              <p:spPr bwMode="auto">
                <a:xfrm>
                  <a:off x="3593" y="1301"/>
                  <a:ext cx="22" cy="20"/>
                </a:xfrm>
                <a:custGeom>
                  <a:avLst/>
                  <a:gdLst>
                    <a:gd name="T0" fmla="*/ 22 w 22"/>
                    <a:gd name="T1" fmla="*/ 16 h 20"/>
                    <a:gd name="T2" fmla="*/ 16 w 22"/>
                    <a:gd name="T3" fmla="*/ 20 h 20"/>
                    <a:gd name="T4" fmla="*/ 0 w 22"/>
                    <a:gd name="T5" fmla="*/ 4 h 20"/>
                    <a:gd name="T6" fmla="*/ 6 w 22"/>
                    <a:gd name="T7" fmla="*/ 0 h 20"/>
                    <a:gd name="T8" fmla="*/ 22 w 22"/>
                    <a:gd name="T9" fmla="*/ 16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22" y="16"/>
                      </a:moveTo>
                      <a:lnTo>
                        <a:pt x="16" y="20"/>
                      </a:lnTo>
                      <a:lnTo>
                        <a:pt x="0" y="4"/>
                      </a:lnTo>
                      <a:lnTo>
                        <a:pt x="6" y="0"/>
                      </a:lnTo>
                      <a:lnTo>
                        <a:pt x="22" y="16"/>
                      </a:lnTo>
                      <a:close/>
                    </a:path>
                  </a:pathLst>
                </a:custGeom>
                <a:noFill/>
                <a:ln w="11113">
                  <a:solidFill>
                    <a:srgbClr val="000000"/>
                  </a:solidFill>
                  <a:round/>
                  <a:headEnd/>
                  <a:tailEnd/>
                </a:ln>
              </p:spPr>
              <p:txBody>
                <a:bodyPr/>
                <a:lstStyle/>
                <a:p>
                  <a:endParaRPr lang="en-US"/>
                </a:p>
              </p:txBody>
            </p:sp>
            <p:sp>
              <p:nvSpPr>
                <p:cNvPr id="14432" name="Rectangle 75"/>
                <p:cNvSpPr>
                  <a:spLocks noChangeArrowheads="1"/>
                </p:cNvSpPr>
                <p:nvPr/>
              </p:nvSpPr>
              <p:spPr bwMode="auto">
                <a:xfrm>
                  <a:off x="3569" y="1315"/>
                  <a:ext cx="8" cy="24"/>
                </a:xfrm>
                <a:prstGeom prst="rect">
                  <a:avLst/>
                </a:prstGeom>
                <a:solidFill>
                  <a:srgbClr val="777777"/>
                </a:solidFill>
                <a:ln w="9525">
                  <a:noFill/>
                  <a:miter lim="800000"/>
                  <a:headEnd/>
                  <a:tailEnd/>
                </a:ln>
              </p:spPr>
              <p:txBody>
                <a:bodyPr/>
                <a:lstStyle/>
                <a:p>
                  <a:endParaRPr lang="en-US"/>
                </a:p>
              </p:txBody>
            </p:sp>
            <p:sp>
              <p:nvSpPr>
                <p:cNvPr id="14433" name="Rectangle 76"/>
                <p:cNvSpPr>
                  <a:spLocks noChangeArrowheads="1"/>
                </p:cNvSpPr>
                <p:nvPr/>
              </p:nvSpPr>
              <p:spPr bwMode="auto">
                <a:xfrm>
                  <a:off x="3569" y="1315"/>
                  <a:ext cx="8" cy="24"/>
                </a:xfrm>
                <a:prstGeom prst="rect">
                  <a:avLst/>
                </a:prstGeom>
                <a:noFill/>
                <a:ln w="11113">
                  <a:solidFill>
                    <a:srgbClr val="000000"/>
                  </a:solidFill>
                  <a:miter lim="800000"/>
                  <a:headEnd/>
                  <a:tailEnd/>
                </a:ln>
              </p:spPr>
              <p:txBody>
                <a:bodyPr/>
                <a:lstStyle/>
                <a:p>
                  <a:endParaRPr lang="en-US"/>
                </a:p>
              </p:txBody>
            </p:sp>
            <p:sp>
              <p:nvSpPr>
                <p:cNvPr id="14434" name="Rectangle 77"/>
                <p:cNvSpPr>
                  <a:spLocks noChangeArrowheads="1"/>
                </p:cNvSpPr>
                <p:nvPr/>
              </p:nvSpPr>
              <p:spPr bwMode="auto">
                <a:xfrm>
                  <a:off x="3569" y="1217"/>
                  <a:ext cx="8" cy="22"/>
                </a:xfrm>
                <a:prstGeom prst="rect">
                  <a:avLst/>
                </a:prstGeom>
                <a:solidFill>
                  <a:srgbClr val="777777"/>
                </a:solidFill>
                <a:ln w="9525">
                  <a:noFill/>
                  <a:miter lim="800000"/>
                  <a:headEnd/>
                  <a:tailEnd/>
                </a:ln>
              </p:spPr>
              <p:txBody>
                <a:bodyPr/>
                <a:lstStyle/>
                <a:p>
                  <a:endParaRPr lang="en-US"/>
                </a:p>
              </p:txBody>
            </p:sp>
            <p:sp>
              <p:nvSpPr>
                <p:cNvPr id="14435" name="Rectangle 78"/>
                <p:cNvSpPr>
                  <a:spLocks noChangeArrowheads="1"/>
                </p:cNvSpPr>
                <p:nvPr/>
              </p:nvSpPr>
              <p:spPr bwMode="auto">
                <a:xfrm>
                  <a:off x="3569" y="1217"/>
                  <a:ext cx="8" cy="22"/>
                </a:xfrm>
                <a:prstGeom prst="rect">
                  <a:avLst/>
                </a:prstGeom>
                <a:noFill/>
                <a:ln w="11113">
                  <a:solidFill>
                    <a:srgbClr val="000000"/>
                  </a:solidFill>
                  <a:miter lim="800000"/>
                  <a:headEnd/>
                  <a:tailEnd/>
                </a:ln>
              </p:spPr>
              <p:txBody>
                <a:bodyPr/>
                <a:lstStyle/>
                <a:p>
                  <a:endParaRPr lang="en-US"/>
                </a:p>
              </p:txBody>
            </p:sp>
            <p:sp>
              <p:nvSpPr>
                <p:cNvPr id="14436" name="Rectangle 79"/>
                <p:cNvSpPr>
                  <a:spLocks noChangeArrowheads="1"/>
                </p:cNvSpPr>
                <p:nvPr/>
              </p:nvSpPr>
              <p:spPr bwMode="auto">
                <a:xfrm>
                  <a:off x="2997" y="1369"/>
                  <a:ext cx="744" cy="1046"/>
                </a:xfrm>
                <a:prstGeom prst="rect">
                  <a:avLst/>
                </a:prstGeom>
                <a:solidFill>
                  <a:srgbClr val="CCCCCC"/>
                </a:solidFill>
                <a:ln w="9525">
                  <a:noFill/>
                  <a:miter lim="800000"/>
                  <a:headEnd/>
                  <a:tailEnd/>
                </a:ln>
              </p:spPr>
              <p:txBody>
                <a:bodyPr/>
                <a:lstStyle/>
                <a:p>
                  <a:endParaRPr lang="en-US"/>
                </a:p>
              </p:txBody>
            </p:sp>
            <p:sp>
              <p:nvSpPr>
                <p:cNvPr id="14437" name="Rectangle 80"/>
                <p:cNvSpPr>
                  <a:spLocks noChangeArrowheads="1"/>
                </p:cNvSpPr>
                <p:nvPr/>
              </p:nvSpPr>
              <p:spPr bwMode="auto">
                <a:xfrm>
                  <a:off x="2997" y="1369"/>
                  <a:ext cx="744" cy="1046"/>
                </a:xfrm>
                <a:prstGeom prst="rect">
                  <a:avLst/>
                </a:prstGeom>
                <a:noFill/>
                <a:ln w="20638">
                  <a:solidFill>
                    <a:srgbClr val="000000"/>
                  </a:solidFill>
                  <a:miter lim="800000"/>
                  <a:headEnd/>
                  <a:tailEnd/>
                </a:ln>
              </p:spPr>
              <p:txBody>
                <a:bodyPr/>
                <a:lstStyle/>
                <a:p>
                  <a:endParaRPr lang="en-US"/>
                </a:p>
              </p:txBody>
            </p:sp>
            <p:sp>
              <p:nvSpPr>
                <p:cNvPr id="14438" name="Rectangle 81"/>
                <p:cNvSpPr>
                  <a:spLocks noChangeArrowheads="1"/>
                </p:cNvSpPr>
                <p:nvPr/>
              </p:nvSpPr>
              <p:spPr bwMode="auto">
                <a:xfrm>
                  <a:off x="2767" y="2051"/>
                  <a:ext cx="230" cy="86"/>
                </a:xfrm>
                <a:prstGeom prst="rect">
                  <a:avLst/>
                </a:prstGeom>
                <a:solidFill>
                  <a:srgbClr val="CCCCCC"/>
                </a:solidFill>
                <a:ln w="9525">
                  <a:noFill/>
                  <a:miter lim="800000"/>
                  <a:headEnd/>
                  <a:tailEnd/>
                </a:ln>
              </p:spPr>
              <p:txBody>
                <a:bodyPr/>
                <a:lstStyle/>
                <a:p>
                  <a:endParaRPr lang="en-US"/>
                </a:p>
              </p:txBody>
            </p:sp>
            <p:sp>
              <p:nvSpPr>
                <p:cNvPr id="14439" name="Rectangle 82"/>
                <p:cNvSpPr>
                  <a:spLocks noChangeArrowheads="1"/>
                </p:cNvSpPr>
                <p:nvPr/>
              </p:nvSpPr>
              <p:spPr bwMode="auto">
                <a:xfrm>
                  <a:off x="2767" y="2051"/>
                  <a:ext cx="230" cy="86"/>
                </a:xfrm>
                <a:prstGeom prst="rect">
                  <a:avLst/>
                </a:prstGeom>
                <a:noFill/>
                <a:ln w="20638">
                  <a:solidFill>
                    <a:srgbClr val="000000"/>
                  </a:solidFill>
                  <a:miter lim="800000"/>
                  <a:headEnd/>
                  <a:tailEnd/>
                </a:ln>
              </p:spPr>
              <p:txBody>
                <a:bodyPr/>
                <a:lstStyle/>
                <a:p>
                  <a:endParaRPr lang="en-US"/>
                </a:p>
              </p:txBody>
            </p:sp>
            <p:sp>
              <p:nvSpPr>
                <p:cNvPr id="14440" name="Rectangle 83"/>
                <p:cNvSpPr>
                  <a:spLocks noChangeArrowheads="1"/>
                </p:cNvSpPr>
                <p:nvPr/>
              </p:nvSpPr>
              <p:spPr bwMode="auto">
                <a:xfrm>
                  <a:off x="2767" y="2051"/>
                  <a:ext cx="154" cy="234"/>
                </a:xfrm>
                <a:prstGeom prst="rect">
                  <a:avLst/>
                </a:prstGeom>
                <a:solidFill>
                  <a:srgbClr val="CCCCCC"/>
                </a:solidFill>
                <a:ln w="9525">
                  <a:noFill/>
                  <a:miter lim="800000"/>
                  <a:headEnd/>
                  <a:tailEnd/>
                </a:ln>
              </p:spPr>
              <p:txBody>
                <a:bodyPr/>
                <a:lstStyle/>
                <a:p>
                  <a:endParaRPr lang="en-US"/>
                </a:p>
              </p:txBody>
            </p:sp>
            <p:sp>
              <p:nvSpPr>
                <p:cNvPr id="14441" name="Rectangle 84"/>
                <p:cNvSpPr>
                  <a:spLocks noChangeArrowheads="1"/>
                </p:cNvSpPr>
                <p:nvPr/>
              </p:nvSpPr>
              <p:spPr bwMode="auto">
                <a:xfrm>
                  <a:off x="2767" y="2051"/>
                  <a:ext cx="154" cy="234"/>
                </a:xfrm>
                <a:prstGeom prst="rect">
                  <a:avLst/>
                </a:prstGeom>
                <a:noFill/>
                <a:ln w="20638">
                  <a:solidFill>
                    <a:srgbClr val="000000"/>
                  </a:solidFill>
                  <a:miter lim="800000"/>
                  <a:headEnd/>
                  <a:tailEnd/>
                </a:ln>
              </p:spPr>
              <p:txBody>
                <a:bodyPr/>
                <a:lstStyle/>
                <a:p>
                  <a:endParaRPr lang="en-US"/>
                </a:p>
              </p:txBody>
            </p:sp>
            <p:pic>
              <p:nvPicPr>
                <p:cNvPr id="14442" name="Picture 85"/>
                <p:cNvPicPr>
                  <a:picLocks noChangeAspect="1" noChangeArrowheads="1"/>
                </p:cNvPicPr>
                <p:nvPr/>
              </p:nvPicPr>
              <p:blipFill>
                <a:blip r:embed="rId2" cstate="print"/>
                <a:srcRect/>
                <a:stretch>
                  <a:fillRect/>
                </a:stretch>
              </p:blipFill>
              <p:spPr bwMode="auto">
                <a:xfrm>
                  <a:off x="2992" y="1971"/>
                  <a:ext cx="492" cy="258"/>
                </a:xfrm>
                <a:prstGeom prst="rect">
                  <a:avLst/>
                </a:prstGeom>
                <a:noFill/>
                <a:ln w="9525">
                  <a:noFill/>
                  <a:miter lim="800000"/>
                  <a:headEnd/>
                  <a:tailEnd/>
                </a:ln>
              </p:spPr>
            </p:pic>
            <p:pic>
              <p:nvPicPr>
                <p:cNvPr id="14443" name="Picture 86"/>
                <p:cNvPicPr>
                  <a:picLocks noChangeAspect="1" noChangeArrowheads="1"/>
                </p:cNvPicPr>
                <p:nvPr/>
              </p:nvPicPr>
              <p:blipFill>
                <a:blip r:embed="rId3" cstate="print"/>
                <a:srcRect/>
                <a:stretch>
                  <a:fillRect/>
                </a:stretch>
              </p:blipFill>
              <p:spPr bwMode="auto">
                <a:xfrm>
                  <a:off x="2992" y="2011"/>
                  <a:ext cx="228" cy="174"/>
                </a:xfrm>
                <a:prstGeom prst="rect">
                  <a:avLst/>
                </a:prstGeom>
                <a:noFill/>
                <a:ln w="9525">
                  <a:noFill/>
                  <a:miter lim="800000"/>
                  <a:headEnd/>
                  <a:tailEnd/>
                </a:ln>
              </p:spPr>
            </p:pic>
            <p:sp>
              <p:nvSpPr>
                <p:cNvPr id="14444" name="Line 87"/>
                <p:cNvSpPr>
                  <a:spLocks noChangeShapeType="1"/>
                </p:cNvSpPr>
                <p:nvPr/>
              </p:nvSpPr>
              <p:spPr bwMode="auto">
                <a:xfrm>
                  <a:off x="3000" y="1882"/>
                  <a:ext cx="0" cy="384"/>
                </a:xfrm>
                <a:prstGeom prst="line">
                  <a:avLst/>
                </a:prstGeom>
                <a:noFill/>
                <a:ln w="15875">
                  <a:solidFill>
                    <a:srgbClr val="000000"/>
                  </a:solidFill>
                  <a:round/>
                  <a:headEnd/>
                  <a:tailEnd/>
                </a:ln>
              </p:spPr>
              <p:txBody>
                <a:bodyPr wrap="none" lIns="90488" tIns="44450" rIns="90488" bIns="44450" anchor="ctr">
                  <a:spAutoFit/>
                </a:bodyPr>
                <a:lstStyle/>
                <a:p>
                  <a:endParaRPr lang="en-US"/>
                </a:p>
              </p:txBody>
            </p:sp>
          </p:grpSp>
          <p:grpSp>
            <p:nvGrpSpPr>
              <p:cNvPr id="19" name="Group 88"/>
              <p:cNvGrpSpPr>
                <a:grpSpLocks/>
              </p:cNvGrpSpPr>
              <p:nvPr/>
            </p:nvGrpSpPr>
            <p:grpSpPr bwMode="auto">
              <a:xfrm>
                <a:off x="4385" y="3068"/>
                <a:ext cx="274" cy="224"/>
                <a:chOff x="4611" y="917"/>
                <a:chExt cx="274" cy="224"/>
              </a:xfrm>
            </p:grpSpPr>
            <p:sp>
              <p:nvSpPr>
                <p:cNvPr id="14390" name="Rectangle 89"/>
                <p:cNvSpPr>
                  <a:spLocks noChangeArrowheads="1"/>
                </p:cNvSpPr>
                <p:nvPr/>
              </p:nvSpPr>
              <p:spPr bwMode="auto">
                <a:xfrm>
                  <a:off x="4819" y="1005"/>
                  <a:ext cx="66" cy="44"/>
                </a:xfrm>
                <a:prstGeom prst="rect">
                  <a:avLst/>
                </a:prstGeom>
                <a:solidFill>
                  <a:srgbClr val="DF0024"/>
                </a:solidFill>
                <a:ln w="9525">
                  <a:noFill/>
                  <a:miter lim="800000"/>
                  <a:headEnd/>
                  <a:tailEnd/>
                </a:ln>
              </p:spPr>
              <p:txBody>
                <a:bodyPr/>
                <a:lstStyle/>
                <a:p>
                  <a:endParaRPr lang="en-US"/>
                </a:p>
              </p:txBody>
            </p:sp>
            <p:sp>
              <p:nvSpPr>
                <p:cNvPr id="14391" name="Rectangle 90"/>
                <p:cNvSpPr>
                  <a:spLocks noChangeArrowheads="1"/>
                </p:cNvSpPr>
                <p:nvPr/>
              </p:nvSpPr>
              <p:spPr bwMode="auto">
                <a:xfrm>
                  <a:off x="4819" y="1005"/>
                  <a:ext cx="66" cy="44"/>
                </a:xfrm>
                <a:prstGeom prst="rect">
                  <a:avLst/>
                </a:prstGeom>
                <a:noFill/>
                <a:ln w="11113">
                  <a:solidFill>
                    <a:srgbClr val="000000"/>
                  </a:solidFill>
                  <a:miter lim="800000"/>
                  <a:headEnd/>
                  <a:tailEnd/>
                </a:ln>
              </p:spPr>
              <p:txBody>
                <a:bodyPr/>
                <a:lstStyle/>
                <a:p>
                  <a:endParaRPr lang="en-US"/>
                </a:p>
              </p:txBody>
            </p:sp>
            <p:sp>
              <p:nvSpPr>
                <p:cNvPr id="14392" name="Freeform 91"/>
                <p:cNvSpPr>
                  <a:spLocks/>
                </p:cNvSpPr>
                <p:nvPr/>
              </p:nvSpPr>
              <p:spPr bwMode="auto">
                <a:xfrm>
                  <a:off x="4611" y="917"/>
                  <a:ext cx="224" cy="224"/>
                </a:xfrm>
                <a:custGeom>
                  <a:avLst/>
                  <a:gdLst>
                    <a:gd name="T0" fmla="*/ 112 w 224"/>
                    <a:gd name="T1" fmla="*/ 0 h 224"/>
                    <a:gd name="T2" fmla="*/ 134 w 224"/>
                    <a:gd name="T3" fmla="*/ 2 h 224"/>
                    <a:gd name="T4" fmla="*/ 156 w 224"/>
                    <a:gd name="T5" fmla="*/ 8 h 224"/>
                    <a:gd name="T6" fmla="*/ 174 w 224"/>
                    <a:gd name="T7" fmla="*/ 20 h 224"/>
                    <a:gd name="T8" fmla="*/ 192 w 224"/>
                    <a:gd name="T9" fmla="*/ 32 h 224"/>
                    <a:gd name="T10" fmla="*/ 204 w 224"/>
                    <a:gd name="T11" fmla="*/ 50 h 224"/>
                    <a:gd name="T12" fmla="*/ 216 w 224"/>
                    <a:gd name="T13" fmla="*/ 68 h 224"/>
                    <a:gd name="T14" fmla="*/ 222 w 224"/>
                    <a:gd name="T15" fmla="*/ 90 h 224"/>
                    <a:gd name="T16" fmla="*/ 224 w 224"/>
                    <a:gd name="T17" fmla="*/ 112 h 224"/>
                    <a:gd name="T18" fmla="*/ 222 w 224"/>
                    <a:gd name="T19" fmla="*/ 134 h 224"/>
                    <a:gd name="T20" fmla="*/ 216 w 224"/>
                    <a:gd name="T21" fmla="*/ 156 h 224"/>
                    <a:gd name="T22" fmla="*/ 204 w 224"/>
                    <a:gd name="T23" fmla="*/ 174 h 224"/>
                    <a:gd name="T24" fmla="*/ 192 w 224"/>
                    <a:gd name="T25" fmla="*/ 192 h 224"/>
                    <a:gd name="T26" fmla="*/ 174 w 224"/>
                    <a:gd name="T27" fmla="*/ 204 h 224"/>
                    <a:gd name="T28" fmla="*/ 156 w 224"/>
                    <a:gd name="T29" fmla="*/ 216 h 224"/>
                    <a:gd name="T30" fmla="*/ 134 w 224"/>
                    <a:gd name="T31" fmla="*/ 222 h 224"/>
                    <a:gd name="T32" fmla="*/ 112 w 224"/>
                    <a:gd name="T33" fmla="*/ 224 h 224"/>
                    <a:gd name="T34" fmla="*/ 90 w 224"/>
                    <a:gd name="T35" fmla="*/ 222 h 224"/>
                    <a:gd name="T36" fmla="*/ 68 w 224"/>
                    <a:gd name="T37" fmla="*/ 216 h 224"/>
                    <a:gd name="T38" fmla="*/ 50 w 224"/>
                    <a:gd name="T39" fmla="*/ 204 h 224"/>
                    <a:gd name="T40" fmla="*/ 32 w 224"/>
                    <a:gd name="T41" fmla="*/ 192 h 224"/>
                    <a:gd name="T42" fmla="*/ 18 w 224"/>
                    <a:gd name="T43" fmla="*/ 174 h 224"/>
                    <a:gd name="T44" fmla="*/ 8 w 224"/>
                    <a:gd name="T45" fmla="*/ 156 h 224"/>
                    <a:gd name="T46" fmla="*/ 2 w 224"/>
                    <a:gd name="T47" fmla="*/ 134 h 224"/>
                    <a:gd name="T48" fmla="*/ 0 w 224"/>
                    <a:gd name="T49" fmla="*/ 112 h 224"/>
                    <a:gd name="T50" fmla="*/ 2 w 224"/>
                    <a:gd name="T51" fmla="*/ 90 h 224"/>
                    <a:gd name="T52" fmla="*/ 8 w 224"/>
                    <a:gd name="T53" fmla="*/ 68 h 224"/>
                    <a:gd name="T54" fmla="*/ 18 w 224"/>
                    <a:gd name="T55" fmla="*/ 50 h 224"/>
                    <a:gd name="T56" fmla="*/ 32 w 224"/>
                    <a:gd name="T57" fmla="*/ 32 h 224"/>
                    <a:gd name="T58" fmla="*/ 50 w 224"/>
                    <a:gd name="T59" fmla="*/ 20 h 224"/>
                    <a:gd name="T60" fmla="*/ 68 w 224"/>
                    <a:gd name="T61" fmla="*/ 8 h 224"/>
                    <a:gd name="T62" fmla="*/ 90 w 224"/>
                    <a:gd name="T63" fmla="*/ 2 h 224"/>
                    <a:gd name="T64" fmla="*/ 112 w 224"/>
                    <a:gd name="T65" fmla="*/ 0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24"/>
                    <a:gd name="T101" fmla="*/ 224 w 224"/>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24">
                      <a:moveTo>
                        <a:pt x="112" y="0"/>
                      </a:moveTo>
                      <a:lnTo>
                        <a:pt x="134" y="2"/>
                      </a:lnTo>
                      <a:lnTo>
                        <a:pt x="156" y="8"/>
                      </a:lnTo>
                      <a:lnTo>
                        <a:pt x="174" y="20"/>
                      </a:lnTo>
                      <a:lnTo>
                        <a:pt x="192" y="32"/>
                      </a:lnTo>
                      <a:lnTo>
                        <a:pt x="204" y="50"/>
                      </a:lnTo>
                      <a:lnTo>
                        <a:pt x="216" y="68"/>
                      </a:lnTo>
                      <a:lnTo>
                        <a:pt x="222" y="90"/>
                      </a:lnTo>
                      <a:lnTo>
                        <a:pt x="224" y="112"/>
                      </a:lnTo>
                      <a:lnTo>
                        <a:pt x="222" y="134"/>
                      </a:lnTo>
                      <a:lnTo>
                        <a:pt x="216" y="156"/>
                      </a:lnTo>
                      <a:lnTo>
                        <a:pt x="204" y="174"/>
                      </a:lnTo>
                      <a:lnTo>
                        <a:pt x="192" y="192"/>
                      </a:lnTo>
                      <a:lnTo>
                        <a:pt x="174" y="204"/>
                      </a:lnTo>
                      <a:lnTo>
                        <a:pt x="156" y="216"/>
                      </a:lnTo>
                      <a:lnTo>
                        <a:pt x="134" y="222"/>
                      </a:lnTo>
                      <a:lnTo>
                        <a:pt x="112" y="224"/>
                      </a:lnTo>
                      <a:lnTo>
                        <a:pt x="90" y="222"/>
                      </a:lnTo>
                      <a:lnTo>
                        <a:pt x="68" y="216"/>
                      </a:lnTo>
                      <a:lnTo>
                        <a:pt x="50" y="204"/>
                      </a:lnTo>
                      <a:lnTo>
                        <a:pt x="32" y="192"/>
                      </a:lnTo>
                      <a:lnTo>
                        <a:pt x="18" y="174"/>
                      </a:lnTo>
                      <a:lnTo>
                        <a:pt x="8" y="156"/>
                      </a:lnTo>
                      <a:lnTo>
                        <a:pt x="2" y="134"/>
                      </a:lnTo>
                      <a:lnTo>
                        <a:pt x="0" y="112"/>
                      </a:lnTo>
                      <a:lnTo>
                        <a:pt x="2" y="90"/>
                      </a:lnTo>
                      <a:lnTo>
                        <a:pt x="8" y="68"/>
                      </a:lnTo>
                      <a:lnTo>
                        <a:pt x="18" y="50"/>
                      </a:lnTo>
                      <a:lnTo>
                        <a:pt x="32" y="32"/>
                      </a:lnTo>
                      <a:lnTo>
                        <a:pt x="50" y="20"/>
                      </a:lnTo>
                      <a:lnTo>
                        <a:pt x="68" y="8"/>
                      </a:lnTo>
                      <a:lnTo>
                        <a:pt x="90" y="2"/>
                      </a:lnTo>
                      <a:lnTo>
                        <a:pt x="112" y="0"/>
                      </a:lnTo>
                      <a:close/>
                    </a:path>
                  </a:pathLst>
                </a:custGeom>
                <a:solidFill>
                  <a:srgbClr val="00A27E"/>
                </a:solidFill>
                <a:ln w="9525">
                  <a:noFill/>
                  <a:round/>
                  <a:headEnd/>
                  <a:tailEnd/>
                </a:ln>
              </p:spPr>
              <p:txBody>
                <a:bodyPr/>
                <a:lstStyle/>
                <a:p>
                  <a:endParaRPr lang="en-US"/>
                </a:p>
              </p:txBody>
            </p:sp>
            <p:sp>
              <p:nvSpPr>
                <p:cNvPr id="14393" name="Freeform 92"/>
                <p:cNvSpPr>
                  <a:spLocks/>
                </p:cNvSpPr>
                <p:nvPr/>
              </p:nvSpPr>
              <p:spPr bwMode="auto">
                <a:xfrm>
                  <a:off x="4611" y="917"/>
                  <a:ext cx="224" cy="224"/>
                </a:xfrm>
                <a:custGeom>
                  <a:avLst/>
                  <a:gdLst>
                    <a:gd name="T0" fmla="*/ 112 w 224"/>
                    <a:gd name="T1" fmla="*/ 0 h 224"/>
                    <a:gd name="T2" fmla="*/ 134 w 224"/>
                    <a:gd name="T3" fmla="*/ 2 h 224"/>
                    <a:gd name="T4" fmla="*/ 156 w 224"/>
                    <a:gd name="T5" fmla="*/ 10 h 224"/>
                    <a:gd name="T6" fmla="*/ 174 w 224"/>
                    <a:gd name="T7" fmla="*/ 20 h 224"/>
                    <a:gd name="T8" fmla="*/ 192 w 224"/>
                    <a:gd name="T9" fmla="*/ 34 h 224"/>
                    <a:gd name="T10" fmla="*/ 206 w 224"/>
                    <a:gd name="T11" fmla="*/ 50 h 224"/>
                    <a:gd name="T12" fmla="*/ 216 w 224"/>
                    <a:gd name="T13" fmla="*/ 68 h 224"/>
                    <a:gd name="T14" fmla="*/ 222 w 224"/>
                    <a:gd name="T15" fmla="*/ 90 h 224"/>
                    <a:gd name="T16" fmla="*/ 224 w 224"/>
                    <a:gd name="T17" fmla="*/ 112 h 224"/>
                    <a:gd name="T18" fmla="*/ 222 w 224"/>
                    <a:gd name="T19" fmla="*/ 134 h 224"/>
                    <a:gd name="T20" fmla="*/ 216 w 224"/>
                    <a:gd name="T21" fmla="*/ 156 h 224"/>
                    <a:gd name="T22" fmla="*/ 206 w 224"/>
                    <a:gd name="T23" fmla="*/ 174 h 224"/>
                    <a:gd name="T24" fmla="*/ 192 w 224"/>
                    <a:gd name="T25" fmla="*/ 192 h 224"/>
                    <a:gd name="T26" fmla="*/ 174 w 224"/>
                    <a:gd name="T27" fmla="*/ 206 h 224"/>
                    <a:gd name="T28" fmla="*/ 156 w 224"/>
                    <a:gd name="T29" fmla="*/ 216 h 224"/>
                    <a:gd name="T30" fmla="*/ 134 w 224"/>
                    <a:gd name="T31" fmla="*/ 222 h 224"/>
                    <a:gd name="T32" fmla="*/ 112 w 224"/>
                    <a:gd name="T33" fmla="*/ 224 h 224"/>
                    <a:gd name="T34" fmla="*/ 90 w 224"/>
                    <a:gd name="T35" fmla="*/ 222 h 224"/>
                    <a:gd name="T36" fmla="*/ 68 w 224"/>
                    <a:gd name="T37" fmla="*/ 216 h 224"/>
                    <a:gd name="T38" fmla="*/ 50 w 224"/>
                    <a:gd name="T39" fmla="*/ 206 h 224"/>
                    <a:gd name="T40" fmla="*/ 32 w 224"/>
                    <a:gd name="T41" fmla="*/ 192 h 224"/>
                    <a:gd name="T42" fmla="*/ 18 w 224"/>
                    <a:gd name="T43" fmla="*/ 174 h 224"/>
                    <a:gd name="T44" fmla="*/ 8 w 224"/>
                    <a:gd name="T45" fmla="*/ 156 h 224"/>
                    <a:gd name="T46" fmla="*/ 2 w 224"/>
                    <a:gd name="T47" fmla="*/ 134 h 224"/>
                    <a:gd name="T48" fmla="*/ 0 w 224"/>
                    <a:gd name="T49" fmla="*/ 112 h 224"/>
                    <a:gd name="T50" fmla="*/ 2 w 224"/>
                    <a:gd name="T51" fmla="*/ 90 h 224"/>
                    <a:gd name="T52" fmla="*/ 8 w 224"/>
                    <a:gd name="T53" fmla="*/ 68 h 224"/>
                    <a:gd name="T54" fmla="*/ 18 w 224"/>
                    <a:gd name="T55" fmla="*/ 50 h 224"/>
                    <a:gd name="T56" fmla="*/ 32 w 224"/>
                    <a:gd name="T57" fmla="*/ 34 h 224"/>
                    <a:gd name="T58" fmla="*/ 50 w 224"/>
                    <a:gd name="T59" fmla="*/ 20 h 224"/>
                    <a:gd name="T60" fmla="*/ 68 w 224"/>
                    <a:gd name="T61" fmla="*/ 10 h 224"/>
                    <a:gd name="T62" fmla="*/ 90 w 224"/>
                    <a:gd name="T63" fmla="*/ 2 h 224"/>
                    <a:gd name="T64" fmla="*/ 112 w 224"/>
                    <a:gd name="T65" fmla="*/ 0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24"/>
                    <a:gd name="T101" fmla="*/ 224 w 224"/>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24">
                      <a:moveTo>
                        <a:pt x="112" y="0"/>
                      </a:moveTo>
                      <a:lnTo>
                        <a:pt x="134" y="2"/>
                      </a:lnTo>
                      <a:lnTo>
                        <a:pt x="156" y="10"/>
                      </a:lnTo>
                      <a:lnTo>
                        <a:pt x="174" y="20"/>
                      </a:lnTo>
                      <a:lnTo>
                        <a:pt x="192" y="34"/>
                      </a:lnTo>
                      <a:lnTo>
                        <a:pt x="206" y="50"/>
                      </a:lnTo>
                      <a:lnTo>
                        <a:pt x="216" y="68"/>
                      </a:lnTo>
                      <a:lnTo>
                        <a:pt x="222" y="90"/>
                      </a:lnTo>
                      <a:lnTo>
                        <a:pt x="224" y="112"/>
                      </a:lnTo>
                      <a:lnTo>
                        <a:pt x="222" y="134"/>
                      </a:lnTo>
                      <a:lnTo>
                        <a:pt x="216" y="156"/>
                      </a:lnTo>
                      <a:lnTo>
                        <a:pt x="206" y="174"/>
                      </a:lnTo>
                      <a:lnTo>
                        <a:pt x="192" y="192"/>
                      </a:lnTo>
                      <a:lnTo>
                        <a:pt x="174" y="206"/>
                      </a:lnTo>
                      <a:lnTo>
                        <a:pt x="156" y="216"/>
                      </a:lnTo>
                      <a:lnTo>
                        <a:pt x="134" y="222"/>
                      </a:lnTo>
                      <a:lnTo>
                        <a:pt x="112" y="224"/>
                      </a:lnTo>
                      <a:lnTo>
                        <a:pt x="90" y="222"/>
                      </a:lnTo>
                      <a:lnTo>
                        <a:pt x="68" y="216"/>
                      </a:lnTo>
                      <a:lnTo>
                        <a:pt x="50" y="206"/>
                      </a:lnTo>
                      <a:lnTo>
                        <a:pt x="32" y="192"/>
                      </a:lnTo>
                      <a:lnTo>
                        <a:pt x="18" y="174"/>
                      </a:lnTo>
                      <a:lnTo>
                        <a:pt x="8" y="156"/>
                      </a:lnTo>
                      <a:lnTo>
                        <a:pt x="2" y="134"/>
                      </a:lnTo>
                      <a:lnTo>
                        <a:pt x="0" y="112"/>
                      </a:lnTo>
                      <a:lnTo>
                        <a:pt x="2" y="90"/>
                      </a:lnTo>
                      <a:lnTo>
                        <a:pt x="8" y="68"/>
                      </a:lnTo>
                      <a:lnTo>
                        <a:pt x="18" y="50"/>
                      </a:lnTo>
                      <a:lnTo>
                        <a:pt x="32" y="34"/>
                      </a:lnTo>
                      <a:lnTo>
                        <a:pt x="50" y="20"/>
                      </a:lnTo>
                      <a:lnTo>
                        <a:pt x="68" y="10"/>
                      </a:lnTo>
                      <a:lnTo>
                        <a:pt x="90" y="2"/>
                      </a:lnTo>
                      <a:lnTo>
                        <a:pt x="112" y="0"/>
                      </a:lnTo>
                      <a:close/>
                    </a:path>
                  </a:pathLst>
                </a:custGeom>
                <a:noFill/>
                <a:ln w="20638">
                  <a:solidFill>
                    <a:srgbClr val="000000"/>
                  </a:solidFill>
                  <a:round/>
                  <a:headEnd/>
                  <a:tailEnd/>
                </a:ln>
              </p:spPr>
              <p:txBody>
                <a:bodyPr/>
                <a:lstStyle/>
                <a:p>
                  <a:endParaRPr lang="en-US"/>
                </a:p>
              </p:txBody>
            </p:sp>
            <p:sp>
              <p:nvSpPr>
                <p:cNvPr id="14394" name="Freeform 93"/>
                <p:cNvSpPr>
                  <a:spLocks/>
                </p:cNvSpPr>
                <p:nvPr/>
              </p:nvSpPr>
              <p:spPr bwMode="auto">
                <a:xfrm>
                  <a:off x="4633" y="921"/>
                  <a:ext cx="180" cy="168"/>
                </a:xfrm>
                <a:custGeom>
                  <a:avLst/>
                  <a:gdLst>
                    <a:gd name="T0" fmla="*/ 90 w 180"/>
                    <a:gd name="T1" fmla="*/ 0 h 168"/>
                    <a:gd name="T2" fmla="*/ 0 w 180"/>
                    <a:gd name="T3" fmla="*/ 168 h 168"/>
                    <a:gd name="T4" fmla="*/ 180 w 180"/>
                    <a:gd name="T5" fmla="*/ 168 h 168"/>
                    <a:gd name="T6" fmla="*/ 90 w 180"/>
                    <a:gd name="T7" fmla="*/ 0 h 168"/>
                    <a:gd name="T8" fmla="*/ 0 60000 65536"/>
                    <a:gd name="T9" fmla="*/ 0 60000 65536"/>
                    <a:gd name="T10" fmla="*/ 0 60000 65536"/>
                    <a:gd name="T11" fmla="*/ 0 60000 65536"/>
                    <a:gd name="T12" fmla="*/ 0 w 180"/>
                    <a:gd name="T13" fmla="*/ 0 h 168"/>
                    <a:gd name="T14" fmla="*/ 180 w 180"/>
                    <a:gd name="T15" fmla="*/ 168 h 168"/>
                  </a:gdLst>
                  <a:ahLst/>
                  <a:cxnLst>
                    <a:cxn ang="T8">
                      <a:pos x="T0" y="T1"/>
                    </a:cxn>
                    <a:cxn ang="T9">
                      <a:pos x="T2" y="T3"/>
                    </a:cxn>
                    <a:cxn ang="T10">
                      <a:pos x="T4" y="T5"/>
                    </a:cxn>
                    <a:cxn ang="T11">
                      <a:pos x="T6" y="T7"/>
                    </a:cxn>
                  </a:cxnLst>
                  <a:rect l="T12" t="T13" r="T14" b="T15"/>
                  <a:pathLst>
                    <a:path w="180" h="168">
                      <a:moveTo>
                        <a:pt x="90" y="0"/>
                      </a:moveTo>
                      <a:lnTo>
                        <a:pt x="0" y="168"/>
                      </a:lnTo>
                      <a:lnTo>
                        <a:pt x="180" y="168"/>
                      </a:lnTo>
                      <a:lnTo>
                        <a:pt x="90" y="0"/>
                      </a:lnTo>
                      <a:close/>
                    </a:path>
                  </a:pathLst>
                </a:custGeom>
                <a:solidFill>
                  <a:srgbClr val="00A27E"/>
                </a:solidFill>
                <a:ln w="9525">
                  <a:noFill/>
                  <a:round/>
                  <a:headEnd/>
                  <a:tailEnd/>
                </a:ln>
              </p:spPr>
              <p:txBody>
                <a:bodyPr/>
                <a:lstStyle/>
                <a:p>
                  <a:endParaRPr lang="en-US"/>
                </a:p>
              </p:txBody>
            </p:sp>
            <p:sp>
              <p:nvSpPr>
                <p:cNvPr id="14395" name="Freeform 94"/>
                <p:cNvSpPr>
                  <a:spLocks/>
                </p:cNvSpPr>
                <p:nvPr/>
              </p:nvSpPr>
              <p:spPr bwMode="auto">
                <a:xfrm>
                  <a:off x="4633" y="921"/>
                  <a:ext cx="182" cy="168"/>
                </a:xfrm>
                <a:custGeom>
                  <a:avLst/>
                  <a:gdLst>
                    <a:gd name="T0" fmla="*/ 90 w 182"/>
                    <a:gd name="T1" fmla="*/ 0 h 168"/>
                    <a:gd name="T2" fmla="*/ 0 w 182"/>
                    <a:gd name="T3" fmla="*/ 168 h 168"/>
                    <a:gd name="T4" fmla="*/ 182 w 182"/>
                    <a:gd name="T5" fmla="*/ 168 h 168"/>
                    <a:gd name="T6" fmla="*/ 90 w 182"/>
                    <a:gd name="T7" fmla="*/ 0 h 168"/>
                    <a:gd name="T8" fmla="*/ 0 60000 65536"/>
                    <a:gd name="T9" fmla="*/ 0 60000 65536"/>
                    <a:gd name="T10" fmla="*/ 0 60000 65536"/>
                    <a:gd name="T11" fmla="*/ 0 60000 65536"/>
                    <a:gd name="T12" fmla="*/ 0 w 182"/>
                    <a:gd name="T13" fmla="*/ 0 h 168"/>
                    <a:gd name="T14" fmla="*/ 182 w 182"/>
                    <a:gd name="T15" fmla="*/ 168 h 168"/>
                  </a:gdLst>
                  <a:ahLst/>
                  <a:cxnLst>
                    <a:cxn ang="T8">
                      <a:pos x="T0" y="T1"/>
                    </a:cxn>
                    <a:cxn ang="T9">
                      <a:pos x="T2" y="T3"/>
                    </a:cxn>
                    <a:cxn ang="T10">
                      <a:pos x="T4" y="T5"/>
                    </a:cxn>
                    <a:cxn ang="T11">
                      <a:pos x="T6" y="T7"/>
                    </a:cxn>
                  </a:cxnLst>
                  <a:rect l="T12" t="T13" r="T14" b="T15"/>
                  <a:pathLst>
                    <a:path w="182" h="168">
                      <a:moveTo>
                        <a:pt x="90" y="0"/>
                      </a:moveTo>
                      <a:lnTo>
                        <a:pt x="0" y="168"/>
                      </a:lnTo>
                      <a:lnTo>
                        <a:pt x="182" y="168"/>
                      </a:lnTo>
                      <a:lnTo>
                        <a:pt x="90" y="0"/>
                      </a:lnTo>
                      <a:close/>
                    </a:path>
                  </a:pathLst>
                </a:custGeom>
                <a:noFill/>
                <a:ln w="20638">
                  <a:solidFill>
                    <a:srgbClr val="000000"/>
                  </a:solidFill>
                  <a:round/>
                  <a:headEnd/>
                  <a:tailEnd/>
                </a:ln>
              </p:spPr>
              <p:txBody>
                <a:bodyPr/>
                <a:lstStyle/>
                <a:p>
                  <a:endParaRPr lang="en-US"/>
                </a:p>
              </p:txBody>
            </p:sp>
          </p:grpSp>
          <p:grpSp>
            <p:nvGrpSpPr>
              <p:cNvPr id="20" name="Group 95"/>
              <p:cNvGrpSpPr>
                <a:grpSpLocks/>
              </p:cNvGrpSpPr>
              <p:nvPr/>
            </p:nvGrpSpPr>
            <p:grpSpPr bwMode="auto">
              <a:xfrm>
                <a:off x="4817" y="2318"/>
                <a:ext cx="684" cy="402"/>
                <a:chOff x="1167" y="2451"/>
                <a:chExt cx="684" cy="402"/>
              </a:xfrm>
            </p:grpSpPr>
            <p:sp>
              <p:nvSpPr>
                <p:cNvPr id="14375" name="Rectangle 96"/>
                <p:cNvSpPr>
                  <a:spLocks noChangeArrowheads="1"/>
                </p:cNvSpPr>
                <p:nvPr/>
              </p:nvSpPr>
              <p:spPr bwMode="auto">
                <a:xfrm>
                  <a:off x="1174" y="2463"/>
                  <a:ext cx="668" cy="390"/>
                </a:xfrm>
                <a:prstGeom prst="rect">
                  <a:avLst/>
                </a:prstGeom>
                <a:solidFill>
                  <a:srgbClr val="FF0000"/>
                </a:solidFill>
                <a:ln w="9525">
                  <a:noFill/>
                  <a:miter lim="800000"/>
                  <a:headEnd/>
                  <a:tailEnd/>
                </a:ln>
              </p:spPr>
              <p:txBody>
                <a:bodyPr/>
                <a:lstStyle/>
                <a:p>
                  <a:endParaRPr lang="en-US"/>
                </a:p>
              </p:txBody>
            </p:sp>
            <p:sp>
              <p:nvSpPr>
                <p:cNvPr id="14376" name="Rectangle 97"/>
                <p:cNvSpPr>
                  <a:spLocks noChangeArrowheads="1"/>
                </p:cNvSpPr>
                <p:nvPr/>
              </p:nvSpPr>
              <p:spPr bwMode="auto">
                <a:xfrm>
                  <a:off x="1174" y="2463"/>
                  <a:ext cx="668" cy="390"/>
                </a:xfrm>
                <a:prstGeom prst="rect">
                  <a:avLst/>
                </a:prstGeom>
                <a:solidFill>
                  <a:srgbClr val="FF0000"/>
                </a:solidFill>
                <a:ln w="30226">
                  <a:solidFill>
                    <a:srgbClr val="000000"/>
                  </a:solidFill>
                  <a:miter lim="800000"/>
                  <a:headEnd/>
                  <a:tailEnd/>
                </a:ln>
              </p:spPr>
              <p:txBody>
                <a:bodyPr/>
                <a:lstStyle/>
                <a:p>
                  <a:endParaRPr lang="en-US"/>
                </a:p>
              </p:txBody>
            </p:sp>
            <p:sp>
              <p:nvSpPr>
                <p:cNvPr id="14377" name="Freeform 98"/>
                <p:cNvSpPr>
                  <a:spLocks/>
                </p:cNvSpPr>
                <p:nvPr/>
              </p:nvSpPr>
              <p:spPr bwMode="auto">
                <a:xfrm>
                  <a:off x="1202" y="2489"/>
                  <a:ext cx="32"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378" name="Freeform 99"/>
                <p:cNvSpPr>
                  <a:spLocks/>
                </p:cNvSpPr>
                <p:nvPr/>
              </p:nvSpPr>
              <p:spPr bwMode="auto">
                <a:xfrm>
                  <a:off x="1260" y="2489"/>
                  <a:ext cx="33" cy="335"/>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379" name="Freeform 100"/>
                <p:cNvSpPr>
                  <a:spLocks/>
                </p:cNvSpPr>
                <p:nvPr/>
              </p:nvSpPr>
              <p:spPr bwMode="auto">
                <a:xfrm>
                  <a:off x="1319" y="2489"/>
                  <a:ext cx="32"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380" name="Freeform 101"/>
                <p:cNvSpPr>
                  <a:spLocks/>
                </p:cNvSpPr>
                <p:nvPr/>
              </p:nvSpPr>
              <p:spPr bwMode="auto">
                <a:xfrm>
                  <a:off x="1377" y="2489"/>
                  <a:ext cx="32"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381" name="Freeform 102"/>
                <p:cNvSpPr>
                  <a:spLocks/>
                </p:cNvSpPr>
                <p:nvPr/>
              </p:nvSpPr>
              <p:spPr bwMode="auto">
                <a:xfrm>
                  <a:off x="1435" y="2489"/>
                  <a:ext cx="31"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382" name="Freeform 103"/>
                <p:cNvSpPr>
                  <a:spLocks/>
                </p:cNvSpPr>
                <p:nvPr/>
              </p:nvSpPr>
              <p:spPr bwMode="auto">
                <a:xfrm>
                  <a:off x="1493" y="2489"/>
                  <a:ext cx="32" cy="335"/>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383" name="Freeform 104"/>
                <p:cNvSpPr>
                  <a:spLocks/>
                </p:cNvSpPr>
                <p:nvPr/>
              </p:nvSpPr>
              <p:spPr bwMode="auto">
                <a:xfrm>
                  <a:off x="1550" y="2489"/>
                  <a:ext cx="33" cy="335"/>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384" name="Freeform 105"/>
                <p:cNvSpPr>
                  <a:spLocks/>
                </p:cNvSpPr>
                <p:nvPr/>
              </p:nvSpPr>
              <p:spPr bwMode="auto">
                <a:xfrm>
                  <a:off x="1609" y="2489"/>
                  <a:ext cx="32"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385" name="Freeform 106"/>
                <p:cNvSpPr>
                  <a:spLocks/>
                </p:cNvSpPr>
                <p:nvPr/>
              </p:nvSpPr>
              <p:spPr bwMode="auto">
                <a:xfrm>
                  <a:off x="1667" y="2489"/>
                  <a:ext cx="32"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386" name="Freeform 107"/>
                <p:cNvSpPr>
                  <a:spLocks/>
                </p:cNvSpPr>
                <p:nvPr/>
              </p:nvSpPr>
              <p:spPr bwMode="auto">
                <a:xfrm>
                  <a:off x="1725" y="2489"/>
                  <a:ext cx="31" cy="335"/>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387" name="Freeform 108"/>
                <p:cNvSpPr>
                  <a:spLocks/>
                </p:cNvSpPr>
                <p:nvPr/>
              </p:nvSpPr>
              <p:spPr bwMode="auto">
                <a:xfrm>
                  <a:off x="1783" y="2489"/>
                  <a:ext cx="33" cy="335"/>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solidFill>
                  <a:srgbClr val="FF0000"/>
                </a:solidFill>
                <a:ln w="30163">
                  <a:solidFill>
                    <a:srgbClr val="BABABA"/>
                  </a:solidFill>
                  <a:round/>
                  <a:headEnd/>
                  <a:tailEnd/>
                </a:ln>
              </p:spPr>
              <p:txBody>
                <a:bodyPr/>
                <a:lstStyle/>
                <a:p>
                  <a:endParaRPr lang="en-US"/>
                </a:p>
              </p:txBody>
            </p:sp>
            <p:sp>
              <p:nvSpPr>
                <p:cNvPr id="14388" name="Rectangle 109"/>
                <p:cNvSpPr>
                  <a:spLocks noChangeArrowheads="1"/>
                </p:cNvSpPr>
                <p:nvPr/>
              </p:nvSpPr>
              <p:spPr bwMode="auto">
                <a:xfrm>
                  <a:off x="1167" y="2451"/>
                  <a:ext cx="684" cy="17"/>
                </a:xfrm>
                <a:prstGeom prst="rect">
                  <a:avLst/>
                </a:prstGeom>
                <a:solidFill>
                  <a:srgbClr val="FF0000"/>
                </a:solidFill>
                <a:ln w="9525">
                  <a:noFill/>
                  <a:miter lim="800000"/>
                  <a:headEnd/>
                  <a:tailEnd/>
                </a:ln>
              </p:spPr>
              <p:txBody>
                <a:bodyPr/>
                <a:lstStyle/>
                <a:p>
                  <a:endParaRPr lang="en-US"/>
                </a:p>
              </p:txBody>
            </p:sp>
            <p:sp>
              <p:nvSpPr>
                <p:cNvPr id="14389" name="Rectangle 110"/>
                <p:cNvSpPr>
                  <a:spLocks noChangeArrowheads="1"/>
                </p:cNvSpPr>
                <p:nvPr/>
              </p:nvSpPr>
              <p:spPr bwMode="auto">
                <a:xfrm>
                  <a:off x="1167" y="2451"/>
                  <a:ext cx="684" cy="17"/>
                </a:xfrm>
                <a:prstGeom prst="rect">
                  <a:avLst/>
                </a:prstGeom>
                <a:solidFill>
                  <a:srgbClr val="000000"/>
                </a:solidFill>
                <a:ln w="30226">
                  <a:solidFill>
                    <a:srgbClr val="000000"/>
                  </a:solidFill>
                  <a:miter lim="800000"/>
                  <a:headEnd/>
                  <a:tailEnd/>
                </a:ln>
              </p:spPr>
              <p:txBody>
                <a:bodyPr/>
                <a:lstStyle/>
                <a:p>
                  <a:endParaRPr lang="en-US"/>
                </a:p>
              </p:txBody>
            </p:sp>
          </p:grpSp>
          <p:grpSp>
            <p:nvGrpSpPr>
              <p:cNvPr id="21" name="Group 111"/>
              <p:cNvGrpSpPr>
                <a:grpSpLocks/>
              </p:cNvGrpSpPr>
              <p:nvPr/>
            </p:nvGrpSpPr>
            <p:grpSpPr bwMode="auto">
              <a:xfrm>
                <a:off x="4817" y="1808"/>
                <a:ext cx="684" cy="402"/>
                <a:chOff x="2349" y="3315"/>
                <a:chExt cx="1042" cy="612"/>
              </a:xfrm>
            </p:grpSpPr>
            <p:sp>
              <p:nvSpPr>
                <p:cNvPr id="14360" name="Rectangle 112"/>
                <p:cNvSpPr>
                  <a:spLocks noChangeArrowheads="1"/>
                </p:cNvSpPr>
                <p:nvPr/>
              </p:nvSpPr>
              <p:spPr bwMode="auto">
                <a:xfrm>
                  <a:off x="2359" y="3333"/>
                  <a:ext cx="1018" cy="594"/>
                </a:xfrm>
                <a:prstGeom prst="rect">
                  <a:avLst/>
                </a:prstGeom>
                <a:solidFill>
                  <a:srgbClr val="FFFFFF"/>
                </a:solidFill>
                <a:ln w="9525">
                  <a:noFill/>
                  <a:miter lim="800000"/>
                  <a:headEnd/>
                  <a:tailEnd/>
                </a:ln>
              </p:spPr>
              <p:txBody>
                <a:bodyPr/>
                <a:lstStyle/>
                <a:p>
                  <a:endParaRPr lang="en-US"/>
                </a:p>
              </p:txBody>
            </p:sp>
            <p:sp>
              <p:nvSpPr>
                <p:cNvPr id="14361" name="Rectangle 113"/>
                <p:cNvSpPr>
                  <a:spLocks noChangeArrowheads="1"/>
                </p:cNvSpPr>
                <p:nvPr/>
              </p:nvSpPr>
              <p:spPr bwMode="auto">
                <a:xfrm>
                  <a:off x="2359" y="3333"/>
                  <a:ext cx="1018" cy="594"/>
                </a:xfrm>
                <a:prstGeom prst="rect">
                  <a:avLst/>
                </a:prstGeom>
                <a:solidFill>
                  <a:srgbClr val="6699FF"/>
                </a:solidFill>
                <a:ln w="30226">
                  <a:solidFill>
                    <a:srgbClr val="000000"/>
                  </a:solidFill>
                  <a:miter lim="800000"/>
                  <a:headEnd/>
                  <a:tailEnd/>
                </a:ln>
              </p:spPr>
              <p:txBody>
                <a:bodyPr/>
                <a:lstStyle/>
                <a:p>
                  <a:endParaRPr lang="en-US"/>
                </a:p>
              </p:txBody>
            </p:sp>
            <p:sp>
              <p:nvSpPr>
                <p:cNvPr id="14362" name="Freeform 114"/>
                <p:cNvSpPr>
                  <a:spLocks/>
                </p:cNvSpPr>
                <p:nvPr/>
              </p:nvSpPr>
              <p:spPr bwMode="auto">
                <a:xfrm>
                  <a:off x="2403" y="3373"/>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noFill/>
                <a:ln w="30163">
                  <a:solidFill>
                    <a:srgbClr val="BABABA"/>
                  </a:solidFill>
                  <a:round/>
                  <a:headEnd/>
                  <a:tailEnd/>
                </a:ln>
              </p:spPr>
              <p:txBody>
                <a:bodyPr/>
                <a:lstStyle/>
                <a:p>
                  <a:endParaRPr lang="en-US"/>
                </a:p>
              </p:txBody>
            </p:sp>
            <p:sp>
              <p:nvSpPr>
                <p:cNvPr id="14363" name="Freeform 115"/>
                <p:cNvSpPr>
                  <a:spLocks/>
                </p:cNvSpPr>
                <p:nvPr/>
              </p:nvSpPr>
              <p:spPr bwMode="auto">
                <a:xfrm>
                  <a:off x="2491" y="3373"/>
                  <a:ext cx="50" cy="510"/>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noFill/>
                <a:ln w="30163">
                  <a:solidFill>
                    <a:srgbClr val="BABABA"/>
                  </a:solidFill>
                  <a:round/>
                  <a:headEnd/>
                  <a:tailEnd/>
                </a:ln>
              </p:spPr>
              <p:txBody>
                <a:bodyPr/>
                <a:lstStyle/>
                <a:p>
                  <a:endParaRPr lang="en-US"/>
                </a:p>
              </p:txBody>
            </p:sp>
            <p:sp>
              <p:nvSpPr>
                <p:cNvPr id="14364" name="Freeform 116"/>
                <p:cNvSpPr>
                  <a:spLocks/>
                </p:cNvSpPr>
                <p:nvPr/>
              </p:nvSpPr>
              <p:spPr bwMode="auto">
                <a:xfrm>
                  <a:off x="2581" y="3373"/>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noFill/>
                <a:ln w="30163">
                  <a:solidFill>
                    <a:srgbClr val="BABABA"/>
                  </a:solidFill>
                  <a:round/>
                  <a:headEnd/>
                  <a:tailEnd/>
                </a:ln>
              </p:spPr>
              <p:txBody>
                <a:bodyPr/>
                <a:lstStyle/>
                <a:p>
                  <a:endParaRPr lang="en-US"/>
                </a:p>
              </p:txBody>
            </p:sp>
            <p:sp>
              <p:nvSpPr>
                <p:cNvPr id="14365" name="Freeform 117"/>
                <p:cNvSpPr>
                  <a:spLocks/>
                </p:cNvSpPr>
                <p:nvPr/>
              </p:nvSpPr>
              <p:spPr bwMode="auto">
                <a:xfrm>
                  <a:off x="2669" y="3373"/>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noFill/>
                <a:ln w="30163">
                  <a:solidFill>
                    <a:srgbClr val="BABABA"/>
                  </a:solidFill>
                  <a:round/>
                  <a:headEnd/>
                  <a:tailEnd/>
                </a:ln>
              </p:spPr>
              <p:txBody>
                <a:bodyPr/>
                <a:lstStyle/>
                <a:p>
                  <a:endParaRPr lang="en-US"/>
                </a:p>
              </p:txBody>
            </p:sp>
            <p:sp>
              <p:nvSpPr>
                <p:cNvPr id="14366" name="Freeform 118"/>
                <p:cNvSpPr>
                  <a:spLocks/>
                </p:cNvSpPr>
                <p:nvPr/>
              </p:nvSpPr>
              <p:spPr bwMode="auto">
                <a:xfrm>
                  <a:off x="2757" y="3373"/>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noFill/>
                <a:ln w="30163">
                  <a:solidFill>
                    <a:srgbClr val="BABABA"/>
                  </a:solidFill>
                  <a:round/>
                  <a:headEnd/>
                  <a:tailEnd/>
                </a:ln>
              </p:spPr>
              <p:txBody>
                <a:bodyPr/>
                <a:lstStyle/>
                <a:p>
                  <a:endParaRPr lang="en-US"/>
                </a:p>
              </p:txBody>
            </p:sp>
            <p:sp>
              <p:nvSpPr>
                <p:cNvPr id="14367" name="Freeform 119"/>
                <p:cNvSpPr>
                  <a:spLocks/>
                </p:cNvSpPr>
                <p:nvPr/>
              </p:nvSpPr>
              <p:spPr bwMode="auto">
                <a:xfrm>
                  <a:off x="2845" y="3373"/>
                  <a:ext cx="50" cy="510"/>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noFill/>
                <a:ln w="30163">
                  <a:solidFill>
                    <a:srgbClr val="BABABA"/>
                  </a:solidFill>
                  <a:round/>
                  <a:headEnd/>
                  <a:tailEnd/>
                </a:ln>
              </p:spPr>
              <p:txBody>
                <a:bodyPr/>
                <a:lstStyle/>
                <a:p>
                  <a:endParaRPr lang="en-US"/>
                </a:p>
              </p:txBody>
            </p:sp>
            <p:sp>
              <p:nvSpPr>
                <p:cNvPr id="14368" name="Freeform 120"/>
                <p:cNvSpPr>
                  <a:spLocks/>
                </p:cNvSpPr>
                <p:nvPr/>
              </p:nvSpPr>
              <p:spPr bwMode="auto">
                <a:xfrm>
                  <a:off x="2933" y="3373"/>
                  <a:ext cx="50" cy="510"/>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noFill/>
                <a:ln w="30163">
                  <a:solidFill>
                    <a:srgbClr val="BABABA"/>
                  </a:solidFill>
                  <a:round/>
                  <a:headEnd/>
                  <a:tailEnd/>
                </a:ln>
              </p:spPr>
              <p:txBody>
                <a:bodyPr/>
                <a:lstStyle/>
                <a:p>
                  <a:endParaRPr lang="en-US"/>
                </a:p>
              </p:txBody>
            </p:sp>
            <p:sp>
              <p:nvSpPr>
                <p:cNvPr id="14369" name="Freeform 121"/>
                <p:cNvSpPr>
                  <a:spLocks/>
                </p:cNvSpPr>
                <p:nvPr/>
              </p:nvSpPr>
              <p:spPr bwMode="auto">
                <a:xfrm>
                  <a:off x="3023" y="3373"/>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noFill/>
                <a:ln w="30163">
                  <a:solidFill>
                    <a:srgbClr val="BABABA"/>
                  </a:solidFill>
                  <a:round/>
                  <a:headEnd/>
                  <a:tailEnd/>
                </a:ln>
              </p:spPr>
              <p:txBody>
                <a:bodyPr/>
                <a:lstStyle/>
                <a:p>
                  <a:endParaRPr lang="en-US"/>
                </a:p>
              </p:txBody>
            </p:sp>
            <p:sp>
              <p:nvSpPr>
                <p:cNvPr id="14370" name="Freeform 122"/>
                <p:cNvSpPr>
                  <a:spLocks/>
                </p:cNvSpPr>
                <p:nvPr/>
              </p:nvSpPr>
              <p:spPr bwMode="auto">
                <a:xfrm>
                  <a:off x="3111" y="3373"/>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noFill/>
                <a:ln w="30163">
                  <a:solidFill>
                    <a:srgbClr val="BABABA"/>
                  </a:solidFill>
                  <a:round/>
                  <a:headEnd/>
                  <a:tailEnd/>
                </a:ln>
              </p:spPr>
              <p:txBody>
                <a:bodyPr/>
                <a:lstStyle/>
                <a:p>
                  <a:endParaRPr lang="en-US"/>
                </a:p>
              </p:txBody>
            </p:sp>
            <p:sp>
              <p:nvSpPr>
                <p:cNvPr id="14371" name="Freeform 123"/>
                <p:cNvSpPr>
                  <a:spLocks/>
                </p:cNvSpPr>
                <p:nvPr/>
              </p:nvSpPr>
              <p:spPr bwMode="auto">
                <a:xfrm>
                  <a:off x="3199" y="3373"/>
                  <a:ext cx="48" cy="510"/>
                </a:xfrm>
                <a:custGeom>
                  <a:avLst/>
                  <a:gdLst>
                    <a:gd name="T0" fmla="*/ 48 w 48"/>
                    <a:gd name="T1" fmla="*/ 0 h 510"/>
                    <a:gd name="T2" fmla="*/ 0 w 48"/>
                    <a:gd name="T3" fmla="*/ 0 h 510"/>
                    <a:gd name="T4" fmla="*/ 0 w 48"/>
                    <a:gd name="T5" fmla="*/ 510 h 510"/>
                    <a:gd name="T6" fmla="*/ 0 60000 65536"/>
                    <a:gd name="T7" fmla="*/ 0 60000 65536"/>
                    <a:gd name="T8" fmla="*/ 0 60000 65536"/>
                    <a:gd name="T9" fmla="*/ 0 w 48"/>
                    <a:gd name="T10" fmla="*/ 0 h 510"/>
                    <a:gd name="T11" fmla="*/ 48 w 48"/>
                    <a:gd name="T12" fmla="*/ 510 h 510"/>
                  </a:gdLst>
                  <a:ahLst/>
                  <a:cxnLst>
                    <a:cxn ang="T6">
                      <a:pos x="T0" y="T1"/>
                    </a:cxn>
                    <a:cxn ang="T7">
                      <a:pos x="T2" y="T3"/>
                    </a:cxn>
                    <a:cxn ang="T8">
                      <a:pos x="T4" y="T5"/>
                    </a:cxn>
                  </a:cxnLst>
                  <a:rect l="T9" t="T10" r="T11" b="T12"/>
                  <a:pathLst>
                    <a:path w="48" h="510">
                      <a:moveTo>
                        <a:pt x="48" y="0"/>
                      </a:moveTo>
                      <a:lnTo>
                        <a:pt x="0" y="0"/>
                      </a:lnTo>
                      <a:lnTo>
                        <a:pt x="0" y="510"/>
                      </a:lnTo>
                    </a:path>
                  </a:pathLst>
                </a:custGeom>
                <a:noFill/>
                <a:ln w="30163">
                  <a:solidFill>
                    <a:srgbClr val="BABABA"/>
                  </a:solidFill>
                  <a:round/>
                  <a:headEnd/>
                  <a:tailEnd/>
                </a:ln>
              </p:spPr>
              <p:txBody>
                <a:bodyPr/>
                <a:lstStyle/>
                <a:p>
                  <a:endParaRPr lang="en-US"/>
                </a:p>
              </p:txBody>
            </p:sp>
            <p:sp>
              <p:nvSpPr>
                <p:cNvPr id="14372" name="Freeform 124"/>
                <p:cNvSpPr>
                  <a:spLocks/>
                </p:cNvSpPr>
                <p:nvPr/>
              </p:nvSpPr>
              <p:spPr bwMode="auto">
                <a:xfrm>
                  <a:off x="3287" y="3373"/>
                  <a:ext cx="50" cy="510"/>
                </a:xfrm>
                <a:custGeom>
                  <a:avLst/>
                  <a:gdLst>
                    <a:gd name="T0" fmla="*/ 50 w 50"/>
                    <a:gd name="T1" fmla="*/ 0 h 510"/>
                    <a:gd name="T2" fmla="*/ 0 w 50"/>
                    <a:gd name="T3" fmla="*/ 0 h 510"/>
                    <a:gd name="T4" fmla="*/ 0 w 50"/>
                    <a:gd name="T5" fmla="*/ 510 h 510"/>
                    <a:gd name="T6" fmla="*/ 0 60000 65536"/>
                    <a:gd name="T7" fmla="*/ 0 60000 65536"/>
                    <a:gd name="T8" fmla="*/ 0 60000 65536"/>
                    <a:gd name="T9" fmla="*/ 0 w 50"/>
                    <a:gd name="T10" fmla="*/ 0 h 510"/>
                    <a:gd name="T11" fmla="*/ 50 w 50"/>
                    <a:gd name="T12" fmla="*/ 510 h 510"/>
                  </a:gdLst>
                  <a:ahLst/>
                  <a:cxnLst>
                    <a:cxn ang="T6">
                      <a:pos x="T0" y="T1"/>
                    </a:cxn>
                    <a:cxn ang="T7">
                      <a:pos x="T2" y="T3"/>
                    </a:cxn>
                    <a:cxn ang="T8">
                      <a:pos x="T4" y="T5"/>
                    </a:cxn>
                  </a:cxnLst>
                  <a:rect l="T9" t="T10" r="T11" b="T12"/>
                  <a:pathLst>
                    <a:path w="50" h="510">
                      <a:moveTo>
                        <a:pt x="50" y="0"/>
                      </a:moveTo>
                      <a:lnTo>
                        <a:pt x="0" y="0"/>
                      </a:lnTo>
                      <a:lnTo>
                        <a:pt x="0" y="510"/>
                      </a:lnTo>
                    </a:path>
                  </a:pathLst>
                </a:custGeom>
                <a:noFill/>
                <a:ln w="30163">
                  <a:solidFill>
                    <a:srgbClr val="BABABA"/>
                  </a:solidFill>
                  <a:round/>
                  <a:headEnd/>
                  <a:tailEnd/>
                </a:ln>
              </p:spPr>
              <p:txBody>
                <a:bodyPr/>
                <a:lstStyle/>
                <a:p>
                  <a:endParaRPr lang="en-US"/>
                </a:p>
              </p:txBody>
            </p:sp>
            <p:sp>
              <p:nvSpPr>
                <p:cNvPr id="14373" name="Rectangle 125"/>
                <p:cNvSpPr>
                  <a:spLocks noChangeArrowheads="1"/>
                </p:cNvSpPr>
                <p:nvPr/>
              </p:nvSpPr>
              <p:spPr bwMode="auto">
                <a:xfrm>
                  <a:off x="2349" y="3315"/>
                  <a:ext cx="1042" cy="26"/>
                </a:xfrm>
                <a:prstGeom prst="rect">
                  <a:avLst/>
                </a:prstGeom>
                <a:solidFill>
                  <a:srgbClr val="FFFFFF"/>
                </a:solidFill>
                <a:ln w="9525">
                  <a:noFill/>
                  <a:miter lim="800000"/>
                  <a:headEnd/>
                  <a:tailEnd/>
                </a:ln>
              </p:spPr>
              <p:txBody>
                <a:bodyPr/>
                <a:lstStyle/>
                <a:p>
                  <a:endParaRPr lang="en-US"/>
                </a:p>
              </p:txBody>
            </p:sp>
            <p:sp>
              <p:nvSpPr>
                <p:cNvPr id="14374" name="Rectangle 126"/>
                <p:cNvSpPr>
                  <a:spLocks noChangeArrowheads="1"/>
                </p:cNvSpPr>
                <p:nvPr/>
              </p:nvSpPr>
              <p:spPr bwMode="auto">
                <a:xfrm>
                  <a:off x="2349" y="3315"/>
                  <a:ext cx="1042" cy="26"/>
                </a:xfrm>
                <a:prstGeom prst="rect">
                  <a:avLst/>
                </a:prstGeom>
                <a:noFill/>
                <a:ln w="30163">
                  <a:solidFill>
                    <a:srgbClr val="000000"/>
                  </a:solidFill>
                  <a:miter lim="800000"/>
                  <a:headEnd/>
                  <a:tailEnd/>
                </a:ln>
              </p:spPr>
              <p:txBody>
                <a:bodyPr/>
                <a:lstStyle/>
                <a:p>
                  <a:endParaRPr lang="en-US"/>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5"/>
                                        </p:tgtEl>
                                        <p:attrNameLst>
                                          <p:attrName>style.visibility</p:attrName>
                                        </p:attrNameLst>
                                      </p:cBhvr>
                                      <p:to>
                                        <p:strVal val="visible"/>
                                      </p:to>
                                    </p:se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liennummernplatzhalter 3"/>
          <p:cNvSpPr>
            <a:spLocks noGrp="1"/>
          </p:cNvSpPr>
          <p:nvPr>
            <p:ph type="sldNum" sz="quarter" idx="11"/>
          </p:nvPr>
        </p:nvSpPr>
        <p:spPr/>
        <p:txBody>
          <a:bodyPr/>
          <a:lstStyle/>
          <a:p>
            <a:pPr defTabSz="914018">
              <a:defRPr/>
            </a:pPr>
            <a:fld id="{EA261059-5B19-41BC-BD4A-412E50DBF524}" type="slidenum">
              <a:rPr lang="de-DE"/>
              <a:pPr defTabSz="914018">
                <a:defRPr/>
              </a:pPr>
              <a:t>3</a:t>
            </a:fld>
            <a:endParaRPr lang="de-DE" dirty="0"/>
          </a:p>
        </p:txBody>
      </p:sp>
      <p:pic>
        <p:nvPicPr>
          <p:cNvPr id="9219" name="Picture 1114" descr="Kreislaufsystem_1"/>
          <p:cNvPicPr>
            <a:picLocks noChangeAspect="1" noChangeArrowheads="1"/>
          </p:cNvPicPr>
          <p:nvPr/>
        </p:nvPicPr>
        <p:blipFill>
          <a:blip r:embed="rId2" cstate="print"/>
          <a:srcRect/>
          <a:stretch>
            <a:fillRect/>
          </a:stretch>
        </p:blipFill>
        <p:spPr bwMode="auto">
          <a:xfrm>
            <a:off x="3203575" y="2255838"/>
            <a:ext cx="1831975" cy="2876550"/>
          </a:xfrm>
          <a:prstGeom prst="rect">
            <a:avLst/>
          </a:prstGeom>
          <a:noFill/>
          <a:ln w="9525">
            <a:noFill/>
            <a:miter lim="800000"/>
            <a:headEnd/>
            <a:tailEnd/>
          </a:ln>
        </p:spPr>
      </p:pic>
      <p:pic>
        <p:nvPicPr>
          <p:cNvPr id="9220" name="Picture 1115" descr="Kreislaufsystem_2"/>
          <p:cNvPicPr>
            <a:picLocks noChangeAspect="1" noChangeArrowheads="1"/>
          </p:cNvPicPr>
          <p:nvPr/>
        </p:nvPicPr>
        <p:blipFill>
          <a:blip r:embed="rId3" cstate="print"/>
          <a:srcRect/>
          <a:stretch>
            <a:fillRect/>
          </a:stretch>
        </p:blipFill>
        <p:spPr bwMode="auto">
          <a:xfrm>
            <a:off x="709613" y="1555750"/>
            <a:ext cx="2446337" cy="4321175"/>
          </a:xfrm>
          <a:prstGeom prst="rect">
            <a:avLst/>
          </a:prstGeom>
          <a:noFill/>
          <a:ln w="9525">
            <a:noFill/>
            <a:miter lim="800000"/>
            <a:headEnd/>
            <a:tailEnd/>
          </a:ln>
        </p:spPr>
      </p:pic>
      <p:sp>
        <p:nvSpPr>
          <p:cNvPr id="766044" name="Text Box 1116"/>
          <p:cNvSpPr txBox="1">
            <a:spLocks noChangeArrowheads="1"/>
          </p:cNvSpPr>
          <p:nvPr/>
        </p:nvSpPr>
        <p:spPr bwMode="auto">
          <a:xfrm>
            <a:off x="5014913" y="2352675"/>
            <a:ext cx="1053429" cy="261578"/>
          </a:xfrm>
          <a:prstGeom prst="rect">
            <a:avLst/>
          </a:prstGeom>
          <a:noFill/>
          <a:ln w="9525">
            <a:noFill/>
            <a:miter lim="800000"/>
            <a:headEnd/>
            <a:tailEnd/>
          </a:ln>
        </p:spPr>
        <p:txBody>
          <a:bodyPr wrap="none" lIns="91408" tIns="45704" rIns="91408" bIns="45704">
            <a:spAutoFit/>
          </a:bodyPr>
          <a:lstStyle/>
          <a:p>
            <a:pPr defTabSz="912813"/>
            <a:r>
              <a:rPr lang="de-DE" sz="1100" dirty="0" smtClean="0"/>
              <a:t>BMS system</a:t>
            </a:r>
            <a:endParaRPr lang="de-DE" sz="1100" dirty="0"/>
          </a:p>
        </p:txBody>
      </p:sp>
      <p:sp>
        <p:nvSpPr>
          <p:cNvPr id="766045" name="Text Box 1117"/>
          <p:cNvSpPr txBox="1">
            <a:spLocks noChangeArrowheads="1"/>
          </p:cNvSpPr>
          <p:nvPr/>
        </p:nvSpPr>
        <p:spPr bwMode="auto">
          <a:xfrm>
            <a:off x="5002213" y="3132138"/>
            <a:ext cx="538162" cy="260350"/>
          </a:xfrm>
          <a:prstGeom prst="rect">
            <a:avLst/>
          </a:prstGeom>
          <a:noFill/>
          <a:ln w="9525">
            <a:noFill/>
            <a:miter lim="800000"/>
            <a:headEnd/>
            <a:tailEnd/>
          </a:ln>
        </p:spPr>
        <p:txBody>
          <a:bodyPr wrap="none" lIns="91408" tIns="45704" rIns="91408" bIns="45704">
            <a:spAutoFit/>
          </a:bodyPr>
          <a:lstStyle/>
          <a:p>
            <a:pPr defTabSz="912813"/>
            <a:r>
              <a:rPr lang="de-DE" sz="1100"/>
              <a:t>pump</a:t>
            </a:r>
          </a:p>
        </p:txBody>
      </p:sp>
      <p:sp>
        <p:nvSpPr>
          <p:cNvPr id="766046" name="Text Box 1118"/>
          <p:cNvSpPr txBox="1">
            <a:spLocks noChangeArrowheads="1"/>
          </p:cNvSpPr>
          <p:nvPr/>
        </p:nvSpPr>
        <p:spPr bwMode="auto">
          <a:xfrm>
            <a:off x="4995863" y="3849688"/>
            <a:ext cx="1274762" cy="261937"/>
          </a:xfrm>
          <a:prstGeom prst="rect">
            <a:avLst/>
          </a:prstGeom>
          <a:noFill/>
          <a:ln w="9525">
            <a:noFill/>
            <a:miter lim="800000"/>
            <a:headEnd/>
            <a:tailEnd/>
          </a:ln>
        </p:spPr>
        <p:txBody>
          <a:bodyPr wrap="none" lIns="91408" tIns="45704" rIns="91408" bIns="45704">
            <a:spAutoFit/>
          </a:bodyPr>
          <a:lstStyle/>
          <a:p>
            <a:pPr defTabSz="912813"/>
            <a:r>
              <a:rPr lang="de-DE" sz="1100" dirty="0"/>
              <a:t>power generation</a:t>
            </a:r>
          </a:p>
        </p:txBody>
      </p:sp>
      <p:grpSp>
        <p:nvGrpSpPr>
          <p:cNvPr id="2" name="Group 1122"/>
          <p:cNvGrpSpPr>
            <a:grpSpLocks/>
          </p:cNvGrpSpPr>
          <p:nvPr/>
        </p:nvGrpSpPr>
        <p:grpSpPr bwMode="auto">
          <a:xfrm>
            <a:off x="3265488" y="5197482"/>
            <a:ext cx="1796742" cy="282864"/>
            <a:chOff x="2405" y="3610"/>
            <a:chExt cx="1324" cy="196"/>
          </a:xfrm>
        </p:grpSpPr>
        <p:sp>
          <p:nvSpPr>
            <p:cNvPr id="9239" name="Text Box 1119"/>
            <p:cNvSpPr txBox="1">
              <a:spLocks noChangeArrowheads="1"/>
            </p:cNvSpPr>
            <p:nvPr/>
          </p:nvSpPr>
          <p:spPr bwMode="auto">
            <a:xfrm>
              <a:off x="3234" y="3616"/>
              <a:ext cx="495" cy="190"/>
            </a:xfrm>
            <a:prstGeom prst="rect">
              <a:avLst/>
            </a:prstGeom>
            <a:noFill/>
            <a:ln w="9525">
              <a:noFill/>
              <a:miter lim="800000"/>
              <a:headEnd/>
              <a:tailEnd/>
            </a:ln>
          </p:spPr>
          <p:txBody>
            <a:bodyPr wrap="none" lIns="104306" tIns="52153" rIns="104306" bIns="52153">
              <a:spAutoFit/>
            </a:bodyPr>
            <a:lstStyle/>
            <a:p>
              <a:pPr defTabSz="912813"/>
              <a:r>
                <a:rPr lang="de-DE" sz="1100" dirty="0" smtClean="0"/>
                <a:t>supply</a:t>
              </a:r>
              <a:endParaRPr lang="de-DE" sz="1100" dirty="0"/>
            </a:p>
          </p:txBody>
        </p:sp>
        <p:sp>
          <p:nvSpPr>
            <p:cNvPr id="9240" name="Text Box 1120"/>
            <p:cNvSpPr txBox="1">
              <a:spLocks noChangeArrowheads="1"/>
            </p:cNvSpPr>
            <p:nvPr/>
          </p:nvSpPr>
          <p:spPr bwMode="auto">
            <a:xfrm>
              <a:off x="2405" y="3610"/>
              <a:ext cx="426" cy="191"/>
            </a:xfrm>
            <a:prstGeom prst="rect">
              <a:avLst/>
            </a:prstGeom>
            <a:noFill/>
            <a:ln w="9525">
              <a:noFill/>
              <a:miter lim="800000"/>
              <a:headEnd/>
              <a:tailEnd/>
            </a:ln>
          </p:spPr>
          <p:txBody>
            <a:bodyPr wrap="none" lIns="104306" tIns="52153" rIns="104306" bIns="52153">
              <a:spAutoFit/>
            </a:bodyPr>
            <a:lstStyle/>
            <a:p>
              <a:pPr defTabSz="912813"/>
              <a:r>
                <a:rPr lang="de-DE" sz="1100"/>
                <a:t>return</a:t>
              </a:r>
            </a:p>
          </p:txBody>
        </p:sp>
      </p:grpSp>
      <p:sp>
        <p:nvSpPr>
          <p:cNvPr id="766049" name="Text Box 1121"/>
          <p:cNvSpPr txBox="1">
            <a:spLocks noChangeArrowheads="1"/>
          </p:cNvSpPr>
          <p:nvPr/>
        </p:nvSpPr>
        <p:spPr bwMode="auto">
          <a:xfrm>
            <a:off x="3556000" y="1930400"/>
            <a:ext cx="1060450" cy="261938"/>
          </a:xfrm>
          <a:prstGeom prst="rect">
            <a:avLst/>
          </a:prstGeom>
          <a:noFill/>
          <a:ln w="9525">
            <a:noFill/>
            <a:miter lim="800000"/>
            <a:headEnd/>
            <a:tailEnd/>
          </a:ln>
        </p:spPr>
        <p:txBody>
          <a:bodyPr wrap="none" lIns="91408" tIns="45704" rIns="91408" bIns="45704">
            <a:spAutoFit/>
          </a:bodyPr>
          <a:lstStyle/>
          <a:p>
            <a:pPr defTabSz="912813"/>
            <a:r>
              <a:rPr lang="de-DE" sz="1100"/>
              <a:t>2-pipe system</a:t>
            </a:r>
          </a:p>
        </p:txBody>
      </p:sp>
      <p:grpSp>
        <p:nvGrpSpPr>
          <p:cNvPr id="3" name="Group 1125"/>
          <p:cNvGrpSpPr>
            <a:grpSpLocks/>
          </p:cNvGrpSpPr>
          <p:nvPr/>
        </p:nvGrpSpPr>
        <p:grpSpPr bwMode="auto">
          <a:xfrm>
            <a:off x="4294188" y="1587500"/>
            <a:ext cx="4244975" cy="3630613"/>
            <a:chOff x="3163" y="1103"/>
            <a:chExt cx="3127" cy="2521"/>
          </a:xfrm>
        </p:grpSpPr>
        <p:sp>
          <p:nvSpPr>
            <p:cNvPr id="9235" name="Text Box 1108"/>
            <p:cNvSpPr txBox="1">
              <a:spLocks noChangeArrowheads="1"/>
            </p:cNvSpPr>
            <p:nvPr/>
          </p:nvSpPr>
          <p:spPr bwMode="auto">
            <a:xfrm>
              <a:off x="4132" y="3352"/>
              <a:ext cx="2158" cy="272"/>
            </a:xfrm>
            <a:prstGeom prst="rect">
              <a:avLst/>
            </a:prstGeom>
            <a:noFill/>
            <a:ln w="25400">
              <a:noFill/>
              <a:miter lim="800000"/>
              <a:headEnd/>
              <a:tailEnd/>
            </a:ln>
          </p:spPr>
          <p:txBody>
            <a:bodyPr wrap="none" lIns="98847" tIns="49423" rIns="98847" bIns="49423">
              <a:spAutoFit/>
            </a:bodyPr>
            <a:lstStyle/>
            <a:p>
              <a:pPr defTabSz="865188"/>
              <a:r>
                <a:rPr lang="de-DE" sz="1900" b="1">
                  <a:solidFill>
                    <a:srgbClr val="FF0000"/>
                  </a:solidFill>
                </a:rPr>
                <a:t>possible excess supply</a:t>
              </a:r>
              <a:endParaRPr lang="de-DE" sz="1900">
                <a:solidFill>
                  <a:srgbClr val="FF0000"/>
                </a:solidFill>
              </a:endParaRPr>
            </a:p>
          </p:txBody>
        </p:sp>
        <p:sp>
          <p:nvSpPr>
            <p:cNvPr id="9236" name="Text Box 1112"/>
            <p:cNvSpPr txBox="1">
              <a:spLocks noChangeArrowheads="1"/>
            </p:cNvSpPr>
            <p:nvPr/>
          </p:nvSpPr>
          <p:spPr bwMode="auto">
            <a:xfrm>
              <a:off x="4126" y="1103"/>
              <a:ext cx="2126" cy="272"/>
            </a:xfrm>
            <a:prstGeom prst="rect">
              <a:avLst/>
            </a:prstGeom>
            <a:noFill/>
            <a:ln w="25400">
              <a:noFill/>
              <a:miter lim="800000"/>
              <a:headEnd/>
              <a:tailEnd/>
            </a:ln>
          </p:spPr>
          <p:txBody>
            <a:bodyPr wrap="none" lIns="98847" tIns="49423" rIns="98847" bIns="49423">
              <a:spAutoFit/>
            </a:bodyPr>
            <a:lstStyle/>
            <a:p>
              <a:pPr defTabSz="865188"/>
              <a:r>
                <a:rPr lang="de-DE" sz="1900" b="1">
                  <a:solidFill>
                    <a:srgbClr val="0066FF"/>
                  </a:solidFill>
                </a:rPr>
                <a:t>possible lack of supply</a:t>
              </a:r>
              <a:endParaRPr lang="de-DE" sz="1900">
                <a:solidFill>
                  <a:srgbClr val="0033CC"/>
                </a:solidFill>
              </a:endParaRPr>
            </a:p>
          </p:txBody>
        </p:sp>
        <p:sp>
          <p:nvSpPr>
            <p:cNvPr id="9237" name="Line 1123"/>
            <p:cNvSpPr>
              <a:spLocks noChangeShapeType="1"/>
            </p:cNvSpPr>
            <p:nvPr/>
          </p:nvSpPr>
          <p:spPr bwMode="auto">
            <a:xfrm flipH="1">
              <a:off x="3163" y="1243"/>
              <a:ext cx="979" cy="366"/>
            </a:xfrm>
            <a:prstGeom prst="line">
              <a:avLst/>
            </a:prstGeom>
            <a:noFill/>
            <a:ln w="28575">
              <a:solidFill>
                <a:srgbClr val="0066FF"/>
              </a:solidFill>
              <a:round/>
              <a:headEnd/>
              <a:tailEnd type="triangle" w="med" len="med"/>
            </a:ln>
          </p:spPr>
          <p:txBody>
            <a:bodyPr/>
            <a:lstStyle/>
            <a:p>
              <a:endParaRPr lang="en-US"/>
            </a:p>
          </p:txBody>
        </p:sp>
        <p:sp>
          <p:nvSpPr>
            <p:cNvPr id="9238" name="Line 1124"/>
            <p:cNvSpPr>
              <a:spLocks noChangeShapeType="1"/>
            </p:cNvSpPr>
            <p:nvPr/>
          </p:nvSpPr>
          <p:spPr bwMode="auto">
            <a:xfrm flipH="1" flipV="1">
              <a:off x="3666" y="3310"/>
              <a:ext cx="448" cy="201"/>
            </a:xfrm>
            <a:prstGeom prst="line">
              <a:avLst/>
            </a:prstGeom>
            <a:noFill/>
            <a:ln w="28575">
              <a:solidFill>
                <a:srgbClr val="FF0000"/>
              </a:solidFill>
              <a:round/>
              <a:headEnd/>
              <a:tailEnd type="triangle" w="med" len="med"/>
            </a:ln>
          </p:spPr>
          <p:txBody>
            <a:bodyPr/>
            <a:lstStyle/>
            <a:p>
              <a:endParaRPr lang="en-US"/>
            </a:p>
          </p:txBody>
        </p:sp>
      </p:grpSp>
      <p:sp>
        <p:nvSpPr>
          <p:cNvPr id="9227" name="Rectangle 91"/>
          <p:cNvSpPr>
            <a:spLocks noGrp="1" noChangeArrowheads="1"/>
          </p:cNvSpPr>
          <p:nvPr>
            <p:ph type="title"/>
          </p:nvPr>
        </p:nvSpPr>
        <p:spPr>
          <a:noFill/>
        </p:spPr>
        <p:txBody>
          <a:bodyPr/>
          <a:lstStyle/>
          <a:p>
            <a:pPr eaLnBrk="1" hangingPunct="1"/>
            <a:r>
              <a:rPr lang="de-DE" smtClean="0">
                <a:solidFill>
                  <a:srgbClr val="000000"/>
                </a:solidFill>
              </a:rPr>
              <a:t>The ABC of hydraulics, human</a:t>
            </a:r>
          </a:p>
        </p:txBody>
      </p:sp>
      <p:sp>
        <p:nvSpPr>
          <p:cNvPr id="9228" name="Textfeld 20"/>
          <p:cNvSpPr txBox="1">
            <a:spLocks noChangeArrowheads="1"/>
          </p:cNvSpPr>
          <p:nvPr/>
        </p:nvSpPr>
        <p:spPr bwMode="auto">
          <a:xfrm>
            <a:off x="3476625" y="2517775"/>
            <a:ext cx="360363" cy="188913"/>
          </a:xfrm>
          <a:prstGeom prst="rect">
            <a:avLst/>
          </a:prstGeom>
          <a:solidFill>
            <a:schemeClr val="bg1"/>
          </a:solidFill>
          <a:ln w="9525">
            <a:noFill/>
            <a:miter lim="800000"/>
            <a:headEnd/>
            <a:tailEnd/>
          </a:ln>
        </p:spPr>
        <p:txBody>
          <a:bodyPr wrap="none" lIns="80133" tIns="40067" rIns="80133" bIns="40067">
            <a:spAutoFit/>
          </a:bodyPr>
          <a:lstStyle/>
          <a:p>
            <a:r>
              <a:rPr lang="de-DE" sz="700"/>
              <a:t>brain</a:t>
            </a:r>
            <a:endParaRPr lang="en-US" sz="700"/>
          </a:p>
        </p:txBody>
      </p:sp>
      <p:sp>
        <p:nvSpPr>
          <p:cNvPr id="9229" name="Textfeld 21"/>
          <p:cNvSpPr txBox="1">
            <a:spLocks noChangeArrowheads="1"/>
          </p:cNvSpPr>
          <p:nvPr/>
        </p:nvSpPr>
        <p:spPr bwMode="auto">
          <a:xfrm>
            <a:off x="3538538" y="2836863"/>
            <a:ext cx="376237" cy="188912"/>
          </a:xfrm>
          <a:prstGeom prst="rect">
            <a:avLst/>
          </a:prstGeom>
          <a:solidFill>
            <a:schemeClr val="bg1"/>
          </a:solidFill>
          <a:ln w="9525">
            <a:noFill/>
            <a:miter lim="800000"/>
            <a:headEnd/>
            <a:tailEnd/>
          </a:ln>
        </p:spPr>
        <p:txBody>
          <a:bodyPr wrap="none" lIns="80133" tIns="40067" rIns="80133" bIns="40067">
            <a:spAutoFit/>
          </a:bodyPr>
          <a:lstStyle/>
          <a:p>
            <a:r>
              <a:rPr lang="de-DE" sz="700"/>
              <a:t>lungs</a:t>
            </a:r>
            <a:endParaRPr lang="en-US" sz="700"/>
          </a:p>
        </p:txBody>
      </p:sp>
      <p:sp>
        <p:nvSpPr>
          <p:cNvPr id="9230" name="Textfeld 22"/>
          <p:cNvSpPr txBox="1">
            <a:spLocks noChangeArrowheads="1"/>
          </p:cNvSpPr>
          <p:nvPr/>
        </p:nvSpPr>
        <p:spPr bwMode="auto">
          <a:xfrm>
            <a:off x="3590925" y="3390900"/>
            <a:ext cx="325438" cy="188913"/>
          </a:xfrm>
          <a:prstGeom prst="rect">
            <a:avLst/>
          </a:prstGeom>
          <a:solidFill>
            <a:schemeClr val="bg1"/>
          </a:solidFill>
          <a:ln w="9525">
            <a:noFill/>
            <a:miter lim="800000"/>
            <a:headEnd/>
            <a:tailEnd/>
          </a:ln>
        </p:spPr>
        <p:txBody>
          <a:bodyPr wrap="none" lIns="80133" tIns="40067" rIns="80133" bIns="40067">
            <a:spAutoFit/>
          </a:bodyPr>
          <a:lstStyle/>
          <a:p>
            <a:r>
              <a:rPr lang="de-DE" sz="700"/>
              <a:t>liver</a:t>
            </a:r>
            <a:endParaRPr lang="en-US" sz="700"/>
          </a:p>
        </p:txBody>
      </p:sp>
      <p:sp>
        <p:nvSpPr>
          <p:cNvPr id="9231" name="Textfeld 23"/>
          <p:cNvSpPr txBox="1">
            <a:spLocks noChangeArrowheads="1"/>
          </p:cNvSpPr>
          <p:nvPr/>
        </p:nvSpPr>
        <p:spPr bwMode="auto">
          <a:xfrm>
            <a:off x="4141788" y="3406775"/>
            <a:ext cx="366712" cy="188913"/>
          </a:xfrm>
          <a:prstGeom prst="rect">
            <a:avLst/>
          </a:prstGeom>
          <a:solidFill>
            <a:schemeClr val="bg1"/>
          </a:solidFill>
          <a:ln w="9525">
            <a:noFill/>
            <a:miter lim="800000"/>
            <a:headEnd/>
            <a:tailEnd/>
          </a:ln>
        </p:spPr>
        <p:txBody>
          <a:bodyPr wrap="none" lIns="80133" tIns="40067" rIns="80133" bIns="40067">
            <a:spAutoFit/>
          </a:bodyPr>
          <a:lstStyle/>
          <a:p>
            <a:r>
              <a:rPr lang="de-DE" sz="700"/>
              <a:t>heart</a:t>
            </a:r>
            <a:endParaRPr lang="en-US" sz="700"/>
          </a:p>
        </p:txBody>
      </p:sp>
      <p:sp>
        <p:nvSpPr>
          <p:cNvPr id="9232" name="Textfeld 24"/>
          <p:cNvSpPr txBox="1">
            <a:spLocks noChangeArrowheads="1"/>
          </p:cNvSpPr>
          <p:nvPr/>
        </p:nvSpPr>
        <p:spPr bwMode="auto">
          <a:xfrm>
            <a:off x="3386138" y="3916363"/>
            <a:ext cx="558800" cy="419100"/>
          </a:xfrm>
          <a:prstGeom prst="rect">
            <a:avLst/>
          </a:prstGeom>
          <a:solidFill>
            <a:schemeClr val="bg1"/>
          </a:solidFill>
          <a:ln w="9525">
            <a:noFill/>
            <a:miter lim="800000"/>
            <a:headEnd/>
            <a:tailEnd/>
          </a:ln>
        </p:spPr>
        <p:txBody>
          <a:bodyPr lIns="80133" tIns="40067" rIns="80133" bIns="40067">
            <a:spAutoFit/>
          </a:bodyPr>
          <a:lstStyle/>
          <a:p>
            <a:r>
              <a:rPr lang="de-DE" sz="700"/>
              <a:t>digestive organ</a:t>
            </a:r>
          </a:p>
          <a:p>
            <a:endParaRPr lang="en-US" sz="700"/>
          </a:p>
        </p:txBody>
      </p:sp>
      <p:sp>
        <p:nvSpPr>
          <p:cNvPr id="9233" name="Textfeld 25"/>
          <p:cNvSpPr txBox="1">
            <a:spLocks noChangeArrowheads="1"/>
          </p:cNvSpPr>
          <p:nvPr/>
        </p:nvSpPr>
        <p:spPr bwMode="auto">
          <a:xfrm>
            <a:off x="3556000" y="4605338"/>
            <a:ext cx="463550" cy="187325"/>
          </a:xfrm>
          <a:prstGeom prst="rect">
            <a:avLst/>
          </a:prstGeom>
          <a:solidFill>
            <a:schemeClr val="bg1"/>
          </a:solidFill>
          <a:ln w="9525">
            <a:noFill/>
            <a:miter lim="800000"/>
            <a:headEnd/>
            <a:tailEnd/>
          </a:ln>
        </p:spPr>
        <p:txBody>
          <a:bodyPr wrap="none" lIns="80133" tIns="40067" rIns="80133" bIns="40067">
            <a:spAutoFit/>
          </a:bodyPr>
          <a:lstStyle/>
          <a:p>
            <a:r>
              <a:rPr lang="de-DE" sz="700"/>
              <a:t>kidneys</a:t>
            </a:r>
            <a:endParaRPr lang="en-US" sz="700"/>
          </a:p>
        </p:txBody>
      </p:sp>
      <p:sp>
        <p:nvSpPr>
          <p:cNvPr id="9234" name="Textfeld 26"/>
          <p:cNvSpPr txBox="1">
            <a:spLocks noChangeArrowheads="1"/>
          </p:cNvSpPr>
          <p:nvPr/>
        </p:nvSpPr>
        <p:spPr bwMode="auto">
          <a:xfrm>
            <a:off x="3292475" y="4914900"/>
            <a:ext cx="701675" cy="187325"/>
          </a:xfrm>
          <a:prstGeom prst="rect">
            <a:avLst/>
          </a:prstGeom>
          <a:solidFill>
            <a:schemeClr val="bg1"/>
          </a:solidFill>
          <a:ln w="9525">
            <a:noFill/>
            <a:miter lim="800000"/>
            <a:headEnd/>
            <a:tailEnd/>
          </a:ln>
        </p:spPr>
        <p:txBody>
          <a:bodyPr wrap="none" lIns="80133" tIns="40067" rIns="80133" bIns="40067">
            <a:spAutoFit/>
          </a:bodyPr>
          <a:lstStyle/>
          <a:p>
            <a:r>
              <a:rPr lang="de-DE" sz="700"/>
              <a:t>skin, muscles</a:t>
            </a:r>
            <a:endParaRPr lang="en-US" sz="7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6049"/>
                                        </p:tgtEl>
                                        <p:attrNameLst>
                                          <p:attrName>style.visibility</p:attrName>
                                        </p:attrNameLst>
                                      </p:cBhvr>
                                      <p:to>
                                        <p:strVal val="visible"/>
                                      </p:to>
                                    </p:set>
                                    <p:animEffect transition="in" filter="wipe(left)">
                                      <p:cBhvr>
                                        <p:cTn id="7" dur="500"/>
                                        <p:tgtEl>
                                          <p:spTgt spid="7660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6045"/>
                                        </p:tgtEl>
                                        <p:attrNameLst>
                                          <p:attrName>style.visibility</p:attrName>
                                        </p:attrNameLst>
                                      </p:cBhvr>
                                      <p:to>
                                        <p:strVal val="visible"/>
                                      </p:to>
                                    </p:set>
                                    <p:animEffect transition="in" filter="wipe(left)">
                                      <p:cBhvr>
                                        <p:cTn id="17" dur="500"/>
                                        <p:tgtEl>
                                          <p:spTgt spid="7660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6044"/>
                                        </p:tgtEl>
                                        <p:attrNameLst>
                                          <p:attrName>style.visibility</p:attrName>
                                        </p:attrNameLst>
                                      </p:cBhvr>
                                      <p:to>
                                        <p:strVal val="visible"/>
                                      </p:to>
                                    </p:set>
                                    <p:animEffect transition="in" filter="wipe(left)">
                                      <p:cBhvr>
                                        <p:cTn id="22" dur="500"/>
                                        <p:tgtEl>
                                          <p:spTgt spid="7660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6046"/>
                                        </p:tgtEl>
                                        <p:attrNameLst>
                                          <p:attrName>style.visibility</p:attrName>
                                        </p:attrNameLst>
                                      </p:cBhvr>
                                      <p:to>
                                        <p:strVal val="visible"/>
                                      </p:to>
                                    </p:set>
                                    <p:animEffect transition="in" filter="wipe(left)">
                                      <p:cBhvr>
                                        <p:cTn id="27" dur="500"/>
                                        <p:tgtEl>
                                          <p:spTgt spid="7660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righ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044" grpId="0" autoUpdateAnimBg="0"/>
      <p:bldP spid="766045" grpId="0" autoUpdateAnimBg="0"/>
      <p:bldP spid="766046" grpId="0" autoUpdateAnimBg="0"/>
      <p:bldP spid="76604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2758472" y="250482"/>
            <a:ext cx="4202888" cy="663424"/>
          </a:xfrm>
          <a:prstGeom prst="rect">
            <a:avLst/>
          </a:prstGeom>
          <a:noFill/>
          <a:ln w="25400">
            <a:noFill/>
            <a:miter lim="800000"/>
            <a:headEnd/>
            <a:tailEnd/>
          </a:ln>
        </p:spPr>
        <p:txBody>
          <a:bodyPr wrap="none" lIns="79283" tIns="38944" rIns="79283" bIns="38944">
            <a:spAutoFit/>
          </a:bodyPr>
          <a:lstStyle/>
          <a:p>
            <a:pPr algn="ctr" defTabSz="800164" eaLnBrk="0" hangingPunct="0"/>
            <a:r>
              <a:rPr lang="de-DE" sz="2400" b="1" dirty="0" smtClean="0">
                <a:solidFill>
                  <a:srgbClr val="000000"/>
                </a:solidFill>
                <a:ea typeface="ＭＳ Ｐゴシック" pitchFamily="34" charset="-128"/>
              </a:rPr>
              <a:t>Artisan Heating Project</a:t>
            </a:r>
            <a:endParaRPr lang="de-DE" sz="1400" b="1" dirty="0" smtClean="0">
              <a:solidFill>
                <a:srgbClr val="000000"/>
              </a:solidFill>
              <a:ea typeface="ＭＳ Ｐゴシック" pitchFamily="34" charset="-128"/>
            </a:endParaRPr>
          </a:p>
          <a:p>
            <a:pPr algn="ctr" defTabSz="800164" eaLnBrk="0" hangingPunct="0"/>
            <a:r>
              <a:rPr lang="de-DE" sz="1400" b="1" dirty="0" smtClean="0">
                <a:solidFill>
                  <a:srgbClr val="000000"/>
                </a:solidFill>
                <a:ea typeface="ＭＳ Ｐゴシック" pitchFamily="34" charset="-128"/>
              </a:rPr>
              <a:t>New York, New York </a:t>
            </a:r>
            <a:endParaRPr lang="de-DE" sz="2400" b="1" dirty="0" smtClean="0">
              <a:solidFill>
                <a:srgbClr val="000000"/>
              </a:solidFill>
              <a:ea typeface="ＭＳ Ｐゴシック" pitchFamily="34" charset="-128"/>
            </a:endParaRPr>
          </a:p>
        </p:txBody>
      </p:sp>
      <p:sp>
        <p:nvSpPr>
          <p:cNvPr id="274442" name="Rectangle 10"/>
          <p:cNvSpPr>
            <a:spLocks noGrp="1" noChangeArrowheads="1"/>
          </p:cNvSpPr>
          <p:nvPr>
            <p:ph type="body" sz="half" idx="1"/>
          </p:nvPr>
        </p:nvSpPr>
        <p:spPr>
          <a:xfrm>
            <a:off x="205073" y="2254330"/>
            <a:ext cx="8710770" cy="3312397"/>
          </a:xfrm>
        </p:spPr>
        <p:txBody>
          <a:bodyPr/>
          <a:lstStyle/>
          <a:p>
            <a:pPr marL="0" indent="4176" eaLnBrk="1" hangingPunct="1">
              <a:lnSpc>
                <a:spcPct val="90000"/>
              </a:lnSpc>
            </a:pPr>
            <a:r>
              <a:rPr lang="en-US" sz="1400" dirty="0" smtClean="0"/>
              <a:t>11,152 sq ft heated area, school for Autistic children</a:t>
            </a:r>
          </a:p>
          <a:p>
            <a:pPr marL="0" indent="4176" eaLnBrk="1" hangingPunct="1">
              <a:lnSpc>
                <a:spcPct val="90000"/>
              </a:lnSpc>
            </a:pPr>
            <a:endParaRPr lang="en-US" sz="700" dirty="0" smtClean="0"/>
          </a:p>
          <a:p>
            <a:pPr marL="0" indent="4176" eaLnBrk="1" hangingPunct="1">
              <a:lnSpc>
                <a:spcPct val="90000"/>
              </a:lnSpc>
            </a:pPr>
            <a:r>
              <a:rPr lang="en-US" sz="1200" dirty="0" smtClean="0"/>
              <a:t>Original Pump Specification</a:t>
            </a:r>
          </a:p>
          <a:p>
            <a:pPr lvl="1" eaLnBrk="1" hangingPunct="1">
              <a:lnSpc>
                <a:spcPct val="90000"/>
              </a:lnSpc>
            </a:pPr>
            <a:r>
              <a:rPr lang="en-US" sz="1100" dirty="0" smtClean="0"/>
              <a:t>Three 7 ½ Hp, 250 </a:t>
            </a:r>
            <a:r>
              <a:rPr lang="en-US" sz="1100" dirty="0" err="1" smtClean="0"/>
              <a:t>Usgpm</a:t>
            </a:r>
            <a:r>
              <a:rPr lang="en-US" sz="1100" dirty="0" smtClean="0"/>
              <a:t> at 70‘ TDH, constant speed in-line pumps</a:t>
            </a:r>
          </a:p>
          <a:p>
            <a:pPr lvl="1" eaLnBrk="1" hangingPunct="1">
              <a:lnSpc>
                <a:spcPct val="90000"/>
              </a:lnSpc>
            </a:pPr>
            <a:r>
              <a:rPr lang="en-US" sz="1100" dirty="0" smtClean="0"/>
              <a:t>Amperage (measured) 14 Amps</a:t>
            </a:r>
          </a:p>
          <a:p>
            <a:pPr lvl="1" eaLnBrk="1" hangingPunct="1">
              <a:lnSpc>
                <a:spcPct val="90000"/>
              </a:lnSpc>
            </a:pPr>
            <a:endParaRPr lang="en-US" sz="1100" dirty="0" smtClean="0"/>
          </a:p>
          <a:p>
            <a:pPr marL="0" indent="4176" eaLnBrk="1" hangingPunct="1">
              <a:lnSpc>
                <a:spcPct val="90000"/>
              </a:lnSpc>
            </a:pPr>
            <a:r>
              <a:rPr lang="en-US" sz="1200" dirty="0" smtClean="0"/>
              <a:t>Retrofit ECM Pumps</a:t>
            </a:r>
          </a:p>
          <a:p>
            <a:pPr lvl="1" eaLnBrk="1" hangingPunct="1">
              <a:lnSpc>
                <a:spcPct val="90000"/>
              </a:lnSpc>
            </a:pPr>
            <a:r>
              <a:rPr lang="en-US" sz="1100" dirty="0" smtClean="0"/>
              <a:t>“ECM” in-line pumps, </a:t>
            </a:r>
            <a:r>
              <a:rPr lang="en-US" sz="1100" b="1" u="sng" dirty="0" smtClean="0"/>
              <a:t>SET AT 13’ TDH</a:t>
            </a:r>
            <a:r>
              <a:rPr lang="en-US" sz="1100" dirty="0" smtClean="0"/>
              <a:t>!</a:t>
            </a:r>
          </a:p>
          <a:p>
            <a:pPr lvl="1" eaLnBrk="1" hangingPunct="1">
              <a:lnSpc>
                <a:spcPct val="90000"/>
              </a:lnSpc>
            </a:pPr>
            <a:r>
              <a:rPr lang="en-US" sz="1100" dirty="0" smtClean="0"/>
              <a:t>Amperage (averaged) 2.0 Amps</a:t>
            </a:r>
          </a:p>
          <a:p>
            <a:pPr lvl="1" eaLnBrk="1" hangingPunct="1">
              <a:lnSpc>
                <a:spcPct val="90000"/>
              </a:lnSpc>
            </a:pPr>
            <a:r>
              <a:rPr lang="en-US" sz="1100" dirty="0" smtClean="0"/>
              <a:t>Operating at 340 Watts – about ½ Hp</a:t>
            </a:r>
          </a:p>
          <a:p>
            <a:pPr lvl="1" eaLnBrk="1" hangingPunct="1">
              <a:lnSpc>
                <a:spcPct val="90000"/>
              </a:lnSpc>
            </a:pPr>
            <a:endParaRPr lang="en-US" sz="1100" dirty="0" smtClean="0"/>
          </a:p>
          <a:p>
            <a:pPr marL="0" indent="4176" eaLnBrk="1" hangingPunct="1">
              <a:lnSpc>
                <a:spcPct val="90000"/>
              </a:lnSpc>
            </a:pPr>
            <a:r>
              <a:rPr lang="en-US" sz="1200" dirty="0" smtClean="0"/>
              <a:t>Customer Comments</a:t>
            </a:r>
          </a:p>
          <a:p>
            <a:pPr lvl="1" eaLnBrk="1" hangingPunct="1">
              <a:lnSpc>
                <a:spcPct val="90000"/>
              </a:lnSpc>
            </a:pPr>
            <a:r>
              <a:rPr lang="en-US" sz="1100" dirty="0" smtClean="0"/>
              <a:t>“Much better comfort due to the ability of controlling the system, hot and cold spots have been eliminated.”</a:t>
            </a:r>
          </a:p>
          <a:p>
            <a:pPr lvl="1" eaLnBrk="1" hangingPunct="1">
              <a:lnSpc>
                <a:spcPct val="90000"/>
              </a:lnSpc>
            </a:pPr>
            <a:endParaRPr lang="en-US" sz="1100" dirty="0" smtClean="0"/>
          </a:p>
          <a:p>
            <a:pPr marL="0" indent="4176" eaLnBrk="1" hangingPunct="1">
              <a:lnSpc>
                <a:spcPct val="90000"/>
              </a:lnSpc>
            </a:pPr>
            <a:r>
              <a:rPr lang="en-US" sz="1200" dirty="0" smtClean="0"/>
              <a:t>Recorded Amperage/Energy Savings (based on $0.20 per </a:t>
            </a:r>
            <a:r>
              <a:rPr lang="en-US" sz="1200" dirty="0" err="1" smtClean="0"/>
              <a:t>Kwh</a:t>
            </a:r>
            <a:r>
              <a:rPr lang="en-US" sz="1200" dirty="0" smtClean="0"/>
              <a:t>, 5040 Hrs/annum)</a:t>
            </a:r>
          </a:p>
          <a:p>
            <a:pPr lvl="1" eaLnBrk="1" hangingPunct="1">
              <a:lnSpc>
                <a:spcPct val="90000"/>
              </a:lnSpc>
            </a:pPr>
            <a:r>
              <a:rPr lang="en-US" sz="1100" dirty="0" smtClean="0"/>
              <a:t>Original pump – 2327 Watts/Hr/1,000 x 5040 Hrs x $0.20 = </a:t>
            </a:r>
            <a:r>
              <a:rPr lang="en-US" sz="1100" b="1" u="sng" dirty="0" smtClean="0"/>
              <a:t>$2,345.62</a:t>
            </a:r>
            <a:r>
              <a:rPr lang="en-US" sz="1100" dirty="0" smtClean="0"/>
              <a:t> per year for power</a:t>
            </a:r>
          </a:p>
          <a:p>
            <a:pPr lvl="1" eaLnBrk="1" hangingPunct="1">
              <a:lnSpc>
                <a:spcPct val="90000"/>
              </a:lnSpc>
            </a:pPr>
            <a:r>
              <a:rPr lang="en-US" sz="1100" dirty="0" smtClean="0"/>
              <a:t>New ECM pump – 360/Hr/1,000 x 5040 Hrs x 0.20 = </a:t>
            </a:r>
            <a:r>
              <a:rPr lang="en-US" sz="1100" b="1" u="sng" dirty="0" smtClean="0"/>
              <a:t>$362.88</a:t>
            </a:r>
            <a:r>
              <a:rPr lang="en-US" sz="1100" dirty="0" smtClean="0"/>
              <a:t> per year</a:t>
            </a:r>
          </a:p>
          <a:p>
            <a:pPr lvl="1" eaLnBrk="1" hangingPunct="1">
              <a:lnSpc>
                <a:spcPct val="90000"/>
              </a:lnSpc>
            </a:pPr>
            <a:r>
              <a:rPr lang="en-US" sz="1100" b="1" i="1" u="sng" dirty="0" smtClean="0"/>
              <a:t>Annual savings $1,982.74!  One Pump!  Times three!</a:t>
            </a:r>
          </a:p>
        </p:txBody>
      </p:sp>
      <p:pic>
        <p:nvPicPr>
          <p:cNvPr id="22532" name="Picture 14" descr="Artisan heating 068"/>
          <p:cNvPicPr>
            <a:picLocks noChangeAspect="1" noChangeArrowheads="1"/>
          </p:cNvPicPr>
          <p:nvPr/>
        </p:nvPicPr>
        <p:blipFill>
          <a:blip r:embed="rId3" cstate="print"/>
          <a:srcRect t="10518" r="20998" b="8817"/>
          <a:stretch>
            <a:fillRect/>
          </a:stretch>
        </p:blipFill>
        <p:spPr bwMode="auto">
          <a:xfrm>
            <a:off x="6084231" y="1334460"/>
            <a:ext cx="2736546" cy="2094540"/>
          </a:xfrm>
          <a:prstGeom prst="rect">
            <a:avLst/>
          </a:prstGeom>
          <a:noFill/>
          <a:ln w="12700">
            <a:solidFill>
              <a:srgbClr val="000000"/>
            </a:solidFill>
            <a:miter lim="800000"/>
            <a:headEnd/>
            <a:tailEnd/>
          </a:ln>
        </p:spPr>
      </p:pic>
      <p:grpSp>
        <p:nvGrpSpPr>
          <p:cNvPr id="2" name="Group 18"/>
          <p:cNvGrpSpPr>
            <a:grpSpLocks/>
          </p:cNvGrpSpPr>
          <p:nvPr/>
        </p:nvGrpSpPr>
        <p:grpSpPr bwMode="auto">
          <a:xfrm>
            <a:off x="531013" y="699621"/>
            <a:ext cx="3237679" cy="1547513"/>
            <a:chOff x="204" y="663"/>
            <a:chExt cx="2391" cy="1179"/>
          </a:xfrm>
        </p:grpSpPr>
        <p:pic>
          <p:nvPicPr>
            <p:cNvPr id="22536" name="Picture 12" descr="kontrolle-_-_-Innen_rdax_200x160_100"/>
            <p:cNvPicPr>
              <a:picLocks noChangeAspect="1" noChangeArrowheads="1"/>
            </p:cNvPicPr>
            <p:nvPr/>
          </p:nvPicPr>
          <p:blipFill>
            <a:blip r:embed="rId4" cstate="print"/>
            <a:srcRect/>
            <a:stretch>
              <a:fillRect/>
            </a:stretch>
          </p:blipFill>
          <p:spPr bwMode="auto">
            <a:xfrm>
              <a:off x="1383" y="663"/>
              <a:ext cx="1212" cy="968"/>
            </a:xfrm>
            <a:prstGeom prst="rect">
              <a:avLst/>
            </a:prstGeom>
            <a:noFill/>
            <a:ln w="12700">
              <a:solidFill>
                <a:srgbClr val="000000"/>
              </a:solidFill>
              <a:miter lim="800000"/>
              <a:headEnd/>
              <a:tailEnd/>
            </a:ln>
          </p:spPr>
        </p:pic>
        <p:pic>
          <p:nvPicPr>
            <p:cNvPr id="22537" name="Picture 15" descr="immanuel"/>
            <p:cNvPicPr>
              <a:picLocks noChangeAspect="1" noChangeArrowheads="1"/>
            </p:cNvPicPr>
            <p:nvPr/>
          </p:nvPicPr>
          <p:blipFill>
            <a:blip r:embed="rId5" cstate="print"/>
            <a:srcRect/>
            <a:stretch>
              <a:fillRect/>
            </a:stretch>
          </p:blipFill>
          <p:spPr bwMode="auto">
            <a:xfrm>
              <a:off x="204" y="889"/>
              <a:ext cx="1271" cy="953"/>
            </a:xfrm>
            <a:prstGeom prst="rect">
              <a:avLst/>
            </a:prstGeom>
            <a:noFill/>
            <a:ln w="12700">
              <a:solidFill>
                <a:srgbClr val="000000"/>
              </a:solidFill>
              <a:miter lim="800000"/>
              <a:headEnd/>
              <a:tailEnd/>
            </a:ln>
          </p:spPr>
        </p:pic>
      </p:grpSp>
      <p:sp>
        <p:nvSpPr>
          <p:cNvPr id="22534" name="Text Box 16"/>
          <p:cNvSpPr txBox="1">
            <a:spLocks noChangeArrowheads="1"/>
          </p:cNvSpPr>
          <p:nvPr/>
        </p:nvSpPr>
        <p:spPr bwMode="auto">
          <a:xfrm>
            <a:off x="706205" y="610368"/>
            <a:ext cx="1079680" cy="369310"/>
          </a:xfrm>
          <a:prstGeom prst="rect">
            <a:avLst/>
          </a:prstGeom>
          <a:noFill/>
          <a:ln w="9525">
            <a:noFill/>
            <a:miter lim="800000"/>
            <a:headEnd/>
            <a:tailEnd/>
          </a:ln>
        </p:spPr>
        <p:txBody>
          <a:bodyPr lIns="91417" tIns="45709" rIns="91417" bIns="45709">
            <a:spAutoFit/>
          </a:bodyPr>
          <a:lstStyle/>
          <a:p>
            <a:pPr algn="ctr" eaLnBrk="0" hangingPunct="0">
              <a:spcBef>
                <a:spcPct val="50000"/>
              </a:spcBef>
            </a:pPr>
            <a:r>
              <a:rPr lang="en-US" sz="1800" dirty="0" smtClean="0">
                <a:solidFill>
                  <a:srgbClr val="000000"/>
                </a:solidFill>
                <a:ea typeface="ＭＳ Ｐゴシック" pitchFamily="34" charset="-128"/>
              </a:rPr>
              <a:t>Old</a:t>
            </a:r>
          </a:p>
        </p:txBody>
      </p:sp>
      <p:sp>
        <p:nvSpPr>
          <p:cNvPr id="22535" name="Text Box 17"/>
          <p:cNvSpPr txBox="1">
            <a:spLocks noChangeArrowheads="1"/>
          </p:cNvSpPr>
          <p:nvPr/>
        </p:nvSpPr>
        <p:spPr bwMode="auto">
          <a:xfrm>
            <a:off x="7093289" y="908354"/>
            <a:ext cx="1079679" cy="369310"/>
          </a:xfrm>
          <a:prstGeom prst="rect">
            <a:avLst/>
          </a:prstGeom>
          <a:noFill/>
          <a:ln w="9525">
            <a:noFill/>
            <a:miter lim="800000"/>
            <a:headEnd/>
            <a:tailEnd/>
          </a:ln>
        </p:spPr>
        <p:txBody>
          <a:bodyPr lIns="91417" tIns="45709" rIns="91417" bIns="45709">
            <a:spAutoFit/>
          </a:bodyPr>
          <a:lstStyle/>
          <a:p>
            <a:pPr algn="ctr" eaLnBrk="0" hangingPunct="0">
              <a:spcBef>
                <a:spcPct val="50000"/>
              </a:spcBef>
            </a:pPr>
            <a:r>
              <a:rPr lang="en-US" sz="1800" dirty="0" smtClean="0">
                <a:solidFill>
                  <a:srgbClr val="000000"/>
                </a:solidFill>
                <a:ea typeface="ＭＳ Ｐゴシック" pitchFamily="34" charset="-128"/>
              </a:rPr>
              <a:t>New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44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44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444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444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444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444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444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444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444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4442">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4442">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4442">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444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fld id="{4507C404-9733-4AC2-89C5-5F1D6EDE0711}" type="slidenum">
              <a:rPr lang="de-DE">
                <a:solidFill>
                  <a:srgbClr val="FFFFFF"/>
                </a:solidFill>
              </a:rPr>
              <a:pPr/>
              <a:t>5</a:t>
            </a:fld>
            <a:endParaRPr lang="de-DE">
              <a:solidFill>
                <a:srgbClr val="FFFFFF"/>
              </a:solidFill>
            </a:endParaRPr>
          </a:p>
        </p:txBody>
      </p:sp>
      <p:sp>
        <p:nvSpPr>
          <p:cNvPr id="365576" name="Rectangle 8"/>
          <p:cNvSpPr>
            <a:spLocks noGrp="1" noChangeArrowheads="1"/>
          </p:cNvSpPr>
          <p:nvPr>
            <p:ph type="title"/>
          </p:nvPr>
        </p:nvSpPr>
        <p:spPr/>
        <p:txBody>
          <a:bodyPr/>
          <a:lstStyle/>
          <a:p>
            <a:r>
              <a:rPr lang="en-US" dirty="0" smtClean="0"/>
              <a:t>VFD </a:t>
            </a:r>
            <a:r>
              <a:rPr lang="en-US" dirty="0" err="1" smtClean="0"/>
              <a:t>vs</a:t>
            </a:r>
            <a:r>
              <a:rPr lang="en-US" dirty="0" smtClean="0"/>
              <a:t> ECM</a:t>
            </a:r>
            <a:endParaRPr lang="en-US" dirty="0"/>
          </a:p>
        </p:txBody>
      </p:sp>
      <p:sp>
        <p:nvSpPr>
          <p:cNvPr id="365577" name="Rectangle 9"/>
          <p:cNvSpPr>
            <a:spLocks noGrp="1" noChangeArrowheads="1"/>
          </p:cNvSpPr>
          <p:nvPr>
            <p:ph type="body" sz="half" idx="1"/>
          </p:nvPr>
        </p:nvSpPr>
        <p:spPr>
          <a:xfrm>
            <a:off x="431681" y="1507522"/>
            <a:ext cx="3849819" cy="4958839"/>
          </a:xfrm>
        </p:spPr>
        <p:txBody>
          <a:bodyPr/>
          <a:lstStyle/>
          <a:p>
            <a:pPr>
              <a:lnSpc>
                <a:spcPct val="100000"/>
              </a:lnSpc>
            </a:pPr>
            <a:r>
              <a:rPr lang="en-US" sz="1400" dirty="0"/>
              <a:t>Year built		1972	</a:t>
            </a:r>
          </a:p>
          <a:p>
            <a:pPr>
              <a:lnSpc>
                <a:spcPct val="100000"/>
              </a:lnSpc>
            </a:pPr>
            <a:endParaRPr lang="en-US" sz="1400" dirty="0"/>
          </a:p>
          <a:p>
            <a:pPr>
              <a:lnSpc>
                <a:spcPct val="100000"/>
              </a:lnSpc>
            </a:pPr>
            <a:r>
              <a:rPr lang="en-US" sz="1400" dirty="0"/>
              <a:t>Floor Area	80,000 ft²</a:t>
            </a:r>
          </a:p>
          <a:p>
            <a:pPr>
              <a:lnSpc>
                <a:spcPct val="100000"/>
              </a:lnSpc>
            </a:pPr>
            <a:endParaRPr lang="en-US" sz="1400" dirty="0"/>
          </a:p>
          <a:p>
            <a:pPr>
              <a:lnSpc>
                <a:spcPct val="100000"/>
              </a:lnSpc>
            </a:pPr>
            <a:r>
              <a:rPr lang="en-US" sz="1400" dirty="0"/>
              <a:t>Building Volume	1.1 million ft</a:t>
            </a:r>
            <a:r>
              <a:rPr lang="de-DE" sz="1400" dirty="0"/>
              <a:t>³</a:t>
            </a:r>
          </a:p>
          <a:p>
            <a:pPr>
              <a:lnSpc>
                <a:spcPct val="100000"/>
              </a:lnSpc>
            </a:pPr>
            <a:endParaRPr lang="en-US" sz="1400" dirty="0"/>
          </a:p>
          <a:p>
            <a:pPr>
              <a:lnSpc>
                <a:spcPct val="100000"/>
              </a:lnSpc>
            </a:pPr>
            <a:r>
              <a:rPr lang="en-US" sz="1400" dirty="0"/>
              <a:t>Boilers (condensing)</a:t>
            </a:r>
          </a:p>
          <a:p>
            <a:pPr lvl="1">
              <a:lnSpc>
                <a:spcPct val="100000"/>
              </a:lnSpc>
            </a:pPr>
            <a:r>
              <a:rPr lang="en-US" sz="1500" dirty="0"/>
              <a:t>One @ 800,000 Btu peak load</a:t>
            </a:r>
          </a:p>
          <a:p>
            <a:pPr lvl="1">
              <a:lnSpc>
                <a:spcPct val="100000"/>
              </a:lnSpc>
            </a:pPr>
            <a:r>
              <a:rPr lang="en-US" sz="1500" dirty="0"/>
              <a:t>One @ 580,000 Btu partial</a:t>
            </a:r>
          </a:p>
          <a:p>
            <a:pPr>
              <a:lnSpc>
                <a:spcPct val="100000"/>
              </a:lnSpc>
            </a:pPr>
            <a:endParaRPr lang="en-US" sz="1400" dirty="0"/>
          </a:p>
          <a:p>
            <a:pPr>
              <a:lnSpc>
                <a:spcPct val="100000"/>
              </a:lnSpc>
            </a:pPr>
            <a:r>
              <a:rPr lang="en-US" sz="1400" dirty="0"/>
              <a:t>Upgrading of the heating pumps only with no boiler upgrades, additional exterior insulation or heat emitter upgrades.</a:t>
            </a:r>
          </a:p>
          <a:p>
            <a:pPr>
              <a:lnSpc>
                <a:spcPct val="100000"/>
              </a:lnSpc>
            </a:pPr>
            <a:endParaRPr lang="en-US" sz="1400" dirty="0"/>
          </a:p>
          <a:p>
            <a:pPr>
              <a:lnSpc>
                <a:spcPct val="100000"/>
              </a:lnSpc>
            </a:pPr>
            <a:r>
              <a:rPr lang="en-US" sz="1400" dirty="0"/>
              <a:t> Heating Power:</a:t>
            </a:r>
          </a:p>
          <a:p>
            <a:pPr lvl="1">
              <a:lnSpc>
                <a:spcPct val="100000"/>
              </a:lnSpc>
            </a:pPr>
            <a:r>
              <a:rPr lang="en-US" sz="1500" dirty="0"/>
              <a:t>before refurbishment 	1900 kW</a:t>
            </a:r>
          </a:p>
          <a:p>
            <a:pPr lvl="1">
              <a:lnSpc>
                <a:spcPct val="100000"/>
              </a:lnSpc>
            </a:pPr>
            <a:r>
              <a:rPr lang="en-US" sz="1500" dirty="0"/>
              <a:t>After			400 kW</a:t>
            </a:r>
          </a:p>
        </p:txBody>
      </p:sp>
      <p:sp>
        <p:nvSpPr>
          <p:cNvPr id="365578" name="Rectangle 10"/>
          <p:cNvSpPr>
            <a:spLocks noGrp="1" noChangeArrowheads="1" noTextEdit="1"/>
          </p:cNvSpPr>
          <p:nvPr>
            <p:ph type="clipArt" sz="half" idx="2"/>
          </p:nvPr>
        </p:nvSpPr>
        <p:spPr/>
      </p:sp>
      <p:pic>
        <p:nvPicPr>
          <p:cNvPr id="365580" name="Picture 12" descr="Schule_Bad_Gandersheim"/>
          <p:cNvPicPr>
            <a:picLocks noChangeAspect="1" noChangeArrowheads="1"/>
          </p:cNvPicPr>
          <p:nvPr/>
        </p:nvPicPr>
        <p:blipFill>
          <a:blip r:embed="rId3" cstate="print"/>
          <a:srcRect/>
          <a:stretch>
            <a:fillRect/>
          </a:stretch>
        </p:blipFill>
        <p:spPr bwMode="auto">
          <a:xfrm>
            <a:off x="4517702" y="1202275"/>
            <a:ext cx="4463401" cy="5122982"/>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laceholder 4"/>
          <p:cNvSpPr>
            <a:spLocks noGrp="1"/>
          </p:cNvSpPr>
          <p:nvPr>
            <p:ph type="sldNum" sz="quarter" idx="11"/>
          </p:nvPr>
        </p:nvSpPr>
        <p:spPr/>
        <p:txBody>
          <a:bodyPr/>
          <a:lstStyle/>
          <a:p>
            <a:fld id="{28ED9E13-E6DA-462C-A0B4-709F5F97C2E5}" type="slidenum">
              <a:rPr lang="de-DE">
                <a:solidFill>
                  <a:srgbClr val="FFFFFF"/>
                </a:solidFill>
              </a:rPr>
              <a:pPr/>
              <a:t>6</a:t>
            </a:fld>
            <a:endParaRPr lang="de-DE">
              <a:solidFill>
                <a:srgbClr val="FFFFFF"/>
              </a:solidFill>
            </a:endParaRPr>
          </a:p>
        </p:txBody>
      </p:sp>
      <p:sp>
        <p:nvSpPr>
          <p:cNvPr id="367701" name="Rectangle 85"/>
          <p:cNvSpPr>
            <a:spLocks noGrp="1" noChangeArrowheads="1"/>
          </p:cNvSpPr>
          <p:nvPr>
            <p:ph type="body" idx="1"/>
          </p:nvPr>
        </p:nvSpPr>
        <p:spPr/>
        <p:txBody>
          <a:bodyPr/>
          <a:lstStyle/>
          <a:p>
            <a:r>
              <a:rPr lang="de-DE"/>
              <a:t>Installed pump technology in the heating circuit North/East</a:t>
            </a:r>
          </a:p>
        </p:txBody>
      </p:sp>
      <p:graphicFrame>
        <p:nvGraphicFramePr>
          <p:cNvPr id="367716" name="Group 100"/>
          <p:cNvGraphicFramePr>
            <a:graphicFrameLocks noGrp="1"/>
          </p:cNvGraphicFramePr>
          <p:nvPr/>
        </p:nvGraphicFramePr>
        <p:xfrm>
          <a:off x="690961" y="1864605"/>
          <a:ext cx="8120459" cy="4048860"/>
        </p:xfrm>
        <a:graphic>
          <a:graphicData uri="http://schemas.openxmlformats.org/drawingml/2006/table">
            <a:tbl>
              <a:tblPr/>
              <a:tblGrid>
                <a:gridCol w="2986461"/>
                <a:gridCol w="3000036"/>
                <a:gridCol w="2133962"/>
              </a:tblGrid>
              <a:tr h="309568">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Verdana" pitchFamily="34" charset="0"/>
                        </a:rPr>
                        <a:t>Installed</a:t>
                      </a: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Verdana" pitchFamily="34" charset="0"/>
                        </a:rPr>
                        <a:t>until Oct. 2003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Verdana" pitchFamily="34" charset="0"/>
                        </a:rPr>
                        <a:t>since October 2003</a:t>
                      </a:r>
                    </a:p>
                  </a:txBody>
                  <a:tcPr marL="0" marR="0" marT="0" marB="0" anchor="ctr" horzOverflow="overflow">
                    <a:lnL w="12700" cap="flat" cmpd="sng" algn="ctr">
                      <a:solidFill>
                        <a:srgbClr val="FFFFFF"/>
                      </a:solidFill>
                      <a:prstDash val="solid"/>
                      <a:round/>
                      <a:headEnd type="none" w="med" len="med"/>
                      <a:tailEnd type="none" w="med" len="med"/>
                    </a:lnL>
                    <a:lnR cap="flat">
                      <a:noFill/>
                    </a:lnR>
                    <a:lnT cap="flat">
                      <a:noFill/>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r>
              <a:tr h="312448">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Verdana" pitchFamily="34" charset="0"/>
                        </a:rPr>
                        <a:t>Pump type</a:t>
                      </a:r>
                    </a:p>
                  </a:txBody>
                  <a:tcPr marL="0" marR="0" marT="0" marB="0" anchor="ctr" horzOverflow="overflow">
                    <a:lnL cap="flat">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Verdana" pitchFamily="34" charset="0"/>
                        </a:rPr>
                        <a:t>Wilo-TOP-E 65/1-10 VFD non-ECM</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Verdana" pitchFamily="34" charset="0"/>
                        </a:rPr>
                        <a:t>Wilo-Stratos 30/1-12 ECM</a:t>
                      </a:r>
                    </a:p>
                  </a:txBody>
                  <a:tcPr marL="0" marR="0" marT="0" marB="0"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r>
              <a:tr h="338365">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Verdana" pitchFamily="34" charset="0"/>
                        </a:rPr>
                        <a:t>Application</a:t>
                      </a:r>
                    </a:p>
                  </a:txBody>
                  <a:tcPr marL="0" marR="0" marT="0" marB="0" anchor="ctr" horzOverflow="overflow">
                    <a:lnL cap="flat">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Verdana" pitchFamily="34" charset="0"/>
                        </a:rPr>
                        <a:t>HC North/East</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Verdana" pitchFamily="34" charset="0"/>
                        </a:rPr>
                        <a:t>HC North/East</a:t>
                      </a:r>
                    </a:p>
                  </a:txBody>
                  <a:tcPr marL="0" marR="0" marT="0" marB="0"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r>
              <a:tr h="341245">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Set head [ft]</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564">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Set Volume [USGPM]</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334045">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Average power consumption [W]</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790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004">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Hours of operation annually. [h]</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6.000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4.000</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341245">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Energy consumption per year [kWh]</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4.740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160</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45564">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Energy Costs at 0,174 </a:t>
                      </a:r>
                      <a:r>
                        <a:rPr kumimoji="0" lang="en-US" sz="12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a:t>
                      </a:r>
                      <a:r>
                        <a:rPr kumimoji="0" lang="en-US" sz="1200" b="0" i="0" u="none" strike="noStrike" cap="none" normalizeH="0" baseline="0" smtClean="0">
                          <a:ln>
                            <a:noFill/>
                          </a:ln>
                          <a:solidFill>
                            <a:schemeClr val="tx1"/>
                          </a:solidFill>
                          <a:effectLst/>
                          <a:latin typeface="Verdana" pitchFamily="34" charset="0"/>
                        </a:rPr>
                        <a:t>/kWh</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824,80 USD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27,80 USD</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345564">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Energy Costs in 10 years</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8.247,60 USD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278,40 USD</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44124">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a:txBody>
                  <a:tcPr marL="0" marR="0" marT="0" marB="0"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a:txBody>
                  <a:tcPr marL="0" marR="0" marT="0" marB="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r>
              <a:tr h="344124">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34" charset="0"/>
                        </a:rPr>
                        <a:t>Energy Savings of</a:t>
                      </a:r>
                    </a:p>
                  </a:txBody>
                  <a:tcPr marL="0" marR="0" marT="0" marB="0" anchor="ctr" horzOverflow="overflow">
                    <a:lnL cap="flat">
                      <a:noFill/>
                    </a:lnL>
                    <a:lnR w="12700" cap="flat" cmpd="sng" algn="ctr">
                      <a:solidFill>
                        <a:srgbClr val="FFFFFF"/>
                      </a:solidFill>
                      <a:prstDash val="solid"/>
                      <a:round/>
                      <a:headEnd type="none" w="med" len="med"/>
                      <a:tailEnd type="none" w="med" len="med"/>
                    </a:lnR>
                    <a:lnT>
                      <a:noFill/>
                    </a:lnT>
                    <a:lnB cap="flat">
                      <a:noFill/>
                    </a:lnB>
                    <a:lnTlToBr>
                      <a:noFill/>
                    </a:lnTlToBr>
                    <a:lnBlToTr>
                      <a:noFill/>
                    </a:lnBlToTr>
                    <a:solidFill>
                      <a:srgbClr val="CF142B"/>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endParaRPr kumimoji="0" lang="en-US" sz="1200" b="1" i="0" u="none" strike="noStrike" cap="none" normalizeH="0" baseline="0" smtClean="0">
                        <a:ln>
                          <a:noFill/>
                        </a:ln>
                        <a:solidFill>
                          <a:srgbClr val="FFFFFF"/>
                        </a:solidFill>
                        <a:effectLst/>
                        <a:latin typeface="Verdana" pitchFamily="34"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cap="flat">
                      <a:noFill/>
                    </a:lnB>
                    <a:lnTlToBr>
                      <a:noFill/>
                    </a:lnTlToBr>
                    <a:lnBlToTr>
                      <a:noFill/>
                    </a:lnBlToTr>
                    <a:solidFill>
                      <a:srgbClr val="CF142B"/>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34" charset="0"/>
                        </a:rPr>
                        <a:t>97%</a:t>
                      </a:r>
                    </a:p>
                  </a:txBody>
                  <a:tcPr marL="0" marR="0" marT="0" marB="0" anchor="ctr" horzOverflow="overflow">
                    <a:lnL w="12700" cap="flat" cmpd="sng" algn="ctr">
                      <a:solidFill>
                        <a:srgbClr val="FFFFFF"/>
                      </a:solidFill>
                      <a:prstDash val="solid"/>
                      <a:round/>
                      <a:headEnd type="none" w="med" len="med"/>
                      <a:tailEnd type="none" w="med" len="med"/>
                    </a:lnL>
                    <a:lnR cap="flat">
                      <a:noFill/>
                    </a:lnR>
                    <a:lnT>
                      <a:noFill/>
                    </a:lnT>
                    <a:lnB cap="flat">
                      <a:noFill/>
                    </a:lnB>
                    <a:lnTlToBr>
                      <a:noFill/>
                    </a:lnTlToBr>
                    <a:lnBlToTr>
                      <a:noFill/>
                    </a:lnBlToTr>
                    <a:solidFill>
                      <a:srgbClr val="CF142B"/>
                    </a:solidFill>
                  </a:tcPr>
                </a:tc>
              </a:tr>
            </a:tbl>
          </a:graphicData>
        </a:graphic>
      </p:graphicFrame>
      <p:sp>
        <p:nvSpPr>
          <p:cNvPr id="9" name="Rectangle 8"/>
          <p:cNvSpPr>
            <a:spLocks noGrp="1" noChangeArrowheads="1"/>
          </p:cNvSpPr>
          <p:nvPr>
            <p:ph type="title"/>
          </p:nvPr>
        </p:nvSpPr>
        <p:spPr>
          <a:xfrm>
            <a:off x="685529" y="609057"/>
            <a:ext cx="7031758" cy="417556"/>
          </a:xfrm>
        </p:spPr>
        <p:txBody>
          <a:bodyPr/>
          <a:lstStyle/>
          <a:p>
            <a:r>
              <a:rPr lang="en-US" dirty="0" smtClean="0"/>
              <a:t>VFD </a:t>
            </a:r>
            <a:r>
              <a:rPr lang="en-US" dirty="0" err="1" smtClean="0"/>
              <a:t>vs</a:t>
            </a:r>
            <a:r>
              <a:rPr lang="en-US" dirty="0" smtClean="0"/>
              <a:t> ECM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7716"/>
                                        </p:tgtEl>
                                        <p:attrNameLst>
                                          <p:attrName>style.visibility</p:attrName>
                                        </p:attrNameLst>
                                      </p:cBhvr>
                                      <p:to>
                                        <p:strVal val="visible"/>
                                      </p:to>
                                    </p:set>
                                    <p:animEffect transition="in" filter="wipe(left)">
                                      <p:cBhvr>
                                        <p:cTn id="7" dur="500"/>
                                        <p:tgtEl>
                                          <p:spTgt spid="367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34741EAD-9762-480E-A4DB-3DEF82899665}" type="slidenum">
              <a:rPr lang="de-DE">
                <a:solidFill>
                  <a:srgbClr val="FFFFFF"/>
                </a:solidFill>
              </a:rPr>
              <a:pPr/>
              <a:t>7</a:t>
            </a:fld>
            <a:endParaRPr lang="de-DE">
              <a:solidFill>
                <a:srgbClr val="FFFFFF"/>
              </a:solidFill>
            </a:endParaRPr>
          </a:p>
        </p:txBody>
      </p:sp>
      <p:sp>
        <p:nvSpPr>
          <p:cNvPr id="369671" name="Rectangle 7"/>
          <p:cNvSpPr>
            <a:spLocks noGrp="1" noChangeArrowheads="1"/>
          </p:cNvSpPr>
          <p:nvPr>
            <p:ph type="body" idx="1"/>
          </p:nvPr>
        </p:nvSpPr>
        <p:spPr/>
        <p:txBody>
          <a:bodyPr/>
          <a:lstStyle/>
          <a:p>
            <a:r>
              <a:rPr lang="en-US"/>
              <a:t>Installed pump technology in heating circuit North/East</a:t>
            </a:r>
          </a:p>
          <a:p>
            <a:pPr lvl="2"/>
            <a:endParaRPr lang="en-US"/>
          </a:p>
          <a:p>
            <a:r>
              <a:rPr lang="en-US"/>
              <a:t>Results:</a:t>
            </a:r>
          </a:p>
          <a:p>
            <a:pPr lvl="1"/>
            <a:r>
              <a:rPr lang="en-US"/>
              <a:t>The electrical energy consumption for the operation of the heating system was 1,200 kWh/ft³/year before refurbishment</a:t>
            </a:r>
          </a:p>
          <a:p>
            <a:pPr lvl="1"/>
            <a:r>
              <a:rPr lang="en-US"/>
              <a:t>The electrical energy consumption for the operation of the heating system is now at </a:t>
            </a:r>
            <a:r>
              <a:rPr lang="en-US">
                <a:solidFill>
                  <a:srgbClr val="CF142B"/>
                </a:solidFill>
              </a:rPr>
              <a:t>22.2 kWh/ft³/year</a:t>
            </a:r>
          </a:p>
          <a:p>
            <a:endParaRPr lang="en-US"/>
          </a:p>
        </p:txBody>
      </p:sp>
      <p:sp>
        <p:nvSpPr>
          <p:cNvPr id="8" name="Rectangle 8"/>
          <p:cNvSpPr>
            <a:spLocks noGrp="1" noChangeArrowheads="1"/>
          </p:cNvSpPr>
          <p:nvPr>
            <p:ph type="title"/>
          </p:nvPr>
        </p:nvSpPr>
        <p:spPr>
          <a:xfrm>
            <a:off x="685529" y="609057"/>
            <a:ext cx="7031758" cy="417556"/>
          </a:xfrm>
        </p:spPr>
        <p:txBody>
          <a:bodyPr/>
          <a:lstStyle/>
          <a:p>
            <a:r>
              <a:rPr lang="en-US" dirty="0" smtClean="0"/>
              <a:t>VFD </a:t>
            </a:r>
            <a:r>
              <a:rPr lang="en-US" dirty="0" err="1" smtClean="0"/>
              <a:t>vs</a:t>
            </a:r>
            <a:r>
              <a:rPr lang="en-US" dirty="0" smtClean="0"/>
              <a:t> ECM</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1"/>
          </p:nvPr>
        </p:nvSpPr>
        <p:spPr/>
        <p:txBody>
          <a:bodyPr/>
          <a:lstStyle/>
          <a:p>
            <a:fld id="{C5C15EF3-724A-4AFC-BEBF-F25CBDF6846E}" type="slidenum">
              <a:rPr lang="de-DE">
                <a:solidFill>
                  <a:srgbClr val="FFFFFF"/>
                </a:solidFill>
              </a:rPr>
              <a:pPr/>
              <a:t>8</a:t>
            </a:fld>
            <a:endParaRPr lang="de-DE">
              <a:solidFill>
                <a:srgbClr val="FFFFFF"/>
              </a:solidFill>
            </a:endParaRPr>
          </a:p>
        </p:txBody>
      </p:sp>
      <p:sp>
        <p:nvSpPr>
          <p:cNvPr id="642051" name="Rectangle 3"/>
          <p:cNvSpPr>
            <a:spLocks noGrp="1" noChangeArrowheads="1"/>
          </p:cNvSpPr>
          <p:nvPr>
            <p:ph type="body" idx="1"/>
          </p:nvPr>
        </p:nvSpPr>
        <p:spPr/>
        <p:txBody>
          <a:bodyPr/>
          <a:lstStyle/>
          <a:p>
            <a:r>
              <a:rPr lang="en-US" dirty="0"/>
              <a:t>Results:</a:t>
            </a:r>
          </a:p>
          <a:p>
            <a:pPr lvl="1"/>
            <a:r>
              <a:rPr lang="en-US" dirty="0"/>
              <a:t>Comparison of </a:t>
            </a:r>
            <a:r>
              <a:rPr lang="en-US" dirty="0" smtClean="0"/>
              <a:t>Costs </a:t>
            </a:r>
            <a:r>
              <a:rPr lang="en-US" dirty="0"/>
              <a:t>over 18 years:</a:t>
            </a:r>
            <a:br>
              <a:rPr lang="en-US" dirty="0"/>
            </a:br>
            <a:endParaRPr lang="en-US" dirty="0"/>
          </a:p>
          <a:p>
            <a:pPr lvl="2"/>
            <a:r>
              <a:rPr lang="en-US" dirty="0"/>
              <a:t>With an energy price of </a:t>
            </a:r>
            <a:r>
              <a:rPr lang="en-US" dirty="0" smtClean="0"/>
              <a:t>0.174 USD/KWh increased </a:t>
            </a:r>
            <a:r>
              <a:rPr lang="en-US" dirty="0"/>
              <a:t>3% per year as well as a capital interest of 5% of the savings the result is the following energy and cost comparison:</a:t>
            </a:r>
          </a:p>
          <a:p>
            <a:endParaRPr lang="en-US" dirty="0"/>
          </a:p>
        </p:txBody>
      </p:sp>
      <p:graphicFrame>
        <p:nvGraphicFramePr>
          <p:cNvPr id="642155" name="Group 107"/>
          <p:cNvGraphicFramePr>
            <a:graphicFrameLocks noGrp="1"/>
          </p:cNvGraphicFramePr>
          <p:nvPr/>
        </p:nvGraphicFramePr>
        <p:xfrm>
          <a:off x="336657" y="3994141"/>
          <a:ext cx="8235871" cy="1028316"/>
        </p:xfrm>
        <a:graphic>
          <a:graphicData uri="http://schemas.openxmlformats.org/drawingml/2006/table">
            <a:tbl>
              <a:tblPr/>
              <a:tblGrid>
                <a:gridCol w="2821855"/>
                <a:gridCol w="3178533"/>
                <a:gridCol w="2235483"/>
              </a:tblGrid>
              <a:tr h="341376">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Verdana" pitchFamily="34" charset="0"/>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Verdana" pitchFamily="34" charset="0"/>
                        </a:rPr>
                        <a:t>Electronically controlled  pump</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79375" marR="0" lvl="0" indent="0" algn="l" defTabSz="935038"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Verdana" pitchFamily="34" charset="0"/>
                        </a:rPr>
                        <a:t>Wilo-Stratos </a:t>
                      </a:r>
                    </a:p>
                  </a:txBody>
                  <a:tcPr marL="0" marR="0" marT="0" marB="0" anchor="ctr" horzOverflow="overflow">
                    <a:lnL w="12700" cap="flat" cmpd="sng" algn="ctr">
                      <a:solidFill>
                        <a:srgbClr val="FFFFFF"/>
                      </a:solidFill>
                      <a:prstDash val="solid"/>
                      <a:round/>
                      <a:headEnd type="none" w="med" len="med"/>
                      <a:tailEnd type="none" w="med" len="med"/>
                    </a:lnL>
                    <a:lnR cap="flat">
                      <a:noFill/>
                    </a:lnR>
                    <a:lnT cap="flat">
                      <a:noFill/>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r>
              <a:tr h="341376">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rPr>
                        <a:t>Annual Energy Consumption</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rPr>
                        <a:t>85 MWh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rPr>
                        <a:t>3,6 MWh</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564">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rPr>
                        <a:t>Annual Energy Costs</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rPr>
                        <a:t>48.000 USD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marL="87313" marR="0" lvl="0" indent="0" algn="l" defTabSz="935038"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2.000 USD</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sp>
        <p:nvSpPr>
          <p:cNvPr id="9" name="Rectangle 8"/>
          <p:cNvSpPr>
            <a:spLocks noGrp="1" noChangeArrowheads="1"/>
          </p:cNvSpPr>
          <p:nvPr>
            <p:ph type="title"/>
          </p:nvPr>
        </p:nvSpPr>
        <p:spPr>
          <a:xfrm>
            <a:off x="685529" y="609057"/>
            <a:ext cx="7031758" cy="417556"/>
          </a:xfrm>
        </p:spPr>
        <p:txBody>
          <a:bodyPr/>
          <a:lstStyle/>
          <a:p>
            <a:r>
              <a:rPr lang="en-US" dirty="0" smtClean="0"/>
              <a:t>VFD </a:t>
            </a:r>
            <a:r>
              <a:rPr lang="en-US" dirty="0" err="1" smtClean="0"/>
              <a:t>vs</a:t>
            </a:r>
            <a:r>
              <a:rPr lang="en-US" dirty="0" smtClean="0"/>
              <a:t> ECM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2155"/>
                                        </p:tgtEl>
                                        <p:attrNameLst>
                                          <p:attrName>style.visibility</p:attrName>
                                        </p:attrNameLst>
                                      </p:cBhvr>
                                      <p:to>
                                        <p:strVal val="visible"/>
                                      </p:to>
                                    </p:set>
                                    <p:animEffect transition="in" filter="wipe(left)">
                                      <p:cBhvr>
                                        <p:cTn id="7" dur="500"/>
                                        <p:tgtEl>
                                          <p:spTgt spid="642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p:txBody>
          <a:bodyPr/>
          <a:lstStyle/>
          <a:p>
            <a:fld id="{2CEABADD-1EA7-4C95-B1B1-2A6305A716C6}" type="slidenum">
              <a:rPr lang="de-DE">
                <a:solidFill>
                  <a:srgbClr val="FFFFFF"/>
                </a:solidFill>
              </a:rPr>
              <a:pPr/>
              <a:t>9</a:t>
            </a:fld>
            <a:endParaRPr lang="de-DE">
              <a:solidFill>
                <a:srgbClr val="FFFFFF"/>
              </a:solidFill>
            </a:endParaRPr>
          </a:p>
        </p:txBody>
      </p:sp>
      <p:sp>
        <p:nvSpPr>
          <p:cNvPr id="646147" name="Rectangle 3"/>
          <p:cNvSpPr>
            <a:spLocks noGrp="1" noChangeArrowheads="1"/>
          </p:cNvSpPr>
          <p:nvPr>
            <p:ph type="body" idx="1"/>
          </p:nvPr>
        </p:nvSpPr>
        <p:spPr/>
        <p:txBody>
          <a:bodyPr/>
          <a:lstStyle/>
          <a:p>
            <a:r>
              <a:rPr lang="en-US" dirty="0"/>
              <a:t>Results </a:t>
            </a:r>
          </a:p>
          <a:p>
            <a:pPr lvl="1"/>
            <a:r>
              <a:rPr lang="en-US" dirty="0"/>
              <a:t>Energy costs </a:t>
            </a:r>
            <a:r>
              <a:rPr lang="en-US" dirty="0" smtClean="0"/>
              <a:t>over </a:t>
            </a:r>
            <a:r>
              <a:rPr lang="en-US" dirty="0"/>
              <a:t>10 years</a:t>
            </a:r>
          </a:p>
          <a:p>
            <a:endParaRPr lang="en-US" dirty="0"/>
          </a:p>
        </p:txBody>
      </p:sp>
      <p:graphicFrame>
        <p:nvGraphicFramePr>
          <p:cNvPr id="646177" name="Object 33"/>
          <p:cNvGraphicFramePr>
            <a:graphicFrameLocks noChangeAspect="1"/>
          </p:cNvGraphicFramePr>
          <p:nvPr/>
        </p:nvGraphicFramePr>
        <p:xfrm>
          <a:off x="690960" y="2427587"/>
          <a:ext cx="5068838" cy="3857355"/>
        </p:xfrm>
        <a:graphic>
          <a:graphicData uri="http://schemas.openxmlformats.org/presentationml/2006/ole">
            <p:oleObj spid="_x0000_s3074" name="Chart" r:id="rId4" imgW="7124767" imgH="4753043" progId="MSGraph.Chart.8">
              <p:embed followColorScheme="full"/>
            </p:oleObj>
          </a:graphicData>
        </a:graphic>
      </p:graphicFrame>
      <p:sp>
        <p:nvSpPr>
          <p:cNvPr id="646178" name="Text Box 34"/>
          <p:cNvSpPr txBox="1">
            <a:spLocks noChangeArrowheads="1"/>
          </p:cNvSpPr>
          <p:nvPr/>
        </p:nvSpPr>
        <p:spPr bwMode="auto">
          <a:xfrm>
            <a:off x="6162970" y="5222332"/>
            <a:ext cx="2351452" cy="417221"/>
          </a:xfrm>
          <a:prstGeom prst="rect">
            <a:avLst/>
          </a:prstGeom>
          <a:noFill/>
          <a:ln w="25400" algn="ctr">
            <a:noFill/>
            <a:miter lim="800000"/>
            <a:headEnd/>
            <a:tailEnd/>
          </a:ln>
          <a:effectLst/>
        </p:spPr>
        <p:txBody>
          <a:bodyPr wrap="none" lIns="79299" tIns="38953" rIns="79299" bIns="38953">
            <a:spAutoFit/>
          </a:bodyPr>
          <a:lstStyle/>
          <a:p>
            <a:pPr defTabSz="914018"/>
            <a:r>
              <a:rPr lang="en-US" sz="1100" dirty="0" smtClean="0">
                <a:solidFill>
                  <a:srgbClr val="000000"/>
                </a:solidFill>
              </a:rPr>
              <a:t>*   Without interest on savings</a:t>
            </a:r>
          </a:p>
          <a:p>
            <a:pPr defTabSz="914018"/>
            <a:r>
              <a:rPr lang="en-US" sz="1100" dirty="0" smtClean="0">
                <a:solidFill>
                  <a:srgbClr val="000000"/>
                </a:solidFill>
              </a:rPr>
              <a:t>** with interest on savings</a:t>
            </a:r>
          </a:p>
        </p:txBody>
      </p:sp>
      <p:sp>
        <p:nvSpPr>
          <p:cNvPr id="646179" name="Text Box 35"/>
          <p:cNvSpPr txBox="1">
            <a:spLocks noChangeArrowheads="1"/>
          </p:cNvSpPr>
          <p:nvPr/>
        </p:nvSpPr>
        <p:spPr bwMode="auto">
          <a:xfrm>
            <a:off x="4345302" y="5187776"/>
            <a:ext cx="249915" cy="247944"/>
          </a:xfrm>
          <a:prstGeom prst="rect">
            <a:avLst/>
          </a:prstGeom>
          <a:noFill/>
          <a:ln w="25400" algn="ctr">
            <a:noFill/>
            <a:miter lim="800000"/>
            <a:headEnd/>
            <a:tailEnd/>
          </a:ln>
          <a:effectLst/>
        </p:spPr>
        <p:txBody>
          <a:bodyPr wrap="none" lIns="79299" tIns="38953" rIns="79299" bIns="38953">
            <a:spAutoFit/>
          </a:bodyPr>
          <a:lstStyle/>
          <a:p>
            <a:pPr defTabSz="914018"/>
            <a:r>
              <a:rPr lang="de-DE" sz="1100" dirty="0" smtClean="0">
                <a:solidFill>
                  <a:srgbClr val="000000"/>
                </a:solidFill>
              </a:rPr>
              <a:t>*</a:t>
            </a:r>
          </a:p>
        </p:txBody>
      </p:sp>
      <p:sp>
        <p:nvSpPr>
          <p:cNvPr id="646180" name="Text Box 36"/>
          <p:cNvSpPr txBox="1">
            <a:spLocks noChangeArrowheads="1"/>
          </p:cNvSpPr>
          <p:nvPr/>
        </p:nvSpPr>
        <p:spPr bwMode="auto">
          <a:xfrm>
            <a:off x="2317223" y="3706171"/>
            <a:ext cx="249915" cy="247944"/>
          </a:xfrm>
          <a:prstGeom prst="rect">
            <a:avLst/>
          </a:prstGeom>
          <a:noFill/>
          <a:ln w="25400" algn="ctr">
            <a:noFill/>
            <a:miter lim="800000"/>
            <a:headEnd/>
            <a:tailEnd/>
          </a:ln>
          <a:effectLst/>
        </p:spPr>
        <p:txBody>
          <a:bodyPr wrap="none" lIns="79299" tIns="38953" rIns="79299" bIns="38953">
            <a:spAutoFit/>
          </a:bodyPr>
          <a:lstStyle/>
          <a:p>
            <a:pPr defTabSz="914018"/>
            <a:r>
              <a:rPr lang="de-DE" sz="1100" dirty="0" smtClean="0">
                <a:solidFill>
                  <a:srgbClr val="000000"/>
                </a:solidFill>
              </a:rPr>
              <a:t>*</a:t>
            </a:r>
          </a:p>
        </p:txBody>
      </p:sp>
      <p:sp>
        <p:nvSpPr>
          <p:cNvPr id="646181" name="Text Box 37"/>
          <p:cNvSpPr txBox="1">
            <a:spLocks noChangeArrowheads="1"/>
          </p:cNvSpPr>
          <p:nvPr/>
        </p:nvSpPr>
        <p:spPr bwMode="auto">
          <a:xfrm>
            <a:off x="4933091" y="5122982"/>
            <a:ext cx="339683" cy="247944"/>
          </a:xfrm>
          <a:prstGeom prst="rect">
            <a:avLst/>
          </a:prstGeom>
          <a:noFill/>
          <a:ln w="25400" algn="ctr">
            <a:noFill/>
            <a:miter lim="800000"/>
            <a:headEnd/>
            <a:tailEnd/>
          </a:ln>
          <a:effectLst/>
        </p:spPr>
        <p:txBody>
          <a:bodyPr wrap="none" lIns="79299" tIns="38953" rIns="79299" bIns="38953">
            <a:spAutoFit/>
          </a:bodyPr>
          <a:lstStyle/>
          <a:p>
            <a:pPr defTabSz="914018"/>
            <a:r>
              <a:rPr lang="de-DE" sz="1100" dirty="0" smtClean="0">
                <a:solidFill>
                  <a:srgbClr val="000000"/>
                </a:solidFill>
              </a:rPr>
              <a:t>**</a:t>
            </a:r>
          </a:p>
        </p:txBody>
      </p:sp>
      <p:sp>
        <p:nvSpPr>
          <p:cNvPr id="646182" name="Text Box 38"/>
          <p:cNvSpPr txBox="1">
            <a:spLocks noChangeArrowheads="1"/>
          </p:cNvSpPr>
          <p:nvPr/>
        </p:nvSpPr>
        <p:spPr bwMode="auto">
          <a:xfrm>
            <a:off x="2987820" y="2691078"/>
            <a:ext cx="339683" cy="247944"/>
          </a:xfrm>
          <a:prstGeom prst="rect">
            <a:avLst/>
          </a:prstGeom>
          <a:noFill/>
          <a:ln w="25400" algn="ctr">
            <a:noFill/>
            <a:miter lim="800000"/>
            <a:headEnd/>
            <a:tailEnd/>
          </a:ln>
          <a:effectLst/>
        </p:spPr>
        <p:txBody>
          <a:bodyPr wrap="none" lIns="79299" tIns="38953" rIns="79299" bIns="38953">
            <a:spAutoFit/>
          </a:bodyPr>
          <a:lstStyle/>
          <a:p>
            <a:pPr defTabSz="914018"/>
            <a:r>
              <a:rPr lang="de-DE" sz="1100" dirty="0" smtClean="0">
                <a:solidFill>
                  <a:srgbClr val="000000"/>
                </a:solidFill>
              </a:rPr>
              <a:t>**</a:t>
            </a:r>
          </a:p>
        </p:txBody>
      </p:sp>
      <p:sp>
        <p:nvSpPr>
          <p:cNvPr id="14" name="Rectangle 8"/>
          <p:cNvSpPr>
            <a:spLocks noGrp="1" noChangeArrowheads="1"/>
          </p:cNvSpPr>
          <p:nvPr>
            <p:ph type="title"/>
          </p:nvPr>
        </p:nvSpPr>
        <p:spPr>
          <a:xfrm>
            <a:off x="685529" y="609057"/>
            <a:ext cx="7031758" cy="417556"/>
          </a:xfrm>
        </p:spPr>
        <p:txBody>
          <a:bodyPr/>
          <a:lstStyle/>
          <a:p>
            <a:r>
              <a:rPr lang="en-US" dirty="0" smtClean="0"/>
              <a:t>VFD </a:t>
            </a:r>
            <a:r>
              <a:rPr lang="en-US" dirty="0" err="1" smtClean="0"/>
              <a:t>vs</a:t>
            </a:r>
            <a:r>
              <a:rPr lang="en-US" dirty="0" smtClean="0"/>
              <a:t> ECM</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ILO neu 2005">
  <a:themeElements>
    <a:clrScheme name="">
      <a:dk1>
        <a:srgbClr val="969491"/>
      </a:dk1>
      <a:lt1>
        <a:srgbClr val="FFFFFF"/>
      </a:lt1>
      <a:dk2>
        <a:srgbClr val="009C82"/>
      </a:dk2>
      <a:lt2>
        <a:srgbClr val="D9D6D1"/>
      </a:lt2>
      <a:accent1>
        <a:srgbClr val="009C82"/>
      </a:accent1>
      <a:accent2>
        <a:srgbClr val="666666"/>
      </a:accent2>
      <a:accent3>
        <a:srgbClr val="FFFFFF"/>
      </a:accent3>
      <a:accent4>
        <a:srgbClr val="7F7E7B"/>
      </a:accent4>
      <a:accent5>
        <a:srgbClr val="AACBC1"/>
      </a:accent5>
      <a:accent6>
        <a:srgbClr val="5C5C5C"/>
      </a:accent6>
      <a:hlink>
        <a:srgbClr val="969491"/>
      </a:hlink>
      <a:folHlink>
        <a:srgbClr val="D9D6D1"/>
      </a:folHlink>
    </a:clrScheme>
    <a:fontScheme name="WILO neu 200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WILO neu 20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ILO neu 20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LO neu 20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LO neu 20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ILO neu 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ILO neu 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ILO neu 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LO master template">
  <a:themeElements>
    <a:clrScheme name="WILO master template 13">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4DBAA8"/>
      </a:hlink>
      <a:folHlink>
        <a:srgbClr val="B3B3B3"/>
      </a:folHlink>
    </a:clrScheme>
    <a:fontScheme name="WILO master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ea typeface="ＭＳ Ｐゴシック" pitchFamily="48" charset="-128"/>
          </a:defRPr>
        </a:defPPr>
      </a:lstStyle>
    </a:lnDef>
  </a:objectDefaults>
  <a:extraClrSchemeLst>
    <a:extraClrScheme>
      <a:clrScheme name="WILO master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ILO master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LO master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LO master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ILO master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ILO master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ILO master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ILO master template 8">
        <a:dk1>
          <a:srgbClr val="000000"/>
        </a:dk1>
        <a:lt1>
          <a:srgbClr val="FFFFFF"/>
        </a:lt1>
        <a:dk2>
          <a:srgbClr val="000000"/>
        </a:dk2>
        <a:lt2>
          <a:srgbClr val="808080"/>
        </a:lt2>
        <a:accent1>
          <a:srgbClr val="009C82"/>
        </a:accent1>
        <a:accent2>
          <a:srgbClr val="3333CC"/>
        </a:accent2>
        <a:accent3>
          <a:srgbClr val="FFFFFF"/>
        </a:accent3>
        <a:accent4>
          <a:srgbClr val="000000"/>
        </a:accent4>
        <a:accent5>
          <a:srgbClr val="AACBC1"/>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LO master template 9">
        <a:dk1>
          <a:srgbClr val="000000"/>
        </a:dk1>
        <a:lt1>
          <a:srgbClr val="FFFFFF"/>
        </a:lt1>
        <a:dk2>
          <a:srgbClr val="000000"/>
        </a:dk2>
        <a:lt2>
          <a:srgbClr val="808080"/>
        </a:lt2>
        <a:accent1>
          <a:srgbClr val="009C82"/>
        </a:accent1>
        <a:accent2>
          <a:srgbClr val="7F7F7F"/>
        </a:accent2>
        <a:accent3>
          <a:srgbClr val="FFFFFF"/>
        </a:accent3>
        <a:accent4>
          <a:srgbClr val="000000"/>
        </a:accent4>
        <a:accent5>
          <a:srgbClr val="AACBC1"/>
        </a:accent5>
        <a:accent6>
          <a:srgbClr val="727272"/>
        </a:accent6>
        <a:hlink>
          <a:srgbClr val="B3B3B3"/>
        </a:hlink>
        <a:folHlink>
          <a:srgbClr val="E6E6E6"/>
        </a:folHlink>
      </a:clrScheme>
      <a:clrMap bg1="lt1" tx1="dk1" bg2="lt2" tx2="dk2" accent1="accent1" accent2="accent2" accent3="accent3" accent4="accent4" accent5="accent5" accent6="accent6" hlink="hlink" folHlink="folHlink"/>
    </a:extraClrScheme>
    <a:extraClrScheme>
      <a:clrScheme name="WILO master template 10">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B3B3B3"/>
        </a:hlink>
        <a:folHlink>
          <a:srgbClr val="E6E6E6"/>
        </a:folHlink>
      </a:clrScheme>
      <a:clrMap bg1="lt1" tx1="dk1" bg2="lt2" tx2="dk2" accent1="accent1" accent2="accent2" accent3="accent3" accent4="accent4" accent5="accent5" accent6="accent6" hlink="hlink" folHlink="folHlink"/>
    </a:extraClrScheme>
    <a:extraClrScheme>
      <a:clrScheme name="WILO master template 11">
        <a:dk1>
          <a:srgbClr val="000000"/>
        </a:dk1>
        <a:lt1>
          <a:srgbClr val="FFFFFF"/>
        </a:lt1>
        <a:dk2>
          <a:srgbClr val="009C82"/>
        </a:dk2>
        <a:lt2>
          <a:srgbClr val="808080"/>
        </a:lt2>
        <a:accent1>
          <a:srgbClr val="009C82"/>
        </a:accent1>
        <a:accent2>
          <a:srgbClr val="4CB9A6"/>
        </a:accent2>
        <a:accent3>
          <a:srgbClr val="FFFFFF"/>
        </a:accent3>
        <a:accent4>
          <a:srgbClr val="000000"/>
        </a:accent4>
        <a:accent5>
          <a:srgbClr val="AACBC1"/>
        </a:accent5>
        <a:accent6>
          <a:srgbClr val="44A796"/>
        </a:accent6>
        <a:hlink>
          <a:srgbClr val="7F7F7F"/>
        </a:hlink>
        <a:folHlink>
          <a:srgbClr val="B3B3B3"/>
        </a:folHlink>
      </a:clrScheme>
      <a:clrMap bg1="lt1" tx1="dk1" bg2="lt2" tx2="dk2" accent1="accent1" accent2="accent2" accent3="accent3" accent4="accent4" accent5="accent5" accent6="accent6" hlink="hlink" folHlink="folHlink"/>
    </a:extraClrScheme>
    <a:extraClrScheme>
      <a:clrScheme name="WILO master template 12">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4CB9A6"/>
        </a:hlink>
        <a:folHlink>
          <a:srgbClr val="B3B3B3"/>
        </a:folHlink>
      </a:clrScheme>
      <a:clrMap bg1="lt1" tx1="dk1" bg2="lt2" tx2="dk2" accent1="accent1" accent2="accent2" accent3="accent3" accent4="accent4" accent5="accent5" accent6="accent6" hlink="hlink" folHlink="folHlink"/>
    </a:extraClrScheme>
    <a:extraClrScheme>
      <a:clrScheme name="WILO master template 13">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4DBAA8"/>
        </a:hlink>
        <a:folHlink>
          <a:srgbClr val="B3B3B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ILO_Master_250405">
  <a:themeElements>
    <a:clrScheme name="1_WILO_Master_250405 13">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4DBAA8"/>
      </a:hlink>
      <a:folHlink>
        <a:srgbClr val="B3B3B3"/>
      </a:folHlink>
    </a:clrScheme>
    <a:fontScheme name="1_WILO_Master_25040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25400" cap="flat" cmpd="sng" algn="ctr">
          <a:solidFill>
            <a:srgbClr val="CF142B"/>
          </a:solidFill>
          <a:prstDash val="solid"/>
          <a:round/>
          <a:headEnd type="none" w="med" len="med"/>
          <a:tailEnd type="none" w="med" len="med"/>
        </a:ln>
        <a:effectLst/>
      </a:spPr>
      <a:bodyPr vert="horz" wrap="square" lIns="90488" tIns="44450" rIns="90488" bIns="44450" numCol="1" anchor="ctr" anchorCtr="0" compatLnSpc="1">
        <a:prstTxWarp prst="textNoShape">
          <a:avLst/>
        </a:prstTxWarp>
        <a:spAutoFit/>
      </a:bodyPr>
      <a:lstStyle>
        <a:defPPr marL="0" marR="0" indent="0" algn="l" defTabSz="1042988" rtl="0" eaLnBrk="1" fontAlgn="base" latinLnBrk="0" hangingPunct="1">
          <a:lnSpc>
            <a:spcPct val="100000"/>
          </a:lnSpc>
          <a:spcBef>
            <a:spcPct val="0"/>
          </a:spcBef>
          <a:spcAft>
            <a:spcPct val="0"/>
          </a:spcAft>
          <a:buClrTx/>
          <a:buSzTx/>
          <a:buFontTx/>
          <a:buNone/>
          <a:tabLst/>
          <a:defRPr kumimoji="0" lang="de-DE" sz="27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folHlink"/>
        </a:solidFill>
        <a:ln w="25400" cap="flat" cmpd="sng" algn="ctr">
          <a:solidFill>
            <a:srgbClr val="CF142B"/>
          </a:solidFill>
          <a:prstDash val="solid"/>
          <a:round/>
          <a:headEnd type="none" w="med" len="med"/>
          <a:tailEnd type="none" w="med" len="med"/>
        </a:ln>
        <a:effectLst/>
      </a:spPr>
      <a:bodyPr vert="horz" wrap="square" lIns="90488" tIns="44450" rIns="90488" bIns="44450" numCol="1" anchor="ctr" anchorCtr="0" compatLnSpc="1">
        <a:prstTxWarp prst="textNoShape">
          <a:avLst/>
        </a:prstTxWarp>
        <a:spAutoFit/>
      </a:bodyPr>
      <a:lstStyle>
        <a:defPPr marL="0" marR="0" indent="0" algn="l" defTabSz="1042988" rtl="0" eaLnBrk="1" fontAlgn="base" latinLnBrk="0" hangingPunct="1">
          <a:lnSpc>
            <a:spcPct val="100000"/>
          </a:lnSpc>
          <a:spcBef>
            <a:spcPct val="0"/>
          </a:spcBef>
          <a:spcAft>
            <a:spcPct val="0"/>
          </a:spcAft>
          <a:buClrTx/>
          <a:buSzTx/>
          <a:buFontTx/>
          <a:buNone/>
          <a:tabLst/>
          <a:defRPr kumimoji="0" lang="de-DE" sz="27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WILO_Master_2504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ILO_Master_2504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ILO_Master_2504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ILO_Master_2504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ILO_Master_2504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ILO_Master_2504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ILO_Master_2504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WILO_Master_250405 8">
        <a:dk1>
          <a:srgbClr val="000000"/>
        </a:dk1>
        <a:lt1>
          <a:srgbClr val="FFFFFF"/>
        </a:lt1>
        <a:dk2>
          <a:srgbClr val="000000"/>
        </a:dk2>
        <a:lt2>
          <a:srgbClr val="808080"/>
        </a:lt2>
        <a:accent1>
          <a:srgbClr val="009C82"/>
        </a:accent1>
        <a:accent2>
          <a:srgbClr val="3333CC"/>
        </a:accent2>
        <a:accent3>
          <a:srgbClr val="FFFFFF"/>
        </a:accent3>
        <a:accent4>
          <a:srgbClr val="000000"/>
        </a:accent4>
        <a:accent5>
          <a:srgbClr val="AACBC1"/>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ILO_Master_250405 9">
        <a:dk1>
          <a:srgbClr val="000000"/>
        </a:dk1>
        <a:lt1>
          <a:srgbClr val="FFFFFF"/>
        </a:lt1>
        <a:dk2>
          <a:srgbClr val="000000"/>
        </a:dk2>
        <a:lt2>
          <a:srgbClr val="808080"/>
        </a:lt2>
        <a:accent1>
          <a:srgbClr val="009C82"/>
        </a:accent1>
        <a:accent2>
          <a:srgbClr val="7F7F7F"/>
        </a:accent2>
        <a:accent3>
          <a:srgbClr val="FFFFFF"/>
        </a:accent3>
        <a:accent4>
          <a:srgbClr val="000000"/>
        </a:accent4>
        <a:accent5>
          <a:srgbClr val="AACBC1"/>
        </a:accent5>
        <a:accent6>
          <a:srgbClr val="727272"/>
        </a:accent6>
        <a:hlink>
          <a:srgbClr val="B3B3B3"/>
        </a:hlink>
        <a:folHlink>
          <a:srgbClr val="E6E6E6"/>
        </a:folHlink>
      </a:clrScheme>
      <a:clrMap bg1="lt1" tx1="dk1" bg2="lt2" tx2="dk2" accent1="accent1" accent2="accent2" accent3="accent3" accent4="accent4" accent5="accent5" accent6="accent6" hlink="hlink" folHlink="folHlink"/>
    </a:extraClrScheme>
    <a:extraClrScheme>
      <a:clrScheme name="1_WILO_Master_250405 10">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B3B3B3"/>
        </a:hlink>
        <a:folHlink>
          <a:srgbClr val="E6E6E6"/>
        </a:folHlink>
      </a:clrScheme>
      <a:clrMap bg1="lt1" tx1="dk1" bg2="lt2" tx2="dk2" accent1="accent1" accent2="accent2" accent3="accent3" accent4="accent4" accent5="accent5" accent6="accent6" hlink="hlink" folHlink="folHlink"/>
    </a:extraClrScheme>
    <a:extraClrScheme>
      <a:clrScheme name="1_WILO_Master_250405 11">
        <a:dk1>
          <a:srgbClr val="000000"/>
        </a:dk1>
        <a:lt1>
          <a:srgbClr val="FFFFFF"/>
        </a:lt1>
        <a:dk2>
          <a:srgbClr val="009C82"/>
        </a:dk2>
        <a:lt2>
          <a:srgbClr val="808080"/>
        </a:lt2>
        <a:accent1>
          <a:srgbClr val="009C82"/>
        </a:accent1>
        <a:accent2>
          <a:srgbClr val="4CB9A6"/>
        </a:accent2>
        <a:accent3>
          <a:srgbClr val="FFFFFF"/>
        </a:accent3>
        <a:accent4>
          <a:srgbClr val="000000"/>
        </a:accent4>
        <a:accent5>
          <a:srgbClr val="AACBC1"/>
        </a:accent5>
        <a:accent6>
          <a:srgbClr val="44A796"/>
        </a:accent6>
        <a:hlink>
          <a:srgbClr val="7F7F7F"/>
        </a:hlink>
        <a:folHlink>
          <a:srgbClr val="B3B3B3"/>
        </a:folHlink>
      </a:clrScheme>
      <a:clrMap bg1="lt1" tx1="dk1" bg2="lt2" tx2="dk2" accent1="accent1" accent2="accent2" accent3="accent3" accent4="accent4" accent5="accent5" accent6="accent6" hlink="hlink" folHlink="folHlink"/>
    </a:extraClrScheme>
    <a:extraClrScheme>
      <a:clrScheme name="1_WILO_Master_250405 12">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4CB9A6"/>
        </a:hlink>
        <a:folHlink>
          <a:srgbClr val="B3B3B3"/>
        </a:folHlink>
      </a:clrScheme>
      <a:clrMap bg1="lt1" tx1="dk1" bg2="lt2" tx2="dk2" accent1="accent1" accent2="accent2" accent3="accent3" accent4="accent4" accent5="accent5" accent6="accent6" hlink="hlink" folHlink="folHlink"/>
    </a:extraClrScheme>
    <a:extraClrScheme>
      <a:clrScheme name="1_WILO_Master_250405 13">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4DBAA8"/>
        </a:hlink>
        <a:folHlink>
          <a:srgbClr val="B3B3B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ILO neu 2005">
  <a:themeElements>
    <a:clrScheme name="">
      <a:dk1>
        <a:srgbClr val="969491"/>
      </a:dk1>
      <a:lt1>
        <a:srgbClr val="FFFFFF"/>
      </a:lt1>
      <a:dk2>
        <a:srgbClr val="009C82"/>
      </a:dk2>
      <a:lt2>
        <a:srgbClr val="D9D6D1"/>
      </a:lt2>
      <a:accent1>
        <a:srgbClr val="009C82"/>
      </a:accent1>
      <a:accent2>
        <a:srgbClr val="666666"/>
      </a:accent2>
      <a:accent3>
        <a:srgbClr val="FFFFFF"/>
      </a:accent3>
      <a:accent4>
        <a:srgbClr val="7F7E7B"/>
      </a:accent4>
      <a:accent5>
        <a:srgbClr val="AACBC1"/>
      </a:accent5>
      <a:accent6>
        <a:srgbClr val="5C5C5C"/>
      </a:accent6>
      <a:hlink>
        <a:srgbClr val="969491"/>
      </a:hlink>
      <a:folHlink>
        <a:srgbClr val="D9D6D1"/>
      </a:folHlink>
    </a:clrScheme>
    <a:fontScheme name="WILO neu 200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WILO neu 20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ILO neu 20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LO neu 20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LO neu 20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ILO neu 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ILO neu 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ILO neu 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TotalTime>
  <Words>1804</Words>
  <Application>Microsoft Office PowerPoint</Application>
  <PresentationFormat>On-screen Show (4:3)</PresentationFormat>
  <Paragraphs>336</Paragraphs>
  <Slides>19</Slides>
  <Notes>16</Notes>
  <HiddenSlides>0</HiddenSlides>
  <MMClips>0</MMClips>
  <ScaleCrop>false</ScaleCrop>
  <HeadingPairs>
    <vt:vector size="6" baseType="variant">
      <vt:variant>
        <vt:lpstr>Theme</vt:lpstr>
      </vt:variant>
      <vt:variant>
        <vt:i4>4</vt:i4>
      </vt:variant>
      <vt:variant>
        <vt:lpstr>Embedded OLE Servers</vt:lpstr>
      </vt:variant>
      <vt:variant>
        <vt:i4>3</vt:i4>
      </vt:variant>
      <vt:variant>
        <vt:lpstr>Slide Titles</vt:lpstr>
      </vt:variant>
      <vt:variant>
        <vt:i4>19</vt:i4>
      </vt:variant>
    </vt:vector>
  </HeadingPairs>
  <TitlesOfParts>
    <vt:vector size="26" baseType="lpstr">
      <vt:lpstr>WILO neu 2005</vt:lpstr>
      <vt:lpstr>WILO master template</vt:lpstr>
      <vt:lpstr>1_WILO_Master_250405</vt:lpstr>
      <vt:lpstr>1_WILO neu 2005</vt:lpstr>
      <vt:lpstr>Chart</vt:lpstr>
      <vt:lpstr>Diagramm</vt:lpstr>
      <vt:lpstr>Photo Editor Photo</vt:lpstr>
      <vt:lpstr>Slide 1</vt:lpstr>
      <vt:lpstr>Slide 2</vt:lpstr>
      <vt:lpstr>The ABC of hydraulics, human</vt:lpstr>
      <vt:lpstr>Slide 4</vt:lpstr>
      <vt:lpstr>VFD vs ECM</vt:lpstr>
      <vt:lpstr>VFD vs ECM</vt:lpstr>
      <vt:lpstr>VFD vs ECM</vt:lpstr>
      <vt:lpstr>VFD vs ECM</vt:lpstr>
      <vt:lpstr>VFD vs ECM</vt:lpstr>
      <vt:lpstr>VFD vs ECM</vt:lpstr>
      <vt:lpstr>Motor Efficiency – ECM vs Standard</vt:lpstr>
      <vt:lpstr>Delta T vs Delta P (Sensor?  Where?)</vt:lpstr>
      <vt:lpstr>Functional – Inter Face Modules</vt:lpstr>
      <vt:lpstr>Functional – Inter Face Modules</vt:lpstr>
      <vt:lpstr>Slide 15</vt:lpstr>
      <vt:lpstr>0 – 10 Vdc Speed Control Mode</vt:lpstr>
      <vt:lpstr>0 – 10 Vdc Speed Control Mode</vt:lpstr>
      <vt:lpstr>IF Module (Inter Face) - Dual</vt:lpstr>
      <vt:lpstr>Slide 19</vt:lpstr>
    </vt:vector>
  </TitlesOfParts>
  <Company>Wilo-NA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Thompson</dc:creator>
  <cp:lastModifiedBy>Steve Thompson</cp:lastModifiedBy>
  <cp:revision>108</cp:revision>
  <dcterms:created xsi:type="dcterms:W3CDTF">2004-11-26T11:46:29Z</dcterms:created>
  <dcterms:modified xsi:type="dcterms:W3CDTF">2010-03-16T23:13:23Z</dcterms:modified>
</cp:coreProperties>
</file>