
<file path=[Content_Types].xml><?xml version="1.0" encoding="utf-8"?>
<Types xmlns="http://schemas.openxmlformats.org/package/2006/content-types">
  <Default Extension="png" ContentType="image/png"/>
  <Default Extension="wma" ContentType="audio/x-ms-wma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0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46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11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307840" y="855475"/>
            <a:ext cx="11576465" cy="646288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de-DE" noProof="0" smtClean="0"/>
              <a:t>Month/Year</a:t>
            </a:r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US" noProof="0" dirty="0" smtClean="0"/>
              <a:t>Title – Department/Author (Insert &gt; Header and Footer)</a:t>
            </a:r>
            <a:endParaRPr lang="en-GB" noProof="0" dirty="0"/>
          </a:p>
        </p:txBody>
      </p:sp>
      <p:sp>
        <p:nvSpPr>
          <p:cNvPr id="6" name="Bildplatzhalter 8"/>
          <p:cNvSpPr>
            <a:spLocks noGrp="1"/>
          </p:cNvSpPr>
          <p:nvPr>
            <p:ph type="pic" sz="quarter" idx="12"/>
          </p:nvPr>
        </p:nvSpPr>
        <p:spPr bwMode="gray">
          <a:xfrm>
            <a:off x="307698" y="1566556"/>
            <a:ext cx="11576607" cy="4702545"/>
          </a:xfr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noProof="0" dirty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9507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73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3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7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7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3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1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0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F09F2-A5DC-403A-A7C7-15BDE2A5AC01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C3E51-CE3F-4ED8-BD0E-C2E6A91CF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7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ma"/><Relationship Id="rId1" Type="http://schemas.microsoft.com/office/2007/relationships/media" Target="../media/media1.wma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218818"/>
          </a:xfrm>
        </p:spPr>
        <p:txBody>
          <a:bodyPr/>
          <a:lstStyle/>
          <a:p>
            <a:r>
              <a:rPr lang="en-US" dirty="0" smtClean="0"/>
              <a:t>Domestic Hot Water Recirculation Energy Reduction</a:t>
            </a:r>
          </a:p>
          <a:p>
            <a:r>
              <a:rPr lang="en-US" dirty="0" smtClean="0"/>
              <a:t>How many DHW pumps do you stand on to change from </a:t>
            </a:r>
            <a:r>
              <a:rPr lang="en-US" dirty="0" err="1" smtClean="0"/>
              <a:t>CFL</a:t>
            </a:r>
            <a:r>
              <a:rPr lang="en-US" dirty="0" smtClean="0"/>
              <a:t> to LED?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989" y="1000663"/>
            <a:ext cx="4354374" cy="244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02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smtClean="0"/>
              <a:t>Month/Year</a:t>
            </a:r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Title – Department/Author (Insert &gt; Header and Footer)</a:t>
            </a:r>
            <a:endParaRPr lang="en-GB" noProof="0" dirty="0"/>
          </a:p>
        </p:txBody>
      </p:sp>
      <p:sp>
        <p:nvSpPr>
          <p:cNvPr id="4" name="Rectangle 3"/>
          <p:cNvSpPr/>
          <p:nvPr/>
        </p:nvSpPr>
        <p:spPr>
          <a:xfrm>
            <a:off x="2438400" y="1246288"/>
            <a:ext cx="7696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This is a preliminary analysis of Wilo Z Domestic hot water re-circulating </a:t>
            </a:r>
            <a:r>
              <a:rPr lang="en-US" dirty="0" smtClean="0"/>
              <a:t>pumps. Following </a:t>
            </a:r>
            <a:r>
              <a:rPr lang="en-US" dirty="0"/>
              <a:t>is a comparison of a </a:t>
            </a:r>
            <a:r>
              <a:rPr lang="en-US" dirty="0" smtClean="0"/>
              <a:t>Wilo Z </a:t>
            </a:r>
            <a:r>
              <a:rPr lang="en-US" dirty="0"/>
              <a:t>pump with a standard </a:t>
            </a:r>
            <a:r>
              <a:rPr lang="en-US" dirty="0" smtClean="0"/>
              <a:t>pump operating at the exact same flow and head.  More savings found with proper setup.</a:t>
            </a:r>
            <a:endParaRPr lang="en-US" dirty="0"/>
          </a:p>
          <a:p>
            <a:r>
              <a:rPr lang="en-US" dirty="0"/>
              <a:t> </a:t>
            </a:r>
          </a:p>
          <a:p>
            <a:r>
              <a:rPr lang="en-US" b="1" dirty="0"/>
              <a:t>Building 1506 </a:t>
            </a:r>
            <a:endParaRPr lang="en-US" dirty="0"/>
          </a:p>
          <a:p>
            <a:r>
              <a:rPr lang="en-US" dirty="0"/>
              <a:t>Wilo Z: 1/8Hp, Single Phase, 208V </a:t>
            </a:r>
          </a:p>
          <a:p>
            <a:r>
              <a:rPr lang="en-US" dirty="0"/>
              <a:t>Meter Installed Date: 2/10/2012 </a:t>
            </a:r>
          </a:p>
          <a:p>
            <a:r>
              <a:rPr lang="en-US" dirty="0"/>
              <a:t>Meter Reading(03/29/2012):15KWh; $1.15 </a:t>
            </a:r>
          </a:p>
          <a:p>
            <a:r>
              <a:rPr lang="en-US" dirty="0"/>
              <a:t>Pump Installed Cost: TFW </a:t>
            </a:r>
          </a:p>
          <a:p>
            <a:r>
              <a:rPr lang="en-US" dirty="0"/>
              <a:t>Electrical Rate:$.077/kwh</a:t>
            </a:r>
          </a:p>
          <a:p>
            <a:r>
              <a:rPr lang="en-US" dirty="0"/>
              <a:t> </a:t>
            </a:r>
          </a:p>
          <a:p>
            <a:r>
              <a:rPr lang="en-US" b="1" dirty="0"/>
              <a:t>Building 1511 </a:t>
            </a:r>
            <a:endParaRPr lang="en-US" dirty="0"/>
          </a:p>
          <a:p>
            <a:r>
              <a:rPr lang="en-US" dirty="0" smtClean="0"/>
              <a:t>½ </a:t>
            </a:r>
            <a:r>
              <a:rPr lang="en-US" dirty="0"/>
              <a:t>Hp, Single Phase, 110 V </a:t>
            </a:r>
          </a:p>
          <a:p>
            <a:r>
              <a:rPr lang="en-US" dirty="0"/>
              <a:t>Meter Installed Date:2/13/2012 </a:t>
            </a:r>
          </a:p>
          <a:p>
            <a:r>
              <a:rPr lang="en-US" dirty="0"/>
              <a:t>Meter Reading(03/29/2012): 552KWh; $42.5 </a:t>
            </a:r>
          </a:p>
          <a:p>
            <a:r>
              <a:rPr lang="en-US" dirty="0"/>
              <a:t>Pump Installed Cost: TFW </a:t>
            </a:r>
          </a:p>
          <a:p>
            <a:r>
              <a:rPr lang="en-US" dirty="0"/>
              <a:t>Electrical Rate:$.077/kwh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914401"/>
            <a:ext cx="792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buClr>
                <a:schemeClr val="accent1"/>
              </a:buClr>
            </a:pP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Wilo Stratos Z vs. standard three piece bronze domestic recirc pump</a:t>
            </a:r>
          </a:p>
        </p:txBody>
      </p:sp>
    </p:spTree>
    <p:extLst>
      <p:ext uri="{BB962C8B-B14F-4D97-AF65-F5344CB8AC3E}">
        <p14:creationId xmlns:p14="http://schemas.microsoft.com/office/powerpoint/2010/main" val="379900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610" y="1012786"/>
            <a:ext cx="8862410" cy="453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42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25302" y="897039"/>
            <a:ext cx="350929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1/2hp AC</a:t>
            </a:r>
          </a:p>
          <a:p>
            <a:r>
              <a:rPr lang="en-US" dirty="0" smtClean="0"/>
              <a:t>AC Centrifugal Pump Domestic HW</a:t>
            </a:r>
          </a:p>
          <a:p>
            <a:r>
              <a:rPr lang="en-US" dirty="0" smtClean="0"/>
              <a:t>Operation 24/7-8760 hours / year</a:t>
            </a:r>
          </a:p>
          <a:p>
            <a:endParaRPr lang="en-US" dirty="0"/>
          </a:p>
          <a:p>
            <a:r>
              <a:rPr lang="en-US" dirty="0" smtClean="0"/>
              <a:t>Average Life Span	5 YEARS</a:t>
            </a:r>
          </a:p>
          <a:p>
            <a:endParaRPr lang="en-US" dirty="0"/>
          </a:p>
          <a:p>
            <a:r>
              <a:rPr lang="en-US" dirty="0" smtClean="0"/>
              <a:t>Watts Used	373 watts</a:t>
            </a:r>
          </a:p>
          <a:p>
            <a:endParaRPr lang="en-US" dirty="0"/>
          </a:p>
          <a:p>
            <a:r>
              <a:rPr lang="en-US" dirty="0" smtClean="0"/>
              <a:t>Kilo Watts Used	3267.48 kwh/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CO2 Emissions	3357 #/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System Efficiency	??</a:t>
            </a:r>
          </a:p>
          <a:p>
            <a:endParaRPr lang="en-US" dirty="0"/>
          </a:p>
          <a:p>
            <a:r>
              <a:rPr lang="en-US" dirty="0" smtClean="0"/>
              <a:t>System Life	??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54501" y="897039"/>
            <a:ext cx="363067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1/8hp ECM</a:t>
            </a:r>
          </a:p>
          <a:p>
            <a:r>
              <a:rPr lang="en-US" dirty="0" smtClean="0"/>
              <a:t>ECM Centrifugal Pump Domestic HW</a:t>
            </a:r>
          </a:p>
          <a:p>
            <a:r>
              <a:rPr lang="en-US" dirty="0" smtClean="0"/>
              <a:t>Operation 24/7-8760 hours / year</a:t>
            </a:r>
          </a:p>
          <a:p>
            <a:endParaRPr lang="en-US" dirty="0"/>
          </a:p>
          <a:p>
            <a:r>
              <a:rPr lang="en-US" dirty="0" smtClean="0"/>
              <a:t>Average Life Span	25 YEARS</a:t>
            </a:r>
          </a:p>
          <a:p>
            <a:endParaRPr lang="en-US" dirty="0"/>
          </a:p>
          <a:p>
            <a:r>
              <a:rPr lang="en-US" dirty="0" smtClean="0"/>
              <a:t>Watts Used	23.3 watts</a:t>
            </a:r>
          </a:p>
          <a:p>
            <a:endParaRPr lang="en-US" dirty="0"/>
          </a:p>
          <a:p>
            <a:r>
              <a:rPr lang="en-US" dirty="0" smtClean="0"/>
              <a:t>Kilo Watts Used</a:t>
            </a:r>
            <a:r>
              <a:rPr lang="en-US" dirty="0"/>
              <a:t>	</a:t>
            </a:r>
            <a:r>
              <a:rPr lang="en-US" dirty="0" smtClean="0"/>
              <a:t>233 kwh/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CO2 Emissions</a:t>
            </a:r>
            <a:r>
              <a:rPr lang="en-US" smtClean="0"/>
              <a:t>	226 </a:t>
            </a:r>
            <a:r>
              <a:rPr lang="en-US" dirty="0" smtClean="0"/>
              <a:t>#/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System Efficiency	100</a:t>
            </a:r>
          </a:p>
          <a:p>
            <a:endParaRPr lang="en-US" dirty="0"/>
          </a:p>
          <a:p>
            <a:r>
              <a:rPr lang="en-US" dirty="0" smtClean="0"/>
              <a:t>System Life	25 years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61402" y="295154"/>
            <a:ext cx="3959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 hp of energy = 746 Watts of energy AC</a:t>
            </a:r>
          </a:p>
          <a:p>
            <a:pPr algn="ctr"/>
            <a:r>
              <a:rPr lang="en-US" dirty="0" smtClean="0"/>
              <a:t>50% less ECM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065" y="5144356"/>
            <a:ext cx="2143125" cy="1438275"/>
          </a:xfrm>
          <a:prstGeom prst="rect">
            <a:avLst/>
          </a:prstGeom>
        </p:spPr>
      </p:pic>
      <p:pic>
        <p:nvPicPr>
          <p:cNvPr id="1026" name="Picture 2" descr="Series-60-cross-cu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322" y="5144356"/>
            <a:ext cx="1864548" cy="143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89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8250" y="1851950"/>
            <a:ext cx="305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Electrical Rate:$.077/kwh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066344" y="1779857"/>
            <a:ext cx="3533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Hearing $.30/kwh in </a:t>
            </a:r>
            <a:r>
              <a:rPr lang="en-US" dirty="0" err="1" smtClean="0"/>
              <a:t>neer</a:t>
            </a:r>
            <a:r>
              <a:rPr lang="en-US" dirty="0" smtClean="0"/>
              <a:t> future???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47104" y="2627453"/>
            <a:ext cx="87909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LED	12 watts x 10 </a:t>
            </a:r>
            <a:r>
              <a:rPr lang="en-US" dirty="0" err="1" smtClean="0">
                <a:solidFill>
                  <a:srgbClr val="0070C0"/>
                </a:solidFill>
              </a:rPr>
              <a:t>hrs</a:t>
            </a:r>
            <a:r>
              <a:rPr lang="en-US" dirty="0" smtClean="0">
                <a:solidFill>
                  <a:srgbClr val="0070C0"/>
                </a:solidFill>
              </a:rPr>
              <a:t> x 365 = 44 kwh/</a:t>
            </a:r>
            <a:r>
              <a:rPr lang="en-US" dirty="0" err="1" smtClean="0">
                <a:solidFill>
                  <a:srgbClr val="0070C0"/>
                </a:solidFill>
              </a:rPr>
              <a:t>yr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						</a:t>
            </a:r>
            <a:r>
              <a:rPr lang="en-US" u="sng" dirty="0" smtClean="0">
                <a:solidFill>
                  <a:srgbClr val="0070C0"/>
                </a:solidFill>
              </a:rPr>
              <a:t>11 kwh/</a:t>
            </a:r>
            <a:r>
              <a:rPr lang="en-US" u="sng" dirty="0" err="1" smtClean="0">
                <a:solidFill>
                  <a:srgbClr val="0070C0"/>
                </a:solidFill>
              </a:rPr>
              <a:t>yr</a:t>
            </a:r>
            <a:r>
              <a:rPr lang="en-US" u="sng" dirty="0" smtClean="0">
                <a:solidFill>
                  <a:srgbClr val="0070C0"/>
                </a:solidFill>
              </a:rPr>
              <a:t> savings</a:t>
            </a:r>
            <a:endParaRPr lang="en-US" u="sng" dirty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CFL</a:t>
            </a:r>
            <a:r>
              <a:rPr lang="en-US" dirty="0" smtClean="0">
                <a:solidFill>
                  <a:srgbClr val="0070C0"/>
                </a:solidFill>
              </a:rPr>
              <a:t>	15 watts x 10 </a:t>
            </a:r>
            <a:r>
              <a:rPr lang="en-US" dirty="0" err="1" smtClean="0">
                <a:solidFill>
                  <a:srgbClr val="0070C0"/>
                </a:solidFill>
              </a:rPr>
              <a:t>hrs</a:t>
            </a:r>
            <a:r>
              <a:rPr lang="en-US" dirty="0" smtClean="0">
                <a:solidFill>
                  <a:srgbClr val="0070C0"/>
                </a:solidFill>
              </a:rPr>
              <a:t> x 365 = 55 kwh/</a:t>
            </a:r>
            <a:r>
              <a:rPr lang="en-US" dirty="0" err="1" smtClean="0">
                <a:solidFill>
                  <a:srgbClr val="0070C0"/>
                </a:solidFill>
              </a:rPr>
              <a:t>yr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/>
          </a:p>
          <a:p>
            <a:r>
              <a:rPr lang="en-US" dirty="0" smtClean="0"/>
              <a:t>ECM 1/8	23 watts x 24 </a:t>
            </a:r>
            <a:r>
              <a:rPr lang="en-US" dirty="0" err="1" smtClean="0"/>
              <a:t>hrs</a:t>
            </a:r>
            <a:r>
              <a:rPr lang="en-US" dirty="0" smtClean="0"/>
              <a:t> x 365 = 202 kwh/</a:t>
            </a:r>
            <a:r>
              <a:rPr lang="en-US" dirty="0" err="1" smtClean="0"/>
              <a:t>yr</a:t>
            </a:r>
            <a:endParaRPr lang="en-US" dirty="0" smtClean="0"/>
          </a:p>
          <a:p>
            <a:r>
              <a:rPr lang="en-US" dirty="0" smtClean="0"/>
              <a:t>						</a:t>
            </a:r>
            <a:r>
              <a:rPr lang="en-US" b="1" i="1" u="sng" dirty="0" smtClean="0">
                <a:solidFill>
                  <a:schemeClr val="accent6">
                    <a:lumMod val="75000"/>
                  </a:schemeClr>
                </a:solidFill>
              </a:rPr>
              <a:t>3,066 kwh/</a:t>
            </a:r>
            <a:r>
              <a:rPr lang="en-US" b="1" i="1" u="sng" dirty="0" err="1" smtClean="0">
                <a:solidFill>
                  <a:schemeClr val="accent6">
                    <a:lumMod val="75000"/>
                  </a:schemeClr>
                </a:solidFill>
              </a:rPr>
              <a:t>yr</a:t>
            </a:r>
            <a:r>
              <a:rPr lang="en-US" b="1" i="1" u="sng" dirty="0" smtClean="0">
                <a:solidFill>
                  <a:schemeClr val="accent6">
                    <a:lumMod val="75000"/>
                  </a:schemeClr>
                </a:solidFill>
              </a:rPr>
              <a:t> savings /pump</a:t>
            </a:r>
            <a:endParaRPr lang="en-US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/>
              <a:t>AC ½	373 watts x 24 </a:t>
            </a:r>
            <a:r>
              <a:rPr lang="en-US" dirty="0" err="1" smtClean="0"/>
              <a:t>hrs</a:t>
            </a:r>
            <a:r>
              <a:rPr lang="en-US" dirty="0" smtClean="0"/>
              <a:t> x 365 = 3268 kwh/</a:t>
            </a:r>
            <a:r>
              <a:rPr lang="en-US" dirty="0" err="1" smtClean="0"/>
              <a:t>yr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47104" y="5321708"/>
            <a:ext cx="3533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 kwh x 0.077 = $ 0.847 / year</a:t>
            </a:r>
          </a:p>
          <a:p>
            <a:endParaRPr lang="en-US" dirty="0"/>
          </a:p>
          <a:p>
            <a:r>
              <a:rPr lang="en-US" dirty="0" smtClean="0"/>
              <a:t>3,066 kwh x 0.077 = $ 236.082/year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66344" y="5708534"/>
            <a:ext cx="32996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 kwh x 0.30 = $ 3.30 / year</a:t>
            </a:r>
          </a:p>
          <a:p>
            <a:endParaRPr lang="en-US" dirty="0" smtClean="0"/>
          </a:p>
          <a:p>
            <a:r>
              <a:rPr lang="en-US" dirty="0" smtClean="0"/>
              <a:t>3,066 kwh x 0.30 = $ 919.80/year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7494" y="494285"/>
            <a:ext cx="68202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u="sng" dirty="0" smtClean="0">
                <a:solidFill>
                  <a:srgbClr val="FF0000"/>
                </a:solidFill>
              </a:rPr>
              <a:t>You would have to change 279 </a:t>
            </a:r>
            <a:r>
              <a:rPr lang="en-US" sz="2800" b="1" i="1" u="sng" dirty="0" err="1" smtClean="0">
                <a:solidFill>
                  <a:srgbClr val="FF0000"/>
                </a:solidFill>
              </a:rPr>
              <a:t>CFL’s</a:t>
            </a:r>
            <a:r>
              <a:rPr lang="en-US" sz="2800" b="1" i="1" u="sng" dirty="0" smtClean="0">
                <a:solidFill>
                  <a:srgbClr val="FF0000"/>
                </a:solidFill>
              </a:rPr>
              <a:t> to LED’s </a:t>
            </a:r>
          </a:p>
          <a:p>
            <a:pPr algn="ctr"/>
            <a:r>
              <a:rPr lang="en-US" sz="2800" b="1" i="1" u="sng" dirty="0" smtClean="0">
                <a:solidFill>
                  <a:srgbClr val="FF0000"/>
                </a:solidFill>
              </a:rPr>
              <a:t>to save the same as ONE DHW Pump</a:t>
            </a:r>
            <a:endParaRPr lang="en-US" sz="28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26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21535" y="1111170"/>
            <a:ext cx="126095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Now figure the cost to repair the old AC pump and compare it to a NEW ECM pump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3692" y="2216553"/>
            <a:ext cx="107799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You have payback of a few months plus you get </a:t>
            </a:r>
          </a:p>
          <a:p>
            <a:pPr algn="ctr"/>
            <a:r>
              <a:rPr lang="en-US" sz="3600" b="1" dirty="0" smtClean="0"/>
              <a:t>free proper system design and lower maintenance cost</a:t>
            </a:r>
            <a:r>
              <a:rPr lang="en-US" b="1" dirty="0" smtClean="0"/>
              <a:t>&gt;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5085" y="4189379"/>
            <a:ext cx="116950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u="sng" dirty="0" smtClean="0"/>
              <a:t>Last thought</a:t>
            </a:r>
          </a:p>
          <a:p>
            <a:pPr algn="ctr"/>
            <a:r>
              <a:rPr lang="en-US" sz="2800" b="1" i="1" u="sng" dirty="0" smtClean="0"/>
              <a:t>How many light bulbs have to be changed to equal the savings of ONE pump?</a:t>
            </a:r>
            <a:endParaRPr lang="en-US" sz="2800" b="1" i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615878" y="5139620"/>
            <a:ext cx="60631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u="sng" dirty="0" smtClean="0"/>
              <a:t>Over 279 </a:t>
            </a:r>
            <a:r>
              <a:rPr lang="en-US" dirty="0" smtClean="0"/>
              <a:t>and what is the upfront cost of the bulbs.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79016" y="5966750"/>
            <a:ext cx="5422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you improve the system efficiency as a by-product,</a:t>
            </a:r>
          </a:p>
          <a:p>
            <a:r>
              <a:rPr lang="en-US" dirty="0" smtClean="0"/>
              <a:t>NSF-61 and no more bearing assemblies or seals to leak.</a:t>
            </a:r>
          </a:p>
        </p:txBody>
      </p:sp>
    </p:spTree>
    <p:extLst>
      <p:ext uri="{BB962C8B-B14F-4D97-AF65-F5344CB8AC3E}">
        <p14:creationId xmlns:p14="http://schemas.microsoft.com/office/powerpoint/2010/main" val="169168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2729" y="528286"/>
            <a:ext cx="67848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Their way changing light bulbs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</a:rPr>
              <a:t>CFL</a:t>
            </a:r>
            <a:r>
              <a:rPr lang="en-US" sz="4000" b="1" dirty="0" smtClean="0">
                <a:solidFill>
                  <a:srgbClr val="FF0000"/>
                </a:solidFill>
              </a:rPr>
              <a:t> to LED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11 kwh x 0.077 = $ 0.847 / </a:t>
            </a:r>
            <a:r>
              <a:rPr lang="en-US" sz="4000" b="1" dirty="0" smtClean="0">
                <a:solidFill>
                  <a:srgbClr val="FF0000"/>
                </a:solidFill>
              </a:rPr>
              <a:t>year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90846" y="4467828"/>
            <a:ext cx="861485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i="1" u="sng" dirty="0" smtClean="0">
                <a:solidFill>
                  <a:srgbClr val="00B050"/>
                </a:solidFill>
              </a:rPr>
              <a:t>Our Way changing old worn out PUMPS</a:t>
            </a:r>
          </a:p>
          <a:p>
            <a:pPr algn="ctr"/>
            <a:r>
              <a:rPr lang="en-US" sz="4000" b="1" i="1" u="sng" dirty="0" smtClean="0">
                <a:solidFill>
                  <a:srgbClr val="00B050"/>
                </a:solidFill>
              </a:rPr>
              <a:t>AC pumps to ECM</a:t>
            </a:r>
          </a:p>
          <a:p>
            <a:pPr algn="ctr"/>
            <a:r>
              <a:rPr lang="en-US" sz="4000" b="1" i="1" u="sng" dirty="0">
                <a:solidFill>
                  <a:srgbClr val="00B050"/>
                </a:solidFill>
              </a:rPr>
              <a:t>3,066 kwh x 0.077 = $ </a:t>
            </a:r>
            <a:r>
              <a:rPr lang="en-US" sz="4000" b="1" i="1" u="sng" dirty="0" smtClean="0">
                <a:solidFill>
                  <a:srgbClr val="00B050"/>
                </a:solidFill>
              </a:rPr>
              <a:t>236.082/year</a:t>
            </a:r>
            <a:endParaRPr lang="en-US" sz="4000" b="1" i="1" u="sng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219" y="2939203"/>
            <a:ext cx="11890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smtClean="0"/>
              <a:t>Assuming we continue to have very cheap electricity????  0.077/kwh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9646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6592" y="688693"/>
            <a:ext cx="8520281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b="1" dirty="0">
                <a:latin typeface="Arial" panose="020B0604020202020204" pitchFamily="34" charset="0"/>
              </a:rPr>
              <a:t>60 watt light bulb converted to </a:t>
            </a:r>
            <a:r>
              <a:rPr lang="en-US" altLang="en-US" sz="2000" b="1" dirty="0" err="1">
                <a:latin typeface="Arial" panose="020B0604020202020204" pitchFamily="34" charset="0"/>
              </a:rPr>
              <a:t>floursent</a:t>
            </a:r>
            <a:r>
              <a:rPr lang="en-US" altLang="en-US" sz="2000" b="1" dirty="0">
                <a:latin typeface="Arial" panose="020B0604020202020204" pitchFamily="34" charset="0"/>
              </a:rPr>
              <a:t> then to led</a:t>
            </a:r>
          </a:p>
          <a:p>
            <a:pPr>
              <a:spcBef>
                <a:spcPct val="0"/>
              </a:spcBef>
            </a:pPr>
            <a:r>
              <a:rPr lang="en-US" altLang="en-US" sz="2000" b="1" dirty="0">
                <a:latin typeface="Arial" panose="020B0604020202020204" pitchFamily="34" charset="0"/>
              </a:rPr>
              <a:t>66w to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15w </a:t>
            </a:r>
            <a:r>
              <a:rPr lang="en-US" altLang="en-US" sz="2000" b="1" dirty="0">
                <a:latin typeface="Arial" panose="020B0604020202020204" pitchFamily="34" charset="0"/>
              </a:rPr>
              <a:t>to 11w $20.00/bulb</a:t>
            </a:r>
          </a:p>
          <a:p>
            <a:pPr>
              <a:spcBef>
                <a:spcPct val="0"/>
              </a:spcBef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b="1" dirty="0">
                <a:latin typeface="Arial" panose="020B0604020202020204" pitchFamily="34" charset="0"/>
              </a:rPr>
              <a:t>55wh x 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2080</a:t>
            </a:r>
            <a:r>
              <a:rPr lang="en-US" altLang="en-US" sz="2000" b="1" dirty="0">
                <a:latin typeface="Arial" panose="020B0604020202020204" pitchFamily="34" charset="0"/>
              </a:rPr>
              <a:t> (</a:t>
            </a:r>
            <a:r>
              <a:rPr lang="en-US" altLang="en-US" sz="2000" b="1" dirty="0" err="1">
                <a:latin typeface="Arial" panose="020B0604020202020204" pitchFamily="34" charset="0"/>
              </a:rPr>
              <a:t>avg</a:t>
            </a:r>
            <a:r>
              <a:rPr lang="en-US" altLang="en-US" sz="2000" b="1" dirty="0">
                <a:latin typeface="Arial" panose="020B0604020202020204" pitchFamily="34" charset="0"/>
              </a:rPr>
              <a:t> 8hour work week)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	= </a:t>
            </a:r>
            <a:r>
              <a:rPr lang="en-US" altLang="en-US" sz="2000" b="1" dirty="0">
                <a:latin typeface="Arial" panose="020B0604020202020204" pitchFamily="34" charset="0"/>
              </a:rPr>
              <a:t>114,400w / year</a:t>
            </a:r>
          </a:p>
          <a:p>
            <a:pPr>
              <a:spcBef>
                <a:spcPct val="0"/>
              </a:spcBef>
            </a:pPr>
            <a:r>
              <a:rPr lang="en-US" altLang="en-US" sz="2000" b="1" dirty="0" smtClean="0">
                <a:latin typeface="Arial" panose="020B0604020202020204" pitchFamily="34" charset="0"/>
              </a:rPr>
              <a:t>  4wh x 2080 			 	= </a:t>
            </a:r>
            <a:r>
              <a:rPr lang="en-US" altLang="en-US" sz="2000" b="1" u="sng" dirty="0" smtClean="0">
                <a:solidFill>
                  <a:srgbClr val="00B050"/>
                </a:solidFill>
                <a:latin typeface="Arial" panose="020B0604020202020204" pitchFamily="34" charset="0"/>
              </a:rPr>
              <a:t>8,320w / year</a:t>
            </a:r>
            <a:endParaRPr lang="en-US" altLang="en-US" sz="2000" b="1" u="sng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b="1" dirty="0" smtClean="0">
                <a:latin typeface="Arial" panose="020B0604020202020204" pitchFamily="34" charset="0"/>
              </a:rPr>
              <a:t>   	</a:t>
            </a:r>
            <a:r>
              <a:rPr lang="en-US" altLang="en-US" sz="2000" b="1" u="sng" dirty="0" smtClean="0">
                <a:solidFill>
                  <a:srgbClr val="FF0000"/>
                </a:solidFill>
                <a:latin typeface="Arial" panose="020B0604020202020204" pitchFamily="34" charset="0"/>
              </a:rPr>
              <a:t>This is watt savings per YEAR</a:t>
            </a:r>
          </a:p>
          <a:p>
            <a:pPr>
              <a:spcBef>
                <a:spcPct val="0"/>
              </a:spcBef>
            </a:pPr>
            <a:endParaRPr lang="en-US" altLang="en-US" sz="2000" b="1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b="1" i="1" u="sng" dirty="0" smtClean="0">
                <a:solidFill>
                  <a:srgbClr val="00B050"/>
                </a:solidFill>
                <a:latin typeface="Arial" panose="020B0604020202020204" pitchFamily="34" charset="0"/>
              </a:rPr>
              <a:t>Wilo </a:t>
            </a:r>
            <a:r>
              <a:rPr lang="en-US" altLang="en-US" sz="2000" b="1" i="1" u="sng" dirty="0">
                <a:solidFill>
                  <a:srgbClr val="00B050"/>
                </a:solidFill>
                <a:latin typeface="Arial" panose="020B0604020202020204" pitchFamily="34" charset="0"/>
              </a:rPr>
              <a:t>pump</a:t>
            </a:r>
          </a:p>
          <a:p>
            <a:pPr>
              <a:spcBef>
                <a:spcPct val="0"/>
              </a:spcBef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b="1" dirty="0">
                <a:latin typeface="Arial" panose="020B0604020202020204" pitchFamily="34" charset="0"/>
              </a:rPr>
              <a:t>15kwh x (365 x 24) 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8760</a:t>
            </a:r>
            <a:r>
              <a:rPr lang="en-US" altLang="en-US" sz="2000" b="1" dirty="0">
                <a:latin typeface="Arial" panose="020B0604020202020204" pitchFamily="34" charset="0"/>
              </a:rPr>
              <a:t> = 131,400,000w / year</a:t>
            </a:r>
          </a:p>
          <a:p>
            <a:pPr>
              <a:spcBef>
                <a:spcPct val="0"/>
              </a:spcBef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Existing pump</a:t>
            </a:r>
          </a:p>
          <a:p>
            <a:pPr>
              <a:spcBef>
                <a:spcPct val="0"/>
              </a:spcBef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b="1" dirty="0">
                <a:latin typeface="Arial" panose="020B0604020202020204" pitchFamily="34" charset="0"/>
              </a:rPr>
              <a:t>552kwh x (365 x 24) 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8760</a:t>
            </a:r>
            <a:r>
              <a:rPr lang="en-US" altLang="en-US" sz="2000" b="1" dirty="0">
                <a:latin typeface="Arial" panose="020B0604020202020204" pitchFamily="34" charset="0"/>
              </a:rPr>
              <a:t> = 4,835,520,000w / year</a:t>
            </a:r>
          </a:p>
          <a:p>
            <a:pPr>
              <a:spcBef>
                <a:spcPct val="0"/>
              </a:spcBef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3600" b="1" u="sng" dirty="0">
                <a:latin typeface="Arial" panose="020B0604020202020204" pitchFamily="34" charset="0"/>
              </a:rPr>
              <a:t>Savings per year </a:t>
            </a:r>
            <a:r>
              <a:rPr lang="en-US" altLang="en-US" sz="3600" b="1" u="sng" dirty="0">
                <a:solidFill>
                  <a:srgbClr val="00B050"/>
                </a:solidFill>
                <a:latin typeface="Arial" panose="020B0604020202020204" pitchFamily="34" charset="0"/>
              </a:rPr>
              <a:t>4,704,120,000w /year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51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 smtClean="0"/>
              <a:t>2/2014</a:t>
            </a:r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smtClean="0"/>
              <a:t>Building Services Introduction</a:t>
            </a:r>
            <a:endParaRPr lang="en-GB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152400"/>
            <a:ext cx="563880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buClr>
                <a:schemeClr val="accent1"/>
              </a:buClr>
            </a:pPr>
            <a:r>
              <a:rPr lang="en-US" sz="2400" b="1" u="sng" dirty="0">
                <a:solidFill>
                  <a:schemeClr val="accent1"/>
                </a:solidFill>
              </a:rPr>
              <a:t>DOWN THE DRAIN!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1066800"/>
            <a:ext cx="830580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r>
              <a:rPr lang="en-US" sz="1500" dirty="0"/>
              <a:t>D.O.E AND U.S CENSUS BUREAU ESTIMATE BETWEEN 400 BILLION AND 1.3 TRILLION GALLONS OF </a:t>
            </a:r>
            <a:r>
              <a:rPr lang="en-US" sz="1500" dirty="0" smtClean="0"/>
              <a:t>WATER </a:t>
            </a:r>
            <a:r>
              <a:rPr lang="en-US" sz="1500" dirty="0"/>
              <a:t>ARE WASTED BY HOUSEHOLDS PER YEAR!</a:t>
            </a:r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endParaRPr lang="en-US" sz="1500" dirty="0"/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r>
              <a:rPr lang="en-US" sz="1500" dirty="0"/>
              <a:t>D.O.E ESTMATES THAT A “MODESTLY SIZED” RE-CIRC PUMP WILL USE 400 – 800 KWh/year (90 watts x 8760/ 1000)</a:t>
            </a:r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endParaRPr lang="en-US" sz="1500" dirty="0"/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r>
              <a:rPr lang="en-US" sz="1500" dirty="0"/>
              <a:t>MANY STATES ARE LOOKING AT PASSING LAWS REQUIRING DOMESTIC RECIRCULATION IN ALL NEW CONSTRUCTION PROJECTS (DEMAND TYPE)</a:t>
            </a:r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endParaRPr lang="en-US" sz="1500" dirty="0"/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r>
              <a:rPr lang="en-US" sz="1500" dirty="0"/>
              <a:t>TREMENDOUS ENERGY SAVING POTENTIAL WITH ECM </a:t>
            </a:r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endParaRPr lang="en-US" sz="1500" dirty="0"/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r>
              <a:rPr lang="en-US" sz="1500" dirty="0"/>
              <a:t>LOW HANGING FRUIT ¼ HP AND UP.</a:t>
            </a:r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endParaRPr lang="en-US" sz="1500" dirty="0"/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r>
              <a:rPr lang="en-US" sz="1500" dirty="0"/>
              <a:t>EASILY THE MOST OVERSIZED CIRCULATORS IN USE TODAY!  </a:t>
            </a:r>
          </a:p>
        </p:txBody>
      </p:sp>
    </p:spTree>
    <p:extLst>
      <p:ext uri="{BB962C8B-B14F-4D97-AF65-F5344CB8AC3E}">
        <p14:creationId xmlns:p14="http://schemas.microsoft.com/office/powerpoint/2010/main" val="359725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HOW MUCH DID YOU SAY?!?!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smtClean="0"/>
              <a:t>Month/Year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Title – Department/Author (Insert &gt; Header and Footer)</a:t>
            </a:r>
            <a:endParaRPr lang="en-GB" noProof="0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0" b="668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09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NO…..REALLY!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150,000 GALLONS PER SECOND FLOW OVER THE AMERICAN FALLS AND THE BRIDAL FALLS AT NIAGARA</a:t>
            </a:r>
          </a:p>
          <a:p>
            <a:endParaRPr lang="en-US" sz="1600" dirty="0"/>
          </a:p>
          <a:p>
            <a:r>
              <a:rPr lang="en-US" sz="1600" dirty="0"/>
              <a:t>600,000 GALLONS PER SECOND FLOW OVER THE HORSESHOE FALLS ON THE CANADIAN SIDE OF NAIGARA</a:t>
            </a:r>
          </a:p>
          <a:p>
            <a:endParaRPr lang="en-US" sz="1600" dirty="0"/>
          </a:p>
          <a:p>
            <a:r>
              <a:rPr lang="en-US" sz="1600" dirty="0"/>
              <a:t>750,000 GALLONS PER SECOND TOTAL</a:t>
            </a:r>
          </a:p>
          <a:p>
            <a:endParaRPr lang="en-US" sz="1600" dirty="0"/>
          </a:p>
          <a:p>
            <a:r>
              <a:rPr lang="en-US" sz="1600" dirty="0"/>
              <a:t>750,000 GPS X 60 SECONDS = 45 MILLION GALLONS PER MINUTE</a:t>
            </a:r>
          </a:p>
          <a:p>
            <a:endParaRPr lang="en-US" sz="1600" dirty="0"/>
          </a:p>
          <a:p>
            <a:r>
              <a:rPr lang="en-US" sz="1600" dirty="0"/>
              <a:t>45 MILLION GPM X 60 MINUTES = 2.7 TRILLION GALLONS PER HOUR</a:t>
            </a:r>
          </a:p>
          <a:p>
            <a:endParaRPr lang="en-US" sz="1600" dirty="0"/>
          </a:p>
          <a:p>
            <a:r>
              <a:rPr lang="en-US" sz="1600" dirty="0"/>
              <a:t>AMERICAN HOMES WASTE IN ONE YEAR THE EQUIVALENT OF WHAT GOES OVER NIAGARA FALLS IN A HALF HOUR!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smtClean="0"/>
              <a:t>Month/Year</a:t>
            </a:r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Title – Department/Author (Insert &gt; Header and Footer)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63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COST IN BTU’S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5428" y="1973485"/>
            <a:ext cx="11181144" cy="3825432"/>
          </a:xfrm>
        </p:spPr>
        <p:txBody>
          <a:bodyPr>
            <a:noAutofit/>
          </a:bodyPr>
          <a:lstStyle/>
          <a:p>
            <a:r>
              <a:rPr lang="en-US" sz="1400" b="1" dirty="0"/>
              <a:t>BTU = BRITISH THERMAL </a:t>
            </a:r>
            <a:r>
              <a:rPr lang="en-US" sz="1400" b="1" dirty="0" smtClean="0"/>
              <a:t>UNIT</a:t>
            </a:r>
            <a:endParaRPr lang="en-US" sz="1400" b="1" dirty="0"/>
          </a:p>
          <a:p>
            <a:r>
              <a:rPr lang="en-US" sz="1400" b="1" dirty="0"/>
              <a:t>THOMAS TREDGOLD INTRODUCED THE MEASUREMENT TO THE WORLD IN </a:t>
            </a:r>
            <a:r>
              <a:rPr lang="en-US" sz="1400" b="1" dirty="0" smtClean="0"/>
              <a:t>1827</a:t>
            </a:r>
            <a:endParaRPr lang="en-US" sz="1400" b="1" dirty="0"/>
          </a:p>
          <a:p>
            <a:r>
              <a:rPr lang="en-US" sz="1400" b="1" dirty="0"/>
              <a:t>IT IS THE AMOUNT OF ENERGY REQUIRED TO RAISE ONE POUND OF WATER ONE DEGREE FARENHEIT FROM 62 DEGREES TO 63 </a:t>
            </a:r>
            <a:r>
              <a:rPr lang="en-US" sz="1400" b="1" dirty="0" smtClean="0"/>
              <a:t>DEGREES</a:t>
            </a:r>
            <a:endParaRPr lang="en-US" sz="1400" b="1" dirty="0"/>
          </a:p>
          <a:p>
            <a:r>
              <a:rPr lang="en-US" sz="1400" b="1" dirty="0"/>
              <a:t>ONE GALLON OF WATER EQUALS 8.33 </a:t>
            </a:r>
            <a:r>
              <a:rPr lang="en-US" sz="1400" b="1" dirty="0" smtClean="0"/>
              <a:t>POUNDS</a:t>
            </a:r>
            <a:endParaRPr lang="en-US" sz="1400" b="1" dirty="0"/>
          </a:p>
          <a:p>
            <a:r>
              <a:rPr lang="en-US" sz="1400" b="1" dirty="0"/>
              <a:t>1.3 TRILLION GALLONS X 8.33 = 10,829,000,000,000 </a:t>
            </a:r>
            <a:r>
              <a:rPr lang="en-US" sz="1400" b="1" dirty="0" smtClean="0"/>
              <a:t>POUNDS</a:t>
            </a:r>
            <a:endParaRPr lang="en-US" sz="1400" b="1" dirty="0"/>
          </a:p>
          <a:p>
            <a:r>
              <a:rPr lang="en-US" sz="1400" b="1" dirty="0"/>
              <a:t>HEATING WATER FROM 100 DEGREES TO 120 DEGREES = 2O DEGREE DELTA </a:t>
            </a:r>
            <a:r>
              <a:rPr lang="en-US" sz="1400" b="1" dirty="0" smtClean="0"/>
              <a:t>TEE</a:t>
            </a:r>
            <a:endParaRPr lang="en-US" sz="1400" b="1" dirty="0"/>
          </a:p>
          <a:p>
            <a:r>
              <a:rPr lang="en-US" sz="1400" b="1" dirty="0"/>
              <a:t>10,829,000,000,000 POUNDS X 20 DEGREE RISE = 216,580,000,000,000 BTU’S USED TO HEAT THE WASTE WATER (63,473,335,228 KW OR 63,473.335 GW) (( Palo Verde produces 3.3 GW annually)) </a:t>
            </a:r>
          </a:p>
          <a:p>
            <a:r>
              <a:rPr lang="en-US" sz="1400" b="1" dirty="0"/>
              <a:t>ONE CUBIC FOOT OF NATURAL GAS HAS 1,000 BTU’S (THEORETICAL) </a:t>
            </a:r>
          </a:p>
          <a:p>
            <a:r>
              <a:rPr lang="en-US" sz="1400" b="1" dirty="0"/>
              <a:t>AVERAGE COST PER CUBIC FOOT = $</a:t>
            </a:r>
            <a:r>
              <a:rPr lang="en-US" sz="1400" b="1" dirty="0" smtClean="0"/>
              <a:t>0.016</a:t>
            </a:r>
            <a:endParaRPr lang="en-US" sz="1400" b="1" dirty="0"/>
          </a:p>
          <a:p>
            <a:r>
              <a:rPr lang="en-US" sz="1400" b="1" dirty="0"/>
              <a:t>216,580,000,000,000 X $0.016 = </a:t>
            </a:r>
            <a:r>
              <a:rPr lang="en-US" sz="1800" b="1" i="1" u="sng" dirty="0"/>
              <a:t>$3.5 TRILLION ANNUALY</a:t>
            </a:r>
          </a:p>
          <a:p>
            <a:pPr marL="0" indent="0">
              <a:buNone/>
            </a:pPr>
            <a:endParaRPr lang="en-US" sz="14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 smtClean="0"/>
              <a:t>09/2015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231511" cy="365125"/>
          </a:xfrm>
        </p:spPr>
        <p:txBody>
          <a:bodyPr/>
          <a:lstStyle/>
          <a:p>
            <a:r>
              <a:rPr lang="en-US" noProof="0" dirty="0" smtClean="0"/>
              <a:t>Systecore Inc. / Wilo USA Domestic HW Return</a:t>
            </a:r>
            <a:endParaRPr lang="en-GB" noProof="0" dirty="0"/>
          </a:p>
        </p:txBody>
      </p:sp>
      <p:pic>
        <p:nvPicPr>
          <p:cNvPr id="2" name="1.2 gigawatts.wm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448800" y="4648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5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ECM Products: Stratos 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 smtClean="0"/>
              <a:t>4/13</a:t>
            </a:r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ECM Presentation</a:t>
            </a:r>
            <a:endParaRPr lang="en-GB" noProof="0" dirty="0"/>
          </a:p>
        </p:txBody>
      </p:sp>
      <p:pic>
        <p:nvPicPr>
          <p:cNvPr id="6" name="Picture 2" descr="C:\Users\steve.thompson\AppData\Local\Microsoft\Windows\Temporary Internet Files\Content.Outlook\U8COPE9J\stratos_z_namex_inox__pic_01_10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24000"/>
            <a:ext cx="2144684" cy="18703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24400" y="1447800"/>
            <a:ext cx="3733800" cy="487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1225">
              <a:spcBef>
                <a:spcPct val="50000"/>
              </a:spcBef>
            </a:pPr>
            <a:r>
              <a:rPr lang="en-US" sz="1050" dirty="0">
                <a:latin typeface="Arial" charset="0"/>
              </a:rPr>
              <a:t>Stratos Z (</a:t>
            </a:r>
            <a:r>
              <a:rPr lang="en-US" sz="1050" dirty="0"/>
              <a:t>Stainless Steel Volute</a:t>
            </a:r>
            <a:r>
              <a:rPr lang="en-US" sz="1050" dirty="0">
                <a:latin typeface="Arial" charset="0"/>
              </a:rPr>
              <a:t>)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NSF 61, Annex G certified (NSF 372)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Domestic recirculation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Soft start high torque permanent magnet rotor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6 sizes available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Max head: 30 feet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Max flow: 200 GPM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208/ 230 volt  single phase only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Smart pump adjusts flow to system changes (</a:t>
            </a:r>
            <a:r>
              <a:rPr lang="en-US" sz="1050" dirty="0">
                <a:latin typeface="Arial" charset="0"/>
                <a:cs typeface="Arial" charset="0"/>
              </a:rPr>
              <a:t>∆p-v, ∆p-c and ∆p-t)</a:t>
            </a:r>
            <a:endParaRPr lang="en-US" sz="1050" dirty="0">
              <a:latin typeface="Arial" charset="0"/>
            </a:endParaRP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Non-volatile memory 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Flange sizes:1 ¼”, 1 ½”, 2” &amp; 3” (High velocity)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Interface modules for 0-10Vdc, LON, BACnet and external control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Dual pump mode (Duty/Stand by, Dual pump)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Infrared service/diagnostic tool available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Pump performance and system data logging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Overload protection (voltage, dry run, locked rotor, over temperature)</a:t>
            </a:r>
          </a:p>
          <a:p>
            <a:pPr defTabSz="911225">
              <a:spcBef>
                <a:spcPct val="50000"/>
              </a:spcBef>
              <a:buFontTx/>
              <a:buChar char="•"/>
            </a:pPr>
            <a:r>
              <a:rPr lang="en-US" sz="1050" dirty="0">
                <a:latin typeface="Arial" charset="0"/>
              </a:rPr>
              <a:t> Class “A” energy rating</a:t>
            </a:r>
          </a:p>
          <a:p>
            <a:pPr marL="180975" indent="-180975">
              <a:lnSpc>
                <a:spcPct val="110000"/>
              </a:lnSpc>
              <a:buClr>
                <a:schemeClr val="accent1"/>
              </a:buClr>
              <a:buFont typeface="Verdana" pitchFamily="34" charset="0"/>
              <a:buChar char="•"/>
            </a:pPr>
            <a:endParaRPr lang="en-US" sz="1500" dirty="0"/>
          </a:p>
        </p:txBody>
      </p:sp>
      <p:pic>
        <p:nvPicPr>
          <p:cNvPr id="8" name="Picture 2" descr="C:\Users\steve.thompson\AppData\Local\Microsoft\Windows\Temporary Internet Files\Content.Outlook\U8COPE9J\stratos_z_namex__dut_01_1102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05201"/>
            <a:ext cx="3048000" cy="26664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63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04801"/>
            <a:ext cx="7031038" cy="72231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Delta Pressure Temperature Mode (DPt)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209925" y="1857374"/>
          <a:ext cx="529936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5"/>
                <a:gridCol w="577561"/>
                <a:gridCol w="588818"/>
                <a:gridCol w="588818"/>
                <a:gridCol w="588818"/>
                <a:gridCol w="588818"/>
                <a:gridCol w="588818"/>
                <a:gridCol w="588818"/>
                <a:gridCol w="588818"/>
              </a:tblGrid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94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Advanced Stratos Session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4D6915-C14F-4FC7-B93B-F6B720A4314F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  <p:sp>
        <p:nvSpPr>
          <p:cNvPr id="10" name="TextBox 9"/>
          <p:cNvSpPr txBox="1"/>
          <p:nvPr/>
        </p:nvSpPr>
        <p:spPr>
          <a:xfrm>
            <a:off x="5838826" y="5791201"/>
            <a:ext cx="847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° 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43100" y="3314701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Ft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7001" y="2047876"/>
            <a:ext cx="504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43.3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95576" y="2752726"/>
            <a:ext cx="504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35.3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05101" y="5372101"/>
            <a:ext cx="504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3.3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05101" y="4067176"/>
            <a:ext cx="504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19.3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95576" y="3400426"/>
            <a:ext cx="504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27.3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67001" y="4752976"/>
            <a:ext cx="504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11.3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05126" y="5591176"/>
            <a:ext cx="65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14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19851" y="5553076"/>
            <a:ext cx="65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160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00951" y="5553076"/>
            <a:ext cx="65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210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57651" y="5562601"/>
            <a:ext cx="65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60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29226" y="5553076"/>
            <a:ext cx="65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110</a:t>
            </a: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3257550" y="2819400"/>
            <a:ext cx="1409700" cy="0"/>
          </a:xfrm>
          <a:prstGeom prst="line">
            <a:avLst/>
          </a:prstGeom>
          <a:solidFill>
            <a:schemeClr val="folHlink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rot="16200000" flipH="1">
            <a:off x="4157662" y="3290889"/>
            <a:ext cx="2133600" cy="1152525"/>
          </a:xfrm>
          <a:prstGeom prst="line">
            <a:avLst/>
          </a:prstGeom>
          <a:solidFill>
            <a:schemeClr val="folHlink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V="1">
            <a:off x="5800726" y="4943476"/>
            <a:ext cx="2181225" cy="1"/>
          </a:xfrm>
          <a:prstGeom prst="line">
            <a:avLst/>
          </a:prstGeom>
          <a:solidFill>
            <a:schemeClr val="folHlink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8677275" y="1866900"/>
            <a:ext cx="16192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T min = 60</a:t>
            </a:r>
            <a:r>
              <a:rPr lang="en-US" sz="1400" dirty="0">
                <a:latin typeface="Calibri"/>
              </a:rPr>
              <a:t>° F</a:t>
            </a:r>
          </a:p>
          <a:p>
            <a:endParaRPr lang="en-US" sz="1400" dirty="0">
              <a:latin typeface="Calibri"/>
            </a:endParaRPr>
          </a:p>
          <a:p>
            <a:r>
              <a:rPr lang="en-US" sz="1400" dirty="0">
                <a:latin typeface="Calibri"/>
              </a:rPr>
              <a:t>P min = 36.1 Ft.</a:t>
            </a:r>
          </a:p>
          <a:p>
            <a:endParaRPr lang="en-US" sz="1400" dirty="0">
              <a:latin typeface="Calibri"/>
            </a:endParaRPr>
          </a:p>
          <a:p>
            <a:r>
              <a:rPr lang="en-US" sz="1400" dirty="0">
                <a:latin typeface="Calibri"/>
              </a:rPr>
              <a:t>T max = 110°</a:t>
            </a:r>
          </a:p>
          <a:p>
            <a:endParaRPr lang="en-US" sz="1400" dirty="0">
              <a:latin typeface="Calibri"/>
            </a:endParaRPr>
          </a:p>
          <a:p>
            <a:r>
              <a:rPr lang="en-US" sz="1400" dirty="0">
                <a:latin typeface="Calibri"/>
              </a:rPr>
              <a:t>P max = 12.1 Ft.</a:t>
            </a:r>
            <a:endParaRPr lang="en-US" sz="1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1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955</Words>
  <Application>Microsoft Office PowerPoint</Application>
  <PresentationFormat>Widescreen</PresentationFormat>
  <Paragraphs>188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HOW MUCH DID YOU SAY?!?!</vt:lpstr>
      <vt:lpstr>NO…..REALLY!</vt:lpstr>
      <vt:lpstr>COST IN BTU’S</vt:lpstr>
      <vt:lpstr>ECM Products: Stratos Z</vt:lpstr>
      <vt:lpstr>Delta Pressure Temperature Mode (DPt)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ETNA Supply Co.</dc:title>
  <dc:creator>Microsoft account</dc:creator>
  <cp:lastModifiedBy>Microsoft account</cp:lastModifiedBy>
  <cp:revision>20</cp:revision>
  <cp:lastPrinted>2015-08-03T16:18:33Z</cp:lastPrinted>
  <dcterms:created xsi:type="dcterms:W3CDTF">2015-08-03T16:09:13Z</dcterms:created>
  <dcterms:modified xsi:type="dcterms:W3CDTF">2015-08-08T12:50:39Z</dcterms:modified>
  <cp:contentStatus/>
</cp:coreProperties>
</file>